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 id="2147483652" r:id="rId2"/>
  </p:sldMasterIdLst>
  <p:notesMasterIdLst>
    <p:notesMasterId r:id="rId79"/>
  </p:notesMasterIdLst>
  <p:sldIdLst>
    <p:sldId id="380" r:id="rId3"/>
    <p:sldId id="256" r:id="rId4"/>
    <p:sldId id="460" r:id="rId5"/>
    <p:sldId id="461" r:id="rId6"/>
    <p:sldId id="462" r:id="rId7"/>
    <p:sldId id="389" r:id="rId8"/>
    <p:sldId id="391" r:id="rId9"/>
    <p:sldId id="390" r:id="rId10"/>
    <p:sldId id="392" r:id="rId11"/>
    <p:sldId id="463" r:id="rId12"/>
    <p:sldId id="394" r:id="rId13"/>
    <p:sldId id="475" r:id="rId14"/>
    <p:sldId id="398" r:id="rId15"/>
    <p:sldId id="476" r:id="rId16"/>
    <p:sldId id="464" r:id="rId17"/>
    <p:sldId id="400" r:id="rId18"/>
    <p:sldId id="477" r:id="rId19"/>
    <p:sldId id="478" r:id="rId20"/>
    <p:sldId id="407" r:id="rId21"/>
    <p:sldId id="481" r:id="rId22"/>
    <p:sldId id="479" r:id="rId23"/>
    <p:sldId id="482" r:id="rId24"/>
    <p:sldId id="480" r:id="rId25"/>
    <p:sldId id="483" r:id="rId26"/>
    <p:sldId id="465" r:id="rId27"/>
    <p:sldId id="484" r:id="rId28"/>
    <p:sldId id="409" r:id="rId29"/>
    <p:sldId id="486" r:id="rId30"/>
    <p:sldId id="413" r:id="rId31"/>
    <p:sldId id="487" r:id="rId32"/>
    <p:sldId id="488" r:id="rId33"/>
    <p:sldId id="466" r:id="rId34"/>
    <p:sldId id="489" r:id="rId35"/>
    <p:sldId id="415" r:id="rId36"/>
    <p:sldId id="492" r:id="rId37"/>
    <p:sldId id="491" r:id="rId38"/>
    <p:sldId id="494" r:id="rId39"/>
    <p:sldId id="418" r:id="rId40"/>
    <p:sldId id="496" r:id="rId41"/>
    <p:sldId id="495" r:id="rId42"/>
    <p:sldId id="431" r:id="rId43"/>
    <p:sldId id="497" r:id="rId44"/>
    <p:sldId id="498" r:id="rId45"/>
    <p:sldId id="436" r:id="rId46"/>
    <p:sldId id="499" r:id="rId47"/>
    <p:sldId id="470" r:id="rId48"/>
    <p:sldId id="437" r:id="rId49"/>
    <p:sldId id="500" r:id="rId50"/>
    <p:sldId id="501" r:id="rId51"/>
    <p:sldId id="503" r:id="rId52"/>
    <p:sldId id="502" r:id="rId53"/>
    <p:sldId id="504" r:id="rId54"/>
    <p:sldId id="507" r:id="rId55"/>
    <p:sldId id="508" r:id="rId56"/>
    <p:sldId id="509" r:id="rId57"/>
    <p:sldId id="510" r:id="rId58"/>
    <p:sldId id="511" r:id="rId59"/>
    <p:sldId id="441" r:id="rId60"/>
    <p:sldId id="512" r:id="rId61"/>
    <p:sldId id="516" r:id="rId62"/>
    <p:sldId id="513" r:id="rId63"/>
    <p:sldId id="514" r:id="rId64"/>
    <p:sldId id="517" r:id="rId65"/>
    <p:sldId id="515" r:id="rId66"/>
    <p:sldId id="518" r:id="rId67"/>
    <p:sldId id="521" r:id="rId68"/>
    <p:sldId id="519" r:id="rId69"/>
    <p:sldId id="520" r:id="rId70"/>
    <p:sldId id="522" r:id="rId71"/>
    <p:sldId id="523" r:id="rId72"/>
    <p:sldId id="525" r:id="rId73"/>
    <p:sldId id="471" r:id="rId74"/>
    <p:sldId id="527" r:id="rId75"/>
    <p:sldId id="526" r:id="rId76"/>
    <p:sldId id="528" r:id="rId77"/>
    <p:sldId id="379" r:id="rId7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86"/>
    <a:srgbClr val="5889C7"/>
    <a:srgbClr val="CFE5C9"/>
    <a:srgbClr val="607887"/>
    <a:srgbClr val="1FAC5F"/>
    <a:srgbClr val="283583"/>
    <a:srgbClr val="CC00FF"/>
    <a:srgbClr val="005661"/>
    <a:srgbClr val="FFFCDC"/>
    <a:srgbClr val="829C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Estilo Claro 2 - Ênfase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47" autoAdjust="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2C728-E922-4AE7-87A0-A18D1FEC1DB0}" type="datetimeFigureOut">
              <a:rPr lang="pt-BR" smtClean="0"/>
              <a:t>26/09/2025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2A704-82F4-4310-B173-D1788FCD4DFB}" type="slidenum">
              <a:rPr lang="pt-BR" smtClean="0"/>
              <a:t>‹nº›</a:t>
            </a:fld>
            <a:endParaRPr lang="pt-BR"/>
          </a:p>
        </p:txBody>
      </p:sp>
    </p:spTree>
    <p:extLst>
      <p:ext uri="{BB962C8B-B14F-4D97-AF65-F5344CB8AC3E}">
        <p14:creationId xmlns:p14="http://schemas.microsoft.com/office/powerpoint/2010/main" val="1704690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EA2A704-82F4-4310-B173-D1788FCD4DFB}" type="slidenum">
              <a:rPr lang="pt-BR" smtClean="0"/>
              <a:t>2</a:t>
            </a:fld>
            <a:endParaRPr lang="pt-BR"/>
          </a:p>
        </p:txBody>
      </p:sp>
    </p:spTree>
    <p:extLst>
      <p:ext uri="{BB962C8B-B14F-4D97-AF65-F5344CB8AC3E}">
        <p14:creationId xmlns:p14="http://schemas.microsoft.com/office/powerpoint/2010/main" val="1312631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433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966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16372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361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371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85941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6098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75202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31722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420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26/09/2025</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913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26/09/2025</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034929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sv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0.png"/><Relationship Id="rId1" Type="http://schemas.openxmlformats.org/officeDocument/2006/relationships/slideLayout" Target="../slideLayouts/slideLayout2.xm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8.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7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5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93.png"/></Relationships>
</file>

<file path=ppt/slides/_rels/slide6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8.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99.png"/></Relationships>
</file>

<file path=ppt/slides/_rels/slide6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7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alibri" panose="020F0502020204030204"/>
                <a:ea typeface="Verdana" panose="020B0604030504040204" pitchFamily="34" charset="0"/>
                <a:cs typeface="ADLaM Display" panose="02010000000000000000" pitchFamily="2" charset="0"/>
              </a:rPr>
              <a:t>3</a:t>
            </a: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pic>
        <p:nvPicPr>
          <p:cNvPr id="2" name="Imagem 1" descr="Diagrama&#10;&#10;Descrição gerada automaticamente">
            <a:extLst>
              <a:ext uri="{FF2B5EF4-FFF2-40B4-BE49-F238E27FC236}">
                <a16:creationId xmlns:a16="http://schemas.microsoft.com/office/drawing/2014/main" id="{46BDBD3B-EC73-6ED0-20F0-C5FCF55106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aixaDeTexto 4">
            <a:extLst>
              <a:ext uri="{FF2B5EF4-FFF2-40B4-BE49-F238E27FC236}">
                <a16:creationId xmlns:a16="http://schemas.microsoft.com/office/drawing/2014/main" id="{8905DA4D-BA4C-51FC-79B6-F2BEE07D0355}"/>
              </a:ext>
            </a:extLst>
          </p:cNvPr>
          <p:cNvSpPr txBox="1"/>
          <p:nvPr/>
        </p:nvSpPr>
        <p:spPr>
          <a:xfrm>
            <a:off x="353443" y="3269331"/>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alibri" panose="020F0502020204030204"/>
                <a:ea typeface="Verdana" panose="020B0604030504040204" pitchFamily="34" charset="0"/>
                <a:cs typeface="ADLaM Display" panose="02010000000000000000" pitchFamily="2" charset="0"/>
              </a:rPr>
              <a:t>6</a:t>
            </a: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º Ano</a:t>
            </a:r>
          </a:p>
        </p:txBody>
      </p:sp>
      <p:sp>
        <p:nvSpPr>
          <p:cNvPr id="6" name="CaixaDeTexto 5">
            <a:extLst>
              <a:ext uri="{FF2B5EF4-FFF2-40B4-BE49-F238E27FC236}">
                <a16:creationId xmlns:a16="http://schemas.microsoft.com/office/drawing/2014/main" id="{BC5985E3-BDC1-2A67-5F0F-993773F6B68E}"/>
              </a:ext>
            </a:extLst>
          </p:cNvPr>
          <p:cNvSpPr txBox="1"/>
          <p:nvPr/>
        </p:nvSpPr>
        <p:spPr>
          <a:xfrm>
            <a:off x="353443"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MATEMÁTICA</a:t>
            </a:r>
          </a:p>
        </p:txBody>
      </p:sp>
      <p:sp>
        <p:nvSpPr>
          <p:cNvPr id="7" name="CaixaDeTexto 6">
            <a:extLst>
              <a:ext uri="{FF2B5EF4-FFF2-40B4-BE49-F238E27FC236}">
                <a16:creationId xmlns:a16="http://schemas.microsoft.com/office/drawing/2014/main" id="{0EAE6E14-3D71-A643-BC30-445FC3D309B2}"/>
              </a:ext>
            </a:extLst>
          </p:cNvPr>
          <p:cNvSpPr txBox="1"/>
          <p:nvPr/>
        </p:nvSpPr>
        <p:spPr>
          <a:xfrm>
            <a:off x="416196" y="5413825"/>
            <a:ext cx="43350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4º BIMESTRE </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 2025</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B972D9B5-6516-04B6-F943-B3BABC353A98}"/>
              </a:ext>
            </a:extLst>
          </p:cNvPr>
          <p:cNvPicPr>
            <a:picLocks noChangeAspect="1"/>
          </p:cNvPicPr>
          <p:nvPr/>
        </p:nvPicPr>
        <p:blipFill>
          <a:blip r:embed="rId3"/>
          <a:stretch>
            <a:fillRect/>
          </a:stretch>
        </p:blipFill>
        <p:spPr>
          <a:xfrm>
            <a:off x="6987812" y="670363"/>
            <a:ext cx="3600000" cy="745878"/>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662CE2CF-F26F-AC7E-14E9-E252A4FCE844}"/>
                  </a:ext>
                </a:extLst>
              </p:cNvPr>
              <p:cNvSpPr txBox="1"/>
              <p:nvPr/>
            </p:nvSpPr>
            <p:spPr>
              <a:xfrm>
                <a:off x="3791987" y="1370497"/>
                <a:ext cx="8064013" cy="4115935"/>
              </a:xfrm>
              <a:prstGeom prst="rect">
                <a:avLst/>
              </a:prstGeom>
              <a:noFill/>
            </p:spPr>
            <p:txBody>
              <a:bodyPr wrap="square">
                <a:spAutoFit/>
              </a:bodyPr>
              <a:lstStyle/>
              <a:p>
                <a:pPr algn="just">
                  <a:spcAft>
                    <a:spcPts val="300"/>
                  </a:spcAft>
                </a:pPr>
                <a:r>
                  <a:rPr lang="pt-BR" sz="2300" b="1" dirty="0">
                    <a:latin typeface="Arial Narrow" panose="020B0606020202030204" pitchFamily="34" charset="0"/>
                    <a:cs typeface="Arabic Typesetting" panose="03020402040406030203" pitchFamily="66" charset="-78"/>
                  </a:rPr>
                  <a:t>	PORCENTAGEM</a:t>
                </a:r>
              </a:p>
              <a:p>
                <a:pPr algn="just">
                  <a:spcAft>
                    <a:spcPts val="300"/>
                  </a:spcAft>
                </a:pPr>
                <a:endParaRPr lang="pt-BR" sz="2300" dirty="0">
                  <a:latin typeface="Arial Narrow" panose="020B0606020202030204" pitchFamily="34" charset="0"/>
                  <a:cs typeface="Arabic Typesetting" panose="03020402040406030203" pitchFamily="66" charset="-78"/>
                </a:endParaRPr>
              </a:p>
              <a:p>
                <a:pPr algn="just">
                  <a:lnSpc>
                    <a:spcPct val="115000"/>
                  </a:lnSpc>
                  <a:spcAft>
                    <a:spcPts val="300"/>
                  </a:spcAft>
                  <a:buNone/>
                </a:pPr>
                <a:r>
                  <a:rPr lang="pt-BR" sz="2300" kern="100" dirty="0">
                    <a:solidFill>
                      <a:srgbClr val="000000"/>
                    </a:solidFill>
                    <a:effectLst/>
                    <a:latin typeface="Arial Narrow" panose="020B0606020202030204" pitchFamily="34" charset="0"/>
                    <a:ea typeface="Aptos" panose="020B0004020202020204" pitchFamily="34" charset="0"/>
                    <a:cs typeface="Arabic Typesetting" panose="03020402040406030203" pitchFamily="66" charset="-78"/>
                  </a:rPr>
                  <a:t>As frações centesimais, são as frações cujo denominadores são iguais a 100. Elas podem ser representadas em forma de taxa percentual, acrescentando-se ao numerador da fração o símbolo %.</a:t>
                </a:r>
              </a:p>
              <a:p>
                <a:pPr algn="just">
                  <a:spcAft>
                    <a:spcPts val="300"/>
                  </a:spcAft>
                </a:pPr>
                <a:r>
                  <a:rPr lang="pt-BR" sz="2300" dirty="0">
                    <a:latin typeface="Arial Narrow" panose="020B0606020202030204" pitchFamily="34" charset="0"/>
                    <a:cs typeface="Arabic Typesetting" panose="03020402040406030203" pitchFamily="66" charset="-78"/>
                  </a:rPr>
                  <a:t>A promoção indicada na ilustração, é lida como: </a:t>
                </a:r>
              </a:p>
              <a:p>
                <a:pPr algn="just">
                  <a:spcAft>
                    <a:spcPts val="300"/>
                  </a:spcAft>
                </a:pPr>
                <a14:m>
                  <m:oMathPara xmlns:m="http://schemas.openxmlformats.org/officeDocument/2006/math">
                    <m:oMathParaPr>
                      <m:jc m:val="centerGroup"/>
                    </m:oMathParaPr>
                    <m:oMath xmlns:m="http://schemas.openxmlformats.org/officeDocument/2006/math">
                      <m:r>
                        <a:rPr lang="pt-BR" sz="2300" i="1">
                          <a:latin typeface="Cambria Math" panose="02040503050406030204" pitchFamily="18" charset="0"/>
                        </a:rPr>
                        <m:t>20%→</m:t>
                      </m:r>
                      <m:r>
                        <a:rPr lang="pt-BR" sz="2300" i="1">
                          <a:latin typeface="Cambria Math" panose="02040503050406030204" pitchFamily="18" charset="0"/>
                        </a:rPr>
                        <m:t>𝑣𝑖𝑛𝑡𝑒</m:t>
                      </m:r>
                      <m:r>
                        <a:rPr lang="pt-BR" sz="2300" i="1">
                          <a:latin typeface="Cambria Math" panose="02040503050406030204" pitchFamily="18" charset="0"/>
                        </a:rPr>
                        <m:t> </m:t>
                      </m:r>
                      <m:r>
                        <a:rPr lang="pt-BR" sz="2300" i="1">
                          <a:latin typeface="Cambria Math" panose="02040503050406030204" pitchFamily="18" charset="0"/>
                        </a:rPr>
                        <m:t>𝑝𝑜𝑟</m:t>
                      </m:r>
                      <m:r>
                        <a:rPr lang="pt-BR" sz="2300" i="1">
                          <a:latin typeface="Cambria Math" panose="02040503050406030204" pitchFamily="18" charset="0"/>
                        </a:rPr>
                        <m:t> </m:t>
                      </m:r>
                      <m:r>
                        <a:rPr lang="pt-BR" sz="2300" i="1">
                          <a:latin typeface="Cambria Math" panose="02040503050406030204" pitchFamily="18" charset="0"/>
                        </a:rPr>
                        <m:t>𝑐𝑒𝑛𝑡𝑜</m:t>
                      </m:r>
                    </m:oMath>
                  </m:oMathPara>
                </a14:m>
                <a:endParaRPr lang="pt-BR" sz="2300" dirty="0">
                  <a:latin typeface="Arial Narrow" panose="020B0606020202030204" pitchFamily="34" charset="0"/>
                  <a:cs typeface="Arabic Typesetting" panose="03020402040406030203" pitchFamily="66" charset="-78"/>
                </a:endParaRPr>
              </a:p>
              <a:p>
                <a:pPr algn="just">
                  <a:spcAft>
                    <a:spcPts val="300"/>
                  </a:spcAft>
                </a:pPr>
                <a:r>
                  <a:rPr lang="pt-BR" sz="2300" dirty="0">
                    <a:latin typeface="Arial Narrow" panose="020B0606020202030204" pitchFamily="34" charset="0"/>
                    <a:cs typeface="Arabic Typesetting" panose="03020402040406030203" pitchFamily="66" charset="-78"/>
                  </a:rPr>
                  <a:t>A fração centesimal pode ser representada tanto na forma percentual, fracionária ou decimal, observe:</a:t>
                </a:r>
              </a:p>
              <a:p>
                <a:pPr algn="just">
                  <a:lnSpc>
                    <a:spcPct val="115000"/>
                  </a:lnSpc>
                  <a:spcAft>
                    <a:spcPts val="300"/>
                  </a:spcAft>
                  <a:buNone/>
                </a:pPr>
                <a:endParaRPr lang="pt-BR" sz="2300" kern="100" dirty="0">
                  <a:solidFill>
                    <a:srgbClr val="000000"/>
                  </a:solidFill>
                  <a:effectLst/>
                  <a:latin typeface="Arial Narrow" panose="020B0606020202030204" pitchFamily="34" charset="0"/>
                  <a:ea typeface="Aptos" panose="020B0004020202020204" pitchFamily="34" charset="0"/>
                  <a:cs typeface="Arabic Typesetting" panose="03020402040406030203" pitchFamily="66" charset="-78"/>
                </a:endParaRPr>
              </a:p>
            </p:txBody>
          </p:sp>
        </mc:Choice>
        <mc:Fallback xmlns="">
          <p:sp>
            <p:nvSpPr>
              <p:cNvPr id="12" name="CaixaDeTexto 11">
                <a:extLst>
                  <a:ext uri="{FF2B5EF4-FFF2-40B4-BE49-F238E27FC236}">
                    <a16:creationId xmlns:a16="http://schemas.microsoft.com/office/drawing/2014/main" id="{662CE2CF-F26F-AC7E-14E9-E252A4FCE844}"/>
                  </a:ext>
                </a:extLst>
              </p:cNvPr>
              <p:cNvSpPr txBox="1">
                <a:spLocks noRot="1" noChangeAspect="1" noMove="1" noResize="1" noEditPoints="1" noAdjustHandles="1" noChangeArrowheads="1" noChangeShapeType="1" noTextEdit="1"/>
              </p:cNvSpPr>
              <p:nvPr/>
            </p:nvSpPr>
            <p:spPr>
              <a:xfrm>
                <a:off x="3791987" y="1370497"/>
                <a:ext cx="8064013" cy="4115935"/>
              </a:xfrm>
              <a:prstGeom prst="rect">
                <a:avLst/>
              </a:prstGeom>
              <a:blipFill>
                <a:blip r:embed="rId4"/>
                <a:stretch>
                  <a:fillRect l="-1058" t="-1185" r="-1134"/>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4FBC7F6F-3311-010F-DC5D-4E55D5A663AC}"/>
              </a:ext>
            </a:extLst>
          </p:cNvPr>
          <p:cNvPicPr>
            <a:picLocks noChangeAspect="1"/>
          </p:cNvPicPr>
          <p:nvPr/>
        </p:nvPicPr>
        <p:blipFill>
          <a:blip r:embed="rId5"/>
          <a:stretch>
            <a:fillRect/>
          </a:stretch>
        </p:blipFill>
        <p:spPr>
          <a:xfrm>
            <a:off x="336000" y="670363"/>
            <a:ext cx="4320000" cy="456286"/>
          </a:xfrm>
          <a:prstGeom prst="rect">
            <a:avLst/>
          </a:prstGeom>
        </p:spPr>
      </p:pic>
      <p:pic>
        <p:nvPicPr>
          <p:cNvPr id="2" name="Imagem 1" descr="Imagem gerada">
            <a:extLst>
              <a:ext uri="{FF2B5EF4-FFF2-40B4-BE49-F238E27FC236}">
                <a16:creationId xmlns:a16="http://schemas.microsoft.com/office/drawing/2014/main" id="{AC1DBE64-145F-E6EB-5388-25A6650A0950}"/>
              </a:ext>
            </a:extLst>
          </p:cNvPr>
          <p:cNvPicPr>
            <a:picLocks noChangeAspect="1"/>
          </p:cNvPicPr>
          <p:nvPr/>
        </p:nvPicPr>
        <p:blipFill rotWithShape="1">
          <a:blip r:embed="rId6">
            <a:duotone>
              <a:schemeClr val="accent2">
                <a:shade val="45000"/>
                <a:satMod val="135000"/>
              </a:schemeClr>
              <a:prstClr val="white"/>
            </a:duotone>
            <a:extLst>
              <a:ext uri="{28A0092B-C50C-407E-A947-70E740481C1C}">
                <a14:useLocalDpi xmlns:a14="http://schemas.microsoft.com/office/drawing/2010/main" val="0"/>
              </a:ext>
            </a:extLst>
          </a:blip>
          <a:srcRect l="2019" t="15301" r="1979" b="15887"/>
          <a:stretch>
            <a:fillRect/>
          </a:stretch>
        </p:blipFill>
        <p:spPr bwMode="auto">
          <a:xfrm>
            <a:off x="336000" y="1495637"/>
            <a:ext cx="3455987" cy="3713896"/>
          </a:xfrm>
          <a:prstGeom prst="rect">
            <a:avLst/>
          </a:prstGeom>
          <a:noFill/>
          <a:ln>
            <a:noFill/>
          </a:ln>
          <a:extLst>
            <a:ext uri="{53640926-AAD7-44D8-BBD7-CCE9431645EC}">
              <a14:shadowObscured xmlns:a14="http://schemas.microsoft.com/office/drawing/2010/main"/>
            </a:ext>
          </a:extLst>
        </p:spPr>
      </p:pic>
      <p:pic>
        <p:nvPicPr>
          <p:cNvPr id="5" name="Imagem 4">
            <a:extLst>
              <a:ext uri="{FF2B5EF4-FFF2-40B4-BE49-F238E27FC236}">
                <a16:creationId xmlns:a16="http://schemas.microsoft.com/office/drawing/2014/main" id="{17788AF6-2D17-B609-2661-26EC14F52222}"/>
              </a:ext>
            </a:extLst>
          </p:cNvPr>
          <p:cNvPicPr>
            <a:picLocks noChangeAspect="1"/>
          </p:cNvPicPr>
          <p:nvPr/>
        </p:nvPicPr>
        <p:blipFill>
          <a:blip r:embed="rId7"/>
          <a:stretch>
            <a:fillRect/>
          </a:stretch>
        </p:blipFill>
        <p:spPr>
          <a:xfrm>
            <a:off x="3899563" y="4967560"/>
            <a:ext cx="5481273" cy="1668879"/>
          </a:xfrm>
          <a:prstGeom prst="rect">
            <a:avLst/>
          </a:prstGeom>
        </p:spPr>
      </p:pic>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F57875-9313-0419-27D4-A23015927155}"/>
              </a:ext>
            </a:extLst>
          </p:cNvPr>
          <p:cNvSpPr txBox="1"/>
          <p:nvPr/>
        </p:nvSpPr>
        <p:spPr>
          <a:xfrm>
            <a:off x="336000" y="608216"/>
            <a:ext cx="11520000" cy="2261325"/>
          </a:xfrm>
          <a:prstGeom prst="rect">
            <a:avLst/>
          </a:prstGeom>
          <a:noFill/>
        </p:spPr>
        <p:txBody>
          <a:bodyPr wrap="square">
            <a:spAutoFit/>
          </a:bodyPr>
          <a:lstStyle/>
          <a:p>
            <a:pPr algn="just">
              <a:lnSpc>
                <a:spcPct val="115000"/>
              </a:lnSpc>
              <a:spcAft>
                <a:spcPts val="4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Além disso, como a porcentagem representa uma parte de um todo, podemos representá-las como pictogramas. Observe:</a:t>
            </a:r>
          </a:p>
          <a:p>
            <a:pPr algn="just">
              <a:lnSpc>
                <a:spcPct val="115000"/>
              </a:lnSpc>
              <a:spcAft>
                <a:spcPts val="400"/>
              </a:spcAft>
              <a:buNone/>
            </a:pP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kern="100" dirty="0">
                <a:latin typeface="Arial Narrow" panose="020B0606020202030204" pitchFamily="34" charset="0"/>
                <a:ea typeface="Aptos" panose="020B0004020202020204" pitchFamily="34" charset="0"/>
                <a:cs typeface="Times New Roman" panose="02020603050405020304" pitchFamily="18" charset="0"/>
              </a:rPr>
              <a:t>						ou</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B1DA477-E22C-CB8D-B252-EE1782156B73}"/>
              </a:ext>
            </a:extLst>
          </p:cNvPr>
          <p:cNvPicPr>
            <a:picLocks noChangeAspect="1"/>
          </p:cNvPicPr>
          <p:nvPr/>
        </p:nvPicPr>
        <p:blipFill>
          <a:blip r:embed="rId2"/>
          <a:stretch>
            <a:fillRect/>
          </a:stretch>
        </p:blipFill>
        <p:spPr>
          <a:xfrm>
            <a:off x="2454357" y="1535846"/>
            <a:ext cx="2880000" cy="2131738"/>
          </a:xfrm>
          <a:prstGeom prst="rect">
            <a:avLst/>
          </a:prstGeom>
        </p:spPr>
      </p:pic>
      <p:pic>
        <p:nvPicPr>
          <p:cNvPr id="7" name="Imagem 6">
            <a:extLst>
              <a:ext uri="{FF2B5EF4-FFF2-40B4-BE49-F238E27FC236}">
                <a16:creationId xmlns:a16="http://schemas.microsoft.com/office/drawing/2014/main" id="{0EDC8D43-3316-E707-6673-643BCBC97513}"/>
              </a:ext>
            </a:extLst>
          </p:cNvPr>
          <p:cNvPicPr>
            <a:picLocks noChangeAspect="1"/>
          </p:cNvPicPr>
          <p:nvPr/>
        </p:nvPicPr>
        <p:blipFill>
          <a:blip r:embed="rId3"/>
          <a:stretch>
            <a:fillRect/>
          </a:stretch>
        </p:blipFill>
        <p:spPr>
          <a:xfrm>
            <a:off x="6960917" y="1535846"/>
            <a:ext cx="2776726" cy="2131738"/>
          </a:xfrm>
          <a:prstGeom prst="rect">
            <a:avLst/>
          </a:prstGeom>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0F3379E7-78D4-0F4D-0EF9-0377A88EE796}"/>
                  </a:ext>
                </a:extLst>
              </p:cNvPr>
              <p:cNvSpPr txBox="1"/>
              <p:nvPr/>
            </p:nvSpPr>
            <p:spPr>
              <a:xfrm>
                <a:off x="336000" y="4402693"/>
                <a:ext cx="11520000" cy="2192331"/>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Podemos reescrever as formas fracionárias como fração irredutível e vice-versa, utilizando frações equivalentes. Exemplo:</a:t>
                </a:r>
              </a:p>
              <a:p>
                <a:pPr algn="just">
                  <a:spcAft>
                    <a:spcPts val="8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÷20</m:t>
                              </m:r>
                            </m:sup>
                          </m:sSup>
                        </m:num>
                        <m:den>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÷20</m:t>
                              </m:r>
                            </m:sub>
                          </m:sSub>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 </m:t>
                          </m:r>
                        </m:den>
                      </m:f>
                    </m:oMath>
                  </m:oMathPara>
                </a14:m>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buNone/>
                </a:pPr>
                <a:r>
                  <a:rPr lang="pt-BR" sz="2200" dirty="0">
                    <a:effectLst/>
                    <a:latin typeface="Arial Narrow" panose="020B0606020202030204" pitchFamily="34" charset="0"/>
                    <a:ea typeface="Times New Roman" panose="02020603050405020304" pitchFamily="18" charset="0"/>
                    <a:cs typeface="Arabic Typesetting" panose="03020402040406030203" pitchFamily="66" charset="-78"/>
                  </a:rPr>
                  <a:t>Assim, </a:t>
                </a:r>
                <a14:m>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 5 </m:t>
                        </m:r>
                      </m:den>
                    </m:f>
                  </m:oMath>
                </a14:m>
                <a:r>
                  <a:rPr lang="pt-BR" sz="2200" dirty="0">
                    <a:effectLst/>
                    <a:latin typeface="Arial Narrow" panose="020B0606020202030204" pitchFamily="34" charset="0"/>
                    <a:ea typeface="Times New Roman" panose="02020603050405020304" pitchFamily="18" charset="0"/>
                    <a:cs typeface="Arabic Typesetting" panose="03020402040406030203" pitchFamily="66" charset="-78"/>
                  </a:rPr>
                  <a:t> representa a mesmo que </a:t>
                </a:r>
                <a14:m>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20</m:t>
                        </m:r>
                      </m:num>
                      <m:den>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100</m:t>
                        </m:r>
                      </m:den>
                    </m:f>
                  </m:oMath>
                </a14:m>
                <a:r>
                  <a:rPr lang="pt-BR" sz="2200" dirty="0">
                    <a:effectLst/>
                    <a:latin typeface="Arial Narrow" panose="020B0606020202030204" pitchFamily="34" charset="0"/>
                    <a:ea typeface="Times New Roman" panose="02020603050405020304" pitchFamily="18" charset="0"/>
                    <a:cs typeface="Arabic Typesetting" panose="03020402040406030203" pitchFamily="66" charset="-78"/>
                  </a:rPr>
                  <a:t> , ou seja, </a:t>
                </a:r>
                <a:r>
                  <a:rPr lang="pt-BR" sz="2200" i="1" dirty="0">
                    <a:effectLst/>
                    <a:latin typeface="Arial Narrow" panose="020B0606020202030204" pitchFamily="34" charset="0"/>
                    <a:ea typeface="Times New Roman" panose="02020603050405020304" pitchFamily="18" charset="0"/>
                    <a:cs typeface="Arabic Typesetting" panose="03020402040406030203" pitchFamily="66" charset="-78"/>
                  </a:rPr>
                  <a:t>“Um quinto é equivalente a vinte por cento”.</a:t>
                </a:r>
                <a:endParaRPr lang="pt-BR" sz="2200" dirty="0">
                  <a:latin typeface="Arial Narrow" panose="020B0606020202030204" pitchFamily="34" charset="0"/>
                  <a:cs typeface="Arabic Typesetting" panose="03020402040406030203" pitchFamily="66" charset="-78"/>
                </a:endParaRPr>
              </a:p>
            </p:txBody>
          </p:sp>
        </mc:Choice>
        <mc:Fallback>
          <p:sp>
            <p:nvSpPr>
              <p:cNvPr id="4" name="CaixaDeTexto 3">
                <a:extLst>
                  <a:ext uri="{FF2B5EF4-FFF2-40B4-BE49-F238E27FC236}">
                    <a16:creationId xmlns:a16="http://schemas.microsoft.com/office/drawing/2014/main" id="{0F3379E7-78D4-0F4D-0EF9-0377A88EE796}"/>
                  </a:ext>
                </a:extLst>
              </p:cNvPr>
              <p:cNvSpPr txBox="1">
                <a:spLocks noRot="1" noChangeAspect="1" noMove="1" noResize="1" noEditPoints="1" noAdjustHandles="1" noChangeArrowheads="1" noChangeShapeType="1" noTextEdit="1"/>
              </p:cNvSpPr>
              <p:nvPr/>
            </p:nvSpPr>
            <p:spPr>
              <a:xfrm>
                <a:off x="336000" y="4402693"/>
                <a:ext cx="11520000" cy="2192331"/>
              </a:xfrm>
              <a:prstGeom prst="rect">
                <a:avLst/>
              </a:prstGeom>
              <a:blipFill>
                <a:blip r:embed="rId4"/>
                <a:stretch>
                  <a:fillRect l="-688" t="-1667" r="-688" b="-1389"/>
                </a:stretch>
              </a:blipFill>
            </p:spPr>
            <p:txBody>
              <a:bodyPr/>
              <a:lstStyle/>
              <a:p>
                <a:r>
                  <a:rPr lang="pt-BR">
                    <a:noFill/>
                  </a:rPr>
                  <a:t> </a:t>
                </a:r>
              </a:p>
            </p:txBody>
          </p:sp>
        </mc:Fallback>
      </mc:AlternateContent>
      <p:pic>
        <p:nvPicPr>
          <p:cNvPr id="6" name="Imagem 5" descr="Tela preta com letras brancas&#10;&#10;O conteúdo gerado por IA pode estar incorreto.">
            <a:extLst>
              <a:ext uri="{FF2B5EF4-FFF2-40B4-BE49-F238E27FC236}">
                <a16:creationId xmlns:a16="http://schemas.microsoft.com/office/drawing/2014/main" id="{9D80A972-552E-C145-23ED-25B73F9EF9F1}"/>
              </a:ext>
            </a:extLst>
          </p:cNvPr>
          <p:cNvPicPr>
            <a:picLocks noChangeAspect="1"/>
          </p:cNvPicPr>
          <p:nvPr/>
        </p:nvPicPr>
        <p:blipFill rotWithShape="1">
          <a:blip r:embed="rId5">
            <a:extLst>
              <a:ext uri="{28A0092B-C50C-407E-A947-70E740481C1C}">
                <a14:useLocalDpi xmlns:a14="http://schemas.microsoft.com/office/drawing/2010/main" val="0"/>
              </a:ext>
            </a:extLst>
          </a:blip>
          <a:srcRect l="1593" r="2578"/>
          <a:stretch>
            <a:fillRect/>
          </a:stretch>
        </p:blipFill>
        <p:spPr bwMode="auto">
          <a:xfrm>
            <a:off x="336000" y="3742247"/>
            <a:ext cx="3600000" cy="79917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0033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B311FDE-DBEE-E582-00AC-DF367641C6E4}"/>
              </a:ext>
            </a:extLst>
          </p:cNvPr>
          <p:cNvSpPr txBox="1"/>
          <p:nvPr/>
        </p:nvSpPr>
        <p:spPr>
          <a:xfrm>
            <a:off x="336000" y="695780"/>
            <a:ext cx="11520000" cy="1889684"/>
          </a:xfrm>
          <a:prstGeom prst="rect">
            <a:avLst/>
          </a:prstGeom>
          <a:noFill/>
        </p:spPr>
        <p:txBody>
          <a:bodyPr wrap="square">
            <a:spAutoFit/>
          </a:bodyPr>
          <a:lstStyle/>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porcentagem pode ser aplicada em diversas situações em nosso cotidiano. Veja a situação a seguir:</a:t>
            </a:r>
          </a:p>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Os estudantes do 6º ano devem eleger, por meio de uma votação, um representante da turma para participar do grêmio estudantil.</a:t>
            </a:r>
          </a:p>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Observe, na tabela, o resultado da votação:</a:t>
            </a:r>
          </a:p>
        </p:txBody>
      </p:sp>
      <p:pic>
        <p:nvPicPr>
          <p:cNvPr id="5" name="Imagem 4">
            <a:extLst>
              <a:ext uri="{FF2B5EF4-FFF2-40B4-BE49-F238E27FC236}">
                <a16:creationId xmlns:a16="http://schemas.microsoft.com/office/drawing/2014/main" id="{BDCA5010-6CD2-99A3-5024-533EC2BC526C}"/>
              </a:ext>
            </a:extLst>
          </p:cNvPr>
          <p:cNvPicPr>
            <a:picLocks noChangeAspect="1"/>
          </p:cNvPicPr>
          <p:nvPr/>
        </p:nvPicPr>
        <p:blipFill>
          <a:blip r:embed="rId2"/>
          <a:stretch>
            <a:fillRect/>
          </a:stretch>
        </p:blipFill>
        <p:spPr>
          <a:xfrm>
            <a:off x="336000" y="2716065"/>
            <a:ext cx="4320000" cy="3268272"/>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960D95E3-6886-FB4B-67EF-F3056DD7D144}"/>
                  </a:ext>
                </a:extLst>
              </p:cNvPr>
              <p:cNvSpPr txBox="1"/>
              <p:nvPr/>
            </p:nvSpPr>
            <p:spPr>
              <a:xfrm>
                <a:off x="5082988" y="2585464"/>
                <a:ext cx="6773012" cy="3657411"/>
              </a:xfrm>
              <a:prstGeom prst="rect">
                <a:avLst/>
              </a:prstGeom>
              <a:noFill/>
            </p:spPr>
            <p:txBody>
              <a:bodyPr wrap="square">
                <a:spAutoFit/>
              </a:bodyPr>
              <a:lstStyle/>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Podemos organizar essas informações, indicando os percentuais de votos de cada candidato.</a:t>
                </a:r>
              </a:p>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Fazemos isso, por meio de frações equivalentes, observe:</a:t>
                </a:r>
              </a:p>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Fernanda recebeu 12 votos de 60, assim:</a:t>
                </a: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60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12</m:t>
                              </m:r>
                            </m:sup>
                          </m:sSup>
                        </m:num>
                        <m:den>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60</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12</m:t>
                              </m:r>
                            </m:sub>
                          </m:sSub>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5 </m:t>
                          </m:r>
                        </m:den>
                      </m:f>
                      <m:r>
                        <a:rPr lang="pt-BR" sz="23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20</m:t>
                              </m:r>
                            </m:sup>
                          </m:sSup>
                        </m:num>
                        <m:den>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20</m:t>
                              </m:r>
                            </m:sub>
                          </m:sSub>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20</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=20%</m:t>
                      </m:r>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Fernanda recebeu 20% dos votos.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960D95E3-6886-FB4B-67EF-F3056DD7D144}"/>
                  </a:ext>
                </a:extLst>
              </p:cNvPr>
              <p:cNvSpPr txBox="1">
                <a:spLocks noRot="1" noChangeAspect="1" noMove="1" noResize="1" noEditPoints="1" noAdjustHandles="1" noChangeArrowheads="1" noChangeShapeType="1" noTextEdit="1"/>
              </p:cNvSpPr>
              <p:nvPr/>
            </p:nvSpPr>
            <p:spPr>
              <a:xfrm>
                <a:off x="5082988" y="2585464"/>
                <a:ext cx="6773012" cy="3657411"/>
              </a:xfrm>
              <a:prstGeom prst="rect">
                <a:avLst/>
              </a:prstGeom>
              <a:blipFill>
                <a:blip r:embed="rId3"/>
                <a:stretch>
                  <a:fillRect l="-1350" t="-667" r="-1260" b="-2667"/>
                </a:stretch>
              </a:blipFill>
            </p:spPr>
            <p:txBody>
              <a:bodyPr/>
              <a:lstStyle/>
              <a:p>
                <a:r>
                  <a:rPr lang="pt-BR">
                    <a:noFill/>
                  </a:rPr>
                  <a:t> </a:t>
                </a:r>
              </a:p>
            </p:txBody>
          </p:sp>
        </mc:Fallback>
      </mc:AlternateContent>
    </p:spTree>
    <p:extLst>
      <p:ext uri="{BB962C8B-B14F-4D97-AF65-F5344CB8AC3E}">
        <p14:creationId xmlns:p14="http://schemas.microsoft.com/office/powerpoint/2010/main" val="2254894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49BF76C-2AA0-8D3D-0A97-5E2BF9C0E75F}"/>
              </a:ext>
            </a:extLst>
          </p:cNvPr>
          <p:cNvPicPr>
            <a:picLocks noChangeAspect="1"/>
          </p:cNvPicPr>
          <p:nvPr/>
        </p:nvPicPr>
        <p:blipFill>
          <a:blip r:embed="rId2"/>
          <a:stretch>
            <a:fillRect/>
          </a:stretch>
        </p:blipFill>
        <p:spPr>
          <a:xfrm>
            <a:off x="1120588" y="725177"/>
            <a:ext cx="3960000" cy="2995915"/>
          </a:xfrm>
          <a:prstGeom prst="rect">
            <a:avLst/>
          </a:prstGeom>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22FAC205-E315-161E-6690-083BB475B112}"/>
                  </a:ext>
                </a:extLst>
              </p:cNvPr>
              <p:cNvSpPr txBox="1"/>
              <p:nvPr/>
            </p:nvSpPr>
            <p:spPr>
              <a:xfrm>
                <a:off x="6253412" y="725177"/>
                <a:ext cx="5580000" cy="5933612"/>
              </a:xfrm>
              <a:prstGeom prst="rect">
                <a:avLst/>
              </a:prstGeom>
              <a:noFill/>
            </p:spPr>
            <p:txBody>
              <a:bodyPr wrap="square">
                <a:spAutoFit/>
              </a:bodyPr>
              <a:lstStyle/>
              <a:p>
                <a:pPr marL="342900" lvl="0" indent="-342900" algn="just">
                  <a:lnSpc>
                    <a:spcPct val="114000"/>
                  </a:lnSpc>
                  <a:spcAft>
                    <a:spcPts val="2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Júlio César recebeu 9 votos de 60, assim:</a:t>
                </a:r>
              </a:p>
              <a:p>
                <a:pPr algn="just">
                  <a:lnSpc>
                    <a:spcPct val="114000"/>
                  </a:lnSpc>
                  <a:spcAft>
                    <a:spcPts val="2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5</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5</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Júlio César</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recebeu 15% dos votos.</a:t>
                </a: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4000"/>
                  </a:lnSpc>
                  <a:spcAft>
                    <a:spcPts val="2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Mauro recebeu 15 votos de 60, logo</a:t>
                </a:r>
              </a:p>
              <a:p>
                <a:pPr algn="just">
                  <a:lnSpc>
                    <a:spcPct val="114000"/>
                  </a:lnSpc>
                  <a:spcAft>
                    <a:spcPts val="2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15</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15</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25</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25</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Mauro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recebeu 25% dos votos.</a:t>
                </a:r>
              </a:p>
              <a:p>
                <a:pPr algn="just">
                  <a:lnSpc>
                    <a:spcPct val="114000"/>
                  </a:lnSpc>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4000"/>
                  </a:lnSpc>
                  <a:spcAft>
                    <a:spcPts val="2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Ruth recebeu 6 votos de 60, assim:</a:t>
                </a:r>
              </a:p>
              <a:p>
                <a:pPr algn="just">
                  <a:lnSpc>
                    <a:spcPct val="114000"/>
                  </a:lnSpc>
                  <a:spcAft>
                    <a:spcPts val="2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6</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6</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10</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10</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Ruth</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recebeu 10% dos votos.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22FAC205-E315-161E-6690-083BB475B112}"/>
                  </a:ext>
                </a:extLst>
              </p:cNvPr>
              <p:cNvSpPr txBox="1">
                <a:spLocks noRot="1" noChangeAspect="1" noMove="1" noResize="1" noEditPoints="1" noAdjustHandles="1" noChangeArrowheads="1" noChangeShapeType="1" noTextEdit="1"/>
              </p:cNvSpPr>
              <p:nvPr/>
            </p:nvSpPr>
            <p:spPr>
              <a:xfrm>
                <a:off x="6253412" y="725177"/>
                <a:ext cx="5580000" cy="5933612"/>
              </a:xfrm>
              <a:prstGeom prst="rect">
                <a:avLst/>
              </a:prstGeom>
              <a:blipFill>
                <a:blip r:embed="rId3"/>
                <a:stretch>
                  <a:fillRect l="-1530" t="-617" b="-1233"/>
                </a:stretch>
              </a:blipFill>
            </p:spPr>
            <p:txBody>
              <a:bodyPr/>
              <a:lstStyle/>
              <a:p>
                <a:r>
                  <a:rPr lang="pt-BR">
                    <a:noFill/>
                  </a:rPr>
                  <a:t> </a:t>
                </a:r>
              </a:p>
            </p:txBody>
          </p:sp>
        </mc:Fallback>
      </mc:AlternateContent>
      <p:cxnSp>
        <p:nvCxnSpPr>
          <p:cNvPr id="5" name="Conector reto 4">
            <a:extLst>
              <a:ext uri="{FF2B5EF4-FFF2-40B4-BE49-F238E27FC236}">
                <a16:creationId xmlns:a16="http://schemas.microsoft.com/office/drawing/2014/main" id="{17B8A597-2905-57A6-BF92-B7A7B87B69F7}"/>
              </a:ext>
            </a:extLst>
          </p:cNvPr>
          <p:cNvCxnSpPr>
            <a:cxnSpLocks/>
          </p:cNvCxnSpPr>
          <p:nvPr/>
        </p:nvCxnSpPr>
        <p:spPr>
          <a:xfrm>
            <a:off x="6096000" y="1048871"/>
            <a:ext cx="0" cy="5136776"/>
          </a:xfrm>
          <a:prstGeom prst="line">
            <a:avLst/>
          </a:prstGeom>
          <a:ln w="28575">
            <a:solidFill>
              <a:srgbClr val="FFC000"/>
            </a:solidFill>
          </a:ln>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7977775F-2E28-E664-3F9B-F038C50934CD}"/>
                  </a:ext>
                </a:extLst>
              </p:cNvPr>
              <p:cNvSpPr txBox="1"/>
              <p:nvPr/>
            </p:nvSpPr>
            <p:spPr>
              <a:xfrm>
                <a:off x="516000" y="3985825"/>
                <a:ext cx="5580000" cy="1721946"/>
              </a:xfrm>
              <a:prstGeom prst="rect">
                <a:avLst/>
              </a:prstGeom>
              <a:noFill/>
            </p:spPr>
            <p:txBody>
              <a:bodyPr wrap="square">
                <a:spAutoFit/>
              </a:bodyPr>
              <a:lstStyle/>
              <a:p>
                <a:pPr marL="342900" lvl="0" indent="-342900" algn="just">
                  <a:lnSpc>
                    <a:spcPct val="114000"/>
                  </a:lnSpc>
                  <a:spcAft>
                    <a:spcPts val="2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Izabela recebeu 18 votos de 60, logo:</a:t>
                </a:r>
              </a:p>
              <a:p>
                <a:pPr algn="just">
                  <a:lnSpc>
                    <a:spcPct val="114000"/>
                  </a:lnSpc>
                  <a:spcAft>
                    <a:spcPts val="200"/>
                  </a:spcAft>
                  <a:buNone/>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6</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10</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10</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Izabela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recebeu 30% dos votos.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7977775F-2E28-E664-3F9B-F038C50934CD}"/>
                  </a:ext>
                </a:extLst>
              </p:cNvPr>
              <p:cNvSpPr txBox="1">
                <a:spLocks noRot="1" noChangeAspect="1" noMove="1" noResize="1" noEditPoints="1" noAdjustHandles="1" noChangeArrowheads="1" noChangeShapeType="1" noTextEdit="1"/>
              </p:cNvSpPr>
              <p:nvPr/>
            </p:nvSpPr>
            <p:spPr>
              <a:xfrm>
                <a:off x="516000" y="3985825"/>
                <a:ext cx="5580000" cy="1721946"/>
              </a:xfrm>
              <a:prstGeom prst="rect">
                <a:avLst/>
              </a:prstGeom>
              <a:blipFill>
                <a:blip r:embed="rId4"/>
                <a:stretch>
                  <a:fillRect l="-1530" t="-2128" b="-6738"/>
                </a:stretch>
              </a:blipFill>
            </p:spPr>
            <p:txBody>
              <a:bodyPr/>
              <a:lstStyle/>
              <a:p>
                <a:r>
                  <a:rPr lang="pt-BR">
                    <a:noFill/>
                  </a:rPr>
                  <a:t> </a:t>
                </a:r>
              </a:p>
            </p:txBody>
          </p:sp>
        </mc:Fallback>
      </mc:AlternateContent>
    </p:spTree>
    <p:extLst>
      <p:ext uri="{BB962C8B-B14F-4D97-AF65-F5344CB8AC3E}">
        <p14:creationId xmlns:p14="http://schemas.microsoft.com/office/powerpoint/2010/main" val="1362938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0C43FCF-2053-B60F-F596-091094E04B1C}"/>
              </a:ext>
            </a:extLst>
          </p:cNvPr>
          <p:cNvPicPr>
            <a:picLocks noChangeAspect="1"/>
          </p:cNvPicPr>
          <p:nvPr/>
        </p:nvPicPr>
        <p:blipFill>
          <a:blip r:embed="rId2" cstate="print">
            <a:extLst>
              <a:ext uri="{28A0092B-C50C-407E-A947-70E740481C1C}">
                <a14:useLocalDpi xmlns:a14="http://schemas.microsoft.com/office/drawing/2010/main" val="0"/>
              </a:ext>
            </a:extLst>
          </a:blip>
          <a:srcRect l="2233" t="11611" r="2309" b="8632"/>
          <a:stretch>
            <a:fillRect/>
          </a:stretch>
        </p:blipFill>
        <p:spPr bwMode="auto">
          <a:xfrm>
            <a:off x="376515" y="672353"/>
            <a:ext cx="3600000" cy="571305"/>
          </a:xfrm>
          <a:prstGeom prst="rect">
            <a:avLst/>
          </a:prstGeom>
          <a:noFill/>
          <a:ln>
            <a:noFill/>
          </a:ln>
        </p:spPr>
      </p:pic>
      <p:sp>
        <p:nvSpPr>
          <p:cNvPr id="4" name="CaixaDeTexto 3">
            <a:extLst>
              <a:ext uri="{FF2B5EF4-FFF2-40B4-BE49-F238E27FC236}">
                <a16:creationId xmlns:a16="http://schemas.microsoft.com/office/drawing/2014/main" id="{3218E3A8-3F08-2C93-6301-E08412DD415D}"/>
              </a:ext>
            </a:extLst>
          </p:cNvPr>
          <p:cNvSpPr txBox="1"/>
          <p:nvPr/>
        </p:nvSpPr>
        <p:spPr>
          <a:xfrm>
            <a:off x="336000" y="1243658"/>
            <a:ext cx="11520000" cy="4693593"/>
          </a:xfrm>
          <a:prstGeom prst="rect">
            <a:avLst/>
          </a:prstGeom>
          <a:noFill/>
        </p:spPr>
        <p:txBody>
          <a:bodyPr wrap="square">
            <a:spAutoFit/>
          </a:bodyPr>
          <a:lstStyle/>
          <a:p>
            <a:pPr algn="just"/>
            <a:r>
              <a:rPr lang="pt-BR" sz="2300" b="1" dirty="0">
                <a:latin typeface="Arial Narrow" panose="020B0606020202030204" pitchFamily="34" charset="0"/>
              </a:rPr>
              <a:t>1.</a:t>
            </a:r>
            <a:r>
              <a:rPr lang="pt-BR" sz="2300" dirty="0">
                <a:latin typeface="Arial Narrow" panose="020B0606020202030204" pitchFamily="34" charset="0"/>
              </a:rPr>
              <a:t> A fim de explicar graficamente o que é porcentagem, o professor Lucas dividiu um retângulo em 100 partes iguais, colorindo com várias cores, identificando cada cor com uma letra. Observe como ficou o retângulo.</a:t>
            </a:r>
          </a:p>
          <a:p>
            <a:pPr algn="just"/>
            <a:endParaRPr lang="pt-BR" sz="2300" dirty="0">
              <a:latin typeface="Arial Narrow" panose="020B0606020202030204" pitchFamily="34" charset="0"/>
            </a:endParaRPr>
          </a:p>
          <a:p>
            <a:pPr marL="5468938" algn="just"/>
            <a:r>
              <a:rPr lang="pt-BR" sz="2300" dirty="0">
                <a:latin typeface="Arial Narrow" panose="020B0606020202030204" pitchFamily="34" charset="0"/>
              </a:rPr>
              <a:t>Agora responda:</a:t>
            </a:r>
          </a:p>
          <a:p>
            <a:pPr marL="5468938" algn="just"/>
            <a:r>
              <a:rPr lang="pt-BR" sz="2300" dirty="0">
                <a:latin typeface="Arial Narrow" panose="020B0606020202030204" pitchFamily="34" charset="0"/>
              </a:rPr>
              <a:t>a) Escreva o percentual que cada cor (letra) representa.</a:t>
            </a:r>
          </a:p>
          <a:p>
            <a:pPr marL="5468938" algn="just"/>
            <a:r>
              <a:rPr lang="pt-BR" sz="2300" dirty="0">
                <a:latin typeface="Arial Narrow" panose="020B0606020202030204" pitchFamily="34" charset="0"/>
              </a:rPr>
              <a:t>b) Somando a porcentagem das cores amarela (A) e verde (D), obtemos qual porcentagem?</a:t>
            </a:r>
          </a:p>
          <a:p>
            <a:pPr marL="5468938" algn="just"/>
            <a:r>
              <a:rPr lang="pt-BR" sz="2300" dirty="0">
                <a:latin typeface="Arial Narrow" panose="020B0606020202030204" pitchFamily="34" charset="0"/>
              </a:rPr>
              <a:t>c) Somando a porcentagem das cores azul (B) e vermelho (C), obtemos qual porcentagem?</a:t>
            </a:r>
          </a:p>
          <a:p>
            <a:pPr marL="5468938" algn="just"/>
            <a:r>
              <a:rPr lang="pt-BR" sz="2300" dirty="0">
                <a:latin typeface="Arial Narrow" panose="020B0606020202030204" pitchFamily="34" charset="0"/>
              </a:rPr>
              <a:t>d) Como devemos representar, em porcentagem, a figura completa? </a:t>
            </a:r>
          </a:p>
        </p:txBody>
      </p:sp>
      <p:pic>
        <p:nvPicPr>
          <p:cNvPr id="5" name="Imagem 4">
            <a:extLst>
              <a:ext uri="{FF2B5EF4-FFF2-40B4-BE49-F238E27FC236}">
                <a16:creationId xmlns:a16="http://schemas.microsoft.com/office/drawing/2014/main" id="{B4F842BF-0E58-7C2B-E709-0AF25920C893}"/>
              </a:ext>
            </a:extLst>
          </p:cNvPr>
          <p:cNvPicPr>
            <a:picLocks noChangeAspect="1"/>
          </p:cNvPicPr>
          <p:nvPr/>
        </p:nvPicPr>
        <p:blipFill>
          <a:blip r:embed="rId3"/>
          <a:stretch>
            <a:fillRect/>
          </a:stretch>
        </p:blipFill>
        <p:spPr>
          <a:xfrm>
            <a:off x="376515" y="2356577"/>
            <a:ext cx="5400000" cy="4148893"/>
          </a:xfrm>
          <a:prstGeom prst="rect">
            <a:avLst/>
          </a:prstGeom>
        </p:spPr>
      </p:pic>
    </p:spTree>
    <p:extLst>
      <p:ext uri="{BB962C8B-B14F-4D97-AF65-F5344CB8AC3E}">
        <p14:creationId xmlns:p14="http://schemas.microsoft.com/office/powerpoint/2010/main" val="2297700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B54AF-DBF5-A9A4-C70A-D1AE54C66E4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56459393-4046-A2B3-D9E7-89E9DE114FD5}"/>
                  </a:ext>
                </a:extLst>
              </p:cNvPr>
              <p:cNvSpPr txBox="1"/>
              <p:nvPr/>
            </p:nvSpPr>
            <p:spPr>
              <a:xfrm>
                <a:off x="5334004" y="1048871"/>
                <a:ext cx="6481481" cy="5039906"/>
              </a:xfrm>
              <a:prstGeom prst="rect">
                <a:avLst/>
              </a:prstGeom>
              <a:noFill/>
            </p:spPr>
            <p:txBody>
              <a:bodyPr wrap="square">
                <a:spAutoFit/>
              </a:bodyPr>
              <a:lstStyle/>
              <a:p>
                <a:pPr algn="just">
                  <a:lnSpc>
                    <a:spcPct val="114000"/>
                  </a:lnSpc>
                </a:pPr>
                <a:r>
                  <a:rPr lang="pt-BR" sz="2300" b="1" dirty="0">
                    <a:latin typeface="Arial Narrow" panose="020B0606020202030204" pitchFamily="34" charset="0"/>
                  </a:rPr>
                  <a:t>4.</a:t>
                </a:r>
                <a:r>
                  <a:rPr lang="pt-BR" sz="2300" dirty="0">
                    <a:latin typeface="Arial Narrow" panose="020B0606020202030204" pitchFamily="34" charset="0"/>
                  </a:rPr>
                  <a:t> Determine as porcentagens que cada fração representa:</a:t>
                </a:r>
              </a:p>
              <a:p>
                <a:pPr algn="just">
                  <a:lnSpc>
                    <a:spcPct val="114000"/>
                  </a:lnSpc>
                </a:pPr>
                <a14:m>
                  <m:oMathPara xmlns:m="http://schemas.openxmlformats.org/officeDocument/2006/math">
                    <m:oMathParaPr>
                      <m:jc m:val="left"/>
                    </m:oMathParaPr>
                    <m:oMath xmlns:m="http://schemas.openxmlformats.org/officeDocument/2006/math">
                      <m:r>
                        <m:rPr>
                          <m:sty m:val="p"/>
                        </m:rPr>
                        <a:rPr lang="pt-BR" sz="2300"/>
                        <m:t>a</m:t>
                      </m:r>
                      <m:r>
                        <a:rPr lang="pt-BR" sz="2300"/>
                        <m:t>) </m:t>
                      </m:r>
                      <m:f>
                        <m:fPr>
                          <m:ctrlPr>
                            <a:rPr lang="pt-BR" sz="2300" i="1"/>
                          </m:ctrlPr>
                        </m:fPr>
                        <m:num>
                          <m:r>
                            <a:rPr lang="pt-BR" sz="2300"/>
                            <m:t>9</m:t>
                          </m:r>
                        </m:num>
                        <m:den>
                          <m:r>
                            <a:rPr lang="pt-BR" sz="2300"/>
                            <m:t>100</m:t>
                          </m:r>
                        </m:den>
                      </m:f>
                    </m:oMath>
                  </m:oMathPara>
                </a14:m>
                <a:endParaRPr lang="pt-BR" sz="2300" dirty="0">
                  <a:latin typeface="Arial Narrow" panose="020B0606020202030204" pitchFamily="34" charset="0"/>
                </a:endParaRPr>
              </a:p>
              <a:p>
                <a:pPr algn="just">
                  <a:lnSpc>
                    <a:spcPct val="114000"/>
                  </a:lnSpc>
                </a:pPr>
                <a14:m>
                  <m:oMathPara xmlns:m="http://schemas.openxmlformats.org/officeDocument/2006/math">
                    <m:oMathParaPr>
                      <m:jc m:val="left"/>
                    </m:oMathParaPr>
                    <m:oMath xmlns:m="http://schemas.openxmlformats.org/officeDocument/2006/math">
                      <m:r>
                        <m:rPr>
                          <m:sty m:val="p"/>
                        </m:rPr>
                        <a:rPr lang="pt-BR" sz="2300"/>
                        <m:t>b</m:t>
                      </m:r>
                      <m:r>
                        <a:rPr lang="pt-BR" sz="2300"/>
                        <m:t>) </m:t>
                      </m:r>
                      <m:f>
                        <m:fPr>
                          <m:ctrlPr>
                            <a:rPr lang="pt-BR" sz="2300" i="1"/>
                          </m:ctrlPr>
                        </m:fPr>
                        <m:num>
                          <m:r>
                            <a:rPr lang="pt-BR" sz="2300"/>
                            <m:t>18</m:t>
                          </m:r>
                        </m:num>
                        <m:den>
                          <m:r>
                            <a:rPr lang="pt-BR" sz="2300"/>
                            <m:t>100</m:t>
                          </m:r>
                        </m:den>
                      </m:f>
                    </m:oMath>
                  </m:oMathPara>
                </a14:m>
                <a:endParaRPr lang="pt-BR" sz="2300" dirty="0">
                  <a:latin typeface="Arial Narrow" panose="020B0606020202030204" pitchFamily="34" charset="0"/>
                </a:endParaRPr>
              </a:p>
              <a:p>
                <a:pPr algn="just">
                  <a:lnSpc>
                    <a:spcPct val="114000"/>
                  </a:lnSpc>
                </a:pPr>
                <a14:m>
                  <m:oMathPara xmlns:m="http://schemas.openxmlformats.org/officeDocument/2006/math">
                    <m:oMathParaPr>
                      <m:jc m:val="left"/>
                    </m:oMathParaPr>
                    <m:oMath xmlns:m="http://schemas.openxmlformats.org/officeDocument/2006/math">
                      <m:r>
                        <m:rPr>
                          <m:sty m:val="p"/>
                        </m:rPr>
                        <a:rPr lang="pt-BR" sz="2300"/>
                        <m:t>c</m:t>
                      </m:r>
                      <m:r>
                        <a:rPr lang="pt-BR" sz="2300"/>
                        <m:t>) </m:t>
                      </m:r>
                      <m:f>
                        <m:fPr>
                          <m:ctrlPr>
                            <a:rPr lang="pt-BR" sz="2300" i="1"/>
                          </m:ctrlPr>
                        </m:fPr>
                        <m:num>
                          <m:r>
                            <a:rPr lang="pt-BR" sz="2300"/>
                            <m:t>4</m:t>
                          </m:r>
                        </m:num>
                        <m:den>
                          <m:r>
                            <a:rPr lang="pt-BR" sz="2300"/>
                            <m:t> 50 </m:t>
                          </m:r>
                        </m:den>
                      </m:f>
                    </m:oMath>
                  </m:oMathPara>
                </a14:m>
                <a:endParaRPr lang="pt-BR" sz="2300" dirty="0">
                  <a:latin typeface="Arial Narrow" panose="020B0606020202030204" pitchFamily="34" charset="0"/>
                </a:endParaRPr>
              </a:p>
              <a:p>
                <a:pPr algn="just">
                  <a:lnSpc>
                    <a:spcPct val="114000"/>
                  </a:lnSpc>
                </a:pPr>
                <a14:m>
                  <m:oMathPara xmlns:m="http://schemas.openxmlformats.org/officeDocument/2006/math">
                    <m:oMathParaPr>
                      <m:jc m:val="left"/>
                    </m:oMathParaPr>
                    <m:oMath xmlns:m="http://schemas.openxmlformats.org/officeDocument/2006/math">
                      <m:r>
                        <m:rPr>
                          <m:sty m:val="p"/>
                        </m:rPr>
                        <a:rPr lang="pt-BR" sz="2300"/>
                        <m:t>d</m:t>
                      </m:r>
                      <m:r>
                        <a:rPr lang="pt-BR" sz="2300"/>
                        <m:t>) </m:t>
                      </m:r>
                      <m:f>
                        <m:fPr>
                          <m:ctrlPr>
                            <a:rPr lang="pt-BR" sz="2300" i="1"/>
                          </m:ctrlPr>
                        </m:fPr>
                        <m:num>
                          <m:r>
                            <a:rPr lang="pt-BR" sz="2300"/>
                            <m:t>7</m:t>
                          </m:r>
                        </m:num>
                        <m:den>
                          <m:r>
                            <a:rPr lang="pt-BR" sz="2300"/>
                            <m:t> 50 </m:t>
                          </m:r>
                        </m:den>
                      </m:f>
                    </m:oMath>
                  </m:oMathPara>
                </a14:m>
                <a:endParaRPr lang="pt-BR" sz="2300" dirty="0">
                  <a:latin typeface="Arial Narrow" panose="020B0606020202030204" pitchFamily="34" charset="0"/>
                </a:endParaRPr>
              </a:p>
              <a:p>
                <a:pPr algn="just">
                  <a:lnSpc>
                    <a:spcPct val="114000"/>
                  </a:lnSpc>
                </a:pPr>
                <a14:m>
                  <m:oMathPara xmlns:m="http://schemas.openxmlformats.org/officeDocument/2006/math">
                    <m:oMathParaPr>
                      <m:jc m:val="left"/>
                    </m:oMathParaPr>
                    <m:oMath xmlns:m="http://schemas.openxmlformats.org/officeDocument/2006/math">
                      <m:r>
                        <m:rPr>
                          <m:sty m:val="p"/>
                        </m:rPr>
                        <a:rPr lang="pt-BR" sz="2300"/>
                        <m:t>e</m:t>
                      </m:r>
                      <m:r>
                        <a:rPr lang="pt-BR" sz="2300"/>
                        <m:t>) </m:t>
                      </m:r>
                      <m:f>
                        <m:fPr>
                          <m:ctrlPr>
                            <a:rPr lang="pt-BR" sz="2300" i="1"/>
                          </m:ctrlPr>
                        </m:fPr>
                        <m:num>
                          <m:r>
                            <a:rPr lang="pt-BR" sz="2300"/>
                            <m:t>11</m:t>
                          </m:r>
                        </m:num>
                        <m:den>
                          <m:r>
                            <a:rPr lang="pt-BR" sz="2300"/>
                            <m:t> 25 </m:t>
                          </m:r>
                        </m:den>
                      </m:f>
                    </m:oMath>
                  </m:oMathPara>
                </a14:m>
                <a:endParaRPr lang="pt-BR" sz="2300" dirty="0">
                  <a:latin typeface="Arial Narrow" panose="020B0606020202030204" pitchFamily="34" charset="0"/>
                </a:endParaRPr>
              </a:p>
              <a:p>
                <a:pPr algn="just">
                  <a:lnSpc>
                    <a:spcPct val="114000"/>
                  </a:lnSpc>
                </a:pPr>
                <a14:m>
                  <m:oMathPara xmlns:m="http://schemas.openxmlformats.org/officeDocument/2006/math">
                    <m:oMathParaPr>
                      <m:jc m:val="left"/>
                    </m:oMathParaPr>
                    <m:oMath xmlns:m="http://schemas.openxmlformats.org/officeDocument/2006/math">
                      <m:r>
                        <m:rPr>
                          <m:sty m:val="p"/>
                        </m:rPr>
                        <a:rPr lang="pt-BR" sz="2300"/>
                        <m:t>f</m:t>
                      </m:r>
                      <m:r>
                        <a:rPr lang="pt-BR" sz="2300"/>
                        <m:t>) </m:t>
                      </m:r>
                      <m:f>
                        <m:fPr>
                          <m:ctrlPr>
                            <a:rPr lang="pt-BR" sz="2300" i="1"/>
                          </m:ctrlPr>
                        </m:fPr>
                        <m:num>
                          <m:r>
                            <a:rPr lang="pt-BR" sz="2300"/>
                            <m:t>16</m:t>
                          </m:r>
                        </m:num>
                        <m:den>
                          <m:r>
                            <a:rPr lang="pt-BR" sz="2300"/>
                            <m:t> 20 </m:t>
                          </m:r>
                        </m:den>
                      </m:f>
                    </m:oMath>
                  </m:oMathPara>
                </a14:m>
                <a:endParaRPr lang="pt-BR" sz="2300" dirty="0">
                  <a:latin typeface="Arial Narrow" panose="020B0606020202030204" pitchFamily="34" charset="0"/>
                </a:endParaRPr>
              </a:p>
            </p:txBody>
          </p:sp>
        </mc:Choice>
        <mc:Fallback>
          <p:sp>
            <p:nvSpPr>
              <p:cNvPr id="4" name="CaixaDeTexto 3">
                <a:extLst>
                  <a:ext uri="{FF2B5EF4-FFF2-40B4-BE49-F238E27FC236}">
                    <a16:creationId xmlns:a16="http://schemas.microsoft.com/office/drawing/2014/main" id="{56459393-4046-A2B3-D9E7-89E9DE114FD5}"/>
                  </a:ext>
                </a:extLst>
              </p:cNvPr>
              <p:cNvSpPr txBox="1">
                <a:spLocks noRot="1" noChangeAspect="1" noMove="1" noResize="1" noEditPoints="1" noAdjustHandles="1" noChangeArrowheads="1" noChangeShapeType="1" noTextEdit="1"/>
              </p:cNvSpPr>
              <p:nvPr/>
            </p:nvSpPr>
            <p:spPr>
              <a:xfrm>
                <a:off x="5334004" y="1048871"/>
                <a:ext cx="6481481" cy="5039906"/>
              </a:xfrm>
              <a:prstGeom prst="rect">
                <a:avLst/>
              </a:prstGeom>
              <a:blipFill>
                <a:blip r:embed="rId2"/>
                <a:stretch>
                  <a:fillRect l="-1317" t="-605" r="-1035"/>
                </a:stretch>
              </a:blipFill>
            </p:spPr>
            <p:txBody>
              <a:bodyPr/>
              <a:lstStyle/>
              <a:p>
                <a:r>
                  <a:rPr lang="pt-BR">
                    <a:noFill/>
                  </a:rPr>
                  <a:t> </a:t>
                </a:r>
              </a:p>
            </p:txBody>
          </p:sp>
        </mc:Fallback>
      </mc:AlternateContent>
      <p:cxnSp>
        <p:nvCxnSpPr>
          <p:cNvPr id="6" name="Conector reto 5">
            <a:extLst>
              <a:ext uri="{FF2B5EF4-FFF2-40B4-BE49-F238E27FC236}">
                <a16:creationId xmlns:a16="http://schemas.microsoft.com/office/drawing/2014/main" id="{B4E3FF01-EE4B-6FA2-0BEE-D379CC58AA03}"/>
              </a:ext>
            </a:extLst>
          </p:cNvPr>
          <p:cNvCxnSpPr>
            <a:cxnSpLocks/>
          </p:cNvCxnSpPr>
          <p:nvPr/>
        </p:nvCxnSpPr>
        <p:spPr>
          <a:xfrm>
            <a:off x="5181600" y="1048871"/>
            <a:ext cx="0" cy="5136776"/>
          </a:xfrm>
          <a:prstGeom prst="line">
            <a:avLst/>
          </a:prstGeom>
          <a:ln w="28575">
            <a:solidFill>
              <a:srgbClr val="283583"/>
            </a:solidFill>
          </a:ln>
        </p:spPr>
        <p:style>
          <a:lnRef idx="3">
            <a:schemeClr val="accent2"/>
          </a:lnRef>
          <a:fillRef idx="0">
            <a:schemeClr val="accent2"/>
          </a:fillRef>
          <a:effectRef idx="2">
            <a:schemeClr val="accent2"/>
          </a:effectRef>
          <a:fontRef idx="minor">
            <a:schemeClr val="tx1"/>
          </a:fontRef>
        </p:style>
      </p:cxnSp>
      <p:sp>
        <p:nvSpPr>
          <p:cNvPr id="8" name="CaixaDeTexto 7">
            <a:extLst>
              <a:ext uri="{FF2B5EF4-FFF2-40B4-BE49-F238E27FC236}">
                <a16:creationId xmlns:a16="http://schemas.microsoft.com/office/drawing/2014/main" id="{37D958A9-2D65-BEAA-B1BA-C1308AE599EC}"/>
              </a:ext>
            </a:extLst>
          </p:cNvPr>
          <p:cNvSpPr txBox="1"/>
          <p:nvPr/>
        </p:nvSpPr>
        <p:spPr>
          <a:xfrm>
            <a:off x="376516" y="1048871"/>
            <a:ext cx="4652681" cy="5206554"/>
          </a:xfrm>
          <a:prstGeom prst="rect">
            <a:avLst/>
          </a:prstGeom>
          <a:noFill/>
        </p:spPr>
        <p:txBody>
          <a:bodyPr wrap="square">
            <a:spAutoFit/>
          </a:bodyPr>
          <a:lstStyle/>
          <a:p>
            <a:pPr algn="just">
              <a:spcAft>
                <a:spcPts val="400"/>
              </a:spcAft>
            </a:pPr>
            <a:r>
              <a:rPr lang="pt-BR" sz="2300" b="1" dirty="0">
                <a:latin typeface="Arial Narrow" panose="020B0606020202030204" pitchFamily="34" charset="0"/>
              </a:rPr>
              <a:t>2.</a:t>
            </a:r>
            <a:r>
              <a:rPr lang="pt-BR" sz="2300" dirty="0">
                <a:latin typeface="Arial Narrow" panose="020B0606020202030204" pitchFamily="34" charset="0"/>
              </a:rPr>
              <a:t> Escrevas as porcentagens em frações centesimais:</a:t>
            </a:r>
          </a:p>
          <a:p>
            <a:pPr algn="just">
              <a:spcAft>
                <a:spcPts val="400"/>
              </a:spcAft>
            </a:pPr>
            <a:r>
              <a:rPr lang="pt-BR" sz="2300" dirty="0">
                <a:latin typeface="Arial Narrow" panose="020B0606020202030204" pitchFamily="34" charset="0"/>
              </a:rPr>
              <a:t>a) 8%			d) 132%</a:t>
            </a:r>
          </a:p>
          <a:p>
            <a:pPr algn="just">
              <a:spcAft>
                <a:spcPts val="400"/>
              </a:spcAft>
            </a:pPr>
            <a:r>
              <a:rPr lang="pt-BR" sz="2300" dirty="0">
                <a:latin typeface="Arial Narrow" panose="020B0606020202030204" pitchFamily="34" charset="0"/>
              </a:rPr>
              <a:t>b) 11%			e) 8,6%</a:t>
            </a:r>
          </a:p>
          <a:p>
            <a:pPr algn="just">
              <a:spcAft>
                <a:spcPts val="400"/>
              </a:spcAft>
            </a:pPr>
            <a:r>
              <a:rPr lang="pt-BR" sz="2300" dirty="0">
                <a:latin typeface="Arial Narrow" panose="020B0606020202030204" pitchFamily="34" charset="0"/>
              </a:rPr>
              <a:t>c) 24%			f) 27,5%</a:t>
            </a:r>
          </a:p>
          <a:p>
            <a:pPr algn="just">
              <a:spcAft>
                <a:spcPts val="400"/>
              </a:spcAft>
            </a:pPr>
            <a:endParaRPr lang="pt-BR" sz="2300" dirty="0">
              <a:latin typeface="Arial Narrow" panose="020B0606020202030204" pitchFamily="34" charset="0"/>
            </a:endParaRPr>
          </a:p>
          <a:p>
            <a:pPr algn="just">
              <a:spcAft>
                <a:spcPts val="400"/>
              </a:spcAft>
            </a:pPr>
            <a:endParaRPr lang="pt-BR" sz="2300" dirty="0">
              <a:latin typeface="Arial Narrow" panose="020B0606020202030204" pitchFamily="34" charset="0"/>
            </a:endParaRPr>
          </a:p>
          <a:p>
            <a:pPr algn="just">
              <a:spcAft>
                <a:spcPts val="400"/>
              </a:spcAft>
            </a:pPr>
            <a:r>
              <a:rPr lang="pt-BR" sz="2300" b="1" dirty="0">
                <a:latin typeface="Arial Narrow" panose="020B0606020202030204" pitchFamily="34" charset="0"/>
              </a:rPr>
              <a:t>3.</a:t>
            </a:r>
            <a:r>
              <a:rPr lang="pt-BR" sz="2300" dirty="0">
                <a:latin typeface="Arial Narrow" panose="020B0606020202030204" pitchFamily="34" charset="0"/>
              </a:rPr>
              <a:t> Reescreva os números, a seguir, em porcentagens:</a:t>
            </a:r>
          </a:p>
          <a:p>
            <a:pPr algn="just">
              <a:spcAft>
                <a:spcPts val="400"/>
              </a:spcAft>
            </a:pPr>
            <a:r>
              <a:rPr lang="pt-BR" sz="2300" dirty="0">
                <a:latin typeface="Arial Narrow" panose="020B0606020202030204" pitchFamily="34" charset="0"/>
              </a:rPr>
              <a:t>a) 0,03			d) 1,2</a:t>
            </a:r>
          </a:p>
          <a:p>
            <a:pPr algn="just">
              <a:spcAft>
                <a:spcPts val="400"/>
              </a:spcAft>
            </a:pPr>
            <a:r>
              <a:rPr lang="pt-BR" sz="2300" dirty="0">
                <a:latin typeface="Arial Narrow" panose="020B0606020202030204" pitchFamily="34" charset="0"/>
              </a:rPr>
              <a:t>b) 0,6			e) 2,4</a:t>
            </a:r>
          </a:p>
          <a:p>
            <a:pPr algn="just">
              <a:spcAft>
                <a:spcPts val="400"/>
              </a:spcAft>
            </a:pPr>
            <a:r>
              <a:rPr lang="pt-BR" sz="2300" dirty="0">
                <a:latin typeface="Arial Narrow" panose="020B0606020202030204" pitchFamily="34" charset="0"/>
              </a:rPr>
              <a:t>c) 0,78			f) 3,75</a:t>
            </a:r>
          </a:p>
          <a:p>
            <a:pPr algn="just">
              <a:spcAft>
                <a:spcPts val="400"/>
              </a:spcAft>
            </a:pPr>
            <a:endParaRPr lang="pt-BR" sz="2300" dirty="0">
              <a:latin typeface="Arial Narrow" panose="020B0606020202030204" pitchFamily="34" charset="0"/>
            </a:endParaRPr>
          </a:p>
        </p:txBody>
      </p:sp>
    </p:spTree>
    <p:extLst>
      <p:ext uri="{BB962C8B-B14F-4D97-AF65-F5344CB8AC3E}">
        <p14:creationId xmlns:p14="http://schemas.microsoft.com/office/powerpoint/2010/main" val="2337240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6992CF7-75E4-E514-25FB-8EF248A6213C}"/>
              </a:ext>
            </a:extLst>
          </p:cNvPr>
          <p:cNvSpPr txBox="1"/>
          <p:nvPr/>
        </p:nvSpPr>
        <p:spPr>
          <a:xfrm>
            <a:off x="336000" y="663367"/>
            <a:ext cx="11520000" cy="5706370"/>
          </a:xfrm>
          <a:prstGeom prst="rect">
            <a:avLst/>
          </a:prstGeom>
          <a:noFill/>
        </p:spPr>
        <p:txBody>
          <a:bodyPr wrap="square">
            <a:spAutoFit/>
          </a:bodyPr>
          <a:lstStyle/>
          <a:p>
            <a:pPr algn="just">
              <a:lnSpc>
                <a:spcPct val="114000"/>
              </a:lnSpc>
            </a:pPr>
            <a:r>
              <a:rPr lang="pt-BR" sz="2300" b="1" dirty="0">
                <a:latin typeface="Arial Narrow" panose="020B0606020202030204" pitchFamily="34" charset="0"/>
              </a:rPr>
              <a:t>5.</a:t>
            </a:r>
            <a:r>
              <a:rPr lang="pt-BR" sz="2300" dirty="0">
                <a:latin typeface="Arial Narrow" panose="020B0606020202030204" pitchFamily="34" charset="0"/>
              </a:rPr>
              <a:t> Para cada porcentagem, a seguir, encontre a fração irredutível correspondente:</a:t>
            </a:r>
          </a:p>
          <a:p>
            <a:pPr algn="just">
              <a:lnSpc>
                <a:spcPct val="114000"/>
              </a:lnSpc>
            </a:pPr>
            <a:r>
              <a:rPr lang="pt-BR" sz="2300" dirty="0">
                <a:latin typeface="Arial Narrow" panose="020B0606020202030204" pitchFamily="34" charset="0"/>
              </a:rPr>
              <a:t>a) 50%</a:t>
            </a:r>
          </a:p>
          <a:p>
            <a:pPr algn="just">
              <a:lnSpc>
                <a:spcPct val="114000"/>
              </a:lnSpc>
            </a:pPr>
            <a:r>
              <a:rPr lang="pt-BR" sz="2300" dirty="0">
                <a:latin typeface="Arial Narrow" panose="020B0606020202030204" pitchFamily="34" charset="0"/>
              </a:rPr>
              <a:t>b) 12%</a:t>
            </a:r>
          </a:p>
          <a:p>
            <a:pPr algn="just">
              <a:lnSpc>
                <a:spcPct val="114000"/>
              </a:lnSpc>
            </a:pPr>
            <a:r>
              <a:rPr lang="pt-BR" sz="2300" dirty="0">
                <a:latin typeface="Arial Narrow" panose="020B0606020202030204" pitchFamily="34" charset="0"/>
              </a:rPr>
              <a:t>c) 25%</a:t>
            </a:r>
          </a:p>
          <a:p>
            <a:pPr algn="just">
              <a:lnSpc>
                <a:spcPct val="114000"/>
              </a:lnSpc>
            </a:pPr>
            <a:r>
              <a:rPr lang="pt-BR" sz="2300" dirty="0">
                <a:latin typeface="Arial Narrow" panose="020B0606020202030204" pitchFamily="34" charset="0"/>
              </a:rPr>
              <a:t>d) 100%</a:t>
            </a:r>
          </a:p>
          <a:p>
            <a:pPr algn="just">
              <a:lnSpc>
                <a:spcPct val="114000"/>
              </a:lnSpc>
            </a:pPr>
            <a:r>
              <a:rPr lang="pt-BR" sz="2300" dirty="0">
                <a:latin typeface="Arial Narrow" panose="020B0606020202030204" pitchFamily="34" charset="0"/>
              </a:rPr>
              <a:t>e) 135%</a:t>
            </a:r>
          </a:p>
          <a:p>
            <a:pPr algn="just">
              <a:lnSpc>
                <a:spcPct val="114000"/>
              </a:lnSpc>
            </a:pPr>
            <a:r>
              <a:rPr lang="pt-BR" sz="2300" b="1" dirty="0">
                <a:latin typeface="Arial Narrow" panose="020B0606020202030204" pitchFamily="34" charset="0"/>
              </a:rPr>
              <a:t> </a:t>
            </a:r>
            <a:endParaRPr lang="pt-BR" sz="2300" dirty="0">
              <a:latin typeface="Arial Narrow" panose="020B0606020202030204" pitchFamily="34" charset="0"/>
            </a:endParaRPr>
          </a:p>
          <a:p>
            <a:pPr algn="just">
              <a:lnSpc>
                <a:spcPct val="114000"/>
              </a:lnSpc>
            </a:pPr>
            <a:r>
              <a:rPr lang="pt-BR" sz="2300" b="1" dirty="0">
                <a:latin typeface="Arial Narrow" panose="020B0606020202030204" pitchFamily="34" charset="0"/>
              </a:rPr>
              <a:t>6.</a:t>
            </a:r>
            <a:r>
              <a:rPr lang="pt-BR" sz="2300" dirty="0">
                <a:latin typeface="Arial Narrow" panose="020B0606020202030204" pitchFamily="34" charset="0"/>
              </a:rPr>
              <a:t> Ricardo foi comprar uma bicicleta para seu filho no valor de R$ 1200,00. Ao realizar o pagamento recebeu um desconto de R$ 300,00. </a:t>
            </a:r>
          </a:p>
          <a:p>
            <a:pPr algn="just">
              <a:lnSpc>
                <a:spcPct val="114000"/>
              </a:lnSpc>
            </a:pPr>
            <a:r>
              <a:rPr lang="pt-BR" sz="2300" dirty="0">
                <a:latin typeface="Arial Narrow" panose="020B0606020202030204" pitchFamily="34" charset="0"/>
              </a:rPr>
              <a:t>Qual é o percentual que representa o desconto recebido por Ricardo?</a:t>
            </a:r>
          </a:p>
          <a:p>
            <a:pPr algn="just">
              <a:lnSpc>
                <a:spcPct val="114000"/>
              </a:lnSpc>
            </a:pPr>
            <a:r>
              <a:rPr lang="pt-BR" sz="2300" dirty="0">
                <a:latin typeface="Arial Narrow" panose="020B0606020202030204" pitchFamily="34" charset="0"/>
              </a:rPr>
              <a:t>(A) 12%</a:t>
            </a:r>
          </a:p>
          <a:p>
            <a:pPr algn="just">
              <a:lnSpc>
                <a:spcPct val="114000"/>
              </a:lnSpc>
            </a:pPr>
            <a:r>
              <a:rPr lang="pt-BR" sz="2300" dirty="0">
                <a:latin typeface="Arial Narrow" panose="020B0606020202030204" pitchFamily="34" charset="0"/>
              </a:rPr>
              <a:t>(B) 15%</a:t>
            </a:r>
          </a:p>
          <a:p>
            <a:pPr algn="just">
              <a:lnSpc>
                <a:spcPct val="114000"/>
              </a:lnSpc>
            </a:pPr>
            <a:r>
              <a:rPr lang="pt-BR" sz="2300" dirty="0">
                <a:latin typeface="Arial Narrow" panose="020B0606020202030204" pitchFamily="34" charset="0"/>
              </a:rPr>
              <a:t>(C) 25%</a:t>
            </a:r>
          </a:p>
          <a:p>
            <a:pPr algn="just">
              <a:lnSpc>
                <a:spcPct val="114000"/>
              </a:lnSpc>
            </a:pPr>
            <a:r>
              <a:rPr lang="pt-BR" sz="2300" dirty="0">
                <a:latin typeface="Arial Narrow" panose="020B0606020202030204" pitchFamily="34" charset="0"/>
              </a:rPr>
              <a:t>(D) 30%</a:t>
            </a:r>
          </a:p>
        </p:txBody>
      </p:sp>
    </p:spTree>
    <p:extLst>
      <p:ext uri="{BB962C8B-B14F-4D97-AF65-F5344CB8AC3E}">
        <p14:creationId xmlns:p14="http://schemas.microsoft.com/office/powerpoint/2010/main" val="891876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33EB05AF-4942-2458-6BEE-31C1568B66FA}"/>
                  </a:ext>
                </a:extLst>
              </p:cNvPr>
              <p:cNvSpPr txBox="1"/>
              <p:nvPr/>
            </p:nvSpPr>
            <p:spPr>
              <a:xfrm>
                <a:off x="376919" y="2924064"/>
                <a:ext cx="5526917" cy="3390223"/>
              </a:xfrm>
              <a:prstGeom prst="rect">
                <a:avLst/>
              </a:prstGeom>
              <a:noFill/>
            </p:spPr>
            <p:txBody>
              <a:bodyPr wrap="square">
                <a:spAutoFit/>
              </a:bodyPr>
              <a:lstStyle/>
              <a:p>
                <a:pPr>
                  <a:lnSpc>
                    <a:spcPct val="114000"/>
                  </a:lnSpc>
                  <a:spcAft>
                    <a:spcPts val="200"/>
                  </a:spcAft>
                </a:pPr>
                <a:r>
                  <a:rPr lang="pt-BR" sz="2300" b="1" dirty="0">
                    <a:latin typeface="Arial Narrow" panose="020B0606020202030204" pitchFamily="34" charset="0"/>
                  </a:rPr>
                  <a:t>Item 1.</a:t>
                </a:r>
                <a:r>
                  <a:rPr lang="pt-BR" sz="2300" dirty="0">
                    <a:latin typeface="Arial Narrow" panose="020B0606020202030204" pitchFamily="34" charset="0"/>
                  </a:rPr>
                  <a:t> Observe a fração a seguir:</a:t>
                </a:r>
              </a:p>
              <a:p>
                <a:pPr>
                  <a:lnSpc>
                    <a:spcPct val="114000"/>
                  </a:lnSpc>
                  <a:spcAft>
                    <a:spcPts val="200"/>
                  </a:spcAft>
                </a:pPr>
                <a14:m>
                  <m:oMathPara xmlns:m="http://schemas.openxmlformats.org/officeDocument/2006/math">
                    <m:oMathParaPr>
                      <m:jc m:val="centerGroup"/>
                    </m:oMathParaPr>
                    <m:oMath xmlns:m="http://schemas.openxmlformats.org/officeDocument/2006/math">
                      <m:f>
                        <m:fPr>
                          <m:ctrlPr>
                            <a:rPr lang="pt-BR" sz="2300" b="1" i="1"/>
                          </m:ctrlPr>
                        </m:fPr>
                        <m:num>
                          <m:r>
                            <a:rPr lang="pt-BR" sz="2300" b="1" i="1"/>
                            <m:t>𝟏𝟒</m:t>
                          </m:r>
                        </m:num>
                        <m:den>
                          <m:r>
                            <a:rPr lang="pt-BR" sz="2300" b="1" i="1"/>
                            <m:t> </m:t>
                          </m:r>
                          <m:r>
                            <a:rPr lang="pt-BR" sz="2300" b="1" i="1"/>
                            <m:t>𝟐𝟓</m:t>
                          </m:r>
                          <m:r>
                            <a:rPr lang="pt-BR" sz="2300" b="1" i="1"/>
                            <m:t> </m:t>
                          </m:r>
                        </m:den>
                      </m:f>
                    </m:oMath>
                  </m:oMathPara>
                </a14:m>
                <a:endParaRPr lang="pt-BR" sz="2300" dirty="0">
                  <a:latin typeface="Arial Narrow" panose="020B0606020202030204" pitchFamily="34" charset="0"/>
                </a:endParaRPr>
              </a:p>
              <a:p>
                <a:pPr>
                  <a:lnSpc>
                    <a:spcPct val="114000"/>
                  </a:lnSpc>
                  <a:spcAft>
                    <a:spcPts val="200"/>
                  </a:spcAft>
                </a:pPr>
                <a:r>
                  <a:rPr lang="pt-BR" sz="2300" dirty="0">
                    <a:latin typeface="Arial Narrow" panose="020B0606020202030204" pitchFamily="34" charset="0"/>
                  </a:rPr>
                  <a:t>Esta fração representa qual porcentagem?</a:t>
                </a:r>
              </a:p>
              <a:p>
                <a:pPr>
                  <a:lnSpc>
                    <a:spcPct val="114000"/>
                  </a:lnSpc>
                  <a:spcAft>
                    <a:spcPts val="200"/>
                  </a:spcAft>
                </a:pPr>
                <a:r>
                  <a:rPr lang="pt-BR" sz="2300" dirty="0">
                    <a:latin typeface="Arial Narrow" panose="020B0606020202030204" pitchFamily="34" charset="0"/>
                  </a:rPr>
                  <a:t>(A) 14%</a:t>
                </a:r>
              </a:p>
              <a:p>
                <a:pPr>
                  <a:lnSpc>
                    <a:spcPct val="114000"/>
                  </a:lnSpc>
                  <a:spcAft>
                    <a:spcPts val="200"/>
                  </a:spcAft>
                </a:pPr>
                <a:r>
                  <a:rPr lang="pt-BR" sz="2300" dirty="0">
                    <a:latin typeface="Arial Narrow" panose="020B0606020202030204" pitchFamily="34" charset="0"/>
                  </a:rPr>
                  <a:t>(B) 25%</a:t>
                </a:r>
              </a:p>
              <a:p>
                <a:pPr>
                  <a:lnSpc>
                    <a:spcPct val="114000"/>
                  </a:lnSpc>
                  <a:spcAft>
                    <a:spcPts val="200"/>
                  </a:spcAft>
                </a:pPr>
                <a:r>
                  <a:rPr lang="pt-BR" sz="2300" dirty="0">
                    <a:latin typeface="Arial Narrow" panose="020B0606020202030204" pitchFamily="34" charset="0"/>
                  </a:rPr>
                  <a:t>(C) 39%</a:t>
                </a:r>
              </a:p>
              <a:p>
                <a:pPr>
                  <a:lnSpc>
                    <a:spcPct val="114000"/>
                  </a:lnSpc>
                  <a:spcAft>
                    <a:spcPts val="200"/>
                  </a:spcAft>
                </a:pPr>
                <a:r>
                  <a:rPr lang="pt-BR" sz="2300" dirty="0">
                    <a:latin typeface="Arial Narrow" panose="020B0606020202030204" pitchFamily="34" charset="0"/>
                  </a:rPr>
                  <a:t>(D) 56%</a:t>
                </a:r>
              </a:p>
            </p:txBody>
          </p:sp>
        </mc:Choice>
        <mc:Fallback>
          <p:sp>
            <p:nvSpPr>
              <p:cNvPr id="3" name="CaixaDeTexto 2">
                <a:extLst>
                  <a:ext uri="{FF2B5EF4-FFF2-40B4-BE49-F238E27FC236}">
                    <a16:creationId xmlns:a16="http://schemas.microsoft.com/office/drawing/2014/main" id="{33EB05AF-4942-2458-6BEE-31C1568B66FA}"/>
                  </a:ext>
                </a:extLst>
              </p:cNvPr>
              <p:cNvSpPr txBox="1">
                <a:spLocks noRot="1" noChangeAspect="1" noMove="1" noResize="1" noEditPoints="1" noAdjustHandles="1" noChangeArrowheads="1" noChangeShapeType="1" noTextEdit="1"/>
              </p:cNvSpPr>
              <p:nvPr/>
            </p:nvSpPr>
            <p:spPr>
              <a:xfrm>
                <a:off x="376919" y="2924064"/>
                <a:ext cx="5526917" cy="3390223"/>
              </a:xfrm>
              <a:prstGeom prst="rect">
                <a:avLst/>
              </a:prstGeom>
              <a:blipFill>
                <a:blip r:embed="rId2"/>
                <a:stretch>
                  <a:fillRect l="-1656" t="-1079" b="-3058"/>
                </a:stretch>
              </a:blipFill>
            </p:spPr>
            <p:txBody>
              <a:bodyPr/>
              <a:lstStyle/>
              <a:p>
                <a:r>
                  <a:rPr lang="pt-BR">
                    <a:noFill/>
                  </a:rPr>
                  <a:t> </a:t>
                </a:r>
              </a:p>
            </p:txBody>
          </p:sp>
        </mc:Fallback>
      </mc:AlternateContent>
      <p:cxnSp>
        <p:nvCxnSpPr>
          <p:cNvPr id="8" name="Conector reto 7">
            <a:extLst>
              <a:ext uri="{FF2B5EF4-FFF2-40B4-BE49-F238E27FC236}">
                <a16:creationId xmlns:a16="http://schemas.microsoft.com/office/drawing/2014/main" id="{1E3760FD-95A8-55C6-E5AE-2C8FC7A729B5}"/>
              </a:ext>
            </a:extLst>
          </p:cNvPr>
          <p:cNvCxnSpPr>
            <a:cxnSpLocks/>
          </p:cNvCxnSpPr>
          <p:nvPr/>
        </p:nvCxnSpPr>
        <p:spPr>
          <a:xfrm>
            <a:off x="6096000" y="818568"/>
            <a:ext cx="0" cy="5555338"/>
          </a:xfrm>
          <a:prstGeom prst="line">
            <a:avLst/>
          </a:prstGeom>
          <a:ln w="28575">
            <a:solidFill>
              <a:schemeClr val="accent6">
                <a:lumMod val="75000"/>
              </a:schemeClr>
            </a:solidFill>
          </a:ln>
        </p:spPr>
        <p:style>
          <a:lnRef idx="3">
            <a:schemeClr val="accent2"/>
          </a:lnRef>
          <a:fillRef idx="0">
            <a:schemeClr val="accent2"/>
          </a:fillRef>
          <a:effectRef idx="2">
            <a:schemeClr val="accent2"/>
          </a:effectRef>
          <a:fontRef idx="minor">
            <a:schemeClr val="tx1"/>
          </a:fontRef>
        </p:style>
      </p:cxnSp>
      <p:graphicFrame>
        <p:nvGraphicFramePr>
          <p:cNvPr id="10" name="Tabela 9">
            <a:extLst>
              <a:ext uri="{FF2B5EF4-FFF2-40B4-BE49-F238E27FC236}">
                <a16:creationId xmlns:a16="http://schemas.microsoft.com/office/drawing/2014/main" id="{ACA26C93-2612-2241-07C6-9A9352009788}"/>
              </a:ext>
            </a:extLst>
          </p:cNvPr>
          <p:cNvGraphicFramePr>
            <a:graphicFrameLocks noGrp="1"/>
          </p:cNvGraphicFramePr>
          <p:nvPr>
            <p:extLst>
              <p:ext uri="{D42A27DB-BD31-4B8C-83A1-F6EECF244321}">
                <p14:modId xmlns:p14="http://schemas.microsoft.com/office/powerpoint/2010/main" val="3268839365"/>
              </p:ext>
            </p:extLst>
          </p:nvPr>
        </p:nvGraphicFramePr>
        <p:xfrm>
          <a:off x="336000" y="742368"/>
          <a:ext cx="5375672" cy="1972547"/>
        </p:xfrm>
        <a:graphic>
          <a:graphicData uri="http://schemas.openxmlformats.org/drawingml/2006/table">
            <a:tbl>
              <a:tblPr firstRow="1" bandRow="1"/>
              <a:tblGrid>
                <a:gridCol w="5375672">
                  <a:extLst>
                    <a:ext uri="{9D8B030D-6E8A-4147-A177-3AD203B41FA5}">
                      <a16:colId xmlns:a16="http://schemas.microsoft.com/office/drawing/2014/main" val="3914127125"/>
                    </a:ext>
                  </a:extLst>
                </a:gridCol>
              </a:tblGrid>
              <a:tr h="648000">
                <a:tc>
                  <a:txBody>
                    <a:bodyPr/>
                    <a:lstStyle/>
                    <a:p>
                      <a:pPr marL="268288" indent="0" algn="just">
                        <a:lnSpc>
                          <a:spcPct val="114000"/>
                        </a:lnSpc>
                      </a:pPr>
                      <a:r>
                        <a:rPr lang="pt-BR" sz="2400" b="1" dirty="0">
                          <a:solidFill>
                            <a:schemeClr val="bg2">
                              <a:lumMod val="50000"/>
                            </a:schemeClr>
                          </a:solidFill>
                        </a:rPr>
                        <a:t>REVISITANDO A MATRIZ</a:t>
                      </a:r>
                    </a:p>
                  </a:txBody>
                  <a:tcPr anchor="ct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rgbClr val="CFE5C9"/>
                    </a:solidFill>
                  </a:tcPr>
                </a:tc>
                <a:extLst>
                  <a:ext uri="{0D108BD9-81ED-4DB2-BD59-A6C34878D82A}">
                    <a16:rowId xmlns:a16="http://schemas.microsoft.com/office/drawing/2014/main" val="4121321760"/>
                  </a:ext>
                </a:extLst>
              </a:tr>
              <a:tr h="1283546">
                <a:tc>
                  <a:txBody>
                    <a:bodyPr/>
                    <a:lstStyle/>
                    <a:p>
                      <a:pPr marL="0" marR="0" lvl="0" indent="358775" algn="just" defTabSz="914400" rtl="0" eaLnBrk="1" fontAlgn="auto" latinLnBrk="0" hangingPunct="1">
                        <a:lnSpc>
                          <a:spcPct val="114000"/>
                        </a:lnSpc>
                        <a:spcBef>
                          <a:spcPts val="0"/>
                        </a:spcBef>
                        <a:spcAft>
                          <a:spcPts val="0"/>
                        </a:spcAft>
                        <a:buClrTx/>
                        <a:buSzTx/>
                        <a:buFontTx/>
                        <a:buNone/>
                        <a:tabLst/>
                        <a:defRPr/>
                      </a:pPr>
                      <a:r>
                        <a:rPr lang="pt-BR" sz="1800" kern="1200" dirty="0">
                          <a:effectLst/>
                        </a:rPr>
                        <a:t>Caro(a) estudante, neste momento, vamos exercitar a habilidade de </a:t>
                      </a:r>
                      <a:r>
                        <a:rPr lang="pt-BR" sz="1800" b="1" kern="1200" dirty="0">
                          <a:effectLst/>
                        </a:rPr>
                        <a:t>identificar</a:t>
                      </a:r>
                      <a:r>
                        <a:rPr lang="pt-BR" sz="1800" kern="1200" dirty="0">
                          <a:effectLst/>
                        </a:rPr>
                        <a:t> situações que envolvem as diferentes representações de porcentagem. Fique atento à resolução e marque apenas uma alternativa.</a:t>
                      </a:r>
                      <a:endParaRPr lang="pt-BR" dirty="0"/>
                    </a:p>
                  </a:txBody>
                  <a:tcP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6371186"/>
                  </a:ext>
                </a:extLst>
              </a:tr>
            </a:tbl>
          </a:graphicData>
        </a:graphic>
      </p:graphicFrame>
      <p:pic>
        <p:nvPicPr>
          <p:cNvPr id="11" name="Imagem 10">
            <a:extLst>
              <a:ext uri="{FF2B5EF4-FFF2-40B4-BE49-F238E27FC236}">
                <a16:creationId xmlns:a16="http://schemas.microsoft.com/office/drawing/2014/main" id="{E1596A42-1C8E-5344-9103-0396F215A512}"/>
              </a:ext>
            </a:extLst>
          </p:cNvPr>
          <p:cNvPicPr>
            <a:picLocks noChangeAspect="1"/>
          </p:cNvPicPr>
          <p:nvPr/>
        </p:nvPicPr>
        <p:blipFill>
          <a:blip r:embed="rId3"/>
          <a:srcRect l="63536" t="4424" r="10577" b="64950"/>
          <a:stretch>
            <a:fillRect/>
          </a:stretch>
        </p:blipFill>
        <p:spPr>
          <a:xfrm>
            <a:off x="3864943" y="764779"/>
            <a:ext cx="1541929" cy="605167"/>
          </a:xfrm>
          <a:prstGeom prst="rect">
            <a:avLst/>
          </a:prstGeom>
        </p:spPr>
      </p:pic>
      <p:sp>
        <p:nvSpPr>
          <p:cNvPr id="12" name="CaixaDeTexto 11">
            <a:extLst>
              <a:ext uri="{FF2B5EF4-FFF2-40B4-BE49-F238E27FC236}">
                <a16:creationId xmlns:a16="http://schemas.microsoft.com/office/drawing/2014/main" id="{FDB12ADE-752E-2BBC-9838-DE24426173C5}"/>
              </a:ext>
            </a:extLst>
          </p:cNvPr>
          <p:cNvSpPr txBox="1"/>
          <p:nvPr/>
        </p:nvSpPr>
        <p:spPr>
          <a:xfrm>
            <a:off x="6329083" y="977153"/>
            <a:ext cx="4831975" cy="2272417"/>
          </a:xfrm>
          <a:prstGeom prst="rect">
            <a:avLst/>
          </a:prstGeom>
          <a:noFill/>
        </p:spPr>
        <p:txBody>
          <a:bodyPr wrap="square">
            <a:spAutoFit/>
          </a:bodyPr>
          <a:lstStyle/>
          <a:p>
            <a:pPr>
              <a:spcAft>
                <a:spcPts val="800"/>
              </a:spcAft>
            </a:pPr>
            <a:r>
              <a:rPr lang="pt-BR" sz="2300" b="1" dirty="0">
                <a:latin typeface="Arial Narrow" panose="020B0606020202030204" pitchFamily="34" charset="0"/>
              </a:rPr>
              <a:t>Item 2.</a:t>
            </a:r>
            <a:r>
              <a:rPr lang="pt-BR" sz="2300" dirty="0">
                <a:latin typeface="Arial Narrow" panose="020B0606020202030204" pitchFamily="34" charset="0"/>
              </a:rPr>
              <a:t> O número 0,05 corresponde a</a:t>
            </a:r>
          </a:p>
          <a:p>
            <a:pPr>
              <a:spcAft>
                <a:spcPts val="800"/>
              </a:spcAft>
            </a:pPr>
            <a:r>
              <a:rPr lang="pt-BR" sz="2300" dirty="0">
                <a:latin typeface="Arial Narrow" panose="020B0606020202030204" pitchFamily="34" charset="0"/>
              </a:rPr>
              <a:t>(A) 50%</a:t>
            </a:r>
          </a:p>
          <a:p>
            <a:pPr>
              <a:spcAft>
                <a:spcPts val="800"/>
              </a:spcAft>
            </a:pPr>
            <a:r>
              <a:rPr lang="pt-BR" sz="2300" dirty="0">
                <a:latin typeface="Arial Narrow" panose="020B0606020202030204" pitchFamily="34" charset="0"/>
              </a:rPr>
              <a:t>(B) 5%</a:t>
            </a:r>
          </a:p>
          <a:p>
            <a:pPr>
              <a:spcAft>
                <a:spcPts val="800"/>
              </a:spcAft>
            </a:pPr>
            <a:r>
              <a:rPr lang="pt-BR" sz="2300" dirty="0">
                <a:latin typeface="Arial Narrow" panose="020B0606020202030204" pitchFamily="34" charset="0"/>
              </a:rPr>
              <a:t>(C) 0,5%</a:t>
            </a:r>
          </a:p>
          <a:p>
            <a:pPr>
              <a:spcAft>
                <a:spcPts val="800"/>
              </a:spcAft>
            </a:pPr>
            <a:r>
              <a:rPr lang="pt-BR" sz="2300" dirty="0">
                <a:latin typeface="Arial Narrow" panose="020B0606020202030204" pitchFamily="34" charset="0"/>
              </a:rPr>
              <a:t>(D) 0,05%</a:t>
            </a:r>
          </a:p>
        </p:txBody>
      </p:sp>
    </p:spTree>
    <p:extLst>
      <p:ext uri="{BB962C8B-B14F-4D97-AF65-F5344CB8AC3E}">
        <p14:creationId xmlns:p14="http://schemas.microsoft.com/office/powerpoint/2010/main" val="3533612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D9759-C215-E769-360B-55635897C1D7}"/>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3CB0EF18-E395-9218-4C34-432A40342798}"/>
              </a:ext>
            </a:extLst>
          </p:cNvPr>
          <p:cNvSpPr txBox="1"/>
          <p:nvPr/>
        </p:nvSpPr>
        <p:spPr>
          <a:xfrm>
            <a:off x="336000" y="1136644"/>
            <a:ext cx="11520000" cy="3951274"/>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Geovana gosta muito de ler e possui sua própria biblioteca com 80 livros.</a:t>
            </a:r>
          </a:p>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124325"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Dentre esses livros, há 24 livros do gênero de ficção científica.</a:t>
            </a:r>
          </a:p>
          <a:p>
            <a:pPr marL="4124325"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percentual que esse gênero representa da biblioteca de Geovana?</a:t>
            </a:r>
          </a:p>
          <a:p>
            <a:pPr marL="4124325"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24%</a:t>
            </a:r>
          </a:p>
          <a:p>
            <a:pPr marL="4124325"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28%</a:t>
            </a:r>
          </a:p>
          <a:p>
            <a:pPr marL="4124325" algn="just">
              <a:lnSpc>
                <a:spcPct val="115000"/>
              </a:lnSpc>
            </a:pPr>
            <a:r>
              <a:rPr lang="pt-BR" sz="2200" kern="100" dirty="0">
                <a:latin typeface="Arial Narrow" panose="020B0606020202030204" pitchFamily="34" charset="0"/>
                <a:ea typeface="Aptos" panose="020B0004020202020204" pitchFamily="34" charset="0"/>
                <a:cs typeface="Times New Roman" panose="02020603050405020304" pitchFamily="18" charset="0"/>
              </a:rPr>
              <a:t>(C) 30%</a:t>
            </a:r>
          </a:p>
          <a:p>
            <a:pPr marL="4124325" algn="just">
              <a:lnSpc>
                <a:spcPct val="115000"/>
              </a:lnSpc>
            </a:pPr>
            <a:r>
              <a:rPr lang="pt-BR" sz="2200" kern="100" dirty="0">
                <a:latin typeface="Arial Narrow" panose="020B0606020202030204" pitchFamily="34" charset="0"/>
                <a:ea typeface="Aptos" panose="020B0004020202020204" pitchFamily="34" charset="0"/>
                <a:cs typeface="Times New Roman" panose="02020603050405020304" pitchFamily="18" charset="0"/>
              </a:rPr>
              <a:t>(D) 56%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7" name="Imagem 6" descr="Imagem gerada">
            <a:extLst>
              <a:ext uri="{FF2B5EF4-FFF2-40B4-BE49-F238E27FC236}">
                <a16:creationId xmlns:a16="http://schemas.microsoft.com/office/drawing/2014/main" id="{8D7AD570-4CE4-3D8E-E87F-6723D051BE8A}"/>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809" t="15840" r="4265" b="13509"/>
          <a:stretch>
            <a:fillRect/>
          </a:stretch>
        </p:blipFill>
        <p:spPr bwMode="auto">
          <a:xfrm>
            <a:off x="524258" y="1784602"/>
            <a:ext cx="3662259" cy="422112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50166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53C92A9-FDCE-2A8D-4D04-ACD71DE3A9ED}"/>
              </a:ext>
            </a:extLst>
          </p:cNvPr>
          <p:cNvPicPr>
            <a:picLocks noChangeAspect="1"/>
          </p:cNvPicPr>
          <p:nvPr/>
        </p:nvPicPr>
        <p:blipFill>
          <a:blip r:embed="rId2"/>
          <a:stretch>
            <a:fillRect/>
          </a:stretch>
        </p:blipFill>
        <p:spPr>
          <a:xfrm>
            <a:off x="336000" y="631653"/>
            <a:ext cx="3600000" cy="641640"/>
          </a:xfrm>
          <a:prstGeom prst="rect">
            <a:avLst/>
          </a:prstGeom>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3F1894EE-4FC1-460D-849C-959FC75AF725}"/>
                  </a:ext>
                </a:extLst>
              </p:cNvPr>
              <p:cNvSpPr txBox="1"/>
              <p:nvPr/>
            </p:nvSpPr>
            <p:spPr>
              <a:xfrm>
                <a:off x="336000" y="755246"/>
                <a:ext cx="11520000" cy="5988627"/>
              </a:xfrm>
              <a:prstGeom prst="rect">
                <a:avLst/>
              </a:prstGeom>
              <a:noFill/>
            </p:spPr>
            <p:txBody>
              <a:bodyPr wrap="square">
                <a:spAutoFit/>
              </a:bodyPr>
              <a:lstStyle/>
              <a:p>
                <a:pPr algn="ctr">
                  <a:lnSpc>
                    <a:spcPct val="114000"/>
                  </a:lnSpc>
                </a:pPr>
                <a:r>
                  <a:rPr lang="pt-BR" sz="2200" b="1" dirty="0">
                    <a:latin typeface="Arial Narrow" panose="020B0606020202030204" pitchFamily="34" charset="0"/>
                  </a:rPr>
                  <a:t>PORCENTAGEM DE QUANTIDADE</a:t>
                </a:r>
                <a:endParaRPr lang="pt-BR" sz="2200" dirty="0">
                  <a:latin typeface="Arial Narrow" panose="020B0606020202030204" pitchFamily="34" charset="0"/>
                </a:endParaRPr>
              </a:p>
              <a:p>
                <a:pPr algn="just">
                  <a:lnSpc>
                    <a:spcPct val="114000"/>
                  </a:lnSpc>
                </a:pPr>
                <a:endParaRPr lang="pt-BR" sz="1400" dirty="0">
                  <a:latin typeface="Arial Narrow" panose="020B0606020202030204" pitchFamily="34" charset="0"/>
                </a:endParaRPr>
              </a:p>
              <a:p>
                <a:pPr algn="just">
                  <a:lnSpc>
                    <a:spcPct val="114000"/>
                  </a:lnSpc>
                </a:pPr>
                <a:r>
                  <a:rPr lang="pt-BR" sz="2200" dirty="0">
                    <a:latin typeface="Arial Narrow" panose="020B0606020202030204" pitchFamily="34" charset="0"/>
                  </a:rPr>
                  <a:t>É usada para determinar o valor que a porcentagem representa de uma quantidade. É obtida ao dividir a quantidade apresentada por 100 e multiplicando o quociente pelo número da porcentagem. </a:t>
                </a:r>
              </a:p>
              <a:p>
                <a:pPr algn="just">
                  <a:lnSpc>
                    <a:spcPct val="114000"/>
                  </a:lnSpc>
                </a:pPr>
                <a:r>
                  <a:rPr lang="pt-BR" sz="2200" dirty="0">
                    <a:latin typeface="Arial Narrow" panose="020B0606020202030204" pitchFamily="34" charset="0"/>
                  </a:rPr>
                  <a:t>Vamos entender este conceito, com algumas situações:</a:t>
                </a:r>
              </a:p>
              <a:p>
                <a:pPr algn="just">
                  <a:lnSpc>
                    <a:spcPct val="114000"/>
                  </a:lnSpc>
                </a:pPr>
                <a:endParaRPr lang="pt-BR" sz="1200" dirty="0">
                  <a:latin typeface="Arial Narrow" panose="020B0606020202030204" pitchFamily="34" charset="0"/>
                </a:endParaRPr>
              </a:p>
              <a:p>
                <a:pPr algn="just">
                  <a:lnSpc>
                    <a:spcPct val="114000"/>
                  </a:lnSpc>
                </a:pPr>
                <a:r>
                  <a:rPr lang="pt-BR" sz="2200" b="1" dirty="0">
                    <a:latin typeface="Arial Narrow" panose="020B0606020202030204" pitchFamily="34" charset="0"/>
                  </a:rPr>
                  <a:t>Situação 1: </a:t>
                </a:r>
                <a:r>
                  <a:rPr lang="pt-BR" sz="2200" dirty="0">
                    <a:latin typeface="Arial Narrow" panose="020B0606020202030204" pitchFamily="34" charset="0"/>
                  </a:rPr>
                  <a:t>A partir de um levantamento feito em um certo município do estado de Goiás, constatou-se que 55% dos estudantes estudam no período da manhã. Como há 1600 estudantes neste município, como podemos calcular a quantidade de estudantes que estudam pela manhã?</a:t>
                </a:r>
              </a:p>
              <a:p>
                <a:pPr algn="just">
                  <a:lnSpc>
                    <a:spcPct val="114000"/>
                  </a:lnSpc>
                </a:pPr>
                <a:r>
                  <a:rPr lang="pt-BR" sz="2200" i="1" u="sng" dirty="0">
                    <a:latin typeface="Arial Narrow" panose="020B0606020202030204" pitchFamily="34" charset="0"/>
                  </a:rPr>
                  <a:t>Resolução</a:t>
                </a:r>
                <a:r>
                  <a:rPr lang="pt-BR" sz="2200" i="1" dirty="0">
                    <a:latin typeface="Arial Narrow" panose="020B0606020202030204" pitchFamily="34" charset="0"/>
                  </a:rPr>
                  <a:t>: Estamos procurando 55% destes 1600 estudantes, então temos que: “são 55 partes de um total de 100”.</a:t>
                </a:r>
                <a:endParaRPr lang="pt-BR" sz="2200" dirty="0">
                  <a:latin typeface="Arial Narrow" panose="020B0606020202030204" pitchFamily="34" charset="0"/>
                </a:endParaRPr>
              </a:p>
              <a:p>
                <a:pPr algn="just">
                  <a:lnSpc>
                    <a:spcPct val="114000"/>
                  </a:lnSpc>
                </a:pPr>
                <a:r>
                  <a:rPr lang="pt-BR" sz="2200" i="1" dirty="0">
                    <a:latin typeface="Arial Narrow" panose="020B0606020202030204" pitchFamily="34" charset="0"/>
                  </a:rPr>
                  <a:t>Calculando “uma parte de cem” (ou 1%), nessa situação, obtemos:</a:t>
                </a:r>
                <a:endParaRPr lang="pt-BR" sz="2200" dirty="0">
                  <a:latin typeface="Arial Narrow" panose="020B0606020202030204" pitchFamily="34" charset="0"/>
                </a:endParaRPr>
              </a:p>
              <a:p>
                <a:pPr algn="just">
                  <a:lnSpc>
                    <a:spcPct val="114000"/>
                  </a:lnSpc>
                </a:pPr>
                <a14:m>
                  <m:oMathPara xmlns:m="http://schemas.openxmlformats.org/officeDocument/2006/math">
                    <m:oMathParaPr>
                      <m:jc m:val="centerGroup"/>
                    </m:oMathParaPr>
                    <m:oMath xmlns:m="http://schemas.openxmlformats.org/officeDocument/2006/math">
                      <m:r>
                        <a:rPr lang="pt-BR" sz="2200" i="1"/>
                        <m:t>1600÷100=16</m:t>
                      </m:r>
                    </m:oMath>
                  </m:oMathPara>
                </a14:m>
                <a:endParaRPr lang="pt-BR" sz="2200" dirty="0">
                  <a:latin typeface="Arial Narrow" panose="020B0606020202030204" pitchFamily="34" charset="0"/>
                </a:endParaRPr>
              </a:p>
              <a:p>
                <a:pPr algn="just">
                  <a:lnSpc>
                    <a:spcPct val="114000"/>
                  </a:lnSpc>
                </a:pPr>
                <a:r>
                  <a:rPr lang="pt-BR" sz="2200" i="1" dirty="0">
                    <a:latin typeface="Arial Narrow" panose="020B0606020202030204" pitchFamily="34" charset="0"/>
                  </a:rPr>
                  <a:t>Assim, como uma parte é 16, então 55 dessas partes resultam em</a:t>
                </a:r>
                <a:endParaRPr lang="pt-BR" sz="2200" dirty="0">
                  <a:latin typeface="Arial Narrow" panose="020B0606020202030204" pitchFamily="34" charset="0"/>
                </a:endParaRPr>
              </a:p>
              <a:p>
                <a:pPr algn="just">
                  <a:lnSpc>
                    <a:spcPct val="114000"/>
                  </a:lnSpc>
                </a:pPr>
                <a14:m>
                  <m:oMathPara xmlns:m="http://schemas.openxmlformats.org/officeDocument/2006/math">
                    <m:oMathParaPr>
                      <m:jc m:val="centerGroup"/>
                    </m:oMathParaPr>
                    <m:oMath xmlns:m="http://schemas.openxmlformats.org/officeDocument/2006/math">
                      <m:r>
                        <a:rPr lang="pt-BR" sz="2200" i="1"/>
                        <m:t>55 ∙ 16=880</m:t>
                      </m:r>
                    </m:oMath>
                  </m:oMathPara>
                </a14:m>
                <a:endParaRPr lang="pt-BR" sz="2200" dirty="0">
                  <a:latin typeface="Arial Narrow" panose="020B0606020202030204" pitchFamily="34" charset="0"/>
                </a:endParaRPr>
              </a:p>
              <a:p>
                <a:pPr algn="just">
                  <a:lnSpc>
                    <a:spcPct val="114000"/>
                  </a:lnSpc>
                </a:pPr>
                <a:r>
                  <a:rPr lang="pt-BR" sz="2200" i="1" dirty="0">
                    <a:latin typeface="Arial Narrow" panose="020B0606020202030204" pitchFamily="34" charset="0"/>
                  </a:rPr>
                  <a:t>Portanto, 880 estudantes estudam no período da manhã.</a:t>
                </a:r>
                <a:endParaRPr lang="pt-BR" sz="2200" dirty="0">
                  <a:latin typeface="Arial Narrow" panose="020B0606020202030204" pitchFamily="34" charset="0"/>
                </a:endParaRPr>
              </a:p>
            </p:txBody>
          </p:sp>
        </mc:Choice>
        <mc:Fallback>
          <p:sp>
            <p:nvSpPr>
              <p:cNvPr id="5" name="CaixaDeTexto 4">
                <a:extLst>
                  <a:ext uri="{FF2B5EF4-FFF2-40B4-BE49-F238E27FC236}">
                    <a16:creationId xmlns:a16="http://schemas.microsoft.com/office/drawing/2014/main" id="{3F1894EE-4FC1-460D-849C-959FC75AF725}"/>
                  </a:ext>
                </a:extLst>
              </p:cNvPr>
              <p:cNvSpPr txBox="1">
                <a:spLocks noRot="1" noChangeAspect="1" noMove="1" noResize="1" noEditPoints="1" noAdjustHandles="1" noChangeArrowheads="1" noChangeShapeType="1" noTextEdit="1"/>
              </p:cNvSpPr>
              <p:nvPr/>
            </p:nvSpPr>
            <p:spPr>
              <a:xfrm>
                <a:off x="336000" y="755246"/>
                <a:ext cx="11520000" cy="5988627"/>
              </a:xfrm>
              <a:prstGeom prst="rect">
                <a:avLst/>
              </a:prstGeom>
              <a:blipFill>
                <a:blip r:embed="rId3"/>
                <a:stretch>
                  <a:fillRect l="-688" t="-509" r="-688"/>
                </a:stretch>
              </a:blipFill>
            </p:spPr>
            <p:txBody>
              <a:bodyPr/>
              <a:lstStyle/>
              <a:p>
                <a:r>
                  <a:rPr lang="pt-BR">
                    <a:noFill/>
                  </a:rPr>
                  <a:t> </a:t>
                </a:r>
              </a:p>
            </p:txBody>
          </p:sp>
        </mc:Fallback>
      </mc:AlternateContent>
    </p:spTree>
    <p:extLst>
      <p:ext uri="{BB962C8B-B14F-4D97-AF65-F5344CB8AC3E}">
        <p14:creationId xmlns:p14="http://schemas.microsoft.com/office/powerpoint/2010/main" val="2790268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D51946B7-D45F-989A-697E-A7CE7C42DF91}"/>
                  </a:ext>
                </a:extLst>
              </p:cNvPr>
              <p:cNvSpPr txBox="1"/>
              <p:nvPr/>
            </p:nvSpPr>
            <p:spPr>
              <a:xfrm>
                <a:off x="365686" y="711349"/>
                <a:ext cx="5075890" cy="5302862"/>
              </a:xfrm>
              <a:prstGeom prst="rect">
                <a:avLst/>
              </a:prstGeom>
              <a:noFill/>
            </p:spPr>
            <p:txBody>
              <a:bodyPr wrap="square">
                <a:spAutoFit/>
              </a:bodyPr>
              <a:lstStyle/>
              <a:p>
                <a:pPr marL="1792288" algn="just">
                  <a:lnSpc>
                    <a:spcPct val="114000"/>
                  </a:lnSpc>
                </a:pPr>
                <a:r>
                  <a:rPr lang="pt-BR" sz="2300" b="1" kern="0" dirty="0">
                    <a:solidFill>
                      <a:srgbClr val="0070C0"/>
                    </a:solidFill>
                    <a:effectLst/>
                    <a:latin typeface="Arial Narrow" panose="020B0606020202030204" pitchFamily="34" charset="0"/>
                    <a:ea typeface="Aptos" panose="020B0004020202020204" pitchFamily="34" charset="0"/>
                    <a:cs typeface="ArialNarrow"/>
                  </a:rPr>
                  <a:t>Método prático para o cálculo de porcentagem de quantidade</a:t>
                </a:r>
              </a:p>
              <a:p>
                <a:pPr algn="just">
                  <a:lnSpc>
                    <a:spcPct val="114000"/>
                  </a:lnSpc>
                </a:pPr>
                <a:endParaRPr lang="pt-BR" sz="2300" dirty="0">
                  <a:latin typeface="Arial Narrow" panose="020B0606020202030204" pitchFamily="34" charset="0"/>
                </a:endParaRPr>
              </a:p>
              <a:p>
                <a:pPr algn="just">
                  <a:lnSpc>
                    <a:spcPct val="114000"/>
                  </a:lnSpc>
                </a:pPr>
                <a:r>
                  <a:rPr lang="pt-BR" sz="2300" dirty="0">
                    <a:latin typeface="Arial Narrow" panose="020B0606020202030204" pitchFamily="34" charset="0"/>
                  </a:rPr>
                  <a:t>Para situações envolvendo porcentagem de quantidade, a ordem das operações (multiplicação e divisão) não altera o resultado. Observe:</a:t>
                </a:r>
              </a:p>
              <a:p>
                <a:pPr algn="just">
                  <a:lnSpc>
                    <a:spcPct val="114000"/>
                  </a:lnSpc>
                </a:pPr>
                <a:r>
                  <a:rPr lang="pt-BR" sz="2300" dirty="0">
                    <a:latin typeface="Arial Narrow" panose="020B0606020202030204" pitchFamily="34" charset="0"/>
                  </a:rPr>
                  <a:t>Realizando a multiplicação de 1600 por 55:</a:t>
                </a:r>
              </a:p>
              <a:p>
                <a:pPr algn="just">
                  <a:lnSpc>
                    <a:spcPct val="114000"/>
                  </a:lnSpc>
                </a:pPr>
                <a14:m>
                  <m:oMathPara xmlns:m="http://schemas.openxmlformats.org/officeDocument/2006/math">
                    <m:oMathParaPr>
                      <m:jc m:val="centerGroup"/>
                    </m:oMathParaPr>
                    <m:oMath xmlns:m="http://schemas.openxmlformats.org/officeDocument/2006/math">
                      <m:r>
                        <a:rPr lang="pt-BR" sz="2300" i="1"/>
                        <m:t>1600∙55=88 000</m:t>
                      </m:r>
                    </m:oMath>
                  </m:oMathPara>
                </a14:m>
                <a:endParaRPr lang="pt-BR" sz="2300" dirty="0">
                  <a:latin typeface="Arial Narrow" panose="020B0606020202030204" pitchFamily="34" charset="0"/>
                </a:endParaRPr>
              </a:p>
              <a:p>
                <a:pPr algn="just">
                  <a:lnSpc>
                    <a:spcPct val="114000"/>
                  </a:lnSpc>
                </a:pPr>
                <a:r>
                  <a:rPr lang="pt-BR" sz="2300" dirty="0">
                    <a:latin typeface="Arial Narrow" panose="020B0606020202030204" pitchFamily="34" charset="0"/>
                  </a:rPr>
                  <a:t>Dividindo esse resultado, por 100:</a:t>
                </a:r>
              </a:p>
              <a:p>
                <a:pPr algn="just">
                  <a:lnSpc>
                    <a:spcPct val="114000"/>
                  </a:lnSpc>
                </a:pPr>
                <a14:m>
                  <m:oMathPara xmlns:m="http://schemas.openxmlformats.org/officeDocument/2006/math">
                    <m:oMathParaPr>
                      <m:jc m:val="centerGroup"/>
                    </m:oMathParaPr>
                    <m:oMath xmlns:m="http://schemas.openxmlformats.org/officeDocument/2006/math">
                      <m:r>
                        <a:rPr lang="pt-BR" sz="2300" i="1"/>
                        <m:t>88 000÷100 = 880</m:t>
                      </m:r>
                    </m:oMath>
                  </m:oMathPara>
                </a14:m>
                <a:endParaRPr lang="pt-BR" sz="2300" dirty="0">
                  <a:latin typeface="Arial Narrow" panose="020B0606020202030204" pitchFamily="34" charset="0"/>
                </a:endParaRPr>
              </a:p>
              <a:p>
                <a:pPr algn="just">
                  <a:lnSpc>
                    <a:spcPct val="114000"/>
                  </a:lnSpc>
                </a:pPr>
                <a:r>
                  <a:rPr lang="pt-BR" sz="2300" dirty="0">
                    <a:latin typeface="Arial Narrow" panose="020B0606020202030204" pitchFamily="34" charset="0"/>
                  </a:rPr>
                  <a:t>Obtemos o mesmo resultado.</a:t>
                </a:r>
              </a:p>
            </p:txBody>
          </p:sp>
        </mc:Choice>
        <mc:Fallback>
          <p:sp>
            <p:nvSpPr>
              <p:cNvPr id="4" name="CaixaDeTexto 3">
                <a:extLst>
                  <a:ext uri="{FF2B5EF4-FFF2-40B4-BE49-F238E27FC236}">
                    <a16:creationId xmlns:a16="http://schemas.microsoft.com/office/drawing/2014/main" id="{D51946B7-D45F-989A-697E-A7CE7C42DF91}"/>
                  </a:ext>
                </a:extLst>
              </p:cNvPr>
              <p:cNvSpPr txBox="1">
                <a:spLocks noRot="1" noChangeAspect="1" noMove="1" noResize="1" noEditPoints="1" noAdjustHandles="1" noChangeArrowheads="1" noChangeShapeType="1" noTextEdit="1"/>
              </p:cNvSpPr>
              <p:nvPr/>
            </p:nvSpPr>
            <p:spPr>
              <a:xfrm>
                <a:off x="365686" y="711349"/>
                <a:ext cx="5075890" cy="5302862"/>
              </a:xfrm>
              <a:prstGeom prst="rect">
                <a:avLst/>
              </a:prstGeom>
              <a:blipFill>
                <a:blip r:embed="rId2"/>
                <a:stretch>
                  <a:fillRect l="-1801" t="-690" r="-1681" b="-1609"/>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AC1632BA-0CBA-6B10-28D4-8D80F0A17680}"/>
              </a:ext>
            </a:extLst>
          </p:cNvPr>
          <p:cNvPicPr>
            <a:picLocks noChangeAspect="1"/>
          </p:cNvPicPr>
          <p:nvPr/>
        </p:nvPicPr>
        <p:blipFill rotWithShape="1">
          <a:blip r:embed="rId3">
            <a:extLst>
              <a:ext uri="{28A0092B-C50C-407E-A947-70E740481C1C}">
                <a14:useLocalDpi xmlns:a14="http://schemas.microsoft.com/office/drawing/2010/main" val="0"/>
              </a:ext>
            </a:extLst>
          </a:blip>
          <a:srcRect l="5346" t="10919" r="5013" b="7417"/>
          <a:stretch>
            <a:fillRect/>
          </a:stretch>
        </p:blipFill>
        <p:spPr bwMode="auto">
          <a:xfrm>
            <a:off x="365686" y="711349"/>
            <a:ext cx="1800000" cy="99105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BB5CD471-AFB2-596F-15EB-C91566DD5095}"/>
                  </a:ext>
                </a:extLst>
              </p:cNvPr>
              <p:cNvSpPr txBox="1"/>
              <p:nvPr/>
            </p:nvSpPr>
            <p:spPr>
              <a:xfrm>
                <a:off x="5692591" y="687592"/>
                <a:ext cx="6133723" cy="5738430"/>
              </a:xfrm>
              <a:prstGeom prst="rect">
                <a:avLst/>
              </a:prstGeom>
              <a:noFill/>
            </p:spPr>
            <p:txBody>
              <a:bodyPr wrap="square">
                <a:spAutoFit/>
              </a:bodyPr>
              <a:lstStyle/>
              <a:p>
                <a:pPr algn="just">
                  <a:lnSpc>
                    <a:spcPct val="115000"/>
                  </a:lnSpc>
                  <a:spcAft>
                    <a:spcPts val="300"/>
                  </a:spcAft>
                  <a:buNone/>
                </a:pPr>
                <a:r>
                  <a:rPr lang="pt-BR" sz="2200" b="1" kern="0" dirty="0">
                    <a:effectLst/>
                    <a:latin typeface="Arial Narrow" panose="020B0606020202030204" pitchFamily="34" charset="0"/>
                    <a:ea typeface="Aptos" panose="020B0004020202020204" pitchFamily="34" charset="0"/>
                    <a:cs typeface="ArialNarrow"/>
                  </a:rPr>
                  <a:t>Situação 2: </a:t>
                </a:r>
                <a:r>
                  <a:rPr lang="pt-BR" sz="2200" kern="0" dirty="0">
                    <a:effectLst/>
                    <a:latin typeface="Arial Narrow" panose="020B0606020202030204" pitchFamily="34" charset="0"/>
                    <a:ea typeface="Aptos" panose="020B0004020202020204" pitchFamily="34" charset="0"/>
                    <a:cs typeface="ArialNarrow"/>
                  </a:rPr>
                  <a:t>Vanessa foi comprar um perfume que custa R$ 160,00. Ao realizar o pagamento por PIX, ela recebeu um desconto de 15% sobre preço do perfume. Qual é o valor do desconto e qual o valor pago por Vanessa?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Calculando o valor do desconto, encontraremos 15% de 160 reais, ou seja,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15</m:t>
                          </m:r>
                        </m:num>
                        <m:den>
                          <m:r>
                            <a:rPr lang="pt-BR" sz="2200" i="1" kern="0">
                              <a:effectLst/>
                              <a:latin typeface="Cambria Math" panose="02040503050406030204" pitchFamily="18" charset="0"/>
                              <a:ea typeface="Aptos" panose="020B0004020202020204" pitchFamily="34" charset="0"/>
                              <a:cs typeface="ArialNarrow"/>
                            </a:rPr>
                            <m:t> 100 </m:t>
                          </m:r>
                        </m:den>
                      </m:f>
                      <m:r>
                        <a:rPr lang="pt-BR" sz="2200" i="1" kern="0">
                          <a:effectLst/>
                          <a:latin typeface="Cambria Math" panose="02040503050406030204" pitchFamily="18" charset="0"/>
                          <a:ea typeface="Aptos" panose="020B0004020202020204" pitchFamily="34" charset="0"/>
                          <a:cs typeface="ArialNarrow"/>
                        </a:rPr>
                        <m:t>∙160=</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 15∙160 </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2400</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=24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b="1" i="1" kern="0" dirty="0">
                    <a:effectLst/>
                    <a:latin typeface="Arial Narrow" panose="020B0606020202030204" pitchFamily="34" charset="0"/>
                    <a:ea typeface="Aptos" panose="020B0004020202020204" pitchFamily="34" charset="0"/>
                    <a:cs typeface="ArialNarrow"/>
                  </a:rPr>
                  <a:t>Desta forma, o desconto é de R$ 24,00.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i="1" kern="0" dirty="0">
                    <a:effectLst/>
                    <a:latin typeface="Arial Narrow" panose="020B0606020202030204" pitchFamily="34" charset="0"/>
                    <a:ea typeface="Aptos" panose="020B0004020202020204" pitchFamily="34" charset="0"/>
                    <a:cs typeface="ArialNarrow"/>
                  </a:rPr>
                  <a:t>Agora, calculando o valor do perfume com o desconto, obtemos: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160−24=</m:t>
                      </m:r>
                      <m:r>
                        <a:rPr lang="pt-BR" sz="2200" i="1" kern="0">
                          <a:effectLst/>
                          <a:latin typeface="Cambria Math" panose="02040503050406030204" pitchFamily="18" charset="0"/>
                          <a:ea typeface="Times New Roman" panose="02020603050405020304" pitchFamily="18" charset="0"/>
                          <a:cs typeface="ArialNarrow"/>
                        </a:rPr>
                        <m:t>136</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buNone/>
                </a:pPr>
                <a:r>
                  <a:rPr lang="pt-BR" sz="2200" b="1" kern="0" dirty="0">
                    <a:effectLst/>
                    <a:latin typeface="Arial Narrow" panose="020B0606020202030204" pitchFamily="34" charset="0"/>
                    <a:ea typeface="Aptos" panose="020B0004020202020204" pitchFamily="34" charset="0"/>
                    <a:cs typeface="ArialNarrow"/>
                  </a:rPr>
                  <a:t>Portanto, o valor pago por Vanessa foi de R$ 136,00.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BB5CD471-AFB2-596F-15EB-C91566DD5095}"/>
                  </a:ext>
                </a:extLst>
              </p:cNvPr>
              <p:cNvSpPr txBox="1">
                <a:spLocks noRot="1" noChangeAspect="1" noMove="1" noResize="1" noEditPoints="1" noAdjustHandles="1" noChangeArrowheads="1" noChangeShapeType="1" noTextEdit="1"/>
              </p:cNvSpPr>
              <p:nvPr/>
            </p:nvSpPr>
            <p:spPr>
              <a:xfrm>
                <a:off x="5692591" y="687592"/>
                <a:ext cx="6133723" cy="5738430"/>
              </a:xfrm>
              <a:prstGeom prst="rect">
                <a:avLst/>
              </a:prstGeom>
              <a:blipFill>
                <a:blip r:embed="rId4"/>
                <a:stretch>
                  <a:fillRect l="-1292" t="-531" r="-1292" b="-1169"/>
                </a:stretch>
              </a:blipFill>
            </p:spPr>
            <p:txBody>
              <a:bodyPr/>
              <a:lstStyle/>
              <a:p>
                <a:r>
                  <a:rPr lang="pt-BR">
                    <a:noFill/>
                  </a:rPr>
                  <a:t> </a:t>
                </a:r>
              </a:p>
            </p:txBody>
          </p:sp>
        </mc:Fallback>
      </mc:AlternateContent>
      <p:cxnSp>
        <p:nvCxnSpPr>
          <p:cNvPr id="8" name="Conector reto 7">
            <a:extLst>
              <a:ext uri="{FF2B5EF4-FFF2-40B4-BE49-F238E27FC236}">
                <a16:creationId xmlns:a16="http://schemas.microsoft.com/office/drawing/2014/main" id="{74D16D77-6173-C55D-16AD-413FFDC471A5}"/>
              </a:ext>
            </a:extLst>
          </p:cNvPr>
          <p:cNvCxnSpPr>
            <a:cxnSpLocks/>
          </p:cNvCxnSpPr>
          <p:nvPr/>
        </p:nvCxnSpPr>
        <p:spPr>
          <a:xfrm>
            <a:off x="5567083" y="711349"/>
            <a:ext cx="0" cy="5555338"/>
          </a:xfrm>
          <a:prstGeom prst="line">
            <a:avLst/>
          </a:prstGeom>
          <a:ln w="28575">
            <a:solidFill>
              <a:srgbClr val="0070C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47773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76AC50B-660E-7D7B-93C4-CC9853C6C947}"/>
              </a:ext>
            </a:extLst>
          </p:cNvPr>
          <p:cNvPicPr>
            <a:picLocks noChangeAspect="1"/>
          </p:cNvPicPr>
          <p:nvPr/>
        </p:nvPicPr>
        <p:blipFill>
          <a:blip r:embed="rId2" cstate="print">
            <a:extLst>
              <a:ext uri="{28A0092B-C50C-407E-A947-70E740481C1C}">
                <a14:useLocalDpi xmlns:a14="http://schemas.microsoft.com/office/drawing/2010/main" val="0"/>
              </a:ext>
            </a:extLst>
          </a:blip>
          <a:srcRect l="1196" t="11751" r="2724" b="4798"/>
          <a:stretch>
            <a:fillRect/>
          </a:stretch>
        </p:blipFill>
        <p:spPr bwMode="auto">
          <a:xfrm>
            <a:off x="336000" y="636492"/>
            <a:ext cx="3600000" cy="552052"/>
          </a:xfrm>
          <a:prstGeom prst="rect">
            <a:avLst/>
          </a:prstGeom>
          <a:noFill/>
          <a:ln>
            <a:noFill/>
          </a:ln>
        </p:spPr>
      </p:pic>
      <p:sp>
        <p:nvSpPr>
          <p:cNvPr id="4" name="CaixaDeTexto 3">
            <a:extLst>
              <a:ext uri="{FF2B5EF4-FFF2-40B4-BE49-F238E27FC236}">
                <a16:creationId xmlns:a16="http://schemas.microsoft.com/office/drawing/2014/main" id="{28605056-67B4-9B06-FA05-551F5BD1B255}"/>
              </a:ext>
            </a:extLst>
          </p:cNvPr>
          <p:cNvSpPr txBox="1"/>
          <p:nvPr/>
        </p:nvSpPr>
        <p:spPr>
          <a:xfrm>
            <a:off x="336000" y="1188544"/>
            <a:ext cx="5580000" cy="4315027"/>
          </a:xfrm>
          <a:prstGeom prst="rect">
            <a:avLst/>
          </a:prstGeom>
          <a:noFill/>
        </p:spPr>
        <p:txBody>
          <a:bodyPr wrap="square">
            <a:spAutoFit/>
          </a:bodyPr>
          <a:lstStyle/>
          <a:p>
            <a:pPr algn="just">
              <a:lnSpc>
                <a:spcPct val="115000"/>
              </a:lnSpc>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Observe a representação de alguns percentuais de um total de 1400.</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Calcule o valor que cada percentual dado representa do total.</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32991FA7-56C8-5231-A698-F6E4A956F705}"/>
              </a:ext>
            </a:extLst>
          </p:cNvPr>
          <p:cNvPicPr>
            <a:picLocks noChangeAspect="1"/>
          </p:cNvPicPr>
          <p:nvPr/>
        </p:nvPicPr>
        <p:blipFill>
          <a:blip r:embed="rId3"/>
          <a:stretch>
            <a:fillRect/>
          </a:stretch>
        </p:blipFill>
        <p:spPr>
          <a:xfrm>
            <a:off x="426000" y="2224118"/>
            <a:ext cx="5400000" cy="2269055"/>
          </a:xfrm>
          <a:prstGeom prst="rect">
            <a:avLst/>
          </a:prstGeom>
        </p:spPr>
      </p:pic>
      <p:sp>
        <p:nvSpPr>
          <p:cNvPr id="9" name="CaixaDeTexto 8">
            <a:extLst>
              <a:ext uri="{FF2B5EF4-FFF2-40B4-BE49-F238E27FC236}">
                <a16:creationId xmlns:a16="http://schemas.microsoft.com/office/drawing/2014/main" id="{58E52B13-8565-58EC-F174-0F6AC3D33B61}"/>
              </a:ext>
            </a:extLst>
          </p:cNvPr>
          <p:cNvSpPr txBox="1"/>
          <p:nvPr/>
        </p:nvSpPr>
        <p:spPr>
          <a:xfrm>
            <a:off x="6276000" y="1189974"/>
            <a:ext cx="5580000" cy="3683444"/>
          </a:xfrm>
          <a:prstGeom prst="rect">
            <a:avLst/>
          </a:prstGeom>
          <a:noFill/>
        </p:spPr>
        <p:txBody>
          <a:bodyPr wrap="square">
            <a:spAutoFit/>
          </a:bodyPr>
          <a:lstStyle/>
          <a:p>
            <a:pPr algn="just">
              <a:lnSpc>
                <a:spcPct val="115000"/>
              </a:lnSpc>
              <a:spcAft>
                <a:spcPts val="3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Determine as porcentagens de cada quantidade a seguir.</a:t>
            </a:r>
          </a:p>
          <a:p>
            <a:pPr algn="just">
              <a:lnSpc>
                <a:spcPct val="115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5% de 500.</a:t>
            </a:r>
          </a:p>
          <a:p>
            <a:pPr algn="just">
              <a:lnSpc>
                <a:spcPct val="115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12% de 750.</a:t>
            </a:r>
          </a:p>
          <a:p>
            <a:pPr algn="just">
              <a:lnSpc>
                <a:spcPct val="115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25% de 256.</a:t>
            </a:r>
          </a:p>
          <a:p>
            <a:pPr algn="just">
              <a:lnSpc>
                <a:spcPct val="115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50% de 50.</a:t>
            </a:r>
          </a:p>
          <a:p>
            <a:pPr algn="just">
              <a:lnSpc>
                <a:spcPct val="115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100% de 300.</a:t>
            </a:r>
          </a:p>
          <a:p>
            <a:pPr algn="just">
              <a:lnSpc>
                <a:spcPct val="115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 110% de 400.</a:t>
            </a:r>
          </a:p>
        </p:txBody>
      </p:sp>
      <p:cxnSp>
        <p:nvCxnSpPr>
          <p:cNvPr id="10" name="Conector reto 9">
            <a:extLst>
              <a:ext uri="{FF2B5EF4-FFF2-40B4-BE49-F238E27FC236}">
                <a16:creationId xmlns:a16="http://schemas.microsoft.com/office/drawing/2014/main" id="{C8B6E7ED-FF8F-922E-2F88-B84A4B2F3E05}"/>
              </a:ext>
            </a:extLst>
          </p:cNvPr>
          <p:cNvCxnSpPr>
            <a:cxnSpLocks/>
          </p:cNvCxnSpPr>
          <p:nvPr/>
        </p:nvCxnSpPr>
        <p:spPr>
          <a:xfrm>
            <a:off x="6096000" y="818568"/>
            <a:ext cx="0" cy="5555338"/>
          </a:xfrm>
          <a:prstGeom prst="line">
            <a:avLst/>
          </a:prstGeom>
          <a:ln w="28575">
            <a:solidFill>
              <a:srgbClr val="5889C7"/>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67206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FEBF5-F66E-F4D7-5B3A-2060FD619DB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B0177E6-02C7-FD37-59FD-C666EB6D9EA7}"/>
              </a:ext>
            </a:extLst>
          </p:cNvPr>
          <p:cNvSpPr txBox="1"/>
          <p:nvPr/>
        </p:nvSpPr>
        <p:spPr>
          <a:xfrm>
            <a:off x="336000" y="818568"/>
            <a:ext cx="5580000" cy="5043368"/>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Ao realizar o censo em uma escola, constatou-se que há 500 alunos. Observe a distribuição dos alunos nas turmas dessa escola:</a:t>
            </a:r>
          </a:p>
          <a:p>
            <a:pPr algn="just">
              <a:lnSpc>
                <a:spcPct val="115000"/>
              </a:lnSpc>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Complete a tabela com o número de alunos correspondente em cada um dos anos indicados.</a:t>
            </a:r>
          </a:p>
        </p:txBody>
      </p:sp>
      <p:sp>
        <p:nvSpPr>
          <p:cNvPr id="9" name="CaixaDeTexto 8">
            <a:extLst>
              <a:ext uri="{FF2B5EF4-FFF2-40B4-BE49-F238E27FC236}">
                <a16:creationId xmlns:a16="http://schemas.microsoft.com/office/drawing/2014/main" id="{A3459131-EB6E-3A41-2C7B-2581E1C011CC}"/>
              </a:ext>
            </a:extLst>
          </p:cNvPr>
          <p:cNvSpPr txBox="1"/>
          <p:nvPr/>
        </p:nvSpPr>
        <p:spPr>
          <a:xfrm>
            <a:off x="6276000" y="818568"/>
            <a:ext cx="5580000" cy="4095480"/>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10. </a:t>
            </a:r>
            <a:r>
              <a:rPr lang="pt-BR" sz="2400" kern="0" dirty="0">
                <a:effectLst/>
                <a:latin typeface="Arial Narrow" panose="020B0606020202030204" pitchFamily="34" charset="0"/>
                <a:ea typeface="Aptos" panose="020B0004020202020204" pitchFamily="34" charset="0"/>
                <a:cs typeface="ArialNarrow"/>
              </a:rPr>
              <a:t>Alfredo está realizando o inventário do estoque de sua loja e observou que 32% das peças já estão reservadas para entrega. Sabendo que no estoque há 1200 peças no total, responda: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a) Quantas peças estão reservadas para entrega?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b) Quantas peças restarão no estoque após as entregas?</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0" name="Conector reto 9">
            <a:extLst>
              <a:ext uri="{FF2B5EF4-FFF2-40B4-BE49-F238E27FC236}">
                <a16:creationId xmlns:a16="http://schemas.microsoft.com/office/drawing/2014/main" id="{902BCB87-0E4E-4942-6343-229147B82B3E}"/>
              </a:ext>
            </a:extLst>
          </p:cNvPr>
          <p:cNvCxnSpPr>
            <a:cxnSpLocks/>
          </p:cNvCxnSpPr>
          <p:nvPr/>
        </p:nvCxnSpPr>
        <p:spPr>
          <a:xfrm>
            <a:off x="6096000" y="818568"/>
            <a:ext cx="0" cy="5555338"/>
          </a:xfrm>
          <a:prstGeom prst="line">
            <a:avLst/>
          </a:prstGeom>
          <a:ln w="28575">
            <a:solidFill>
              <a:srgbClr val="5889C7"/>
            </a:solidFill>
          </a:ln>
        </p:spPr>
        <p:style>
          <a:lnRef idx="3">
            <a:schemeClr val="accent2"/>
          </a:lnRef>
          <a:fillRef idx="0">
            <a:schemeClr val="accent2"/>
          </a:fillRef>
          <a:effectRef idx="2">
            <a:schemeClr val="accent2"/>
          </a:effectRef>
          <a:fontRef idx="minor">
            <a:schemeClr val="tx1"/>
          </a:fontRef>
        </p:style>
      </p:cxnSp>
      <p:pic>
        <p:nvPicPr>
          <p:cNvPr id="6" name="Imagem 5">
            <a:extLst>
              <a:ext uri="{FF2B5EF4-FFF2-40B4-BE49-F238E27FC236}">
                <a16:creationId xmlns:a16="http://schemas.microsoft.com/office/drawing/2014/main" id="{45D89506-7D4F-05F6-15E6-39A879470931}"/>
              </a:ext>
            </a:extLst>
          </p:cNvPr>
          <p:cNvPicPr>
            <a:picLocks noChangeAspect="1"/>
          </p:cNvPicPr>
          <p:nvPr/>
        </p:nvPicPr>
        <p:blipFill>
          <a:blip r:embed="rId2"/>
          <a:stretch>
            <a:fillRect/>
          </a:stretch>
        </p:blipFill>
        <p:spPr>
          <a:xfrm>
            <a:off x="786000" y="2098216"/>
            <a:ext cx="4680000" cy="2775202"/>
          </a:xfrm>
          <a:prstGeom prst="rect">
            <a:avLst/>
          </a:prstGeom>
        </p:spPr>
      </p:pic>
    </p:spTree>
    <p:extLst>
      <p:ext uri="{BB962C8B-B14F-4D97-AF65-F5344CB8AC3E}">
        <p14:creationId xmlns:p14="http://schemas.microsoft.com/office/powerpoint/2010/main" val="1519535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4D4DB-500E-6485-C557-37D4843CE11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5476F3-BE21-0C9C-78A7-8AFCA712EC58}"/>
              </a:ext>
            </a:extLst>
          </p:cNvPr>
          <p:cNvSpPr txBox="1"/>
          <p:nvPr/>
        </p:nvSpPr>
        <p:spPr>
          <a:xfrm>
            <a:off x="376919" y="2924064"/>
            <a:ext cx="10542093" cy="2498569"/>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Amanda recebeu uma mesada de R$ 300,00 e guardou 30% dessa quantia.</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Qual foi o valor guardado, em reais, por Amanda?</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30,00</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90,00</a:t>
            </a:r>
          </a:p>
          <a:p>
            <a:pPr algn="just">
              <a:lnSpc>
                <a:spcPct val="115000"/>
              </a:lnSpc>
            </a:pPr>
            <a:r>
              <a:rPr lang="pt-BR" sz="2300" kern="100" dirty="0">
                <a:latin typeface="Arial Narrow" panose="020B0606020202030204" pitchFamily="34" charset="0"/>
                <a:ea typeface="Aptos" panose="020B0004020202020204" pitchFamily="34" charset="0"/>
                <a:cs typeface="Times New Roman" panose="02020603050405020304" pitchFamily="18" charset="0"/>
              </a:rPr>
              <a:t>(C) 105,00</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270,00</a:t>
            </a:r>
          </a:p>
        </p:txBody>
      </p:sp>
      <p:graphicFrame>
        <p:nvGraphicFramePr>
          <p:cNvPr id="10" name="Tabela 9">
            <a:extLst>
              <a:ext uri="{FF2B5EF4-FFF2-40B4-BE49-F238E27FC236}">
                <a16:creationId xmlns:a16="http://schemas.microsoft.com/office/drawing/2014/main" id="{3D590D8E-5555-A8EB-2988-B1B104AC7401}"/>
              </a:ext>
            </a:extLst>
          </p:cNvPr>
          <p:cNvGraphicFramePr>
            <a:graphicFrameLocks noGrp="1"/>
          </p:cNvGraphicFramePr>
          <p:nvPr>
            <p:extLst>
              <p:ext uri="{D42A27DB-BD31-4B8C-83A1-F6EECF244321}">
                <p14:modId xmlns:p14="http://schemas.microsoft.com/office/powerpoint/2010/main" val="4259078003"/>
              </p:ext>
            </p:extLst>
          </p:nvPr>
        </p:nvGraphicFramePr>
        <p:xfrm>
          <a:off x="376919" y="823050"/>
          <a:ext cx="5375672" cy="1972547"/>
        </p:xfrm>
        <a:graphic>
          <a:graphicData uri="http://schemas.openxmlformats.org/drawingml/2006/table">
            <a:tbl>
              <a:tblPr firstRow="1" bandRow="1"/>
              <a:tblGrid>
                <a:gridCol w="5375672">
                  <a:extLst>
                    <a:ext uri="{9D8B030D-6E8A-4147-A177-3AD203B41FA5}">
                      <a16:colId xmlns:a16="http://schemas.microsoft.com/office/drawing/2014/main" val="3914127125"/>
                    </a:ext>
                  </a:extLst>
                </a:gridCol>
              </a:tblGrid>
              <a:tr h="648000">
                <a:tc>
                  <a:txBody>
                    <a:bodyPr/>
                    <a:lstStyle/>
                    <a:p>
                      <a:pPr marL="268288" indent="0" algn="just">
                        <a:lnSpc>
                          <a:spcPct val="114000"/>
                        </a:lnSpc>
                      </a:pPr>
                      <a:r>
                        <a:rPr lang="pt-BR" sz="2400" b="1" dirty="0">
                          <a:solidFill>
                            <a:schemeClr val="bg2">
                              <a:lumMod val="50000"/>
                            </a:schemeClr>
                          </a:solidFill>
                        </a:rPr>
                        <a:t>REVISITANDO A MATRIZ</a:t>
                      </a:r>
                    </a:p>
                  </a:txBody>
                  <a:tcPr anchor="ct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rgbClr val="CFE5C9"/>
                    </a:solidFill>
                  </a:tcPr>
                </a:tc>
                <a:extLst>
                  <a:ext uri="{0D108BD9-81ED-4DB2-BD59-A6C34878D82A}">
                    <a16:rowId xmlns:a16="http://schemas.microsoft.com/office/drawing/2014/main" val="4121321760"/>
                  </a:ext>
                </a:extLst>
              </a:tr>
              <a:tr h="1283546">
                <a:tc>
                  <a:txBody>
                    <a:bodyPr/>
                    <a:lstStyle/>
                    <a:p>
                      <a:pPr marL="0" marR="0" lvl="0" indent="358775" algn="just" defTabSz="914400" rtl="0" eaLnBrk="1" fontAlgn="auto" latinLnBrk="0" hangingPunct="1">
                        <a:lnSpc>
                          <a:spcPct val="114000"/>
                        </a:lnSpc>
                        <a:spcBef>
                          <a:spcPts val="0"/>
                        </a:spcBef>
                        <a:spcAft>
                          <a:spcPts val="0"/>
                        </a:spcAft>
                        <a:buClrTx/>
                        <a:buSzTx/>
                        <a:buFontTx/>
                        <a:buNone/>
                        <a:tabLst/>
                        <a:defRPr/>
                      </a:pPr>
                      <a:r>
                        <a:rPr lang="pt-BR" sz="1800" kern="1200" dirty="0">
                          <a:solidFill>
                            <a:schemeClr val="tx1"/>
                          </a:solidFill>
                          <a:effectLst/>
                          <a:latin typeface="+mn-lt"/>
                          <a:ea typeface="+mn-ea"/>
                          <a:cs typeface="+mn-cs"/>
                        </a:rPr>
                        <a:t>Caro(a) estudante, neste momento vamos exercitar a habilidade de </a:t>
                      </a:r>
                      <a:r>
                        <a:rPr lang="pt-BR" sz="1800" b="1" kern="1200" dirty="0">
                          <a:solidFill>
                            <a:schemeClr val="tx1"/>
                          </a:solidFill>
                          <a:effectLst/>
                          <a:latin typeface="+mn-lt"/>
                          <a:ea typeface="+mn-ea"/>
                          <a:cs typeface="+mn-cs"/>
                        </a:rPr>
                        <a:t>resolver </a:t>
                      </a:r>
                      <a:r>
                        <a:rPr lang="pt-BR" sz="1800" kern="1200" dirty="0">
                          <a:solidFill>
                            <a:schemeClr val="tx1"/>
                          </a:solidFill>
                          <a:effectLst/>
                          <a:latin typeface="+mn-lt"/>
                          <a:ea typeface="+mn-ea"/>
                          <a:cs typeface="+mn-cs"/>
                        </a:rPr>
                        <a:t>problema que envolva porcentagem. Fique atento à resolução e marque apenas uma alternativa.</a:t>
                      </a:r>
                      <a:endParaRPr lang="pt-BR" dirty="0"/>
                    </a:p>
                  </a:txBody>
                  <a:tcP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6371186"/>
                  </a:ext>
                </a:extLst>
              </a:tr>
            </a:tbl>
          </a:graphicData>
        </a:graphic>
      </p:graphicFrame>
      <p:pic>
        <p:nvPicPr>
          <p:cNvPr id="11" name="Imagem 10">
            <a:extLst>
              <a:ext uri="{FF2B5EF4-FFF2-40B4-BE49-F238E27FC236}">
                <a16:creationId xmlns:a16="http://schemas.microsoft.com/office/drawing/2014/main" id="{CC967D19-D321-5643-716A-C6CED57A58D7}"/>
              </a:ext>
            </a:extLst>
          </p:cNvPr>
          <p:cNvPicPr>
            <a:picLocks noChangeAspect="1"/>
          </p:cNvPicPr>
          <p:nvPr/>
        </p:nvPicPr>
        <p:blipFill>
          <a:blip r:embed="rId2"/>
          <a:srcRect l="63536" t="4424" r="10577" b="64950"/>
          <a:stretch>
            <a:fillRect/>
          </a:stretch>
        </p:blipFill>
        <p:spPr>
          <a:xfrm>
            <a:off x="3905862" y="845461"/>
            <a:ext cx="1512000" cy="593421"/>
          </a:xfrm>
          <a:prstGeom prst="rect">
            <a:avLst/>
          </a:prstGeom>
        </p:spPr>
      </p:pic>
    </p:spTree>
    <p:extLst>
      <p:ext uri="{BB962C8B-B14F-4D97-AF65-F5344CB8AC3E}">
        <p14:creationId xmlns:p14="http://schemas.microsoft.com/office/powerpoint/2010/main" val="3846683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EFCD04BC-727C-8697-38B9-F629AF6CC748}"/>
                  </a:ext>
                </a:extLst>
              </p:cNvPr>
              <p:cNvSpPr txBox="1"/>
              <p:nvPr/>
            </p:nvSpPr>
            <p:spPr>
              <a:xfrm>
                <a:off x="336000" y="1232809"/>
                <a:ext cx="11520000" cy="5247719"/>
              </a:xfrm>
              <a:prstGeom prst="rect">
                <a:avLst/>
              </a:prstGeom>
              <a:noFill/>
            </p:spPr>
            <p:txBody>
              <a:bodyPr wrap="square">
                <a:spAutoFit/>
              </a:bodyPr>
              <a:lstStyle/>
              <a:p>
                <a:pPr algn="ctr">
                  <a:lnSpc>
                    <a:spcPct val="114000"/>
                  </a:lnSpc>
                  <a:spcAft>
                    <a:spcPts val="400"/>
                  </a:spcAft>
                  <a:buNone/>
                </a:pPr>
                <a:r>
                  <a:rPr lang="pt-BR" sz="2200" b="1" kern="0" dirty="0">
                    <a:effectLst/>
                    <a:latin typeface="Arial Narrow" panose="020B0606020202030204" pitchFamily="34" charset="0"/>
                    <a:ea typeface="Aptos" panose="020B0004020202020204" pitchFamily="34" charset="0"/>
                    <a:cs typeface="ArialNarrow"/>
                  </a:rPr>
                  <a:t>PROBLEMAS ENVOLVENDO PORCENTAGEM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1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kern="0" dirty="0">
                    <a:effectLst/>
                    <a:latin typeface="Arial Narrow" panose="020B0606020202030204" pitchFamily="34" charset="0"/>
                    <a:ea typeface="Aptos" panose="020B0004020202020204" pitchFamily="34" charset="0"/>
                    <a:cs typeface="ArialNarrow"/>
                  </a:rPr>
                  <a:t>Podemos utilizar nosso entendimento sobre porcentagem para verificar e resolver diversas situações. Vejamos algumas situações.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1000" kern="100" dirty="0">
                  <a:latin typeface="Arial Narrow" panose="020B0606020202030204" pitchFamily="34" charset="0"/>
                  <a:ea typeface="Aptos" panose="020B0004020202020204" pitchFamily="34" charset="0"/>
                  <a:cs typeface="Times New Roman" panose="02020603050405020304" pitchFamily="18" charset="0"/>
                </a:endParaRPr>
              </a:p>
              <a:p>
                <a:pPr marL="538163" lvl="0" indent="-358775" algn="just">
                  <a:lnSpc>
                    <a:spcPct val="114000"/>
                  </a:lnSpc>
                  <a:spcAft>
                    <a:spcPts val="4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O que fazer quando temos o </a:t>
                </a:r>
                <a:r>
                  <a:rPr lang="pt-BR" sz="2200" b="1" kern="0" dirty="0">
                    <a:solidFill>
                      <a:srgbClr val="BF4E14"/>
                    </a:solidFill>
                    <a:effectLst/>
                    <a:latin typeface="Arial Narrow" panose="020B0606020202030204" pitchFamily="34" charset="0"/>
                    <a:ea typeface="Aptos" panose="020B0004020202020204" pitchFamily="34" charset="0"/>
                    <a:cs typeface="ArialNarrow"/>
                  </a:rPr>
                  <a:t>todo</a:t>
                </a:r>
                <a:r>
                  <a:rPr lang="pt-BR" sz="2200" kern="0" dirty="0">
                    <a:effectLst/>
                    <a:latin typeface="Arial Narrow" panose="020B0606020202030204" pitchFamily="34" charset="0"/>
                    <a:ea typeface="Aptos" panose="020B0004020202020204" pitchFamily="34" charset="0"/>
                    <a:cs typeface="ArialNarrow"/>
                  </a:rPr>
                  <a:t>, </a:t>
                </a:r>
                <a:r>
                  <a:rPr lang="pt-BR" sz="2200" b="1" kern="0" dirty="0">
                    <a:solidFill>
                      <a:srgbClr val="0070C0"/>
                    </a:solidFill>
                    <a:effectLst/>
                    <a:latin typeface="Arial Narrow" panose="020B0606020202030204" pitchFamily="34" charset="0"/>
                    <a:ea typeface="Aptos" panose="020B0004020202020204" pitchFamily="34" charset="0"/>
                    <a:cs typeface="ArialNarrow"/>
                  </a:rPr>
                  <a:t>uma parte do todo</a:t>
                </a:r>
                <a:r>
                  <a:rPr lang="pt-BR" sz="2200" kern="0" dirty="0">
                    <a:effectLst/>
                    <a:latin typeface="Arial Narrow" panose="020B0606020202030204" pitchFamily="34" charset="0"/>
                    <a:ea typeface="Aptos" panose="020B0004020202020204" pitchFamily="34" charset="0"/>
                    <a:cs typeface="ArialNarrow"/>
                  </a:rPr>
                  <a:t> e precisamos saber o </a:t>
                </a:r>
                <a:r>
                  <a:rPr lang="pt-BR" sz="2200" b="1" kern="0" dirty="0">
                    <a:solidFill>
                      <a:srgbClr val="3A7C22"/>
                    </a:solidFill>
                    <a:effectLst/>
                    <a:latin typeface="Arial Narrow" panose="020B0606020202030204" pitchFamily="34" charset="0"/>
                    <a:ea typeface="Aptos" panose="020B0004020202020204" pitchFamily="34" charset="0"/>
                    <a:cs typeface="ArialNarrow"/>
                  </a:rPr>
                  <a:t>percentual</a:t>
                </a:r>
                <a:r>
                  <a:rPr lang="pt-BR" sz="2200" kern="0" dirty="0">
                    <a:effectLst/>
                    <a:latin typeface="Arial Narrow" panose="020B0606020202030204" pitchFamily="34" charset="0"/>
                    <a:ea typeface="Aptos" panose="020B0004020202020204" pitchFamily="34" charset="0"/>
                    <a:cs typeface="ArialNarrow"/>
                  </a:rPr>
                  <a:t> que essa parte representa?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b="1" kern="0" dirty="0">
                    <a:effectLst/>
                    <a:latin typeface="Arial Narrow" panose="020B0606020202030204" pitchFamily="34" charset="0"/>
                    <a:ea typeface="Aptos" panose="020B0004020202020204" pitchFamily="34" charset="0"/>
                    <a:cs typeface="ArialNarrow"/>
                  </a:rPr>
                  <a:t>Exemplo: </a:t>
                </a:r>
                <a:r>
                  <a:rPr lang="pt-BR" sz="2200" kern="0" dirty="0">
                    <a:effectLst/>
                    <a:latin typeface="Arial Narrow" panose="020B0606020202030204" pitchFamily="34" charset="0"/>
                    <a:ea typeface="Aptos" panose="020B0004020202020204" pitchFamily="34" charset="0"/>
                    <a:cs typeface="ArialNarrow"/>
                  </a:rPr>
                  <a:t>Qual é a porcentagem que 10 representa de um total de 40?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Nesta situação, temos que o </a:t>
                </a:r>
                <a:r>
                  <a:rPr lang="pt-BR" sz="2200" b="1" i="1" kern="0" dirty="0">
                    <a:solidFill>
                      <a:srgbClr val="BF4E14"/>
                    </a:solidFill>
                    <a:effectLst/>
                    <a:latin typeface="Arial Narrow" panose="020B0606020202030204" pitchFamily="34" charset="0"/>
                    <a:ea typeface="Aptos" panose="020B0004020202020204" pitchFamily="34" charset="0"/>
                    <a:cs typeface="ArialNarrow"/>
                  </a:rPr>
                  <a:t>todo</a:t>
                </a:r>
                <a:r>
                  <a:rPr lang="pt-BR" sz="2200" i="1" kern="0" dirty="0">
                    <a:effectLst/>
                    <a:latin typeface="Arial Narrow" panose="020B0606020202030204" pitchFamily="34" charset="0"/>
                    <a:ea typeface="Aptos" panose="020B0004020202020204" pitchFamily="34" charset="0"/>
                    <a:cs typeface="ArialNarrow"/>
                  </a:rPr>
                  <a:t> é 40 e 10 é </a:t>
                </a:r>
                <a:r>
                  <a:rPr lang="pt-BR" sz="2200" b="1" i="1" kern="0" dirty="0">
                    <a:solidFill>
                      <a:srgbClr val="0070C0"/>
                    </a:solidFill>
                    <a:effectLst/>
                    <a:latin typeface="Arial Narrow" panose="020B0606020202030204" pitchFamily="34" charset="0"/>
                    <a:ea typeface="Aptos" panose="020B0004020202020204" pitchFamily="34" charset="0"/>
                    <a:cs typeface="ArialNarrow"/>
                  </a:rPr>
                  <a:t>uma parte do todo</a:t>
                </a:r>
                <a:r>
                  <a:rPr lang="pt-BR" sz="2200"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i="1" kern="0" dirty="0">
                    <a:effectLst/>
                    <a:latin typeface="Arial Narrow" panose="020B0606020202030204" pitchFamily="34" charset="0"/>
                    <a:ea typeface="Aptos" panose="020B0004020202020204" pitchFamily="34" charset="0"/>
                    <a:cs typeface="ArialNarrow"/>
                  </a:rPr>
                  <a:t>Assim, montando a fração </a:t>
                </a:r>
                <a14:m>
                  <m:oMath xmlns:m="http://schemas.openxmlformats.org/officeDocument/2006/math">
                    <m:f>
                      <m:fPr>
                        <m:ctrlPr>
                          <a:rPr lang="pt-BR" sz="2200" b="1"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𝑷𝒂𝒓𝒕𝒆</m:t>
                        </m:r>
                      </m:num>
                      <m:den>
                        <m:r>
                          <a:rPr lang="pt-BR" sz="2200" b="1" i="1" kern="0">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𝑻𝒐𝒅𝒐</m:t>
                        </m:r>
                        <m:r>
                          <a:rPr lang="pt-BR" sz="2200" b="1" i="1" kern="0">
                            <a:effectLst/>
                            <a:latin typeface="Cambria Math" panose="02040503050406030204" pitchFamily="18" charset="0"/>
                            <a:ea typeface="Aptos" panose="020B0004020202020204" pitchFamily="34" charset="0"/>
                            <a:cs typeface="ArialNarrow"/>
                          </a:rPr>
                          <m:t> </m:t>
                        </m:r>
                      </m:den>
                    </m:f>
                  </m:oMath>
                </a14:m>
                <a:r>
                  <a:rPr lang="pt-BR" sz="2200" b="1" i="1" kern="0" dirty="0">
                    <a:effectLst/>
                    <a:latin typeface="Arial Narrow" panose="020B0606020202030204" pitchFamily="34" charset="0"/>
                    <a:ea typeface="Times New Roman" panose="02020603050405020304" pitchFamily="18" charset="0"/>
                    <a:cs typeface="ArialNarrow"/>
                  </a:rPr>
                  <a:t> </a:t>
                </a:r>
                <a:r>
                  <a:rPr lang="pt-BR" sz="2200" i="1" kern="0" dirty="0">
                    <a:effectLst/>
                    <a:latin typeface="Arial Narrow" panose="020B0606020202030204" pitchFamily="34" charset="0"/>
                    <a:ea typeface="Times New Roman" panose="02020603050405020304" pitchFamily="18" charset="0"/>
                    <a:cs typeface="ArialNarrow"/>
                  </a:rPr>
                  <a:t>e encontrando a fração centesimal equivalente,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14:m>
                  <m:oMathPara xmlns:m="http://schemas.openxmlformats.org/officeDocument/2006/math">
                    <m:oMathParaPr>
                      <m:jc m:val="centerGroup"/>
                    </m:oMathParaPr>
                    <m:oMath xmlns:m="http://schemas.openxmlformats.org/officeDocument/2006/math">
                      <m:f>
                        <m:fPr>
                          <m:ctrlPr>
                            <a:rPr lang="pt-BR" sz="2200" b="1"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𝑷𝒂𝒓𝒕𝒆</m:t>
                          </m:r>
                        </m:num>
                        <m:den>
                          <m:r>
                            <a:rPr lang="pt-BR" sz="2200" b="1" i="1" kern="0">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𝑻𝒐𝒅𝒐</m:t>
                          </m:r>
                          <m:r>
                            <a:rPr lang="pt-BR" sz="2200" b="1" i="1" kern="0">
                              <a:effectLst/>
                              <a:latin typeface="Cambria Math" panose="02040503050406030204" pitchFamily="18" charset="0"/>
                              <a:ea typeface="Aptos" panose="020B0004020202020204" pitchFamily="34" charset="0"/>
                              <a:cs typeface="ArialNarrow"/>
                            </a:rPr>
                            <m:t> </m:t>
                          </m:r>
                        </m:den>
                      </m:f>
                      <m:r>
                        <a:rPr lang="pt-BR" sz="2200" b="1" i="1" kern="0">
                          <a:effectLst/>
                          <a:latin typeface="Cambria Math" panose="02040503050406030204" pitchFamily="18" charset="0"/>
                          <a:ea typeface="Aptos" panose="020B0004020202020204" pitchFamily="34" charset="0"/>
                          <a:cs typeface="ArialNarrow"/>
                        </a:rPr>
                        <m:t>→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𝟏𝟎</m:t>
                          </m:r>
                        </m:num>
                        <m:den>
                          <m:r>
                            <a:rPr lang="pt-BR" sz="2200" i="1" kern="0">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𝟒𝟎</m:t>
                          </m:r>
                          <m:r>
                            <a:rPr lang="pt-BR" sz="2200" i="1" kern="0">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m:t>
                          </m:r>
                        </m:num>
                        <m:den>
                          <m:r>
                            <a:rPr lang="pt-BR" sz="2200" i="1" kern="0">
                              <a:effectLst/>
                              <a:latin typeface="Cambria Math" panose="02040503050406030204" pitchFamily="18" charset="0"/>
                              <a:ea typeface="Aptos" panose="020B0004020202020204" pitchFamily="34" charset="0"/>
                              <a:cs typeface="ArialNarrow"/>
                            </a:rPr>
                            <m:t> 4 </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25</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𝟐𝟓</m:t>
                      </m:r>
                      <m:r>
                        <a:rPr lang="pt-BR" sz="2200" b="1" i="1" kern="0">
                          <a:solidFill>
                            <a:srgbClr val="3A7C22"/>
                          </a:solidFill>
                          <a:effectLst/>
                          <a:latin typeface="Cambria Math" panose="02040503050406030204" pitchFamily="18" charset="0"/>
                          <a:ea typeface="Aptos" panose="020B0004020202020204" pitchFamily="34" charset="0"/>
                          <a:cs typeface="ArialNarrow"/>
                        </a:rPr>
                        <m:t>%</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200" i="1" kern="0" dirty="0">
                    <a:effectLst/>
                    <a:latin typeface="Arial Narrow" panose="020B0606020202030204" pitchFamily="34" charset="0"/>
                    <a:ea typeface="Times New Roman" panose="02020603050405020304" pitchFamily="18" charset="0"/>
                    <a:cs typeface="ArialNarrow"/>
                  </a:rPr>
                  <a:t>Portanto, podemos afirmar que </a:t>
                </a:r>
                <a:r>
                  <a:rPr lang="pt-BR" sz="2200" b="1" i="1" kern="0" dirty="0">
                    <a:solidFill>
                      <a:srgbClr val="0070C0"/>
                    </a:solidFill>
                    <a:effectLst/>
                    <a:latin typeface="Arial Narrow" panose="020B0606020202030204" pitchFamily="34" charset="0"/>
                    <a:ea typeface="Times New Roman" panose="02020603050405020304" pitchFamily="18" charset="0"/>
                    <a:cs typeface="ArialNarrow"/>
                  </a:rPr>
                  <a:t>10</a:t>
                </a:r>
                <a:r>
                  <a:rPr lang="pt-BR" sz="2200" i="1" kern="0" dirty="0">
                    <a:effectLst/>
                    <a:latin typeface="Arial Narrow" panose="020B0606020202030204" pitchFamily="34" charset="0"/>
                    <a:ea typeface="Times New Roman" panose="02020603050405020304" pitchFamily="18" charset="0"/>
                    <a:cs typeface="ArialNarrow"/>
                  </a:rPr>
                  <a:t> representa </a:t>
                </a:r>
                <a:r>
                  <a:rPr lang="pt-BR" sz="2200" b="1" i="1" kern="0" dirty="0">
                    <a:solidFill>
                      <a:srgbClr val="3A7C22"/>
                    </a:solidFill>
                    <a:effectLst/>
                    <a:latin typeface="Arial Narrow" panose="020B0606020202030204" pitchFamily="34" charset="0"/>
                    <a:ea typeface="Times New Roman" panose="02020603050405020304" pitchFamily="18" charset="0"/>
                    <a:cs typeface="ArialNarrow"/>
                  </a:rPr>
                  <a:t>25%</a:t>
                </a:r>
                <a:r>
                  <a:rPr lang="pt-BR" sz="2200" i="1" kern="0" dirty="0">
                    <a:effectLst/>
                    <a:latin typeface="Arial Narrow" panose="020B0606020202030204" pitchFamily="34" charset="0"/>
                    <a:ea typeface="Times New Roman" panose="02020603050405020304" pitchFamily="18" charset="0"/>
                    <a:cs typeface="ArialNarrow"/>
                  </a:rPr>
                  <a:t> de </a:t>
                </a:r>
                <a:r>
                  <a:rPr lang="pt-BR" sz="2200" b="1" i="1" kern="0" dirty="0">
                    <a:solidFill>
                      <a:srgbClr val="BF4E14"/>
                    </a:solidFill>
                    <a:effectLst/>
                    <a:latin typeface="Arial Narrow" panose="020B0606020202030204" pitchFamily="34" charset="0"/>
                    <a:ea typeface="Times New Roman" panose="02020603050405020304" pitchFamily="18" charset="0"/>
                    <a:cs typeface="ArialNarrow"/>
                  </a:rPr>
                  <a:t>40</a:t>
                </a:r>
                <a:r>
                  <a:rPr lang="pt-BR" sz="2200" b="1"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EFCD04BC-727C-8697-38B9-F629AF6CC748}"/>
                  </a:ext>
                </a:extLst>
              </p:cNvPr>
              <p:cNvSpPr txBox="1">
                <a:spLocks noRot="1" noChangeAspect="1" noMove="1" noResize="1" noEditPoints="1" noAdjustHandles="1" noChangeArrowheads="1" noChangeShapeType="1" noTextEdit="1"/>
              </p:cNvSpPr>
              <p:nvPr/>
            </p:nvSpPr>
            <p:spPr>
              <a:xfrm>
                <a:off x="336000" y="1232809"/>
                <a:ext cx="11520000" cy="5247719"/>
              </a:xfrm>
              <a:prstGeom prst="rect">
                <a:avLst/>
              </a:prstGeom>
              <a:blipFill>
                <a:blip r:embed="rId2"/>
                <a:stretch>
                  <a:fillRect l="-688" t="-581" r="-688" b="-1510"/>
                </a:stretch>
              </a:blipFill>
            </p:spPr>
            <p:txBody>
              <a:bodyPr/>
              <a:lstStyle/>
              <a:p>
                <a:r>
                  <a:rPr lang="pt-BR">
                    <a:noFill/>
                  </a:rPr>
                  <a:t> </a:t>
                </a:r>
              </a:p>
            </p:txBody>
          </p:sp>
        </mc:Fallback>
      </mc:AlternateContent>
      <p:pic>
        <p:nvPicPr>
          <p:cNvPr id="2" name="Imagem 1" descr="Desenho de bandeira&#10;&#10;Descrição gerada automaticamente com confiança média">
            <a:extLst>
              <a:ext uri="{FF2B5EF4-FFF2-40B4-BE49-F238E27FC236}">
                <a16:creationId xmlns:a16="http://schemas.microsoft.com/office/drawing/2014/main" id="{6A0AE4CD-56D5-CE8B-D998-30C8C617538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000" y="634926"/>
            <a:ext cx="3600000" cy="597883"/>
          </a:xfrm>
          <a:prstGeom prst="rect">
            <a:avLst/>
          </a:prstGeom>
          <a:noFill/>
          <a:ln>
            <a:noFill/>
          </a:ln>
        </p:spPr>
      </p:pic>
    </p:spTree>
    <p:extLst>
      <p:ext uri="{BB962C8B-B14F-4D97-AF65-F5344CB8AC3E}">
        <p14:creationId xmlns:p14="http://schemas.microsoft.com/office/powerpoint/2010/main" val="725558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D7A0891-688A-84E1-07C5-0C329E9B6C0F}"/>
              </a:ext>
            </a:extLst>
          </p:cNvPr>
          <p:cNvSpPr txBox="1"/>
          <p:nvPr/>
        </p:nvSpPr>
        <p:spPr>
          <a:xfrm>
            <a:off x="336000" y="637907"/>
            <a:ext cx="11520000" cy="836447"/>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O que fazer quando temos </a:t>
            </a:r>
            <a:r>
              <a:rPr lang="pt-BR" sz="2200" b="1" kern="0" dirty="0">
                <a:solidFill>
                  <a:srgbClr val="0070C0"/>
                </a:solidFill>
                <a:effectLst/>
                <a:latin typeface="Arial Narrow" panose="020B0606020202030204" pitchFamily="34" charset="0"/>
                <a:ea typeface="Aptos" panose="020B0004020202020204" pitchFamily="34" charset="0"/>
                <a:cs typeface="ArialNarrow"/>
              </a:rPr>
              <a:t>uma parte do todo</a:t>
            </a:r>
            <a:r>
              <a:rPr lang="pt-BR" sz="2200" kern="0" dirty="0">
                <a:effectLst/>
                <a:latin typeface="Arial Narrow" panose="020B0606020202030204" pitchFamily="34" charset="0"/>
                <a:ea typeface="Aptos" panose="020B0004020202020204" pitchFamily="34" charset="0"/>
                <a:cs typeface="ArialNarrow"/>
              </a:rPr>
              <a:t>, o </a:t>
            </a:r>
            <a:r>
              <a:rPr lang="pt-BR" sz="2200" b="1" kern="0" dirty="0">
                <a:solidFill>
                  <a:srgbClr val="3A7C22"/>
                </a:solidFill>
                <a:effectLst/>
                <a:latin typeface="Arial Narrow" panose="020B0606020202030204" pitchFamily="34" charset="0"/>
                <a:ea typeface="Aptos" panose="020B0004020202020204" pitchFamily="34" charset="0"/>
                <a:cs typeface="ArialNarrow"/>
              </a:rPr>
              <a:t>percentual</a:t>
            </a:r>
            <a:r>
              <a:rPr lang="pt-BR" sz="2200" kern="0" dirty="0">
                <a:effectLst/>
                <a:latin typeface="Arial Narrow" panose="020B0606020202030204" pitchFamily="34" charset="0"/>
                <a:ea typeface="Aptos" panose="020B0004020202020204" pitchFamily="34" charset="0"/>
                <a:cs typeface="ArialNarrow"/>
              </a:rPr>
              <a:t>, que essa parte representa, e queremos saber o valor do </a:t>
            </a:r>
            <a:r>
              <a:rPr lang="pt-BR" sz="2200" b="1" kern="0" dirty="0">
                <a:solidFill>
                  <a:srgbClr val="BF4E14"/>
                </a:solidFill>
                <a:effectLst/>
                <a:latin typeface="Arial Narrow" panose="020B0606020202030204" pitchFamily="34" charset="0"/>
                <a:ea typeface="Aptos" panose="020B0004020202020204" pitchFamily="34" charset="0"/>
                <a:cs typeface="ArialNarrow"/>
              </a:rPr>
              <a:t>todo</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BC2F392E-CA21-ECD4-1B07-A94BE6BC48AF}"/>
                  </a:ext>
                </a:extLst>
              </p:cNvPr>
              <p:cNvSpPr txBox="1"/>
              <p:nvPr/>
            </p:nvSpPr>
            <p:spPr>
              <a:xfrm>
                <a:off x="336000" y="1624143"/>
                <a:ext cx="5580000" cy="3953711"/>
              </a:xfrm>
              <a:prstGeom prst="rect">
                <a:avLst/>
              </a:prstGeom>
              <a:noFill/>
            </p:spPr>
            <p:txBody>
              <a:bodyPr wrap="square">
                <a:spAutoFit/>
              </a:bodyPr>
              <a:lstStyle/>
              <a:p>
                <a:pPr algn="just">
                  <a:lnSpc>
                    <a:spcPct val="115000"/>
                  </a:lnSpc>
                  <a:spcAft>
                    <a:spcPts val="800"/>
                  </a:spcAft>
                  <a:buNone/>
                </a:pPr>
                <a:r>
                  <a:rPr lang="pt-BR" sz="2200" b="1" kern="0" dirty="0">
                    <a:effectLst/>
                    <a:latin typeface="Arial Narrow" panose="020B0606020202030204" pitchFamily="34" charset="0"/>
                    <a:ea typeface="Aptos" panose="020B0004020202020204" pitchFamily="34" charset="0"/>
                    <a:cs typeface="ArialNarrow"/>
                  </a:rPr>
                  <a:t>Exemplo:</a:t>
                </a:r>
                <a:r>
                  <a:rPr lang="pt-BR" sz="2200" kern="0" dirty="0">
                    <a:effectLst/>
                    <a:latin typeface="Arial Narrow" panose="020B0606020202030204" pitchFamily="34" charset="0"/>
                    <a:ea typeface="Aptos" panose="020B0004020202020204" pitchFamily="34" charset="0"/>
                    <a:cs typeface="ArialNarrow"/>
                  </a:rPr>
                  <a:t> 6 é 30% de um determinado valor. Qual valor é esse?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Podemos resolver isso utilizando frações equivalentes em que o denominador da fração correspondente é o </a:t>
                </a:r>
                <a:r>
                  <a:rPr lang="pt-BR" sz="2200" i="1" kern="0" dirty="0">
                    <a:solidFill>
                      <a:srgbClr val="000000"/>
                    </a:solidFill>
                    <a:effectLst/>
                    <a:latin typeface="Arial Narrow" panose="020B0606020202030204" pitchFamily="34" charset="0"/>
                    <a:ea typeface="Aptos" panose="020B0004020202020204" pitchFamily="34" charset="0"/>
                    <a:cs typeface="ArialNarrow"/>
                  </a:rPr>
                  <a:t>todo</a:t>
                </a:r>
                <a:r>
                  <a:rPr lang="pt-BR" sz="2200" i="1" kern="0" dirty="0">
                    <a:effectLst/>
                    <a:latin typeface="Arial Narrow" panose="020B0606020202030204" pitchFamily="34" charset="0"/>
                    <a:ea typeface="Aptos" panose="020B0004020202020204" pitchFamily="34" charset="0"/>
                    <a:cs typeface="ArialNarrow"/>
                  </a:rPr>
                  <a:t>, ou seja,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𝟔</m:t>
                          </m:r>
                        </m:num>
                        <m:den>
                          <m:r>
                            <a:rPr lang="pt-BR" sz="2200" i="1" kern="0">
                              <a:effectLst/>
                              <a:latin typeface="Cambria Math" panose="02040503050406030204" pitchFamily="18" charset="0"/>
                              <a:ea typeface="Aptos" panose="020B0004020202020204" pitchFamily="34" charset="0"/>
                              <a:cs typeface="ArialNarrow"/>
                            </a:rPr>
                            <m:t> </m:t>
                          </m:r>
                          <m:borderBox>
                            <m:borderBoxPr>
                              <m:ctrlPr>
                                <a:rPr lang="pt-BR" sz="2200" i="1" kern="0">
                                  <a:effectLst/>
                                  <a:latin typeface="Cambria Math" panose="02040503050406030204" pitchFamily="18" charset="0"/>
                                  <a:ea typeface="Aptos" panose="020B0004020202020204" pitchFamily="34" charset="0"/>
                                  <a:cs typeface="ArialNarrow"/>
                                </a:rPr>
                              </m:ctrlPr>
                            </m:borderBoxPr>
                            <m:e>
                              <m:r>
                                <a:rPr lang="pt-BR" sz="2200" i="1" kern="0">
                                  <a:solidFill>
                                    <a:srgbClr val="BF4E14"/>
                                  </a:solidFill>
                                  <a:effectLst/>
                                  <a:latin typeface="Cambria Math" panose="02040503050406030204" pitchFamily="18" charset="0"/>
                                  <a:ea typeface="Aptos" panose="020B0004020202020204" pitchFamily="34" charset="0"/>
                                  <a:cs typeface="ArialNarrow"/>
                                </a:rPr>
                                <m:t>?</m:t>
                              </m:r>
                            </m:e>
                          </m:borderBox>
                          <m:r>
                            <a:rPr lang="pt-BR" sz="2200" i="1" kern="0">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b="1" i="1" kern="0">
                              <a:solidFill>
                                <a:srgbClr val="3A7C22"/>
                              </a:solidFill>
                              <a:effectLst/>
                              <a:latin typeface="Cambria Math" panose="02040503050406030204" pitchFamily="18" charset="0"/>
                              <a:ea typeface="Times New Roman" panose="02020603050405020304" pitchFamily="18" charset="0"/>
                              <a:cs typeface="ArialNarrow"/>
                            </a:rPr>
                            <m:t>𝟑𝟎</m:t>
                          </m:r>
                        </m:num>
                        <m:den>
                          <m:r>
                            <a:rPr lang="pt-BR" sz="2200" i="1" kern="0">
                              <a:solidFill>
                                <a:srgbClr val="000000"/>
                              </a:solidFill>
                              <a:effectLst/>
                              <a:latin typeface="Cambria Math" panose="02040503050406030204" pitchFamily="18" charset="0"/>
                              <a:ea typeface="Times New Roman" panose="02020603050405020304" pitchFamily="18" charset="0"/>
                              <a:cs typeface="ArialNarrow"/>
                            </a:rPr>
                            <m:t>100</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0" dirty="0">
                    <a:effectLst/>
                    <a:latin typeface="Arial Narrow" panose="020B0606020202030204" pitchFamily="34" charset="0"/>
                    <a:ea typeface="Times New Roman" panose="02020603050405020304" pitchFamily="18" charset="0"/>
                    <a:cs typeface="ArialNarrow"/>
                  </a:rPr>
                  <a:t>Repare que 30% equivalem a 6 e o número desconhecido equivale a 100% (o todo).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BC2F392E-CA21-ECD4-1B07-A94BE6BC48AF}"/>
                  </a:ext>
                </a:extLst>
              </p:cNvPr>
              <p:cNvSpPr txBox="1">
                <a:spLocks noRot="1" noChangeAspect="1" noMove="1" noResize="1" noEditPoints="1" noAdjustHandles="1" noChangeArrowheads="1" noChangeShapeType="1" noTextEdit="1"/>
              </p:cNvSpPr>
              <p:nvPr/>
            </p:nvSpPr>
            <p:spPr>
              <a:xfrm>
                <a:off x="336000" y="1624143"/>
                <a:ext cx="5580000" cy="3953711"/>
              </a:xfrm>
              <a:prstGeom prst="rect">
                <a:avLst/>
              </a:prstGeom>
              <a:blipFill>
                <a:blip r:embed="rId2"/>
                <a:stretch>
                  <a:fillRect l="-1421" t="-616" r="-1421" b="-2311"/>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0147C549-F5DA-AA09-9715-868C777B12E4}"/>
              </a:ext>
            </a:extLst>
          </p:cNvPr>
          <p:cNvPicPr>
            <a:picLocks noChangeAspect="1"/>
          </p:cNvPicPr>
          <p:nvPr/>
        </p:nvPicPr>
        <p:blipFill>
          <a:blip r:embed="rId3"/>
          <a:stretch>
            <a:fillRect/>
          </a:stretch>
        </p:blipFill>
        <p:spPr>
          <a:xfrm>
            <a:off x="10597126" y="1411599"/>
            <a:ext cx="1080000" cy="1770613"/>
          </a:xfrm>
          <a:prstGeom prst="rect">
            <a:avLst/>
          </a:prstGeom>
        </p:spPr>
      </p:pic>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F5C98068-98A0-1DEF-0BF0-283D683E2206}"/>
                  </a:ext>
                </a:extLst>
              </p:cNvPr>
              <p:cNvSpPr txBox="1"/>
              <p:nvPr/>
            </p:nvSpPr>
            <p:spPr>
              <a:xfrm>
                <a:off x="6095999" y="1411599"/>
                <a:ext cx="4392704" cy="3405035"/>
              </a:xfrm>
              <a:prstGeom prst="rect">
                <a:avLst/>
              </a:prstGeom>
              <a:noFill/>
            </p:spPr>
            <p:txBody>
              <a:bodyPr wrap="square">
                <a:spAutoFit/>
              </a:bodyPr>
              <a:lstStyle/>
              <a:p>
                <a:pPr algn="just">
                  <a:lnSpc>
                    <a:spcPct val="115000"/>
                  </a:lnSpc>
                  <a:spcAft>
                    <a:spcPts val="800"/>
                  </a:spcAft>
                </a:pPr>
                <a:r>
                  <a:rPr lang="pt-BR" sz="2200" i="1" kern="0" dirty="0">
                    <a:latin typeface="Arial Narrow" panose="020B0606020202030204" pitchFamily="34" charset="0"/>
                    <a:ea typeface="Aptos" panose="020B0004020202020204" pitchFamily="34" charset="0"/>
                    <a:cs typeface="ArialNarrow"/>
                  </a:rPr>
                  <a:t>Para situações desse tipo, devemos encontrar o número que divide 30 e resulta em 6. Assim,</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3200" i="1" kern="0" dirty="0">
                  <a:effectLst/>
                  <a:latin typeface="Arial Narrow" panose="020B0606020202030204" pitchFamily="34" charset="0"/>
                  <a:ea typeface="Aptos" panose="020B0004020202020204" pitchFamily="34" charset="0"/>
                  <a:cs typeface="ArialNarrow"/>
                </a:endParaRPr>
              </a:p>
              <a:p>
                <a:pPr algn="just">
                  <a:lnSpc>
                    <a:spcPct val="115000"/>
                  </a:lnSpc>
                  <a:spcAft>
                    <a:spcPts val="800"/>
                  </a:spcAft>
                  <a:buNone/>
                </a:pPr>
                <a:r>
                  <a:rPr lang="pt-BR" sz="2200" i="1" kern="0" dirty="0">
                    <a:effectLst/>
                    <a:latin typeface="Arial Narrow" panose="020B0606020202030204" pitchFamily="34" charset="0"/>
                    <a:ea typeface="Aptos" panose="020B0004020202020204" pitchFamily="34" charset="0"/>
                    <a:cs typeface="ArialNarrow"/>
                  </a:rPr>
                  <a:t>Observe que, </a:t>
                </a:r>
                <a:r>
                  <a:rPr lang="pt-BR" sz="2200" b="1" i="1" kern="0" dirty="0">
                    <a:solidFill>
                      <a:srgbClr val="3A7C22"/>
                    </a:solidFill>
                    <a:effectLst/>
                    <a:latin typeface="Arial Narrow" panose="020B0606020202030204" pitchFamily="34" charset="0"/>
                    <a:ea typeface="Times New Roman" panose="02020603050405020304" pitchFamily="18" charset="0"/>
                    <a:cs typeface="ArialNarrow"/>
                  </a:rPr>
                  <a:t>30</a:t>
                </a:r>
                <a:r>
                  <a:rPr lang="pt-BR" sz="2200" i="1" kern="0" dirty="0">
                    <a:effectLst/>
                    <a:latin typeface="Arial Narrow" panose="020B0606020202030204" pitchFamily="34" charset="0"/>
                    <a:ea typeface="Times New Roman" panose="02020603050405020304" pitchFamily="18" charset="0"/>
                    <a:cs typeface="ArialNarrow"/>
                  </a:rPr>
                  <a:t> dividido por 5 é </a:t>
                </a:r>
                <a:r>
                  <a:rPr lang="pt-BR" sz="2200" b="1" i="1" kern="0" dirty="0">
                    <a:solidFill>
                      <a:srgbClr val="0070C0"/>
                    </a:solidFill>
                    <a:effectLst/>
                    <a:latin typeface="Arial Narrow" panose="020B0606020202030204" pitchFamily="34" charset="0"/>
                    <a:ea typeface="Times New Roman" panose="02020603050405020304" pitchFamily="18" charset="0"/>
                    <a:cs typeface="ArialNarrow"/>
                  </a:rPr>
                  <a:t>6</a:t>
                </a:r>
                <a:r>
                  <a:rPr lang="pt-BR" sz="2200" i="1" kern="0" dirty="0">
                    <a:effectLst/>
                    <a:latin typeface="Arial Narrow" panose="020B0606020202030204" pitchFamily="34" charset="0"/>
                    <a:ea typeface="Times New Roman" panose="02020603050405020304" pitchFamily="18" charset="0"/>
                    <a:cs typeface="ArialNarrow"/>
                  </a:rPr>
                  <a:t>, então dividindo 100 por 5,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100÷5=</m:t>
                      </m:r>
                      <m:r>
                        <a:rPr lang="pt-BR" sz="2200" b="1" i="1" kern="0">
                          <a:solidFill>
                            <a:srgbClr val="BF4E14"/>
                          </a:solidFill>
                          <a:effectLst/>
                          <a:latin typeface="Cambria Math" panose="02040503050406030204" pitchFamily="18" charset="0"/>
                          <a:ea typeface="Aptos" panose="020B0004020202020204" pitchFamily="34" charset="0"/>
                          <a:cs typeface="ArialNarrow"/>
                        </a:rPr>
                        <m:t>𝟐𝟎</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0" name="CaixaDeTexto 9">
                <a:extLst>
                  <a:ext uri="{FF2B5EF4-FFF2-40B4-BE49-F238E27FC236}">
                    <a16:creationId xmlns:a16="http://schemas.microsoft.com/office/drawing/2014/main" id="{F5C98068-98A0-1DEF-0BF0-283D683E2206}"/>
                  </a:ext>
                </a:extLst>
              </p:cNvPr>
              <p:cNvSpPr txBox="1">
                <a:spLocks noRot="1" noChangeAspect="1" noMove="1" noResize="1" noEditPoints="1" noAdjustHandles="1" noChangeArrowheads="1" noChangeShapeType="1" noTextEdit="1"/>
              </p:cNvSpPr>
              <p:nvPr/>
            </p:nvSpPr>
            <p:spPr>
              <a:xfrm>
                <a:off x="6095999" y="1411599"/>
                <a:ext cx="4392704" cy="3405035"/>
              </a:xfrm>
              <a:prstGeom prst="rect">
                <a:avLst/>
              </a:prstGeom>
              <a:blipFill>
                <a:blip r:embed="rId4"/>
                <a:stretch>
                  <a:fillRect l="-1803" t="-717" r="-1664"/>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F6300F09-503D-86DF-9B40-636872890F1A}"/>
              </a:ext>
            </a:extLst>
          </p:cNvPr>
          <p:cNvPicPr>
            <a:picLocks noChangeAspect="1"/>
          </p:cNvPicPr>
          <p:nvPr/>
        </p:nvPicPr>
        <p:blipFill>
          <a:blip r:embed="rId5"/>
          <a:stretch>
            <a:fillRect/>
          </a:stretch>
        </p:blipFill>
        <p:spPr>
          <a:xfrm>
            <a:off x="10460681" y="3357889"/>
            <a:ext cx="1296000" cy="2044288"/>
          </a:xfrm>
          <a:prstGeom prst="rect">
            <a:avLst/>
          </a:prstGeom>
        </p:spPr>
      </p:pic>
      <p:cxnSp>
        <p:nvCxnSpPr>
          <p:cNvPr id="13" name="Conector reto 12">
            <a:extLst>
              <a:ext uri="{FF2B5EF4-FFF2-40B4-BE49-F238E27FC236}">
                <a16:creationId xmlns:a16="http://schemas.microsoft.com/office/drawing/2014/main" id="{8A14BF5F-17A7-7A65-E402-CCA21DC12CAB}"/>
              </a:ext>
            </a:extLst>
          </p:cNvPr>
          <p:cNvCxnSpPr>
            <a:cxnSpLocks/>
          </p:cNvCxnSpPr>
          <p:nvPr/>
        </p:nvCxnSpPr>
        <p:spPr>
          <a:xfrm>
            <a:off x="6096000" y="1474354"/>
            <a:ext cx="0" cy="4899552"/>
          </a:xfrm>
          <a:prstGeom prst="line">
            <a:avLst/>
          </a:prstGeom>
          <a:ln w="28575">
            <a:solidFill>
              <a:srgbClr val="7030A0"/>
            </a:solidFill>
          </a:ln>
        </p:spPr>
        <p:style>
          <a:lnRef idx="3">
            <a:schemeClr val="accent2"/>
          </a:lnRef>
          <a:fillRef idx="0">
            <a:schemeClr val="accent2"/>
          </a:fillRef>
          <a:effectRef idx="2">
            <a:schemeClr val="accent2"/>
          </a:effectRef>
          <a:fontRef idx="minor">
            <a:schemeClr val="tx1"/>
          </a:fontRef>
        </p:style>
      </p:cxnSp>
      <p:sp>
        <p:nvSpPr>
          <p:cNvPr id="16" name="CaixaDeTexto 15">
            <a:extLst>
              <a:ext uri="{FF2B5EF4-FFF2-40B4-BE49-F238E27FC236}">
                <a16:creationId xmlns:a16="http://schemas.microsoft.com/office/drawing/2014/main" id="{9EF8F96A-E128-E028-4590-BA3C72D6205C}"/>
              </a:ext>
            </a:extLst>
          </p:cNvPr>
          <p:cNvSpPr txBox="1"/>
          <p:nvPr/>
        </p:nvSpPr>
        <p:spPr>
          <a:xfrm>
            <a:off x="6176681" y="5577854"/>
            <a:ext cx="5580000" cy="939488"/>
          </a:xfrm>
          <a:prstGeom prst="rect">
            <a:avLst/>
          </a:prstGeom>
          <a:noFill/>
        </p:spPr>
        <p:txBody>
          <a:bodyPr wrap="square">
            <a:spAutoFit/>
          </a:bodyPr>
          <a:lstStyle/>
          <a:p>
            <a:pPr algn="just">
              <a:lnSpc>
                <a:spcPct val="115000"/>
              </a:lnSpc>
              <a:spcAft>
                <a:spcPts val="800"/>
              </a:spcAft>
              <a:buNone/>
            </a:pPr>
            <a:r>
              <a:rPr lang="pt-BR" sz="2200" i="1" kern="0" dirty="0">
                <a:effectLst/>
                <a:latin typeface="Arial Narrow" panose="020B0606020202030204" pitchFamily="34" charset="0"/>
                <a:ea typeface="Aptos" panose="020B0004020202020204" pitchFamily="34" charset="0"/>
                <a:cs typeface="ArialNarrow"/>
              </a:rPr>
              <a:t>Portanto, o valor do todo é </a:t>
            </a:r>
            <a:r>
              <a:rPr lang="pt-BR" sz="2200" b="1" i="1" kern="0" dirty="0">
                <a:solidFill>
                  <a:srgbClr val="BF4E14"/>
                </a:solidFill>
                <a:effectLst/>
                <a:latin typeface="Arial Narrow" panose="020B0606020202030204" pitchFamily="34" charset="0"/>
                <a:ea typeface="Aptos" panose="020B0004020202020204" pitchFamily="34" charset="0"/>
                <a:cs typeface="ArialNarrow"/>
              </a:rPr>
              <a:t>20</a:t>
            </a:r>
            <a:r>
              <a:rPr lang="pt-BR" sz="2200" b="1" i="1" kern="0" dirty="0">
                <a:effectLst/>
                <a:latin typeface="Arial Narrow" panose="020B0606020202030204" pitchFamily="34" charset="0"/>
                <a:ea typeface="Aptos" panose="020B0004020202020204" pitchFamily="34" charset="0"/>
                <a:cs typeface="ArialNarrow"/>
              </a:rPr>
              <a:t>. </a:t>
            </a: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0" dirty="0">
                <a:effectLst/>
                <a:latin typeface="Arial Narrow" panose="020B0606020202030204" pitchFamily="34" charset="0"/>
                <a:ea typeface="Aptos" panose="020B0004020202020204" pitchFamily="34" charset="0"/>
                <a:cs typeface="ArialNarrow"/>
              </a:rPr>
              <a:t>Em outras palavras, </a:t>
            </a:r>
            <a:r>
              <a:rPr lang="pt-BR" sz="2200" b="1" i="1" kern="0" dirty="0">
                <a:solidFill>
                  <a:srgbClr val="0070C0"/>
                </a:solidFill>
                <a:effectLst/>
                <a:latin typeface="Arial Narrow" panose="020B0606020202030204" pitchFamily="34" charset="0"/>
                <a:ea typeface="Times New Roman" panose="02020603050405020304" pitchFamily="18" charset="0"/>
                <a:cs typeface="ArialNarrow"/>
              </a:rPr>
              <a:t>6</a:t>
            </a:r>
            <a:r>
              <a:rPr lang="pt-BR" sz="2200" i="1" kern="0" dirty="0">
                <a:effectLst/>
                <a:latin typeface="Arial Narrow" panose="020B0606020202030204" pitchFamily="34" charset="0"/>
                <a:ea typeface="Aptos" panose="020B0004020202020204" pitchFamily="34" charset="0"/>
                <a:cs typeface="ArialNarrow"/>
              </a:rPr>
              <a:t> representa </a:t>
            </a:r>
            <a:r>
              <a:rPr lang="pt-BR" sz="2200" b="1" i="1" kern="0" dirty="0">
                <a:solidFill>
                  <a:srgbClr val="3A7C22"/>
                </a:solidFill>
                <a:effectLst/>
                <a:latin typeface="Arial Narrow" panose="020B0606020202030204" pitchFamily="34" charset="0"/>
                <a:ea typeface="Times New Roman" panose="02020603050405020304" pitchFamily="18" charset="0"/>
                <a:cs typeface="ArialNarrow"/>
              </a:rPr>
              <a:t>30%</a:t>
            </a:r>
            <a:r>
              <a:rPr lang="pt-BR" sz="2200" i="1" kern="0" dirty="0">
                <a:effectLst/>
                <a:latin typeface="Arial Narrow" panose="020B0606020202030204" pitchFamily="34" charset="0"/>
                <a:ea typeface="Aptos" panose="020B0004020202020204" pitchFamily="34" charset="0"/>
                <a:cs typeface="ArialNarrow"/>
              </a:rPr>
              <a:t> de </a:t>
            </a:r>
            <a:r>
              <a:rPr lang="pt-BR" sz="2200" b="1" i="1" kern="0" dirty="0">
                <a:solidFill>
                  <a:srgbClr val="BF4E14"/>
                </a:solidFill>
                <a:effectLst/>
                <a:latin typeface="Arial Narrow" panose="020B0606020202030204" pitchFamily="34" charset="0"/>
                <a:ea typeface="Aptos" panose="020B0004020202020204" pitchFamily="34" charset="0"/>
                <a:cs typeface="ArialNarrow"/>
              </a:rPr>
              <a:t>20</a:t>
            </a:r>
            <a:r>
              <a:rPr lang="pt-BR" sz="2200" b="1" i="1" kern="0" dirty="0">
                <a:effectLst/>
                <a:latin typeface="Arial Narrow" panose="020B0606020202030204" pitchFamily="34" charset="0"/>
                <a:ea typeface="Aptos" panose="020B0004020202020204" pitchFamily="34" charset="0"/>
                <a:cs typeface="ArialNarrow"/>
              </a:rPr>
              <a:t>.</a:t>
            </a: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35621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166B2C50-CA07-6AF0-FEFA-0FBF799BC7C3}"/>
                  </a:ext>
                </a:extLst>
              </p:cNvPr>
              <p:cNvSpPr txBox="1"/>
              <p:nvPr/>
            </p:nvSpPr>
            <p:spPr>
              <a:xfrm>
                <a:off x="336000" y="709526"/>
                <a:ext cx="11520000" cy="3849965"/>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kern="0" dirty="0">
                    <a:effectLst/>
                    <a:latin typeface="Arial Narrow" panose="020B0606020202030204" pitchFamily="34" charset="0"/>
                    <a:ea typeface="Aptos" panose="020B0004020202020204" pitchFamily="34" charset="0"/>
                    <a:cs typeface="ArialNarrow"/>
                  </a:rPr>
                  <a:t>O que fazer quando temos o </a:t>
                </a:r>
                <a:r>
                  <a:rPr lang="pt-BR" sz="2300" b="1" kern="0" dirty="0">
                    <a:solidFill>
                      <a:srgbClr val="BF4E14"/>
                    </a:solidFill>
                    <a:effectLst/>
                    <a:latin typeface="Arial Narrow" panose="020B0606020202030204" pitchFamily="34" charset="0"/>
                    <a:ea typeface="Aptos" panose="020B0004020202020204" pitchFamily="34" charset="0"/>
                    <a:cs typeface="ArialNarrow"/>
                  </a:rPr>
                  <a:t>todo</a:t>
                </a:r>
                <a:r>
                  <a:rPr lang="pt-BR" sz="2300" kern="0" dirty="0">
                    <a:effectLst/>
                    <a:latin typeface="Arial Narrow" panose="020B0606020202030204" pitchFamily="34" charset="0"/>
                    <a:ea typeface="Aptos" panose="020B0004020202020204" pitchFamily="34" charset="0"/>
                    <a:cs typeface="ArialNarrow"/>
                  </a:rPr>
                  <a:t>, o </a:t>
                </a:r>
                <a:r>
                  <a:rPr lang="pt-BR" sz="2300" b="1" kern="0" dirty="0">
                    <a:solidFill>
                      <a:srgbClr val="3A7C22"/>
                    </a:solidFill>
                    <a:effectLst/>
                    <a:latin typeface="Arial Narrow" panose="020B0606020202030204" pitchFamily="34" charset="0"/>
                    <a:ea typeface="Aptos" panose="020B0004020202020204" pitchFamily="34" charset="0"/>
                    <a:cs typeface="ArialNarrow"/>
                  </a:rPr>
                  <a:t>percentual,</a:t>
                </a:r>
                <a:r>
                  <a:rPr lang="pt-BR" sz="2300" kern="0" dirty="0">
                    <a:effectLst/>
                    <a:latin typeface="Arial Narrow" panose="020B0606020202030204" pitchFamily="34" charset="0"/>
                    <a:ea typeface="Aptos" panose="020B0004020202020204" pitchFamily="34" charset="0"/>
                    <a:cs typeface="ArialNarrow"/>
                  </a:rPr>
                  <a:t> que representa uma parte, e queremos saber o </a:t>
                </a:r>
                <a:r>
                  <a:rPr lang="pt-BR" sz="2300" b="1" kern="0" dirty="0">
                    <a:solidFill>
                      <a:srgbClr val="0070C0"/>
                    </a:solidFill>
                    <a:effectLst/>
                    <a:latin typeface="Arial Narrow" panose="020B0606020202030204" pitchFamily="34" charset="0"/>
                    <a:ea typeface="Aptos" panose="020B0004020202020204" pitchFamily="34" charset="0"/>
                    <a:cs typeface="ArialNarrow"/>
                  </a:rPr>
                  <a:t>valor da parte</a:t>
                </a:r>
                <a:r>
                  <a:rPr lang="pt-BR" sz="2300" kern="0" dirty="0">
                    <a:solidFill>
                      <a:srgbClr val="0070C0"/>
                    </a:solidFill>
                    <a:effectLst/>
                    <a:latin typeface="Arial Narrow" panose="020B0606020202030204" pitchFamily="34" charset="0"/>
                    <a:ea typeface="Aptos" panose="020B0004020202020204" pitchFamily="34" charset="0"/>
                    <a:cs typeface="ArialNarrow"/>
                  </a:rPr>
                  <a:t> </a:t>
                </a:r>
                <a:r>
                  <a:rPr lang="pt-BR" sz="2300" kern="0" dirty="0">
                    <a:effectLst/>
                    <a:latin typeface="Arial Narrow" panose="020B0606020202030204" pitchFamily="34" charset="0"/>
                    <a:ea typeface="Aptos" panose="020B0004020202020204" pitchFamily="34" charset="0"/>
                    <a:cs typeface="ArialNarrow"/>
                  </a:rPr>
                  <a:t>desse percentual?</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1100" b="1" kern="0" dirty="0">
                  <a:effectLst/>
                  <a:latin typeface="Arial Narrow" panose="020B0606020202030204" pitchFamily="34" charset="0"/>
                  <a:ea typeface="Aptos" panose="020B0004020202020204" pitchFamily="34" charset="0"/>
                  <a:cs typeface="ArialNarrow"/>
                </a:endParaRPr>
              </a:p>
              <a:p>
                <a:pPr algn="just">
                  <a:lnSpc>
                    <a:spcPct val="115000"/>
                  </a:lnSpc>
                  <a:spcAft>
                    <a:spcPts val="800"/>
                  </a:spcAft>
                  <a:buNone/>
                </a:pPr>
                <a:r>
                  <a:rPr lang="pt-BR" sz="2300" b="1" kern="0" dirty="0">
                    <a:effectLst/>
                    <a:latin typeface="Arial Narrow" panose="020B0606020202030204" pitchFamily="34" charset="0"/>
                    <a:ea typeface="Aptos" panose="020B0004020202020204" pitchFamily="34" charset="0"/>
                    <a:cs typeface="ArialNarrow"/>
                  </a:rPr>
                  <a:t>Exemplo:</a:t>
                </a:r>
                <a:r>
                  <a:rPr lang="pt-BR" sz="2300" kern="0" dirty="0">
                    <a:effectLst/>
                    <a:latin typeface="Arial Narrow" panose="020B0606020202030204" pitchFamily="34" charset="0"/>
                    <a:ea typeface="Aptos" panose="020B0004020202020204" pitchFamily="34" charset="0"/>
                    <a:cs typeface="ArialNarrow"/>
                  </a:rPr>
                  <a:t> Quanto é 12% de 60?</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i="1" u="sng" kern="0" dirty="0">
                    <a:effectLst/>
                    <a:latin typeface="Arial Narrow" panose="020B0606020202030204" pitchFamily="34" charset="0"/>
                    <a:ea typeface="Aptos" panose="020B0004020202020204" pitchFamily="34" charset="0"/>
                    <a:cs typeface="ArialNarrow"/>
                  </a:rPr>
                  <a:t>Resolução</a:t>
                </a:r>
                <a:r>
                  <a:rPr lang="pt-BR" sz="2300" i="1" kern="0" dirty="0">
                    <a:effectLst/>
                    <a:latin typeface="Arial Narrow" panose="020B0606020202030204" pitchFamily="34" charset="0"/>
                    <a:ea typeface="Aptos" panose="020B0004020202020204" pitchFamily="34" charset="0"/>
                    <a:cs typeface="ArialNarrow"/>
                  </a:rPr>
                  <a:t>: Multiplicando a fração que representa </a:t>
                </a:r>
                <a:r>
                  <a:rPr lang="pt-BR" sz="2300" b="1" i="1" kern="0" dirty="0">
                    <a:solidFill>
                      <a:srgbClr val="3A7C22"/>
                    </a:solidFill>
                    <a:effectLst/>
                    <a:latin typeface="Arial Narrow" panose="020B0606020202030204" pitchFamily="34" charset="0"/>
                    <a:ea typeface="Aptos" panose="020B0004020202020204" pitchFamily="34" charset="0"/>
                    <a:cs typeface="ArialNarrow"/>
                  </a:rPr>
                  <a:t>12%</a:t>
                </a:r>
                <a:r>
                  <a:rPr lang="pt-BR" sz="2300" i="1" kern="0" dirty="0">
                    <a:effectLst/>
                    <a:latin typeface="Arial Narrow" panose="020B0606020202030204" pitchFamily="34" charset="0"/>
                    <a:ea typeface="Aptos" panose="020B0004020202020204" pitchFamily="34" charset="0"/>
                    <a:cs typeface="ArialNarrow"/>
                  </a:rPr>
                  <a:t> por </a:t>
                </a:r>
                <a:r>
                  <a:rPr lang="pt-BR" sz="2300" b="1" i="1" kern="0" dirty="0">
                    <a:solidFill>
                      <a:srgbClr val="BF4E14"/>
                    </a:solidFill>
                    <a:effectLst/>
                    <a:latin typeface="Arial Narrow" panose="020B0606020202030204" pitchFamily="34" charset="0"/>
                    <a:ea typeface="Aptos" panose="020B0004020202020204" pitchFamily="34" charset="0"/>
                    <a:cs typeface="ArialNarrow"/>
                  </a:rPr>
                  <a:t>60</a:t>
                </a:r>
                <a:r>
                  <a:rPr lang="pt-BR" sz="2300" i="1" kern="0" dirty="0">
                    <a:effectLst/>
                    <a:latin typeface="Arial Narrow" panose="020B0606020202030204" pitchFamily="34" charset="0"/>
                    <a:ea typeface="Aptos" panose="020B0004020202020204" pitchFamily="34" charset="0"/>
                    <a:cs typeface="ArialNarrow"/>
                  </a:rPr>
                  <a:t>, temos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buNone/>
                </a:pPr>
                <a14:m>
                  <m:oMathPara xmlns:m="http://schemas.openxmlformats.org/officeDocument/2006/math">
                    <m:oMathParaPr>
                      <m:jc m:val="centerGroup"/>
                    </m:oMathParaPr>
                    <m:oMath xmlns:m="http://schemas.openxmlformats.org/officeDocument/2006/math">
                      <m:f>
                        <m:fPr>
                          <m:ctrlPr>
                            <a:rPr lang="pt-BR" sz="2300" i="1" kern="0">
                              <a:effectLst/>
                              <a:latin typeface="Cambria Math" panose="02040503050406030204" pitchFamily="18" charset="0"/>
                              <a:ea typeface="Aptos" panose="020B0004020202020204" pitchFamily="34" charset="0"/>
                              <a:cs typeface="ArialNarrow"/>
                            </a:rPr>
                          </m:ctrlPr>
                        </m:fPr>
                        <m:num>
                          <m:r>
                            <a:rPr lang="pt-BR" sz="2300" i="1" kern="0">
                              <a:effectLst/>
                              <a:latin typeface="Cambria Math" panose="02040503050406030204" pitchFamily="18" charset="0"/>
                              <a:ea typeface="Aptos" panose="020B0004020202020204" pitchFamily="34" charset="0"/>
                              <a:cs typeface="ArialNarrow"/>
                            </a:rPr>
                            <m:t>12</m:t>
                          </m:r>
                        </m:num>
                        <m:den>
                          <m:r>
                            <a:rPr lang="pt-BR" sz="2300" i="1" kern="0">
                              <a:effectLst/>
                              <a:latin typeface="Cambria Math" panose="02040503050406030204" pitchFamily="18" charset="0"/>
                              <a:ea typeface="Aptos" panose="020B0004020202020204" pitchFamily="34" charset="0"/>
                              <a:cs typeface="ArialNarrow"/>
                            </a:rPr>
                            <m:t>100</m:t>
                          </m:r>
                        </m:den>
                      </m:f>
                      <m:r>
                        <a:rPr lang="pt-BR" sz="2300" i="1" kern="0">
                          <a:effectLst/>
                          <a:latin typeface="Cambria Math" panose="02040503050406030204" pitchFamily="18" charset="0"/>
                          <a:ea typeface="Aptos" panose="020B0004020202020204" pitchFamily="34" charset="0"/>
                          <a:cs typeface="ArialNarrow"/>
                        </a:rPr>
                        <m:t>∙60 = </m:t>
                      </m:r>
                      <m:f>
                        <m:fPr>
                          <m:ctrlPr>
                            <a:rPr lang="pt-BR" sz="2300" i="1" kern="0">
                              <a:effectLst/>
                              <a:latin typeface="Cambria Math" panose="02040503050406030204" pitchFamily="18" charset="0"/>
                              <a:ea typeface="Aptos" panose="020B0004020202020204" pitchFamily="34" charset="0"/>
                              <a:cs typeface="ArialNarrow"/>
                            </a:rPr>
                          </m:ctrlPr>
                        </m:fPr>
                        <m:num>
                          <m:r>
                            <a:rPr lang="pt-BR" sz="2300" i="1" kern="0">
                              <a:effectLst/>
                              <a:latin typeface="Cambria Math" panose="02040503050406030204" pitchFamily="18" charset="0"/>
                              <a:ea typeface="Aptos" panose="020B0004020202020204" pitchFamily="34" charset="0"/>
                              <a:cs typeface="ArialNarrow"/>
                            </a:rPr>
                            <m:t>12∙60</m:t>
                          </m:r>
                        </m:num>
                        <m:den>
                          <m:r>
                            <a:rPr lang="pt-BR" sz="2300" i="1" kern="0">
                              <a:effectLst/>
                              <a:latin typeface="Cambria Math" panose="02040503050406030204" pitchFamily="18" charset="0"/>
                              <a:ea typeface="Aptos" panose="020B0004020202020204" pitchFamily="34" charset="0"/>
                              <a:cs typeface="ArialNarrow"/>
                            </a:rPr>
                            <m:t>100</m:t>
                          </m:r>
                        </m:den>
                      </m:f>
                      <m:r>
                        <a:rPr lang="pt-BR" sz="2300" i="1" kern="0">
                          <a:effectLst/>
                          <a:latin typeface="Cambria Math" panose="02040503050406030204" pitchFamily="18" charset="0"/>
                          <a:ea typeface="Aptos" panose="020B0004020202020204" pitchFamily="34" charset="0"/>
                          <a:cs typeface="ArialNarrow"/>
                        </a:rPr>
                        <m:t> = </m:t>
                      </m:r>
                      <m:f>
                        <m:fPr>
                          <m:ctrlPr>
                            <a:rPr lang="pt-BR" sz="2300" i="1" kern="0">
                              <a:effectLst/>
                              <a:latin typeface="Cambria Math" panose="02040503050406030204" pitchFamily="18" charset="0"/>
                              <a:ea typeface="Aptos" panose="020B0004020202020204" pitchFamily="34" charset="0"/>
                              <a:cs typeface="ArialNarrow"/>
                            </a:rPr>
                          </m:ctrlPr>
                        </m:fPr>
                        <m:num>
                          <m:r>
                            <a:rPr lang="pt-BR" sz="2300" i="1" kern="0">
                              <a:effectLst/>
                              <a:latin typeface="Cambria Math" panose="02040503050406030204" pitchFamily="18" charset="0"/>
                              <a:ea typeface="Aptos" panose="020B0004020202020204" pitchFamily="34" charset="0"/>
                              <a:cs typeface="ArialNarrow"/>
                            </a:rPr>
                            <m:t>720</m:t>
                          </m:r>
                        </m:num>
                        <m:den>
                          <m:r>
                            <a:rPr lang="pt-BR" sz="2300" i="1" kern="0">
                              <a:effectLst/>
                              <a:latin typeface="Cambria Math" panose="02040503050406030204" pitchFamily="18" charset="0"/>
                              <a:ea typeface="Aptos" panose="020B0004020202020204" pitchFamily="34" charset="0"/>
                              <a:cs typeface="ArialNarrow"/>
                            </a:rPr>
                            <m:t>100</m:t>
                          </m:r>
                        </m:den>
                      </m:f>
                      <m:r>
                        <a:rPr lang="pt-BR" sz="2300" i="1" kern="0">
                          <a:effectLst/>
                          <a:latin typeface="Cambria Math" panose="02040503050406030204" pitchFamily="18" charset="0"/>
                          <a:ea typeface="Aptos" panose="020B0004020202020204" pitchFamily="34" charset="0"/>
                          <a:cs typeface="ArialNarrow"/>
                        </a:rPr>
                        <m:t> = </m:t>
                      </m:r>
                      <m:r>
                        <a:rPr lang="pt-BR" sz="2300" b="1" i="1" kern="0">
                          <a:solidFill>
                            <a:srgbClr val="0070C0"/>
                          </a:solidFill>
                          <a:effectLst/>
                          <a:latin typeface="Cambria Math" panose="02040503050406030204" pitchFamily="18" charset="0"/>
                          <a:ea typeface="Aptos" panose="020B0004020202020204" pitchFamily="34" charset="0"/>
                          <a:cs typeface="ArialNarrow"/>
                        </a:rPr>
                        <m:t>𝟕</m:t>
                      </m:r>
                      <m:r>
                        <a:rPr lang="pt-BR" sz="2300" b="1" i="1" kern="0">
                          <a:solidFill>
                            <a:srgbClr val="0070C0"/>
                          </a:solidFill>
                          <a:effectLst/>
                          <a:latin typeface="Cambria Math" panose="02040503050406030204" pitchFamily="18" charset="0"/>
                          <a:ea typeface="Aptos" panose="020B0004020202020204" pitchFamily="34" charset="0"/>
                          <a:cs typeface="ArialNarrow"/>
                        </a:rPr>
                        <m:t>,</m:t>
                      </m:r>
                      <m:r>
                        <a:rPr lang="pt-BR" sz="2300" b="1" i="1" kern="0">
                          <a:solidFill>
                            <a:srgbClr val="0070C0"/>
                          </a:solidFill>
                          <a:effectLst/>
                          <a:latin typeface="Cambria Math" panose="02040503050406030204" pitchFamily="18" charset="0"/>
                          <a:ea typeface="Aptos" panose="020B0004020202020204" pitchFamily="34" charset="0"/>
                          <a:cs typeface="ArialNarrow"/>
                        </a:rPr>
                        <m:t>𝟐</m:t>
                      </m:r>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i="1" kern="0" dirty="0">
                    <a:effectLst/>
                    <a:latin typeface="Arial Narrow" panose="020B0606020202030204" pitchFamily="34" charset="0"/>
                    <a:ea typeface="Aptos" panose="020B0004020202020204" pitchFamily="34" charset="0"/>
                    <a:cs typeface="ArialNarrow"/>
                  </a:rPr>
                  <a:t>Dessa forma, </a:t>
                </a:r>
                <a:r>
                  <a:rPr lang="pt-BR" sz="2300" b="1" i="1" kern="0" dirty="0">
                    <a:solidFill>
                      <a:srgbClr val="0070C0"/>
                    </a:solidFill>
                    <a:effectLst/>
                    <a:latin typeface="Arial Narrow" panose="020B0606020202030204" pitchFamily="34" charset="0"/>
                    <a:ea typeface="Aptos" panose="020B0004020202020204" pitchFamily="34" charset="0"/>
                    <a:cs typeface="ArialNarrow"/>
                  </a:rPr>
                  <a:t>7,2 </a:t>
                </a:r>
                <a:r>
                  <a:rPr lang="pt-BR" sz="2300" i="1" kern="0" dirty="0">
                    <a:effectLst/>
                    <a:latin typeface="Arial Narrow" panose="020B0606020202030204" pitchFamily="34" charset="0"/>
                    <a:ea typeface="Aptos" panose="020B0004020202020204" pitchFamily="34" charset="0"/>
                    <a:cs typeface="ArialNarrow"/>
                  </a:rPr>
                  <a:t>é </a:t>
                </a:r>
                <a:r>
                  <a:rPr lang="pt-BR" sz="2300" b="1" i="1" kern="0" dirty="0">
                    <a:solidFill>
                      <a:srgbClr val="3A7C22"/>
                    </a:solidFill>
                    <a:effectLst/>
                    <a:latin typeface="Arial Narrow" panose="020B0606020202030204" pitchFamily="34" charset="0"/>
                    <a:ea typeface="Aptos" panose="020B0004020202020204" pitchFamily="34" charset="0"/>
                    <a:cs typeface="ArialNarrow"/>
                  </a:rPr>
                  <a:t>12%</a:t>
                </a:r>
                <a:r>
                  <a:rPr lang="pt-BR" sz="2300" i="1" kern="0" dirty="0">
                    <a:effectLst/>
                    <a:latin typeface="Arial Narrow" panose="020B0606020202030204" pitchFamily="34" charset="0"/>
                    <a:ea typeface="Aptos" panose="020B0004020202020204" pitchFamily="34" charset="0"/>
                    <a:cs typeface="ArialNarrow"/>
                  </a:rPr>
                  <a:t> de </a:t>
                </a:r>
                <a:r>
                  <a:rPr lang="pt-BR" sz="2300" b="1" i="1" kern="0" dirty="0">
                    <a:solidFill>
                      <a:srgbClr val="BF4E14"/>
                    </a:solidFill>
                    <a:effectLst/>
                    <a:latin typeface="Arial Narrow" panose="020B0606020202030204" pitchFamily="34" charset="0"/>
                    <a:ea typeface="Aptos" panose="020B0004020202020204" pitchFamily="34" charset="0"/>
                    <a:cs typeface="ArialNarrow"/>
                  </a:rPr>
                  <a:t>60</a:t>
                </a:r>
                <a:r>
                  <a:rPr lang="pt-BR" sz="2300" b="1" i="1" kern="0" dirty="0">
                    <a:effectLst/>
                    <a:latin typeface="Arial Narrow" panose="020B0606020202030204" pitchFamily="34" charset="0"/>
                    <a:ea typeface="Aptos" panose="020B0004020202020204" pitchFamily="34" charset="0"/>
                    <a:cs typeface="ArialNarrow"/>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166B2C50-CA07-6AF0-FEFA-0FBF799BC7C3}"/>
                  </a:ext>
                </a:extLst>
              </p:cNvPr>
              <p:cNvSpPr txBox="1">
                <a:spLocks noRot="1" noChangeAspect="1" noMove="1" noResize="1" noEditPoints="1" noAdjustHandles="1" noChangeArrowheads="1" noChangeShapeType="1" noTextEdit="1"/>
              </p:cNvSpPr>
              <p:nvPr/>
            </p:nvSpPr>
            <p:spPr>
              <a:xfrm>
                <a:off x="336000" y="709526"/>
                <a:ext cx="11520000" cy="3849965"/>
              </a:xfrm>
              <a:prstGeom prst="rect">
                <a:avLst/>
              </a:prstGeom>
              <a:blipFill>
                <a:blip r:embed="rId2"/>
                <a:stretch>
                  <a:fillRect l="-794" t="-791" r="-794" b="-1108"/>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7F868103-A755-ABAE-4363-3534E277A3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693" y="4931160"/>
            <a:ext cx="2160000" cy="1068107"/>
          </a:xfrm>
          <a:prstGeom prst="rect">
            <a:avLst/>
          </a:prstGeom>
          <a:noFill/>
          <a:ln>
            <a:noFill/>
          </a:ln>
        </p:spPr>
      </p:pic>
      <p:sp>
        <p:nvSpPr>
          <p:cNvPr id="8" name="CaixaDeTexto 7">
            <a:extLst>
              <a:ext uri="{FF2B5EF4-FFF2-40B4-BE49-F238E27FC236}">
                <a16:creationId xmlns:a16="http://schemas.microsoft.com/office/drawing/2014/main" id="{52C13048-E6F3-ED70-F9F4-FB5376457364}"/>
              </a:ext>
            </a:extLst>
          </p:cNvPr>
          <p:cNvSpPr txBox="1"/>
          <p:nvPr/>
        </p:nvSpPr>
        <p:spPr>
          <a:xfrm>
            <a:off x="2617693" y="4599465"/>
            <a:ext cx="9238307" cy="1989263"/>
          </a:xfrm>
          <a:prstGeom prst="rect">
            <a:avLst/>
          </a:prstGeom>
          <a:noFill/>
        </p:spPr>
        <p:txBody>
          <a:bodyPr wrap="square">
            <a:spAutoFit/>
          </a:bodyPr>
          <a:lstStyle/>
          <a:p>
            <a:pPr algn="just"/>
            <a:r>
              <a:rPr lang="pt-BR" sz="2200" kern="0" dirty="0">
                <a:effectLst/>
                <a:latin typeface="Arial Narrow" panose="020B0606020202030204" pitchFamily="34" charset="0"/>
                <a:ea typeface="Aptos" panose="020B0004020202020204" pitchFamily="34" charset="0"/>
                <a:cs typeface="ArialNarrow"/>
              </a:rPr>
              <a:t>A porcentagem pode ser aplicada em diversas situações, todas envolvendo frações equivalentes e/ou operações com frações.</a:t>
            </a:r>
          </a:p>
          <a:p>
            <a:pPr algn="just">
              <a:lnSpc>
                <a:spcPct val="115000"/>
              </a:lnSpc>
              <a:spcAft>
                <a:spcPts val="800"/>
              </a:spcAft>
              <a:buNone/>
            </a:pPr>
            <a:r>
              <a:rPr lang="pt-BR" sz="2200" b="1" kern="0" dirty="0">
                <a:solidFill>
                  <a:srgbClr val="77206D"/>
                </a:solidFill>
                <a:effectLst/>
                <a:latin typeface="Arial Narrow" panose="020B0606020202030204" pitchFamily="34" charset="0"/>
                <a:ea typeface="Aptos" panose="020B0004020202020204" pitchFamily="34" charset="0"/>
                <a:cs typeface="ArialNarrow"/>
              </a:rPr>
              <a:t>Você consegue pensar em outra maneira de calcular porcentagem sem usar frações?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0" dirty="0">
                <a:effectLst/>
                <a:latin typeface="Arial Narrow" panose="020B0606020202030204" pitchFamily="34" charset="0"/>
                <a:ea typeface="Aptos" panose="020B0004020202020204" pitchFamily="34" charset="0"/>
                <a:cs typeface="ArialNarrow"/>
              </a:rPr>
              <a:t>Pergunte ao seu professor outros métodos. </a:t>
            </a:r>
            <a:endParaRPr lang="pt-BR" sz="2200" dirty="0">
              <a:latin typeface="Arial Narrow" panose="020B0606020202030204" pitchFamily="34" charset="0"/>
            </a:endParaRPr>
          </a:p>
        </p:txBody>
      </p:sp>
    </p:spTree>
    <p:extLst>
      <p:ext uri="{BB962C8B-B14F-4D97-AF65-F5344CB8AC3E}">
        <p14:creationId xmlns:p14="http://schemas.microsoft.com/office/powerpoint/2010/main" val="3751002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865F62E-E1DC-D75A-7D16-B17B43FBEA23}"/>
              </a:ext>
            </a:extLst>
          </p:cNvPr>
          <p:cNvPicPr>
            <a:picLocks noChangeAspect="1"/>
          </p:cNvPicPr>
          <p:nvPr/>
        </p:nvPicPr>
        <p:blipFill>
          <a:blip r:embed="rId2" cstate="print">
            <a:extLst>
              <a:ext uri="{28A0092B-C50C-407E-A947-70E740481C1C}">
                <a14:useLocalDpi xmlns:a14="http://schemas.microsoft.com/office/drawing/2010/main" val="0"/>
              </a:ext>
            </a:extLst>
          </a:blip>
          <a:srcRect l="2648" t="6333" r="2931" b="10595"/>
          <a:stretch>
            <a:fillRect/>
          </a:stretch>
        </p:blipFill>
        <p:spPr bwMode="auto">
          <a:xfrm>
            <a:off x="358234" y="627793"/>
            <a:ext cx="3600000" cy="538023"/>
          </a:xfrm>
          <a:prstGeom prst="rect">
            <a:avLst/>
          </a:prstGeom>
          <a:noFill/>
          <a:ln>
            <a:noFill/>
          </a:ln>
        </p:spPr>
      </p:pic>
      <p:sp>
        <p:nvSpPr>
          <p:cNvPr id="4" name="CaixaDeTexto 3">
            <a:extLst>
              <a:ext uri="{FF2B5EF4-FFF2-40B4-BE49-F238E27FC236}">
                <a16:creationId xmlns:a16="http://schemas.microsoft.com/office/drawing/2014/main" id="{854DD205-D6B9-860E-F308-035D50FD0A4A}"/>
              </a:ext>
            </a:extLst>
          </p:cNvPr>
          <p:cNvSpPr txBox="1"/>
          <p:nvPr/>
        </p:nvSpPr>
        <p:spPr>
          <a:xfrm>
            <a:off x="336000" y="1165816"/>
            <a:ext cx="11520000" cy="5252720"/>
          </a:xfrm>
          <a:prstGeom prst="rect">
            <a:avLst/>
          </a:prstGeom>
          <a:noFill/>
        </p:spPr>
        <p:txBody>
          <a:bodyPr wrap="square">
            <a:spAutoFit/>
          </a:bodyPr>
          <a:lstStyle/>
          <a:p>
            <a:pPr algn="just">
              <a:lnSpc>
                <a:spcPct val="115000"/>
              </a:lnSpc>
              <a:spcAft>
                <a:spcPts val="800"/>
              </a:spcAft>
              <a:buNone/>
            </a:pPr>
            <a:r>
              <a:rPr lang="pt-BR" sz="2400" b="1" kern="0" dirty="0">
                <a:effectLst/>
                <a:latin typeface="Arial Narrow" panose="020B0606020202030204" pitchFamily="34" charset="0"/>
                <a:ea typeface="Aptos" panose="020B0004020202020204" pitchFamily="34" charset="0"/>
                <a:cs typeface="ArialNarrow"/>
              </a:rPr>
              <a:t>11. </a:t>
            </a:r>
            <a:r>
              <a:rPr lang="pt-BR" sz="2400" kern="0" dirty="0">
                <a:effectLst/>
                <a:latin typeface="Arial Narrow" panose="020B0606020202030204" pitchFamily="34" charset="0"/>
                <a:ea typeface="Aptos" panose="020B0004020202020204" pitchFamily="34" charset="0"/>
                <a:cs typeface="ArialNarrow"/>
              </a:rPr>
              <a:t>Heitor construiu uma roleta com números de 1 a 40, em que os números primos estão nas casas coloridas em verde, os números pares nas casas em vermelho e o restante nas casas em preto.</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Responda: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a) Qual é a porcentagem que os números primos representam dessa roleta?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b) Qual é a porcentagem que os números pares representam dessa roleta?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c) Qual é a porcentagem que os números pares e primos representam dessa roleta?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d) Qual é a porcentagem que os números múltiplos de 5 representam dessa roleta?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Gráfico, Gráfico de explosão solar&#10;&#10;O conteúdo gerado por IA pode estar incorreto.">
            <a:extLst>
              <a:ext uri="{FF2B5EF4-FFF2-40B4-BE49-F238E27FC236}">
                <a16:creationId xmlns:a16="http://schemas.microsoft.com/office/drawing/2014/main" id="{468E8857-C0A5-6881-2B84-82E9BE671C07}"/>
              </a:ext>
            </a:extLst>
          </p:cNvPr>
          <p:cNvPicPr>
            <a:picLocks noChangeAspect="1"/>
          </p:cNvPicPr>
          <p:nvPr/>
        </p:nvPicPr>
        <p:blipFill rotWithShape="1">
          <a:blip r:embed="rId3"/>
          <a:srcRect t="1612" r="1254"/>
          <a:stretch>
            <a:fillRect/>
          </a:stretch>
        </p:blipFill>
        <p:spPr bwMode="auto">
          <a:xfrm>
            <a:off x="501670" y="2319975"/>
            <a:ext cx="3600000" cy="36052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40141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E3300-86AA-09C4-657C-F1F775CEAD5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4C7593E-2E7F-3399-36A7-F7CD255016A5}"/>
              </a:ext>
            </a:extLst>
          </p:cNvPr>
          <p:cNvSpPr txBox="1"/>
          <p:nvPr/>
        </p:nvSpPr>
        <p:spPr>
          <a:xfrm>
            <a:off x="336000" y="923769"/>
            <a:ext cx="11520000" cy="2296719"/>
          </a:xfrm>
          <a:prstGeom prst="rect">
            <a:avLst/>
          </a:prstGeom>
          <a:noFill/>
        </p:spPr>
        <p:txBody>
          <a:bodyPr wrap="square">
            <a:spAutoFit/>
          </a:bodyPr>
          <a:lstStyle/>
          <a:p>
            <a:pPr algn="just">
              <a:lnSpc>
                <a:spcPct val="115000"/>
              </a:lnSpc>
              <a:spcAft>
                <a:spcPts val="800"/>
              </a:spcAft>
              <a:buNone/>
            </a:pPr>
            <a:r>
              <a:rPr lang="pt-BR" sz="2300" b="1" kern="0" dirty="0">
                <a:effectLst/>
                <a:latin typeface="Arial Narrow" panose="020B0606020202030204" pitchFamily="34" charset="0"/>
                <a:ea typeface="Aptos" panose="020B0004020202020204" pitchFamily="34" charset="0"/>
                <a:cs typeface="ArialNarrow"/>
              </a:rPr>
              <a:t>12.</a:t>
            </a:r>
            <a:r>
              <a:rPr lang="pt-BR" sz="2300" kern="0" dirty="0">
                <a:effectLst/>
                <a:latin typeface="Arial Narrow" panose="020B0606020202030204" pitchFamily="34" charset="0"/>
                <a:ea typeface="Aptos" panose="020B0004020202020204" pitchFamily="34" charset="0"/>
                <a:cs typeface="ArialNarrow"/>
              </a:rPr>
              <a:t> Um professor de educação física decidiu fazer uma pesquisa em sua escola sobre a modalidade de esporte favorito de seus estudantes e obteve os seguintes resultados.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r>
              <a:rPr lang="pt-BR" sz="2300" kern="0" dirty="0">
                <a:effectLst/>
                <a:latin typeface="Arial Narrow" panose="020B0606020202030204" pitchFamily="34" charset="0"/>
                <a:ea typeface="Aptos" panose="020B0004020202020204" pitchFamily="34" charset="0"/>
                <a:cs typeface="ArialNarrow"/>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660900" algn="just">
              <a:lnSpc>
                <a:spcPct val="115000"/>
              </a:lnSpc>
              <a:spcAft>
                <a:spcPts val="800"/>
              </a:spcAft>
              <a:buNone/>
            </a:pPr>
            <a:r>
              <a:rPr lang="pt-BR" sz="2300" kern="0" dirty="0">
                <a:effectLst/>
                <a:latin typeface="Arial Narrow" panose="020B0606020202030204" pitchFamily="34" charset="0"/>
                <a:ea typeface="Aptos" panose="020B0004020202020204" pitchFamily="34" charset="0"/>
                <a:cs typeface="ArialNarrow"/>
              </a:rPr>
              <a:t>Sabendo que há 300 estudantes na escola, determine a quantidade de estudantes em cada modalidade apresentada.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ED0E31AA-C35D-E1A7-A192-BD92DF26D342}"/>
              </a:ext>
            </a:extLst>
          </p:cNvPr>
          <p:cNvPicPr>
            <a:picLocks noChangeAspect="1"/>
          </p:cNvPicPr>
          <p:nvPr/>
        </p:nvPicPr>
        <p:blipFill rotWithShape="1">
          <a:blip r:embed="rId2">
            <a:extLst>
              <a:ext uri="{28A0092B-C50C-407E-A947-70E740481C1C}">
                <a14:useLocalDpi xmlns:a14="http://schemas.microsoft.com/office/drawing/2010/main" val="0"/>
              </a:ext>
            </a:extLst>
          </a:blip>
          <a:srcRect l="4952" t="2074" r="10874" b="9677"/>
          <a:stretch>
            <a:fillRect/>
          </a:stretch>
        </p:blipFill>
        <p:spPr bwMode="auto">
          <a:xfrm>
            <a:off x="479434" y="1976569"/>
            <a:ext cx="4320000" cy="360460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04839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B7DADDE-FEC3-11DC-FC2C-2478BCA2B97C}"/>
              </a:ext>
            </a:extLst>
          </p:cNvPr>
          <p:cNvSpPr txBox="1"/>
          <p:nvPr/>
        </p:nvSpPr>
        <p:spPr>
          <a:xfrm>
            <a:off x="336000" y="710307"/>
            <a:ext cx="11520000" cy="3110788"/>
          </a:xfrm>
          <a:prstGeom prst="rect">
            <a:avLst/>
          </a:prstGeom>
          <a:noFill/>
        </p:spPr>
        <p:txBody>
          <a:bodyPr wrap="square">
            <a:spAutoFit/>
          </a:bodyPr>
          <a:lstStyle/>
          <a:p>
            <a:pPr algn="just">
              <a:lnSpc>
                <a:spcPct val="115000"/>
              </a:lnSpc>
              <a:spcAft>
                <a:spcPts val="800"/>
              </a:spcAft>
              <a:buNone/>
            </a:pPr>
            <a:r>
              <a:rPr lang="pt-BR" sz="2300" b="1" kern="0" dirty="0">
                <a:effectLst/>
                <a:latin typeface="Arial Narrow" panose="020B0606020202030204" pitchFamily="34" charset="0"/>
                <a:ea typeface="Aptos" panose="020B0004020202020204" pitchFamily="34" charset="0"/>
                <a:cs typeface="ArialNarrow"/>
              </a:rPr>
              <a:t>13.</a:t>
            </a:r>
            <a:r>
              <a:rPr lang="pt-BR" sz="2300" kern="0" dirty="0">
                <a:effectLst/>
                <a:latin typeface="Arial Narrow" panose="020B0606020202030204" pitchFamily="34" charset="0"/>
                <a:ea typeface="Aptos" panose="020B0004020202020204" pitchFamily="34" charset="0"/>
                <a:cs typeface="ArialNarrow"/>
              </a:rPr>
              <a:t> Segundo pesquisa da Fundação Oswaldo Cruz (Fiocruz), em 2024, sete a cada dez brasileiros sofrem com distúrbios do sono. A dificuldade para adormecer ou manter o sono pode impactar tanto na saúde física quanto a mental da pessoa, causando falta de concentração, fadiga, alteração no humor, sonolência diurna, entre outros sintomas.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0" dirty="0">
                <a:effectLst/>
                <a:latin typeface="Arial Narrow" panose="020B0606020202030204" pitchFamily="34" charset="0"/>
                <a:ea typeface="Aptos" panose="020B0004020202020204" pitchFamily="34" charset="0"/>
                <a:cs typeface="ArialNarrow"/>
              </a:rPr>
              <a:t>Sabendo que a população brasileira, em 2024, era de 212 milhões, qual era o número de pessoas que sofriam com distúrbios do sono, segundo essa pesquisa?</a:t>
            </a:r>
          </a:p>
          <a:p>
            <a:pPr algn="just">
              <a:lnSpc>
                <a:spcPct val="115000"/>
              </a:lnSpc>
              <a:spcAft>
                <a:spcPts val="800"/>
              </a:spcAft>
              <a:buNone/>
            </a:pPr>
            <a:endParaRPr lang="pt-BR" sz="2300" kern="0" dirty="0">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78520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61EE-223A-BE7C-6364-83C171C5108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68437A34-E777-C13A-E021-42747693BB1D}"/>
              </a:ext>
            </a:extLst>
          </p:cNvPr>
          <p:cNvSpPr txBox="1"/>
          <p:nvPr/>
        </p:nvSpPr>
        <p:spPr>
          <a:xfrm>
            <a:off x="336000" y="674447"/>
            <a:ext cx="11520000" cy="5857757"/>
          </a:xfrm>
          <a:prstGeom prst="rect">
            <a:avLst/>
          </a:prstGeom>
          <a:noFill/>
        </p:spPr>
        <p:txBody>
          <a:bodyPr wrap="square">
            <a:spAutoFit/>
          </a:bodyPr>
          <a:lstStyle/>
          <a:p>
            <a:pPr algn="just">
              <a:lnSpc>
                <a:spcPct val="115000"/>
              </a:lnSpc>
              <a:spcAft>
                <a:spcPts val="800"/>
              </a:spcAft>
              <a:buNone/>
            </a:pPr>
            <a:r>
              <a:rPr lang="pt-BR" sz="2300" b="1" kern="0" dirty="0">
                <a:effectLst/>
                <a:latin typeface="Arial Narrow" panose="020B0606020202030204" pitchFamily="34" charset="0"/>
                <a:ea typeface="Aptos" panose="020B0004020202020204" pitchFamily="34" charset="0"/>
                <a:cs typeface="ArialNarrow"/>
              </a:rPr>
              <a:t>14. </a:t>
            </a:r>
            <a:r>
              <a:rPr lang="pt-BR" sz="2300" kern="0" dirty="0">
                <a:effectLst/>
                <a:latin typeface="Arial Narrow" panose="020B0606020202030204" pitchFamily="34" charset="0"/>
                <a:ea typeface="Aptos" panose="020B0004020202020204" pitchFamily="34" charset="0"/>
                <a:cs typeface="ArialNarrow"/>
              </a:rPr>
              <a:t>O preço da mensalidade de uma assinatura de TV era 170 reais. O preço dessa mensalidade aumentou em 10% sobre o valor inicial.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0" dirty="0">
                <a:effectLst/>
                <a:latin typeface="Arial Narrow" panose="020B0606020202030204" pitchFamily="34" charset="0"/>
                <a:ea typeface="Aptos" panose="020B0004020202020204" pitchFamily="34" charset="0"/>
                <a:cs typeface="ArialNarrow"/>
              </a:rPr>
              <a:t>Qual foi o aumento no preço da mensalidade dessa assinatura de TV?</a:t>
            </a: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R$ 10,00			(C) R$ 170,00</a:t>
            </a:r>
          </a:p>
          <a:p>
            <a:pPr>
              <a:buNone/>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R$ 17,00			(D) R$ 187,00</a:t>
            </a:r>
          </a:p>
          <a:p>
            <a:pPr>
              <a:buNone/>
            </a:pP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b="1" kern="0" dirty="0">
                <a:effectLst/>
                <a:latin typeface="Arial Narrow" panose="020B0606020202030204" pitchFamily="34" charset="0"/>
                <a:ea typeface="Aptos" panose="020B0004020202020204" pitchFamily="34" charset="0"/>
                <a:cs typeface="ArialNarrow"/>
              </a:rPr>
              <a:t>15. (SAEGO – Formativa 2025) </a:t>
            </a:r>
            <a:r>
              <a:rPr lang="pt-BR" sz="2300" kern="0" dirty="0">
                <a:effectLst/>
                <a:latin typeface="Arial Narrow" panose="020B0606020202030204" pitchFamily="34" charset="0"/>
                <a:ea typeface="Aptos" panose="020B0004020202020204" pitchFamily="34" charset="0"/>
                <a:cs typeface="ArialNarrow"/>
              </a:rPr>
              <a:t>Uma escola possuía 750 estudantes matriculados no início do ano letivo de 2024. No início do ano letivo de 2025, a quantidade de estudantes matriculados aumentou 20% em relação ao início do ano letivo anterior.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0" dirty="0">
                <a:effectLst/>
                <a:latin typeface="Arial Narrow" panose="020B0606020202030204" pitchFamily="34" charset="0"/>
                <a:ea typeface="Aptos" panose="020B0004020202020204" pitchFamily="34" charset="0"/>
                <a:cs typeface="ArialNarrow"/>
              </a:rPr>
              <a:t>Quantos estudantes matriculados havia nessa escola no início do ano letivo de 2025?</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300" kern="100" dirty="0">
                <a:latin typeface="Arial Narrow" panose="020B0606020202030204" pitchFamily="34" charset="0"/>
                <a:ea typeface="Aptos" panose="020B0004020202020204" pitchFamily="34" charset="0"/>
                <a:cs typeface="Times New Roman" panose="02020603050405020304" pitchFamily="18" charset="0"/>
              </a:rPr>
              <a:t>(A) 900				(C) 765</a:t>
            </a:r>
          </a:p>
          <a:p>
            <a:pPr>
              <a:buNone/>
            </a:pPr>
            <a:r>
              <a:rPr lang="pt-BR" sz="2300" dirty="0">
                <a:latin typeface="Arial Narrow" panose="020B0606020202030204" pitchFamily="34" charset="0"/>
                <a:ea typeface="Aptos" panose="020B0004020202020204" pitchFamily="34" charset="0"/>
                <a:cs typeface="Times New Roman" panose="02020603050405020304" pitchFamily="18" charset="0"/>
              </a:rPr>
              <a:t>(B) 770				(D) 600</a:t>
            </a:r>
          </a:p>
        </p:txBody>
      </p:sp>
    </p:spTree>
    <p:extLst>
      <p:ext uri="{BB962C8B-B14F-4D97-AF65-F5344CB8AC3E}">
        <p14:creationId xmlns:p14="http://schemas.microsoft.com/office/powerpoint/2010/main" val="442154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2BA0170-94B1-7E4D-A61B-096DA83B272B}"/>
              </a:ext>
            </a:extLst>
          </p:cNvPr>
          <p:cNvSpPr txBox="1"/>
          <p:nvPr/>
        </p:nvSpPr>
        <p:spPr>
          <a:xfrm>
            <a:off x="336000" y="803154"/>
            <a:ext cx="11520000" cy="3438249"/>
          </a:xfrm>
          <a:prstGeom prst="rect">
            <a:avLst/>
          </a:prstGeom>
          <a:noFill/>
        </p:spPr>
        <p:txBody>
          <a:bodyPr wrap="square">
            <a:spAutoFit/>
          </a:bodyPr>
          <a:lstStyle/>
          <a:p>
            <a:pPr algn="just">
              <a:lnSpc>
                <a:spcPct val="115000"/>
              </a:lnSpc>
              <a:spcAft>
                <a:spcPts val="800"/>
              </a:spcAft>
              <a:buNone/>
            </a:pPr>
            <a:r>
              <a:rPr lang="pt-BR" sz="2400" b="1" kern="0" dirty="0">
                <a:effectLst/>
                <a:latin typeface="Arial Narrow" panose="020B0606020202030204" pitchFamily="34" charset="0"/>
                <a:ea typeface="Aptos" panose="020B0004020202020204" pitchFamily="34" charset="0"/>
                <a:cs typeface="ArialNarrow"/>
              </a:rPr>
              <a:t>16. </a:t>
            </a:r>
            <a:r>
              <a:rPr lang="pt-BR" sz="2400" kern="0" dirty="0">
                <a:effectLst/>
                <a:latin typeface="Arial Narrow" panose="020B0606020202030204" pitchFamily="34" charset="0"/>
                <a:ea typeface="Aptos" panose="020B0004020202020204" pitchFamily="34" charset="0"/>
                <a:cs typeface="ArialNarrow"/>
              </a:rPr>
              <a:t>Beatriz possui uma loja especializada em roupas de academia e está fazendo uma promoção em seu estoque. Desse estoque, ela colocou 112 peças em promoção, o que representa 28% do estoque total.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Sabendo disso, responda: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a) Qual é o total de peças de roupa no estoque da loja de Beatriz?</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b) Qual é a porcentagem de peças de roupa que não estão em promoção?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c) Quantas peças de roupa não estão em promoção?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28338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D7B4FD7-BD0C-B380-48D0-B7543651E60C}"/>
              </a:ext>
            </a:extLst>
          </p:cNvPr>
          <p:cNvSpPr txBox="1"/>
          <p:nvPr/>
        </p:nvSpPr>
        <p:spPr>
          <a:xfrm>
            <a:off x="336000" y="664823"/>
            <a:ext cx="11520000" cy="3490507"/>
          </a:xfrm>
          <a:prstGeom prst="rect">
            <a:avLst/>
          </a:prstGeom>
          <a:noFill/>
        </p:spPr>
        <p:txBody>
          <a:bodyPr wrap="square">
            <a:spAutoFit/>
          </a:bodyPr>
          <a:lstStyle/>
          <a:p>
            <a:pPr algn="just">
              <a:lnSpc>
                <a:spcPct val="114000"/>
              </a:lnSpc>
              <a:spcAft>
                <a:spcPts val="400"/>
              </a:spcAft>
              <a:buNone/>
            </a:pPr>
            <a:r>
              <a:rPr lang="pt-BR" sz="2300" b="1" kern="0" dirty="0">
                <a:effectLst/>
                <a:latin typeface="Arial Narrow" panose="020B0606020202030204" pitchFamily="34" charset="0"/>
                <a:ea typeface="Aptos" panose="020B0004020202020204" pitchFamily="34" charset="0"/>
                <a:cs typeface="ArialNarrow"/>
              </a:rPr>
              <a:t>17.</a:t>
            </a:r>
            <a:r>
              <a:rPr lang="pt-BR" sz="2300" kern="0" dirty="0">
                <a:effectLst/>
                <a:latin typeface="Arial Narrow" panose="020B0606020202030204" pitchFamily="34" charset="0"/>
                <a:ea typeface="Aptos" panose="020B0004020202020204" pitchFamily="34" charset="0"/>
                <a:cs typeface="ArialNarrow"/>
              </a:rPr>
              <a:t> Observe a tabela que representa a distribuição de ração para capivaras e ariranhas presentes no zoológico de uma cidade.</a:t>
            </a:r>
          </a:p>
          <a:p>
            <a:pPr marL="5199063" algn="just">
              <a:lnSpc>
                <a:spcPct val="114000"/>
              </a:lnSpc>
              <a:spcAft>
                <a:spcPts val="400"/>
              </a:spcAft>
              <a:buNone/>
            </a:pPr>
            <a:endParaRPr lang="pt-BR" sz="2300" kern="0" dirty="0">
              <a:latin typeface="Arial Narrow" panose="020B0606020202030204" pitchFamily="34" charset="0"/>
              <a:ea typeface="Aptos" panose="020B0004020202020204" pitchFamily="34" charset="0"/>
              <a:cs typeface="Times New Roman" panose="02020603050405020304" pitchFamily="18" charset="0"/>
            </a:endParaRPr>
          </a:p>
          <a:p>
            <a:pPr marL="5019675" algn="just">
              <a:lnSpc>
                <a:spcPct val="114000"/>
              </a:lnSpc>
              <a:spcAft>
                <a:spcPts val="400"/>
              </a:spcAft>
            </a:pPr>
            <a:r>
              <a:rPr lang="pt-BR" sz="2300" dirty="0">
                <a:latin typeface="Arial Narrow" panose="020B0606020202030204" pitchFamily="34" charset="0"/>
              </a:rPr>
              <a:t>Sabendo disso, determine:</a:t>
            </a:r>
          </a:p>
          <a:p>
            <a:pPr marL="5019675" algn="just">
              <a:lnSpc>
                <a:spcPct val="114000"/>
              </a:lnSpc>
              <a:spcAft>
                <a:spcPts val="400"/>
              </a:spcAft>
            </a:pPr>
            <a:r>
              <a:rPr lang="pt-BR" sz="2300" dirty="0">
                <a:latin typeface="Arial Narrow" panose="020B0606020202030204" pitchFamily="34" charset="0"/>
              </a:rPr>
              <a:t>a)  A quantidade de ração, em quilogramas, que as Ariranhas receberão. </a:t>
            </a:r>
          </a:p>
          <a:p>
            <a:pPr marL="5019675" algn="just">
              <a:lnSpc>
                <a:spcPct val="114000"/>
              </a:lnSpc>
              <a:spcAft>
                <a:spcPts val="400"/>
              </a:spcAft>
            </a:pPr>
            <a:r>
              <a:rPr lang="pt-BR" sz="2300" dirty="0">
                <a:latin typeface="Arial Narrow" panose="020B0606020202030204" pitchFamily="34" charset="0"/>
              </a:rPr>
              <a:t>b) A quantidade total de ração, em quilogramas, comprada para esses dois animais. </a:t>
            </a:r>
          </a:p>
        </p:txBody>
      </p:sp>
      <p:pic>
        <p:nvPicPr>
          <p:cNvPr id="5" name="Imagem 4">
            <a:extLst>
              <a:ext uri="{FF2B5EF4-FFF2-40B4-BE49-F238E27FC236}">
                <a16:creationId xmlns:a16="http://schemas.microsoft.com/office/drawing/2014/main" id="{D39AD69E-D0A5-ABBC-6123-F3822080E03C}"/>
              </a:ext>
            </a:extLst>
          </p:cNvPr>
          <p:cNvPicPr>
            <a:picLocks noChangeAspect="1"/>
          </p:cNvPicPr>
          <p:nvPr/>
        </p:nvPicPr>
        <p:blipFill>
          <a:blip r:embed="rId2"/>
          <a:stretch>
            <a:fillRect/>
          </a:stretch>
        </p:blipFill>
        <p:spPr>
          <a:xfrm>
            <a:off x="533224" y="1565673"/>
            <a:ext cx="4680000" cy="4954857"/>
          </a:xfrm>
          <a:prstGeom prst="rect">
            <a:avLst/>
          </a:prstGeom>
        </p:spPr>
      </p:pic>
    </p:spTree>
    <p:extLst>
      <p:ext uri="{BB962C8B-B14F-4D97-AF65-F5344CB8AC3E}">
        <p14:creationId xmlns:p14="http://schemas.microsoft.com/office/powerpoint/2010/main" val="2675550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C70D6-B69E-EAFE-D357-4876F521093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2AE9837-BC9A-0ED4-E7AF-645F76B94BEA}"/>
              </a:ext>
            </a:extLst>
          </p:cNvPr>
          <p:cNvSpPr txBox="1"/>
          <p:nvPr/>
        </p:nvSpPr>
        <p:spPr>
          <a:xfrm>
            <a:off x="344296" y="2924064"/>
            <a:ext cx="11435328" cy="2905604"/>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Em uma viagem de metrô, havia 280 passageiros. Nessa viagem, 35% dos passageiros eram brasileiros. </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Quantos passageiros nessa viagem eram brasileiros? </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28</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35</a:t>
            </a:r>
          </a:p>
          <a:p>
            <a:pPr algn="just">
              <a:lnSpc>
                <a:spcPct val="115000"/>
              </a:lnSpc>
            </a:pPr>
            <a:r>
              <a:rPr lang="pt-BR" sz="2300" kern="100" dirty="0">
                <a:latin typeface="Arial Narrow" panose="020B0606020202030204" pitchFamily="34" charset="0"/>
                <a:ea typeface="Aptos" panose="020B0004020202020204" pitchFamily="34" charset="0"/>
                <a:cs typeface="Times New Roman" panose="02020603050405020304" pitchFamily="18" charset="0"/>
              </a:rPr>
              <a:t>(C) 98</a:t>
            </a:r>
          </a:p>
          <a:p>
            <a:pPr algn="just">
              <a:lnSpc>
                <a:spcPct val="115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135</a:t>
            </a:r>
          </a:p>
        </p:txBody>
      </p:sp>
      <p:graphicFrame>
        <p:nvGraphicFramePr>
          <p:cNvPr id="10" name="Tabela 9">
            <a:extLst>
              <a:ext uri="{FF2B5EF4-FFF2-40B4-BE49-F238E27FC236}">
                <a16:creationId xmlns:a16="http://schemas.microsoft.com/office/drawing/2014/main" id="{C017B3E6-35C2-B56E-47DD-8C2E01418353}"/>
              </a:ext>
            </a:extLst>
          </p:cNvPr>
          <p:cNvGraphicFramePr>
            <a:graphicFrameLocks noGrp="1"/>
          </p:cNvGraphicFramePr>
          <p:nvPr>
            <p:extLst>
              <p:ext uri="{D42A27DB-BD31-4B8C-83A1-F6EECF244321}">
                <p14:modId xmlns:p14="http://schemas.microsoft.com/office/powerpoint/2010/main" val="1729506545"/>
              </p:ext>
            </p:extLst>
          </p:nvPr>
        </p:nvGraphicFramePr>
        <p:xfrm>
          <a:off x="376919" y="742368"/>
          <a:ext cx="5375672" cy="1972547"/>
        </p:xfrm>
        <a:graphic>
          <a:graphicData uri="http://schemas.openxmlformats.org/drawingml/2006/table">
            <a:tbl>
              <a:tblPr firstRow="1" bandRow="1"/>
              <a:tblGrid>
                <a:gridCol w="5375672">
                  <a:extLst>
                    <a:ext uri="{9D8B030D-6E8A-4147-A177-3AD203B41FA5}">
                      <a16:colId xmlns:a16="http://schemas.microsoft.com/office/drawing/2014/main" val="3914127125"/>
                    </a:ext>
                  </a:extLst>
                </a:gridCol>
              </a:tblGrid>
              <a:tr h="648000">
                <a:tc>
                  <a:txBody>
                    <a:bodyPr/>
                    <a:lstStyle/>
                    <a:p>
                      <a:pPr marL="268288" indent="0" algn="just">
                        <a:lnSpc>
                          <a:spcPct val="114000"/>
                        </a:lnSpc>
                      </a:pPr>
                      <a:r>
                        <a:rPr lang="pt-BR" sz="2400" b="1" dirty="0">
                          <a:solidFill>
                            <a:schemeClr val="bg2">
                              <a:lumMod val="50000"/>
                            </a:schemeClr>
                          </a:solidFill>
                        </a:rPr>
                        <a:t>REVISITANDO A MATRIZ</a:t>
                      </a:r>
                    </a:p>
                  </a:txBody>
                  <a:tcPr anchor="ct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rgbClr val="CFE5C9"/>
                    </a:solidFill>
                  </a:tcPr>
                </a:tc>
                <a:extLst>
                  <a:ext uri="{0D108BD9-81ED-4DB2-BD59-A6C34878D82A}">
                    <a16:rowId xmlns:a16="http://schemas.microsoft.com/office/drawing/2014/main" val="4121321760"/>
                  </a:ext>
                </a:extLst>
              </a:tr>
              <a:tr h="1283546">
                <a:tc>
                  <a:txBody>
                    <a:bodyPr/>
                    <a:lstStyle/>
                    <a:p>
                      <a:pPr marL="0" marR="0" lvl="0" indent="358775" algn="just" defTabSz="914400" rtl="0" eaLnBrk="1" fontAlgn="auto" latinLnBrk="0" hangingPunct="1">
                        <a:lnSpc>
                          <a:spcPct val="114000"/>
                        </a:lnSpc>
                        <a:spcBef>
                          <a:spcPts val="0"/>
                        </a:spcBef>
                        <a:spcAft>
                          <a:spcPts val="0"/>
                        </a:spcAft>
                        <a:buClrTx/>
                        <a:buSzTx/>
                        <a:buFontTx/>
                        <a:buNone/>
                        <a:tabLst/>
                        <a:defRPr/>
                      </a:pPr>
                      <a:r>
                        <a:rPr lang="pt-BR" sz="1800" kern="1200" dirty="0">
                          <a:solidFill>
                            <a:schemeClr val="tx1"/>
                          </a:solidFill>
                          <a:effectLst/>
                          <a:latin typeface="+mn-lt"/>
                          <a:ea typeface="+mn-ea"/>
                          <a:cs typeface="+mn-cs"/>
                        </a:rPr>
                        <a:t>Caro(a) estudante, neste momento vamos exercitar a habilidade de </a:t>
                      </a:r>
                      <a:r>
                        <a:rPr lang="pt-BR" sz="1800" b="1" kern="1200" dirty="0">
                          <a:solidFill>
                            <a:schemeClr val="tx1"/>
                          </a:solidFill>
                          <a:effectLst/>
                          <a:latin typeface="+mn-lt"/>
                          <a:ea typeface="+mn-ea"/>
                          <a:cs typeface="+mn-cs"/>
                        </a:rPr>
                        <a:t>resolver </a:t>
                      </a:r>
                      <a:r>
                        <a:rPr lang="pt-BR" sz="1800" kern="1200" dirty="0">
                          <a:solidFill>
                            <a:schemeClr val="tx1"/>
                          </a:solidFill>
                          <a:effectLst/>
                          <a:latin typeface="+mn-lt"/>
                          <a:ea typeface="+mn-ea"/>
                          <a:cs typeface="+mn-cs"/>
                        </a:rPr>
                        <a:t>problema que envolva porcentagem. Fique atento(a) à resolução e marque apenas uma alternativa.</a:t>
                      </a:r>
                      <a:endParaRPr lang="pt-BR" dirty="0"/>
                    </a:p>
                  </a:txBody>
                  <a:tcP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6371186"/>
                  </a:ext>
                </a:extLst>
              </a:tr>
            </a:tbl>
          </a:graphicData>
        </a:graphic>
      </p:graphicFrame>
      <p:pic>
        <p:nvPicPr>
          <p:cNvPr id="11" name="Imagem 10">
            <a:extLst>
              <a:ext uri="{FF2B5EF4-FFF2-40B4-BE49-F238E27FC236}">
                <a16:creationId xmlns:a16="http://schemas.microsoft.com/office/drawing/2014/main" id="{CB27A03A-C6CC-BDEE-9139-54B869DE988C}"/>
              </a:ext>
            </a:extLst>
          </p:cNvPr>
          <p:cNvPicPr>
            <a:picLocks noChangeAspect="1"/>
          </p:cNvPicPr>
          <p:nvPr/>
        </p:nvPicPr>
        <p:blipFill>
          <a:blip r:embed="rId2"/>
          <a:srcRect l="63536" t="4424" r="10577" b="64950"/>
          <a:stretch>
            <a:fillRect/>
          </a:stretch>
        </p:blipFill>
        <p:spPr>
          <a:xfrm>
            <a:off x="3905862" y="764779"/>
            <a:ext cx="1541929" cy="605167"/>
          </a:xfrm>
          <a:prstGeom prst="rect">
            <a:avLst/>
          </a:prstGeom>
        </p:spPr>
      </p:pic>
    </p:spTree>
    <p:extLst>
      <p:ext uri="{BB962C8B-B14F-4D97-AF65-F5344CB8AC3E}">
        <p14:creationId xmlns:p14="http://schemas.microsoft.com/office/powerpoint/2010/main" val="2035947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080DD-0056-FBEA-8BBF-D7A5D6A0325F}"/>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2518C8F1-D4EF-751C-48B8-483AAE3FF5E0}"/>
              </a:ext>
            </a:extLst>
          </p:cNvPr>
          <p:cNvSpPr txBox="1"/>
          <p:nvPr/>
        </p:nvSpPr>
        <p:spPr>
          <a:xfrm>
            <a:off x="336000" y="742368"/>
            <a:ext cx="11520000" cy="5402441"/>
          </a:xfrm>
          <a:prstGeom prst="rect">
            <a:avLst/>
          </a:prstGeom>
          <a:noFill/>
        </p:spPr>
        <p:txBody>
          <a:bodyPr wrap="square">
            <a:spAutoFit/>
          </a:bodyPr>
          <a:lstStyle/>
          <a:p>
            <a:pPr algn="just">
              <a:lnSpc>
                <a:spcPct val="115000"/>
              </a:lnSpc>
              <a:spcAft>
                <a:spcPts val="400"/>
              </a:spcAf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Otávio recebe uma comissão de 25% sobre o valor de cada produto que vende. Em um determinado dia, ele vendeu um produto que custa R$ 1500,00. </a:t>
            </a:r>
          </a:p>
          <a:p>
            <a:pPr algn="just">
              <a:lnSpc>
                <a:spcPct val="115000"/>
              </a:lnSpc>
              <a:spcAft>
                <a:spcPts val="4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Qual é a quantia, em reais, que Otávio recebeu de comissão pela venda desse produto? </a:t>
            </a:r>
          </a:p>
          <a:p>
            <a:pPr algn="just">
              <a:lnSpc>
                <a:spcPct val="115000"/>
              </a:lnSpc>
              <a:spcAft>
                <a:spcPts val="4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R$ 25,00 		(C) R$ 375,00</a:t>
            </a:r>
          </a:p>
          <a:p>
            <a:pPr algn="just">
              <a:lnSpc>
                <a:spcPct val="115000"/>
              </a:lnSpc>
              <a:spcAft>
                <a:spcPts val="4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R$ 60,00 		(D) R$ 750,00</a:t>
            </a:r>
          </a:p>
          <a:p>
            <a:pPr algn="just">
              <a:lnSpc>
                <a:spcPct val="115000"/>
              </a:lnSpc>
              <a:spcAft>
                <a:spcPts val="400"/>
              </a:spcAft>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3.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Roberto está realizando uma obra em sua casa, e a previsão é que esta obra custe o total de     R$ 7500,00. Até o momento, ele já gastou R$ 3000,00.</a:t>
            </a:r>
          </a:p>
          <a:p>
            <a:pPr algn="just">
              <a:lnSpc>
                <a:spcPct val="115000"/>
              </a:lnSpc>
              <a:spcAft>
                <a:spcPts val="4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Qual é a porcentagem do custo total da obra, que ainda falta para completá-la? </a:t>
            </a:r>
          </a:p>
          <a:p>
            <a:pPr algn="just">
              <a:lnSpc>
                <a:spcPct val="115000"/>
              </a:lnSpc>
              <a:spcAft>
                <a:spcPts val="4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R$ 25,00 		(C) R$ 375,00</a:t>
            </a:r>
          </a:p>
          <a:p>
            <a:pPr algn="just">
              <a:lnSpc>
                <a:spcPct val="115000"/>
              </a:lnSpc>
              <a:spcAft>
                <a:spcPts val="4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R$ 60,00 		(D) R$ 750,00</a:t>
            </a:r>
          </a:p>
        </p:txBody>
      </p:sp>
    </p:spTree>
    <p:extLst>
      <p:ext uri="{BB962C8B-B14F-4D97-AF65-F5344CB8AC3E}">
        <p14:creationId xmlns:p14="http://schemas.microsoft.com/office/powerpoint/2010/main" val="3664072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Texto&#10;&#10;Descrição gerada automaticamente">
            <a:extLst>
              <a:ext uri="{FF2B5EF4-FFF2-40B4-BE49-F238E27FC236}">
                <a16:creationId xmlns:a16="http://schemas.microsoft.com/office/drawing/2014/main" id="{5A7E3FDE-A6C4-F5A6-DC53-D28CBD425681}"/>
              </a:ext>
            </a:extLst>
          </p:cNvPr>
          <p:cNvPicPr>
            <a:picLocks noChangeAspect="1"/>
          </p:cNvPicPr>
          <p:nvPr/>
        </p:nvPicPr>
        <p:blipFill rotWithShape="1">
          <a:blip r:embed="rId2">
            <a:extLst>
              <a:ext uri="{28A0092B-C50C-407E-A947-70E740481C1C}">
                <a14:useLocalDpi xmlns:a14="http://schemas.microsoft.com/office/drawing/2010/main" val="0"/>
              </a:ext>
            </a:extLst>
          </a:blip>
          <a:srcRect b="67562"/>
          <a:stretch/>
        </p:blipFill>
        <p:spPr bwMode="auto">
          <a:xfrm>
            <a:off x="336000" y="703728"/>
            <a:ext cx="4320000" cy="457648"/>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10;&#10;Descrição gerada automaticamente com confiança média">
            <a:extLst>
              <a:ext uri="{FF2B5EF4-FFF2-40B4-BE49-F238E27FC236}">
                <a16:creationId xmlns:a16="http://schemas.microsoft.com/office/drawing/2014/main" id="{BDFC594C-B0B5-92C1-FC20-D31D8E7074AD}"/>
              </a:ext>
            </a:extLst>
          </p:cNvPr>
          <p:cNvPicPr>
            <a:picLocks noChangeAspect="1"/>
          </p:cNvPicPr>
          <p:nvPr/>
        </p:nvPicPr>
        <p:blipFill rotWithShape="1">
          <a:blip r:embed="rId3"/>
          <a:srcRect t="3468" b="1"/>
          <a:stretch/>
        </p:blipFill>
        <p:spPr bwMode="auto">
          <a:xfrm>
            <a:off x="336000" y="1161376"/>
            <a:ext cx="3600000" cy="688609"/>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7C104D84-9948-6857-2039-32A08F5AC52D}"/>
              </a:ext>
            </a:extLst>
          </p:cNvPr>
          <p:cNvSpPr txBox="1"/>
          <p:nvPr/>
        </p:nvSpPr>
        <p:spPr>
          <a:xfrm>
            <a:off x="331693" y="1849985"/>
            <a:ext cx="6813177" cy="2993640"/>
          </a:xfrm>
          <a:prstGeom prst="rect">
            <a:avLst/>
          </a:prstGeom>
          <a:noFill/>
        </p:spPr>
        <p:txBody>
          <a:bodyPr wrap="square">
            <a:spAutoFit/>
          </a:bodyPr>
          <a:lstStyle/>
          <a:p>
            <a:pPr algn="ctr">
              <a:lnSpc>
                <a:spcPct val="115000"/>
              </a:lnSpc>
              <a:spcAft>
                <a:spcPts val="800"/>
              </a:spcAft>
              <a:buNone/>
            </a:pPr>
            <a:r>
              <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ESCALA CUISENAIRE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4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É um conjunto de barras coloridas de madeira ou plástico que foi desenvolvido pelo professor belga Georges </a:t>
            </a:r>
            <a:r>
              <a:rPr lang="pt-BR" sz="24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Cuisenaire</a:t>
            </a:r>
            <a:r>
              <a:rPr lang="pt-BR" sz="24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na década de 1940. As barras podem ser usadas para mostrar como diferentes números se relacionam entre si, ajudando a entender frações e razões.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descr="Gráfico, Gráfico de barras&#10;&#10;O conteúdo gerado por IA pode estar incorreto.">
            <a:extLst>
              <a:ext uri="{FF2B5EF4-FFF2-40B4-BE49-F238E27FC236}">
                <a16:creationId xmlns:a16="http://schemas.microsoft.com/office/drawing/2014/main" id="{73189B25-1BFC-6608-D388-74BB252E5FF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tretch>
            <a:fillRect/>
          </a:stretch>
        </p:blipFill>
        <p:spPr>
          <a:xfrm>
            <a:off x="7309300" y="2292524"/>
            <a:ext cx="4320000" cy="2741139"/>
          </a:xfrm>
          <a:prstGeom prst="rect">
            <a:avLst/>
          </a:prstGeom>
        </p:spPr>
      </p:pic>
      <p:sp>
        <p:nvSpPr>
          <p:cNvPr id="9" name="CaixaDeTexto 8">
            <a:extLst>
              <a:ext uri="{FF2B5EF4-FFF2-40B4-BE49-F238E27FC236}">
                <a16:creationId xmlns:a16="http://schemas.microsoft.com/office/drawing/2014/main" id="{C5206A1E-FB09-27AD-0E4F-B93150E0DDA6}"/>
              </a:ext>
            </a:extLst>
          </p:cNvPr>
          <p:cNvSpPr txBox="1"/>
          <p:nvPr/>
        </p:nvSpPr>
        <p:spPr>
          <a:xfrm>
            <a:off x="7471456" y="5114346"/>
            <a:ext cx="3995688" cy="392415"/>
          </a:xfrm>
          <a:prstGeom prst="rect">
            <a:avLst/>
          </a:prstGeom>
          <a:noFill/>
        </p:spPr>
        <p:txBody>
          <a:bodyPr wrap="square">
            <a:spAutoFit/>
          </a:bodyPr>
          <a:lstStyle/>
          <a:p>
            <a:pPr algn="ctr">
              <a:lnSpc>
                <a:spcPct val="115000"/>
              </a:lnSpc>
              <a:spcAft>
                <a:spcPts val="800"/>
              </a:spcAft>
              <a:buNone/>
            </a:pPr>
            <a:r>
              <a:rPr lang="pt-BR" sz="18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Representação da escala </a:t>
            </a:r>
            <a:r>
              <a:rPr lang="pt-BR" sz="18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Cuisenaire</a:t>
            </a:r>
            <a:endParaRPr lang="pt-BR"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33032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4D6BDC12-BDC6-C7D4-3FF5-150F616FA37F}"/>
                  </a:ext>
                </a:extLst>
              </p:cNvPr>
              <p:cNvSpPr txBox="1"/>
              <p:nvPr/>
            </p:nvSpPr>
            <p:spPr>
              <a:xfrm>
                <a:off x="336000" y="696339"/>
                <a:ext cx="5500021" cy="5839547"/>
              </a:xfrm>
              <a:prstGeom prst="rect">
                <a:avLst/>
              </a:prstGeom>
              <a:noFill/>
            </p:spPr>
            <p:txBody>
              <a:bodyPr wrap="square">
                <a:spAutoFit/>
              </a:bodyPr>
              <a:lstStyle/>
              <a:p>
                <a:pPr algn="just">
                  <a:lnSpc>
                    <a:spcPct val="115000"/>
                  </a:lnSpc>
                  <a:spcAft>
                    <a:spcPts val="800"/>
                  </a:spcAf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Veja alguns exemplos de aplicação:</a:t>
                </a:r>
              </a:p>
              <a:p>
                <a:pPr marL="342900" lvl="0" indent="-342900" algn="just">
                  <a:lnSpc>
                    <a:spcPct val="114000"/>
                  </a:lnSpc>
                  <a:spcAft>
                    <a:spcPts val="400"/>
                  </a:spcAft>
                  <a:buFont typeface="Wingdings" panose="05000000000000000000" pitchFamily="2" charset="2"/>
                  <a:buChar char=""/>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Tomando as barras “1” e “4” e encaixando a barra “1” na barra “4”, obtemos: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3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Dessa forma, temos “uma parte em quatro” ou, em forma de razão, </a:t>
                </a:r>
                <a14:m>
                  <m:oMath xmlns:m="http://schemas.openxmlformats.org/officeDocument/2006/math">
                    <m:r>
                      <a:rPr lang="pt-BR" sz="23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 :4</m:t>
                    </m:r>
                  </m:oMath>
                </a14:m>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(lê-se: um para quatro).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4000"/>
                  </a:lnSpc>
                  <a:spcAft>
                    <a:spcPts val="400"/>
                  </a:spcAft>
                  <a:buFont typeface="Wingdings" panose="05000000000000000000" pitchFamily="2" charset="2"/>
                  <a:buChar char=""/>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Tomando as barras “2” e “4” e encaixando a barra “2” na barra “4”, obtemos: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3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3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Dessa forma, temos “duas partes em quatro” ou, em forma de razão, </a:t>
                </a:r>
                <a14:m>
                  <m:oMath xmlns:m="http://schemas.openxmlformats.org/officeDocument/2006/math">
                    <m:r>
                      <a:rPr lang="pt-BR" sz="23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 :4</m:t>
                    </m:r>
                  </m:oMath>
                </a14:m>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(lê-se: dois para </a:t>
                </a: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quatro</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4D6BDC12-BDC6-C7D4-3FF5-150F616FA37F}"/>
                  </a:ext>
                </a:extLst>
              </p:cNvPr>
              <p:cNvSpPr txBox="1">
                <a:spLocks noRot="1" noChangeAspect="1" noMove="1" noResize="1" noEditPoints="1" noAdjustHandles="1" noChangeArrowheads="1" noChangeShapeType="1" noTextEdit="1"/>
              </p:cNvSpPr>
              <p:nvPr/>
            </p:nvSpPr>
            <p:spPr>
              <a:xfrm>
                <a:off x="336000" y="696339"/>
                <a:ext cx="5500021" cy="5839547"/>
              </a:xfrm>
              <a:prstGeom prst="rect">
                <a:avLst/>
              </a:prstGeom>
              <a:blipFill>
                <a:blip r:embed="rId2"/>
                <a:stretch>
                  <a:fillRect l="-1552" t="-418" r="-1663" b="-1357"/>
                </a:stretch>
              </a:blipFill>
            </p:spPr>
            <p:txBody>
              <a:bodyPr/>
              <a:lstStyle/>
              <a:p>
                <a:r>
                  <a:rPr lang="pt-BR">
                    <a:noFill/>
                  </a:rPr>
                  <a:t> </a:t>
                </a:r>
              </a:p>
            </p:txBody>
          </p:sp>
        </mc:Fallback>
      </mc:AlternateContent>
      <p:pic>
        <p:nvPicPr>
          <p:cNvPr id="4" name="Imagem 3" descr="Desenho de uma janela&#10;&#10;O conteúdo gerado por IA pode estar incorreto.">
            <a:extLst>
              <a:ext uri="{FF2B5EF4-FFF2-40B4-BE49-F238E27FC236}">
                <a16:creationId xmlns:a16="http://schemas.microsoft.com/office/drawing/2014/main" id="{E14184F5-4AB7-923A-B96C-7FF02ED5B7AA}"/>
              </a:ext>
            </a:extLst>
          </p:cNvPr>
          <p:cNvPicPr>
            <a:picLocks noChangeAspect="1"/>
          </p:cNvPicPr>
          <p:nvPr/>
        </p:nvPicPr>
        <p:blipFill>
          <a:blip r:embed="rId3"/>
          <a:stretch>
            <a:fillRect/>
          </a:stretch>
        </p:blipFill>
        <p:spPr>
          <a:xfrm rot="5400000">
            <a:off x="2788938" y="1449224"/>
            <a:ext cx="504000" cy="1763664"/>
          </a:xfrm>
          <a:prstGeom prst="rect">
            <a:avLst/>
          </a:prstGeom>
        </p:spPr>
      </p:pic>
      <p:pic>
        <p:nvPicPr>
          <p:cNvPr id="5" name="Imagem 4" descr="Forma, Retângulo&#10;&#10;O conteúdo gerado por IA pode estar incorreto.">
            <a:extLst>
              <a:ext uri="{FF2B5EF4-FFF2-40B4-BE49-F238E27FC236}">
                <a16:creationId xmlns:a16="http://schemas.microsoft.com/office/drawing/2014/main" id="{AC0B1C17-A293-C811-EC03-8DF2F8DE7424}"/>
              </a:ext>
            </a:extLst>
          </p:cNvPr>
          <p:cNvPicPr>
            <a:picLocks noChangeAspect="1"/>
          </p:cNvPicPr>
          <p:nvPr/>
        </p:nvPicPr>
        <p:blipFill>
          <a:blip r:embed="rId4"/>
          <a:stretch>
            <a:fillRect/>
          </a:stretch>
        </p:blipFill>
        <p:spPr>
          <a:xfrm rot="5400000">
            <a:off x="2787251" y="4092572"/>
            <a:ext cx="504000" cy="1811320"/>
          </a:xfrm>
          <a:prstGeom prst="rect">
            <a:avLst/>
          </a:prstGeom>
        </p:spPr>
      </p:pic>
      <p:cxnSp>
        <p:nvCxnSpPr>
          <p:cNvPr id="10" name="Conector reto 9">
            <a:extLst>
              <a:ext uri="{FF2B5EF4-FFF2-40B4-BE49-F238E27FC236}">
                <a16:creationId xmlns:a16="http://schemas.microsoft.com/office/drawing/2014/main" id="{A3B69F26-A0EC-7561-5468-2AC37D92CEF4}"/>
              </a:ext>
            </a:extLst>
          </p:cNvPr>
          <p:cNvCxnSpPr>
            <a:cxnSpLocks/>
          </p:cNvCxnSpPr>
          <p:nvPr/>
        </p:nvCxnSpPr>
        <p:spPr>
          <a:xfrm>
            <a:off x="5970494" y="696339"/>
            <a:ext cx="0" cy="5717261"/>
          </a:xfrm>
          <a:prstGeom prst="line">
            <a:avLst/>
          </a:prstGeom>
          <a:ln w="28575">
            <a:solidFill>
              <a:srgbClr val="003586"/>
            </a:solidFill>
          </a:ln>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B0ED0CFC-A8AF-CA0F-D63C-F8133A6D7069}"/>
                  </a:ext>
                </a:extLst>
              </p:cNvPr>
              <p:cNvSpPr txBox="1"/>
              <p:nvPr/>
            </p:nvSpPr>
            <p:spPr>
              <a:xfrm>
                <a:off x="6096000" y="633584"/>
                <a:ext cx="5760000" cy="6109878"/>
              </a:xfrm>
              <a:prstGeom prst="rect">
                <a:avLst/>
              </a:prstGeom>
              <a:noFill/>
            </p:spPr>
            <p:txBody>
              <a:bodyPr wrap="square">
                <a:spAutoFit/>
              </a:bodyPr>
              <a:lstStyle/>
              <a:p>
                <a:pPr marL="342900" lvl="0" indent="-342900" algn="just">
                  <a:lnSpc>
                    <a:spcPct val="114000"/>
                  </a:lnSpc>
                  <a:spcAft>
                    <a:spcPts val="200"/>
                  </a:spcAft>
                  <a:buFont typeface="Wingdings" panose="05000000000000000000" pitchFamily="2" charset="2"/>
                  <a:buChar char=""/>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Tomando as barras “3” e “4” e encaixando a barra “3” na barra “4”, obtemos: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Dessa forma, temos “três partes em quatro” ou, em forma de razão, </a:t>
                </a:r>
                <a14:m>
                  <m:oMath xmlns:m="http://schemas.openxmlformats.org/officeDocument/2006/math">
                    <m:r>
                      <a:rPr lang="pt-BR" sz="23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 :4</m:t>
                    </m:r>
                  </m:oMath>
                </a14:m>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(lê-se: três para </a:t>
                </a: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quatro</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endParaRPr lang="pt-BR" sz="10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Observação: </a:t>
                </a:r>
                <a:r>
                  <a:rPr lang="pt-BR" sz="23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que essas razões representam?</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r>
                  <a:rPr lang="pt-BR" sz="23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Lembre-se de que a razão é uma relação entre valores que podem ser representados por uma fração, ou seja,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Arial" panose="020B0604020202020204" pitchFamily="34" charset="0"/>
                        </a:rPr>
                        <m:t>1 :4 → </m:t>
                      </m:r>
                      <m:f>
                        <m:fPr>
                          <m:ctrlPr>
                            <a:rPr lang="pt-BR" sz="20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000" i="1" kern="100">
                              <a:effectLst/>
                              <a:latin typeface="Cambria Math" panose="02040503050406030204" pitchFamily="18" charset="0"/>
                              <a:ea typeface="Aptos" panose="020B0004020202020204" pitchFamily="34" charset="0"/>
                              <a:cs typeface="Arial" panose="020B0604020202020204" pitchFamily="34" charset="0"/>
                            </a:rPr>
                            <m:t>1</m:t>
                          </m:r>
                        </m:num>
                        <m:den>
                          <m:r>
                            <a:rPr lang="pt-BR" sz="2000" i="1" kern="100">
                              <a:effectLst/>
                              <a:latin typeface="Cambria Math" panose="02040503050406030204" pitchFamily="18" charset="0"/>
                              <a:ea typeface="Aptos" panose="020B0004020202020204" pitchFamily="34" charset="0"/>
                              <a:cs typeface="Arial" panose="020B0604020202020204" pitchFamily="34" charset="0"/>
                            </a:rPr>
                            <m:t> 4 </m:t>
                          </m:r>
                        </m:den>
                      </m:f>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Arial" panose="020B0604020202020204" pitchFamily="34" charset="0"/>
                        </a:rPr>
                        <m:t>2 :4 → </m:t>
                      </m:r>
                      <m:f>
                        <m:fPr>
                          <m:ctrlPr>
                            <a:rPr lang="pt-BR" sz="20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000" i="1" kern="100">
                              <a:effectLst/>
                              <a:latin typeface="Cambria Math" panose="02040503050406030204" pitchFamily="18" charset="0"/>
                              <a:ea typeface="Aptos" panose="020B0004020202020204" pitchFamily="34" charset="0"/>
                              <a:cs typeface="Arial" panose="020B0604020202020204" pitchFamily="34" charset="0"/>
                            </a:rPr>
                            <m:t>2</m:t>
                          </m:r>
                        </m:num>
                        <m:den>
                          <m:r>
                            <a:rPr lang="pt-BR" sz="2000" i="1" kern="100">
                              <a:effectLst/>
                              <a:latin typeface="Cambria Math" panose="02040503050406030204" pitchFamily="18" charset="0"/>
                              <a:ea typeface="Aptos" panose="020B0004020202020204" pitchFamily="34" charset="0"/>
                              <a:cs typeface="Arial" panose="020B0604020202020204" pitchFamily="34" charset="0"/>
                            </a:rPr>
                            <m:t> 4 </m:t>
                          </m:r>
                        </m:den>
                      </m:f>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buNone/>
                </a:pPr>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Arial" panose="020B0604020202020204" pitchFamily="34" charset="0"/>
                        </a:rPr>
                        <m:t>3 :4 → </m:t>
                      </m:r>
                      <m:f>
                        <m:fPr>
                          <m:ctrlPr>
                            <a:rPr lang="pt-BR" sz="20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000" i="1" kern="100">
                              <a:effectLst/>
                              <a:latin typeface="Cambria Math" panose="02040503050406030204" pitchFamily="18" charset="0"/>
                              <a:ea typeface="Aptos" panose="020B0004020202020204" pitchFamily="34" charset="0"/>
                              <a:cs typeface="Arial" panose="020B0604020202020204" pitchFamily="34" charset="0"/>
                            </a:rPr>
                            <m:t>3</m:t>
                          </m:r>
                        </m:num>
                        <m:den>
                          <m:r>
                            <a:rPr lang="pt-BR" sz="2000" i="1" kern="100">
                              <a:effectLst/>
                              <a:latin typeface="Cambria Math" panose="02040503050406030204" pitchFamily="18" charset="0"/>
                              <a:ea typeface="Aptos" panose="020B0004020202020204" pitchFamily="34" charset="0"/>
                              <a:cs typeface="Arial" panose="020B0604020202020204" pitchFamily="34" charset="0"/>
                            </a:rPr>
                            <m:t> 4 </m:t>
                          </m:r>
                        </m:den>
                      </m:f>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B0ED0CFC-A8AF-CA0F-D63C-F8133A6D7069}"/>
                  </a:ext>
                </a:extLst>
              </p:cNvPr>
              <p:cNvSpPr txBox="1">
                <a:spLocks noRot="1" noChangeAspect="1" noMove="1" noResize="1" noEditPoints="1" noAdjustHandles="1" noChangeArrowheads="1" noChangeShapeType="1" noTextEdit="1"/>
              </p:cNvSpPr>
              <p:nvPr/>
            </p:nvSpPr>
            <p:spPr>
              <a:xfrm>
                <a:off x="6096000" y="633584"/>
                <a:ext cx="5760000" cy="6109878"/>
              </a:xfrm>
              <a:prstGeom prst="rect">
                <a:avLst/>
              </a:prstGeom>
              <a:blipFill>
                <a:blip r:embed="rId5"/>
                <a:stretch>
                  <a:fillRect l="-1481" t="-599" r="-1481"/>
                </a:stretch>
              </a:blipFill>
            </p:spPr>
            <p:txBody>
              <a:bodyPr/>
              <a:lstStyle/>
              <a:p>
                <a:r>
                  <a:rPr lang="pt-BR">
                    <a:noFill/>
                  </a:rPr>
                  <a:t> </a:t>
                </a:r>
              </a:p>
            </p:txBody>
          </p:sp>
        </mc:Fallback>
      </mc:AlternateContent>
      <p:pic>
        <p:nvPicPr>
          <p:cNvPr id="9" name="Imagem 8" descr="Forma, Retângulo&#10;&#10;O conteúdo gerado por IA pode estar incorreto.">
            <a:extLst>
              <a:ext uri="{FF2B5EF4-FFF2-40B4-BE49-F238E27FC236}">
                <a16:creationId xmlns:a16="http://schemas.microsoft.com/office/drawing/2014/main" id="{6EA28865-B81C-AE6A-C059-FF9CEA08C820}"/>
              </a:ext>
            </a:extLst>
          </p:cNvPr>
          <p:cNvPicPr>
            <a:picLocks noChangeAspect="1"/>
          </p:cNvPicPr>
          <p:nvPr/>
        </p:nvPicPr>
        <p:blipFill>
          <a:blip r:embed="rId6"/>
          <a:stretch>
            <a:fillRect/>
          </a:stretch>
        </p:blipFill>
        <p:spPr>
          <a:xfrm rot="5400000">
            <a:off x="8643922" y="840446"/>
            <a:ext cx="504000" cy="1740134"/>
          </a:xfrm>
          <a:prstGeom prst="rect">
            <a:avLst/>
          </a:prstGeom>
        </p:spPr>
      </p:pic>
    </p:spTree>
    <p:extLst>
      <p:ext uri="{BB962C8B-B14F-4D97-AF65-F5344CB8AC3E}">
        <p14:creationId xmlns:p14="http://schemas.microsoft.com/office/powerpoint/2010/main" val="209858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A69E6-8932-61CB-62ED-9EEB26E40C95}"/>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F1181BF-A3FB-990F-E8A1-852D3E519318}"/>
              </a:ext>
            </a:extLst>
          </p:cNvPr>
          <p:cNvPicPr>
            <a:picLocks noChangeAspect="1"/>
          </p:cNvPicPr>
          <p:nvPr/>
        </p:nvPicPr>
        <p:blipFill>
          <a:blip r:embed="rId2" cstate="print">
            <a:extLst>
              <a:ext uri="{28A0092B-C50C-407E-A947-70E740481C1C}">
                <a14:useLocalDpi xmlns:a14="http://schemas.microsoft.com/office/drawing/2010/main" val="0"/>
              </a:ext>
            </a:extLst>
          </a:blip>
          <a:srcRect l="2233" t="11611" r="2309" b="8632"/>
          <a:stretch>
            <a:fillRect/>
          </a:stretch>
        </p:blipFill>
        <p:spPr bwMode="auto">
          <a:xfrm>
            <a:off x="336000" y="715127"/>
            <a:ext cx="3600000" cy="571305"/>
          </a:xfrm>
          <a:prstGeom prst="rect">
            <a:avLst/>
          </a:prstGeom>
          <a:noFill/>
          <a:ln>
            <a:noFill/>
          </a:ln>
        </p:spPr>
      </p:pic>
      <p:sp>
        <p:nvSpPr>
          <p:cNvPr id="4" name="CaixaDeTexto 3">
            <a:extLst>
              <a:ext uri="{FF2B5EF4-FFF2-40B4-BE49-F238E27FC236}">
                <a16:creationId xmlns:a16="http://schemas.microsoft.com/office/drawing/2014/main" id="{15B1E720-80A6-6EAB-ED2D-F7D756D09E5E}"/>
              </a:ext>
            </a:extLst>
          </p:cNvPr>
          <p:cNvSpPr txBox="1"/>
          <p:nvPr/>
        </p:nvSpPr>
        <p:spPr>
          <a:xfrm>
            <a:off x="336000" y="1286432"/>
            <a:ext cx="11520000" cy="3233642"/>
          </a:xfrm>
          <a:prstGeom prst="rect">
            <a:avLst/>
          </a:prstGeom>
          <a:noFill/>
        </p:spPr>
        <p:txBody>
          <a:bodyPr wrap="square">
            <a:spAutoFit/>
          </a:bodyPr>
          <a:lstStyle/>
          <a:p>
            <a:pPr algn="just">
              <a:lnSpc>
                <a:spcPct val="114000"/>
              </a:lnSpc>
              <a:spcAft>
                <a:spcPts val="300"/>
              </a:spcAft>
            </a:pPr>
            <a:r>
              <a:rPr lang="pt-BR" sz="2400" b="1" dirty="0">
                <a:latin typeface="Arial Narrow" panose="020B0606020202030204" pitchFamily="34" charset="0"/>
              </a:rPr>
              <a:t>1.</a:t>
            </a:r>
            <a:r>
              <a:rPr lang="pt-BR" sz="2400" dirty="0">
                <a:latin typeface="Arial Narrow" panose="020B0606020202030204" pitchFamily="34" charset="0"/>
              </a:rPr>
              <a:t> De acordo com a escala </a:t>
            </a:r>
            <a:r>
              <a:rPr lang="pt-BR" sz="2400" dirty="0" err="1">
                <a:latin typeface="Arial Narrow" panose="020B0606020202030204" pitchFamily="34" charset="0"/>
              </a:rPr>
              <a:t>Cuisenaire</a:t>
            </a:r>
            <a:r>
              <a:rPr lang="pt-BR" sz="2400" dirty="0">
                <a:latin typeface="Arial Narrow" panose="020B0606020202030204" pitchFamily="34" charset="0"/>
              </a:rPr>
              <a:t>, responda: </a:t>
            </a:r>
          </a:p>
          <a:p>
            <a:pPr algn="just">
              <a:lnSpc>
                <a:spcPct val="114000"/>
              </a:lnSpc>
              <a:spcAft>
                <a:spcPts val="300"/>
              </a:spcAft>
            </a:pPr>
            <a:r>
              <a:rPr lang="pt-BR" sz="2400" dirty="0">
                <a:latin typeface="Arial Narrow" panose="020B0606020202030204" pitchFamily="34" charset="0"/>
              </a:rPr>
              <a:t>a) Quantas barras “1” são necessárias para formar a barra “2”?</a:t>
            </a:r>
          </a:p>
          <a:p>
            <a:pPr algn="just">
              <a:lnSpc>
                <a:spcPct val="114000"/>
              </a:lnSpc>
              <a:spcAft>
                <a:spcPts val="300"/>
              </a:spcAft>
            </a:pPr>
            <a:r>
              <a:rPr lang="pt-BR" sz="2400" dirty="0">
                <a:latin typeface="Arial Narrow" panose="020B0606020202030204" pitchFamily="34" charset="0"/>
              </a:rPr>
              <a:t>b) Quantas barras “2” são necessárias para formar a barra “4”?</a:t>
            </a:r>
          </a:p>
          <a:p>
            <a:pPr algn="just">
              <a:lnSpc>
                <a:spcPct val="114000"/>
              </a:lnSpc>
              <a:spcAft>
                <a:spcPts val="300"/>
              </a:spcAft>
            </a:pPr>
            <a:r>
              <a:rPr lang="pt-BR" sz="2400" dirty="0">
                <a:latin typeface="Arial Narrow" panose="020B0606020202030204" pitchFamily="34" charset="0"/>
              </a:rPr>
              <a:t>c) Quantas barras “3” são necessárias para formar a barra “9”?</a:t>
            </a:r>
          </a:p>
          <a:p>
            <a:pPr algn="just">
              <a:lnSpc>
                <a:spcPct val="114000"/>
              </a:lnSpc>
              <a:spcAft>
                <a:spcPts val="300"/>
              </a:spcAft>
            </a:pPr>
            <a:r>
              <a:rPr lang="pt-BR" sz="2400" dirty="0">
                <a:latin typeface="Arial Narrow" panose="020B0606020202030204" pitchFamily="34" charset="0"/>
              </a:rPr>
              <a:t>d) Quantas barras “5” são necessárias para formar a barra “10”?</a:t>
            </a:r>
          </a:p>
          <a:p>
            <a:pPr algn="just">
              <a:lnSpc>
                <a:spcPct val="114000"/>
              </a:lnSpc>
              <a:spcAft>
                <a:spcPts val="300"/>
              </a:spcAft>
            </a:pPr>
            <a:r>
              <a:rPr lang="pt-BR" sz="2400" dirty="0">
                <a:latin typeface="Arial Narrow" panose="020B0606020202030204" pitchFamily="34" charset="0"/>
              </a:rPr>
              <a:t>e) Quantas barras “4” e “2” são necessárias para formar a barra “10”?</a:t>
            </a:r>
          </a:p>
          <a:p>
            <a:pPr algn="just">
              <a:lnSpc>
                <a:spcPct val="114000"/>
              </a:lnSpc>
              <a:spcAft>
                <a:spcPts val="300"/>
              </a:spcAft>
            </a:pPr>
            <a:r>
              <a:rPr lang="pt-BR" sz="2400" dirty="0">
                <a:latin typeface="Arial Narrow" panose="020B0606020202030204" pitchFamily="34" charset="0"/>
              </a:rPr>
              <a:t>f) Quantas barras “3” e “1” são necessárias para formar a barra “8”?</a:t>
            </a:r>
          </a:p>
        </p:txBody>
      </p:sp>
    </p:spTree>
    <p:extLst>
      <p:ext uri="{BB962C8B-B14F-4D97-AF65-F5344CB8AC3E}">
        <p14:creationId xmlns:p14="http://schemas.microsoft.com/office/powerpoint/2010/main" val="3133589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F1373-151C-B43E-4148-5E7313DD1B5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4009945-A25F-05CD-FAAD-2D064076A3D9}"/>
              </a:ext>
            </a:extLst>
          </p:cNvPr>
          <p:cNvSpPr txBox="1"/>
          <p:nvPr/>
        </p:nvSpPr>
        <p:spPr>
          <a:xfrm>
            <a:off x="336000" y="1101113"/>
            <a:ext cx="11520000" cy="3233642"/>
          </a:xfrm>
          <a:prstGeom prst="rect">
            <a:avLst/>
          </a:prstGeom>
          <a:noFill/>
        </p:spPr>
        <p:txBody>
          <a:bodyPr wrap="square">
            <a:spAutoFit/>
          </a:bodyPr>
          <a:lstStyle/>
          <a:p>
            <a:pPr algn="just">
              <a:lnSpc>
                <a:spcPct val="114000"/>
              </a:lnSpc>
              <a:spcAft>
                <a:spcPts val="300"/>
              </a:spcAft>
            </a:pPr>
            <a:r>
              <a:rPr lang="pt-BR" sz="2400" b="1" dirty="0">
                <a:latin typeface="Arial Narrow" panose="020B0606020202030204" pitchFamily="34" charset="0"/>
              </a:rPr>
              <a:t>2.</a:t>
            </a:r>
            <a:r>
              <a:rPr lang="pt-BR" sz="2400" dirty="0">
                <a:latin typeface="Arial Narrow" panose="020B0606020202030204" pitchFamily="34" charset="0"/>
              </a:rPr>
              <a:t> Utilizando a escala </a:t>
            </a:r>
            <a:r>
              <a:rPr lang="pt-BR" sz="2400" dirty="0" err="1">
                <a:latin typeface="Arial Narrow" panose="020B0606020202030204" pitchFamily="34" charset="0"/>
              </a:rPr>
              <a:t>Cuisenaire</a:t>
            </a:r>
            <a:r>
              <a:rPr lang="pt-BR" sz="2400" dirty="0">
                <a:latin typeface="Arial Narrow" panose="020B0606020202030204" pitchFamily="34" charset="0"/>
              </a:rPr>
              <a:t>, responda:</a:t>
            </a:r>
          </a:p>
          <a:p>
            <a:pPr algn="just">
              <a:lnSpc>
                <a:spcPct val="114000"/>
              </a:lnSpc>
              <a:spcAft>
                <a:spcPts val="300"/>
              </a:spcAft>
            </a:pPr>
            <a:r>
              <a:rPr lang="pt-BR" sz="2400" dirty="0">
                <a:latin typeface="Arial Narrow" panose="020B0606020202030204" pitchFamily="34" charset="0"/>
              </a:rPr>
              <a:t>a) A barra “3” pode ser formada por quais e quantas barras?</a:t>
            </a:r>
          </a:p>
          <a:p>
            <a:pPr algn="just">
              <a:lnSpc>
                <a:spcPct val="114000"/>
              </a:lnSpc>
              <a:spcAft>
                <a:spcPts val="300"/>
              </a:spcAft>
            </a:pPr>
            <a:r>
              <a:rPr lang="pt-BR" sz="2400" dirty="0">
                <a:latin typeface="Arial Narrow" panose="020B0606020202030204" pitchFamily="34" charset="0"/>
              </a:rPr>
              <a:t>b) A barra “5” pode ser formada por quais e quantas barras?</a:t>
            </a:r>
          </a:p>
          <a:p>
            <a:pPr algn="just">
              <a:lnSpc>
                <a:spcPct val="114000"/>
              </a:lnSpc>
              <a:spcAft>
                <a:spcPts val="300"/>
              </a:spcAft>
            </a:pPr>
            <a:r>
              <a:rPr lang="pt-BR" sz="2400" dirty="0">
                <a:latin typeface="Arial Narrow" panose="020B0606020202030204" pitchFamily="34" charset="0"/>
              </a:rPr>
              <a:t>c) A barra “6” pode ser formada por quais e quantas barras?</a:t>
            </a:r>
          </a:p>
          <a:p>
            <a:pPr algn="just">
              <a:lnSpc>
                <a:spcPct val="114000"/>
              </a:lnSpc>
              <a:spcAft>
                <a:spcPts val="300"/>
              </a:spcAft>
            </a:pPr>
            <a:r>
              <a:rPr lang="pt-BR" sz="2400" dirty="0">
                <a:latin typeface="Arial Narrow" panose="020B0606020202030204" pitchFamily="34" charset="0"/>
              </a:rPr>
              <a:t>d) A barra “7” pode ser formada por quais e quantas barras?</a:t>
            </a:r>
          </a:p>
          <a:p>
            <a:pPr algn="just">
              <a:lnSpc>
                <a:spcPct val="114000"/>
              </a:lnSpc>
              <a:spcAft>
                <a:spcPts val="300"/>
              </a:spcAft>
            </a:pPr>
            <a:r>
              <a:rPr lang="pt-BR" sz="2400" dirty="0">
                <a:latin typeface="Arial Narrow" panose="020B0606020202030204" pitchFamily="34" charset="0"/>
              </a:rPr>
              <a:t>e) A barra “8” pode ser formada por quais e quantas barras?</a:t>
            </a:r>
          </a:p>
          <a:p>
            <a:pPr algn="just">
              <a:lnSpc>
                <a:spcPct val="114000"/>
              </a:lnSpc>
              <a:spcAft>
                <a:spcPts val="300"/>
              </a:spcAft>
            </a:pPr>
            <a:r>
              <a:rPr lang="pt-BR" sz="2400" dirty="0">
                <a:latin typeface="Arial Narrow" panose="020B0606020202030204" pitchFamily="34" charset="0"/>
              </a:rPr>
              <a:t>f) A barra “10” pode ser formada por quais e quantas barras?</a:t>
            </a:r>
          </a:p>
        </p:txBody>
      </p:sp>
    </p:spTree>
    <p:extLst>
      <p:ext uri="{BB962C8B-B14F-4D97-AF65-F5344CB8AC3E}">
        <p14:creationId xmlns:p14="http://schemas.microsoft.com/office/powerpoint/2010/main" val="2021462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5644E7EA-915A-0FA8-8BC3-EABE22E59CE6}"/>
                  </a:ext>
                </a:extLst>
              </p:cNvPr>
              <p:cNvSpPr txBox="1"/>
              <p:nvPr/>
            </p:nvSpPr>
            <p:spPr>
              <a:xfrm>
                <a:off x="282919" y="669444"/>
                <a:ext cx="5669645" cy="5930983"/>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3.</a:t>
                </a:r>
                <a:r>
                  <a:rPr lang="pt-BR" sz="2200" kern="100" dirty="0">
                    <a:effectLst/>
                    <a:latin typeface="Arial Narrow" panose="020B0606020202030204" pitchFamily="34" charset="0"/>
                    <a:ea typeface="Aptos" panose="020B0004020202020204" pitchFamily="34" charset="0"/>
                    <a:cs typeface="Arial" panose="020B0604020202020204" pitchFamily="34" charset="0"/>
                  </a:rPr>
                  <a:t> Paulo construiu uma nova escala usando vários tamanhos de barras da escala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Cuisenaire</a:t>
                </a:r>
                <a:r>
                  <a:rPr lang="pt-BR" sz="2200" kern="100" dirty="0">
                    <a:effectLst/>
                    <a:latin typeface="Arial Narrow" panose="020B0606020202030204" pitchFamily="34" charset="0"/>
                    <a:ea typeface="Aptos" panose="020B0004020202020204" pitchFamily="34" charset="0"/>
                    <a:cs typeface="Arial" panose="020B0604020202020204" pitchFamily="34" charset="0"/>
                  </a:rPr>
                  <a:t>. Observe um exemplo feito por ele: </a:t>
                </a:r>
              </a:p>
              <a:p>
                <a:pPr algn="just">
                  <a:spcAft>
                    <a:spcPts val="800"/>
                  </a:spcAft>
                  <a:buNone/>
                </a:pPr>
                <a:endParaRPr lang="pt-BR" sz="2800" kern="100" dirty="0">
                  <a:latin typeface="Arial Narrow" panose="020B0606020202030204" pitchFamily="34" charset="0"/>
                  <a:ea typeface="Aptos" panose="020B0004020202020204" pitchFamily="34" charset="0"/>
                  <a:cs typeface="Arial" panose="020B0604020202020204" pitchFamily="34" charset="0"/>
                </a:endParaRPr>
              </a:p>
              <a:p>
                <a:pPr algn="just">
                  <a:spcAft>
                    <a:spcPts val="800"/>
                  </a:spcAft>
                  <a:buNone/>
                </a:pPr>
                <a:endParaRPr lang="pt-BR" sz="2800" kern="100" dirty="0">
                  <a:latin typeface="Arial Narrow" panose="020B0606020202030204" pitchFamily="34" charset="0"/>
                  <a:ea typeface="Aptos" panose="020B0004020202020204" pitchFamily="34" charset="0"/>
                  <a:cs typeface="Arial" panose="020B0604020202020204" pitchFamily="34" charset="0"/>
                </a:endParaRPr>
              </a:p>
              <a:p>
                <a:pPr algn="just">
                  <a:spcAft>
                    <a:spcPts val="800"/>
                  </a:spcAft>
                </a:pPr>
                <a:r>
                  <a:rPr lang="pt-BR" sz="2200" dirty="0">
                    <a:latin typeface="Arial Narrow" panose="020B0606020202030204" pitchFamily="34" charset="0"/>
                  </a:rPr>
                  <a:t>Dessa forma, elaborou alguns desafios como:</a:t>
                </a:r>
              </a:p>
              <a:p>
                <a:pPr algn="ctr">
                  <a:spcAft>
                    <a:spcPts val="800"/>
                  </a:spcAft>
                  <a:buNone/>
                </a:pPr>
                <a:r>
                  <a:rPr lang="pt-BR" sz="2200" b="1" i="1" kern="100" dirty="0">
                    <a:solidFill>
                      <a:srgbClr val="7030A0"/>
                    </a:solidFill>
                    <a:effectLst/>
                    <a:latin typeface="Arial Narrow" panose="020B0606020202030204" pitchFamily="34" charset="0"/>
                    <a:ea typeface="Aptos" panose="020B0004020202020204" pitchFamily="34" charset="0"/>
                    <a:cs typeface="Arial" panose="020B0604020202020204" pitchFamily="34" charset="0"/>
                  </a:rPr>
                  <a:t>Para obter a barra “20”, tendo duas barras “8”, precisamos da barra “4”.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pPr>
                <a:r>
                  <a:rPr lang="pt-BR" sz="2200" dirty="0">
                    <a:latin typeface="Arial Narrow" panose="020B0606020202030204" pitchFamily="34" charset="0"/>
                  </a:rPr>
                  <a:t>Observe graficamente este desafio:</a:t>
                </a:r>
              </a:p>
              <a:p>
                <a:pPr algn="just">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r>
                  <a:rPr lang="pt-BR" sz="2200" dirty="0">
                    <a:latin typeface="Arial Narrow" panose="020B0606020202030204" pitchFamily="34" charset="0"/>
                  </a:rPr>
                  <a:t>Algebricamente, temos:</a:t>
                </a:r>
              </a:p>
              <a:p>
                <a14:m>
                  <m:oMathPara xmlns:m="http://schemas.openxmlformats.org/officeDocument/2006/math">
                    <m:oMathParaPr>
                      <m:jc m:val="centerGroup"/>
                    </m:oMathParaPr>
                    <m:oMath xmlns:m="http://schemas.openxmlformats.org/officeDocument/2006/math">
                      <m:limLow>
                        <m:limLowPr>
                          <m:ctrlPr>
                            <a:rPr lang="pt-BR" sz="2200" i="1"/>
                          </m:ctrlPr>
                        </m:limLowPr>
                        <m:e>
                          <m:groupChr>
                            <m:groupChrPr>
                              <m:chr m:val="⏟"/>
                              <m:ctrlPr>
                                <a:rPr lang="pt-BR" sz="2200" i="1"/>
                              </m:ctrlPr>
                            </m:groupChrPr>
                            <m:e>
                              <m:r>
                                <a:rPr lang="pt-BR" sz="2200" i="1"/>
                                <m:t> 20 </m:t>
                              </m:r>
                            </m:e>
                          </m:groupChr>
                        </m:e>
                        <m:lim>
                          <m:r>
                            <a:rPr lang="pt-BR" sz="2200" i="1"/>
                            <m:t>𝑏𝑎𝑟𝑟𝑎</m:t>
                          </m:r>
                          <m:r>
                            <a:rPr lang="pt-BR" sz="2200" i="1"/>
                            <m:t> </m:t>
                          </m:r>
                          <m:r>
                            <a:rPr lang="pt-BR" sz="2200"/>
                            <m:t>“20”</m:t>
                          </m:r>
                        </m:lim>
                      </m:limLow>
                      <m:r>
                        <a:rPr lang="pt-BR" sz="2200" i="1"/>
                        <m:t>=</m:t>
                      </m:r>
                      <m:limLow>
                        <m:limLowPr>
                          <m:ctrlPr>
                            <a:rPr lang="pt-BR" sz="2200" i="1"/>
                          </m:ctrlPr>
                        </m:limLowPr>
                        <m:e>
                          <m:groupChr>
                            <m:groupChrPr>
                              <m:chr m:val="⏟"/>
                              <m:ctrlPr>
                                <a:rPr lang="pt-BR" sz="2200" i="1"/>
                              </m:ctrlPr>
                            </m:groupChrPr>
                            <m:e>
                              <m:r>
                                <a:rPr lang="pt-BR" sz="2200" i="1"/>
                                <m:t> 16 </m:t>
                              </m:r>
                            </m:e>
                          </m:groupChr>
                        </m:e>
                        <m:lim>
                          <m:eqArr>
                            <m:eqArrPr>
                              <m:ctrlPr>
                                <a:rPr lang="pt-BR" sz="2200" i="1"/>
                              </m:ctrlPr>
                            </m:eqArrPr>
                            <m:e>
                              <m:r>
                                <a:rPr lang="pt-BR" sz="2200" i="1"/>
                                <m:t>𝑑𝑢𝑎𝑠</m:t>
                              </m:r>
                              <m:r>
                                <a:rPr lang="pt-BR" sz="2200" i="1"/>
                                <m:t> </m:t>
                              </m:r>
                            </m:e>
                            <m:e>
                              <m:r>
                                <a:rPr lang="pt-BR" sz="2200" i="1"/>
                                <m:t>𝑏𝑎𝑟𝑟𝑎𝑠</m:t>
                              </m:r>
                              <m:r>
                                <a:rPr lang="pt-BR" sz="2200" i="1"/>
                                <m:t> </m:t>
                              </m:r>
                              <m:r>
                                <a:rPr lang="pt-BR" sz="2200"/>
                                <m:t>“8”</m:t>
                              </m:r>
                            </m:e>
                          </m:eqArr>
                        </m:lim>
                      </m:limLow>
                      <m:r>
                        <a:rPr lang="pt-BR" sz="2200" i="1"/>
                        <m:t>+</m:t>
                      </m:r>
                      <m:limLow>
                        <m:limLowPr>
                          <m:ctrlPr>
                            <a:rPr lang="pt-BR" sz="2200" i="1"/>
                          </m:ctrlPr>
                        </m:limLowPr>
                        <m:e>
                          <m:groupChr>
                            <m:groupChrPr>
                              <m:chr m:val="⏟"/>
                              <m:ctrlPr>
                                <a:rPr lang="pt-BR" sz="2200" i="1"/>
                              </m:ctrlPr>
                            </m:groupChrPr>
                            <m:e>
                              <m:r>
                                <a:rPr lang="pt-BR" sz="2200" i="1"/>
                                <m:t> 4 </m:t>
                              </m:r>
                            </m:e>
                          </m:groupChr>
                        </m:e>
                        <m:lim>
                          <m:r>
                            <a:rPr lang="pt-BR" sz="2200" i="1"/>
                            <m:t>𝑏𝑎𝑟𝑟𝑎</m:t>
                          </m:r>
                          <m:r>
                            <a:rPr lang="pt-BR" sz="2200" i="1"/>
                            <m:t> </m:t>
                          </m:r>
                          <m:r>
                            <a:rPr lang="pt-BR" sz="2200"/>
                            <m:t>“4”</m:t>
                          </m:r>
                        </m:lim>
                      </m:limLow>
                    </m:oMath>
                  </m:oMathPara>
                </a14:m>
                <a:endParaRPr lang="pt-BR" sz="22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5644E7EA-915A-0FA8-8BC3-EABE22E59CE6}"/>
                  </a:ext>
                </a:extLst>
              </p:cNvPr>
              <p:cNvSpPr txBox="1">
                <a:spLocks noRot="1" noChangeAspect="1" noMove="1" noResize="1" noEditPoints="1" noAdjustHandles="1" noChangeArrowheads="1" noChangeShapeType="1" noTextEdit="1"/>
              </p:cNvSpPr>
              <p:nvPr/>
            </p:nvSpPr>
            <p:spPr>
              <a:xfrm>
                <a:off x="282919" y="669444"/>
                <a:ext cx="5669645" cy="5930983"/>
              </a:xfrm>
              <a:prstGeom prst="rect">
                <a:avLst/>
              </a:prstGeom>
              <a:blipFill>
                <a:blip r:embed="rId2"/>
                <a:stretch>
                  <a:fillRect l="-1398" t="-719" r="-1398"/>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362937CB-5715-8DCC-C025-F5AAC4F6D4ED}"/>
              </a:ext>
            </a:extLst>
          </p:cNvPr>
          <p:cNvSpPr txBox="1"/>
          <p:nvPr/>
        </p:nvSpPr>
        <p:spPr>
          <a:xfrm>
            <a:off x="6239437" y="875633"/>
            <a:ext cx="5660688" cy="485344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Agora, responda: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Para obter uma barra “12”, tendo uma barra “8”,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Para obter uma barra “10”, tendo duas barras “2”,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Para obter uma barra “21”, tendo uma barra “13”,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Para obter uma barra “25”, tendo duas barras “9”,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 Para obter uma barra “25”, tendo duas barras “7”,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cxnSp>
        <p:nvCxnSpPr>
          <p:cNvPr id="6" name="Conector reto 5">
            <a:extLst>
              <a:ext uri="{FF2B5EF4-FFF2-40B4-BE49-F238E27FC236}">
                <a16:creationId xmlns:a16="http://schemas.microsoft.com/office/drawing/2014/main" id="{37C34CAA-BEB4-2B9E-BEDE-0C45B0BDC9C2}"/>
              </a:ext>
            </a:extLst>
          </p:cNvPr>
          <p:cNvCxnSpPr>
            <a:cxnSpLocks/>
          </p:cNvCxnSpPr>
          <p:nvPr/>
        </p:nvCxnSpPr>
        <p:spPr>
          <a:xfrm>
            <a:off x="6096000" y="696339"/>
            <a:ext cx="0" cy="5717261"/>
          </a:xfrm>
          <a:prstGeom prst="line">
            <a:avLst/>
          </a:prstGeom>
          <a:ln w="28575">
            <a:solidFill>
              <a:srgbClr val="003586"/>
            </a:solidFill>
          </a:ln>
        </p:spPr>
        <p:style>
          <a:lnRef idx="3">
            <a:schemeClr val="accent2"/>
          </a:lnRef>
          <a:fillRef idx="0">
            <a:schemeClr val="accent2"/>
          </a:fillRef>
          <a:effectRef idx="2">
            <a:schemeClr val="accent2"/>
          </a:effectRef>
          <a:fontRef idx="minor">
            <a:schemeClr val="tx1"/>
          </a:fontRef>
        </p:style>
      </p:cxnSp>
      <p:pic>
        <p:nvPicPr>
          <p:cNvPr id="8" name="Imagem 7">
            <a:extLst>
              <a:ext uri="{FF2B5EF4-FFF2-40B4-BE49-F238E27FC236}">
                <a16:creationId xmlns:a16="http://schemas.microsoft.com/office/drawing/2014/main" id="{F1CEF80A-679A-577B-5DD4-1E98B90D3329}"/>
              </a:ext>
            </a:extLst>
          </p:cNvPr>
          <p:cNvPicPr>
            <a:picLocks noChangeAspect="1"/>
          </p:cNvPicPr>
          <p:nvPr/>
        </p:nvPicPr>
        <p:blipFill>
          <a:blip r:embed="rId3"/>
          <a:stretch>
            <a:fillRect/>
          </a:stretch>
        </p:blipFill>
        <p:spPr>
          <a:xfrm>
            <a:off x="1465657" y="1828725"/>
            <a:ext cx="3600000" cy="1002985"/>
          </a:xfrm>
          <a:prstGeom prst="rect">
            <a:avLst/>
          </a:prstGeom>
        </p:spPr>
      </p:pic>
      <p:pic>
        <p:nvPicPr>
          <p:cNvPr id="9" name="Imagem 8" descr="Desenho de uma janela&#10;&#10;O conteúdo gerado por IA pode estar incorreto.">
            <a:extLst>
              <a:ext uri="{FF2B5EF4-FFF2-40B4-BE49-F238E27FC236}">
                <a16:creationId xmlns:a16="http://schemas.microsoft.com/office/drawing/2014/main" id="{88A0DDFF-7747-E628-C8AB-D92659EF864A}"/>
              </a:ext>
            </a:extLst>
          </p:cNvPr>
          <p:cNvPicPr>
            <a:picLocks noChangeAspect="1"/>
          </p:cNvPicPr>
          <p:nvPr/>
        </p:nvPicPr>
        <p:blipFill>
          <a:blip r:embed="rId4"/>
          <a:stretch>
            <a:fillRect/>
          </a:stretch>
        </p:blipFill>
        <p:spPr>
          <a:xfrm rot="5400000">
            <a:off x="2815657" y="2989263"/>
            <a:ext cx="900000" cy="3883446"/>
          </a:xfrm>
          <a:prstGeom prst="rect">
            <a:avLst/>
          </a:prstGeom>
        </p:spPr>
      </p:pic>
    </p:spTree>
    <p:extLst>
      <p:ext uri="{BB962C8B-B14F-4D97-AF65-F5344CB8AC3E}">
        <p14:creationId xmlns:p14="http://schemas.microsoft.com/office/powerpoint/2010/main" val="1258654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F56DE-9347-842F-D7DA-140FFF80CEDE}"/>
            </a:ext>
          </a:extLst>
        </p:cNvPr>
        <p:cNvGrpSpPr/>
        <p:nvPr/>
      </p:nvGrpSpPr>
      <p:grpSpPr>
        <a:xfrm>
          <a:off x="0" y="0"/>
          <a:ext cx="0" cy="0"/>
          <a:chOff x="0" y="0"/>
          <a:chExt cx="0" cy="0"/>
        </a:xfrm>
      </p:grpSpPr>
      <p:cxnSp>
        <p:nvCxnSpPr>
          <p:cNvPr id="8" name="Conector reto 7">
            <a:extLst>
              <a:ext uri="{FF2B5EF4-FFF2-40B4-BE49-F238E27FC236}">
                <a16:creationId xmlns:a16="http://schemas.microsoft.com/office/drawing/2014/main" id="{524C1716-D2AB-5F8C-5974-973001C50872}"/>
              </a:ext>
            </a:extLst>
          </p:cNvPr>
          <p:cNvCxnSpPr>
            <a:cxnSpLocks/>
          </p:cNvCxnSpPr>
          <p:nvPr/>
        </p:nvCxnSpPr>
        <p:spPr>
          <a:xfrm>
            <a:off x="6096000" y="818568"/>
            <a:ext cx="0" cy="5555338"/>
          </a:xfrm>
          <a:prstGeom prst="line">
            <a:avLst/>
          </a:prstGeom>
          <a:ln w="28575">
            <a:solidFill>
              <a:schemeClr val="accent6">
                <a:lumMod val="75000"/>
              </a:schemeClr>
            </a:solidFill>
          </a:ln>
        </p:spPr>
        <p:style>
          <a:lnRef idx="3">
            <a:schemeClr val="accent2"/>
          </a:lnRef>
          <a:fillRef idx="0">
            <a:schemeClr val="accent2"/>
          </a:fillRef>
          <a:effectRef idx="2">
            <a:schemeClr val="accent2"/>
          </a:effectRef>
          <a:fontRef idx="minor">
            <a:schemeClr val="tx1"/>
          </a:fontRef>
        </p:style>
      </p:cxnSp>
      <p:graphicFrame>
        <p:nvGraphicFramePr>
          <p:cNvPr id="10" name="Tabela 9">
            <a:extLst>
              <a:ext uri="{FF2B5EF4-FFF2-40B4-BE49-F238E27FC236}">
                <a16:creationId xmlns:a16="http://schemas.microsoft.com/office/drawing/2014/main" id="{90564032-04AF-D848-B675-074BD7576189}"/>
              </a:ext>
            </a:extLst>
          </p:cNvPr>
          <p:cNvGraphicFramePr>
            <a:graphicFrameLocks noGrp="1"/>
          </p:cNvGraphicFramePr>
          <p:nvPr>
            <p:extLst>
              <p:ext uri="{D42A27DB-BD31-4B8C-83A1-F6EECF244321}">
                <p14:modId xmlns:p14="http://schemas.microsoft.com/office/powerpoint/2010/main" val="546840667"/>
              </p:ext>
            </p:extLst>
          </p:nvPr>
        </p:nvGraphicFramePr>
        <p:xfrm>
          <a:off x="336000" y="697544"/>
          <a:ext cx="5567836" cy="2008547"/>
        </p:xfrm>
        <a:graphic>
          <a:graphicData uri="http://schemas.openxmlformats.org/drawingml/2006/table">
            <a:tbl>
              <a:tblPr firstRow="1" bandRow="1"/>
              <a:tblGrid>
                <a:gridCol w="5567836">
                  <a:extLst>
                    <a:ext uri="{9D8B030D-6E8A-4147-A177-3AD203B41FA5}">
                      <a16:colId xmlns:a16="http://schemas.microsoft.com/office/drawing/2014/main" val="3914127125"/>
                    </a:ext>
                  </a:extLst>
                </a:gridCol>
              </a:tblGrid>
              <a:tr h="684000">
                <a:tc>
                  <a:txBody>
                    <a:bodyPr/>
                    <a:lstStyle/>
                    <a:p>
                      <a:pPr marL="268288" indent="0" algn="just">
                        <a:lnSpc>
                          <a:spcPct val="114000"/>
                        </a:lnSpc>
                      </a:pPr>
                      <a:r>
                        <a:rPr lang="pt-BR" sz="2400" b="1" dirty="0">
                          <a:solidFill>
                            <a:schemeClr val="bg2">
                              <a:lumMod val="50000"/>
                            </a:schemeClr>
                          </a:solidFill>
                        </a:rPr>
                        <a:t>REVISITANDO A MATRIZ</a:t>
                      </a:r>
                    </a:p>
                  </a:txBody>
                  <a:tcPr anchor="ct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rgbClr val="CFE5C9"/>
                    </a:solidFill>
                  </a:tcPr>
                </a:tc>
                <a:extLst>
                  <a:ext uri="{0D108BD9-81ED-4DB2-BD59-A6C34878D82A}">
                    <a16:rowId xmlns:a16="http://schemas.microsoft.com/office/drawing/2014/main" val="4121321760"/>
                  </a:ext>
                </a:extLst>
              </a:tr>
              <a:tr h="1283546">
                <a:tc>
                  <a:txBody>
                    <a:bodyPr/>
                    <a:lstStyle/>
                    <a:p>
                      <a:pPr marL="0" marR="0" lvl="0" indent="358775" algn="just" defTabSz="914400" rtl="0" eaLnBrk="1" fontAlgn="auto" latinLnBrk="0" hangingPunct="1">
                        <a:lnSpc>
                          <a:spcPct val="114000"/>
                        </a:lnSpc>
                        <a:spcBef>
                          <a:spcPts val="0"/>
                        </a:spcBef>
                        <a:spcAft>
                          <a:spcPts val="0"/>
                        </a:spcAft>
                        <a:buClrTx/>
                        <a:buSzTx/>
                        <a:buFontTx/>
                        <a:buNone/>
                        <a:tabLst/>
                        <a:defRPr/>
                      </a:pPr>
                      <a:r>
                        <a:rPr lang="pt-BR" sz="1800" kern="1200" dirty="0">
                          <a:solidFill>
                            <a:schemeClr val="tx1"/>
                          </a:solidFill>
                          <a:effectLst/>
                          <a:latin typeface="+mn-lt"/>
                          <a:ea typeface="+mn-ea"/>
                          <a:cs typeface="+mn-cs"/>
                        </a:rPr>
                        <a:t>Caro(a) estudante, neste momento vamos exercitar a habilidade de </a:t>
                      </a:r>
                      <a:r>
                        <a:rPr lang="pt-BR" sz="1800" b="1" kern="1200" dirty="0">
                          <a:solidFill>
                            <a:schemeClr val="tx1"/>
                          </a:solidFill>
                          <a:effectLst/>
                          <a:latin typeface="+mn-lt"/>
                          <a:ea typeface="+mn-ea"/>
                          <a:cs typeface="+mn-cs"/>
                        </a:rPr>
                        <a:t>identificar </a:t>
                      </a:r>
                      <a:r>
                        <a:rPr lang="pt-BR" sz="1800" kern="1200" dirty="0">
                          <a:solidFill>
                            <a:schemeClr val="tx1"/>
                          </a:solidFill>
                          <a:effectLst/>
                          <a:latin typeface="+mn-lt"/>
                          <a:ea typeface="+mn-ea"/>
                          <a:cs typeface="+mn-cs"/>
                        </a:rPr>
                        <a:t>fração como representação que pode estar associada a diferentes significados. Fique atento à resolução e marque apenas uma alternativa.</a:t>
                      </a:r>
                      <a:endParaRPr lang="pt-BR" dirty="0"/>
                    </a:p>
                  </a:txBody>
                  <a:tcP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6371186"/>
                  </a:ext>
                </a:extLst>
              </a:tr>
            </a:tbl>
          </a:graphicData>
        </a:graphic>
      </p:graphicFrame>
      <p:pic>
        <p:nvPicPr>
          <p:cNvPr id="11" name="Imagem 10">
            <a:extLst>
              <a:ext uri="{FF2B5EF4-FFF2-40B4-BE49-F238E27FC236}">
                <a16:creationId xmlns:a16="http://schemas.microsoft.com/office/drawing/2014/main" id="{3E4F3F52-6DEC-1720-29A0-E509587495D5}"/>
              </a:ext>
            </a:extLst>
          </p:cNvPr>
          <p:cNvPicPr>
            <a:picLocks noChangeAspect="1"/>
          </p:cNvPicPr>
          <p:nvPr/>
        </p:nvPicPr>
        <p:blipFill>
          <a:blip r:embed="rId2"/>
          <a:srcRect l="63536" t="4424" r="10577" b="64950"/>
          <a:stretch>
            <a:fillRect/>
          </a:stretch>
        </p:blipFill>
        <p:spPr>
          <a:xfrm>
            <a:off x="4080098" y="742369"/>
            <a:ext cx="1541929" cy="605167"/>
          </a:xfrm>
          <a:prstGeom prst="rect">
            <a:avLst/>
          </a:prstGeom>
        </p:spPr>
      </p:pic>
      <p:grpSp>
        <p:nvGrpSpPr>
          <p:cNvPr id="41" name="Agrupar 40">
            <a:extLst>
              <a:ext uri="{FF2B5EF4-FFF2-40B4-BE49-F238E27FC236}">
                <a16:creationId xmlns:a16="http://schemas.microsoft.com/office/drawing/2014/main" id="{1CFBBA5A-3D65-20D4-3BDA-C84B754F2088}"/>
              </a:ext>
            </a:extLst>
          </p:cNvPr>
          <p:cNvGrpSpPr/>
          <p:nvPr/>
        </p:nvGrpSpPr>
        <p:grpSpPr>
          <a:xfrm>
            <a:off x="336000" y="3083168"/>
            <a:ext cx="5652000" cy="2142638"/>
            <a:chOff x="336000" y="3083168"/>
            <a:chExt cx="5652000" cy="2142638"/>
          </a:xfrm>
        </p:grpSpPr>
        <p:sp>
          <p:nvSpPr>
            <p:cNvPr id="23" name="CaixaDeTexto 22">
              <a:extLst>
                <a:ext uri="{FF2B5EF4-FFF2-40B4-BE49-F238E27FC236}">
                  <a16:creationId xmlns:a16="http://schemas.microsoft.com/office/drawing/2014/main" id="{7A5CF6C3-C666-C298-1E0C-88C05ADBEAB5}"/>
                </a:ext>
              </a:extLst>
            </p:cNvPr>
            <p:cNvSpPr txBox="1"/>
            <p:nvPr/>
          </p:nvSpPr>
          <p:spPr>
            <a:xfrm>
              <a:off x="336000" y="3083168"/>
              <a:ext cx="5652000" cy="2142638"/>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a situação a seguir para responder aos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itens 1 e 2:</a:t>
              </a:r>
              <a:endParaRPr lang="pt-BR" sz="2200" b="1"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apresentada no quadro, a seguir, uma igualdade em que o     </a:t>
              </a:r>
              <a:r>
                <a:rPr lang="pt-BR" sz="2200" dirty="0">
                  <a:latin typeface="Arial Narrow" panose="020B0606020202030204" pitchFamily="34" charset="0"/>
                </a:rPr>
                <a:t>representa um número natural.</a:t>
              </a:r>
            </a:p>
          </p:txBody>
        </p:sp>
        <p:pic>
          <p:nvPicPr>
            <p:cNvPr id="24" name="Gráfico 4" descr="Sol com preenchimento sólido">
              <a:extLst>
                <a:ext uri="{FF2B5EF4-FFF2-40B4-BE49-F238E27FC236}">
                  <a16:creationId xmlns:a16="http://schemas.microsoft.com/office/drawing/2014/main" id="{D9F5872B-CD0B-0153-94C4-B3DA576E94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65257" y="4899172"/>
              <a:ext cx="252000" cy="252000"/>
            </a:xfrm>
            <a:prstGeom prst="rect">
              <a:avLst/>
            </a:prstGeom>
          </p:spPr>
        </p:pic>
      </p:grpSp>
      <p:pic>
        <p:nvPicPr>
          <p:cNvPr id="26" name="Imagem 25">
            <a:extLst>
              <a:ext uri="{FF2B5EF4-FFF2-40B4-BE49-F238E27FC236}">
                <a16:creationId xmlns:a16="http://schemas.microsoft.com/office/drawing/2014/main" id="{7DC92645-056B-780E-A0F2-CF286FD714D3}"/>
              </a:ext>
            </a:extLst>
          </p:cNvPr>
          <p:cNvPicPr>
            <a:picLocks noChangeAspect="1"/>
          </p:cNvPicPr>
          <p:nvPr/>
        </p:nvPicPr>
        <p:blipFill>
          <a:blip r:embed="rId5"/>
          <a:stretch>
            <a:fillRect/>
          </a:stretch>
        </p:blipFill>
        <p:spPr>
          <a:xfrm>
            <a:off x="1762416" y="5387461"/>
            <a:ext cx="2715004" cy="628738"/>
          </a:xfrm>
          <a:prstGeom prst="rect">
            <a:avLst/>
          </a:prstGeom>
        </p:spPr>
      </p:pic>
      <p:grpSp>
        <p:nvGrpSpPr>
          <p:cNvPr id="40" name="Agrupar 39">
            <a:extLst>
              <a:ext uri="{FF2B5EF4-FFF2-40B4-BE49-F238E27FC236}">
                <a16:creationId xmlns:a16="http://schemas.microsoft.com/office/drawing/2014/main" id="{CCCB1D30-A368-FE87-1514-42CF277E14D6}"/>
              </a:ext>
            </a:extLst>
          </p:cNvPr>
          <p:cNvGrpSpPr/>
          <p:nvPr/>
        </p:nvGrpSpPr>
        <p:grpSpPr>
          <a:xfrm>
            <a:off x="6204001" y="697544"/>
            <a:ext cx="5719058" cy="4339650"/>
            <a:chOff x="6204001" y="697544"/>
            <a:chExt cx="5719058" cy="4339650"/>
          </a:xfrm>
        </p:grpSpPr>
        <p:sp>
          <p:nvSpPr>
            <p:cNvPr id="30" name="CaixaDeTexto 29">
              <a:extLst>
                <a:ext uri="{FF2B5EF4-FFF2-40B4-BE49-F238E27FC236}">
                  <a16:creationId xmlns:a16="http://schemas.microsoft.com/office/drawing/2014/main" id="{0EEF99C2-BF41-EE21-E922-9B32F1157781}"/>
                </a:ext>
              </a:extLst>
            </p:cNvPr>
            <p:cNvSpPr txBox="1"/>
            <p:nvPr/>
          </p:nvSpPr>
          <p:spPr>
            <a:xfrm>
              <a:off x="6204001" y="697544"/>
              <a:ext cx="5719058" cy="4339650"/>
            </a:xfrm>
            <a:prstGeom prst="rect">
              <a:avLst/>
            </a:prstGeom>
            <a:noFill/>
          </p:spPr>
          <p:txBody>
            <a:bodyPr wrap="square">
              <a:spAutoFit/>
            </a:bodyPr>
            <a:lstStyle/>
            <a:p>
              <a:pPr algn="just">
                <a:spcBef>
                  <a:spcPts val="400"/>
                </a:spcBef>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resultado de uma adição entre dois ou mais números é conhecido como soma.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o número representado por    que resulta na soma 60?</a:t>
              </a:r>
              <a:endPar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5		</a:t>
              </a:r>
              <a:r>
                <a:rPr lang="pt-BR" sz="2200" dirty="0">
                  <a:latin typeface="Arial Narrow" panose="020B0606020202030204" pitchFamily="34" charset="0"/>
                </a:rPr>
                <a:t>(C) 25</a:t>
              </a:r>
            </a:p>
            <a:p>
              <a:pPr algn="just"/>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15		</a:t>
              </a:r>
              <a:r>
                <a:rPr lang="pt-BR" sz="2200" dirty="0">
                  <a:latin typeface="Arial Narrow" panose="020B0606020202030204" pitchFamily="34" charset="0"/>
                </a:rPr>
                <a:t>(D) 35</a:t>
              </a:r>
            </a:p>
            <a:p>
              <a:pPr algn="just"/>
              <a:endParaRPr lang="pt-BR" sz="3600"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pode ser representado como uma parte do todo.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a fração que representa o    como parte desse todo? </a:t>
              </a:r>
            </a:p>
          </p:txBody>
        </p:sp>
        <p:pic>
          <p:nvPicPr>
            <p:cNvPr id="33" name="Gráfico 4" descr="Sol com preenchimento sólido">
              <a:extLst>
                <a:ext uri="{FF2B5EF4-FFF2-40B4-BE49-F238E27FC236}">
                  <a16:creationId xmlns:a16="http://schemas.microsoft.com/office/drawing/2014/main" id="{A26A086A-6842-21D0-274E-00A00FD884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13542" y="1592636"/>
              <a:ext cx="252000" cy="252000"/>
            </a:xfrm>
            <a:prstGeom prst="rect">
              <a:avLst/>
            </a:prstGeom>
          </p:spPr>
        </p:pic>
        <p:pic>
          <p:nvPicPr>
            <p:cNvPr id="36" name="Gráfico 4" descr="Sol com preenchimento sólido">
              <a:extLst>
                <a:ext uri="{FF2B5EF4-FFF2-40B4-BE49-F238E27FC236}">
                  <a16:creationId xmlns:a16="http://schemas.microsoft.com/office/drawing/2014/main" id="{51F1360B-75FF-FAA1-1B43-CDDBDE32A7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72510" y="3578307"/>
              <a:ext cx="252000" cy="252000"/>
            </a:xfrm>
            <a:prstGeom prst="rect">
              <a:avLst/>
            </a:prstGeom>
          </p:spPr>
        </p:pic>
        <p:pic>
          <p:nvPicPr>
            <p:cNvPr id="37" name="Gráfico 4" descr="Sol com preenchimento sólido">
              <a:extLst>
                <a:ext uri="{FF2B5EF4-FFF2-40B4-BE49-F238E27FC236}">
                  <a16:creationId xmlns:a16="http://schemas.microsoft.com/office/drawing/2014/main" id="{CF1EF2EA-2054-40A9-D13B-449197AB10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12300" y="4360179"/>
              <a:ext cx="252000" cy="252000"/>
            </a:xfrm>
            <a:prstGeom prst="rect">
              <a:avLst/>
            </a:prstGeom>
          </p:spPr>
        </p:pic>
      </p:grpSp>
      <p:pic>
        <p:nvPicPr>
          <p:cNvPr id="39" name="Imagem 38">
            <a:extLst>
              <a:ext uri="{FF2B5EF4-FFF2-40B4-BE49-F238E27FC236}">
                <a16:creationId xmlns:a16="http://schemas.microsoft.com/office/drawing/2014/main" id="{A8128C02-5538-B8EB-95CC-C50649F96052}"/>
              </a:ext>
            </a:extLst>
          </p:cNvPr>
          <p:cNvPicPr>
            <a:picLocks noChangeAspect="1"/>
          </p:cNvPicPr>
          <p:nvPr/>
        </p:nvPicPr>
        <p:blipFill>
          <a:blip r:embed="rId6"/>
          <a:stretch>
            <a:fillRect/>
          </a:stretch>
        </p:blipFill>
        <p:spPr>
          <a:xfrm>
            <a:off x="6288165" y="4944487"/>
            <a:ext cx="4210638" cy="1514686"/>
          </a:xfrm>
          <a:prstGeom prst="rect">
            <a:avLst/>
          </a:prstGeom>
        </p:spPr>
      </p:pic>
    </p:spTree>
    <p:extLst>
      <p:ext uri="{BB962C8B-B14F-4D97-AF65-F5344CB8AC3E}">
        <p14:creationId xmlns:p14="http://schemas.microsoft.com/office/powerpoint/2010/main" val="12188457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42DB2758-B4BC-F97B-BC65-A205DFAAA3BF}"/>
                  </a:ext>
                </a:extLst>
              </p:cNvPr>
              <p:cNvSpPr txBox="1"/>
              <p:nvPr/>
            </p:nvSpPr>
            <p:spPr>
              <a:xfrm>
                <a:off x="304800" y="884240"/>
                <a:ext cx="11520000" cy="4255204"/>
              </a:xfrm>
              <a:prstGeom prst="rect">
                <a:avLst/>
              </a:prstGeom>
              <a:noFill/>
            </p:spPr>
            <p:txBody>
              <a:bodyPr wrap="square">
                <a:spAutoFit/>
              </a:bodyPr>
              <a:lstStyle/>
              <a:p>
                <a:pPr algn="just">
                  <a:lnSpc>
                    <a:spcPct val="114000"/>
                  </a:lnSpc>
                  <a:spcAft>
                    <a:spcPts val="400"/>
                  </a:spcAft>
                  <a:buNone/>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Item 3.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a figura dividida em partes iguais.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a razão entre a parte colorida e a parte não colorida?</a:t>
                </a:r>
              </a:p>
              <a:p>
                <a:pPr algn="just">
                  <a:lnSpc>
                    <a:spcPct val="114000"/>
                  </a:lnSpc>
                  <a:spcAft>
                    <a:spcPts val="400"/>
                  </a:spcAft>
                </a:pPr>
                <a:r>
                  <a:rPr lang="pt-BR" sz="2400" dirty="0">
                    <a:latin typeface="Arial Narrow" panose="020B0606020202030204" pitchFamily="34" charset="0"/>
                  </a:rPr>
                  <a:t>(A) </a:t>
                </a:r>
                <a14:m>
                  <m:oMath xmlns:m="http://schemas.openxmlformats.org/officeDocument/2006/math">
                    <m:r>
                      <a:rPr lang="pt-BR" sz="2400" i="1"/>
                      <m:t>2 :7</m:t>
                    </m:r>
                  </m:oMath>
                </a14:m>
                <a:endParaRPr lang="pt-BR" sz="2400" dirty="0">
                  <a:latin typeface="Arial Narrow" panose="020B0606020202030204" pitchFamily="34" charset="0"/>
                </a:endParaRPr>
              </a:p>
              <a:p>
                <a:pPr algn="just">
                  <a:lnSpc>
                    <a:spcPct val="114000"/>
                  </a:lnSpc>
                  <a:spcAft>
                    <a:spcPts val="400"/>
                  </a:spcAft>
                </a:pPr>
                <a:r>
                  <a:rPr lang="pt-BR" sz="2400" dirty="0">
                    <a:latin typeface="Arial Narrow" panose="020B0606020202030204" pitchFamily="34" charset="0"/>
                  </a:rPr>
                  <a:t>(B) </a:t>
                </a:r>
                <a14:m>
                  <m:oMath xmlns:m="http://schemas.openxmlformats.org/officeDocument/2006/math">
                    <m:r>
                      <a:rPr lang="pt-BR" sz="2400" i="1"/>
                      <m:t>2 :5</m:t>
                    </m:r>
                  </m:oMath>
                </a14:m>
                <a:endParaRPr lang="pt-BR" sz="2400" dirty="0">
                  <a:latin typeface="Arial Narrow" panose="020B0606020202030204" pitchFamily="34" charset="0"/>
                </a:endParaRPr>
              </a:p>
              <a:p>
                <a:pPr algn="just">
                  <a:lnSpc>
                    <a:spcPct val="114000"/>
                  </a:lnSpc>
                  <a:spcAft>
                    <a:spcPts val="400"/>
                  </a:spcAft>
                </a:pPr>
                <a:r>
                  <a:rPr lang="pt-BR" sz="2400" dirty="0">
                    <a:latin typeface="Arial Narrow" panose="020B0606020202030204" pitchFamily="34" charset="0"/>
                  </a:rPr>
                  <a:t>(C) </a:t>
                </a:r>
                <a14:m>
                  <m:oMath xmlns:m="http://schemas.openxmlformats.org/officeDocument/2006/math">
                    <m:r>
                      <a:rPr lang="pt-BR" sz="2400" i="1"/>
                      <m:t>5 :2</m:t>
                    </m:r>
                  </m:oMath>
                </a14:m>
                <a:endParaRPr lang="pt-BR" sz="2400" dirty="0">
                  <a:latin typeface="Arial Narrow" panose="020B0606020202030204" pitchFamily="34" charset="0"/>
                </a:endParaRPr>
              </a:p>
              <a:p>
                <a:pPr algn="just">
                  <a:lnSpc>
                    <a:spcPct val="114000"/>
                  </a:lnSpc>
                  <a:spcAft>
                    <a:spcPts val="400"/>
                  </a:spcAft>
                </a:pPr>
                <a:r>
                  <a:rPr lang="pt-BR" sz="2400" dirty="0">
                    <a:latin typeface="Arial Narrow" panose="020B0606020202030204" pitchFamily="34" charset="0"/>
                  </a:rPr>
                  <a:t>(D) </a:t>
                </a:r>
                <a14:m>
                  <m:oMath xmlns:m="http://schemas.openxmlformats.org/officeDocument/2006/math">
                    <m:r>
                      <a:rPr lang="pt-BR" sz="2400" i="1"/>
                      <m:t>7 :2</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42DB2758-B4BC-F97B-BC65-A205DFAAA3BF}"/>
                  </a:ext>
                </a:extLst>
              </p:cNvPr>
              <p:cNvSpPr txBox="1">
                <a:spLocks noRot="1" noChangeAspect="1" noMove="1" noResize="1" noEditPoints="1" noAdjustHandles="1" noChangeArrowheads="1" noChangeShapeType="1" noTextEdit="1"/>
              </p:cNvSpPr>
              <p:nvPr/>
            </p:nvSpPr>
            <p:spPr>
              <a:xfrm>
                <a:off x="304800" y="884240"/>
                <a:ext cx="11520000" cy="4255204"/>
              </a:xfrm>
              <a:prstGeom prst="rect">
                <a:avLst/>
              </a:prstGeom>
              <a:blipFill>
                <a:blip r:embed="rId2"/>
                <a:stretch>
                  <a:fillRect l="-794" t="-860" b="-2436"/>
                </a:stretch>
              </a:blipFill>
            </p:spPr>
            <p:txBody>
              <a:bodyPr/>
              <a:lstStyle/>
              <a:p>
                <a:r>
                  <a:rPr lang="pt-BR">
                    <a:noFill/>
                  </a:rPr>
                  <a:t> </a:t>
                </a:r>
              </a:p>
            </p:txBody>
          </p:sp>
        </mc:Fallback>
      </mc:AlternateContent>
      <p:pic>
        <p:nvPicPr>
          <p:cNvPr id="6" name="Imagem 5" descr="Forma, Quadrado&#10;&#10;O conteúdo gerado por IA pode estar incorreto.">
            <a:extLst>
              <a:ext uri="{FF2B5EF4-FFF2-40B4-BE49-F238E27FC236}">
                <a16:creationId xmlns:a16="http://schemas.microsoft.com/office/drawing/2014/main" id="{1AC5750F-E583-0DA6-FC5A-3222B4F30806}"/>
              </a:ext>
            </a:extLst>
          </p:cNvPr>
          <p:cNvPicPr>
            <a:picLocks noChangeAspect="1"/>
          </p:cNvPicPr>
          <p:nvPr/>
        </p:nvPicPr>
        <p:blipFill>
          <a:blip r:embed="rId3"/>
          <a:stretch>
            <a:fillRect/>
          </a:stretch>
        </p:blipFill>
        <p:spPr>
          <a:xfrm>
            <a:off x="3364800" y="1702712"/>
            <a:ext cx="5400000" cy="729782"/>
          </a:xfrm>
          <a:prstGeom prst="rect">
            <a:avLst/>
          </a:prstGeom>
        </p:spPr>
      </p:pic>
    </p:spTree>
    <p:extLst>
      <p:ext uri="{BB962C8B-B14F-4D97-AF65-F5344CB8AC3E}">
        <p14:creationId xmlns:p14="http://schemas.microsoft.com/office/powerpoint/2010/main" val="726146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B700173-E985-D56A-C6AD-2638025DCF34}"/>
              </a:ext>
            </a:extLst>
          </p:cNvPr>
          <p:cNvPicPr>
            <a:picLocks noChangeAspect="1"/>
          </p:cNvPicPr>
          <p:nvPr/>
        </p:nvPicPr>
        <p:blipFill>
          <a:blip r:embed="rId2"/>
          <a:stretch>
            <a:fillRect/>
          </a:stretch>
        </p:blipFill>
        <p:spPr>
          <a:xfrm>
            <a:off x="336000" y="631653"/>
            <a:ext cx="3600000" cy="641640"/>
          </a:xfrm>
          <a:prstGeom prst="rect">
            <a:avLst/>
          </a:prstGeom>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7A84E17-E856-33A3-8E3F-19E0C5208AFB}"/>
                  </a:ext>
                </a:extLst>
              </p:cNvPr>
              <p:cNvSpPr txBox="1"/>
              <p:nvPr/>
            </p:nvSpPr>
            <p:spPr>
              <a:xfrm>
                <a:off x="336000" y="1015525"/>
                <a:ext cx="11520000" cy="5570179"/>
              </a:xfrm>
              <a:prstGeom prst="rect">
                <a:avLst/>
              </a:prstGeom>
              <a:noFill/>
            </p:spPr>
            <p:txBody>
              <a:bodyPr wrap="square">
                <a:spAutoFit/>
              </a:bodyPr>
              <a:lstStyle/>
              <a:p>
                <a:pPr algn="ctr">
                  <a:lnSpc>
                    <a:spcPct val="114000"/>
                  </a:lnSpc>
                  <a:spcAft>
                    <a:spcPts val="3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RAZÃO E PORCENTAGEM</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4000"/>
                  </a:lnSpc>
                  <a:spcAft>
                    <a:spcPts val="3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razão é uma relação entre duas grandezas que pode ser representada por uma fração. </a:t>
                </a:r>
              </a:p>
              <a:p>
                <a:pPr algn="just">
                  <a:lnSpc>
                    <a:spcPct val="114000"/>
                  </a:lnSpc>
                  <a:spcAft>
                    <a:spcPts val="300"/>
                  </a:spcAft>
                  <a:buNone/>
                </a:pPr>
                <a:endParaRPr lang="pt-BR" sz="24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300"/>
                  </a:spcAft>
                  <a:buNone/>
                </a:pPr>
                <a:r>
                  <a:rPr lang="pt-BR" sz="2400" b="1" kern="100" dirty="0">
                    <a:latin typeface="Arial Narrow" panose="020B0606020202030204" pitchFamily="34" charset="0"/>
                    <a:ea typeface="Aptos" panose="020B0004020202020204" pitchFamily="34" charset="0"/>
                    <a:cs typeface="Times New Roman" panose="02020603050405020304" pitchFamily="18" charset="0"/>
                  </a:rPr>
                  <a:t>Situação 1:</a:t>
                </a: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300"/>
                  </a:spcAft>
                  <a:buNone/>
                </a:pPr>
                <a:r>
                  <a:rPr lang="pt-BR" sz="2400" kern="100" dirty="0">
                    <a:latin typeface="Arial Narrow" panose="020B0606020202030204" pitchFamily="34" charset="0"/>
                    <a:ea typeface="Aptos" panose="020B0004020202020204" pitchFamily="34" charset="0"/>
                    <a:cs typeface="Times New Roman" panose="02020603050405020304" pitchFamily="18" charset="0"/>
                  </a:rPr>
                  <a:t>Na família de Jonas há muitas pessoas canhotas (que utilizam preferencialmente a mão esquerda). Ele percebeu que, para cada 1 canhoto, há 3 destros (mão direita). </a:t>
                </a:r>
              </a:p>
              <a:p>
                <a:pPr algn="just">
                  <a:lnSpc>
                    <a:spcPct val="114000"/>
                  </a:lnSpc>
                  <a:spcAft>
                    <a:spcPts val="300"/>
                  </a:spcAft>
                  <a:buNone/>
                </a:pPr>
                <a:r>
                  <a:rPr lang="pt-BR" sz="2400" kern="100" dirty="0">
                    <a:latin typeface="Arial Narrow" panose="020B0606020202030204" pitchFamily="34" charset="0"/>
                    <a:ea typeface="Aptos" panose="020B0004020202020204" pitchFamily="34" charset="0"/>
                    <a:cs typeface="Times New Roman" panose="02020603050405020304" pitchFamily="18" charset="0"/>
                  </a:rPr>
                  <a:t>Podemos montar a razão entre a quantidade de pessoas canhotas e destras na família de Jonas. Observe:</a:t>
                </a:r>
              </a:p>
              <a:p>
                <a:pPr algn="just">
                  <a:lnSpc>
                    <a:spcPct val="114000"/>
                  </a:lnSpc>
                  <a:spcAft>
                    <a:spcPts val="300"/>
                  </a:spcAft>
                  <a:buNone/>
                </a:pPr>
                <a14:m>
                  <m:oMathPara xmlns:m="http://schemas.openxmlformats.org/officeDocument/2006/math">
                    <m:oMathParaPr>
                      <m:jc m:val="centerGroup"/>
                    </m:oMathParaPr>
                    <m:oMath xmlns:m="http://schemas.openxmlformats.org/officeDocument/2006/math">
                      <m:r>
                        <a:rPr lang="pt-BR" sz="2400" i="1" kern="100">
                          <a:latin typeface="Cambria Math" panose="02040503050406030204" pitchFamily="18" charset="0"/>
                          <a:ea typeface="Aptos" panose="020B0004020202020204" pitchFamily="34" charset="0"/>
                          <a:cs typeface="Times New Roman" panose="02020603050405020304" pitchFamily="18" charset="0"/>
                        </a:rPr>
                        <m:t>1 :3   </m:t>
                      </m:r>
                      <m:r>
                        <a:rPr lang="pt-BR" sz="2400" i="1" kern="100">
                          <a:latin typeface="Cambria Math" panose="02040503050406030204" pitchFamily="18" charset="0"/>
                          <a:ea typeface="Aptos" panose="020B0004020202020204" pitchFamily="34" charset="0"/>
                          <a:cs typeface="Times New Roman" panose="02020603050405020304" pitchFamily="18" charset="0"/>
                        </a:rPr>
                        <m:t>𝑜𝑢</m:t>
                      </m:r>
                      <m:r>
                        <a:rPr lang="pt-BR" sz="2400" i="1" kern="100">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latin typeface="Cambria Math" panose="02040503050406030204" pitchFamily="18" charset="0"/>
                              <a:ea typeface="Aptos" panose="020B0004020202020204" pitchFamily="34" charset="0"/>
                              <a:cs typeface="Times New Roman" panose="02020603050405020304" pitchFamily="18" charset="0"/>
                            </a:rPr>
                            <m:t>1</m:t>
                          </m:r>
                        </m:num>
                        <m:den>
                          <m:r>
                            <a:rPr lang="pt-BR" sz="2400" i="1" kern="100">
                              <a:latin typeface="Cambria Math" panose="02040503050406030204" pitchFamily="18" charset="0"/>
                              <a:ea typeface="Aptos" panose="020B0004020202020204" pitchFamily="34" charset="0"/>
                              <a:cs typeface="Times New Roman" panose="02020603050405020304" pitchFamily="18" charset="0"/>
                            </a:rPr>
                            <m:t> 3 </m:t>
                          </m:r>
                        </m:den>
                      </m:f>
                    </m:oMath>
                  </m:oMathPara>
                </a14:m>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300"/>
                  </a:spcAft>
                  <a:buNone/>
                </a:pPr>
                <a:r>
                  <a:rPr lang="pt-BR" sz="2400" kern="100" dirty="0">
                    <a:latin typeface="Arial Narrow" panose="020B0606020202030204" pitchFamily="34" charset="0"/>
                    <a:ea typeface="Aptos" panose="020B0004020202020204" pitchFamily="34" charset="0"/>
                    <a:cs typeface="Times New Roman" panose="02020603050405020304" pitchFamily="18" charset="0"/>
                  </a:rPr>
                  <a:t>Lê-se: “</a:t>
                </a:r>
                <a:r>
                  <a:rPr lang="pt-BR" sz="2400" i="1" kern="100" dirty="0">
                    <a:latin typeface="Arial Narrow" panose="020B0606020202030204" pitchFamily="34" charset="0"/>
                    <a:ea typeface="Aptos" panose="020B0004020202020204" pitchFamily="34" charset="0"/>
                    <a:cs typeface="Times New Roman" panose="02020603050405020304" pitchFamily="18" charset="0"/>
                  </a:rPr>
                  <a:t>um para três</a:t>
                </a:r>
                <a:r>
                  <a:rPr lang="pt-BR" sz="2400" kern="100" dirty="0">
                    <a:latin typeface="Arial Narrow" panose="020B0606020202030204" pitchFamily="34" charset="0"/>
                    <a:ea typeface="Aptos" panose="020B0004020202020204" pitchFamily="34" charset="0"/>
                    <a:cs typeface="Times New Roman" panose="02020603050405020304" pitchFamily="18" charset="0"/>
                  </a:rPr>
                  <a:t>” ou “</a:t>
                </a:r>
                <a:r>
                  <a:rPr lang="pt-BR" sz="2400" i="1" kern="100" dirty="0">
                    <a:latin typeface="Arial Narrow" panose="020B0606020202030204" pitchFamily="34" charset="0"/>
                    <a:ea typeface="Aptos" panose="020B0004020202020204" pitchFamily="34" charset="0"/>
                    <a:cs typeface="Times New Roman" panose="02020603050405020304" pitchFamily="18" charset="0"/>
                  </a:rPr>
                  <a:t>um terço</a:t>
                </a:r>
                <a:r>
                  <a:rPr lang="pt-BR" sz="2400" kern="100" dirty="0">
                    <a:latin typeface="Arial Narrow" panose="020B0606020202030204" pitchFamily="34" charset="0"/>
                    <a:ea typeface="Aptos" panose="020B0004020202020204" pitchFamily="34" charset="0"/>
                    <a:cs typeface="Times New Roman" panose="02020603050405020304" pitchFamily="18" charset="0"/>
                  </a:rPr>
                  <a:t>”.</a:t>
                </a:r>
              </a:p>
            </p:txBody>
          </p:sp>
        </mc:Choice>
        <mc:Fallback>
          <p:sp>
            <p:nvSpPr>
              <p:cNvPr id="4" name="CaixaDeTexto 3">
                <a:extLst>
                  <a:ext uri="{FF2B5EF4-FFF2-40B4-BE49-F238E27FC236}">
                    <a16:creationId xmlns:a16="http://schemas.microsoft.com/office/drawing/2014/main" id="{47A84E17-E856-33A3-8E3F-19E0C5208AFB}"/>
                  </a:ext>
                </a:extLst>
              </p:cNvPr>
              <p:cNvSpPr txBox="1">
                <a:spLocks noRot="1" noChangeAspect="1" noMove="1" noResize="1" noEditPoints="1" noAdjustHandles="1" noChangeArrowheads="1" noChangeShapeType="1" noTextEdit="1"/>
              </p:cNvSpPr>
              <p:nvPr/>
            </p:nvSpPr>
            <p:spPr>
              <a:xfrm>
                <a:off x="336000" y="1015525"/>
                <a:ext cx="11520000" cy="5570179"/>
              </a:xfrm>
              <a:prstGeom prst="rect">
                <a:avLst/>
              </a:prstGeom>
              <a:blipFill>
                <a:blip r:embed="rId3"/>
                <a:stretch>
                  <a:fillRect l="-794" t="-657" r="-847"/>
                </a:stretch>
              </a:blipFill>
            </p:spPr>
            <p:txBody>
              <a:bodyPr/>
              <a:lstStyle/>
              <a:p>
                <a:r>
                  <a:rPr lang="pt-BR">
                    <a:noFill/>
                  </a:rPr>
                  <a:t> </a:t>
                </a:r>
              </a:p>
            </p:txBody>
          </p:sp>
        </mc:Fallback>
      </mc:AlternateContent>
    </p:spTree>
    <p:extLst>
      <p:ext uri="{BB962C8B-B14F-4D97-AF65-F5344CB8AC3E}">
        <p14:creationId xmlns:p14="http://schemas.microsoft.com/office/powerpoint/2010/main" val="2565083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FD2E6-112A-6EBB-D1AD-C0F29F0AE6E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F767A75D-8DBC-6AD2-EC7B-A74B15CF54EB}"/>
                  </a:ext>
                </a:extLst>
              </p:cNvPr>
              <p:cNvSpPr txBox="1"/>
              <p:nvPr/>
            </p:nvSpPr>
            <p:spPr>
              <a:xfrm>
                <a:off x="516000" y="1036359"/>
                <a:ext cx="10887106" cy="4441216"/>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Situação 2:</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Na receita de certo tipo de bebida são colocadas 2 partes de suco concentrado para cada 3 partes de água. </a:t>
                </a: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Podemos montar a razão existente entre o suco concentrado e a água, desta bebida. Observe: </a:t>
                </a: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2 :3   </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𝑜𝑢</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Lê-se: “</a:t>
                </a:r>
                <a:r>
                  <a:rPr lang="pt-BR" sz="2400" i="1" kern="100" dirty="0">
                    <a:effectLst/>
                    <a:latin typeface="Arial Narrow" panose="020B0606020202030204" pitchFamily="34" charset="0"/>
                    <a:ea typeface="Aptos" panose="020B0004020202020204" pitchFamily="34" charset="0"/>
                    <a:cs typeface="Times New Roman" panose="02020603050405020304" pitchFamily="18" charset="0"/>
                  </a:rPr>
                  <a:t>dois para três</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ou “</a:t>
                </a:r>
                <a:r>
                  <a:rPr lang="pt-BR" sz="2400" i="1" kern="100" dirty="0">
                    <a:effectLst/>
                    <a:latin typeface="Arial Narrow" panose="020B0606020202030204" pitchFamily="34" charset="0"/>
                    <a:ea typeface="Aptos" panose="020B0004020202020204" pitchFamily="34" charset="0"/>
                    <a:cs typeface="Times New Roman" panose="02020603050405020304" pitchFamily="18" charset="0"/>
                  </a:rPr>
                  <a:t>dois terços</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5000"/>
                  </a:lnSpc>
                  <a:spcAft>
                    <a:spcPts val="800"/>
                  </a:spcAft>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latin typeface="Arial Narrow" panose="020B0606020202030204" pitchFamily="34" charset="0"/>
                    <a:ea typeface="Aptos" panose="020B0004020202020204" pitchFamily="34" charset="0"/>
                    <a:cs typeface="Times New Roman" panose="02020603050405020304" pitchFamily="18" charset="0"/>
                  </a:rPr>
                  <a:t>Além disso, é possível calcular </a:t>
                </a:r>
                <a:r>
                  <a:rPr lang="pt-BR" sz="2400" b="1" u="sng" kern="100" dirty="0">
                    <a:latin typeface="Arial Narrow" panose="020B0606020202030204" pitchFamily="34" charset="0"/>
                    <a:ea typeface="Aptos" panose="020B0004020202020204" pitchFamily="34" charset="0"/>
                    <a:cs typeface="Times New Roman" panose="02020603050405020304" pitchFamily="18" charset="0"/>
                  </a:rPr>
                  <a:t>porcentagens</a:t>
                </a:r>
                <a:r>
                  <a:rPr lang="pt-BR" sz="2400" kern="100" dirty="0">
                    <a:latin typeface="Arial Narrow" panose="020B0606020202030204" pitchFamily="34" charset="0"/>
                    <a:ea typeface="Aptos" panose="020B0004020202020204" pitchFamily="34" charset="0"/>
                    <a:cs typeface="Times New Roman" panose="02020603050405020304" pitchFamily="18" charset="0"/>
                  </a:rPr>
                  <a:t> relacionadas a essas situações.</a:t>
                </a:r>
              </a:p>
            </p:txBody>
          </p:sp>
        </mc:Choice>
        <mc:Fallback>
          <p:sp>
            <p:nvSpPr>
              <p:cNvPr id="5" name="CaixaDeTexto 4">
                <a:extLst>
                  <a:ext uri="{FF2B5EF4-FFF2-40B4-BE49-F238E27FC236}">
                    <a16:creationId xmlns:a16="http://schemas.microsoft.com/office/drawing/2014/main" id="{F767A75D-8DBC-6AD2-EC7B-A74B15CF54EB}"/>
                  </a:ext>
                </a:extLst>
              </p:cNvPr>
              <p:cNvSpPr txBox="1">
                <a:spLocks noRot="1" noChangeAspect="1" noMove="1" noResize="1" noEditPoints="1" noAdjustHandles="1" noChangeArrowheads="1" noChangeShapeType="1" noTextEdit="1"/>
              </p:cNvSpPr>
              <p:nvPr/>
            </p:nvSpPr>
            <p:spPr>
              <a:xfrm>
                <a:off x="516000" y="1036359"/>
                <a:ext cx="10887106" cy="4441216"/>
              </a:xfrm>
              <a:prstGeom prst="rect">
                <a:avLst/>
              </a:prstGeom>
              <a:blipFill>
                <a:blip r:embed="rId2"/>
                <a:stretch>
                  <a:fillRect l="-896" t="-686" r="-840" b="-2195"/>
                </a:stretch>
              </a:blipFill>
            </p:spPr>
            <p:txBody>
              <a:bodyPr/>
              <a:lstStyle/>
              <a:p>
                <a:r>
                  <a:rPr lang="pt-BR">
                    <a:noFill/>
                  </a:rPr>
                  <a:t> </a:t>
                </a:r>
              </a:p>
            </p:txBody>
          </p:sp>
        </mc:Fallback>
      </mc:AlternateContent>
    </p:spTree>
    <p:extLst>
      <p:ext uri="{BB962C8B-B14F-4D97-AF65-F5344CB8AC3E}">
        <p14:creationId xmlns:p14="http://schemas.microsoft.com/office/powerpoint/2010/main" val="3887547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3330976A-F6D2-9E68-0DCF-D976E42BD400}"/>
                  </a:ext>
                </a:extLst>
              </p:cNvPr>
              <p:cNvSpPr txBox="1"/>
              <p:nvPr/>
            </p:nvSpPr>
            <p:spPr>
              <a:xfrm>
                <a:off x="336000" y="928542"/>
                <a:ext cx="11520000" cy="3996863"/>
              </a:xfrm>
              <a:prstGeom prst="rect">
                <a:avLst/>
              </a:prstGeom>
              <a:noFill/>
            </p:spPr>
            <p:txBody>
              <a:bodyPr wrap="square">
                <a:spAutoFit/>
              </a:bodyPr>
              <a:lstStyle/>
              <a:p>
                <a:pPr algn="just">
                  <a:lnSpc>
                    <a:spcPct val="114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Situação 1:</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800"/>
                  </a:spcAft>
                  <a:buNone/>
                </a:pPr>
                <a:r>
                  <a:rPr lang="pt-BR" sz="2400" u="sng" kern="100" dirty="0">
                    <a:effectLst/>
                    <a:latin typeface="Arial Narrow" panose="020B0606020202030204" pitchFamily="34" charset="0"/>
                    <a:ea typeface="Aptos" panose="020B0004020202020204" pitchFamily="34" charset="0"/>
                    <a:cs typeface="Times New Roman" panose="02020603050405020304" pitchFamily="18" charset="0"/>
                  </a:rPr>
                  <a:t>O percentual de pessoas canhotas em relação ao total de pessoas da família</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4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Na família de Jonas, para cada 1 canhoto existem 3 destros. </a:t>
                </a:r>
              </a:p>
              <a:p>
                <a:pPr algn="just">
                  <a:lnSpc>
                    <a:spcPct val="114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Isso significa que, a cada 4 pessoas da família        (1 canhoto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3 destros), uma é canhota.</a:t>
                </a:r>
              </a:p>
              <a:p>
                <a:pPr algn="just">
                  <a:lnSpc>
                    <a:spcPct val="114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Desta forma, devemos considerar que nosso todo é 4, ou seja:</a:t>
                </a:r>
              </a:p>
              <a:p>
                <a:pPr algn="just">
                  <a:lnSpc>
                    <a:spcPct val="114000"/>
                  </a:lnSpc>
                  <a:spcAft>
                    <a:spcPts val="800"/>
                  </a:spcAft>
                  <a:buNone/>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4 </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25</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=25%</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Assim, podemos dizer que 25% da família de Jonas é canhota.</a:t>
                </a:r>
              </a:p>
            </p:txBody>
          </p:sp>
        </mc:Choice>
        <mc:Fallback>
          <p:sp>
            <p:nvSpPr>
              <p:cNvPr id="5" name="CaixaDeTexto 4">
                <a:extLst>
                  <a:ext uri="{FF2B5EF4-FFF2-40B4-BE49-F238E27FC236}">
                    <a16:creationId xmlns:a16="http://schemas.microsoft.com/office/drawing/2014/main" id="{3330976A-F6D2-9E68-0DCF-D976E42BD400}"/>
                  </a:ext>
                </a:extLst>
              </p:cNvPr>
              <p:cNvSpPr txBox="1">
                <a:spLocks noRot="1" noChangeAspect="1" noMove="1" noResize="1" noEditPoints="1" noAdjustHandles="1" noChangeArrowheads="1" noChangeShapeType="1" noTextEdit="1"/>
              </p:cNvSpPr>
              <p:nvPr/>
            </p:nvSpPr>
            <p:spPr>
              <a:xfrm>
                <a:off x="336000" y="928542"/>
                <a:ext cx="11520000" cy="3996863"/>
              </a:xfrm>
              <a:prstGeom prst="rect">
                <a:avLst/>
              </a:prstGeom>
              <a:blipFill>
                <a:blip r:embed="rId2"/>
                <a:stretch>
                  <a:fillRect l="-794" t="-915" b="-2591"/>
                </a:stretch>
              </a:blipFill>
            </p:spPr>
            <p:txBody>
              <a:bodyPr/>
              <a:lstStyle/>
              <a:p>
                <a:r>
                  <a:rPr lang="pt-BR">
                    <a:noFill/>
                  </a:rPr>
                  <a:t> </a:t>
                </a:r>
              </a:p>
            </p:txBody>
          </p:sp>
        </mc:Fallback>
      </mc:AlternateContent>
    </p:spTree>
    <p:extLst>
      <p:ext uri="{BB962C8B-B14F-4D97-AF65-F5344CB8AC3E}">
        <p14:creationId xmlns:p14="http://schemas.microsoft.com/office/powerpoint/2010/main" val="1014963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00ABD-68E6-BCFF-E691-FAF7C4B3EF38}"/>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AF43485F-8A5D-C5D2-40B1-9E4CD0FF82A5}"/>
                  </a:ext>
                </a:extLst>
              </p:cNvPr>
              <p:cNvSpPr txBox="1"/>
              <p:nvPr/>
            </p:nvSpPr>
            <p:spPr>
              <a:xfrm>
                <a:off x="336000" y="928542"/>
                <a:ext cx="11520000" cy="3680559"/>
              </a:xfrm>
              <a:prstGeom prst="rect">
                <a:avLst/>
              </a:prstGeom>
              <a:noFill/>
            </p:spPr>
            <p:txBody>
              <a:bodyPr wrap="square">
                <a:spAutoFit/>
              </a:bodyPr>
              <a:lstStyle/>
              <a:p>
                <a:pPr algn="just">
                  <a:lnSpc>
                    <a:spcPct val="114000"/>
                  </a:lnSpc>
                  <a:spcAft>
                    <a:spcPts val="400"/>
                  </a:spcAft>
                  <a:buNone/>
                </a:pPr>
                <a:r>
                  <a:rPr lang="pt-BR" sz="2400" b="1" kern="100" dirty="0">
                    <a:latin typeface="Arial Narrow" panose="020B0606020202030204" pitchFamily="34" charset="0"/>
                    <a:ea typeface="Aptos" panose="020B0004020202020204" pitchFamily="34" charset="0"/>
                    <a:cs typeface="Times New Roman" panose="02020603050405020304" pitchFamily="18" charset="0"/>
                  </a:rPr>
                  <a:t>Situação 2:</a:t>
                </a: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u="sng" kern="100" dirty="0">
                    <a:latin typeface="Arial Narrow" panose="020B0606020202030204" pitchFamily="34" charset="0"/>
                    <a:ea typeface="Aptos" panose="020B0004020202020204" pitchFamily="34" charset="0"/>
                    <a:cs typeface="Times New Roman" panose="02020603050405020304" pitchFamily="18" charset="0"/>
                  </a:rPr>
                  <a:t>O percentual de suco concentrado em relação à mistura total</a:t>
                </a:r>
                <a:r>
                  <a:rPr lang="pt-BR" sz="2400" kern="100" dirty="0">
                    <a:latin typeface="Arial Narrow" panose="020B0606020202030204" pitchFamily="34" charset="0"/>
                    <a:ea typeface="Aptos" panose="020B0004020202020204" pitchFamily="34" charset="0"/>
                    <a:cs typeface="Times New Roman" panose="02020603050405020304" pitchFamily="18" charset="0"/>
                  </a:rPr>
                  <a:t>:</a:t>
                </a:r>
              </a:p>
              <a:p>
                <a:pPr algn="just">
                  <a:lnSpc>
                    <a:spcPct val="114000"/>
                  </a:lnSpc>
                  <a:spcAft>
                    <a:spcPts val="400"/>
                  </a:spcAft>
                  <a:buNone/>
                </a:pPr>
                <a:r>
                  <a:rPr lang="pt-BR" sz="2400" kern="100" dirty="0">
                    <a:latin typeface="Arial Narrow" panose="020B0606020202030204" pitchFamily="34" charset="0"/>
                    <a:ea typeface="Aptos" panose="020B0004020202020204" pitchFamily="34" charset="0"/>
                    <a:cs typeface="Times New Roman" panose="02020603050405020304" pitchFamily="18" charset="0"/>
                  </a:rPr>
                  <a:t>Na mistura, temos 2 partes de suco concentrado e 3 partes de água, formando 5 partes no total.</a:t>
                </a:r>
              </a:p>
              <a:p>
                <a:pPr algn="just">
                  <a:lnSpc>
                    <a:spcPct val="114000"/>
                  </a:lnSpc>
                  <a:spcAft>
                    <a:spcPts val="400"/>
                  </a:spcAft>
                  <a:buNone/>
                </a:pPr>
                <a:r>
                  <a:rPr lang="pt-BR" sz="2400" kern="100" dirty="0">
                    <a:latin typeface="Arial Narrow" panose="020B0606020202030204" pitchFamily="34" charset="0"/>
                    <a:ea typeface="Aptos" panose="020B0004020202020204" pitchFamily="34" charset="0"/>
                    <a:cs typeface="Times New Roman" panose="02020603050405020304" pitchFamily="18" charset="0"/>
                  </a:rPr>
                  <a:t>Isso significa que, a cada 5 partes da bebida, 2 são de suco concentrado. </a:t>
                </a:r>
              </a:p>
              <a:p>
                <a:pPr algn="just">
                  <a:lnSpc>
                    <a:spcPct val="114000"/>
                  </a:lnSpc>
                  <a:spcAft>
                    <a:spcPts val="400"/>
                  </a:spcAft>
                  <a:buNone/>
                </a:pPr>
                <a:r>
                  <a:rPr lang="pt-BR" sz="2400" kern="100" dirty="0">
                    <a:latin typeface="Arial Narrow" panose="020B0606020202030204" pitchFamily="34" charset="0"/>
                    <a:ea typeface="Aptos" panose="020B0004020202020204" pitchFamily="34" charset="0"/>
                    <a:cs typeface="Times New Roman" panose="02020603050405020304" pitchFamily="18" charset="0"/>
                  </a:rPr>
                  <a:t>Desta forma devemos considerar que o nosso todo é 5, ou seja:</a:t>
                </a:r>
              </a:p>
              <a:p>
                <a:pPr algn="just">
                  <a:lnSpc>
                    <a:spcPct val="114000"/>
                  </a:lnSpc>
                  <a:spcAft>
                    <a:spcPts val="400"/>
                  </a:spcAft>
                  <a:buNone/>
                </a:pPr>
                <a14:m>
                  <m:oMathPara xmlns:m="http://schemas.openxmlformats.org/officeDocument/2006/math">
                    <m:oMathParaPr>
                      <m:jc m:val="centerGroup"/>
                    </m:oMathParaPr>
                    <m:oMath xmlns:m="http://schemas.openxmlformats.org/officeDocument/2006/math">
                      <m:f>
                        <m:fPr>
                          <m:ctrlPr>
                            <a:rPr lang="pt-BR" sz="2400" i="1" kern="100">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latin typeface="Cambria Math" panose="02040503050406030204" pitchFamily="18" charset="0"/>
                              <a:ea typeface="Aptos" panose="020B0004020202020204" pitchFamily="34" charset="0"/>
                              <a:cs typeface="Times New Roman" panose="02020603050405020304" pitchFamily="18" charset="0"/>
                            </a:rPr>
                            <m:t>2</m:t>
                          </m:r>
                        </m:num>
                        <m:den>
                          <m:r>
                            <a:rPr lang="pt-BR" sz="2400" i="1" kern="100">
                              <a:latin typeface="Cambria Math" panose="02040503050406030204" pitchFamily="18" charset="0"/>
                              <a:ea typeface="Aptos" panose="020B0004020202020204" pitchFamily="34" charset="0"/>
                              <a:cs typeface="Times New Roman" panose="02020603050405020304" pitchFamily="18" charset="0"/>
                            </a:rPr>
                            <m:t> 5 </m:t>
                          </m:r>
                        </m:den>
                      </m:f>
                      <m:r>
                        <a:rPr lang="pt-BR" sz="2400" i="1" kern="100">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latin typeface="Cambria Math" panose="02040503050406030204" pitchFamily="18" charset="0"/>
                              <a:ea typeface="Aptos" panose="020B0004020202020204" pitchFamily="34" charset="0"/>
                              <a:cs typeface="Times New Roman" panose="02020603050405020304" pitchFamily="18" charset="0"/>
                            </a:rPr>
                            <m:t>40</m:t>
                          </m:r>
                        </m:num>
                        <m:den>
                          <m:r>
                            <a:rPr lang="pt-BR" sz="2400" i="1" kern="100">
                              <a:latin typeface="Cambria Math" panose="02040503050406030204" pitchFamily="18" charset="0"/>
                              <a:ea typeface="Aptos" panose="020B0004020202020204" pitchFamily="34" charset="0"/>
                              <a:cs typeface="Times New Roman" panose="02020603050405020304" pitchFamily="18" charset="0"/>
                            </a:rPr>
                            <m:t>100</m:t>
                          </m:r>
                        </m:den>
                      </m:f>
                      <m:r>
                        <a:rPr lang="pt-BR" sz="2400" i="1" kern="100">
                          <a:latin typeface="Cambria Math" panose="02040503050406030204" pitchFamily="18" charset="0"/>
                          <a:ea typeface="Aptos" panose="020B0004020202020204" pitchFamily="34" charset="0"/>
                          <a:cs typeface="Times New Roman" panose="02020603050405020304" pitchFamily="18" charset="0"/>
                        </a:rPr>
                        <m:t>=40%</m:t>
                      </m:r>
                    </m:oMath>
                  </m:oMathPara>
                </a14:m>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kern="100" dirty="0">
                    <a:latin typeface="Arial Narrow" panose="020B0606020202030204" pitchFamily="34" charset="0"/>
                    <a:ea typeface="Aptos" panose="020B0004020202020204" pitchFamily="34" charset="0"/>
                    <a:cs typeface="Times New Roman" panose="02020603050405020304" pitchFamily="18" charset="0"/>
                  </a:rPr>
                  <a:t>Assim, podemos dizer que há 40% de suco concentrado nesta bebida.</a:t>
                </a:r>
              </a:p>
            </p:txBody>
          </p:sp>
        </mc:Choice>
        <mc:Fallback>
          <p:sp>
            <p:nvSpPr>
              <p:cNvPr id="5" name="CaixaDeTexto 4">
                <a:extLst>
                  <a:ext uri="{FF2B5EF4-FFF2-40B4-BE49-F238E27FC236}">
                    <a16:creationId xmlns:a16="http://schemas.microsoft.com/office/drawing/2014/main" id="{AF43485F-8A5D-C5D2-40B1-9E4CD0FF82A5}"/>
                  </a:ext>
                </a:extLst>
              </p:cNvPr>
              <p:cNvSpPr txBox="1">
                <a:spLocks noRot="1" noChangeAspect="1" noMove="1" noResize="1" noEditPoints="1" noAdjustHandles="1" noChangeArrowheads="1" noChangeShapeType="1" noTextEdit="1"/>
              </p:cNvSpPr>
              <p:nvPr/>
            </p:nvSpPr>
            <p:spPr>
              <a:xfrm>
                <a:off x="336000" y="928542"/>
                <a:ext cx="11520000" cy="3680559"/>
              </a:xfrm>
              <a:prstGeom prst="rect">
                <a:avLst/>
              </a:prstGeom>
              <a:blipFill>
                <a:blip r:embed="rId2"/>
                <a:stretch>
                  <a:fillRect l="-794" t="-993" b="-2980"/>
                </a:stretch>
              </a:blipFill>
            </p:spPr>
            <p:txBody>
              <a:bodyPr/>
              <a:lstStyle/>
              <a:p>
                <a:r>
                  <a:rPr lang="pt-BR">
                    <a:noFill/>
                  </a:rPr>
                  <a:t> </a:t>
                </a:r>
              </a:p>
            </p:txBody>
          </p:sp>
        </mc:Fallback>
      </mc:AlternateContent>
    </p:spTree>
    <p:extLst>
      <p:ext uri="{BB962C8B-B14F-4D97-AF65-F5344CB8AC3E}">
        <p14:creationId xmlns:p14="http://schemas.microsoft.com/office/powerpoint/2010/main" val="2304035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3DB58-BB99-D32E-ADCA-A1708BFBDA9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6938B910-B48C-69F7-FE93-C6DB43700550}"/>
              </a:ext>
            </a:extLst>
          </p:cNvPr>
          <p:cNvPicPr>
            <a:picLocks noChangeAspect="1"/>
          </p:cNvPicPr>
          <p:nvPr/>
        </p:nvPicPr>
        <p:blipFill>
          <a:blip r:embed="rId2" cstate="print">
            <a:extLst>
              <a:ext uri="{28A0092B-C50C-407E-A947-70E740481C1C}">
                <a14:useLocalDpi xmlns:a14="http://schemas.microsoft.com/office/drawing/2010/main" val="0"/>
              </a:ext>
            </a:extLst>
          </a:blip>
          <a:srcRect l="1196" t="11751" r="2724" b="4798"/>
          <a:stretch>
            <a:fillRect/>
          </a:stretch>
        </p:blipFill>
        <p:spPr bwMode="auto">
          <a:xfrm>
            <a:off x="336000" y="636492"/>
            <a:ext cx="3600000" cy="552052"/>
          </a:xfrm>
          <a:prstGeom prst="rect">
            <a:avLst/>
          </a:prstGeom>
          <a:noFill/>
          <a:ln>
            <a:noFill/>
          </a:ln>
        </p:spPr>
      </p:pic>
      <p:sp>
        <p:nvSpPr>
          <p:cNvPr id="4" name="CaixaDeTexto 3">
            <a:extLst>
              <a:ext uri="{FF2B5EF4-FFF2-40B4-BE49-F238E27FC236}">
                <a16:creationId xmlns:a16="http://schemas.microsoft.com/office/drawing/2014/main" id="{474AA878-22EB-6F84-5334-C5222280925F}"/>
              </a:ext>
            </a:extLst>
          </p:cNvPr>
          <p:cNvSpPr txBox="1"/>
          <p:nvPr/>
        </p:nvSpPr>
        <p:spPr>
          <a:xfrm>
            <a:off x="335998" y="1188544"/>
            <a:ext cx="4657343" cy="3926716"/>
          </a:xfrm>
          <a:prstGeom prst="rect">
            <a:avLst/>
          </a:prstGeom>
          <a:noFill/>
        </p:spPr>
        <p:txBody>
          <a:bodyPr wrap="square">
            <a:spAutoFit/>
          </a:bodyPr>
          <a:lstStyle/>
          <a:p>
            <a:pPr algn="just">
              <a:lnSpc>
                <a:spcPct val="115000"/>
              </a:lnSpc>
              <a:spcAft>
                <a:spcPts val="4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Observe a pizza pedida por Marcelo: </a:t>
            </a:r>
          </a:p>
          <a:p>
            <a:pPr algn="just">
              <a:lnSpc>
                <a:spcPct val="115000"/>
              </a:lnSpc>
              <a:spcAft>
                <a:spcPts val="4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400"/>
              </a:spcAft>
              <a:buNone/>
            </a:pPr>
            <a:endParaRPr lang="pt-BR" sz="24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400"/>
              </a:spcAft>
              <a:buNone/>
            </a:pPr>
            <a:endParaRPr lang="pt-BR" sz="16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400"/>
              </a:spcAft>
              <a:buNone/>
            </a:pPr>
            <a:endParaRPr lang="pt-BR" sz="1600" b="1" kern="100" dirty="0">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400"/>
              </a:spcAft>
              <a:buNone/>
            </a:pPr>
            <a:endParaRPr lang="pt-BR" sz="16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400"/>
              </a:spcAft>
              <a:buNone/>
            </a:pPr>
            <a:endParaRPr lang="pt-BR" sz="1600" b="1" kern="100" dirty="0">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400"/>
              </a:spcAft>
              <a:buNone/>
            </a:pPr>
            <a:endParaRPr lang="pt-BR" sz="16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400"/>
              </a:spcAft>
              <a:buNone/>
            </a:pPr>
            <a:r>
              <a:rPr lang="pt-BR" sz="1600" b="1" kern="100" dirty="0">
                <a:latin typeface="Arial Narrow" panose="020B0606020202030204" pitchFamily="34" charset="0"/>
                <a:ea typeface="Aptos" panose="020B0004020202020204" pitchFamily="34" charset="0"/>
                <a:cs typeface="Times New Roman" panose="02020603050405020304" pitchFamily="18" charset="0"/>
              </a:rPr>
              <a:t>	</a:t>
            </a:r>
            <a:r>
              <a:rPr lang="pt-BR" sz="1600" b="1" kern="100" dirty="0">
                <a:effectLst/>
                <a:latin typeface="Arial Narrow" panose="020B0606020202030204" pitchFamily="34" charset="0"/>
                <a:ea typeface="Aptos" panose="020B0004020202020204" pitchFamily="34" charset="0"/>
                <a:cs typeface="Times New Roman" panose="02020603050405020304" pitchFamily="18" charset="0"/>
              </a:rPr>
              <a:t>Pizza sabor: calabresa e brigadeiro</a:t>
            </a:r>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descr="Imagem gerada">
            <a:extLst>
              <a:ext uri="{FF2B5EF4-FFF2-40B4-BE49-F238E27FC236}">
                <a16:creationId xmlns:a16="http://schemas.microsoft.com/office/drawing/2014/main" id="{AF56350F-915C-9B02-5E51-E611E96F7A98}"/>
              </a:ext>
            </a:extLst>
          </p:cNvPr>
          <p:cNvPicPr>
            <a:picLocks noChangeAspect="1"/>
          </p:cNvPicPr>
          <p:nvPr/>
        </p:nvPicPr>
        <p:blipFill rotWithShape="1">
          <a:blip r:embed="rId3" cstate="print">
            <a:grayscl/>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13312" r="14314"/>
          <a:stretch>
            <a:fillRect/>
          </a:stretch>
        </p:blipFill>
        <p:spPr bwMode="auto">
          <a:xfrm>
            <a:off x="1165409" y="1740596"/>
            <a:ext cx="3316943" cy="3055941"/>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FE45EC0C-F1C6-1274-4F31-B5C57CDB847F}"/>
              </a:ext>
            </a:extLst>
          </p:cNvPr>
          <p:cNvSpPr txBox="1"/>
          <p:nvPr/>
        </p:nvSpPr>
        <p:spPr>
          <a:xfrm>
            <a:off x="5181600" y="1740596"/>
            <a:ext cx="6096000" cy="3657796"/>
          </a:xfrm>
          <a:prstGeom prst="rect">
            <a:avLst/>
          </a:prstGeom>
          <a:noFill/>
        </p:spPr>
        <p:txBody>
          <a:bodyPr wrap="square">
            <a:spAutoFit/>
          </a:bodyPr>
          <a:lstStyle/>
          <a:p>
            <a:pPr algn="just">
              <a:lnSpc>
                <a:spcPct val="115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Responda:</a:t>
            </a:r>
          </a:p>
          <a:p>
            <a:pPr algn="just">
              <a:lnSpc>
                <a:spcPct val="115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 pizza foi repartida em quantos pedaços?</a:t>
            </a:r>
          </a:p>
          <a:p>
            <a:pPr algn="just">
              <a:lnSpc>
                <a:spcPct val="115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Determine a quantidade de pedaços de cada sabor.</a:t>
            </a:r>
          </a:p>
          <a:p>
            <a:pPr algn="just">
              <a:lnSpc>
                <a:spcPct val="115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Determine a porcentagem que cada sabor representa em relação ao todo.</a:t>
            </a:r>
          </a:p>
          <a:p>
            <a:pPr algn="just">
              <a:lnSpc>
                <a:spcPct val="115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Escreva a razão entre os sabores com menor e maior quantidade de pedaços. </a:t>
            </a:r>
          </a:p>
        </p:txBody>
      </p:sp>
    </p:spTree>
    <p:extLst>
      <p:ext uri="{BB962C8B-B14F-4D97-AF65-F5344CB8AC3E}">
        <p14:creationId xmlns:p14="http://schemas.microsoft.com/office/powerpoint/2010/main" val="89886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A3D2175-5F91-0D09-B41E-5F771F34FDC3}"/>
              </a:ext>
            </a:extLst>
          </p:cNvPr>
          <p:cNvSpPr txBox="1"/>
          <p:nvPr/>
        </p:nvSpPr>
        <p:spPr>
          <a:xfrm>
            <a:off x="336000" y="877366"/>
            <a:ext cx="11520000" cy="3862981"/>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Observe o mosaico desenhado por João na aula de matemática:</a:t>
            </a:r>
          </a:p>
          <a:p>
            <a:pPr marL="4213225"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Determine:</a:t>
            </a:r>
          </a:p>
          <a:p>
            <a:pPr marL="4213225"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 porcentagem que representa a quantidade de triângulos não coloridos do mosaico.</a:t>
            </a:r>
          </a:p>
          <a:p>
            <a:pPr marL="4213225"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A porcentagem que representa a quantidade de triângulos coloridos do mosaico.</a:t>
            </a:r>
          </a:p>
          <a:p>
            <a:pPr marL="4213225"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A razão entre a quantidade de triângulos não coloridos em relação aos triângulos coloridos.</a:t>
            </a:r>
          </a:p>
        </p:txBody>
      </p:sp>
      <p:pic>
        <p:nvPicPr>
          <p:cNvPr id="4" name="Imagem 3">
            <a:extLst>
              <a:ext uri="{FF2B5EF4-FFF2-40B4-BE49-F238E27FC236}">
                <a16:creationId xmlns:a16="http://schemas.microsoft.com/office/drawing/2014/main" id="{1772E321-E26A-B0DD-AECF-91F0B7E3E4A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435" y="1509393"/>
            <a:ext cx="3960000" cy="2386195"/>
          </a:xfrm>
          <a:prstGeom prst="rect">
            <a:avLst/>
          </a:prstGeom>
          <a:noFill/>
        </p:spPr>
      </p:pic>
    </p:spTree>
    <p:extLst>
      <p:ext uri="{BB962C8B-B14F-4D97-AF65-F5344CB8AC3E}">
        <p14:creationId xmlns:p14="http://schemas.microsoft.com/office/powerpoint/2010/main" val="311556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67F8F56-C797-09BD-9124-F3981B527A79}"/>
              </a:ext>
            </a:extLst>
          </p:cNvPr>
          <p:cNvSpPr txBox="1"/>
          <p:nvPr/>
        </p:nvSpPr>
        <p:spPr>
          <a:xfrm>
            <a:off x="336000" y="1054569"/>
            <a:ext cx="11520000" cy="4068165"/>
          </a:xfrm>
          <a:prstGeom prst="rect">
            <a:avLst/>
          </a:prstGeom>
          <a:noFill/>
        </p:spPr>
        <p:txBody>
          <a:bodyPr wrap="square">
            <a:spAutoFit/>
          </a:bodyPr>
          <a:lstStyle/>
          <a:p>
            <a:pPr algn="just">
              <a:lnSpc>
                <a:spcPct val="115000"/>
              </a:lnSpc>
              <a:spcAft>
                <a:spcPts val="800"/>
              </a:spcAft>
              <a:buNone/>
            </a:pPr>
            <a:r>
              <a:rPr lang="pt-BR" sz="2400" b="1" kern="0" dirty="0">
                <a:effectLst/>
                <a:latin typeface="Arial Narrow" panose="020B0606020202030204" pitchFamily="34" charset="0"/>
                <a:ea typeface="Aptos" panose="020B0004020202020204" pitchFamily="34" charset="0"/>
                <a:cs typeface="ArialNarrow"/>
              </a:rPr>
              <a:t>6.</a:t>
            </a:r>
            <a:r>
              <a:rPr lang="pt-BR" sz="2400" kern="0" dirty="0">
                <a:effectLst/>
                <a:latin typeface="Arial Narrow" panose="020B0606020202030204" pitchFamily="34" charset="0"/>
                <a:ea typeface="Aptos" panose="020B0004020202020204" pitchFamily="34" charset="0"/>
                <a:cs typeface="ArialNarrow"/>
              </a:rPr>
              <a:t> Observa a representação de um todo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 </a:t>
            </a:r>
          </a:p>
          <a:p>
            <a:pPr algn="just">
              <a:lnSpc>
                <a:spcPct val="115000"/>
              </a:lnSpc>
              <a:spcAft>
                <a:spcPts val="800"/>
              </a:spcAft>
              <a:buNone/>
            </a:pPr>
            <a:endParaRPr lang="pt-BR" sz="2400" kern="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O número 100 foi dividido, igualmente, entre todas as partes desta representação. Agora, responda: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a) A parte colorida ficou com qual quantidade de 100?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b) A parte não colorida ficou com qual quantidade de 100?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Aptos" panose="020B0004020202020204" pitchFamily="34" charset="0"/>
                <a:cs typeface="ArialNarrow"/>
              </a:rPr>
              <a:t>c) Escreva a razão, em fração irredutível, entre os valores destinados às partes coloridas e não coloridas. O que essa razão significa?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5B1CB215-6E36-34B6-8D81-EFF88ED39467}"/>
              </a:ext>
            </a:extLst>
          </p:cNvPr>
          <p:cNvPicPr>
            <a:picLocks noChangeAspect="1"/>
          </p:cNvPicPr>
          <p:nvPr/>
        </p:nvPicPr>
        <p:blipFill>
          <a:blip r:embed="rId2"/>
          <a:stretch>
            <a:fillRect/>
          </a:stretch>
        </p:blipFill>
        <p:spPr>
          <a:xfrm>
            <a:off x="3756000" y="1593979"/>
            <a:ext cx="4680000" cy="953744"/>
          </a:xfrm>
          <a:prstGeom prst="rect">
            <a:avLst/>
          </a:prstGeom>
        </p:spPr>
      </p:pic>
    </p:spTree>
    <p:extLst>
      <p:ext uri="{BB962C8B-B14F-4D97-AF65-F5344CB8AC3E}">
        <p14:creationId xmlns:p14="http://schemas.microsoft.com/office/powerpoint/2010/main" val="737048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Desenho de bandeira&#10;&#10;Descrição gerada automaticamente com confiança média">
            <a:extLst>
              <a:ext uri="{FF2B5EF4-FFF2-40B4-BE49-F238E27FC236}">
                <a16:creationId xmlns:a16="http://schemas.microsoft.com/office/drawing/2014/main" id="{FB7C1BE3-B514-290B-9701-168AF42A301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3146" y="622951"/>
            <a:ext cx="3240000" cy="538253"/>
          </a:xfrm>
          <a:prstGeom prst="rect">
            <a:avLst/>
          </a:prstGeom>
          <a:noFill/>
          <a:ln>
            <a:noFill/>
          </a:ln>
        </p:spPr>
      </p:pic>
      <p:sp>
        <p:nvSpPr>
          <p:cNvPr id="4" name="CaixaDeTexto 3">
            <a:extLst>
              <a:ext uri="{FF2B5EF4-FFF2-40B4-BE49-F238E27FC236}">
                <a16:creationId xmlns:a16="http://schemas.microsoft.com/office/drawing/2014/main" id="{EB1F4977-E9D6-14DD-08F8-93D5E5F82C5C}"/>
              </a:ext>
            </a:extLst>
          </p:cNvPr>
          <p:cNvSpPr txBox="1"/>
          <p:nvPr/>
        </p:nvSpPr>
        <p:spPr>
          <a:xfrm>
            <a:off x="336000" y="838292"/>
            <a:ext cx="11520000" cy="5628913"/>
          </a:xfrm>
          <a:prstGeom prst="rect">
            <a:avLst/>
          </a:prstGeom>
          <a:noFill/>
        </p:spPr>
        <p:txBody>
          <a:bodyPr wrap="square">
            <a:spAutoFit/>
          </a:bodyPr>
          <a:lstStyle/>
          <a:p>
            <a:pPr algn="ctr">
              <a:lnSpc>
                <a:spcPct val="115000"/>
              </a:lnSpc>
              <a:spcAft>
                <a:spcPts val="400"/>
              </a:spcAf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			PARTILHA DE QUANTIDADE EM PARTES DESIGUAIS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1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kern="0" dirty="0">
                <a:effectLst/>
                <a:latin typeface="Arial Narrow" panose="020B0606020202030204" pitchFamily="34" charset="0"/>
                <a:ea typeface="Aptos" panose="020B0004020202020204" pitchFamily="34" charset="0"/>
                <a:cs typeface="ArialNarrow"/>
              </a:rPr>
              <a:t>É um conceito matemático que envolve a divisão de um total em “pedaços” que não são iguais entre si, mas são proporcionais ao todo. Este conceito envolve cálculos com razões, frações entre outros.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b="1" kern="0" dirty="0">
                <a:effectLst/>
                <a:latin typeface="Arial Narrow" panose="020B0606020202030204" pitchFamily="34" charset="0"/>
                <a:ea typeface="Aptos" panose="020B0004020202020204" pitchFamily="34" charset="0"/>
                <a:cs typeface="ArialNarrow"/>
              </a:rPr>
              <a:t>Vamos entender melhor?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1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400"/>
              </a:spcAft>
              <a:buFont typeface="Wingdings" panose="05000000000000000000" pitchFamily="2" charset="2"/>
              <a:buChar char=""/>
            </a:pPr>
            <a:r>
              <a:rPr lang="pt-BR" sz="2300" kern="0" dirty="0">
                <a:effectLst/>
                <a:latin typeface="Arial Narrow" panose="020B0606020202030204" pitchFamily="34" charset="0"/>
                <a:ea typeface="Times New Roman" panose="02020603050405020304" pitchFamily="18" charset="0"/>
                <a:cs typeface="ArialNarrow"/>
              </a:rPr>
              <a:t>Podemos determinar a razão, conhecendo a quantidade de cada parte (ou grupo).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10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b="1" kern="0" dirty="0">
                <a:effectLst/>
                <a:latin typeface="Arial Narrow" panose="020B0606020202030204" pitchFamily="34" charset="0"/>
                <a:ea typeface="Aptos" panose="020B0004020202020204" pitchFamily="34" charset="0"/>
                <a:cs typeface="ArialNarrow"/>
              </a:rPr>
              <a:t>Exemplo: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kern="0" dirty="0">
                <a:effectLst/>
                <a:latin typeface="Arial Narrow" panose="020B0606020202030204" pitchFamily="34" charset="0"/>
                <a:ea typeface="Aptos" panose="020B0004020202020204" pitchFamily="34" charset="0"/>
                <a:cs typeface="ArialNarrow"/>
              </a:rPr>
              <a:t>Um grupo de cinco amigos ganhou R$ 1000,00 em um bolão e dividirá o prêmio igualmente entre si. Neste grupo, há duas mulheres e três homens.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kern="0" dirty="0">
                <a:effectLst/>
                <a:latin typeface="Arial Narrow" panose="020B0606020202030204" pitchFamily="34" charset="0"/>
                <a:ea typeface="Aptos" panose="020B0004020202020204" pitchFamily="34" charset="0"/>
                <a:cs typeface="ArialNarrow"/>
              </a:rPr>
              <a:t>a) O grupo dos homens receberá quantos reais?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kern="0" dirty="0">
                <a:effectLst/>
                <a:latin typeface="Arial Narrow" panose="020B0606020202030204" pitchFamily="34" charset="0"/>
                <a:ea typeface="Aptos" panose="020B0004020202020204" pitchFamily="34" charset="0"/>
                <a:cs typeface="ArialNarrow"/>
              </a:rPr>
              <a:t>b) O grupo das mulheres receberá quantos reais?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300" kern="0" dirty="0">
                <a:effectLst/>
                <a:latin typeface="Arial Narrow" panose="020B0606020202030204" pitchFamily="34" charset="0"/>
                <a:ea typeface="Aptos" panose="020B0004020202020204" pitchFamily="34" charset="0"/>
                <a:cs typeface="ArialNarrow"/>
              </a:rPr>
              <a:t>c) Qual é a razão entre os valores recebidos pelo grupo das mulheres em relação ao grupo dos homens?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1817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B995958E-3C3B-AB46-AACF-56426A5BFA4D}"/>
                  </a:ext>
                </a:extLst>
              </p:cNvPr>
              <p:cNvSpPr txBox="1"/>
              <p:nvPr/>
            </p:nvSpPr>
            <p:spPr>
              <a:xfrm>
                <a:off x="331695" y="653126"/>
                <a:ext cx="11520000" cy="6026009"/>
              </a:xfrm>
              <a:prstGeom prst="rect">
                <a:avLst/>
              </a:prstGeom>
              <a:noFill/>
            </p:spPr>
            <p:txBody>
              <a:bodyPr wrap="square">
                <a:spAutoFit/>
              </a:bodyPr>
              <a:lstStyle/>
              <a:p>
                <a:pPr algn="just">
                  <a:lnSpc>
                    <a:spcPct val="115000"/>
                  </a:lnSpc>
                  <a:spcAft>
                    <a:spcPts val="400"/>
                  </a:spcAft>
                  <a:buNone/>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Primeiramente, a divisão de 1000 por 5 é 200, pois há cinco pessoas neste grupo de amigos.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Aptos" panose="020B0004020202020204" pitchFamily="34" charset="0"/>
                    <a:cs typeface="ArialNarrow"/>
                  </a:rPr>
                  <a:t>a) Como há </a:t>
                </a:r>
                <a:r>
                  <a:rPr lang="pt-BR" sz="2200" b="1" i="1" kern="0" dirty="0">
                    <a:effectLst/>
                    <a:latin typeface="Arial Narrow" panose="020B0606020202030204" pitchFamily="34" charset="0"/>
                    <a:ea typeface="Aptos" panose="020B0004020202020204" pitchFamily="34" charset="0"/>
                    <a:cs typeface="ArialNarrow"/>
                  </a:rPr>
                  <a:t>três homens</a:t>
                </a:r>
                <a:r>
                  <a:rPr lang="pt-BR" sz="2200" i="1" kern="0" dirty="0">
                    <a:effectLst/>
                    <a:latin typeface="Arial Narrow" panose="020B0606020202030204" pitchFamily="34" charset="0"/>
                    <a:ea typeface="Aptos" panose="020B0004020202020204" pitchFamily="34" charset="0"/>
                    <a:cs typeface="ArialNarrow"/>
                  </a:rPr>
                  <a:t> no grupo,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3∙200=600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Times New Roman" panose="02020603050405020304" pitchFamily="18" charset="0"/>
                    <a:cs typeface="ArialNarrow"/>
                  </a:rPr>
                  <a:t>Dessa forma, o grupo dos homens receberão R$ 600,00.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Aptos" panose="020B0004020202020204" pitchFamily="34" charset="0"/>
                    <a:cs typeface="ArialNarrow"/>
                  </a:rPr>
                  <a:t>b) Como há </a:t>
                </a:r>
                <a:r>
                  <a:rPr lang="pt-BR" sz="2200" b="1" i="1" kern="0" dirty="0">
                    <a:effectLst/>
                    <a:latin typeface="Arial Narrow" panose="020B0606020202030204" pitchFamily="34" charset="0"/>
                    <a:ea typeface="Aptos" panose="020B0004020202020204" pitchFamily="34" charset="0"/>
                    <a:cs typeface="ArialNarrow"/>
                  </a:rPr>
                  <a:t>duas mulheres </a:t>
                </a:r>
                <a:r>
                  <a:rPr lang="pt-BR" sz="2200" i="1" kern="0" dirty="0">
                    <a:effectLst/>
                    <a:latin typeface="Arial Narrow" panose="020B0606020202030204" pitchFamily="34" charset="0"/>
                    <a:ea typeface="Aptos" panose="020B0004020202020204" pitchFamily="34" charset="0"/>
                    <a:cs typeface="ArialNarrow"/>
                  </a:rPr>
                  <a:t>no grupo,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2∙200=400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Times New Roman" panose="02020603050405020304" pitchFamily="18" charset="0"/>
                    <a:cs typeface="ArialNarrow"/>
                  </a:rPr>
                  <a:t>Assim, o grupo das mulheres receberão R$ 400,00.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Aptos" panose="020B0004020202020204" pitchFamily="34" charset="0"/>
                    <a:cs typeface="ArialNarrow"/>
                  </a:rPr>
                  <a:t>c) Montando a razão,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400</m:t>
                          </m:r>
                        </m:num>
                        <m:den>
                          <m:r>
                            <a:rPr lang="pt-BR" sz="2200" i="1" kern="0">
                              <a:effectLst/>
                              <a:latin typeface="Cambria Math" panose="02040503050406030204" pitchFamily="18" charset="0"/>
                              <a:ea typeface="Times New Roman" panose="02020603050405020304" pitchFamily="18" charset="0"/>
                              <a:cs typeface="ArialNarrow"/>
                            </a:rPr>
                            <m:t> 600 </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4</m:t>
                          </m:r>
                        </m:num>
                        <m:den>
                          <m:r>
                            <a:rPr lang="pt-BR" sz="2200" i="1" kern="0">
                              <a:effectLst/>
                              <a:latin typeface="Cambria Math" panose="02040503050406030204" pitchFamily="18" charset="0"/>
                              <a:ea typeface="Times New Roman" panose="02020603050405020304" pitchFamily="18" charset="0"/>
                              <a:cs typeface="ArialNarrow"/>
                            </a:rPr>
                            <m:t> 6 </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2</m:t>
                          </m:r>
                        </m:num>
                        <m:den>
                          <m:r>
                            <a:rPr lang="pt-BR" sz="2200" i="1" kern="0">
                              <a:effectLst/>
                              <a:latin typeface="Cambria Math" panose="02040503050406030204" pitchFamily="18" charset="0"/>
                              <a:ea typeface="Times New Roman" panose="02020603050405020304" pitchFamily="18" charset="0"/>
                              <a:cs typeface="ArialNarrow"/>
                            </a:rPr>
                            <m:t> 3 </m:t>
                          </m:r>
                        </m:den>
                      </m:f>
                      <m:r>
                        <a:rPr lang="pt-BR" sz="2200" i="1" kern="0">
                          <a:effectLst/>
                          <a:latin typeface="Cambria Math" panose="02040503050406030204" pitchFamily="18" charset="0"/>
                          <a:ea typeface="Times New Roman" panose="02020603050405020304" pitchFamily="18" charset="0"/>
                          <a:cs typeface="ArialNarrow"/>
                        </a:rPr>
                        <m:t>  → 2 :3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200" i="1" kern="0" dirty="0">
                    <a:effectLst/>
                    <a:latin typeface="Arial Narrow" panose="020B0606020202030204" pitchFamily="34" charset="0"/>
                    <a:ea typeface="Times New Roman" panose="02020603050405020304" pitchFamily="18" charset="0"/>
                    <a:cs typeface="ArialNarrow"/>
                  </a:rPr>
                  <a:t>Portanto, a razão entre os valores recebidos pelo grupo das mulheres em relação ao grupo dos homens é de </a:t>
                </a:r>
                <a:r>
                  <a:rPr lang="pt-BR" sz="2200" i="1" u="sng" kern="0" dirty="0">
                    <a:effectLst/>
                    <a:latin typeface="Arial Narrow" panose="020B0606020202030204" pitchFamily="34" charset="0"/>
                    <a:ea typeface="Times New Roman" panose="02020603050405020304" pitchFamily="18" charset="0"/>
                    <a:cs typeface="ArialNarrow"/>
                  </a:rPr>
                  <a:t>dois para três</a:t>
                </a:r>
                <a:r>
                  <a:rPr lang="pt-BR" sz="2200" i="1" kern="0" dirty="0">
                    <a:effectLst/>
                    <a:latin typeface="Arial Narrow" panose="020B0606020202030204" pitchFamily="34" charset="0"/>
                    <a:ea typeface="Times New Roman" panose="02020603050405020304" pitchFamily="18" charset="0"/>
                    <a:cs typeface="ArialNarrow"/>
                  </a:rPr>
                  <a:t>.</a:t>
                </a:r>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B995958E-3C3B-AB46-AACF-56426A5BFA4D}"/>
                  </a:ext>
                </a:extLst>
              </p:cNvPr>
              <p:cNvSpPr txBox="1">
                <a:spLocks noRot="1" noChangeAspect="1" noMove="1" noResize="1" noEditPoints="1" noAdjustHandles="1" noChangeArrowheads="1" noChangeShapeType="1" noTextEdit="1"/>
              </p:cNvSpPr>
              <p:nvPr/>
            </p:nvSpPr>
            <p:spPr>
              <a:xfrm>
                <a:off x="331695" y="653126"/>
                <a:ext cx="11520000" cy="6026009"/>
              </a:xfrm>
              <a:prstGeom prst="rect">
                <a:avLst/>
              </a:prstGeom>
              <a:blipFill>
                <a:blip r:embed="rId2"/>
                <a:stretch>
                  <a:fillRect l="-688" t="-404" r="-688" b="-1213"/>
                </a:stretch>
              </a:blipFill>
            </p:spPr>
            <p:txBody>
              <a:bodyPr/>
              <a:lstStyle/>
              <a:p>
                <a:r>
                  <a:rPr lang="pt-BR">
                    <a:noFill/>
                  </a:rPr>
                  <a:t> </a:t>
                </a:r>
              </a:p>
            </p:txBody>
          </p:sp>
        </mc:Fallback>
      </mc:AlternateContent>
    </p:spTree>
    <p:extLst>
      <p:ext uri="{BB962C8B-B14F-4D97-AF65-F5344CB8AC3E}">
        <p14:creationId xmlns:p14="http://schemas.microsoft.com/office/powerpoint/2010/main" val="3382311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DFCF48DB-1C8D-08A6-44C2-D4F290CD12BD}"/>
                  </a:ext>
                </a:extLst>
              </p:cNvPr>
              <p:cNvSpPr txBox="1"/>
              <p:nvPr/>
            </p:nvSpPr>
            <p:spPr>
              <a:xfrm>
                <a:off x="336000" y="682401"/>
                <a:ext cx="11520000" cy="5613588"/>
              </a:xfrm>
              <a:prstGeom prst="rect">
                <a:avLst/>
              </a:prstGeom>
              <a:noFill/>
            </p:spPr>
            <p:txBody>
              <a:bodyPr wrap="square">
                <a:spAutoFit/>
              </a:bodyPr>
              <a:lstStyle/>
              <a:p>
                <a:pPr marL="342900" lvl="0" indent="-342900" algn="just">
                  <a:lnSpc>
                    <a:spcPct val="115000"/>
                  </a:lnSpc>
                  <a:spcAft>
                    <a:spcPts val="400"/>
                  </a:spcAft>
                  <a:buFont typeface="Wingdings" panose="05000000000000000000" pitchFamily="2" charset="2"/>
                  <a:buChar char=""/>
                </a:pPr>
                <a:r>
                  <a:rPr lang="pt-BR" sz="2400" kern="0" dirty="0">
                    <a:effectLst/>
                    <a:latin typeface="Arial Narrow" panose="020B0606020202030204" pitchFamily="34" charset="0"/>
                    <a:ea typeface="Times New Roman" panose="02020603050405020304" pitchFamily="18" charset="0"/>
                    <a:cs typeface="ArialNarrow"/>
                  </a:rPr>
                  <a:t>Podemos também determinar a quantidade de cada parte (ou grupo) receberá apenas conhecendo a razão.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400" b="1" kern="0" dirty="0">
                  <a:effectLst/>
                  <a:latin typeface="Arial Narrow" panose="020B0606020202030204" pitchFamily="34" charset="0"/>
                  <a:ea typeface="Aptos" panose="020B0004020202020204" pitchFamily="34" charset="0"/>
                  <a:cs typeface="ArialNarrow"/>
                </a:endParaRPr>
              </a:p>
              <a:p>
                <a:pPr algn="just">
                  <a:lnSpc>
                    <a:spcPct val="115000"/>
                  </a:lnSpc>
                  <a:spcAft>
                    <a:spcPts val="400"/>
                  </a:spcAft>
                  <a:buNone/>
                </a:pPr>
                <a:r>
                  <a:rPr lang="pt-BR" sz="2400" b="1" kern="0" dirty="0">
                    <a:effectLst/>
                    <a:latin typeface="Arial Narrow" panose="020B0606020202030204" pitchFamily="34" charset="0"/>
                    <a:ea typeface="Aptos" panose="020B0004020202020204" pitchFamily="34" charset="0"/>
                    <a:cs typeface="ArialNarrow"/>
                  </a:rPr>
                  <a:t>Exemplo: </a:t>
                </a:r>
                <a:r>
                  <a:rPr lang="pt-BR" sz="2400" kern="0" dirty="0">
                    <a:effectLst/>
                    <a:latin typeface="Arial Narrow" panose="020B0606020202030204" pitchFamily="34" charset="0"/>
                    <a:ea typeface="Aptos" panose="020B0004020202020204" pitchFamily="34" charset="0"/>
                    <a:cs typeface="ArialNarrow"/>
                  </a:rPr>
                  <a:t>Carlos entregará 45 quilogramas (Kg) de arroz para duas escolas na razão </a:t>
                </a:r>
                <a14:m>
                  <m:oMath xmlns:m="http://schemas.openxmlformats.org/officeDocument/2006/math">
                    <m:r>
                      <a:rPr lang="pt-BR" sz="2400" i="1" kern="0">
                        <a:effectLst/>
                        <a:latin typeface="Cambria Math" panose="02040503050406030204" pitchFamily="18" charset="0"/>
                        <a:ea typeface="Aptos" panose="020B0004020202020204" pitchFamily="34" charset="0"/>
                        <a:cs typeface="ArialNarrow"/>
                      </a:rPr>
                      <m:t>2 :3</m:t>
                    </m:r>
                  </m:oMath>
                </a14:m>
                <a:r>
                  <a:rPr lang="pt-BR" sz="2400" kern="0" dirty="0">
                    <a:effectLst/>
                    <a:latin typeface="Arial Narrow" panose="020B0606020202030204" pitchFamily="34" charset="0"/>
                    <a:ea typeface="Times New Roman" panose="02020603050405020304" pitchFamily="18" charset="0"/>
                    <a:cs typeface="ArialNarrow"/>
                  </a:rPr>
                  <a:t>. Quantos quilos de arroz cada escola receberá?</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400" i="1" u="sng" kern="0" dirty="0">
                    <a:effectLst/>
                    <a:latin typeface="Arial Narrow" panose="020B0606020202030204" pitchFamily="34" charset="0"/>
                    <a:ea typeface="Aptos" panose="020B0004020202020204" pitchFamily="34" charset="0"/>
                    <a:cs typeface="ArialNarrow"/>
                  </a:rPr>
                  <a:t>Resolução</a:t>
                </a:r>
                <a:r>
                  <a:rPr lang="pt-BR" sz="2400" i="1" kern="0" dirty="0">
                    <a:effectLst/>
                    <a:latin typeface="Arial Narrow" panose="020B0606020202030204" pitchFamily="34" charset="0"/>
                    <a:ea typeface="Aptos" panose="020B0004020202020204" pitchFamily="34" charset="0"/>
                    <a:cs typeface="ArialNarrow"/>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400" i="1" kern="0" dirty="0">
                    <a:effectLst/>
                    <a:latin typeface="Arial Narrow" panose="020B0606020202030204" pitchFamily="34" charset="0"/>
                    <a:ea typeface="Aptos" panose="020B0004020202020204" pitchFamily="34" charset="0"/>
                    <a:cs typeface="ArialNarrow"/>
                  </a:rPr>
                  <a:t>Observe que teremos 5 partes ao total (2+3). Assim, cada parte corresponde 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14:m>
                  <m:oMathPara xmlns:m="http://schemas.openxmlformats.org/officeDocument/2006/math">
                    <m:oMathParaPr>
                      <m:jc m:val="centerGroup"/>
                    </m:oMathParaPr>
                    <m:oMath xmlns:m="http://schemas.openxmlformats.org/officeDocument/2006/math">
                      <m:r>
                        <a:rPr lang="pt-BR" sz="2400" i="1" kern="0">
                          <a:effectLst/>
                          <a:latin typeface="Cambria Math" panose="02040503050406030204" pitchFamily="18" charset="0"/>
                          <a:ea typeface="Aptos" panose="020B0004020202020204" pitchFamily="34" charset="0"/>
                          <a:cs typeface="ArialNarrow"/>
                        </a:rPr>
                        <m:t>45÷5=9</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400" i="1" kern="0" dirty="0">
                    <a:effectLst/>
                    <a:latin typeface="Arial Narrow" panose="020B0606020202030204" pitchFamily="34" charset="0"/>
                    <a:ea typeface="Times New Roman" panose="02020603050405020304" pitchFamily="18" charset="0"/>
                    <a:cs typeface="ArialNarrow"/>
                  </a:rPr>
                  <a:t>Como cada parte tem 9 Kg, podemos calcular a quantidade entregue em cada escola.</a:t>
                </a:r>
              </a:p>
              <a:p>
                <a:pPr algn="just">
                  <a:lnSpc>
                    <a:spcPct val="115000"/>
                  </a:lnSpc>
                  <a:spcAft>
                    <a:spcPts val="400"/>
                  </a:spcAft>
                  <a:buNone/>
                </a:pPr>
                <a:endParaRPr lang="pt-BR" sz="2400" i="1" kern="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400" i="1" kern="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400" i="1" dirty="0">
                    <a:latin typeface="Arial Narrow" panose="020B0606020202030204" pitchFamily="34" charset="0"/>
                  </a:rPr>
                  <a:t>Portanto, uma das escolas receberá 18 Kg de arroz e a outra receberá 27 Kg.</a:t>
                </a:r>
                <a:endParaRPr lang="pt-BR" sz="24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DFCF48DB-1C8D-08A6-44C2-D4F290CD12BD}"/>
                  </a:ext>
                </a:extLst>
              </p:cNvPr>
              <p:cNvSpPr txBox="1">
                <a:spLocks noRot="1" noChangeAspect="1" noMove="1" noResize="1" noEditPoints="1" noAdjustHandles="1" noChangeArrowheads="1" noChangeShapeType="1" noTextEdit="1"/>
              </p:cNvSpPr>
              <p:nvPr/>
            </p:nvSpPr>
            <p:spPr>
              <a:xfrm>
                <a:off x="336000" y="682401"/>
                <a:ext cx="11520000" cy="5613588"/>
              </a:xfrm>
              <a:prstGeom prst="rect">
                <a:avLst/>
              </a:prstGeom>
              <a:blipFill>
                <a:blip r:embed="rId2"/>
                <a:stretch>
                  <a:fillRect l="-794" t="-434" r="-847" b="-1629"/>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9B880084-5941-81B4-6016-E564F5EE873F}"/>
              </a:ext>
            </a:extLst>
          </p:cNvPr>
          <p:cNvPicPr>
            <a:picLocks noChangeAspect="1"/>
          </p:cNvPicPr>
          <p:nvPr/>
        </p:nvPicPr>
        <p:blipFill>
          <a:blip r:embed="rId3"/>
          <a:stretch>
            <a:fillRect/>
          </a:stretch>
        </p:blipFill>
        <p:spPr>
          <a:xfrm>
            <a:off x="3936000" y="4856842"/>
            <a:ext cx="4320000" cy="833259"/>
          </a:xfrm>
          <a:prstGeom prst="rect">
            <a:avLst/>
          </a:prstGeom>
        </p:spPr>
      </p:pic>
    </p:spTree>
    <p:extLst>
      <p:ext uri="{BB962C8B-B14F-4D97-AF65-F5344CB8AC3E}">
        <p14:creationId xmlns:p14="http://schemas.microsoft.com/office/powerpoint/2010/main" val="1783888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0B0DE0D0-1C57-1FD0-A21D-FC92395A1158}"/>
                  </a:ext>
                </a:extLst>
              </p:cNvPr>
              <p:cNvSpPr txBox="1"/>
              <p:nvPr/>
            </p:nvSpPr>
            <p:spPr>
              <a:xfrm>
                <a:off x="322729" y="1277121"/>
                <a:ext cx="5351929" cy="4419736"/>
              </a:xfrm>
              <a:prstGeom prst="rect">
                <a:avLst/>
              </a:prstGeom>
              <a:noFill/>
            </p:spPr>
            <p:txBody>
              <a:bodyPr wrap="square">
                <a:spAutoFit/>
              </a:bodyPr>
              <a:lstStyle/>
              <a:p>
                <a:pPr algn="just">
                  <a:lnSpc>
                    <a:spcPct val="114000"/>
                  </a:lnSpc>
                  <a:spcAft>
                    <a:spcPts val="4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Duas costureiras compraram uma peça de tecido de 80 metros de comprimento e estão a repartindo na razão</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:5</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a quantidade de tecido que cada costureira receberá nessa repartição.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4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Duas pessoas irão dividir R$ 60,00 de modo que uma delas receberá o dobro da outra. Quanto reais cada pessoas receberá?</a:t>
                </a:r>
              </a:p>
            </p:txBody>
          </p:sp>
        </mc:Choice>
        <mc:Fallback>
          <p:sp>
            <p:nvSpPr>
              <p:cNvPr id="3" name="CaixaDeTexto 2">
                <a:extLst>
                  <a:ext uri="{FF2B5EF4-FFF2-40B4-BE49-F238E27FC236}">
                    <a16:creationId xmlns:a16="http://schemas.microsoft.com/office/drawing/2014/main" id="{0B0DE0D0-1C57-1FD0-A21D-FC92395A1158}"/>
                  </a:ext>
                </a:extLst>
              </p:cNvPr>
              <p:cNvSpPr txBox="1">
                <a:spLocks noRot="1" noChangeAspect="1" noMove="1" noResize="1" noEditPoints="1" noAdjustHandles="1" noChangeArrowheads="1" noChangeShapeType="1" noTextEdit="1"/>
              </p:cNvSpPr>
              <p:nvPr/>
            </p:nvSpPr>
            <p:spPr>
              <a:xfrm>
                <a:off x="322729" y="1277121"/>
                <a:ext cx="5351929" cy="4419736"/>
              </a:xfrm>
              <a:prstGeom prst="rect">
                <a:avLst/>
              </a:prstGeom>
              <a:blipFill>
                <a:blip r:embed="rId2"/>
                <a:stretch>
                  <a:fillRect l="-1822" t="-828" r="-1708" b="-2345"/>
                </a:stretch>
              </a:blipFill>
            </p:spPr>
            <p:txBody>
              <a:bodyPr/>
              <a:lstStyle/>
              <a:p>
                <a:r>
                  <a:rPr lang="pt-BR">
                    <a:noFill/>
                  </a:rPr>
                  <a:t> </a:t>
                </a:r>
              </a:p>
            </p:txBody>
          </p:sp>
        </mc:Fallback>
      </mc:AlternateContent>
      <p:cxnSp>
        <p:nvCxnSpPr>
          <p:cNvPr id="4" name="Conector reto 3">
            <a:extLst>
              <a:ext uri="{FF2B5EF4-FFF2-40B4-BE49-F238E27FC236}">
                <a16:creationId xmlns:a16="http://schemas.microsoft.com/office/drawing/2014/main" id="{346CF45E-6AC0-9208-DB88-CF858212B6A4}"/>
              </a:ext>
            </a:extLst>
          </p:cNvPr>
          <p:cNvCxnSpPr>
            <a:cxnSpLocks/>
          </p:cNvCxnSpPr>
          <p:nvPr/>
        </p:nvCxnSpPr>
        <p:spPr>
          <a:xfrm>
            <a:off x="6096000" y="699245"/>
            <a:ext cx="0" cy="576430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998ACBD0-1CFE-A854-607C-1902288070A0}"/>
                  </a:ext>
                </a:extLst>
              </p:cNvPr>
              <p:cNvSpPr txBox="1"/>
              <p:nvPr/>
            </p:nvSpPr>
            <p:spPr>
              <a:xfrm>
                <a:off x="6347012" y="851645"/>
                <a:ext cx="5351929" cy="3207032"/>
              </a:xfrm>
              <a:prstGeom prst="rect">
                <a:avLst/>
              </a:prstGeom>
              <a:noFill/>
            </p:spPr>
            <p:txBody>
              <a:bodyPr wrap="square">
                <a:spAutoFit/>
              </a:bodyPr>
              <a:lstStyle/>
              <a:p>
                <a:pPr algn="just">
                  <a:lnSpc>
                    <a:spcPct val="114000"/>
                  </a:lnSpc>
                  <a:spcAft>
                    <a:spcPts val="4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Em uma turma de 40 alunos, a razão de meninos para meninas é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2 :3</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Determine: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 porcentagem de meninos desta turma.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A quantidade de meninas desta turma.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dirty="0">
                    <a:effectLst/>
                    <a:latin typeface="Arial Narrow" panose="020B0606020202030204" pitchFamily="34" charset="0"/>
                    <a:ea typeface="Aptos" panose="020B0004020202020204" pitchFamily="34" charset="0"/>
                    <a:cs typeface="Times New Roman" panose="02020603050405020304" pitchFamily="18" charset="0"/>
                  </a:rPr>
                  <a:t>c) Monte a razão entre as quantidades de meninos e meninas desta turma e a simplifique até a sua forma irredutível.</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998ACBD0-1CFE-A854-607C-1902288070A0}"/>
                  </a:ext>
                </a:extLst>
              </p:cNvPr>
              <p:cNvSpPr txBox="1">
                <a:spLocks noRot="1" noChangeAspect="1" noMove="1" noResize="1" noEditPoints="1" noAdjustHandles="1" noChangeArrowheads="1" noChangeShapeType="1" noTextEdit="1"/>
              </p:cNvSpPr>
              <p:nvPr/>
            </p:nvSpPr>
            <p:spPr>
              <a:xfrm>
                <a:off x="6347012" y="851645"/>
                <a:ext cx="5351929" cy="3207032"/>
              </a:xfrm>
              <a:prstGeom prst="rect">
                <a:avLst/>
              </a:prstGeom>
              <a:blipFill>
                <a:blip r:embed="rId3"/>
                <a:stretch>
                  <a:fillRect l="-1708" t="-1141" r="-1822" b="-2091"/>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FB3DC704-F203-97F7-E340-308443753B18}"/>
              </a:ext>
            </a:extLst>
          </p:cNvPr>
          <p:cNvPicPr>
            <a:picLocks noChangeAspect="1"/>
          </p:cNvPicPr>
          <p:nvPr/>
        </p:nvPicPr>
        <p:blipFill>
          <a:blip r:embed="rId4" cstate="print">
            <a:extLst>
              <a:ext uri="{28A0092B-C50C-407E-A947-70E740481C1C}">
                <a14:useLocalDpi xmlns:a14="http://schemas.microsoft.com/office/drawing/2010/main" val="0"/>
              </a:ext>
            </a:extLst>
          </a:blip>
          <a:srcRect l="1818" r="2516" b="9598"/>
          <a:stretch>
            <a:fillRect/>
          </a:stretch>
        </p:blipFill>
        <p:spPr bwMode="auto">
          <a:xfrm>
            <a:off x="322729" y="699245"/>
            <a:ext cx="3600000" cy="577876"/>
          </a:xfrm>
          <a:prstGeom prst="rect">
            <a:avLst/>
          </a:prstGeom>
          <a:noFill/>
          <a:ln>
            <a:noFill/>
          </a:ln>
        </p:spPr>
      </p:pic>
    </p:spTree>
    <p:extLst>
      <p:ext uri="{BB962C8B-B14F-4D97-AF65-F5344CB8AC3E}">
        <p14:creationId xmlns:p14="http://schemas.microsoft.com/office/powerpoint/2010/main" val="736186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CEDAA1F-6474-B364-5753-05B1E032A064}"/>
              </a:ext>
            </a:extLst>
          </p:cNvPr>
          <p:cNvSpPr txBox="1"/>
          <p:nvPr/>
        </p:nvSpPr>
        <p:spPr>
          <a:xfrm>
            <a:off x="336000" y="679395"/>
            <a:ext cx="11520000" cy="5415650"/>
          </a:xfrm>
          <a:prstGeom prst="rect">
            <a:avLst/>
          </a:prstGeom>
          <a:noFill/>
        </p:spPr>
        <p:txBody>
          <a:bodyPr wrap="square">
            <a:spAutoFit/>
          </a:bodyPr>
          <a:lstStyle/>
          <a:p>
            <a:pPr algn="just">
              <a:lnSpc>
                <a:spcPct val="114000"/>
              </a:lnSpc>
              <a:spcAft>
                <a:spcPts val="4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Gabriel está fazendo uma dieta em que consome duas partes de proteína para três partes de carboidrato por refeição. Sabendo que Gabriel comeu 200 gramas de proteína em uma de suas refeições, responda:</a:t>
            </a:r>
          </a:p>
          <a:p>
            <a:pPr algn="just">
              <a:lnSpc>
                <a:spcPct val="114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Quantos gramas de carboidrato ele consumiu nesta refeição?</a:t>
            </a:r>
          </a:p>
          <a:p>
            <a:pPr algn="just">
              <a:lnSpc>
                <a:spcPct val="114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Quantos gramas, ao todo, ele consumiu nessa refeição?</a:t>
            </a:r>
          </a:p>
          <a:p>
            <a:pPr algn="just">
              <a:lnSpc>
                <a:spcPct val="114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Qual é a porcentagem que representa a quantidade de proteína que ele consumiu nesta refeição?</a:t>
            </a:r>
          </a:p>
          <a:p>
            <a:pPr algn="just">
              <a:lnSpc>
                <a:spcPct val="114000"/>
              </a:lnSpc>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Qual é a porcentagem que representa a quantidade de carboidrato que ele consumiu nesta refeição?</a:t>
            </a:r>
          </a:p>
          <a:p>
            <a:pPr algn="just">
              <a:lnSpc>
                <a:spcPct val="114000"/>
              </a:lnSpc>
              <a:spcAft>
                <a:spcPts val="4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400"/>
              </a:spcAft>
              <a:buNone/>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12. (DESAFIO)</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Marcelo doará aos seus três filhos uma fazenda de 225 hectares. Para isso, ele decidiu que irá repartir a fazenda proporcionalmente à idade de seus filhos, que possuem 22, 25 e 28 anos. Quantos hectares cada filho ganhará de Marcelo?</a:t>
            </a:r>
            <a:endParaRPr lang="pt-BR" sz="2400" dirty="0">
              <a:latin typeface="Arial Narrow" panose="020B0606020202030204" pitchFamily="34" charset="0"/>
            </a:endParaRPr>
          </a:p>
        </p:txBody>
      </p:sp>
    </p:spTree>
    <p:extLst>
      <p:ext uri="{BB962C8B-B14F-4D97-AF65-F5344CB8AC3E}">
        <p14:creationId xmlns:p14="http://schemas.microsoft.com/office/powerpoint/2010/main" val="30771190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75CFB-B95D-A888-CEAA-CEDC5B5309EB}"/>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1F5F8816-A28A-5A4A-33F2-415CE6E993A8}"/>
                  </a:ext>
                </a:extLst>
              </p:cNvPr>
              <p:cNvSpPr txBox="1"/>
              <p:nvPr/>
            </p:nvSpPr>
            <p:spPr>
              <a:xfrm>
                <a:off x="376919" y="2852344"/>
                <a:ext cx="11151693" cy="3040832"/>
              </a:xfrm>
              <a:prstGeom prst="rect">
                <a:avLst/>
              </a:prstGeom>
              <a:noFill/>
            </p:spPr>
            <p:txBody>
              <a:bodyPr wrap="square">
                <a:spAutoFit/>
              </a:bodyPr>
              <a:lstStyle/>
              <a:p>
                <a:pPr algn="just">
                  <a:lnSpc>
                    <a:spcPct val="115000"/>
                  </a:lnSpc>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Isabela está organizando sua festa de aniversário em um salão que comporta 300 pessoas. Sabe-se que a quantidade de crianças e adultos segue a proporção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 :7</m:t>
                    </m:r>
                  </m:oMath>
                </a14:m>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Quantas crianças serão convidadas para o aniversário de Isabela?</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90 </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100 </a:t>
                </a:r>
              </a:p>
              <a:p>
                <a:pPr algn="just">
                  <a:lnSpc>
                    <a:spcPct val="115000"/>
                  </a:lnSpc>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180 </a:t>
                </a: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210 </a:t>
                </a:r>
              </a:p>
            </p:txBody>
          </p:sp>
        </mc:Choice>
        <mc:Fallback>
          <p:sp>
            <p:nvSpPr>
              <p:cNvPr id="3" name="CaixaDeTexto 2">
                <a:extLst>
                  <a:ext uri="{FF2B5EF4-FFF2-40B4-BE49-F238E27FC236}">
                    <a16:creationId xmlns:a16="http://schemas.microsoft.com/office/drawing/2014/main" id="{1F5F8816-A28A-5A4A-33F2-415CE6E993A8}"/>
                  </a:ext>
                </a:extLst>
              </p:cNvPr>
              <p:cNvSpPr txBox="1">
                <a:spLocks noRot="1" noChangeAspect="1" noMove="1" noResize="1" noEditPoints="1" noAdjustHandles="1" noChangeArrowheads="1" noChangeShapeType="1" noTextEdit="1"/>
              </p:cNvSpPr>
              <p:nvPr/>
            </p:nvSpPr>
            <p:spPr>
              <a:xfrm>
                <a:off x="376919" y="2852344"/>
                <a:ext cx="11151693" cy="3040832"/>
              </a:xfrm>
              <a:prstGeom prst="rect">
                <a:avLst/>
              </a:prstGeom>
              <a:blipFill>
                <a:blip r:embed="rId2"/>
                <a:stretch>
                  <a:fillRect l="-875" t="-1002" r="-820" b="-3407"/>
                </a:stretch>
              </a:blipFill>
            </p:spPr>
            <p:txBody>
              <a:bodyPr/>
              <a:lstStyle/>
              <a:p>
                <a:r>
                  <a:rPr lang="pt-BR">
                    <a:noFill/>
                  </a:rPr>
                  <a:t> </a:t>
                </a:r>
              </a:p>
            </p:txBody>
          </p:sp>
        </mc:Fallback>
      </mc:AlternateContent>
      <p:graphicFrame>
        <p:nvGraphicFramePr>
          <p:cNvPr id="10" name="Tabela 9">
            <a:extLst>
              <a:ext uri="{FF2B5EF4-FFF2-40B4-BE49-F238E27FC236}">
                <a16:creationId xmlns:a16="http://schemas.microsoft.com/office/drawing/2014/main" id="{430009D0-0FF3-C7BE-A4D4-66B0D42EDE3B}"/>
              </a:ext>
            </a:extLst>
          </p:cNvPr>
          <p:cNvGraphicFramePr>
            <a:graphicFrameLocks noGrp="1"/>
          </p:cNvGraphicFramePr>
          <p:nvPr>
            <p:extLst>
              <p:ext uri="{D42A27DB-BD31-4B8C-83A1-F6EECF244321}">
                <p14:modId xmlns:p14="http://schemas.microsoft.com/office/powerpoint/2010/main" val="2439959122"/>
              </p:ext>
            </p:extLst>
          </p:nvPr>
        </p:nvGraphicFramePr>
        <p:xfrm>
          <a:off x="407718" y="715473"/>
          <a:ext cx="5375672" cy="1972547"/>
        </p:xfrm>
        <a:graphic>
          <a:graphicData uri="http://schemas.openxmlformats.org/drawingml/2006/table">
            <a:tbl>
              <a:tblPr firstRow="1" bandRow="1"/>
              <a:tblGrid>
                <a:gridCol w="5375672">
                  <a:extLst>
                    <a:ext uri="{9D8B030D-6E8A-4147-A177-3AD203B41FA5}">
                      <a16:colId xmlns:a16="http://schemas.microsoft.com/office/drawing/2014/main" val="3914127125"/>
                    </a:ext>
                  </a:extLst>
                </a:gridCol>
              </a:tblGrid>
              <a:tr h="648000">
                <a:tc>
                  <a:txBody>
                    <a:bodyPr/>
                    <a:lstStyle/>
                    <a:p>
                      <a:pPr marL="268288" indent="0" algn="just">
                        <a:lnSpc>
                          <a:spcPct val="114000"/>
                        </a:lnSpc>
                      </a:pPr>
                      <a:r>
                        <a:rPr lang="pt-BR" sz="2400" b="1" dirty="0">
                          <a:solidFill>
                            <a:schemeClr val="bg2">
                              <a:lumMod val="50000"/>
                            </a:schemeClr>
                          </a:solidFill>
                        </a:rPr>
                        <a:t>REVISITANDO A MATRIZ</a:t>
                      </a:r>
                    </a:p>
                  </a:txBody>
                  <a:tcPr anchor="ct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rgbClr val="CFE5C9"/>
                    </a:solidFill>
                  </a:tcPr>
                </a:tc>
                <a:extLst>
                  <a:ext uri="{0D108BD9-81ED-4DB2-BD59-A6C34878D82A}">
                    <a16:rowId xmlns:a16="http://schemas.microsoft.com/office/drawing/2014/main" val="4121321760"/>
                  </a:ext>
                </a:extLst>
              </a:tr>
              <a:tr h="1283546">
                <a:tc>
                  <a:txBody>
                    <a:bodyPr/>
                    <a:lstStyle/>
                    <a:p>
                      <a:pPr marL="0" marR="0" lvl="0" indent="358775" algn="just" defTabSz="914400" rtl="0" eaLnBrk="1" fontAlgn="auto" latinLnBrk="0" hangingPunct="1">
                        <a:lnSpc>
                          <a:spcPct val="114000"/>
                        </a:lnSpc>
                        <a:spcBef>
                          <a:spcPts val="0"/>
                        </a:spcBef>
                        <a:spcAft>
                          <a:spcPts val="0"/>
                        </a:spcAft>
                        <a:buClrTx/>
                        <a:buSzTx/>
                        <a:buFontTx/>
                        <a:buNone/>
                        <a:tabLst/>
                        <a:defRPr/>
                      </a:pPr>
                      <a:r>
                        <a:rPr lang="pt-BR" sz="1800" kern="1200" dirty="0">
                          <a:solidFill>
                            <a:schemeClr val="tx1"/>
                          </a:solidFill>
                          <a:effectLst/>
                          <a:latin typeface="+mn-lt"/>
                          <a:ea typeface="+mn-ea"/>
                          <a:cs typeface="+mn-cs"/>
                        </a:rPr>
                        <a:t>Caro(a) estudante, neste momento vamos exercitar a habilidade de </a:t>
                      </a:r>
                      <a:r>
                        <a:rPr lang="pt-BR" sz="1800" b="1" kern="1200" dirty="0">
                          <a:solidFill>
                            <a:schemeClr val="tx1"/>
                          </a:solidFill>
                          <a:effectLst/>
                          <a:latin typeface="+mn-lt"/>
                          <a:ea typeface="+mn-ea"/>
                          <a:cs typeface="+mn-cs"/>
                        </a:rPr>
                        <a:t>resolver </a:t>
                      </a:r>
                      <a:r>
                        <a:rPr lang="pt-BR" sz="1800" kern="1200" dirty="0">
                          <a:solidFill>
                            <a:schemeClr val="tx1"/>
                          </a:solidFill>
                          <a:effectLst/>
                          <a:latin typeface="+mn-lt"/>
                          <a:ea typeface="+mn-ea"/>
                          <a:cs typeface="+mn-cs"/>
                        </a:rPr>
                        <a:t>problema envolvendo partilha de quantidade em partes desiguais. Fique atento à resolução e marque apenas uma alternativa.</a:t>
                      </a:r>
                      <a:endParaRPr lang="pt-BR" dirty="0"/>
                    </a:p>
                  </a:txBody>
                  <a:tcP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6371186"/>
                  </a:ext>
                </a:extLst>
              </a:tr>
            </a:tbl>
          </a:graphicData>
        </a:graphic>
      </p:graphicFrame>
      <p:pic>
        <p:nvPicPr>
          <p:cNvPr id="11" name="Imagem 10">
            <a:extLst>
              <a:ext uri="{FF2B5EF4-FFF2-40B4-BE49-F238E27FC236}">
                <a16:creationId xmlns:a16="http://schemas.microsoft.com/office/drawing/2014/main" id="{18171B9C-74EF-BC0C-880C-21A19A0B1F95}"/>
              </a:ext>
            </a:extLst>
          </p:cNvPr>
          <p:cNvPicPr>
            <a:picLocks noChangeAspect="1"/>
          </p:cNvPicPr>
          <p:nvPr/>
        </p:nvPicPr>
        <p:blipFill>
          <a:blip r:embed="rId3"/>
          <a:srcRect l="63536" t="4424" r="10577" b="64950"/>
          <a:stretch>
            <a:fillRect/>
          </a:stretch>
        </p:blipFill>
        <p:spPr>
          <a:xfrm>
            <a:off x="3936661" y="737884"/>
            <a:ext cx="1541929" cy="605167"/>
          </a:xfrm>
          <a:prstGeom prst="rect">
            <a:avLst/>
          </a:prstGeom>
        </p:spPr>
      </p:pic>
    </p:spTree>
    <p:extLst>
      <p:ext uri="{BB962C8B-B14F-4D97-AF65-F5344CB8AC3E}">
        <p14:creationId xmlns:p14="http://schemas.microsoft.com/office/powerpoint/2010/main" val="1706611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1CC4B90-15BF-6029-C8A3-BA07868D5C37}"/>
              </a:ext>
            </a:extLst>
          </p:cNvPr>
          <p:cNvPicPr>
            <a:picLocks noChangeAspect="1"/>
          </p:cNvPicPr>
          <p:nvPr/>
        </p:nvPicPr>
        <p:blipFill>
          <a:blip r:embed="rId2"/>
          <a:stretch>
            <a:fillRect/>
          </a:stretch>
        </p:blipFill>
        <p:spPr>
          <a:xfrm>
            <a:off x="336000" y="708156"/>
            <a:ext cx="4320000" cy="413892"/>
          </a:xfrm>
          <a:prstGeom prst="rect">
            <a:avLst/>
          </a:prstGeom>
        </p:spPr>
      </p:pic>
      <p:pic>
        <p:nvPicPr>
          <p:cNvPr id="4" name="Imagem 3" descr="Interface gráfica do usuário&#10;&#10;Descrição gerada automaticamente com confiança média">
            <a:extLst>
              <a:ext uri="{FF2B5EF4-FFF2-40B4-BE49-F238E27FC236}">
                <a16:creationId xmlns:a16="http://schemas.microsoft.com/office/drawing/2014/main" id="{C4ADE9B2-61BF-9637-FF74-CAC6EBE9BD5A}"/>
              </a:ext>
            </a:extLst>
          </p:cNvPr>
          <p:cNvPicPr>
            <a:picLocks noChangeAspect="1"/>
          </p:cNvPicPr>
          <p:nvPr/>
        </p:nvPicPr>
        <p:blipFill rotWithShape="1">
          <a:blip r:embed="rId3"/>
          <a:srcRect t="3468" b="1"/>
          <a:stretch/>
        </p:blipFill>
        <p:spPr bwMode="auto">
          <a:xfrm>
            <a:off x="336000" y="1122048"/>
            <a:ext cx="3600000" cy="688033"/>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ACFE459-72BD-5AF3-2883-2E1DA0784DCE}"/>
              </a:ext>
            </a:extLst>
          </p:cNvPr>
          <p:cNvSpPr txBox="1"/>
          <p:nvPr/>
        </p:nvSpPr>
        <p:spPr>
          <a:xfrm>
            <a:off x="336000" y="1535940"/>
            <a:ext cx="11520000" cy="4712444"/>
          </a:xfrm>
          <a:prstGeom prst="rect">
            <a:avLst/>
          </a:prstGeom>
          <a:noFill/>
        </p:spPr>
        <p:txBody>
          <a:bodyPr wrap="square">
            <a:spAutoFit/>
          </a:bodyPr>
          <a:lstStyle/>
          <a:p>
            <a:pPr algn="ctr">
              <a:lnSpc>
                <a:spcPct val="115000"/>
              </a:lnSpc>
              <a:spcAft>
                <a:spcPts val="800"/>
              </a:spcAft>
              <a:buNone/>
            </a:pPr>
            <a:r>
              <a:rPr lang="pt-BR" sz="24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GRÁFICOS e TABELAS</a:t>
            </a:r>
            <a:endParaRPr lang="pt-BR" sz="2400" b="1" kern="100" dirty="0">
              <a:solidFill>
                <a:srgbClr val="0D0D0D"/>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No mundo em que vivemos, estamos cercados por informações numéricas: resultados de jogos, pesquisas de opinião, índices de economia, dados de saúde, clima, entre muitos outros. Para que possamos compreender essas informações de maneira mais rápida e organizada, utilizamos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tabelas</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gráficos</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As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tabelas</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apresentam os dados em linhas e colunas, permitindo uma leitura clara e estruturada. Já os </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gráficos</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transformam esses dados em representações visuais, facilitando a comparação e a interpretação das informações.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211601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 Gráfico de barras&#10;&#10;O conteúdo gerado por IA pode estar incorreto.">
            <a:extLst>
              <a:ext uri="{FF2B5EF4-FFF2-40B4-BE49-F238E27FC236}">
                <a16:creationId xmlns:a16="http://schemas.microsoft.com/office/drawing/2014/main" id="{38A1F38D-2708-FF54-7D02-594F67EDDCA8}"/>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060899" y="976217"/>
            <a:ext cx="4320000" cy="2121893"/>
          </a:xfrm>
          <a:prstGeom prst="rect">
            <a:avLst/>
          </a:prstGeom>
        </p:spPr>
      </p:pic>
      <p:sp>
        <p:nvSpPr>
          <p:cNvPr id="4" name="CaixaDeTexto 3">
            <a:extLst>
              <a:ext uri="{FF2B5EF4-FFF2-40B4-BE49-F238E27FC236}">
                <a16:creationId xmlns:a16="http://schemas.microsoft.com/office/drawing/2014/main" id="{FA709C38-4BC7-B674-FBA3-5EE63B33A83C}"/>
              </a:ext>
            </a:extLst>
          </p:cNvPr>
          <p:cNvSpPr txBox="1"/>
          <p:nvPr/>
        </p:nvSpPr>
        <p:spPr>
          <a:xfrm>
            <a:off x="4572000" y="3232792"/>
            <a:ext cx="3048000" cy="392415"/>
          </a:xfrm>
          <a:prstGeom prst="rect">
            <a:avLst/>
          </a:prstGeom>
          <a:noFill/>
        </p:spPr>
        <p:txBody>
          <a:bodyPr wrap="square">
            <a:spAutoFit/>
          </a:bodyPr>
          <a:lstStyle/>
          <a:p>
            <a:pPr algn="ctr">
              <a:lnSpc>
                <a:spcPct val="115000"/>
              </a:lnSpc>
              <a:spcAft>
                <a:spcPts val="800"/>
              </a:spcAft>
              <a:buNone/>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Fonte: Dados fictícios</a:t>
            </a:r>
            <a:endParaRPr lang="pt-BR" sz="3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CA28DD81-D93A-F122-3CE7-CE5972B6DA75}"/>
              </a:ext>
            </a:extLst>
          </p:cNvPr>
          <p:cNvPicPr>
            <a:picLocks noChangeAspect="1"/>
          </p:cNvPicPr>
          <p:nvPr/>
        </p:nvPicPr>
        <p:blipFill>
          <a:blip r:embed="rId4"/>
          <a:stretch>
            <a:fillRect/>
          </a:stretch>
        </p:blipFill>
        <p:spPr>
          <a:xfrm>
            <a:off x="6451101" y="772511"/>
            <a:ext cx="4680000" cy="2325599"/>
          </a:xfrm>
          <a:prstGeom prst="rect">
            <a:avLst/>
          </a:prstGeom>
        </p:spPr>
      </p:pic>
      <p:sp>
        <p:nvSpPr>
          <p:cNvPr id="8" name="CaixaDeTexto 7">
            <a:extLst>
              <a:ext uri="{FF2B5EF4-FFF2-40B4-BE49-F238E27FC236}">
                <a16:creationId xmlns:a16="http://schemas.microsoft.com/office/drawing/2014/main" id="{EB28F215-B17C-D32E-B923-2871C3A22424}"/>
              </a:ext>
            </a:extLst>
          </p:cNvPr>
          <p:cNvSpPr txBox="1"/>
          <p:nvPr/>
        </p:nvSpPr>
        <p:spPr>
          <a:xfrm>
            <a:off x="336000" y="3852845"/>
            <a:ext cx="11520000" cy="1696875"/>
          </a:xfrm>
          <a:prstGeom prst="rect">
            <a:avLst/>
          </a:prstGeom>
          <a:noFill/>
        </p:spPr>
        <p:txBody>
          <a:bodyPr wrap="square">
            <a:spAutoFit/>
          </a:bodyPr>
          <a:lstStyle/>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Assim, ao analisar uma tabela ou observar um gráfico, conseguimos identificar tendências, perceber diferenças, comparar quantidades e tirar conclusões importantes. Por esse motivo, aprender a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ler, interpretar e construir gráficos e tabelas</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uma habilidade fundamental não apenas para os estudos de Matemática, mas também para compreender situações do nosso cotidiano.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73767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B3E693B-9D17-382E-975D-6224C8B70AEB}"/>
              </a:ext>
            </a:extLst>
          </p:cNvPr>
          <p:cNvSpPr txBox="1"/>
          <p:nvPr/>
        </p:nvSpPr>
        <p:spPr>
          <a:xfrm>
            <a:off x="336000" y="941604"/>
            <a:ext cx="11520000" cy="4815036"/>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Para construir um gráfico ou uma tabela, além de coletar os dados e apresentá-los de forma organizada, é necessário indicar os elementos que o compõem.</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São eles: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100"/>
              <a:buFont typeface="Wingdings" panose="05000000000000000000" pitchFamily="2"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Título: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Indicam a que informação o gráfico ou tabela faz referência;</a:t>
            </a:r>
            <a:endParaRPr lang="pt-BR" sz="2400" kern="100" dirty="0">
              <a:effectLst/>
              <a:latin typeface="Arial Narrow" panose="020B0606020202030204" pitchFamily="34" charset="0"/>
              <a:ea typeface="Wingdings" panose="05000000000000000000" pitchFamily="2" charset="2"/>
              <a:cs typeface="Wingdings" panose="05000000000000000000" pitchFamily="2" charset="2"/>
            </a:endParaRPr>
          </a:p>
          <a:p>
            <a:pPr marL="342900" lvl="0" indent="-342900" algn="just">
              <a:lnSpc>
                <a:spcPct val="115000"/>
              </a:lnSpc>
              <a:spcAft>
                <a:spcPts val="800"/>
              </a:spcAft>
              <a:buSzPts val="1100"/>
              <a:buFont typeface="Wingdings" panose="05000000000000000000" pitchFamily="2"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Fonte: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fontes indicam de onde as informações foram retiradas, juntamente com o ano de publicação;</a:t>
            </a:r>
            <a:endParaRPr lang="pt-BR" sz="2400" kern="100" dirty="0">
              <a:effectLst/>
              <a:latin typeface="Arial Narrow" panose="020B0606020202030204" pitchFamily="34" charset="0"/>
              <a:ea typeface="Wingdings" panose="05000000000000000000" pitchFamily="2" charset="2"/>
              <a:cs typeface="Wingdings" panose="05000000000000000000" pitchFamily="2" charset="2"/>
            </a:endParaRPr>
          </a:p>
          <a:p>
            <a:pPr marL="342900" lvl="0" indent="-342900" algn="just">
              <a:lnSpc>
                <a:spcPct val="115000"/>
              </a:lnSpc>
              <a:spcAft>
                <a:spcPts val="800"/>
              </a:spcAft>
              <a:buSzPts val="1100"/>
              <a:buFont typeface="Wingdings" panose="05000000000000000000" pitchFamily="2"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Dados: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São usados para comparar as informações dadas, ou seja, representam as quantidades apresentadas, fazendo referência a tempo, local, déficit, valores etc.;</a:t>
            </a:r>
            <a:endParaRPr lang="pt-BR" sz="2400" kern="100" dirty="0">
              <a:effectLst/>
              <a:latin typeface="Arial Narrow" panose="020B0606020202030204" pitchFamily="34" charset="0"/>
              <a:ea typeface="Wingdings" panose="05000000000000000000" pitchFamily="2" charset="2"/>
              <a:cs typeface="Wingdings" panose="05000000000000000000" pitchFamily="2" charset="2"/>
            </a:endParaRPr>
          </a:p>
          <a:p>
            <a:pPr marL="342900" lvl="0" indent="-342900" algn="just">
              <a:lnSpc>
                <a:spcPct val="115000"/>
              </a:lnSpc>
              <a:spcAft>
                <a:spcPts val="800"/>
              </a:spcAft>
              <a:buSzPts val="1100"/>
              <a:buFont typeface="Wingdings" panose="05000000000000000000" pitchFamily="2" charset="2"/>
              <a:buChar char=""/>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Legendas: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São o suporte na leitura das informações apresentadas. Na maioria dos casos, o uso de cores destaca diferentes informações (nas tabelas são chamadas de cabeçalho).</a:t>
            </a:r>
            <a:endParaRPr lang="pt-BR" sz="2400" kern="100" dirty="0">
              <a:effectLst/>
              <a:latin typeface="Arial Narrow" panose="020B0606020202030204" pitchFamily="34"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27371526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 Linha do tempo&#10;&#10;O conteúdo gerado por IA pode estar incorreto.">
            <a:extLst>
              <a:ext uri="{FF2B5EF4-FFF2-40B4-BE49-F238E27FC236}">
                <a16:creationId xmlns:a16="http://schemas.microsoft.com/office/drawing/2014/main" id="{AFA304FC-A3C7-2B58-30F9-A406DC2E22C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216000" y="767502"/>
            <a:ext cx="5760000" cy="3216038"/>
          </a:xfrm>
          <a:prstGeom prst="rect">
            <a:avLst/>
          </a:prstGeom>
          <a:noFill/>
          <a:ln>
            <a:noFill/>
          </a:ln>
        </p:spPr>
      </p:pic>
      <p:sp>
        <p:nvSpPr>
          <p:cNvPr id="4" name="CaixaDeTexto 3">
            <a:extLst>
              <a:ext uri="{FF2B5EF4-FFF2-40B4-BE49-F238E27FC236}">
                <a16:creationId xmlns:a16="http://schemas.microsoft.com/office/drawing/2014/main" id="{2C37AD66-9181-DCFD-6D14-3A63D0039DFA}"/>
              </a:ext>
            </a:extLst>
          </p:cNvPr>
          <p:cNvSpPr txBox="1"/>
          <p:nvPr/>
        </p:nvSpPr>
        <p:spPr>
          <a:xfrm>
            <a:off x="627530" y="901970"/>
            <a:ext cx="2405197" cy="492443"/>
          </a:xfrm>
          <a:prstGeom prst="rect">
            <a:avLst/>
          </a:prstGeom>
          <a:noFill/>
        </p:spPr>
        <p:txBody>
          <a:bodyPr wrap="square">
            <a:spAutoFit/>
          </a:bodyPr>
          <a:lstStyle/>
          <a:p>
            <a:pPr>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Observe: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Tabela&#10;&#10;O conteúdo gerado por IA pode estar incorreto.">
            <a:extLst>
              <a:ext uri="{FF2B5EF4-FFF2-40B4-BE49-F238E27FC236}">
                <a16:creationId xmlns:a16="http://schemas.microsoft.com/office/drawing/2014/main" id="{92DF29AA-9C67-F8A9-34ED-C63F7002F3A4}"/>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t="5000"/>
          <a:stretch/>
        </p:blipFill>
        <p:spPr bwMode="auto">
          <a:xfrm>
            <a:off x="2856000" y="4100078"/>
            <a:ext cx="6480000" cy="194583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39759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15804C-7400-18A3-BD0F-D77ADD1A1EC5}"/>
              </a:ext>
            </a:extLst>
          </p:cNvPr>
          <p:cNvSpPr txBox="1"/>
          <p:nvPr/>
        </p:nvSpPr>
        <p:spPr>
          <a:xfrm>
            <a:off x="336000" y="684521"/>
            <a:ext cx="11520000" cy="5970289"/>
          </a:xfrm>
          <a:prstGeom prst="rect">
            <a:avLst/>
          </a:prstGeom>
          <a:noFill/>
        </p:spPr>
        <p:txBody>
          <a:bodyPr wrap="square">
            <a:spAutoFit/>
          </a:bodyPr>
          <a:lstStyle/>
          <a:p>
            <a:pPr algn="ctr">
              <a:lnSpc>
                <a:spcPct val="115000"/>
              </a:lnSpc>
              <a:spcAft>
                <a:spcPts val="400"/>
              </a:spcAft>
              <a:buNone/>
            </a:pPr>
            <a:r>
              <a:rPr lang="pt-BR" sz="2200" b="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TIPOS DE GRÁFICOS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53340" algn="just">
              <a:lnSpc>
                <a:spcPct val="115000"/>
              </a:lnSpc>
              <a:spcAft>
                <a:spcPts val="400"/>
              </a:spcAft>
            </a:pPr>
            <a:endParaRPr lang="pt-BR" sz="1200" b="1" kern="100" dirty="0">
              <a:solidFill>
                <a:srgbClr val="000000"/>
              </a:solidFill>
              <a:latin typeface="Arial Narrow" panose="020B0606020202030204" pitchFamily="34" charset="0"/>
              <a:cs typeface="Times New Roman" panose="02020603050405020304" pitchFamily="18" charset="0"/>
            </a:endParaRPr>
          </a:p>
          <a:p>
            <a:pPr marL="342900" marR="53340" indent="-342900" algn="just">
              <a:lnSpc>
                <a:spcPct val="115000"/>
              </a:lnSpc>
              <a:spcAft>
                <a:spcPts val="400"/>
              </a:spcAft>
              <a:buFont typeface="Wingdings" panose="05000000000000000000" pitchFamily="2" charset="2"/>
              <a:buChar char=""/>
            </a:pPr>
            <a:r>
              <a:rPr lang="pt-BR" sz="2200" b="1" kern="100" dirty="0">
                <a:solidFill>
                  <a:srgbClr val="000000"/>
                </a:solidFill>
                <a:latin typeface="Arial Narrow" panose="020B0606020202030204" pitchFamily="34" charset="0"/>
                <a:cs typeface="Times New Roman" panose="02020603050405020304" pitchFamily="18" charset="0"/>
              </a:rPr>
              <a:t>Gráfico de barras</a:t>
            </a:r>
          </a:p>
          <a:p>
            <a:pPr marR="53340" algn="just">
              <a:lnSpc>
                <a:spcPct val="115000"/>
              </a:lnSpc>
              <a:spcAft>
                <a:spcPts val="4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Nesse tipo de gráfico, os dados são apresentados por barras retangulares na horizontal, e o comprimento de cada barra é proporcional a determinado valor apresentado.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53340" algn="just">
              <a:lnSpc>
                <a:spcPct val="115000"/>
              </a:lnSpc>
              <a:spcAft>
                <a:spcPts val="4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Características: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Apresenta dois eixos: um vertical, que representa as categorias, e um horizontal que representa a quantidade;</a:t>
            </a: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dados são representados por barras horizontais, que indicam seus valores, ou seja, a quantidade de cada categoria;</a:t>
            </a: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largura das barras deve ser sempre a mesma, e o comprimento varia conforme as informações numéricas;</a:t>
            </a: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dispor os dados nas barras, seguimos sempre a mesma ordem;</a:t>
            </a: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Facilita comparações entre categorias, especialmente quando acompanha gráficos de dupla entrada.</a:t>
            </a:r>
            <a:endPar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3354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53B930E9-F88E-C7F9-AF8B-45CD455A9755}"/>
              </a:ext>
            </a:extLst>
          </p:cNvPr>
          <p:cNvSpPr txBox="1"/>
          <p:nvPr/>
        </p:nvSpPr>
        <p:spPr>
          <a:xfrm>
            <a:off x="627530" y="901970"/>
            <a:ext cx="2405197" cy="492443"/>
          </a:xfrm>
          <a:prstGeom prst="rect">
            <a:avLst/>
          </a:prstGeom>
          <a:noFill/>
        </p:spPr>
        <p:txBody>
          <a:bodyPr wrap="square">
            <a:spAutoFit/>
          </a:bodyPr>
          <a:lstStyle/>
          <a:p>
            <a:pPr>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Linha do tempo&#10;&#10;O conteúdo gerado por IA pode estar incorreto.">
            <a:extLst>
              <a:ext uri="{FF2B5EF4-FFF2-40B4-BE49-F238E27FC236}">
                <a16:creationId xmlns:a16="http://schemas.microsoft.com/office/drawing/2014/main" id="{61F7AC4C-0E32-E935-D6EE-720762C8FF2C}"/>
              </a:ext>
            </a:extLst>
          </p:cNvPr>
          <p:cNvPicPr>
            <a:picLocks noChangeAspect="1"/>
          </p:cNvPicPr>
          <p:nvPr/>
        </p:nvPicPr>
        <p:blipFill rotWithShape="1">
          <a:blip r:embed="rId2">
            <a:extLst>
              <a:ext uri="{28A0092B-C50C-407E-A947-70E740481C1C}">
                <a14:useLocalDpi xmlns:a14="http://schemas.microsoft.com/office/drawing/2010/main" val="0"/>
              </a:ext>
            </a:extLst>
          </a:blip>
          <a:srcRect l="3093" r="1475"/>
          <a:stretch>
            <a:fillRect/>
          </a:stretch>
        </p:blipFill>
        <p:spPr bwMode="auto">
          <a:xfrm>
            <a:off x="3032727" y="1148191"/>
            <a:ext cx="6120000" cy="352869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51501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0223A-269D-A3EF-5AC9-DB2679CD8C9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A02C720-E67A-CD9E-3C57-2723CEB80677}"/>
              </a:ext>
            </a:extLst>
          </p:cNvPr>
          <p:cNvSpPr txBox="1"/>
          <p:nvPr/>
        </p:nvSpPr>
        <p:spPr>
          <a:xfrm>
            <a:off x="336000" y="684521"/>
            <a:ext cx="11520000" cy="5935343"/>
          </a:xfrm>
          <a:prstGeom prst="rect">
            <a:avLst/>
          </a:prstGeom>
          <a:noFill/>
        </p:spPr>
        <p:txBody>
          <a:bodyPr wrap="square">
            <a:spAutoFit/>
          </a:bodyPr>
          <a:lstStyle/>
          <a:p>
            <a:pPr marL="342900" marR="53340" indent="-342900" algn="just">
              <a:lnSpc>
                <a:spcPct val="115000"/>
              </a:lnSpc>
              <a:spcAft>
                <a:spcPts val="400"/>
              </a:spcAft>
              <a:buFont typeface="Wingdings" panose="05000000000000000000" pitchFamily="2" charset="2"/>
              <a:buChar char=""/>
            </a:pPr>
            <a:r>
              <a:rPr lang="pt-BR" sz="2400" b="1" kern="100" dirty="0">
                <a:solidFill>
                  <a:srgbClr val="000000"/>
                </a:solidFill>
                <a:latin typeface="Arial Narrow" panose="020B0606020202030204" pitchFamily="34" charset="0"/>
                <a:cs typeface="Times New Roman" panose="02020603050405020304" pitchFamily="18" charset="0"/>
              </a:rPr>
              <a:t>Gráfico de colunas</a:t>
            </a:r>
          </a:p>
          <a:p>
            <a:pPr marR="53340" algn="just">
              <a:lnSpc>
                <a:spcPct val="115000"/>
              </a:lnSpc>
              <a:spcAft>
                <a:spcPts val="400"/>
              </a:spcAft>
              <a:buNone/>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um tipo de gráfico que possui barras retangulares na posição vertical. Geralmente, os dados são divididos em categorias e as colunas são organizadas em uma ordem interessante para a análise.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53340" algn="just">
              <a:lnSpc>
                <a:spcPct val="115000"/>
              </a:lnSpc>
              <a:spcAft>
                <a:spcPts val="4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53340" algn="just">
              <a:lnSpc>
                <a:spcPct val="115000"/>
              </a:lnSpc>
              <a:spcAft>
                <a:spcPts val="400"/>
              </a:spcAft>
              <a:buNone/>
            </a:pPr>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Características: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Apresenta dois eixos: um horizontal, que representa as categorias e um vertical que representa a quantidade;</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dados são representados por barras verticais, em geral acompanhadas de seus valores absolutos;</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largura das barras deve ser sempre a mesma, ao passo que a altura varia conforme as informações numéricas;</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Geralmente, apresenta uma única categoria de informações, (ou seja, acompanham, geralmente, dados de tabelas simples).</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877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B3FEA-45C6-2D54-5620-FC26DEE29FB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83B1648-0AC5-D595-102F-74FE14BDB3A3}"/>
              </a:ext>
            </a:extLst>
          </p:cNvPr>
          <p:cNvSpPr txBox="1"/>
          <p:nvPr/>
        </p:nvSpPr>
        <p:spPr>
          <a:xfrm>
            <a:off x="627530" y="901970"/>
            <a:ext cx="2405197" cy="492443"/>
          </a:xfrm>
          <a:prstGeom prst="rect">
            <a:avLst/>
          </a:prstGeom>
          <a:noFill/>
        </p:spPr>
        <p:txBody>
          <a:bodyPr wrap="square">
            <a:spAutoFit/>
          </a:bodyPr>
          <a:lstStyle/>
          <a:p>
            <a:pPr>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1:</a:t>
            </a:r>
            <a:endParaRPr lang="pt-BR"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O conteúdo gerado por IA pode estar incorreto.">
            <a:extLst>
              <a:ext uri="{FF2B5EF4-FFF2-40B4-BE49-F238E27FC236}">
                <a16:creationId xmlns:a16="http://schemas.microsoft.com/office/drawing/2014/main" id="{613C4FA7-5AC3-86B9-B885-13B09471A5FE}"/>
              </a:ext>
            </a:extLst>
          </p:cNvPr>
          <p:cNvPicPr>
            <a:picLocks noChangeAspect="1"/>
          </p:cNvPicPr>
          <p:nvPr/>
        </p:nvPicPr>
        <p:blipFill>
          <a:blip r:embed="rId2"/>
          <a:stretch>
            <a:fillRect/>
          </a:stretch>
        </p:blipFill>
        <p:spPr>
          <a:xfrm>
            <a:off x="2764192" y="1466747"/>
            <a:ext cx="6480000" cy="3618043"/>
          </a:xfrm>
          <a:prstGeom prst="rect">
            <a:avLst/>
          </a:prstGeom>
        </p:spPr>
      </p:pic>
    </p:spTree>
    <p:extLst>
      <p:ext uri="{BB962C8B-B14F-4D97-AF65-F5344CB8AC3E}">
        <p14:creationId xmlns:p14="http://schemas.microsoft.com/office/powerpoint/2010/main" val="32983327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D70CA-F630-5783-AABE-0B92F1CD46E5}"/>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59DDA8FF-9D34-212F-F99A-8EDA7300F981}"/>
              </a:ext>
            </a:extLst>
          </p:cNvPr>
          <p:cNvSpPr txBox="1"/>
          <p:nvPr/>
        </p:nvSpPr>
        <p:spPr>
          <a:xfrm>
            <a:off x="627530" y="901970"/>
            <a:ext cx="2405197" cy="492314"/>
          </a:xfrm>
          <a:prstGeom prst="rect">
            <a:avLst/>
          </a:prstGeom>
          <a:noFill/>
        </p:spPr>
        <p:txBody>
          <a:bodyPr wrap="square">
            <a:spAutoFit/>
          </a:bodyPr>
          <a:lstStyle/>
          <a:p>
            <a:pPr>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2:</a:t>
            </a:r>
            <a:endParaRPr lang="pt-BR"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Gráfico, Histograma&#10;&#10;O conteúdo gerado por IA pode estar incorreto.">
            <a:extLst>
              <a:ext uri="{FF2B5EF4-FFF2-40B4-BE49-F238E27FC236}">
                <a16:creationId xmlns:a16="http://schemas.microsoft.com/office/drawing/2014/main" id="{F653CCD4-3A5F-5F75-3BF5-871C70F5F5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6000" y="901970"/>
            <a:ext cx="6480000" cy="5478973"/>
          </a:xfrm>
          <a:prstGeom prst="rect">
            <a:avLst/>
          </a:prstGeom>
          <a:noFill/>
        </p:spPr>
      </p:pic>
    </p:spTree>
    <p:extLst>
      <p:ext uri="{BB962C8B-B14F-4D97-AF65-F5344CB8AC3E}">
        <p14:creationId xmlns:p14="http://schemas.microsoft.com/office/powerpoint/2010/main" val="33328441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EDF6E-C01D-8CFF-A0D2-5654CD579E9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3BBFD4D-9584-9DFD-7E6F-F83F4E8D7AB5}"/>
              </a:ext>
            </a:extLst>
          </p:cNvPr>
          <p:cNvSpPr txBox="1"/>
          <p:nvPr/>
        </p:nvSpPr>
        <p:spPr>
          <a:xfrm>
            <a:off x="336000" y="684521"/>
            <a:ext cx="11520000" cy="5935343"/>
          </a:xfrm>
          <a:prstGeom prst="rect">
            <a:avLst/>
          </a:prstGeom>
          <a:noFill/>
        </p:spPr>
        <p:txBody>
          <a:bodyPr wrap="square">
            <a:spAutoFit/>
          </a:bodyPr>
          <a:lstStyle/>
          <a:p>
            <a:pPr marL="342900" marR="53340" indent="-342900" algn="just">
              <a:lnSpc>
                <a:spcPct val="115000"/>
              </a:lnSpc>
              <a:spcAft>
                <a:spcPts val="400"/>
              </a:spcAft>
              <a:buFont typeface="Wingdings" panose="05000000000000000000" pitchFamily="2" charset="2"/>
              <a:buChar char=""/>
            </a:pPr>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Gráfico de setores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Também chamado gráfico de pizza, o gráfico de setores consiste em um círculo subdividido em “fatias distintas”, partindo do centro, isto é, em setores. Esse tipo de gráfico geralmente apresenta valores percentuais (%), e o tamanho do setor corresponde a cada categoria. Assim, quanto maior o valor quantitativo de uma categoria, maior será o setor que essa categoria ocupará  no círculo.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buNone/>
            </a:pPr>
            <a:endParaRPr lang="pt-BR" sz="2400" kern="1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400"/>
              </a:spcAft>
              <a:buNone/>
            </a:pPr>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Características: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8890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informações são sempre dispostas em formato circular;</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exposição dos dados é feita, geralmente, em valores percentuais. Nesse caso, a soma de todos os valores é 100%;</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Facilita a comparação entre as categorias, muitas vezes sem a necessidade de observar as porcentagens;</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Aft>
                <a:spcPts val="400"/>
              </a:spcAf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é indicado para divisões em muitas categorias.</a:t>
            </a: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60449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48D76-1105-657D-E99C-33B9267FCB72}"/>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2A6DB81E-145D-83D2-7A6B-38D027F9EE30}"/>
              </a:ext>
            </a:extLst>
          </p:cNvPr>
          <p:cNvSpPr txBox="1"/>
          <p:nvPr/>
        </p:nvSpPr>
        <p:spPr>
          <a:xfrm>
            <a:off x="645460" y="991617"/>
            <a:ext cx="6347011" cy="5140382"/>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p>
          <a:p>
            <a:pPr algn="just">
              <a:lnSpc>
                <a:spcPct val="115000"/>
              </a:lnSpc>
              <a:spcAft>
                <a:spcPts val="800"/>
              </a:spcAft>
              <a:buNone/>
            </a:pPr>
            <a:endParaRPr lang="pt-BR" sz="24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b="1" dirty="0"/>
              <a:t>		</a:t>
            </a:r>
            <a:r>
              <a:rPr lang="pt-BR" dirty="0"/>
              <a:t>Fonte: IPHP (Instituto pH de pesquisa).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pizza&#10;&#10;O conteúdo gerado por IA pode estar incorreto.">
            <a:extLst>
              <a:ext uri="{FF2B5EF4-FFF2-40B4-BE49-F238E27FC236}">
                <a16:creationId xmlns:a16="http://schemas.microsoft.com/office/drawing/2014/main" id="{898CA54E-7A44-2BB9-26B8-A85F247C1D2B}"/>
              </a:ext>
            </a:extLst>
          </p:cNvPr>
          <p:cNvPicPr>
            <a:picLocks noChangeAspect="1"/>
          </p:cNvPicPr>
          <p:nvPr/>
        </p:nvPicPr>
        <p:blipFill>
          <a:blip r:embed="rId2"/>
          <a:stretch>
            <a:fillRect/>
          </a:stretch>
        </p:blipFill>
        <p:spPr>
          <a:xfrm>
            <a:off x="1297826" y="1803588"/>
            <a:ext cx="5400000" cy="3831797"/>
          </a:xfrm>
          <a:prstGeom prst="rect">
            <a:avLst/>
          </a:prstGeom>
        </p:spPr>
      </p:pic>
    </p:spTree>
    <p:extLst>
      <p:ext uri="{BB962C8B-B14F-4D97-AF65-F5344CB8AC3E}">
        <p14:creationId xmlns:p14="http://schemas.microsoft.com/office/powerpoint/2010/main" val="29026469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76F2A28-B913-7D6F-C0C5-CC0F9F4FEAE0}"/>
              </a:ext>
            </a:extLst>
          </p:cNvPr>
          <p:cNvPicPr>
            <a:picLocks noChangeAspect="1"/>
          </p:cNvPicPr>
          <p:nvPr/>
        </p:nvPicPr>
        <p:blipFill>
          <a:blip r:embed="rId2" cstate="print">
            <a:extLst>
              <a:ext uri="{28A0092B-C50C-407E-A947-70E740481C1C}">
                <a14:useLocalDpi xmlns:a14="http://schemas.microsoft.com/office/drawing/2010/main" val="0"/>
              </a:ext>
            </a:extLst>
          </a:blip>
          <a:srcRect l="2342" t="12256" r="2293" b="9208"/>
          <a:stretch>
            <a:fillRect/>
          </a:stretch>
        </p:blipFill>
        <p:spPr bwMode="auto">
          <a:xfrm>
            <a:off x="336000" y="661719"/>
            <a:ext cx="3600000" cy="563107"/>
          </a:xfrm>
          <a:prstGeom prst="rect">
            <a:avLst/>
          </a:prstGeom>
          <a:noFill/>
          <a:ln>
            <a:noFill/>
          </a:ln>
        </p:spPr>
      </p:pic>
      <p:sp>
        <p:nvSpPr>
          <p:cNvPr id="4" name="CaixaDeTexto 3">
            <a:extLst>
              <a:ext uri="{FF2B5EF4-FFF2-40B4-BE49-F238E27FC236}">
                <a16:creationId xmlns:a16="http://schemas.microsoft.com/office/drawing/2014/main" id="{7BF248C5-B1B7-6ECB-5F01-70096F4FE897}"/>
              </a:ext>
            </a:extLst>
          </p:cNvPr>
          <p:cNvSpPr txBox="1"/>
          <p:nvPr/>
        </p:nvSpPr>
        <p:spPr>
          <a:xfrm>
            <a:off x="336000" y="1224826"/>
            <a:ext cx="11520000" cy="447110"/>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seguir, a tabela com o número de vendas de perfumes de uma empresa no 1º bimestre de 2025.</a:t>
            </a:r>
          </a:p>
        </p:txBody>
      </p:sp>
      <p:pic>
        <p:nvPicPr>
          <p:cNvPr id="6" name="Imagem 5">
            <a:extLst>
              <a:ext uri="{FF2B5EF4-FFF2-40B4-BE49-F238E27FC236}">
                <a16:creationId xmlns:a16="http://schemas.microsoft.com/office/drawing/2014/main" id="{AA82DC21-47B6-F254-993A-8534D53B27F5}"/>
              </a:ext>
            </a:extLst>
          </p:cNvPr>
          <p:cNvPicPr>
            <a:picLocks noChangeAspect="1"/>
          </p:cNvPicPr>
          <p:nvPr/>
        </p:nvPicPr>
        <p:blipFill>
          <a:blip r:embed="rId3"/>
          <a:stretch>
            <a:fillRect/>
          </a:stretch>
        </p:blipFill>
        <p:spPr>
          <a:xfrm>
            <a:off x="515294" y="1680340"/>
            <a:ext cx="5040000" cy="2850638"/>
          </a:xfrm>
          <a:prstGeom prst="rect">
            <a:avLst/>
          </a:prstGeom>
        </p:spPr>
      </p:pic>
      <p:pic>
        <p:nvPicPr>
          <p:cNvPr id="8" name="Imagem 7" descr="Tabela&#10;&#10;O conteúdo gerado por IA pode estar incorreto.">
            <a:extLst>
              <a:ext uri="{FF2B5EF4-FFF2-40B4-BE49-F238E27FC236}">
                <a16:creationId xmlns:a16="http://schemas.microsoft.com/office/drawing/2014/main" id="{62A98217-864C-1221-5A7E-3A2B403A49E1}"/>
              </a:ext>
            </a:extLst>
          </p:cNvPr>
          <p:cNvPicPr>
            <a:picLocks noChangeAspect="1"/>
          </p:cNvPicPr>
          <p:nvPr/>
        </p:nvPicPr>
        <p:blipFill>
          <a:blip r:embed="rId4"/>
          <a:stretch>
            <a:fillRect/>
          </a:stretch>
        </p:blipFill>
        <p:spPr>
          <a:xfrm>
            <a:off x="7084941" y="3273150"/>
            <a:ext cx="4140000" cy="3266849"/>
          </a:xfrm>
          <a:prstGeom prst="rect">
            <a:avLst/>
          </a:prstGeom>
        </p:spPr>
      </p:pic>
      <p:sp>
        <p:nvSpPr>
          <p:cNvPr id="10" name="CaixaDeTexto 9">
            <a:extLst>
              <a:ext uri="{FF2B5EF4-FFF2-40B4-BE49-F238E27FC236}">
                <a16:creationId xmlns:a16="http://schemas.microsoft.com/office/drawing/2014/main" id="{67D6BD6C-1E1A-0B68-59F0-CF62AD46876D}"/>
              </a:ext>
            </a:extLst>
          </p:cNvPr>
          <p:cNvSpPr txBox="1"/>
          <p:nvPr/>
        </p:nvSpPr>
        <p:spPr>
          <a:xfrm>
            <a:off x="336000" y="4570138"/>
            <a:ext cx="5760000" cy="1990288"/>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perfume mais vendido no 1º semestre de 2025?</a:t>
            </a: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foi o perfume menos vendido no 1º semestre de 2025?</a:t>
            </a:r>
          </a:p>
        </p:txBody>
      </p:sp>
      <p:sp>
        <p:nvSpPr>
          <p:cNvPr id="11" name="CaixaDeTexto 10">
            <a:extLst>
              <a:ext uri="{FF2B5EF4-FFF2-40B4-BE49-F238E27FC236}">
                <a16:creationId xmlns:a16="http://schemas.microsoft.com/office/drawing/2014/main" id="{D69B677E-578C-9739-8D55-9408BBC36D83}"/>
              </a:ext>
            </a:extLst>
          </p:cNvPr>
          <p:cNvSpPr txBox="1"/>
          <p:nvPr/>
        </p:nvSpPr>
        <p:spPr>
          <a:xfrm>
            <a:off x="6364941" y="1741938"/>
            <a:ext cx="5400000" cy="1549142"/>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Houve alguma essência cuja quantidade vendida foi igual à outra? Se sim, quais?</a:t>
            </a: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 partir dessas informações, construa um gráfico de colunas no espaço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2" name="Conector reto 11">
            <a:extLst>
              <a:ext uri="{FF2B5EF4-FFF2-40B4-BE49-F238E27FC236}">
                <a16:creationId xmlns:a16="http://schemas.microsoft.com/office/drawing/2014/main" id="{2FC7D37B-D748-9E2E-19BC-EE0EE2599B60}"/>
              </a:ext>
            </a:extLst>
          </p:cNvPr>
          <p:cNvCxnSpPr>
            <a:cxnSpLocks/>
          </p:cNvCxnSpPr>
          <p:nvPr/>
        </p:nvCxnSpPr>
        <p:spPr>
          <a:xfrm>
            <a:off x="6230470" y="1741938"/>
            <a:ext cx="0" cy="4770851"/>
          </a:xfrm>
          <a:prstGeom prst="line">
            <a:avLst/>
          </a:prstGeom>
          <a:ln w="28575">
            <a:solidFill>
              <a:srgbClr val="003586"/>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209087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0951D-1660-4326-2D78-0DC0B0C3DF2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4F8ED97-7C96-3D0B-AE81-9703306E7398}"/>
              </a:ext>
            </a:extLst>
          </p:cNvPr>
          <p:cNvSpPr txBox="1"/>
          <p:nvPr/>
        </p:nvSpPr>
        <p:spPr>
          <a:xfrm>
            <a:off x="336000" y="668577"/>
            <a:ext cx="11520000" cy="492314"/>
          </a:xfrm>
          <a:prstGeom prst="rect">
            <a:avLst/>
          </a:prstGeom>
          <a:noFill/>
        </p:spPr>
        <p:txBody>
          <a:bodyPr wrap="square">
            <a:spAutoFit/>
          </a:bodyPr>
          <a:lstStyle/>
          <a:p>
            <a:pPr>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Observe, a seguir, a tabela de vendas anual de uma empresa que vende perfumes.</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BD0FBD24-CABF-27FA-EFF1-960844AD91D2}"/>
              </a:ext>
            </a:extLst>
          </p:cNvPr>
          <p:cNvSpPr txBox="1"/>
          <p:nvPr/>
        </p:nvSpPr>
        <p:spPr>
          <a:xfrm>
            <a:off x="336000" y="3825975"/>
            <a:ext cx="5760000" cy="2396554"/>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Qual foi a essência de perfume mais vendida no 1º semestre?</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Qual foi a essência de perfume mais vendida no 2º semestre?</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98F0A650-BED0-0EBA-C22B-D838439DDDAC}"/>
              </a:ext>
            </a:extLst>
          </p:cNvPr>
          <p:cNvSpPr txBox="1"/>
          <p:nvPr/>
        </p:nvSpPr>
        <p:spPr>
          <a:xfrm>
            <a:off x="6364941" y="1328299"/>
            <a:ext cx="5400000" cy="1869230"/>
          </a:xfrm>
          <a:prstGeom prst="rect">
            <a:avLst/>
          </a:prstGeom>
          <a:noFill/>
        </p:spPr>
        <p:txBody>
          <a:bodyPr wrap="square">
            <a:spAutoFit/>
          </a:bodyPr>
          <a:lstStyle/>
          <a:p>
            <a:pPr algn="just">
              <a:lnSpc>
                <a:spcPct val="115000"/>
              </a:lnSpc>
              <a:spcAft>
                <a:spcPts val="800"/>
              </a:spcAft>
            </a:pPr>
            <a:r>
              <a:rPr lang="pt-BR" sz="2400" kern="100" dirty="0">
                <a:latin typeface="Arial Narrow" panose="020B0606020202030204" pitchFamily="34" charset="0"/>
                <a:ea typeface="Aptos" panose="020B0004020202020204" pitchFamily="34" charset="0"/>
                <a:cs typeface="Times New Roman" panose="02020603050405020304" pitchFamily="18" charset="0"/>
              </a:rPr>
              <a:t>c) Qual foi o semestre em que houve maior número de vendas de perfumes em 2025? </a:t>
            </a:r>
            <a:endParaRPr lang="pt-BR" sz="28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A partir dessas informações, construa um gráfico de barras no espaço a seguir.</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2" name="Conector reto 11">
            <a:extLst>
              <a:ext uri="{FF2B5EF4-FFF2-40B4-BE49-F238E27FC236}">
                <a16:creationId xmlns:a16="http://schemas.microsoft.com/office/drawing/2014/main" id="{6EF60859-4EEF-D1B7-5551-5F56F50432DF}"/>
              </a:ext>
            </a:extLst>
          </p:cNvPr>
          <p:cNvCxnSpPr>
            <a:cxnSpLocks/>
          </p:cNvCxnSpPr>
          <p:nvPr/>
        </p:nvCxnSpPr>
        <p:spPr>
          <a:xfrm>
            <a:off x="6230470" y="1308847"/>
            <a:ext cx="0" cy="5203942"/>
          </a:xfrm>
          <a:prstGeom prst="line">
            <a:avLst/>
          </a:prstGeom>
          <a:ln w="28575">
            <a:solidFill>
              <a:srgbClr val="003586"/>
            </a:solidFill>
          </a:ln>
        </p:spPr>
        <p:style>
          <a:lnRef idx="3">
            <a:schemeClr val="accent2"/>
          </a:lnRef>
          <a:fillRef idx="0">
            <a:schemeClr val="accent2"/>
          </a:fillRef>
          <a:effectRef idx="2">
            <a:schemeClr val="accent2"/>
          </a:effectRef>
          <a:fontRef idx="minor">
            <a:schemeClr val="tx1"/>
          </a:fontRef>
        </p:style>
      </p:cxnSp>
      <p:pic>
        <p:nvPicPr>
          <p:cNvPr id="5" name="Imagem 4">
            <a:extLst>
              <a:ext uri="{FF2B5EF4-FFF2-40B4-BE49-F238E27FC236}">
                <a16:creationId xmlns:a16="http://schemas.microsoft.com/office/drawing/2014/main" id="{B00E1ADC-1FFC-4525-6E60-9DDC880F81F6}"/>
              </a:ext>
            </a:extLst>
          </p:cNvPr>
          <p:cNvPicPr>
            <a:picLocks noChangeAspect="1"/>
          </p:cNvPicPr>
          <p:nvPr/>
        </p:nvPicPr>
        <p:blipFill>
          <a:blip r:embed="rId2"/>
          <a:stretch>
            <a:fillRect/>
          </a:stretch>
        </p:blipFill>
        <p:spPr>
          <a:xfrm>
            <a:off x="426000" y="1349492"/>
            <a:ext cx="5580000" cy="2207200"/>
          </a:xfrm>
          <a:prstGeom prst="rect">
            <a:avLst/>
          </a:prstGeom>
        </p:spPr>
      </p:pic>
      <p:pic>
        <p:nvPicPr>
          <p:cNvPr id="7" name="Imagem 6" descr="Uma imagem contendo Padrão do plano de fundo&#10;&#10;O conteúdo gerado por IA pode estar incorreto.">
            <a:extLst>
              <a:ext uri="{FF2B5EF4-FFF2-40B4-BE49-F238E27FC236}">
                <a16:creationId xmlns:a16="http://schemas.microsoft.com/office/drawing/2014/main" id="{59DAA497-A37B-B4D8-A5D0-4C89144EEBFA}"/>
              </a:ext>
            </a:extLst>
          </p:cNvPr>
          <p:cNvPicPr>
            <a:picLocks noChangeAspect="1"/>
          </p:cNvPicPr>
          <p:nvPr/>
        </p:nvPicPr>
        <p:blipFill rotWithShape="1">
          <a:blip r:embed="rId3"/>
          <a:srcRect l="1942" r="979"/>
          <a:stretch>
            <a:fillRect/>
          </a:stretch>
        </p:blipFill>
        <p:spPr bwMode="auto">
          <a:xfrm>
            <a:off x="6454941" y="3257359"/>
            <a:ext cx="5400000" cy="26263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391380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5F27A-8FE7-59DE-7335-6922C3309FD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09FADE0-AD41-2C2C-0944-78009F0AEE30}"/>
              </a:ext>
            </a:extLst>
          </p:cNvPr>
          <p:cNvSpPr txBox="1"/>
          <p:nvPr/>
        </p:nvSpPr>
        <p:spPr>
          <a:xfrm>
            <a:off x="336000" y="668577"/>
            <a:ext cx="11520000" cy="917174"/>
          </a:xfrm>
          <a:prstGeom prst="rect">
            <a:avLst/>
          </a:prstGeom>
          <a:noFill/>
        </p:spPr>
        <p:txBody>
          <a:bodyPr wrap="square">
            <a:spAutoFit/>
          </a:bodyPr>
          <a:lstStyle/>
          <a:p>
            <a:pPr algn="just">
              <a:lnSpc>
                <a:spcPct val="114000"/>
              </a:lnSpc>
              <a:spcAft>
                <a:spcPts val="800"/>
              </a:spcAft>
              <a:buNone/>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Uma empresa vendeu, durante um ano, o total de 5000 perfumes. Observe, a seguir, a tabela de vendas com a porcentagem dessas vendas.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B175D83E-1B87-87EF-ADA3-0E52282F35D9}"/>
              </a:ext>
            </a:extLst>
          </p:cNvPr>
          <p:cNvSpPr txBox="1"/>
          <p:nvPr/>
        </p:nvSpPr>
        <p:spPr>
          <a:xfrm>
            <a:off x="336000" y="4494372"/>
            <a:ext cx="5760000" cy="1944956"/>
          </a:xfrm>
          <a:prstGeom prst="rect">
            <a:avLst/>
          </a:prstGeom>
          <a:noFill/>
        </p:spPr>
        <p:txBody>
          <a:bodyPr wrap="square">
            <a:spAutoFit/>
          </a:bodyPr>
          <a:lstStyle/>
          <a:p>
            <a:pPr algn="just">
              <a:lnSpc>
                <a:spcPct val="114000"/>
              </a:lnSpc>
              <a:spcAft>
                <a:spcPts val="800"/>
              </a:spcAft>
            </a:pPr>
            <a:r>
              <a:rPr lang="pt-BR" sz="2400" dirty="0">
                <a:latin typeface="Arial Narrow" panose="020B0606020202030204" pitchFamily="34" charset="0"/>
              </a:rPr>
              <a:t>Responda:</a:t>
            </a:r>
          </a:p>
          <a:p>
            <a:pPr algn="just">
              <a:lnSpc>
                <a:spcPct val="114000"/>
              </a:lnSpc>
              <a:spcAft>
                <a:spcPts val="800"/>
              </a:spcAft>
            </a:pPr>
            <a:r>
              <a:rPr lang="pt-BR" sz="2400" dirty="0">
                <a:latin typeface="Arial Narrow" panose="020B0606020202030204" pitchFamily="34" charset="0"/>
              </a:rPr>
              <a:t>a) Qual foi o perfume mais vendido?</a:t>
            </a:r>
          </a:p>
          <a:p>
            <a:pPr algn="just">
              <a:lnSpc>
                <a:spcPct val="114000"/>
              </a:lnSpc>
              <a:spcAft>
                <a:spcPts val="800"/>
              </a:spcAft>
            </a:pPr>
            <a:r>
              <a:rPr lang="pt-BR" sz="2400" dirty="0">
                <a:latin typeface="Arial Narrow" panose="020B0606020202030204" pitchFamily="34" charset="0"/>
              </a:rPr>
              <a:t>b) Houve algum tipo de perfume cuja quantidade vendida foi igual à de outro? Justifique. </a:t>
            </a:r>
          </a:p>
        </p:txBody>
      </p:sp>
      <p:sp>
        <p:nvSpPr>
          <p:cNvPr id="11" name="CaixaDeTexto 10">
            <a:extLst>
              <a:ext uri="{FF2B5EF4-FFF2-40B4-BE49-F238E27FC236}">
                <a16:creationId xmlns:a16="http://schemas.microsoft.com/office/drawing/2014/main" id="{E70E43F8-CE1B-636C-508C-8983048E65A7}"/>
              </a:ext>
            </a:extLst>
          </p:cNvPr>
          <p:cNvSpPr txBox="1"/>
          <p:nvPr/>
        </p:nvSpPr>
        <p:spPr>
          <a:xfrm>
            <a:off x="6364941" y="1741938"/>
            <a:ext cx="5400000" cy="897746"/>
          </a:xfrm>
          <a:prstGeom prst="rect">
            <a:avLst/>
          </a:prstGeom>
          <a:noFill/>
        </p:spPr>
        <p:txBody>
          <a:bodyPr wrap="square">
            <a:spAutoFit/>
          </a:bodyPr>
          <a:lstStyle/>
          <a:p>
            <a:pPr algn="just">
              <a:lnSpc>
                <a:spcPct val="114000"/>
              </a:lnSpc>
              <a:spcAft>
                <a:spcPts val="800"/>
              </a:spcAft>
            </a:pPr>
            <a:r>
              <a:rPr lang="pt-BR" sz="2400" dirty="0">
                <a:latin typeface="Arial Narrow" panose="020B0606020202030204" pitchFamily="34" charset="0"/>
              </a:rPr>
              <a:t>c) A partir dessas informações, construa um gráfico de setores no espaço a seguir.</a:t>
            </a:r>
          </a:p>
        </p:txBody>
      </p:sp>
      <p:cxnSp>
        <p:nvCxnSpPr>
          <p:cNvPr id="12" name="Conector reto 11">
            <a:extLst>
              <a:ext uri="{FF2B5EF4-FFF2-40B4-BE49-F238E27FC236}">
                <a16:creationId xmlns:a16="http://schemas.microsoft.com/office/drawing/2014/main" id="{B287DA76-A5F4-DDF1-F15B-3F8F767EAF06}"/>
              </a:ext>
            </a:extLst>
          </p:cNvPr>
          <p:cNvCxnSpPr>
            <a:cxnSpLocks/>
          </p:cNvCxnSpPr>
          <p:nvPr/>
        </p:nvCxnSpPr>
        <p:spPr>
          <a:xfrm>
            <a:off x="6230470" y="1741938"/>
            <a:ext cx="0" cy="4770851"/>
          </a:xfrm>
          <a:prstGeom prst="line">
            <a:avLst/>
          </a:prstGeom>
          <a:ln w="28575">
            <a:solidFill>
              <a:srgbClr val="003586"/>
            </a:solidFill>
          </a:ln>
        </p:spPr>
        <p:style>
          <a:lnRef idx="3">
            <a:schemeClr val="accent2"/>
          </a:lnRef>
          <a:fillRef idx="0">
            <a:schemeClr val="accent2"/>
          </a:fillRef>
          <a:effectRef idx="2">
            <a:schemeClr val="accent2"/>
          </a:effectRef>
          <a:fontRef idx="minor">
            <a:schemeClr val="tx1"/>
          </a:fontRef>
        </p:style>
      </p:cxnSp>
      <p:pic>
        <p:nvPicPr>
          <p:cNvPr id="3" name="Imagem 2">
            <a:extLst>
              <a:ext uri="{FF2B5EF4-FFF2-40B4-BE49-F238E27FC236}">
                <a16:creationId xmlns:a16="http://schemas.microsoft.com/office/drawing/2014/main" id="{73B40099-C787-79D6-979B-B6A0D2F613CC}"/>
              </a:ext>
            </a:extLst>
          </p:cNvPr>
          <p:cNvPicPr>
            <a:picLocks noChangeAspect="1"/>
          </p:cNvPicPr>
          <p:nvPr/>
        </p:nvPicPr>
        <p:blipFill>
          <a:blip r:embed="rId2"/>
          <a:stretch>
            <a:fillRect/>
          </a:stretch>
        </p:blipFill>
        <p:spPr>
          <a:xfrm>
            <a:off x="1236000" y="1741938"/>
            <a:ext cx="3960000" cy="2634371"/>
          </a:xfrm>
          <a:prstGeom prst="rect">
            <a:avLst/>
          </a:prstGeom>
        </p:spPr>
      </p:pic>
      <p:pic>
        <p:nvPicPr>
          <p:cNvPr id="6" name="Imagem 5" descr="Forma&#10;&#10;O conteúdo gerado por IA pode estar incorreto.">
            <a:extLst>
              <a:ext uri="{FF2B5EF4-FFF2-40B4-BE49-F238E27FC236}">
                <a16:creationId xmlns:a16="http://schemas.microsoft.com/office/drawing/2014/main" id="{B4A9B79E-A990-E0FC-26BC-1DF988CBFC9A}"/>
              </a:ext>
            </a:extLst>
          </p:cNvPr>
          <p:cNvPicPr>
            <a:picLocks noChangeAspect="1"/>
          </p:cNvPicPr>
          <p:nvPr/>
        </p:nvPicPr>
        <p:blipFill>
          <a:blip r:embed="rId3"/>
          <a:stretch>
            <a:fillRect/>
          </a:stretch>
        </p:blipFill>
        <p:spPr>
          <a:xfrm>
            <a:off x="6724941" y="2650970"/>
            <a:ext cx="4680000" cy="3615084"/>
          </a:xfrm>
          <a:prstGeom prst="rect">
            <a:avLst/>
          </a:prstGeom>
        </p:spPr>
      </p:pic>
    </p:spTree>
    <p:extLst>
      <p:ext uri="{BB962C8B-B14F-4D97-AF65-F5344CB8AC3E}">
        <p14:creationId xmlns:p14="http://schemas.microsoft.com/office/powerpoint/2010/main" val="32777910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01DC7DD-EDD7-E1F6-3CB7-3EB798629EE5}"/>
              </a:ext>
            </a:extLst>
          </p:cNvPr>
          <p:cNvSpPr txBox="1"/>
          <p:nvPr/>
        </p:nvSpPr>
        <p:spPr>
          <a:xfrm>
            <a:off x="336000" y="711415"/>
            <a:ext cx="11520000" cy="4390304"/>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 gráfico de setores, a seguir, expressa os dados sobre o número de carros vendidos no Brasil, por marca, no ano de 2025. </a:t>
            </a:r>
          </a:p>
          <a:p>
            <a:pPr algn="just">
              <a:lnSpc>
                <a:spcPct val="115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557838"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Responda: </a:t>
            </a:r>
          </a:p>
          <a:p>
            <a:pPr marL="5557838"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Qual foi a marca de carro que obteve maior porcentagem de vendas no Brasil em 2025?</a:t>
            </a:r>
          </a:p>
          <a:p>
            <a:pPr marL="5557838" algn="just">
              <a:lnSpc>
                <a:spcPct val="115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557838"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Construa uma tabela que expresse corretamente os dados apresentados no gráfico. </a:t>
            </a:r>
          </a:p>
        </p:txBody>
      </p:sp>
      <p:pic>
        <p:nvPicPr>
          <p:cNvPr id="4" name="Imagem 3" descr="Gráfico, Gráfico de pizza&#10;&#10;O conteúdo gerado por IA pode estar incorreto.">
            <a:extLst>
              <a:ext uri="{FF2B5EF4-FFF2-40B4-BE49-F238E27FC236}">
                <a16:creationId xmlns:a16="http://schemas.microsoft.com/office/drawing/2014/main" id="{65EABEC1-F155-B2AA-9C12-E1E2813C698B}"/>
              </a:ext>
            </a:extLst>
          </p:cNvPr>
          <p:cNvPicPr>
            <a:picLocks noChangeAspect="1"/>
          </p:cNvPicPr>
          <p:nvPr/>
        </p:nvPicPr>
        <p:blipFill>
          <a:blip r:embed="rId2"/>
          <a:stretch>
            <a:fillRect/>
          </a:stretch>
        </p:blipFill>
        <p:spPr>
          <a:xfrm>
            <a:off x="336000" y="1996587"/>
            <a:ext cx="5400000" cy="3386367"/>
          </a:xfrm>
          <a:prstGeom prst="rect">
            <a:avLst/>
          </a:prstGeom>
        </p:spPr>
      </p:pic>
    </p:spTree>
    <p:extLst>
      <p:ext uri="{BB962C8B-B14F-4D97-AF65-F5344CB8AC3E}">
        <p14:creationId xmlns:p14="http://schemas.microsoft.com/office/powerpoint/2010/main" val="29426675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8F23540-1045-A927-772B-8918D43A7E04}"/>
              </a:ext>
            </a:extLst>
          </p:cNvPr>
          <p:cNvSpPr txBox="1"/>
          <p:nvPr/>
        </p:nvSpPr>
        <p:spPr>
          <a:xfrm>
            <a:off x="336000" y="690996"/>
            <a:ext cx="11520000" cy="5671233"/>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Os gráficos, a seguir, apresentam o número de vendas de quatro tipos de carros, de uma determinada marca, em dois semestres em um ano.</a:t>
            </a:r>
          </a:p>
          <a:p>
            <a:pPr marL="6543675"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 </a:t>
            </a:r>
          </a:p>
          <a:p>
            <a:pPr marL="6543675"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semestre que essa marca vendeu o maior número de carros?  </a:t>
            </a:r>
          </a:p>
          <a:p>
            <a:pPr marL="6543675" algn="just">
              <a:lnSpc>
                <a:spcPct val="115000"/>
              </a:lnSpc>
              <a:spcAft>
                <a:spcPts val="400"/>
              </a:spcAft>
              <a:buNone/>
            </a:pPr>
            <a:endParaRPr lang="pt-BR" sz="15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6543675"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foi o semestre que essa marca vendeu o menor número de carros?  </a:t>
            </a:r>
          </a:p>
          <a:p>
            <a:pPr marL="6543675" algn="just">
              <a:lnSpc>
                <a:spcPct val="115000"/>
              </a:lnSpc>
              <a:spcAft>
                <a:spcPts val="400"/>
              </a:spcAft>
              <a:buNone/>
            </a:pPr>
            <a:endParaRPr lang="pt-BR" sz="15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6543675"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Durante todo o ano, qual foi o tipo de carro que obteve maior número de vendas?</a:t>
            </a:r>
          </a:p>
          <a:p>
            <a:pPr marL="6543675" algn="just">
              <a:lnSpc>
                <a:spcPct val="115000"/>
              </a:lnSpc>
              <a:spcAft>
                <a:spcPts val="400"/>
              </a:spcAft>
              <a:buNone/>
            </a:pPr>
            <a:endParaRPr lang="pt-BR" sz="15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6543675"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Durante todo o ano, qual foi o tipo de carro que obteve menor número de vendas? </a:t>
            </a:r>
          </a:p>
        </p:txBody>
      </p:sp>
      <p:pic>
        <p:nvPicPr>
          <p:cNvPr id="5" name="Imagem 4">
            <a:extLst>
              <a:ext uri="{FF2B5EF4-FFF2-40B4-BE49-F238E27FC236}">
                <a16:creationId xmlns:a16="http://schemas.microsoft.com/office/drawing/2014/main" id="{3FBC9A3E-6EC3-5746-04F8-2A9519FC49B4}"/>
              </a:ext>
            </a:extLst>
          </p:cNvPr>
          <p:cNvPicPr>
            <a:picLocks noChangeAspect="1"/>
          </p:cNvPicPr>
          <p:nvPr/>
        </p:nvPicPr>
        <p:blipFill>
          <a:blip r:embed="rId2"/>
          <a:stretch>
            <a:fillRect/>
          </a:stretch>
        </p:blipFill>
        <p:spPr>
          <a:xfrm>
            <a:off x="336000" y="1539433"/>
            <a:ext cx="3240000" cy="4320000"/>
          </a:xfrm>
          <a:prstGeom prst="rect">
            <a:avLst/>
          </a:prstGeom>
        </p:spPr>
      </p:pic>
      <p:pic>
        <p:nvPicPr>
          <p:cNvPr id="6" name="Imagem 5">
            <a:extLst>
              <a:ext uri="{FF2B5EF4-FFF2-40B4-BE49-F238E27FC236}">
                <a16:creationId xmlns:a16="http://schemas.microsoft.com/office/drawing/2014/main" id="{FB77D53B-C129-20EB-74C5-9B7639376B98}"/>
              </a:ext>
            </a:extLst>
          </p:cNvPr>
          <p:cNvPicPr>
            <a:picLocks noChangeAspect="1"/>
          </p:cNvPicPr>
          <p:nvPr/>
        </p:nvPicPr>
        <p:blipFill>
          <a:blip r:embed="rId3"/>
          <a:stretch>
            <a:fillRect/>
          </a:stretch>
        </p:blipFill>
        <p:spPr>
          <a:xfrm>
            <a:off x="3575999" y="1539432"/>
            <a:ext cx="3310471" cy="4320000"/>
          </a:xfrm>
          <a:prstGeom prst="rect">
            <a:avLst/>
          </a:prstGeom>
        </p:spPr>
      </p:pic>
    </p:spTree>
    <p:extLst>
      <p:ext uri="{BB962C8B-B14F-4D97-AF65-F5344CB8AC3E}">
        <p14:creationId xmlns:p14="http://schemas.microsoft.com/office/powerpoint/2010/main" val="23982727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2B79A-2339-5A07-8C3A-7A9A23721E2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3292545-8631-4A4A-9AD6-23A4DE321B96}"/>
              </a:ext>
            </a:extLst>
          </p:cNvPr>
          <p:cNvSpPr txBox="1"/>
          <p:nvPr/>
        </p:nvSpPr>
        <p:spPr>
          <a:xfrm>
            <a:off x="336000" y="646171"/>
            <a:ext cx="11520000" cy="2547813"/>
          </a:xfrm>
          <a:prstGeom prst="rect">
            <a:avLst/>
          </a:prstGeom>
          <a:noFill/>
        </p:spPr>
        <p:txBody>
          <a:bodyPr wrap="square">
            <a:spAutoFit/>
          </a:bodyPr>
          <a:lstStyle/>
          <a:p>
            <a:pPr marL="5557838" algn="just">
              <a:lnSpc>
                <a:spcPct val="115000"/>
              </a:lnSpc>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 </a:t>
            </a:r>
          </a:p>
          <a:p>
            <a:pPr marL="5557838"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Construa uma tabela que expresse corretamente os dados apresentados em ambos os gráficos.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5557838"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Construa um gráfico de barras que melhor expresse os dados apresentados na tabela construída na questão anterior. </a:t>
            </a:r>
          </a:p>
        </p:txBody>
      </p:sp>
      <p:pic>
        <p:nvPicPr>
          <p:cNvPr id="5" name="Imagem 4">
            <a:extLst>
              <a:ext uri="{FF2B5EF4-FFF2-40B4-BE49-F238E27FC236}">
                <a16:creationId xmlns:a16="http://schemas.microsoft.com/office/drawing/2014/main" id="{C7A53981-33EE-D7D4-0E39-5E3749488C3F}"/>
              </a:ext>
            </a:extLst>
          </p:cNvPr>
          <p:cNvPicPr>
            <a:picLocks noChangeAspect="1"/>
          </p:cNvPicPr>
          <p:nvPr/>
        </p:nvPicPr>
        <p:blipFill>
          <a:blip r:embed="rId2"/>
          <a:stretch>
            <a:fillRect/>
          </a:stretch>
        </p:blipFill>
        <p:spPr>
          <a:xfrm>
            <a:off x="336000" y="646171"/>
            <a:ext cx="2700000" cy="3600000"/>
          </a:xfrm>
          <a:prstGeom prst="rect">
            <a:avLst/>
          </a:prstGeom>
        </p:spPr>
      </p:pic>
      <p:pic>
        <p:nvPicPr>
          <p:cNvPr id="6" name="Imagem 5">
            <a:extLst>
              <a:ext uri="{FF2B5EF4-FFF2-40B4-BE49-F238E27FC236}">
                <a16:creationId xmlns:a16="http://schemas.microsoft.com/office/drawing/2014/main" id="{245C969B-9EFF-B39D-4B36-6CE04C0BE201}"/>
              </a:ext>
            </a:extLst>
          </p:cNvPr>
          <p:cNvPicPr>
            <a:picLocks noChangeAspect="1"/>
          </p:cNvPicPr>
          <p:nvPr/>
        </p:nvPicPr>
        <p:blipFill>
          <a:blip r:embed="rId3"/>
          <a:stretch>
            <a:fillRect/>
          </a:stretch>
        </p:blipFill>
        <p:spPr>
          <a:xfrm>
            <a:off x="3036000" y="2008807"/>
            <a:ext cx="2758726" cy="3600000"/>
          </a:xfrm>
          <a:prstGeom prst="rect">
            <a:avLst/>
          </a:prstGeom>
        </p:spPr>
      </p:pic>
      <p:pic>
        <p:nvPicPr>
          <p:cNvPr id="2" name="Imagem 1" descr="Gráfico&#10;&#10;O conteúdo gerado por IA pode estar incorreto.">
            <a:extLst>
              <a:ext uri="{FF2B5EF4-FFF2-40B4-BE49-F238E27FC236}">
                <a16:creationId xmlns:a16="http://schemas.microsoft.com/office/drawing/2014/main" id="{27C17D6C-485A-B5DE-BC9D-2CC9B60C9D6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597271" y="3140194"/>
            <a:ext cx="4680000" cy="3459335"/>
          </a:xfrm>
          <a:prstGeom prst="rect">
            <a:avLst/>
          </a:prstGeom>
          <a:noFill/>
          <a:ln>
            <a:noFill/>
          </a:ln>
        </p:spPr>
      </p:pic>
    </p:spTree>
    <p:extLst>
      <p:ext uri="{BB962C8B-B14F-4D97-AF65-F5344CB8AC3E}">
        <p14:creationId xmlns:p14="http://schemas.microsoft.com/office/powerpoint/2010/main" val="6336477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FDFDDFB-AFF4-729F-2214-57D7D7644387}"/>
              </a:ext>
            </a:extLst>
          </p:cNvPr>
          <p:cNvSpPr txBox="1"/>
          <p:nvPr/>
        </p:nvSpPr>
        <p:spPr>
          <a:xfrm>
            <a:off x="336000" y="704942"/>
            <a:ext cx="11520000" cy="5556329"/>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Observe o gráfico.</a:t>
            </a:r>
          </a:p>
          <a:p>
            <a:pPr marL="6096000"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Agora, responda o que se pede:</a:t>
            </a:r>
          </a:p>
          <a:p>
            <a:pPr marL="6096000"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Entre os carros manuais, qual foi a cor de carro mais vendida nessa concessionária? </a:t>
            </a:r>
          </a:p>
          <a:p>
            <a:pPr marL="6096000"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Entre os carros automáticos, qual foi a cor de carro mais vendida nessa concessionária?</a:t>
            </a:r>
          </a:p>
          <a:p>
            <a:pPr marL="6096000"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Qual tipo de carro foi o mais vendido nesta concessionária, o manual ou o automático?  </a:t>
            </a:r>
          </a:p>
          <a:p>
            <a:pPr marL="6096000"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Qual foi a cor de carro mais vendida entre os dois tipos de carro? </a:t>
            </a:r>
          </a:p>
          <a:p>
            <a:pPr marL="6096000" algn="just">
              <a:lnSpc>
                <a:spcPct val="115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 Construa uma tabela que expresse corretamente os dados apresentados no gráfico.</a:t>
            </a:r>
          </a:p>
        </p:txBody>
      </p:sp>
      <p:pic>
        <p:nvPicPr>
          <p:cNvPr id="4" name="Imagem 3" descr="Gráfico, Gráfico de barras&#10;&#10;O conteúdo gerado por IA pode estar incorreto.">
            <a:extLst>
              <a:ext uri="{FF2B5EF4-FFF2-40B4-BE49-F238E27FC236}">
                <a16:creationId xmlns:a16="http://schemas.microsoft.com/office/drawing/2014/main" id="{CAB35835-EDCE-F4ED-3FCC-31DBD1462A01}"/>
              </a:ext>
            </a:extLst>
          </p:cNvPr>
          <p:cNvPicPr>
            <a:picLocks noChangeAspect="1"/>
          </p:cNvPicPr>
          <p:nvPr/>
        </p:nvPicPr>
        <p:blipFill rotWithShape="1">
          <a:blip r:embed="rId2"/>
          <a:srcRect l="1240"/>
          <a:stretch>
            <a:fillRect/>
          </a:stretch>
        </p:blipFill>
        <p:spPr bwMode="auto">
          <a:xfrm>
            <a:off x="335999" y="1249177"/>
            <a:ext cx="5940000" cy="33332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5945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55A9E4B-44E7-EFE0-CA50-5D888EAD25E9}"/>
              </a:ext>
            </a:extLst>
          </p:cNvPr>
          <p:cNvSpPr txBox="1"/>
          <p:nvPr/>
        </p:nvSpPr>
        <p:spPr>
          <a:xfrm>
            <a:off x="336000" y="690190"/>
            <a:ext cx="11520000" cy="5314275"/>
          </a:xfrm>
          <a:prstGeom prst="rect">
            <a:avLst/>
          </a:prstGeom>
          <a:noFill/>
        </p:spPr>
        <p:txBody>
          <a:bodyPr wrap="square">
            <a:spAutoFit/>
          </a:bodyPr>
          <a:lstStyle/>
          <a:p>
            <a:pPr algn="just">
              <a:spcAft>
                <a:spcPts val="4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Leia a notícia. </a:t>
            </a:r>
          </a:p>
          <a:p>
            <a:pPr algn="ctr">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4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pandemia da Covid-19 afetou e impactou o cenário do turismo nacional no Brasil. Mesmo que o número de viagens tenha diminuído em 2021, em que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87% dos brasileiros não viajaram, causando um prejuízo de R$ 485 bilhões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fluxo de passageiros continuou acontecendo no país.</a:t>
            </a:r>
          </a:p>
          <a:p>
            <a:pPr algn="just">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o movimento em aeroportos voltando, um balanço da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Pesquisa Nacional por Amostra de Domicílios Contínua (Pnad Contínua) - Turismo 2020-2021, divulgados pelo Instituto Brasileiro de Geografia e Estatística (IBGE)</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mostra quais foram os destinos mais visitados no período.</a:t>
            </a:r>
          </a:p>
          <a:p>
            <a:pPr algn="just">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estados mais procurados para viagens foram os da região Sudeste com 50% das aparições entre os cinco destinos mais procurados. A região Nordeste teve 25%, a região Sul 10%, o Centro-Oeste 10% e a Norte com 5%.</a:t>
            </a:r>
          </a:p>
          <a:p>
            <a:pPr algn="r">
              <a:spcAft>
                <a:spcPts val="400"/>
              </a:spcAft>
              <a:buNone/>
            </a:pP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Leia na integra em: </a:t>
            </a:r>
            <a:r>
              <a:rPr lang="pt-BR" sz="1500" u="sng" kern="100" dirty="0">
                <a:effectLst/>
                <a:latin typeface="Arial Narrow" panose="020B0606020202030204" pitchFamily="34" charset="0"/>
                <a:ea typeface="Aptos" panose="020B0004020202020204" pitchFamily="34" charset="0"/>
                <a:cs typeface="Times New Roman" panose="02020603050405020304" pitchFamily="18" charset="0"/>
              </a:rPr>
              <a:t>https://www.correiobraziliense.com.br/brasil/2022/07/5020671-pesquisa-do-ibge-revela-os-destinos-mais-visitados-durante-a-pandemia.html</a:t>
            </a: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Acesso em: 27 abr. 2023 (adaptado). </a:t>
            </a:r>
          </a:p>
        </p:txBody>
      </p:sp>
      <p:pic>
        <p:nvPicPr>
          <p:cNvPr id="4" name="Imagem 3">
            <a:extLst>
              <a:ext uri="{FF2B5EF4-FFF2-40B4-BE49-F238E27FC236}">
                <a16:creationId xmlns:a16="http://schemas.microsoft.com/office/drawing/2014/main" id="{409D9453-DE9F-88A8-D1EB-178B84706E29}"/>
              </a:ext>
            </a:extLst>
          </p:cNvPr>
          <p:cNvPicPr>
            <a:picLocks noChangeAspect="1"/>
          </p:cNvPicPr>
          <p:nvPr/>
        </p:nvPicPr>
        <p:blipFill>
          <a:blip r:embed="rId2"/>
          <a:stretch>
            <a:fillRect/>
          </a:stretch>
        </p:blipFill>
        <p:spPr>
          <a:xfrm>
            <a:off x="1776000" y="1151623"/>
            <a:ext cx="8640000" cy="1028901"/>
          </a:xfrm>
          <a:prstGeom prst="rect">
            <a:avLst/>
          </a:prstGeom>
        </p:spPr>
      </p:pic>
    </p:spTree>
    <p:extLst>
      <p:ext uri="{BB962C8B-B14F-4D97-AF65-F5344CB8AC3E}">
        <p14:creationId xmlns:p14="http://schemas.microsoft.com/office/powerpoint/2010/main" val="13480502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E4C92-21EB-F7F4-CEBC-F24714B04EF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EF3523-1A72-4641-AAE8-A606539699AD}"/>
              </a:ext>
            </a:extLst>
          </p:cNvPr>
          <p:cNvSpPr txBox="1"/>
          <p:nvPr/>
        </p:nvSpPr>
        <p:spPr>
          <a:xfrm>
            <a:off x="336000" y="690190"/>
            <a:ext cx="11520000" cy="769441"/>
          </a:xfrm>
          <a:prstGeom prst="rect">
            <a:avLst/>
          </a:prstGeom>
          <a:noFill/>
        </p:spPr>
        <p:txBody>
          <a:bodyPr wrap="square">
            <a:spAutoFit/>
          </a:bodyPr>
          <a:lstStyle/>
          <a:p>
            <a:pPr algn="just">
              <a:spcAft>
                <a:spcPts val="4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seguir, há um gráfico e uma tabela que expressam os dados apresentados no texto. Complete-os de maneira correta.</a:t>
            </a:r>
          </a:p>
        </p:txBody>
      </p:sp>
      <p:pic>
        <p:nvPicPr>
          <p:cNvPr id="2" name="Imagem 1" descr="Tabela&#10;&#10;O conteúdo gerado por IA pode estar incorreto.">
            <a:extLst>
              <a:ext uri="{FF2B5EF4-FFF2-40B4-BE49-F238E27FC236}">
                <a16:creationId xmlns:a16="http://schemas.microsoft.com/office/drawing/2014/main" id="{4ABE5DE3-2A70-812E-FFA5-158EFFF7C11B}"/>
              </a:ext>
            </a:extLst>
          </p:cNvPr>
          <p:cNvPicPr>
            <a:picLocks noChangeAspect="1"/>
          </p:cNvPicPr>
          <p:nvPr/>
        </p:nvPicPr>
        <p:blipFill>
          <a:blip r:embed="rId2"/>
          <a:stretch>
            <a:fillRect/>
          </a:stretch>
        </p:blipFill>
        <p:spPr>
          <a:xfrm>
            <a:off x="946933" y="1723891"/>
            <a:ext cx="2913930" cy="2880000"/>
          </a:xfrm>
          <a:prstGeom prst="rect">
            <a:avLst/>
          </a:prstGeom>
        </p:spPr>
      </p:pic>
      <p:pic>
        <p:nvPicPr>
          <p:cNvPr id="5" name="Imagem 4" descr="Gráfico, Gráfico de pizza&#10;&#10;O conteúdo gerado por IA pode estar incorreto.">
            <a:extLst>
              <a:ext uri="{FF2B5EF4-FFF2-40B4-BE49-F238E27FC236}">
                <a16:creationId xmlns:a16="http://schemas.microsoft.com/office/drawing/2014/main" id="{7215A412-5565-5FB4-8C24-F26BE1F4AC3C}"/>
              </a:ext>
            </a:extLst>
          </p:cNvPr>
          <p:cNvPicPr>
            <a:picLocks noChangeAspect="1"/>
          </p:cNvPicPr>
          <p:nvPr/>
        </p:nvPicPr>
        <p:blipFill rotWithShape="1">
          <a:blip r:embed="rId3">
            <a:extLst>
              <a:ext uri="{28A0092B-C50C-407E-A947-70E740481C1C}">
                <a14:useLocalDpi xmlns:a14="http://schemas.microsoft.com/office/drawing/2010/main" val="0"/>
              </a:ext>
            </a:extLst>
          </a:blip>
          <a:srcRect l="1897" t="3111" r="2488" b="3432"/>
          <a:stretch>
            <a:fillRect/>
          </a:stretch>
        </p:blipFill>
        <p:spPr bwMode="auto">
          <a:xfrm>
            <a:off x="5346213" y="1723891"/>
            <a:ext cx="4828058" cy="2880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319908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F403EE0-0DDE-3E86-5850-2D41CC6E74E6}"/>
              </a:ext>
            </a:extLst>
          </p:cNvPr>
          <p:cNvSpPr txBox="1"/>
          <p:nvPr/>
        </p:nvSpPr>
        <p:spPr>
          <a:xfrm>
            <a:off x="336000" y="689995"/>
            <a:ext cx="11520000" cy="280429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Analise a reportagem.</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1E1E26"/>
                </a:solidFill>
                <a:effectLst/>
                <a:latin typeface="Arial Narrow" panose="020B0606020202030204" pitchFamily="34" charset="0"/>
                <a:ea typeface="Aptos" panose="020B0004020202020204" pitchFamily="34" charset="0"/>
                <a:cs typeface="Arial" panose="020B0604020202020204" pitchFamily="34" charset="0"/>
              </a:rPr>
              <a:t>A 7ª edição da </a:t>
            </a:r>
            <a:r>
              <a:rPr lang="pt-BR" sz="2200" b="1" kern="100" dirty="0">
                <a:solidFill>
                  <a:srgbClr val="1E1E26"/>
                </a:solidFill>
                <a:effectLst/>
                <a:latin typeface="Arial Narrow" panose="020B0606020202030204" pitchFamily="34" charset="0"/>
                <a:ea typeface="Aptos" panose="020B0004020202020204" pitchFamily="34" charset="0"/>
                <a:cs typeface="Arial" panose="020B0604020202020204" pitchFamily="34" charset="0"/>
              </a:rPr>
              <a:t>Pesquisa Game Brasil</a:t>
            </a:r>
            <a:r>
              <a:rPr lang="pt-BR" sz="2200" kern="100" dirty="0">
                <a:solidFill>
                  <a:srgbClr val="1E1E26"/>
                </a:solidFill>
                <a:effectLst/>
                <a:latin typeface="Arial Narrow" panose="020B0606020202030204" pitchFamily="34" charset="0"/>
                <a:ea typeface="Aptos" panose="020B0004020202020204" pitchFamily="34" charset="0"/>
                <a:cs typeface="Arial" panose="020B0604020202020204" pitchFamily="34" charset="0"/>
              </a:rPr>
              <a:t> (PGB), divulgada nesta quinta-feira (25) para a imprensa, revelou que 69,8% das mulheres brasileiras têm o costume de jogar jogos eletrônicos.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Texto&#10;&#10;O conteúdo gerado por IA pode estar incorreto.">
            <a:extLst>
              <a:ext uri="{FF2B5EF4-FFF2-40B4-BE49-F238E27FC236}">
                <a16:creationId xmlns:a16="http://schemas.microsoft.com/office/drawing/2014/main" id="{63E523C3-9A47-6428-76A5-48F6D73B356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300000"/>
                    </a14:imgEffect>
                  </a14:imgLayer>
                </a14:imgProps>
              </a:ext>
            </a:extLst>
          </a:blip>
          <a:srcRect l="3828" t="8992"/>
          <a:stretch/>
        </p:blipFill>
        <p:spPr bwMode="auto">
          <a:xfrm>
            <a:off x="2566968" y="1202505"/>
            <a:ext cx="7200000" cy="1359744"/>
          </a:xfrm>
          <a:prstGeom prst="rect">
            <a:avLst/>
          </a:prstGeom>
          <a:ln>
            <a:noFill/>
          </a:ln>
          <a:extLst>
            <a:ext uri="{53640926-AAD7-44D8-BBD7-CCE9431645EC}">
              <a14:shadowObscured xmlns:a14="http://schemas.microsoft.com/office/drawing/2010/main"/>
            </a:ext>
          </a:extLst>
        </p:spPr>
      </p:pic>
      <p:pic>
        <p:nvPicPr>
          <p:cNvPr id="5" name="Imagem 4" descr="Texto&#10;&#10;O conteúdo gerado por IA pode estar incorreto.">
            <a:extLst>
              <a:ext uri="{FF2B5EF4-FFF2-40B4-BE49-F238E27FC236}">
                <a16:creationId xmlns:a16="http://schemas.microsoft.com/office/drawing/2014/main" id="{17EAC07C-1156-B753-A70D-D02419DA216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r="30661"/>
          <a:stretch/>
        </p:blipFill>
        <p:spPr bwMode="auto">
          <a:xfrm>
            <a:off x="6848824" y="3494289"/>
            <a:ext cx="4680000" cy="3014551"/>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EEB02A04-7195-0B6F-6C68-952EB1C46FFE}"/>
              </a:ext>
            </a:extLst>
          </p:cNvPr>
          <p:cNvSpPr txBox="1"/>
          <p:nvPr/>
        </p:nvSpPr>
        <p:spPr>
          <a:xfrm>
            <a:off x="336000" y="3494289"/>
            <a:ext cx="6369600" cy="2783262"/>
          </a:xfrm>
          <a:prstGeom prst="rect">
            <a:avLst/>
          </a:prstGeom>
          <a:noFill/>
        </p:spPr>
        <p:txBody>
          <a:bodyPr wrap="square">
            <a:spAutoFit/>
          </a:bodyPr>
          <a:lstStyle/>
          <a:p>
            <a:pPr algn="just">
              <a:lnSpc>
                <a:spcPct val="115000"/>
              </a:lnSpc>
            </a:pPr>
            <a:r>
              <a:rPr lang="pt-BR" sz="2200" dirty="0">
                <a:solidFill>
                  <a:srgbClr val="1E1E26"/>
                </a:solidFill>
                <a:latin typeface="Arial Narrow" panose="020B0606020202030204" pitchFamily="34" charset="0"/>
                <a:ea typeface="Times New Roman" panose="02020603050405020304" pitchFamily="18" charset="0"/>
                <a:cs typeface="Arial" panose="020B0604020202020204" pitchFamily="34" charset="0"/>
              </a:rPr>
              <a:t>A pesquisa ainda apontou que 23,3% preferem Games Hardcore, enquanto a maior parte, 76,7%, preferem Gamers Casuais.</a:t>
            </a:r>
            <a:endParaRPr lang="pt-BR" sz="2200" dirty="0">
              <a:latin typeface="Arial Narrow" panose="020B0606020202030204" pitchFamily="34" charset="0"/>
              <a:ea typeface="Times New Roman" panose="02020603050405020304" pitchFamily="18" charset="0"/>
            </a:endParaRPr>
          </a:p>
          <a:p>
            <a:pPr algn="just">
              <a:lnSpc>
                <a:spcPct val="115000"/>
              </a:lnSpc>
              <a:buNone/>
            </a:pPr>
            <a:r>
              <a:rPr lang="pt-BR" sz="2200" dirty="0">
                <a:solidFill>
                  <a:srgbClr val="1E1E26"/>
                </a:solidFill>
                <a:effectLst/>
                <a:latin typeface="Arial Narrow" panose="020B0606020202030204" pitchFamily="34" charset="0"/>
                <a:ea typeface="Times New Roman" panose="02020603050405020304" pitchFamily="18" charset="0"/>
                <a:cs typeface="Arial" panose="020B0604020202020204" pitchFamily="34" charset="0"/>
              </a:rPr>
              <a:t>Pelo quinto ano consecutivo, o público feminino é maioria entre os jogadores do Brasil, totalizando 53,8% dos jogadores no país. É possível conferir um infográfico com as informações a seguir:</a:t>
            </a:r>
            <a:endParaRPr lang="pt-BR" sz="22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30146056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 Gráfico de barras&#10;&#10;O conteúdo gerado por IA pode estar incorreto.">
            <a:extLst>
              <a:ext uri="{FF2B5EF4-FFF2-40B4-BE49-F238E27FC236}">
                <a16:creationId xmlns:a16="http://schemas.microsoft.com/office/drawing/2014/main" id="{17A25FE0-DAC0-609A-ED5D-C4A170BA0470}"/>
              </a:ext>
            </a:extLst>
          </p:cNvPr>
          <p:cNvPicPr>
            <a:picLocks noChangeAspect="1"/>
          </p:cNvPicPr>
          <p:nvPr/>
        </p:nvPicPr>
        <p:blipFill>
          <a:blip r:embed="rId2"/>
          <a:stretch>
            <a:fillRect/>
          </a:stretch>
        </p:blipFill>
        <p:spPr>
          <a:xfrm>
            <a:off x="5774984" y="2009859"/>
            <a:ext cx="5607996" cy="3514018"/>
          </a:xfrm>
          <a:prstGeom prst="rect">
            <a:avLst/>
          </a:prstGeom>
        </p:spPr>
      </p:pic>
      <p:pic>
        <p:nvPicPr>
          <p:cNvPr id="4" name="Imagem 3">
            <a:extLst>
              <a:ext uri="{FF2B5EF4-FFF2-40B4-BE49-F238E27FC236}">
                <a16:creationId xmlns:a16="http://schemas.microsoft.com/office/drawing/2014/main" id="{46DA8FB2-68A0-09C2-7366-ABA906019C84}"/>
              </a:ext>
            </a:extLst>
          </p:cNvPr>
          <p:cNvPicPr>
            <a:picLocks noChangeAspect="1"/>
          </p:cNvPicPr>
          <p:nvPr/>
        </p:nvPicPr>
        <p:blipFill>
          <a:blip r:embed="rId3"/>
          <a:stretch>
            <a:fillRect/>
          </a:stretch>
        </p:blipFill>
        <p:spPr>
          <a:xfrm>
            <a:off x="620760" y="2184908"/>
            <a:ext cx="4639322" cy="2133898"/>
          </a:xfrm>
          <a:prstGeom prst="rect">
            <a:avLst/>
          </a:prstGeom>
        </p:spPr>
      </p:pic>
      <p:sp>
        <p:nvSpPr>
          <p:cNvPr id="6" name="CaixaDeTexto 5">
            <a:extLst>
              <a:ext uri="{FF2B5EF4-FFF2-40B4-BE49-F238E27FC236}">
                <a16:creationId xmlns:a16="http://schemas.microsoft.com/office/drawing/2014/main" id="{9DF80A6A-4E23-B41C-4ABF-522F4D0768B9}"/>
              </a:ext>
            </a:extLst>
          </p:cNvPr>
          <p:cNvSpPr txBox="1"/>
          <p:nvPr/>
        </p:nvSpPr>
        <p:spPr>
          <a:xfrm>
            <a:off x="336000" y="805205"/>
            <a:ext cx="11520000"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seguir, há um gráfico e uma tabela que relacionam os dados apresentados no texto. Complete-os de maneira correta.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835786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68C812-6B82-838C-62AC-11A146AD4C10}"/>
              </a:ext>
            </a:extLst>
          </p:cNvPr>
          <p:cNvSpPr txBox="1"/>
          <p:nvPr/>
        </p:nvSpPr>
        <p:spPr>
          <a:xfrm>
            <a:off x="336000" y="680325"/>
            <a:ext cx="11520000" cy="5914440"/>
          </a:xfrm>
          <a:prstGeom prst="rect">
            <a:avLst/>
          </a:prstGeom>
          <a:noFill/>
        </p:spPr>
        <p:txBody>
          <a:bodyPr wrap="square">
            <a:spAutoFit/>
          </a:bodyPr>
          <a:lstStyle/>
          <a:p>
            <a:pPr algn="just">
              <a:spcAft>
                <a:spcPts val="2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Leia a reportagem a seguir.</a:t>
            </a:r>
          </a:p>
          <a:p>
            <a:pPr algn="just">
              <a:spcAft>
                <a:spcPts val="2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2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Mais de 900 botos rastreados ao longo do rio Amazonas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spcAft>
                <a:spcPts val="200"/>
              </a:spcAft>
              <a:buNone/>
            </a:pPr>
            <a:r>
              <a:rPr lang="pt-BR" sz="1600" i="1" kern="100" dirty="0">
                <a:effectLst/>
                <a:latin typeface="Arial Narrow" panose="020B0606020202030204" pitchFamily="34" charset="0"/>
                <a:ea typeface="Aptos" panose="020B0004020202020204" pitchFamily="34" charset="0"/>
                <a:cs typeface="Arial" panose="020B0604020202020204" pitchFamily="34" charset="0"/>
              </a:rPr>
              <a:t>18 de fevereiro de 2020</a:t>
            </a:r>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200"/>
              </a:spcAft>
              <a:buNone/>
            </a:pPr>
            <a:endParaRPr lang="pt-BR" sz="1600" i="1" kern="100" dirty="0">
              <a:effectLst/>
              <a:latin typeface="Arial Narrow" panose="020B0606020202030204" pitchFamily="34" charset="0"/>
              <a:ea typeface="Aptos" panose="020B0004020202020204" pitchFamily="34" charset="0"/>
              <a:cs typeface="Arial" panose="020B0604020202020204" pitchFamily="34" charset="0"/>
            </a:endParaRPr>
          </a:p>
          <a:p>
            <a:pPr algn="ctr">
              <a:spcAft>
                <a:spcPts val="200"/>
              </a:spcAft>
              <a:buNone/>
            </a:pPr>
            <a:r>
              <a:rPr lang="pt-BR" sz="1600" i="1" kern="100" dirty="0">
                <a:effectLst/>
                <a:latin typeface="Arial Narrow" panose="020B0606020202030204" pitchFamily="34" charset="0"/>
                <a:ea typeface="Aptos" panose="020B0004020202020204" pitchFamily="34" charset="0"/>
                <a:cs typeface="Arial" panose="020B0604020202020204" pitchFamily="34" charset="0"/>
              </a:rPr>
              <a:t> </a:t>
            </a:r>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spcAft>
                <a:spcPts val="200"/>
              </a:spcAft>
              <a:buNone/>
            </a:pPr>
            <a:r>
              <a:rPr lang="pt-BR" sz="1600" kern="100" dirty="0">
                <a:effectLst/>
                <a:latin typeface="Arial Narrow" panose="020B0606020202030204" pitchFamily="34" charset="0"/>
                <a:ea typeface="Aptos" panose="020B0004020202020204" pitchFamily="34" charset="0"/>
                <a:cs typeface="Arial" panose="020B0604020202020204" pitchFamily="34" charset="0"/>
              </a:rPr>
              <a:t>Entre 09 e 17 de janeiro, 12 pesquisadores percorreram 950 km do rio, entre Peru, Colômbia e Brasil</a:t>
            </a: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r">
              <a:spcAft>
                <a:spcPts val="200"/>
              </a:spcAft>
              <a:buNone/>
            </a:pPr>
            <a:r>
              <a:rPr lang="pt-BR" sz="1600" i="1" kern="100" dirty="0">
                <a:effectLst/>
                <a:latin typeface="Arial Narrow" panose="020B0606020202030204" pitchFamily="34" charset="0"/>
                <a:ea typeface="Aptos" panose="020B0004020202020204" pitchFamily="34" charset="0"/>
                <a:cs typeface="Arial" panose="020B0604020202020204" pitchFamily="34" charset="0"/>
              </a:rPr>
              <a:t>Por WWF</a:t>
            </a:r>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Um grupo de cientistas da Iniciativa dos Botos da América do Sul (SARDI, da sigla em inglês) fez uma expedição para mapear os botos cor-de-rosa e cinza, em um trecho do rio Amazonas entre Peru, Colômbia e Brasil. Os 12 pesquisadores registraram 926 desses cetáceos, alertando para uma quantidade menor na zona brasileira.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As principais ameaças aos animais são ferimentos causados ​​por h</a:t>
            </a:r>
            <a:r>
              <a:rPr lang="pt-BR" sz="2200" kern="100" dirty="0">
                <a:effectLst/>
                <a:latin typeface="Arial Narrow" panose="020B0606020202030204" pitchFamily="34" charset="0"/>
                <a:ea typeface="Aptos" panose="020B0004020202020204" pitchFamily="34" charset="0"/>
                <a:cs typeface="Arial Narrow" panose="020B0606020202030204" pitchFamily="34" charset="0"/>
              </a:rPr>
              <a:t>é</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lices de embarcações.</a:t>
            </a:r>
          </a:p>
          <a:p>
            <a:pPr algn="just">
              <a:spcAft>
                <a:spcPts val="2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expedição científica durou nove dias e percorreu um trecho de 950 quilômetros do rio Amazonas, passando por Peru, Colômbia e Brasil. Os cientistas registraram 484 botos cor-de-rosa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442 botos cinza.</a:t>
            </a:r>
          </a:p>
          <a:p>
            <a:pPr algn="just">
              <a:spcAft>
                <a:spcPts val="2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Parte do objetivo dos cientistas que participaram da viagem era contabilizar os cetáceos para realização de análises estatísticas sobre as tendências desses animais na região. Ou seja, saber se o número de botos permanece estável, diminui ou aumenta ao longo do tempo.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spcAft>
                <a:spcPts val="200"/>
              </a:spcAft>
              <a:buNone/>
            </a:pP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Disponível em: </a:t>
            </a:r>
            <a:r>
              <a:rPr lang="pt-BR" sz="1600" u="sng" kern="100" dirty="0">
                <a:effectLst/>
                <a:latin typeface="Arial Narrow" panose="020B0606020202030204" pitchFamily="34" charset="0"/>
                <a:ea typeface="Aptos" panose="020B0004020202020204" pitchFamily="34" charset="0"/>
                <a:cs typeface="Times New Roman" panose="02020603050405020304" pitchFamily="18" charset="0"/>
              </a:rPr>
              <a:t>https://www.wwf.org.br/?75202/Mais-de-900-botos-rastreados-ao-longo-do-rio-Amazonas</a:t>
            </a: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Acesso em: 12 setembro 2025 (adaptado).</a:t>
            </a:r>
          </a:p>
        </p:txBody>
      </p:sp>
      <p:pic>
        <p:nvPicPr>
          <p:cNvPr id="4" name="Imagem 3" descr="Pessoas dentro de barco na água&#10;&#10;O conteúdo gerado por IA pode estar incorreto.">
            <a:extLst>
              <a:ext uri="{FF2B5EF4-FFF2-40B4-BE49-F238E27FC236}">
                <a16:creationId xmlns:a16="http://schemas.microsoft.com/office/drawing/2014/main" id="{6F0E0DEF-46E8-C187-BFED-1AB09DE091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6000" y="1098921"/>
            <a:ext cx="3600000" cy="1972602"/>
          </a:xfrm>
          <a:prstGeom prst="rect">
            <a:avLst/>
          </a:prstGeom>
          <a:noFill/>
          <a:ln>
            <a:noFill/>
          </a:ln>
        </p:spPr>
      </p:pic>
    </p:spTree>
    <p:extLst>
      <p:ext uri="{BB962C8B-B14F-4D97-AF65-F5344CB8AC3E}">
        <p14:creationId xmlns:p14="http://schemas.microsoft.com/office/powerpoint/2010/main" val="20327861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94FDC2-F622-98DE-F6DF-BBE455BE958E}"/>
              </a:ext>
            </a:extLst>
          </p:cNvPr>
          <p:cNvSpPr txBox="1"/>
          <p:nvPr/>
        </p:nvSpPr>
        <p:spPr>
          <a:xfrm>
            <a:off x="336000" y="789608"/>
            <a:ext cx="11520000" cy="917174"/>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Considerando o texto, complete o gráfico e a tabela a seguir, relacionando-os corretamente com os dados apresentados na reportagem.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O conteúdo gerado por IA pode estar incorreto.">
            <a:extLst>
              <a:ext uri="{FF2B5EF4-FFF2-40B4-BE49-F238E27FC236}">
                <a16:creationId xmlns:a16="http://schemas.microsoft.com/office/drawing/2014/main" id="{324CD5D3-8CB2-D847-5075-500036C66A3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6000" y="1778500"/>
            <a:ext cx="7200000" cy="2969206"/>
          </a:xfrm>
          <a:prstGeom prst="rect">
            <a:avLst/>
          </a:prstGeom>
          <a:noFill/>
          <a:ln>
            <a:noFill/>
          </a:ln>
        </p:spPr>
      </p:pic>
      <p:pic>
        <p:nvPicPr>
          <p:cNvPr id="6" name="Imagem 5">
            <a:extLst>
              <a:ext uri="{FF2B5EF4-FFF2-40B4-BE49-F238E27FC236}">
                <a16:creationId xmlns:a16="http://schemas.microsoft.com/office/drawing/2014/main" id="{574E3A70-5CA0-7F46-8664-EE16C9C3A0A7}"/>
              </a:ext>
            </a:extLst>
          </p:cNvPr>
          <p:cNvPicPr>
            <a:picLocks noChangeAspect="1"/>
          </p:cNvPicPr>
          <p:nvPr/>
        </p:nvPicPr>
        <p:blipFill>
          <a:blip r:embed="rId3"/>
          <a:stretch>
            <a:fillRect/>
          </a:stretch>
        </p:blipFill>
        <p:spPr>
          <a:xfrm>
            <a:off x="2933259" y="4866972"/>
            <a:ext cx="6325483" cy="1066949"/>
          </a:xfrm>
          <a:prstGeom prst="rect">
            <a:avLst/>
          </a:prstGeom>
        </p:spPr>
      </p:pic>
    </p:spTree>
    <p:extLst>
      <p:ext uri="{BB962C8B-B14F-4D97-AF65-F5344CB8AC3E}">
        <p14:creationId xmlns:p14="http://schemas.microsoft.com/office/powerpoint/2010/main" val="14613745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7E8F2-C1C8-D6EA-129D-0A7504A84E90}"/>
            </a:ext>
          </a:extLst>
        </p:cNvPr>
        <p:cNvGrpSpPr/>
        <p:nvPr/>
      </p:nvGrpSpPr>
      <p:grpSpPr>
        <a:xfrm>
          <a:off x="0" y="0"/>
          <a:ext cx="0" cy="0"/>
          <a:chOff x="0" y="0"/>
          <a:chExt cx="0" cy="0"/>
        </a:xfrm>
      </p:grpSpPr>
      <p:sp>
        <p:nvSpPr>
          <p:cNvPr id="11" name="CaixaDeTexto 10">
            <a:extLst>
              <a:ext uri="{FF2B5EF4-FFF2-40B4-BE49-F238E27FC236}">
                <a16:creationId xmlns:a16="http://schemas.microsoft.com/office/drawing/2014/main" id="{A3EFAC16-085C-8F91-26F0-D52DAA04FB15}"/>
              </a:ext>
            </a:extLst>
          </p:cNvPr>
          <p:cNvSpPr txBox="1"/>
          <p:nvPr/>
        </p:nvSpPr>
        <p:spPr>
          <a:xfrm>
            <a:off x="3693459" y="1688013"/>
            <a:ext cx="8162541" cy="3308085"/>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Pedro assiste 2 horas de TV por dia, assinale o gráfico que melhor expressa os dados da tabela.</a:t>
            </a:r>
          </a:p>
          <a:p>
            <a:pPr algn="just">
              <a:lnSpc>
                <a:spcPct val="115000"/>
              </a:lnSpc>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(A) 				(C)</a:t>
            </a:r>
            <a:endParaRPr lang="pt-BR" sz="2200" i="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(B) 				(D)</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FB102B84-B8DD-C26D-0137-15F2724A7CD4}"/>
              </a:ext>
            </a:extLst>
          </p:cNvPr>
          <p:cNvSpPr txBox="1"/>
          <p:nvPr/>
        </p:nvSpPr>
        <p:spPr>
          <a:xfrm>
            <a:off x="336000" y="623517"/>
            <a:ext cx="11520000" cy="1107996"/>
          </a:xfrm>
          <a:prstGeom prst="rect">
            <a:avLst/>
          </a:prstGeom>
          <a:noFill/>
        </p:spPr>
        <p:txBody>
          <a:bodyPr wrap="square">
            <a:spAutoFit/>
          </a:bodyPr>
          <a:lstStyle/>
          <a:p>
            <a:pPr algn="just"/>
            <a:r>
              <a:rPr lang="pt-BR" sz="2200" b="1"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Pedro gosta de assistir desenhos e filmes na televisão. Para que Pedro não passe muito tempo em frente à telinha, sua mãe construiu uma tabela com seus programas de TV preferidos e o tempo que ele pode assistir a </a:t>
            </a:r>
          </a:p>
          <a:p>
            <a:pPr marL="3316288"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cada um. Observe.</a:t>
            </a:r>
            <a:endParaRPr lang="pt-BR" sz="2200" dirty="0"/>
          </a:p>
        </p:txBody>
      </p:sp>
      <p:pic>
        <p:nvPicPr>
          <p:cNvPr id="4" name="Imagem 3">
            <a:extLst>
              <a:ext uri="{FF2B5EF4-FFF2-40B4-BE49-F238E27FC236}">
                <a16:creationId xmlns:a16="http://schemas.microsoft.com/office/drawing/2014/main" id="{8B39629F-663F-F173-6D0C-20CA59DFAC9E}"/>
              </a:ext>
            </a:extLst>
          </p:cNvPr>
          <p:cNvPicPr>
            <a:picLocks noChangeAspect="1"/>
          </p:cNvPicPr>
          <p:nvPr/>
        </p:nvPicPr>
        <p:blipFill>
          <a:blip r:embed="rId2"/>
          <a:stretch>
            <a:fillRect/>
          </a:stretch>
        </p:blipFill>
        <p:spPr>
          <a:xfrm>
            <a:off x="456017" y="1442566"/>
            <a:ext cx="2916000" cy="5106559"/>
          </a:xfrm>
          <a:prstGeom prst="rect">
            <a:avLst/>
          </a:prstGeom>
        </p:spPr>
      </p:pic>
      <p:pic>
        <p:nvPicPr>
          <p:cNvPr id="6" name="Imagem 5" descr="Gráfico, Gráfico de explosão solar&#10;&#10;O conteúdo gerado por IA pode estar incorreto.">
            <a:extLst>
              <a:ext uri="{FF2B5EF4-FFF2-40B4-BE49-F238E27FC236}">
                <a16:creationId xmlns:a16="http://schemas.microsoft.com/office/drawing/2014/main" id="{E96EEA54-0135-7722-AE37-26DA6BAB7F0F}"/>
              </a:ext>
            </a:extLst>
          </p:cNvPr>
          <p:cNvPicPr>
            <a:picLocks noChangeAspect="1"/>
          </p:cNvPicPr>
          <p:nvPr/>
        </p:nvPicPr>
        <p:blipFill>
          <a:blip r:embed="rId3"/>
          <a:stretch>
            <a:fillRect/>
          </a:stretch>
        </p:blipFill>
        <p:spPr>
          <a:xfrm>
            <a:off x="4342372" y="2671371"/>
            <a:ext cx="2880000" cy="1710218"/>
          </a:xfrm>
          <a:prstGeom prst="rect">
            <a:avLst/>
          </a:prstGeom>
        </p:spPr>
      </p:pic>
      <p:pic>
        <p:nvPicPr>
          <p:cNvPr id="7" name="Imagem 6" descr="Gráfico, Gráfico de barras&#10;&#10;O conteúdo gerado por IA pode estar incorreto.">
            <a:extLst>
              <a:ext uri="{FF2B5EF4-FFF2-40B4-BE49-F238E27FC236}">
                <a16:creationId xmlns:a16="http://schemas.microsoft.com/office/drawing/2014/main" id="{7DE0C5AD-CFA7-AAE6-CDB9-D6469CADCD74}"/>
              </a:ext>
            </a:extLst>
          </p:cNvPr>
          <p:cNvPicPr>
            <a:picLocks noChangeAspect="1"/>
          </p:cNvPicPr>
          <p:nvPr/>
        </p:nvPicPr>
        <p:blipFill>
          <a:blip r:embed="rId4"/>
          <a:stretch>
            <a:fillRect/>
          </a:stretch>
        </p:blipFill>
        <p:spPr>
          <a:xfrm>
            <a:off x="4295311" y="4675409"/>
            <a:ext cx="2880000" cy="1559074"/>
          </a:xfrm>
          <a:prstGeom prst="rect">
            <a:avLst/>
          </a:prstGeom>
        </p:spPr>
      </p:pic>
      <p:pic>
        <p:nvPicPr>
          <p:cNvPr id="8" name="Imagem 7" descr="Gráfico, Gráfico de pizza&#10;&#10;O conteúdo gerado por IA pode estar incorreto.">
            <a:extLst>
              <a:ext uri="{FF2B5EF4-FFF2-40B4-BE49-F238E27FC236}">
                <a16:creationId xmlns:a16="http://schemas.microsoft.com/office/drawing/2014/main" id="{1991423A-22E0-A2B3-2BDB-2F289EEB6619}"/>
              </a:ext>
            </a:extLst>
          </p:cNvPr>
          <p:cNvPicPr>
            <a:picLocks noChangeAspect="1"/>
          </p:cNvPicPr>
          <p:nvPr/>
        </p:nvPicPr>
        <p:blipFill>
          <a:blip r:embed="rId5"/>
          <a:stretch>
            <a:fillRect/>
          </a:stretch>
        </p:blipFill>
        <p:spPr>
          <a:xfrm>
            <a:off x="8099186" y="2671371"/>
            <a:ext cx="2880000" cy="1753402"/>
          </a:xfrm>
          <a:prstGeom prst="rect">
            <a:avLst/>
          </a:prstGeom>
        </p:spPr>
      </p:pic>
      <p:pic>
        <p:nvPicPr>
          <p:cNvPr id="9" name="Imagem 8" descr="Gráfico&#10;&#10;O conteúdo gerado por IA pode estar incorreto.">
            <a:extLst>
              <a:ext uri="{FF2B5EF4-FFF2-40B4-BE49-F238E27FC236}">
                <a16:creationId xmlns:a16="http://schemas.microsoft.com/office/drawing/2014/main" id="{F278359A-18F0-1F9A-2562-088385D8DA58}"/>
              </a:ext>
            </a:extLst>
          </p:cNvPr>
          <p:cNvPicPr>
            <a:picLocks noChangeAspect="1"/>
          </p:cNvPicPr>
          <p:nvPr/>
        </p:nvPicPr>
        <p:blipFill rotWithShape="1">
          <a:blip r:embed="rId6"/>
          <a:srcRect t="14039"/>
          <a:stretch/>
        </p:blipFill>
        <p:spPr bwMode="auto">
          <a:xfrm>
            <a:off x="8215124" y="4706707"/>
            <a:ext cx="2880000" cy="14117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576598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8EFC3-E48A-AEE5-F06E-7AB5BEEF7E6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D0B1204-2CB3-E0F5-9250-0982C317A6F8}"/>
              </a:ext>
            </a:extLst>
          </p:cNvPr>
          <p:cNvSpPr txBox="1"/>
          <p:nvPr/>
        </p:nvSpPr>
        <p:spPr>
          <a:xfrm>
            <a:off x="336000" y="3136539"/>
            <a:ext cx="5473128" cy="3477875"/>
          </a:xfrm>
          <a:prstGeom prst="rect">
            <a:avLst/>
          </a:prstGeom>
          <a:noFill/>
        </p:spPr>
        <p:txBody>
          <a:bodyPr wrap="square">
            <a:spAutoFit/>
          </a:bodyPr>
          <a:lstStyle/>
          <a:p>
            <a:pPr algn="just"/>
            <a:r>
              <a:rPr lang="pt-BR" sz="2200" b="1" dirty="0">
                <a:latin typeface="Arial Narrow" panose="020B0606020202030204" pitchFamily="34" charset="0"/>
              </a:rPr>
              <a:t>Item 1. (SAEGO 2023) </a:t>
            </a:r>
            <a:r>
              <a:rPr lang="pt-BR" sz="2200" dirty="0">
                <a:latin typeface="Arial Narrow" panose="020B0606020202030204" pitchFamily="34" charset="0"/>
              </a:rPr>
              <a:t>Valéria é professora de Educação Física de uma escola e realizou uma pesquisa com seus 200 estudantes do turno da tarde. Nessa pesquisa, ela perguntou a todos os estudantes as modalidades esportivas que mais gostavam de praticar. Cada estudante escolheu apenas uma modalidade, dentre as cinco que Valéria apresentou. Observe abaixo o gráfico que Valéria elaborou com as informações que obteve da pesquisa.</a:t>
            </a:r>
          </a:p>
        </p:txBody>
      </p:sp>
      <p:graphicFrame>
        <p:nvGraphicFramePr>
          <p:cNvPr id="10" name="Tabela 9">
            <a:extLst>
              <a:ext uri="{FF2B5EF4-FFF2-40B4-BE49-F238E27FC236}">
                <a16:creationId xmlns:a16="http://schemas.microsoft.com/office/drawing/2014/main" id="{56F0D11B-F413-070D-38A7-DB2457C92D35}"/>
              </a:ext>
            </a:extLst>
          </p:cNvPr>
          <p:cNvGraphicFramePr>
            <a:graphicFrameLocks noGrp="1"/>
          </p:cNvGraphicFramePr>
          <p:nvPr>
            <p:extLst>
              <p:ext uri="{D42A27DB-BD31-4B8C-83A1-F6EECF244321}">
                <p14:modId xmlns:p14="http://schemas.microsoft.com/office/powerpoint/2010/main" val="1574263232"/>
              </p:ext>
            </p:extLst>
          </p:nvPr>
        </p:nvGraphicFramePr>
        <p:xfrm>
          <a:off x="336000" y="733402"/>
          <a:ext cx="5473128" cy="2357284"/>
        </p:xfrm>
        <a:graphic>
          <a:graphicData uri="http://schemas.openxmlformats.org/drawingml/2006/table">
            <a:tbl>
              <a:tblPr firstRow="1" bandRow="1"/>
              <a:tblGrid>
                <a:gridCol w="5473128">
                  <a:extLst>
                    <a:ext uri="{9D8B030D-6E8A-4147-A177-3AD203B41FA5}">
                      <a16:colId xmlns:a16="http://schemas.microsoft.com/office/drawing/2014/main" val="3914127125"/>
                    </a:ext>
                  </a:extLst>
                </a:gridCol>
              </a:tblGrid>
              <a:tr h="720000">
                <a:tc>
                  <a:txBody>
                    <a:bodyPr/>
                    <a:lstStyle/>
                    <a:p>
                      <a:pPr marL="268288" indent="0" algn="just">
                        <a:lnSpc>
                          <a:spcPct val="114000"/>
                        </a:lnSpc>
                      </a:pPr>
                      <a:r>
                        <a:rPr lang="pt-BR" sz="2400" b="1" dirty="0">
                          <a:solidFill>
                            <a:schemeClr val="bg2">
                              <a:lumMod val="50000"/>
                            </a:schemeClr>
                          </a:solidFill>
                        </a:rPr>
                        <a:t>REVISITANDO A MATRIZ</a:t>
                      </a:r>
                    </a:p>
                  </a:txBody>
                  <a:tcPr anchor="ct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rgbClr val="CFE5C9"/>
                    </a:solidFill>
                  </a:tcPr>
                </a:tc>
                <a:extLst>
                  <a:ext uri="{0D108BD9-81ED-4DB2-BD59-A6C34878D82A}">
                    <a16:rowId xmlns:a16="http://schemas.microsoft.com/office/drawing/2014/main" val="4121321760"/>
                  </a:ext>
                </a:extLst>
              </a:tr>
              <a:tr h="1283546">
                <a:tc>
                  <a:txBody>
                    <a:bodyPr/>
                    <a:lstStyle/>
                    <a:p>
                      <a:pPr marL="0" marR="0" lvl="0" indent="358775" algn="just" defTabSz="914400" rtl="0" eaLnBrk="1" fontAlgn="auto" latinLnBrk="0" hangingPunct="1">
                        <a:lnSpc>
                          <a:spcPct val="114000"/>
                        </a:lnSpc>
                        <a:spcBef>
                          <a:spcPts val="0"/>
                        </a:spcBef>
                        <a:spcAft>
                          <a:spcPts val="0"/>
                        </a:spcAft>
                        <a:buClrTx/>
                        <a:buSzTx/>
                        <a:buFontTx/>
                        <a:buNone/>
                        <a:tabLst/>
                        <a:defRPr/>
                      </a:pPr>
                      <a:r>
                        <a:rPr lang="pt-BR" sz="1800" kern="1200" dirty="0">
                          <a:solidFill>
                            <a:schemeClr val="tx1"/>
                          </a:solidFill>
                          <a:effectLst/>
                          <a:latin typeface="+mn-lt"/>
                          <a:ea typeface="+mn-ea"/>
                          <a:cs typeface="+mn-cs"/>
                        </a:rPr>
                        <a:t>Caro(a) estudante, neste momento, vamos exercitar a habilidade de </a:t>
                      </a:r>
                      <a:r>
                        <a:rPr lang="pt-BR" sz="1800" b="1" kern="1200" dirty="0">
                          <a:solidFill>
                            <a:schemeClr val="tx1"/>
                          </a:solidFill>
                          <a:effectLst/>
                          <a:latin typeface="+mn-lt"/>
                          <a:ea typeface="+mn-ea"/>
                          <a:cs typeface="+mn-cs"/>
                        </a:rPr>
                        <a:t>resolver </a:t>
                      </a:r>
                      <a:r>
                        <a:rPr lang="pt-BR" sz="1800" kern="1200" dirty="0">
                          <a:solidFill>
                            <a:schemeClr val="tx1"/>
                          </a:solidFill>
                          <a:effectLst/>
                          <a:latin typeface="+mn-lt"/>
                          <a:ea typeface="+mn-ea"/>
                          <a:cs typeface="+mn-cs"/>
                        </a:rPr>
                        <a:t>problemas envolvendo informações apresentadas em tabelas e/ou gráficos</a:t>
                      </a:r>
                      <a:r>
                        <a:rPr lang="pt-BR" sz="1800" b="1" kern="1200" dirty="0">
                          <a:solidFill>
                            <a:schemeClr val="tx1"/>
                          </a:solidFill>
                          <a:effectLst/>
                          <a:latin typeface="+mn-lt"/>
                          <a:ea typeface="+mn-ea"/>
                          <a:cs typeface="+mn-cs"/>
                        </a:rPr>
                        <a:t>. </a:t>
                      </a:r>
                      <a:r>
                        <a:rPr lang="pt-BR" sz="1800" kern="1200" dirty="0">
                          <a:solidFill>
                            <a:schemeClr val="tx1"/>
                          </a:solidFill>
                          <a:effectLst/>
                          <a:latin typeface="+mn-lt"/>
                          <a:ea typeface="+mn-ea"/>
                          <a:cs typeface="+mn-cs"/>
                        </a:rPr>
                        <a:t>Fique atento à resolução e marque apenas uma alternativa.</a:t>
                      </a:r>
                      <a:endParaRPr lang="pt-BR" dirty="0"/>
                    </a:p>
                  </a:txBody>
                  <a:tcPr>
                    <a:lnL w="28575" cap="flat" cmpd="sng" algn="ctr">
                      <a:solidFill>
                        <a:srgbClr val="1FAC5F"/>
                      </a:solidFill>
                      <a:prstDash val="solid"/>
                      <a:round/>
                      <a:headEnd type="none" w="med" len="med"/>
                      <a:tailEnd type="none" w="med" len="med"/>
                    </a:lnL>
                    <a:lnR w="28575" cap="flat" cmpd="sng" algn="ctr">
                      <a:solidFill>
                        <a:srgbClr val="1FAC5F"/>
                      </a:solidFill>
                      <a:prstDash val="solid"/>
                      <a:round/>
                      <a:headEnd type="none" w="med" len="med"/>
                      <a:tailEnd type="none" w="med" len="med"/>
                    </a:lnR>
                    <a:lnT w="28575" cap="flat" cmpd="sng" algn="ctr">
                      <a:solidFill>
                        <a:srgbClr val="1FAC5F"/>
                      </a:solidFill>
                      <a:prstDash val="solid"/>
                      <a:round/>
                      <a:headEnd type="none" w="med" len="med"/>
                      <a:tailEnd type="none" w="med" len="med"/>
                    </a:lnT>
                    <a:lnB w="28575" cap="flat" cmpd="sng" algn="ctr">
                      <a:solidFill>
                        <a:srgbClr val="1FAC5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6371186"/>
                  </a:ext>
                </a:extLst>
              </a:tr>
            </a:tbl>
          </a:graphicData>
        </a:graphic>
      </p:graphicFrame>
      <p:pic>
        <p:nvPicPr>
          <p:cNvPr id="11" name="Imagem 10">
            <a:extLst>
              <a:ext uri="{FF2B5EF4-FFF2-40B4-BE49-F238E27FC236}">
                <a16:creationId xmlns:a16="http://schemas.microsoft.com/office/drawing/2014/main" id="{3BE24C30-FB0C-FE53-DA2C-7CA12073E3EA}"/>
              </a:ext>
            </a:extLst>
          </p:cNvPr>
          <p:cNvPicPr>
            <a:picLocks noChangeAspect="1"/>
          </p:cNvPicPr>
          <p:nvPr/>
        </p:nvPicPr>
        <p:blipFill>
          <a:blip r:embed="rId2"/>
          <a:srcRect l="63536" t="4424" r="10577" b="64950"/>
          <a:stretch>
            <a:fillRect/>
          </a:stretch>
        </p:blipFill>
        <p:spPr>
          <a:xfrm>
            <a:off x="4101177" y="805122"/>
            <a:ext cx="1541929" cy="605167"/>
          </a:xfrm>
          <a:prstGeom prst="rect">
            <a:avLst/>
          </a:prstGeom>
        </p:spPr>
      </p:pic>
      <p:sp>
        <p:nvSpPr>
          <p:cNvPr id="2" name="CaixaDeTexto 1">
            <a:extLst>
              <a:ext uri="{FF2B5EF4-FFF2-40B4-BE49-F238E27FC236}">
                <a16:creationId xmlns:a16="http://schemas.microsoft.com/office/drawing/2014/main" id="{7CC38EDF-AC12-A495-30E6-80A318631F2E}"/>
              </a:ext>
            </a:extLst>
          </p:cNvPr>
          <p:cNvSpPr txBox="1"/>
          <p:nvPr/>
        </p:nvSpPr>
        <p:spPr>
          <a:xfrm>
            <a:off x="5952565" y="649224"/>
            <a:ext cx="5979456" cy="6001643"/>
          </a:xfrm>
          <a:prstGeom prst="rect">
            <a:avLst/>
          </a:prstGeom>
          <a:noFill/>
        </p:spPr>
        <p:txBody>
          <a:bodyPr wrap="square">
            <a:spAutoFit/>
          </a:bodyPr>
          <a:lstStyle/>
          <a:p>
            <a:pPr algn="ctr"/>
            <a:r>
              <a:rPr lang="pt-BR" sz="1600" b="1" dirty="0">
                <a:latin typeface="Arial Narrow" panose="020B0606020202030204" pitchFamily="34" charset="0"/>
              </a:rPr>
              <a:t>Modalidades esportivas preferidas pelos </a:t>
            </a:r>
          </a:p>
          <a:p>
            <a:pPr algn="ctr"/>
            <a:r>
              <a:rPr lang="pt-BR" sz="1600" b="1" dirty="0">
                <a:latin typeface="Arial Narrow" panose="020B0606020202030204" pitchFamily="34" charset="0"/>
              </a:rPr>
              <a:t>estudantes do turno da tarde de uma escola</a:t>
            </a:r>
            <a:endParaRPr lang="pt-BR" sz="1600" dirty="0">
              <a:latin typeface="Arial Narrow" panose="020B0606020202030204" pitchFamily="34" charset="0"/>
            </a:endParaRPr>
          </a:p>
          <a:p>
            <a:pPr algn="just"/>
            <a:endParaRPr lang="pt-BR" sz="2200" b="1" dirty="0">
              <a:latin typeface="Arial Narrow" panose="020B0606020202030204" pitchFamily="34" charset="0"/>
            </a:endParaRPr>
          </a:p>
          <a:p>
            <a:pPr algn="just"/>
            <a:endParaRPr lang="pt-BR" sz="2200" b="1"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Valéria pretende trabalhar durante o ano todo com as duas modalidades que obtiveram o maior percentual de preferência. De acordo com as informações apresentadas no gráfico, qual é o percentual de estudantes que preferem uma dessas duas modalidades que Valéria pretende trabalhar durante o ano?</a:t>
            </a:r>
          </a:p>
          <a:p>
            <a:pPr algn="just"/>
            <a:r>
              <a:rPr lang="pt-BR" sz="2200" dirty="0">
                <a:latin typeface="Arial Narrow" panose="020B0606020202030204" pitchFamily="34" charset="0"/>
              </a:rPr>
              <a:t>(A) 15%.			(C) 40%.</a:t>
            </a:r>
          </a:p>
          <a:p>
            <a:pPr algn="just"/>
            <a:r>
              <a:rPr lang="pt-BR" sz="2200" dirty="0">
                <a:latin typeface="Arial Narrow" panose="020B0606020202030204" pitchFamily="34" charset="0"/>
              </a:rPr>
              <a:t>(B) 25%.			(D) 65%.</a:t>
            </a:r>
          </a:p>
        </p:txBody>
      </p:sp>
      <p:pic>
        <p:nvPicPr>
          <p:cNvPr id="4" name="Imagem 3" descr="Gráfico, Gráfico de pizza&#10;&#10;O conteúdo gerado por IA pode estar incorreto.">
            <a:extLst>
              <a:ext uri="{FF2B5EF4-FFF2-40B4-BE49-F238E27FC236}">
                <a16:creationId xmlns:a16="http://schemas.microsoft.com/office/drawing/2014/main" id="{E0AD9C39-334E-D4AD-6F9B-2EC9E0D19E5D}"/>
              </a:ext>
            </a:extLst>
          </p:cNvPr>
          <p:cNvPicPr>
            <a:picLocks noChangeAspect="1"/>
          </p:cNvPicPr>
          <p:nvPr/>
        </p:nvPicPr>
        <p:blipFill rotWithShape="1">
          <a:blip r:embed="rId3"/>
          <a:srcRect l="14670" t="15015" r="9029"/>
          <a:stretch>
            <a:fillRect/>
          </a:stretch>
        </p:blipFill>
        <p:spPr bwMode="auto">
          <a:xfrm>
            <a:off x="6962293" y="1207900"/>
            <a:ext cx="3960000" cy="2640000"/>
          </a:xfrm>
          <a:prstGeom prst="rect">
            <a:avLst/>
          </a:prstGeom>
          <a:ln>
            <a:noFill/>
          </a:ln>
          <a:extLst>
            <a:ext uri="{53640926-AAD7-44D8-BBD7-CCE9431645EC}">
              <a14:shadowObscured xmlns:a14="http://schemas.microsoft.com/office/drawing/2010/main"/>
            </a:ext>
          </a:extLst>
        </p:spPr>
      </p:pic>
      <p:cxnSp>
        <p:nvCxnSpPr>
          <p:cNvPr id="5" name="Conector reto 4">
            <a:extLst>
              <a:ext uri="{FF2B5EF4-FFF2-40B4-BE49-F238E27FC236}">
                <a16:creationId xmlns:a16="http://schemas.microsoft.com/office/drawing/2014/main" id="{CEA1DA80-AC35-8F31-807B-0F207FA6E16E}"/>
              </a:ext>
            </a:extLst>
          </p:cNvPr>
          <p:cNvCxnSpPr>
            <a:cxnSpLocks/>
          </p:cNvCxnSpPr>
          <p:nvPr/>
        </p:nvCxnSpPr>
        <p:spPr>
          <a:xfrm>
            <a:off x="5880846" y="649224"/>
            <a:ext cx="0" cy="5863565"/>
          </a:xfrm>
          <a:prstGeom prst="line">
            <a:avLst/>
          </a:prstGeom>
          <a:ln w="28575">
            <a:solidFill>
              <a:srgbClr val="00B05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9291407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FE81858-80BE-ED09-920B-76031892A563}"/>
              </a:ext>
            </a:extLst>
          </p:cNvPr>
          <p:cNvSpPr txBox="1"/>
          <p:nvPr/>
        </p:nvSpPr>
        <p:spPr>
          <a:xfrm>
            <a:off x="336000" y="699363"/>
            <a:ext cx="11520000" cy="4899033"/>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2. (Avaliação Diagnóstica – Bahia 2021)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gráfico abaixo apresenta os votos que os 6 candidatos à presidência de uma associação de moradores receberam em uma eleição. Cada um dos eleitores votou em um único candidato. Não houve votos brancos ou nulos.</a:t>
            </a:r>
          </a:p>
          <a:p>
            <a:pPr marL="5737225" algn="just">
              <a:lnSpc>
                <a:spcPct val="115000"/>
              </a:lnSpc>
              <a:spcAft>
                <a:spcPts val="800"/>
              </a:spcAft>
              <a:buNone/>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marL="5916613"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De acordo com esse gráfico, quantos eleitores votaram nessa eleição?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916613" algn="just">
              <a:lnSpc>
                <a:spcPct val="150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65</a:t>
            </a:r>
          </a:p>
          <a:p>
            <a:pPr marL="5916613" algn="just">
              <a:lnSpc>
                <a:spcPct val="150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50</a:t>
            </a:r>
          </a:p>
          <a:p>
            <a:pPr marL="5916613" algn="just">
              <a:lnSpc>
                <a:spcPct val="150000"/>
              </a:lnSpc>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25</a:t>
            </a:r>
          </a:p>
          <a:p>
            <a:pPr marL="5916613" algn="just">
              <a:lnSpc>
                <a:spcPct val="150000"/>
              </a:lnSpc>
              <a:spcAft>
                <a:spcPts val="800"/>
              </a:spcAft>
              <a:buNone/>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20</a:t>
            </a:r>
          </a:p>
        </p:txBody>
      </p:sp>
      <p:pic>
        <p:nvPicPr>
          <p:cNvPr id="4" name="Imagem 3" descr="Gráfico, Gráfico de barras&#10;&#10;O conteúdo gerado por IA pode estar incorreto.">
            <a:extLst>
              <a:ext uri="{FF2B5EF4-FFF2-40B4-BE49-F238E27FC236}">
                <a16:creationId xmlns:a16="http://schemas.microsoft.com/office/drawing/2014/main" id="{E1F95E91-7FB2-9AFB-CA0D-ED9FD225464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36000" y="2282032"/>
            <a:ext cx="5760000" cy="3316364"/>
          </a:xfrm>
          <a:prstGeom prst="rect">
            <a:avLst/>
          </a:prstGeom>
        </p:spPr>
      </p:pic>
    </p:spTree>
    <p:extLst>
      <p:ext uri="{BB962C8B-B14F-4D97-AF65-F5344CB8AC3E}">
        <p14:creationId xmlns:p14="http://schemas.microsoft.com/office/powerpoint/2010/main" val="10697148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1FFEA18-584B-979A-E0FE-5158B2FFA212}"/>
              </a:ext>
            </a:extLst>
          </p:cNvPr>
          <p:cNvSpPr txBox="1"/>
          <p:nvPr/>
        </p:nvSpPr>
        <p:spPr>
          <a:xfrm>
            <a:off x="336000" y="691202"/>
            <a:ext cx="11520000" cy="5402376"/>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Item 3. (</a:t>
            </a:r>
            <a:r>
              <a:rPr lang="pt-BR" sz="24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Observe, no gráfico abaixo, a quantidade de carne vendida em um mercado, nos meses de março e abril de 2025.</a:t>
            </a:r>
          </a:p>
          <a:p>
            <a:pPr marL="5916613" algn="just">
              <a:lnSpc>
                <a:spcPct val="115000"/>
              </a:lnSpc>
              <a:spcAft>
                <a:spcPts val="800"/>
              </a:spcAft>
              <a:buNone/>
            </a:pPr>
            <a:endParaRPr lang="pt-BR" sz="1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916613"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De acordo com esse gráfico, o tipo de carne que teve o maior aumento na quantidade vendida em abril em relação ao mês de março foi</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916613" algn="just">
              <a:lnSpc>
                <a:spcPct val="150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Bovina.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916613" algn="just">
              <a:lnSpc>
                <a:spcPct val="150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(B) Frango.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916613" algn="just">
              <a:lnSpc>
                <a:spcPct val="150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(C) Peixe.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916613" algn="just">
              <a:lnSpc>
                <a:spcPct val="150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 Suína.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Uma imagem contendo Diagrama&#10;&#10;O conteúdo gerado por IA pode estar incorreto.">
            <a:extLst>
              <a:ext uri="{FF2B5EF4-FFF2-40B4-BE49-F238E27FC236}">
                <a16:creationId xmlns:a16="http://schemas.microsoft.com/office/drawing/2014/main" id="{10DC6E63-A719-6302-5F7B-D2FB67EC6ECA}"/>
              </a:ext>
            </a:extLst>
          </p:cNvPr>
          <p:cNvPicPr>
            <a:picLocks noChangeAspect="1"/>
          </p:cNvPicPr>
          <p:nvPr/>
        </p:nvPicPr>
        <p:blipFill>
          <a:blip r:embed="rId2"/>
          <a:stretch>
            <a:fillRect/>
          </a:stretch>
        </p:blipFill>
        <p:spPr>
          <a:xfrm>
            <a:off x="336000" y="2120862"/>
            <a:ext cx="5760000" cy="4048020"/>
          </a:xfrm>
          <a:prstGeom prst="rect">
            <a:avLst/>
          </a:prstGeom>
        </p:spPr>
      </p:pic>
    </p:spTree>
    <p:extLst>
      <p:ext uri="{BB962C8B-B14F-4D97-AF65-F5344CB8AC3E}">
        <p14:creationId xmlns:p14="http://schemas.microsoft.com/office/powerpoint/2010/main" val="3373453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E64315D-0E85-AF19-D109-25B4B95E9EBE}"/>
              </a:ext>
            </a:extLst>
          </p:cNvPr>
          <p:cNvSpPr txBox="1"/>
          <p:nvPr/>
        </p:nvSpPr>
        <p:spPr>
          <a:xfrm>
            <a:off x="336000" y="669621"/>
            <a:ext cx="11520000" cy="5800370"/>
          </a:xfrm>
          <a:prstGeom prst="rect">
            <a:avLst/>
          </a:prstGeom>
          <a:noFill/>
        </p:spPr>
        <p:txBody>
          <a:bodyPr wrap="square">
            <a:spAutoFit/>
          </a:bodyPr>
          <a:lstStyle/>
          <a:p>
            <a:pPr algn="just">
              <a:lnSpc>
                <a:spcPct val="114000"/>
              </a:lnSpc>
              <a:spcAft>
                <a:spcPts val="6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Item 4. (</a:t>
            </a:r>
            <a:r>
              <a:rPr lang="pt-BR" sz="24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Observe, no gráfico pictórico abaixo, a quantidade de folhas de papel utilizadas para impressões por mês, no primeiro semestre do ano.</a:t>
            </a:r>
          </a:p>
          <a:p>
            <a:pPr algn="just">
              <a:lnSpc>
                <a:spcPct val="114000"/>
              </a:lnSpc>
              <a:spcAft>
                <a:spcPts val="600"/>
              </a:spcAft>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6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600"/>
              </a:spcAft>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6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6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600"/>
              </a:spcAft>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600"/>
              </a:spcAft>
              <a:buNone/>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6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De acordo com esse gráfico, quantas folhas, ao todo, foram utilizadas no mês em que foram gastas mais folhas de papel?</a:t>
            </a:r>
          </a:p>
          <a:p>
            <a:pPr algn="just">
              <a:lnSpc>
                <a:spcPct val="114000"/>
              </a:lnSpc>
              <a:spcAft>
                <a:spcPts val="6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2 000. 		(B) 5 000. 		(C) 10 000. 		(D) 38 000.</a:t>
            </a:r>
          </a:p>
        </p:txBody>
      </p:sp>
      <p:pic>
        <p:nvPicPr>
          <p:cNvPr id="5" name="Imagem 4" descr="Gráfico, Gráfico de barras&#10;&#10;O conteúdo gerado por IA pode estar incorreto.">
            <a:extLst>
              <a:ext uri="{FF2B5EF4-FFF2-40B4-BE49-F238E27FC236}">
                <a16:creationId xmlns:a16="http://schemas.microsoft.com/office/drawing/2014/main" id="{6DCEB387-254F-1F3A-2611-1851257BA798}"/>
              </a:ext>
            </a:extLst>
          </p:cNvPr>
          <p:cNvPicPr>
            <a:picLocks noChangeAspect="1"/>
          </p:cNvPicPr>
          <p:nvPr/>
        </p:nvPicPr>
        <p:blipFill>
          <a:blip r:embed="rId2"/>
          <a:stretch>
            <a:fillRect/>
          </a:stretch>
        </p:blipFill>
        <p:spPr>
          <a:xfrm>
            <a:off x="2496000" y="1674263"/>
            <a:ext cx="7200000" cy="3283881"/>
          </a:xfrm>
          <a:prstGeom prst="rect">
            <a:avLst/>
          </a:prstGeom>
        </p:spPr>
      </p:pic>
    </p:spTree>
    <p:extLst>
      <p:ext uri="{BB962C8B-B14F-4D97-AF65-F5344CB8AC3E}">
        <p14:creationId xmlns:p14="http://schemas.microsoft.com/office/powerpoint/2010/main" val="14814633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F026FA7-67B8-2D88-276B-318C57F2D6E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6133</TotalTime>
  <Words>7058</Words>
  <Application>Microsoft Office PowerPoint</Application>
  <PresentationFormat>Widescreen</PresentationFormat>
  <Paragraphs>602</Paragraphs>
  <Slides>76</Slides>
  <Notes>1</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76</vt:i4>
      </vt:variant>
    </vt:vector>
  </HeadingPairs>
  <TitlesOfParts>
    <vt:vector size="86" baseType="lpstr">
      <vt:lpstr>Aptos</vt:lpstr>
      <vt:lpstr>Arial</vt:lpstr>
      <vt:lpstr>Arial Narrow</vt:lpstr>
      <vt:lpstr>Calibri</vt:lpstr>
      <vt:lpstr>Calibri Light</vt:lpstr>
      <vt:lpstr>Cambria Math</vt:lpstr>
      <vt:lpstr>Symbol</vt:lpstr>
      <vt:lpstr>Wingdings</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TYAGO CAVALCANTE BILIO</cp:lastModifiedBy>
  <cp:revision>441</cp:revision>
  <dcterms:created xsi:type="dcterms:W3CDTF">2023-05-30T13:00:46Z</dcterms:created>
  <dcterms:modified xsi:type="dcterms:W3CDTF">2025-09-26T15:20:43Z</dcterms:modified>
</cp:coreProperties>
</file>