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464" r:id="rId8"/>
    <p:sldId id="463" r:id="rId9"/>
    <p:sldId id="427" r:id="rId10"/>
    <p:sldId id="503" r:id="rId11"/>
    <p:sldId id="380" r:id="rId12"/>
    <p:sldId id="259" r:id="rId13"/>
    <p:sldId id="262" r:id="rId14"/>
    <p:sldId id="465" r:id="rId15"/>
    <p:sldId id="504" r:id="rId16"/>
    <p:sldId id="505" r:id="rId17"/>
    <p:sldId id="467" r:id="rId18"/>
    <p:sldId id="469" r:id="rId19"/>
    <p:sldId id="470" r:id="rId20"/>
    <p:sldId id="506" r:id="rId21"/>
    <p:sldId id="471" r:id="rId22"/>
    <p:sldId id="472" r:id="rId23"/>
    <p:sldId id="507" r:id="rId24"/>
    <p:sldId id="473" r:id="rId25"/>
    <p:sldId id="508" r:id="rId26"/>
    <p:sldId id="474" r:id="rId27"/>
    <p:sldId id="264" r:id="rId28"/>
    <p:sldId id="263" r:id="rId29"/>
    <p:sldId id="265" r:id="rId30"/>
    <p:sldId id="509" r:id="rId31"/>
    <p:sldId id="510" r:id="rId32"/>
    <p:sldId id="511" r:id="rId33"/>
    <p:sldId id="479" r:id="rId34"/>
    <p:sldId id="482" r:id="rId35"/>
    <p:sldId id="483" r:id="rId36"/>
    <p:sldId id="484" r:id="rId37"/>
    <p:sldId id="485" r:id="rId38"/>
    <p:sldId id="486" r:id="rId39"/>
    <p:sldId id="270" r:id="rId40"/>
    <p:sldId id="382" r:id="rId41"/>
    <p:sldId id="266" r:id="rId42"/>
    <p:sldId id="276" r:id="rId43"/>
    <p:sldId id="383" r:id="rId44"/>
    <p:sldId id="274" r:id="rId45"/>
    <p:sldId id="384" r:id="rId46"/>
    <p:sldId id="450" r:id="rId47"/>
    <p:sldId id="280" r:id="rId48"/>
    <p:sldId id="387" r:id="rId49"/>
    <p:sldId id="281" r:id="rId50"/>
    <p:sldId id="512" r:id="rId51"/>
    <p:sldId id="513" r:id="rId52"/>
    <p:sldId id="514" r:id="rId53"/>
    <p:sldId id="515" r:id="rId54"/>
    <p:sldId id="491" r:id="rId55"/>
    <p:sldId id="492" r:id="rId56"/>
    <p:sldId id="283" r:id="rId57"/>
    <p:sldId id="451" r:id="rId58"/>
    <p:sldId id="516" r:id="rId59"/>
    <p:sldId id="517" r:id="rId60"/>
    <p:sldId id="282" r:id="rId61"/>
    <p:sldId id="519" r:id="rId62"/>
    <p:sldId id="518" r:id="rId63"/>
    <p:sldId id="493" r:id="rId64"/>
    <p:sldId id="494" r:id="rId65"/>
    <p:sldId id="495" r:id="rId66"/>
    <p:sldId id="497" r:id="rId67"/>
    <p:sldId id="287" r:id="rId68"/>
    <p:sldId id="369" r:id="rId69"/>
    <p:sldId id="452" r:id="rId70"/>
    <p:sldId id="284" r:id="rId71"/>
    <p:sldId id="520" r:id="rId72"/>
    <p:sldId id="521" r:id="rId73"/>
    <p:sldId id="431" r:id="rId74"/>
    <p:sldId id="498" r:id="rId75"/>
    <p:sldId id="499" r:id="rId76"/>
    <p:sldId id="522" r:id="rId77"/>
    <p:sldId id="336" r:id="rId78"/>
    <p:sldId id="405" r:id="rId79"/>
    <p:sldId id="406" r:id="rId80"/>
    <p:sldId id="523" r:id="rId81"/>
    <p:sldId id="447" r:id="rId82"/>
    <p:sldId id="524" r:id="rId83"/>
    <p:sldId id="525" r:id="rId84"/>
    <p:sldId id="526" r:id="rId85"/>
    <p:sldId id="346" r:id="rId86"/>
    <p:sldId id="527" r:id="rId87"/>
    <p:sldId id="528" r:id="rId88"/>
    <p:sldId id="340" r:id="rId89"/>
    <p:sldId id="529" r:id="rId90"/>
    <p:sldId id="408" r:id="rId91"/>
    <p:sldId id="530" r:id="rId92"/>
    <p:sldId id="457" r:id="rId93"/>
    <p:sldId id="410" r:id="rId94"/>
    <p:sldId id="411" r:id="rId95"/>
    <p:sldId id="412" r:id="rId96"/>
    <p:sldId id="350" r:id="rId97"/>
    <p:sldId id="531" r:id="rId98"/>
    <p:sldId id="349" r:id="rId99"/>
    <p:sldId id="458" r:id="rId100"/>
    <p:sldId id="532" r:id="rId101"/>
    <p:sldId id="459" r:id="rId102"/>
    <p:sldId id="533" r:id="rId103"/>
    <p:sldId id="366" r:id="rId10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07" d="100"/>
          <a:sy n="107" d="100"/>
        </p:scale>
        <p:origin x="55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theme" Target="theme/theme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log.mettzer.com/artigo-de-divulgacao-cientifica/"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D047E85-4F07-F552-7040-FB0D7A6510D2}"/>
              </a:ext>
            </a:extLst>
          </p:cNvPr>
          <p:cNvSpPr txBox="1"/>
          <p:nvPr/>
        </p:nvSpPr>
        <p:spPr>
          <a:xfrm>
            <a:off x="531439" y="3327538"/>
            <a:ext cx="6162674" cy="584775"/>
          </a:xfrm>
          <a:prstGeom prst="rect">
            <a:avLst/>
          </a:prstGeom>
          <a:noFill/>
        </p:spPr>
        <p:txBody>
          <a:bodyPr wrap="square">
            <a:spAutoFit/>
          </a:bodyPr>
          <a:lstStyle/>
          <a:p>
            <a:r>
              <a:rPr lang="pt-BR" sz="3200" b="1" dirty="0">
                <a:solidFill>
                  <a:schemeClr val="bg1"/>
                </a:solidFill>
              </a:rPr>
              <a:t>8º ANO</a:t>
            </a:r>
          </a:p>
        </p:txBody>
      </p:sp>
      <p:pic>
        <p:nvPicPr>
          <p:cNvPr id="6" name="Imagem 5">
            <a:extLst>
              <a:ext uri="{FF2B5EF4-FFF2-40B4-BE49-F238E27FC236}">
                <a16:creationId xmlns:a16="http://schemas.microsoft.com/office/drawing/2014/main" id="{B19EF2C3-94B9-9E34-CE10-99B686D173EC}"/>
              </a:ext>
            </a:extLst>
          </p:cNvPr>
          <p:cNvPicPr>
            <a:picLocks noChangeAspect="1"/>
          </p:cNvPicPr>
          <p:nvPr/>
        </p:nvPicPr>
        <p:blipFill>
          <a:blip r:embed="rId2"/>
          <a:stretch>
            <a:fillRect/>
          </a:stretch>
        </p:blipFill>
        <p:spPr>
          <a:xfrm>
            <a:off x="379039" y="4095920"/>
            <a:ext cx="4237087" cy="853514"/>
          </a:xfrm>
          <a:prstGeom prst="rect">
            <a:avLst/>
          </a:prstGeom>
        </p:spPr>
      </p:pic>
      <p:sp>
        <p:nvSpPr>
          <p:cNvPr id="5" name="CaixaDeTexto 4">
            <a:extLst>
              <a:ext uri="{FF2B5EF4-FFF2-40B4-BE49-F238E27FC236}">
                <a16:creationId xmlns:a16="http://schemas.microsoft.com/office/drawing/2014/main" id="{AD9464C2-70D0-ED54-A52F-9AFB3C0E6B71}"/>
              </a:ext>
            </a:extLst>
          </p:cNvPr>
          <p:cNvSpPr txBox="1"/>
          <p:nvPr/>
        </p:nvSpPr>
        <p:spPr>
          <a:xfrm>
            <a:off x="532737" y="3269330"/>
            <a:ext cx="221942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800" dirty="0">
                <a:solidFill>
                  <a:prstClr val="white"/>
                </a:solidFill>
                <a:latin typeface="Calibri" panose="020F0502020204030204"/>
                <a:ea typeface="Verdana" panose="020B0604030504040204" pitchFamily="34" charset="0"/>
                <a:cs typeface="ADLaM Display" panose="02010000000000000000" pitchFamily="2" charset="0"/>
              </a:rPr>
              <a:t>9</a:t>
            </a: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º ANO</a:t>
            </a:r>
          </a:p>
        </p:txBody>
      </p:sp>
      <p:sp>
        <p:nvSpPr>
          <p:cNvPr id="7" name="CaixaDeTexto 6">
            <a:extLst>
              <a:ext uri="{FF2B5EF4-FFF2-40B4-BE49-F238E27FC236}">
                <a16:creationId xmlns:a16="http://schemas.microsoft.com/office/drawing/2014/main" id="{D35C6372-8166-FCC2-FB60-E79C2001F20A}"/>
              </a:ext>
            </a:extLst>
          </p:cNvPr>
          <p:cNvSpPr txBox="1"/>
          <p:nvPr/>
        </p:nvSpPr>
        <p:spPr>
          <a:xfrm>
            <a:off x="409643" y="4271005"/>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pic>
        <p:nvPicPr>
          <p:cNvPr id="2" name="Imagem 1" descr="Diagrama&#10;&#10;Descrição gerada automaticamente">
            <a:extLst>
              <a:ext uri="{FF2B5EF4-FFF2-40B4-BE49-F238E27FC236}">
                <a16:creationId xmlns:a16="http://schemas.microsoft.com/office/drawing/2014/main" id="{2190600F-1D04-30A7-97AF-39DE7437C3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CaixaDeTexto 8">
            <a:extLst>
              <a:ext uri="{FF2B5EF4-FFF2-40B4-BE49-F238E27FC236}">
                <a16:creationId xmlns:a16="http://schemas.microsoft.com/office/drawing/2014/main" id="{923BCB62-C1DD-D1D5-C8FC-28F525B50399}"/>
              </a:ext>
            </a:extLst>
          </p:cNvPr>
          <p:cNvSpPr txBox="1"/>
          <p:nvPr/>
        </p:nvSpPr>
        <p:spPr>
          <a:xfrm>
            <a:off x="353443" y="3260366"/>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000" b="1" dirty="0">
                <a:solidFill>
                  <a:prstClr val="white"/>
                </a:solidFill>
                <a:latin typeface="Calibri" panose="020F0502020204030204"/>
                <a:ea typeface="Verdana" panose="020B0604030504040204" pitchFamily="34" charset="0"/>
                <a:cs typeface="ADLaM Display" panose="02010000000000000000" pitchFamily="2" charset="0"/>
              </a:rPr>
              <a:t>2ª Série</a:t>
            </a:r>
            <a:endPar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endParaRPr>
          </a:p>
        </p:txBody>
      </p:sp>
      <p:sp>
        <p:nvSpPr>
          <p:cNvPr id="10" name="CaixaDeTexto 9">
            <a:extLst>
              <a:ext uri="{FF2B5EF4-FFF2-40B4-BE49-F238E27FC236}">
                <a16:creationId xmlns:a16="http://schemas.microsoft.com/office/drawing/2014/main" id="{7D440DA8-58CD-A57A-B5A0-8DC52F23A91A}"/>
              </a:ext>
            </a:extLst>
          </p:cNvPr>
          <p:cNvSpPr txBox="1"/>
          <p:nvPr/>
        </p:nvSpPr>
        <p:spPr>
          <a:xfrm>
            <a:off x="353443"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
        <p:nvSpPr>
          <p:cNvPr id="11" name="CaixaDeTexto 10">
            <a:extLst>
              <a:ext uri="{FF2B5EF4-FFF2-40B4-BE49-F238E27FC236}">
                <a16:creationId xmlns:a16="http://schemas.microsoft.com/office/drawing/2014/main" id="{93E99EA1-A031-EFB3-B1BB-E510DE50DAF5}"/>
              </a:ext>
            </a:extLst>
          </p:cNvPr>
          <p:cNvSpPr txBox="1"/>
          <p:nvPr/>
        </p:nvSpPr>
        <p:spPr>
          <a:xfrm>
            <a:off x="416196" y="5413825"/>
            <a:ext cx="43350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4º BIMESTRE </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- 2025</a:t>
            </a:r>
          </a:p>
        </p:txBody>
      </p:sp>
    </p:spTree>
    <p:extLst>
      <p:ext uri="{BB962C8B-B14F-4D97-AF65-F5344CB8AC3E}">
        <p14:creationId xmlns:p14="http://schemas.microsoft.com/office/powerpoint/2010/main" val="476362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6D87CC-A0B7-207C-13F8-DBAE59F42D38}"/>
              </a:ext>
            </a:extLst>
          </p:cNvPr>
          <p:cNvSpPr txBox="1"/>
          <p:nvPr/>
        </p:nvSpPr>
        <p:spPr>
          <a:xfrm>
            <a:off x="420419" y="1273116"/>
            <a:ext cx="11351161" cy="446276"/>
          </a:xfrm>
          <a:prstGeom prst="rect">
            <a:avLst/>
          </a:prstGeom>
          <a:noFill/>
        </p:spPr>
        <p:txBody>
          <a:bodyPr wrap="square">
            <a:spAutoFit/>
          </a:bodyPr>
          <a:lstStyle/>
          <a:p>
            <a:r>
              <a:rPr lang="pt-BR" sz="2300" b="1" dirty="0">
                <a:latin typeface="Arial Narrow" panose="020B0606020202030204" pitchFamily="34" charset="0"/>
              </a:rPr>
              <a:t>Contextualizando o gênero textual, o tema e o campo de atuação</a:t>
            </a:r>
          </a:p>
        </p:txBody>
      </p:sp>
      <p:graphicFrame>
        <p:nvGraphicFramePr>
          <p:cNvPr id="4" name="Tabela 3">
            <a:extLst>
              <a:ext uri="{FF2B5EF4-FFF2-40B4-BE49-F238E27FC236}">
                <a16:creationId xmlns:a16="http://schemas.microsoft.com/office/drawing/2014/main" id="{DA70D1EF-E70B-5909-128D-F526D81AF98A}"/>
              </a:ext>
            </a:extLst>
          </p:cNvPr>
          <p:cNvGraphicFramePr>
            <a:graphicFrameLocks noGrp="1"/>
          </p:cNvGraphicFramePr>
          <p:nvPr>
            <p:extLst>
              <p:ext uri="{D42A27DB-BD31-4B8C-83A1-F6EECF244321}">
                <p14:modId xmlns:p14="http://schemas.microsoft.com/office/powerpoint/2010/main" val="2298509515"/>
              </p:ext>
            </p:extLst>
          </p:nvPr>
        </p:nvGraphicFramePr>
        <p:xfrm>
          <a:off x="420418" y="914418"/>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57D6B79F-E38E-2B35-3A2A-06DD94D9F15C}"/>
              </a:ext>
            </a:extLst>
          </p:cNvPr>
          <p:cNvSpPr txBox="1"/>
          <p:nvPr/>
        </p:nvSpPr>
        <p:spPr>
          <a:xfrm>
            <a:off x="500332" y="2984739"/>
            <a:ext cx="11479633" cy="738664"/>
          </a:xfrm>
          <a:prstGeom prst="rect">
            <a:avLst/>
          </a:prstGeom>
          <a:noFill/>
        </p:spPr>
        <p:txBody>
          <a:bodyPr wrap="square">
            <a:spAutoFit/>
          </a:bodyPr>
          <a:lstStyle/>
          <a:p>
            <a:endParaRPr lang="pt-BR" b="1" dirty="0"/>
          </a:p>
          <a:p>
            <a:r>
              <a:rPr lang="pt-BR" sz="2400" b="1" dirty="0">
                <a:latin typeface="Arial Narrow" panose="020B0606020202030204" pitchFamily="34" charset="0"/>
              </a:rPr>
              <a:t>1. Antes de ler os textos, vamos ouvir uma música, ler a letra e depois vamos conversar?  </a:t>
            </a:r>
            <a:endParaRPr lang="pt-BR" sz="2400" dirty="0">
              <a:latin typeface="Arial Narrow" panose="020B0606020202030204" pitchFamily="34" charset="0"/>
            </a:endParaRPr>
          </a:p>
        </p:txBody>
      </p:sp>
      <p:sp>
        <p:nvSpPr>
          <p:cNvPr id="5" name="CaixaDeTexto 4">
            <a:extLst>
              <a:ext uri="{FF2B5EF4-FFF2-40B4-BE49-F238E27FC236}">
                <a16:creationId xmlns:a16="http://schemas.microsoft.com/office/drawing/2014/main" id="{0C6A15BB-9FE7-CE4B-2BBF-B8A95DD39E12}"/>
              </a:ext>
            </a:extLst>
          </p:cNvPr>
          <p:cNvSpPr txBox="1"/>
          <p:nvPr/>
        </p:nvSpPr>
        <p:spPr>
          <a:xfrm>
            <a:off x="420418" y="1854680"/>
            <a:ext cx="11156231" cy="70083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Estudante, vamos começar mais uma etapa de aprendizagem. Vamos ler, interpretar, refletir???? Contamos com você rumo ao sucesso na aprendizagem!!! Bora lá????  </a:t>
            </a:r>
          </a:p>
        </p:txBody>
      </p:sp>
      <p:sp>
        <p:nvSpPr>
          <p:cNvPr id="12" name="Rectangle 5">
            <a:extLst>
              <a:ext uri="{FF2B5EF4-FFF2-40B4-BE49-F238E27FC236}">
                <a16:creationId xmlns:a16="http://schemas.microsoft.com/office/drawing/2014/main" id="{D5EA0159-A534-D2AE-EFD6-DD43D4419F7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a:extLst>
              <a:ext uri="{FF2B5EF4-FFF2-40B4-BE49-F238E27FC236}">
                <a16:creationId xmlns:a16="http://schemas.microsoft.com/office/drawing/2014/main" id="{65A54B6A-37AF-C1BD-F636-DD50BB2707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9345" y="4032904"/>
            <a:ext cx="4565313" cy="1671306"/>
          </a:xfrm>
          <a:prstGeom prst="rect">
            <a:avLst/>
          </a:prstGeom>
          <a:noFill/>
        </p:spPr>
      </p:pic>
      <p:sp>
        <p:nvSpPr>
          <p:cNvPr id="8" name="CaixaDeTexto 7">
            <a:extLst>
              <a:ext uri="{FF2B5EF4-FFF2-40B4-BE49-F238E27FC236}">
                <a16:creationId xmlns:a16="http://schemas.microsoft.com/office/drawing/2014/main" id="{513CD22E-69B2-EA31-98B0-82D49AA8056D}"/>
              </a:ext>
            </a:extLst>
          </p:cNvPr>
          <p:cNvSpPr txBox="1"/>
          <p:nvPr/>
        </p:nvSpPr>
        <p:spPr>
          <a:xfrm>
            <a:off x="7028328" y="4453059"/>
            <a:ext cx="2850777" cy="830997"/>
          </a:xfrm>
          <a:prstGeom prst="rect">
            <a:avLst/>
          </a:prstGeom>
          <a:noFill/>
        </p:spPr>
        <p:txBody>
          <a:bodyPr wrap="square">
            <a:spAutoFit/>
          </a:bodyPr>
          <a:lstStyle/>
          <a:p>
            <a:pPr algn="ct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Choro de Amor</a:t>
            </a:r>
          </a:p>
          <a:p>
            <a:pPr algn="ctr"/>
            <a:r>
              <a:rPr lang="pt-BR" sz="2400" dirty="0">
                <a:latin typeface="Arial Narrow" panose="020B0606020202030204" pitchFamily="34" charset="0"/>
              </a:rPr>
              <a:t>João Paulo e Daniel</a:t>
            </a:r>
          </a:p>
        </p:txBody>
      </p:sp>
      <p:sp>
        <p:nvSpPr>
          <p:cNvPr id="11" name="CaixaDeTexto 10">
            <a:extLst>
              <a:ext uri="{FF2B5EF4-FFF2-40B4-BE49-F238E27FC236}">
                <a16:creationId xmlns:a16="http://schemas.microsoft.com/office/drawing/2014/main" id="{00C18CD0-894F-F66B-EC6E-222CB393C86B}"/>
              </a:ext>
            </a:extLst>
          </p:cNvPr>
          <p:cNvSpPr txBox="1"/>
          <p:nvPr/>
        </p:nvSpPr>
        <p:spPr>
          <a:xfrm>
            <a:off x="3192148" y="6066276"/>
            <a:ext cx="6096000" cy="276999"/>
          </a:xfrm>
          <a:prstGeom prst="rect">
            <a:avLst/>
          </a:prstGeom>
          <a:noFill/>
        </p:spPr>
        <p:txBody>
          <a:bodyPr wrap="square">
            <a:spAutoFit/>
          </a:bodyPr>
          <a:lstStyle/>
          <a:p>
            <a:pPr algn="ctr"/>
            <a:r>
              <a:rPr lang="pt-BR"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Acesse o link: https://www.letras.mus.br/</a:t>
            </a:r>
            <a:r>
              <a:rPr lang="pt-BR" sz="12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joao</a:t>
            </a:r>
            <a:r>
              <a:rPr lang="pt-BR"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2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paulo</a:t>
            </a:r>
            <a:r>
              <a:rPr lang="pt-BR"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a:t>
            </a:r>
            <a:r>
              <a:rPr lang="pt-BR" sz="12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daniel</a:t>
            </a:r>
            <a:r>
              <a:rPr lang="pt-BR"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/195905/.</a:t>
            </a:r>
            <a:endParaRPr lang="pt-BR" sz="1200" dirty="0"/>
          </a:p>
        </p:txBody>
      </p:sp>
    </p:spTree>
    <p:extLst>
      <p:ext uri="{BB962C8B-B14F-4D97-AF65-F5344CB8AC3E}">
        <p14:creationId xmlns:p14="http://schemas.microsoft.com/office/powerpoint/2010/main" val="268196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B6BDA19C-7E19-4BC0-203A-35F59F29B2BD}"/>
              </a:ext>
            </a:extLst>
          </p:cNvPr>
          <p:cNvPicPr>
            <a:picLocks noChangeAspect="1"/>
          </p:cNvPicPr>
          <p:nvPr/>
        </p:nvPicPr>
        <p:blipFill>
          <a:blip r:embed="rId2"/>
          <a:stretch>
            <a:fillRect/>
          </a:stretch>
        </p:blipFill>
        <p:spPr>
          <a:xfrm>
            <a:off x="658318" y="2143845"/>
            <a:ext cx="1969179" cy="2027788"/>
          </a:xfrm>
          <a:prstGeom prst="rect">
            <a:avLst/>
          </a:prstGeom>
        </p:spPr>
      </p:pic>
      <p:sp>
        <p:nvSpPr>
          <p:cNvPr id="3" name="CaixaDeTexto 2">
            <a:extLst>
              <a:ext uri="{FF2B5EF4-FFF2-40B4-BE49-F238E27FC236}">
                <a16:creationId xmlns:a16="http://schemas.microsoft.com/office/drawing/2014/main" id="{42CF92E1-0230-A0B3-2DD4-1039F4BE1F5F}"/>
              </a:ext>
            </a:extLst>
          </p:cNvPr>
          <p:cNvSpPr txBox="1"/>
          <p:nvPr/>
        </p:nvSpPr>
        <p:spPr>
          <a:xfrm>
            <a:off x="4191000" y="1021087"/>
            <a:ext cx="3810000" cy="461665"/>
          </a:xfrm>
          <a:prstGeom prst="rect">
            <a:avLst/>
          </a:prstGeom>
          <a:noFill/>
        </p:spPr>
        <p:txBody>
          <a:bodyPr wrap="square">
            <a:spAutoFit/>
          </a:bodyPr>
          <a:lstStyle/>
          <a:p>
            <a:pPr algn="ct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por quês nas ciências</a:t>
            </a:r>
            <a:endParaRPr lang="pt-BR" sz="2400" dirty="0"/>
          </a:p>
        </p:txBody>
      </p:sp>
      <p:sp>
        <p:nvSpPr>
          <p:cNvPr id="7" name="CaixaDeTexto 6">
            <a:extLst>
              <a:ext uri="{FF2B5EF4-FFF2-40B4-BE49-F238E27FC236}">
                <a16:creationId xmlns:a16="http://schemas.microsoft.com/office/drawing/2014/main" id="{85C90481-5179-A122-7F55-E4DF9A3BD544}"/>
              </a:ext>
            </a:extLst>
          </p:cNvPr>
          <p:cNvSpPr txBox="1"/>
          <p:nvPr/>
        </p:nvSpPr>
        <p:spPr>
          <a:xfrm>
            <a:off x="3048000" y="1747427"/>
            <a:ext cx="8641976" cy="3433697"/>
          </a:xfrm>
          <a:prstGeom prst="rect">
            <a:avLst/>
          </a:prstGeom>
          <a:noFill/>
        </p:spPr>
        <p:txBody>
          <a:bodyPr wrap="square">
            <a:spAutoFit/>
          </a:bodyPr>
          <a:lstStyle/>
          <a:p>
            <a:pPr algn="just">
              <a:lnSpc>
                <a:spcPct val="114000"/>
              </a:lnSpc>
              <a:buNone/>
            </a:pPr>
            <a:r>
              <a:rPr lang="pt-BR" sz="2400" b="1" i="1" kern="100" dirty="0">
                <a:solidFill>
                  <a:srgbClr val="C45911"/>
                </a:solidFill>
                <a:effectLst/>
                <a:latin typeface="Arial Narrow" panose="020B0606020202030204" pitchFamily="34" charset="0"/>
                <a:ea typeface="Calibri" panose="020F0502020204030204" pitchFamily="34" charset="0"/>
                <a:cs typeface="Arial" panose="020B0604020202020204" pitchFamily="34" charset="0"/>
              </a:rPr>
              <a:t>POR QUE CHORAMOS?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b="1" i="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POR QUE ALGUMAS MÚSICAS NÃO SAEM DA NOSSA CABEÇA?</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b="1" i="1"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POR QUE SALIVAMOS DIANTE DE UMA COMIDA APETITOSA?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b="1" i="1" kern="100" dirty="0">
                <a:solidFill>
                  <a:srgbClr val="C00000"/>
                </a:solidFill>
                <a:effectLst/>
                <a:latin typeface="Arial Narrow" panose="020B0606020202030204" pitchFamily="34" charset="0"/>
                <a:ea typeface="Calibri" panose="020F0502020204030204" pitchFamily="34" charset="0"/>
                <a:cs typeface="Arial" panose="020B0604020202020204" pitchFamily="34" charset="0"/>
              </a:rPr>
              <a:t>COMO SERÃO OS HUMANOS NO ANO 3000 EM RAZÃO DA DEPENDÊNCIA TECNOLÓGICA?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b="1" i="1" kern="100" dirty="0">
                <a:solidFill>
                  <a:srgbClr val="70AD47"/>
                </a:solidFill>
                <a:effectLst/>
                <a:latin typeface="Arial Narrow" panose="020B0606020202030204" pitchFamily="34" charset="0"/>
                <a:ea typeface="Calibri" panose="020F0502020204030204" pitchFamily="34" charset="0"/>
                <a:cs typeface="Arial" panose="020B0604020202020204" pitchFamily="34" charset="0"/>
              </a:rPr>
              <a:t>POR QUE DEVEMOS TER CUIDADO AO ANDAR DESCALÇOS NA AREIA?</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4000"/>
              </a:lnSpc>
              <a:buNone/>
            </a:pPr>
            <a:r>
              <a:rPr lang="pt-BR" sz="2400" b="1" i="1" dirty="0">
                <a:solidFill>
                  <a:srgbClr val="00B0F0"/>
                </a:solidFill>
                <a:effectLst/>
                <a:latin typeface="Arial Narrow" panose="020B0606020202030204" pitchFamily="34" charset="0"/>
                <a:ea typeface="Calibri" panose="020F0502020204030204" pitchFamily="34" charset="0"/>
                <a:cs typeface="Arial" panose="020B0604020202020204" pitchFamily="34" charset="0"/>
              </a:rPr>
              <a:t>POR QUE SUAMOS FRIO QUANDO SENTIMOS MEDO?</a:t>
            </a:r>
            <a:endParaRPr lang="pt-BR" sz="2400" dirty="0"/>
          </a:p>
        </p:txBody>
      </p:sp>
    </p:spTree>
    <p:extLst>
      <p:ext uri="{BB962C8B-B14F-4D97-AF65-F5344CB8AC3E}">
        <p14:creationId xmlns:p14="http://schemas.microsoft.com/office/powerpoint/2010/main" val="730738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C5C68-50CB-EA31-1303-F94FDB79726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8AFC6D6-741B-6F17-8140-75237D57ECC3}"/>
              </a:ext>
            </a:extLst>
          </p:cNvPr>
          <p:cNvSpPr txBox="1"/>
          <p:nvPr/>
        </p:nvSpPr>
        <p:spPr>
          <a:xfrm>
            <a:off x="358589" y="772318"/>
            <a:ext cx="11474822" cy="3462551"/>
          </a:xfrm>
          <a:prstGeom prst="rect">
            <a:avLst/>
          </a:prstGeom>
          <a:noFill/>
        </p:spPr>
        <p:txBody>
          <a:bodyPr wrap="square">
            <a:spAutoFit/>
          </a:bodyPr>
          <a:lstStyle/>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já leu textos que expliquem o porquê das coisas? Se sim, quais?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Quando você ouve a palavra “ciência”, o que vem à sua mente?</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Quais as ciências existentes nos dias de hoje? </a:t>
            </a:r>
            <a:endParaRPr lang="pt-BR" sz="2400" kern="1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Quais ciências explicariam o choro? </a:t>
            </a:r>
            <a:endParaRPr lang="pt-BR" sz="2400" kern="1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sabe por que choramos? </a:t>
            </a:r>
            <a:endParaRPr lang="pt-BR" sz="2400" kern="1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Como isso poderia ser explicado para a população leiga? </a:t>
            </a:r>
            <a:endParaRPr lang="pt-BR" sz="2400" kern="1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que você sobre o choro? </a:t>
            </a:r>
            <a:endParaRPr lang="pt-BR" sz="2400" kern="1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que seria, para você, divulgação científica?</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C78B1A29-C41C-259E-B119-7A84DD030F04}"/>
              </a:ext>
            </a:extLst>
          </p:cNvPr>
          <p:cNvSpPr txBox="1"/>
          <p:nvPr/>
        </p:nvSpPr>
        <p:spPr>
          <a:xfrm>
            <a:off x="358589" y="4542908"/>
            <a:ext cx="11474822" cy="1862048"/>
          </a:xfrm>
          <a:prstGeom prst="rect">
            <a:avLst/>
          </a:prstGeom>
          <a:noFill/>
        </p:spPr>
        <p:txBody>
          <a:bodyPr wrap="square">
            <a:spAutoFit/>
          </a:bodyPr>
          <a:lstStyle/>
          <a:p>
            <a:pPr algn="just"/>
            <a:r>
              <a:rPr lang="pt-BR" sz="2300" b="1" dirty="0">
                <a:effectLst/>
                <a:latin typeface="Arial Narrow" panose="020B0606020202030204" pitchFamily="34" charset="0"/>
                <a:ea typeface="Calibri" panose="020F0502020204030204" pitchFamily="34" charset="0"/>
                <a:cs typeface="Arial" panose="020B0604020202020204" pitchFamily="34" charset="0"/>
              </a:rPr>
              <a:t>Estudante, você já ficou confuso tentando entender um texto científico cheio de conceitos e palavras que você nunca tinha visto antes? Pois é, isso é muito comum, pois a ciência possui vários campos de conhecimento e cada um deles possui uma linguagem técnica específica que não usamos no nosso dia a dia. Mas, para facilitar a nossa compreensão de pesquisas científicas, existe o gênero textual Artigo de Divulgação Científica. Vem comigo pra saber mais!</a:t>
            </a:r>
            <a:endParaRPr lang="pt-BR" sz="2300" dirty="0"/>
          </a:p>
        </p:txBody>
      </p:sp>
    </p:spTree>
    <p:extLst>
      <p:ext uri="{BB962C8B-B14F-4D97-AF65-F5344CB8AC3E}">
        <p14:creationId xmlns:p14="http://schemas.microsoft.com/office/powerpoint/2010/main" val="1833475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02FD7-8BD8-73A2-CB7E-C8161B809EA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B6BFF35-A852-18FA-688D-9B1782039A27}"/>
              </a:ext>
            </a:extLst>
          </p:cNvPr>
          <p:cNvSpPr txBox="1"/>
          <p:nvPr/>
        </p:nvSpPr>
        <p:spPr>
          <a:xfrm>
            <a:off x="331693" y="662543"/>
            <a:ext cx="11461165" cy="446276"/>
          </a:xfrm>
          <a:prstGeom prst="rect">
            <a:avLst/>
          </a:prstGeom>
          <a:noFill/>
        </p:spPr>
        <p:txBody>
          <a:bodyPr wrap="square" rtlCol="0">
            <a:spAutoFit/>
          </a:bodyPr>
          <a:lstStyle/>
          <a:p>
            <a:r>
              <a:rPr lang="pt-BR" sz="2300" b="1" dirty="0">
                <a:solidFill>
                  <a:schemeClr val="accent2"/>
                </a:solidFill>
                <a:latin typeface="Arial Narrow" panose="020B0606020202030204" pitchFamily="34" charset="0"/>
              </a:rPr>
              <a:t>► Conhecendo o gênero textual</a:t>
            </a:r>
          </a:p>
        </p:txBody>
      </p:sp>
      <p:graphicFrame>
        <p:nvGraphicFramePr>
          <p:cNvPr id="7" name="Tabela 6">
            <a:extLst>
              <a:ext uri="{FF2B5EF4-FFF2-40B4-BE49-F238E27FC236}">
                <a16:creationId xmlns:a16="http://schemas.microsoft.com/office/drawing/2014/main" id="{64521A57-4256-F7B6-24B8-FEA7C07FFD2F}"/>
              </a:ext>
            </a:extLst>
          </p:cNvPr>
          <p:cNvGraphicFramePr>
            <a:graphicFrameLocks noGrp="1"/>
          </p:cNvGraphicFramePr>
          <p:nvPr>
            <p:extLst>
              <p:ext uri="{D42A27DB-BD31-4B8C-83A1-F6EECF244321}">
                <p14:modId xmlns:p14="http://schemas.microsoft.com/office/powerpoint/2010/main" val="761472205"/>
              </p:ext>
            </p:extLst>
          </p:nvPr>
        </p:nvGraphicFramePr>
        <p:xfrm>
          <a:off x="331693" y="1108819"/>
          <a:ext cx="11528613" cy="5440680"/>
        </p:xfrm>
        <a:graphic>
          <a:graphicData uri="http://schemas.openxmlformats.org/drawingml/2006/table">
            <a:tbl>
              <a:tblPr firstRow="1" firstCol="1" bandRow="1"/>
              <a:tblGrid>
                <a:gridCol w="11528613">
                  <a:extLst>
                    <a:ext uri="{9D8B030D-6E8A-4147-A177-3AD203B41FA5}">
                      <a16:colId xmlns:a16="http://schemas.microsoft.com/office/drawing/2014/main" val="1516189287"/>
                    </a:ext>
                  </a:extLst>
                </a:gridCol>
              </a:tblGrid>
              <a:tr h="4470780">
                <a:tc>
                  <a:txBody>
                    <a:bodyPr/>
                    <a:lstStyle/>
                    <a:p>
                      <a:pPr algn="ctr">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de divulgação científica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texto de divulgação científica é um gênero textual desenvolvido com o objetivo de levar informações da área científica a um público que não é especializado, de maneira compreensível, contextualizada e acessível. Diferentemente das comunicações científicas, que ocorrem entre profissionais da área, esse texto é direcionado a pessoas que possuem pouco ou nenhum conhecimento científico acerca de determinado assunto, mas desejam aprender sobre ele. Para ser atraente ao público-alvo, além de ter uma linguagem simples, didática e organizada, um texto de divulgação científica necessita de recursos visuais.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 texto de divulgação científica é composto por título, introdução, desenvolvimento e conclusão.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 Introdução: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ideia principal (afirmação ou conceito). É possível, também, apresentar um problema ou um questionamento que serão o pontapé para o desenvolvimento do texto.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 Desenvolvimento: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apresentação de provas, exemplos, comparações, relações de efeito e causa, resultados de experiências, dados estatísticos, fala de especialistas no assunto.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3. Conclusão: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apresentação da ideia que sintetiza a discussão. É o fechamento do texto, geralmente com a resposta para o problema ou questionamento apresentado.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https://mundoeducacao.uol.com.br/</a:t>
                      </a:r>
                      <a:r>
                        <a:rPr lang="pt-BR" sz="1200" u="none"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redacao</a:t>
                      </a: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/texto-de-divulgacao-cientifica.htm. Acesso em: 29 ago. 2025.Adaptado. </a:t>
                      </a:r>
                      <a:r>
                        <a:rPr lang="pt-BR" sz="1200" u="none"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200" u="none"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3334559012"/>
                  </a:ext>
                </a:extLst>
              </a:tr>
            </a:tbl>
          </a:graphicData>
        </a:graphic>
      </p:graphicFrame>
    </p:spTree>
    <p:extLst>
      <p:ext uri="{BB962C8B-B14F-4D97-AF65-F5344CB8AC3E}">
        <p14:creationId xmlns:p14="http://schemas.microsoft.com/office/powerpoint/2010/main" val="821690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646C3-E9A6-9547-82A2-C8A5CB7B43BE}"/>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662CF44-8D62-F866-07F3-81BF11F886ED}"/>
              </a:ext>
            </a:extLst>
          </p:cNvPr>
          <p:cNvSpPr txBox="1"/>
          <p:nvPr/>
        </p:nvSpPr>
        <p:spPr>
          <a:xfrm>
            <a:off x="345141" y="643938"/>
            <a:ext cx="11501718" cy="2569934"/>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você é do tipo de pessoa que costuma chorar por causa de tudo? Sim! Não! Saiba que quando o assunto é choro, nem todas as lágrimas são exatamente iguais. Na verdade, o ato de chorar é realmente um dos "fenômenos" mais intrigantes da natureza humana e cumpre funções no nosso organismo que algumas vezes não percebemos.</a:t>
            </a:r>
            <a:r>
              <a:rPr lang="pt-BR" sz="2300" kern="100" dirty="0">
                <a:latin typeface="Arial Narrow" panose="020B0606020202030204" pitchFamily="34" charset="0"/>
                <a:ea typeface="Calibri" panose="020F0502020204030204" pitchFamily="34" charset="0"/>
                <a:cs typeface="Arial" panose="020B0604020202020204" pitchFamily="34" charset="0"/>
              </a:rPr>
              <a:t>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Embora nem todas as pessoas chorem com extrema facilidade, essa pode ser uma resposta do nosso corpo para expressar emoções, aliviar dores corporais ou até mesmo se conectar socialmente com outras pessoas. Então, vamos entender um pouco mais a importância do choro em nossas vidas e por que nós choramos????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graphicFrame>
        <p:nvGraphicFramePr>
          <p:cNvPr id="7" name="Tabela 6">
            <a:extLst>
              <a:ext uri="{FF2B5EF4-FFF2-40B4-BE49-F238E27FC236}">
                <a16:creationId xmlns:a16="http://schemas.microsoft.com/office/drawing/2014/main" id="{BF2B548F-F9BE-8CBF-0684-899F4E7F36F1}"/>
              </a:ext>
            </a:extLst>
          </p:cNvPr>
          <p:cNvGraphicFramePr>
            <a:graphicFrameLocks noGrp="1"/>
          </p:cNvGraphicFramePr>
          <p:nvPr>
            <p:extLst>
              <p:ext uri="{D42A27DB-BD31-4B8C-83A1-F6EECF244321}">
                <p14:modId xmlns:p14="http://schemas.microsoft.com/office/powerpoint/2010/main" val="1781913336"/>
              </p:ext>
            </p:extLst>
          </p:nvPr>
        </p:nvGraphicFramePr>
        <p:xfrm>
          <a:off x="345141" y="3748431"/>
          <a:ext cx="11501718" cy="2383428"/>
        </p:xfrm>
        <a:graphic>
          <a:graphicData uri="http://schemas.openxmlformats.org/drawingml/2006/table">
            <a:tbl>
              <a:tblPr firstRow="1" firstCol="1" bandRow="1"/>
              <a:tblGrid>
                <a:gridCol w="11501718">
                  <a:extLst>
                    <a:ext uri="{9D8B030D-6E8A-4147-A177-3AD203B41FA5}">
                      <a16:colId xmlns:a16="http://schemas.microsoft.com/office/drawing/2014/main" val="414138148"/>
                    </a:ext>
                  </a:extLst>
                </a:gridCol>
              </a:tblGrid>
              <a:tr h="2383428">
                <a:tc>
                  <a:txBody>
                    <a:bodyPr/>
                    <a:lstStyle/>
                    <a:p>
                      <a:pPr algn="just">
                        <a:lnSpc>
                          <a:spcPct val="100000"/>
                        </a:lnSpc>
                        <a:spcAft>
                          <a:spcPts val="0"/>
                        </a:spcAft>
                        <a:buNone/>
                      </a:pPr>
                      <a:endParaRPr lang="pt-BR" sz="8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choro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pranto (choro em excesso) ou ato de chorar ou lacrimejar é um efeito fisiológico e emocional dos seres humanos que consiste na produção de grande quantidade de lágrimas dos olhos, geralmente quando estão em estado emocional alterado como em casos de medo, tristeza, depressão, saudade, dor, alegria exagerada, raiva e aflição, entre outros. O choro, pois, comporta uma expressão externa, caracterizada pela produção excessiva de lágrimas e pela contração específica de certos músculos, especialmente da face, e outra interna, constituída por experiências emocionais.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346455531"/>
                  </a:ext>
                </a:extLst>
              </a:tr>
            </a:tbl>
          </a:graphicData>
        </a:graphic>
      </p:graphicFrame>
      <p:pic>
        <p:nvPicPr>
          <p:cNvPr id="6" name="Imagem 5">
            <a:extLst>
              <a:ext uri="{FF2B5EF4-FFF2-40B4-BE49-F238E27FC236}">
                <a16:creationId xmlns:a16="http://schemas.microsoft.com/office/drawing/2014/main" id="{663607A4-EF15-6469-718D-DE4CAFAF6C47}"/>
              </a:ext>
            </a:extLst>
          </p:cNvPr>
          <p:cNvPicPr>
            <a:picLocks noChangeAspect="1"/>
          </p:cNvPicPr>
          <p:nvPr/>
        </p:nvPicPr>
        <p:blipFill>
          <a:blip r:embed="rId2"/>
          <a:stretch>
            <a:fillRect/>
          </a:stretch>
        </p:blipFill>
        <p:spPr>
          <a:xfrm>
            <a:off x="345141" y="3227319"/>
            <a:ext cx="3133165" cy="605093"/>
          </a:xfrm>
          <a:prstGeom prst="rect">
            <a:avLst/>
          </a:prstGeom>
        </p:spPr>
      </p:pic>
    </p:spTree>
    <p:extLst>
      <p:ext uri="{BB962C8B-B14F-4D97-AF65-F5344CB8AC3E}">
        <p14:creationId xmlns:p14="http://schemas.microsoft.com/office/powerpoint/2010/main" val="561386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CA585-1A1B-30FE-6966-2FB8E3DF22C3}"/>
            </a:ext>
          </a:extLst>
        </p:cNvPr>
        <p:cNvGrpSpPr/>
        <p:nvPr/>
      </p:nvGrpSpPr>
      <p:grpSpPr>
        <a:xfrm>
          <a:off x="0" y="0"/>
          <a:ext cx="0" cy="0"/>
          <a:chOff x="0" y="0"/>
          <a:chExt cx="0" cy="0"/>
        </a:xfrm>
      </p:grpSpPr>
      <p:graphicFrame>
        <p:nvGraphicFramePr>
          <p:cNvPr id="7" name="Tabela 6">
            <a:extLst>
              <a:ext uri="{FF2B5EF4-FFF2-40B4-BE49-F238E27FC236}">
                <a16:creationId xmlns:a16="http://schemas.microsoft.com/office/drawing/2014/main" id="{D6E72032-4EBF-63EC-5B3F-381196E5A436}"/>
              </a:ext>
            </a:extLst>
          </p:cNvPr>
          <p:cNvGraphicFramePr>
            <a:graphicFrameLocks noGrp="1"/>
          </p:cNvGraphicFramePr>
          <p:nvPr>
            <p:extLst>
              <p:ext uri="{D42A27DB-BD31-4B8C-83A1-F6EECF244321}">
                <p14:modId xmlns:p14="http://schemas.microsoft.com/office/powerpoint/2010/main" val="3573343279"/>
              </p:ext>
            </p:extLst>
          </p:nvPr>
        </p:nvGraphicFramePr>
        <p:xfrm>
          <a:off x="345141" y="754219"/>
          <a:ext cx="11501718" cy="2674781"/>
        </p:xfrm>
        <a:graphic>
          <a:graphicData uri="http://schemas.openxmlformats.org/drawingml/2006/table">
            <a:tbl>
              <a:tblPr firstRow="1" firstCol="1" bandRow="1"/>
              <a:tblGrid>
                <a:gridCol w="11501718">
                  <a:extLst>
                    <a:ext uri="{9D8B030D-6E8A-4147-A177-3AD203B41FA5}">
                      <a16:colId xmlns:a16="http://schemas.microsoft.com/office/drawing/2014/main" val="414138148"/>
                    </a:ext>
                  </a:extLst>
                </a:gridCol>
              </a:tblGrid>
              <a:tr h="2674781">
                <a:tc>
                  <a:txBody>
                    <a:bodyPr/>
                    <a:lstStyle/>
                    <a:p>
                      <a:pPr algn="just">
                        <a:lnSpc>
                          <a:spcPct val="100000"/>
                        </a:lnSpc>
                        <a:spcAft>
                          <a:spcPts val="0"/>
                        </a:spcAft>
                        <a:buNone/>
                      </a:pP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sistema límbico do cérebro é um dos responsáveis pelo choro. Várias substâncias envolvidas no processamento das emoções, como noradrenalina e serotonina, por exemplo, são liberadas e através do sistema nervoso independente causarão a contração da glândula lacrimal, liberando a lágrima. Do ponto de vista biológico, o choro mostrará vários efeitos físicos, como aumento da frequência cardíaca, suor e respiração lentificada. Para muitos, parece que os efeitos calmantes</a:t>
                      </a:r>
                      <a:r>
                        <a:rPr lang="pt-BR" sz="225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do choro, como a respiração mais lenta, duram mais que os efeitos negativos, o que poderia explicar por que as pessoas consideram o choro como sendo útil e benéfico. [...]</a:t>
                      </a:r>
                      <a:r>
                        <a:rPr lang="pt-BR" sz="225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https://www.abc.med.br/p/vida-</a:t>
                      </a:r>
                      <a:r>
                        <a:rPr lang="pt-BR" sz="1200" u="none"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saudavel</a:t>
                      </a: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/1377043/o-choro-e-o-riso-causas-e-reacoes-fisiologicas.htm</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Acesso em: 25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346455531"/>
                  </a:ext>
                </a:extLst>
              </a:tr>
            </a:tbl>
          </a:graphicData>
        </a:graphic>
      </p:graphicFrame>
      <p:graphicFrame>
        <p:nvGraphicFramePr>
          <p:cNvPr id="2" name="Tabela 1">
            <a:extLst>
              <a:ext uri="{FF2B5EF4-FFF2-40B4-BE49-F238E27FC236}">
                <a16:creationId xmlns:a16="http://schemas.microsoft.com/office/drawing/2014/main" id="{AA0BFAAC-63B1-B937-EAE1-9B4E58BE7E49}"/>
              </a:ext>
            </a:extLst>
          </p:cNvPr>
          <p:cNvGraphicFramePr>
            <a:graphicFrameLocks noGrp="1"/>
          </p:cNvGraphicFramePr>
          <p:nvPr>
            <p:extLst>
              <p:ext uri="{D42A27DB-BD31-4B8C-83A1-F6EECF244321}">
                <p14:modId xmlns:p14="http://schemas.microsoft.com/office/powerpoint/2010/main" val="1607946001"/>
              </p:ext>
            </p:extLst>
          </p:nvPr>
        </p:nvGraphicFramePr>
        <p:xfrm>
          <a:off x="345141" y="3581400"/>
          <a:ext cx="11501718" cy="2926080"/>
        </p:xfrm>
        <a:graphic>
          <a:graphicData uri="http://schemas.openxmlformats.org/drawingml/2006/table">
            <a:tbl>
              <a:tblPr firstRow="1" firstCol="1" bandRow="1"/>
              <a:tblGrid>
                <a:gridCol w="11501718">
                  <a:extLst>
                    <a:ext uri="{9D8B030D-6E8A-4147-A177-3AD203B41FA5}">
                      <a16:colId xmlns:a16="http://schemas.microsoft.com/office/drawing/2014/main" val="3907380960"/>
                    </a:ext>
                  </a:extLst>
                </a:gridCol>
              </a:tblGrid>
              <a:tr h="1787391">
                <a:tc>
                  <a:txBody>
                    <a:bodyPr/>
                    <a:lstStyle/>
                    <a:p>
                      <a:pPr algn="just">
                        <a:lnSpc>
                          <a:spcPct val="100000"/>
                        </a:lnSpc>
                        <a:spcAft>
                          <a:spcPts val="0"/>
                        </a:spcAft>
                        <a:buNone/>
                      </a:pP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música “Choro de Amor” de João Paulo e Daniel é uma expressão profunda de sentimentos de saudade e dor causados por um amor ausente. A letra revela a dualidade emocional do eu lírico, que se encontra em um estado constante de choro, seja pela ausência ou pela presença do ser amado. Quando está longe, a saudade aperta e o faz chorar; quando está perto, a alegria é tanta que também o leva às lágrimas. </a:t>
                      </a:r>
                      <a:endParaRPr lang="pt-BR" sz="225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repetição da frase 'Eu choro demais' ao longo da música enfatiza a profundidade do sofrimento e da saudade. O eu lírico tenta esquecer o ser amado, mas cada tentativa é frustrada pela lembrança constante, que traz uma dor insuportável. O choro, então, se torna um consolo, uma forma de lidar com a dor que não cessa. </a:t>
                      </a:r>
                      <a:endParaRPr lang="pt-BR" sz="225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https://www.letras.mus.br/</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joao</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paulo</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daniel</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/195905/</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signifaco</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Acesso em: 7 ago. 2025</a:t>
                      </a:r>
                      <a:r>
                        <a:rPr lang="pt-BR" sz="8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8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521140610"/>
                  </a:ext>
                </a:extLst>
              </a:tr>
            </a:tbl>
          </a:graphicData>
        </a:graphic>
      </p:graphicFrame>
    </p:spTree>
    <p:extLst>
      <p:ext uri="{BB962C8B-B14F-4D97-AF65-F5344CB8AC3E}">
        <p14:creationId xmlns:p14="http://schemas.microsoft.com/office/powerpoint/2010/main" val="3870019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CE9AD58B-CDDE-1D0B-909C-4464A5BDC1F0}"/>
              </a:ext>
            </a:extLst>
          </p:cNvPr>
          <p:cNvSpPr txBox="1"/>
          <p:nvPr/>
        </p:nvSpPr>
        <p:spPr>
          <a:xfrm>
            <a:off x="358588" y="716003"/>
            <a:ext cx="11474824" cy="1508105"/>
          </a:xfrm>
          <a:prstGeom prst="rect">
            <a:avLst/>
          </a:prstGeom>
          <a:noFill/>
        </p:spPr>
        <p:txBody>
          <a:bodyPr wrap="square">
            <a:spAutoFit/>
          </a:bodyPr>
          <a:lstStyle/>
          <a:p>
            <a:pPr>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Leia o texto.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I</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ctr">
              <a:buNone/>
            </a:pPr>
            <a:r>
              <a:rPr lang="pt-BR" sz="2300" b="1" kern="1800" spc="-5" dirty="0">
                <a:solidFill>
                  <a:srgbClr val="000000"/>
                </a:solidFill>
                <a:effectLst/>
                <a:latin typeface="Arial Narrow" panose="020B0606020202030204" pitchFamily="34" charset="0"/>
                <a:ea typeface="Times New Roman" panose="02020603050405020304" pitchFamily="18" charset="0"/>
                <a:cs typeface="Noto Sans" panose="020B0502040504020204" pitchFamily="34" charset="0"/>
              </a:rPr>
              <a:t>Choro de Amor</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ctr">
              <a:buNone/>
            </a:pPr>
            <a:r>
              <a:rPr lang="pt-BR" sz="2300" u="none" strike="noStrike" kern="0" spc="-5" dirty="0">
                <a:solidFill>
                  <a:srgbClr val="000000"/>
                </a:solidFill>
                <a:effectLst/>
                <a:latin typeface="Arial Narrow" panose="020B0606020202030204" pitchFamily="34" charset="0"/>
                <a:ea typeface="Times New Roman" panose="02020603050405020304" pitchFamily="18" charset="0"/>
                <a:cs typeface="Noto Sans" panose="020B0502040504020204" pitchFamily="34" charset="0"/>
              </a:rPr>
              <a:t>João Paulo e Daniel</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graphicFrame>
        <p:nvGraphicFramePr>
          <p:cNvPr id="5" name="Tabela 4">
            <a:extLst>
              <a:ext uri="{FF2B5EF4-FFF2-40B4-BE49-F238E27FC236}">
                <a16:creationId xmlns:a16="http://schemas.microsoft.com/office/drawing/2014/main" id="{FFDDDEA5-7668-5234-4490-E3384C6E5B22}"/>
              </a:ext>
            </a:extLst>
          </p:cNvPr>
          <p:cNvGraphicFramePr>
            <a:graphicFrameLocks noGrp="1"/>
          </p:cNvGraphicFramePr>
          <p:nvPr>
            <p:extLst>
              <p:ext uri="{D42A27DB-BD31-4B8C-83A1-F6EECF244321}">
                <p14:modId xmlns:p14="http://schemas.microsoft.com/office/powerpoint/2010/main" val="3871854562"/>
              </p:ext>
            </p:extLst>
          </p:nvPr>
        </p:nvGraphicFramePr>
        <p:xfrm>
          <a:off x="358588" y="2224108"/>
          <a:ext cx="11474824" cy="4251960"/>
        </p:xfrm>
        <a:graphic>
          <a:graphicData uri="http://schemas.openxmlformats.org/drawingml/2006/table">
            <a:tbl>
              <a:tblPr firstRow="1" bandRow="1">
                <a:tableStyleId>{5C22544A-7EE6-4342-B048-85BDC9FD1C3A}</a:tableStyleId>
              </a:tblPr>
              <a:tblGrid>
                <a:gridCol w="5737412">
                  <a:extLst>
                    <a:ext uri="{9D8B030D-6E8A-4147-A177-3AD203B41FA5}">
                      <a16:colId xmlns:a16="http://schemas.microsoft.com/office/drawing/2014/main" val="2304951138"/>
                    </a:ext>
                  </a:extLst>
                </a:gridCol>
                <a:gridCol w="5737412">
                  <a:extLst>
                    <a:ext uri="{9D8B030D-6E8A-4147-A177-3AD203B41FA5}">
                      <a16:colId xmlns:a16="http://schemas.microsoft.com/office/drawing/2014/main" val="2882892668"/>
                    </a:ext>
                  </a:extLst>
                </a:gridCol>
              </a:tblGrid>
              <a:tr h="370840">
                <a:tc>
                  <a:txBody>
                    <a:bodyPr/>
                    <a:lstStyle/>
                    <a:p>
                      <a:pPr algn="ctr"/>
                      <a:r>
                        <a:rPr lang="pt-BR" sz="2300" b="0" kern="1200" dirty="0">
                          <a:solidFill>
                            <a:schemeClr val="tx1"/>
                          </a:solidFill>
                          <a:effectLst/>
                          <a:latin typeface="Arial Narrow" panose="020B0606020202030204" pitchFamily="34" charset="0"/>
                          <a:ea typeface="+mn-ea"/>
                          <a:cs typeface="+mn-cs"/>
                        </a:rPr>
                        <a:t>Se estou longe</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A saudade me aperta</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Eu choro demais</a:t>
                      </a:r>
                    </a:p>
                    <a:p>
                      <a:pPr algn="ctr"/>
                      <a:r>
                        <a:rPr lang="pt-BR" sz="1000" b="0" kern="1200" dirty="0">
                          <a:solidFill>
                            <a:schemeClr val="tx1"/>
                          </a:solidFill>
                          <a:effectLst/>
                          <a:latin typeface="Arial Narrow" panose="020B0606020202030204" pitchFamily="34" charset="0"/>
                          <a:ea typeface="+mn-ea"/>
                          <a:cs typeface="+mn-cs"/>
                        </a:rPr>
                        <a:t> </a:t>
                      </a:r>
                    </a:p>
                    <a:p>
                      <a:pPr algn="ctr"/>
                      <a:r>
                        <a:rPr lang="pt-BR" sz="2300" b="0" kern="1200" dirty="0">
                          <a:solidFill>
                            <a:schemeClr val="tx1"/>
                          </a:solidFill>
                          <a:effectLst/>
                          <a:latin typeface="Arial Narrow" panose="020B0606020202030204" pitchFamily="34" charset="0"/>
                          <a:ea typeface="+mn-ea"/>
                          <a:cs typeface="+mn-cs"/>
                        </a:rPr>
                        <a:t>Se estou perto</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Só tenho alegrias</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Eu choro demais</a:t>
                      </a:r>
                    </a:p>
                    <a:p>
                      <a:pPr algn="ctr"/>
                      <a:r>
                        <a:rPr lang="pt-BR" sz="1000" b="0" kern="1200" dirty="0">
                          <a:solidFill>
                            <a:schemeClr val="tx1"/>
                          </a:solidFill>
                          <a:effectLst/>
                          <a:latin typeface="Arial Narrow" panose="020B0606020202030204" pitchFamily="34" charset="0"/>
                          <a:ea typeface="+mn-ea"/>
                          <a:cs typeface="+mn-cs"/>
                        </a:rPr>
                        <a:t> </a:t>
                      </a:r>
                    </a:p>
                    <a:p>
                      <a:pPr algn="ctr"/>
                      <a:r>
                        <a:rPr lang="pt-BR" sz="2300" b="0" kern="1200" dirty="0">
                          <a:solidFill>
                            <a:schemeClr val="tx1"/>
                          </a:solidFill>
                          <a:effectLst/>
                          <a:latin typeface="Arial Narrow" panose="020B0606020202030204" pitchFamily="34" charset="0"/>
                          <a:ea typeface="+mn-ea"/>
                          <a:cs typeface="+mn-cs"/>
                        </a:rPr>
                        <a:t>E assim</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Levo a vida sonhando</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 no sonho, eu choro demais</a:t>
                      </a:r>
                    </a:p>
                    <a:p>
                      <a:pPr algn="ctr"/>
                      <a:endParaRPr lang="pt-BR" sz="1000" b="0" kern="1200" dirty="0">
                        <a:solidFill>
                          <a:schemeClr val="tx1"/>
                        </a:solidFill>
                        <a:effectLst/>
                        <a:latin typeface="Arial Narrow" panose="020B0606020202030204" pitchFamily="34" charset="0"/>
                        <a:ea typeface="+mn-ea"/>
                        <a:cs typeface="+mn-cs"/>
                      </a:endParaRPr>
                    </a:p>
                    <a:p>
                      <a:pPr algn="ctr"/>
                      <a:r>
                        <a:rPr lang="pt-BR" sz="2300" b="0" kern="1200" dirty="0">
                          <a:solidFill>
                            <a:schemeClr val="tx1"/>
                          </a:solidFill>
                          <a:effectLst/>
                          <a:latin typeface="Arial Narrow" panose="020B0606020202030204" pitchFamily="34" charset="0"/>
                          <a:ea typeface="+mn-ea"/>
                          <a:cs typeface="+mn-cs"/>
                        </a:rPr>
                        <a:t>Com isso, eu tento esquecer</a:t>
                      </a:r>
                    </a:p>
                    <a:p>
                      <a:pPr algn="ctr"/>
                      <a:endParaRPr lang="pt-BR" sz="1000" b="0" dirty="0">
                        <a:solidFill>
                          <a:schemeClr val="tx1"/>
                        </a:solidFill>
                        <a:latin typeface="Arial Narrow" panose="020B0606020202030204" pitchFamily="34" charset="0"/>
                      </a:endParaRPr>
                    </a:p>
                  </a:txBody>
                  <a:tcPr>
                    <a:noFill/>
                  </a:tcPr>
                </a:tc>
                <a:tc>
                  <a:txBody>
                    <a:bodyPr/>
                    <a:lstStyle/>
                    <a:p>
                      <a:pPr algn="ctr"/>
                      <a:r>
                        <a:rPr lang="pt-BR" sz="2300" b="0" kern="1200" dirty="0">
                          <a:solidFill>
                            <a:schemeClr val="tx1"/>
                          </a:solidFill>
                          <a:effectLst/>
                          <a:latin typeface="Arial Narrow" panose="020B0606020202030204" pitchFamily="34" charset="0"/>
                          <a:ea typeface="+mn-ea"/>
                          <a:cs typeface="+mn-cs"/>
                        </a:rPr>
                        <a:t>Todo instante só lembra você</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Eu choro demais</a:t>
                      </a:r>
                    </a:p>
                    <a:p>
                      <a:pPr algn="ctr"/>
                      <a:r>
                        <a:rPr lang="pt-BR" sz="1000" b="0" kern="1200" dirty="0">
                          <a:solidFill>
                            <a:schemeClr val="tx1"/>
                          </a:solidFill>
                          <a:effectLst/>
                          <a:latin typeface="Arial Narrow" panose="020B0606020202030204" pitchFamily="34" charset="0"/>
                          <a:ea typeface="+mn-ea"/>
                          <a:cs typeface="+mn-cs"/>
                        </a:rPr>
                        <a:t> </a:t>
                      </a:r>
                    </a:p>
                    <a:p>
                      <a:pPr algn="ctr"/>
                      <a:r>
                        <a:rPr lang="pt-BR" sz="2300" b="0" kern="1200" dirty="0">
                          <a:solidFill>
                            <a:schemeClr val="tx1"/>
                          </a:solidFill>
                          <a:effectLst/>
                          <a:latin typeface="Arial Narrow" panose="020B0606020202030204" pitchFamily="34" charset="0"/>
                          <a:ea typeface="+mn-ea"/>
                          <a:cs typeface="+mn-cs"/>
                        </a:rPr>
                        <a:t>Eu tento esconder</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O meu choro de amor </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Mas quando me lembro</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Eu sinto uma dor</a:t>
                      </a:r>
                    </a:p>
                    <a:p>
                      <a:pPr algn="ctr"/>
                      <a:r>
                        <a:rPr lang="pt-BR" sz="1000" b="0" kern="1200" dirty="0">
                          <a:solidFill>
                            <a:schemeClr val="tx1"/>
                          </a:solidFill>
                          <a:effectLst/>
                          <a:latin typeface="Arial Narrow" panose="020B0606020202030204" pitchFamily="34" charset="0"/>
                          <a:ea typeface="+mn-ea"/>
                          <a:cs typeface="+mn-cs"/>
                        </a:rPr>
                        <a:t> </a:t>
                      </a:r>
                    </a:p>
                    <a:p>
                      <a:pPr algn="ctr"/>
                      <a:r>
                        <a:rPr lang="pt-BR" sz="2300" b="0" kern="1200" dirty="0">
                          <a:solidFill>
                            <a:schemeClr val="tx1"/>
                          </a:solidFill>
                          <a:effectLst/>
                          <a:latin typeface="Arial Narrow" panose="020B0606020202030204" pitchFamily="34" charset="0"/>
                          <a:ea typeface="+mn-ea"/>
                          <a:cs typeface="+mn-cs"/>
                        </a:rPr>
                        <a:t>E bate tão forte </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Não quer mais parar </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Por isso o consolo</a:t>
                      </a:r>
                      <a:br>
                        <a:rPr lang="pt-BR" sz="2300" b="0" kern="1200" dirty="0">
                          <a:solidFill>
                            <a:schemeClr val="tx1"/>
                          </a:solidFill>
                          <a:effectLst/>
                          <a:latin typeface="Arial Narrow" panose="020B0606020202030204" pitchFamily="34" charset="0"/>
                          <a:ea typeface="+mn-ea"/>
                          <a:cs typeface="+mn-cs"/>
                        </a:rPr>
                      </a:br>
                      <a:r>
                        <a:rPr lang="pt-BR" sz="2300" b="0" kern="1200" dirty="0">
                          <a:solidFill>
                            <a:schemeClr val="tx1"/>
                          </a:solidFill>
                          <a:effectLst/>
                          <a:latin typeface="Arial Narrow" panose="020B0606020202030204" pitchFamily="34" charset="0"/>
                          <a:ea typeface="+mn-ea"/>
                          <a:cs typeface="+mn-cs"/>
                        </a:rPr>
                        <a:t>Que eu tenho é chorar, chorar</a:t>
                      </a:r>
                    </a:p>
                    <a:p>
                      <a:pPr algn="ctr"/>
                      <a:r>
                        <a:rPr lang="pt-BR" sz="2300" b="0" kern="1200" dirty="0">
                          <a:solidFill>
                            <a:schemeClr val="tx1"/>
                          </a:solidFill>
                          <a:effectLst/>
                          <a:latin typeface="Arial Narrow" panose="020B0606020202030204" pitchFamily="34" charset="0"/>
                          <a:ea typeface="+mn-ea"/>
                          <a:cs typeface="+mn-cs"/>
                        </a:rPr>
                        <a:t>(...)</a:t>
                      </a:r>
                    </a:p>
                  </a:txBody>
                  <a:tcPr>
                    <a:noFill/>
                  </a:tcPr>
                </a:tc>
                <a:extLst>
                  <a:ext uri="{0D108BD9-81ED-4DB2-BD59-A6C34878D82A}">
                    <a16:rowId xmlns:a16="http://schemas.microsoft.com/office/drawing/2014/main" val="1832151612"/>
                  </a:ext>
                </a:extLst>
              </a:tr>
            </a:tbl>
          </a:graphicData>
        </a:graphic>
      </p:graphicFrame>
      <p:sp>
        <p:nvSpPr>
          <p:cNvPr id="7" name="CaixaDeTexto 6">
            <a:extLst>
              <a:ext uri="{FF2B5EF4-FFF2-40B4-BE49-F238E27FC236}">
                <a16:creationId xmlns:a16="http://schemas.microsoft.com/office/drawing/2014/main" id="{22D3A01D-FD12-D49D-D80C-82B5B0768FA3}"/>
              </a:ext>
            </a:extLst>
          </p:cNvPr>
          <p:cNvSpPr txBox="1"/>
          <p:nvPr/>
        </p:nvSpPr>
        <p:spPr>
          <a:xfrm>
            <a:off x="5827058" y="6375119"/>
            <a:ext cx="6096000" cy="279885"/>
          </a:xfrm>
          <a:prstGeom prst="rect">
            <a:avLst/>
          </a:prstGeom>
          <a:noFill/>
        </p:spPr>
        <p:txBody>
          <a:bodyPr wrap="square">
            <a:spAutoFit/>
          </a:bodyPr>
          <a:lstStyle/>
          <a:p>
            <a:pPr algn="r">
              <a:buNone/>
            </a:pPr>
            <a:r>
              <a:rPr lang="pt-BR" sz="1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Disponível em: https://www.letras.mus.br/</a:t>
            </a:r>
            <a:r>
              <a:rPr lang="pt-BR" sz="12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joao</a:t>
            </a:r>
            <a:r>
              <a:rPr lang="pt-BR" sz="1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r>
              <a:rPr lang="pt-BR" sz="12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paulo</a:t>
            </a:r>
            <a:r>
              <a:rPr lang="pt-BR" sz="1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a:t>
            </a:r>
            <a:r>
              <a:rPr lang="pt-BR" sz="1200" kern="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daniel</a:t>
            </a:r>
            <a:r>
              <a:rPr lang="pt-BR" sz="1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/195905/. Acesso em: 7 de ago. 2025.  </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2670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B36D7650-651C-4170-A9E0-0E8294926F92}"/>
              </a:ext>
            </a:extLst>
          </p:cNvPr>
          <p:cNvSpPr txBox="1"/>
          <p:nvPr/>
        </p:nvSpPr>
        <p:spPr>
          <a:xfrm>
            <a:off x="331694" y="788894"/>
            <a:ext cx="11537578" cy="1508105"/>
          </a:xfrm>
          <a:prstGeom prst="rect">
            <a:avLst/>
          </a:prstGeom>
          <a:noFill/>
        </p:spPr>
        <p:txBody>
          <a:bodyPr wrap="square" rtlCol="0">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pense... A perda de um ente querido, uma separação ou desilusão, em nossa sociedade, desencadeia um processo emocional que, geralmente, resulta em choro. Isso acontece, principalmente, porque eventos como esses em nossa sociedade não são marcados apenas por uma profusão de sentimentos, mas também por aspectos socioculturais.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ADDD594F-A757-31EA-F94E-24F6805A62D4}"/>
              </a:ext>
            </a:extLst>
          </p:cNvPr>
          <p:cNvSpPr txBox="1"/>
          <p:nvPr/>
        </p:nvSpPr>
        <p:spPr>
          <a:xfrm>
            <a:off x="331694" y="2458363"/>
            <a:ext cx="11528612" cy="3729162"/>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2.</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Com apoio do(a) professor(a) e juntamente com a turma, ouça a reprodução da música, mas, desta vez, prestando atenção a detalhes que compõem a melodia, como a harmonia na produção dos sons dos instrumentos, a voz dos cantores e outros aspectos que considerarem relevantes. Agora responda oralmente.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Que sentimento a junção entre a letra, a voz e os sons dos instrumentos produzem em você?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Quais outros sentidos você daria à letra? Considere o fato de você já conhecer parte do contexto de produção da obra.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Tendo em vista o contexto de produção da obra, explique por que o eu lírico afirma que choraria demais em quatro versos? Por que alguém choraria?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9832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3E88714-4505-0D90-683A-9466D2D1B41C}"/>
              </a:ext>
            </a:extLst>
          </p:cNvPr>
          <p:cNvSpPr txBox="1"/>
          <p:nvPr/>
        </p:nvSpPr>
        <p:spPr>
          <a:xfrm>
            <a:off x="367552" y="734716"/>
            <a:ext cx="11456895" cy="2478307"/>
          </a:xfrm>
          <a:prstGeom prst="rect">
            <a:avLst/>
          </a:prstGeom>
          <a:noFill/>
        </p:spPr>
        <p:txBody>
          <a:bodyPr wrap="square" rtlCol="0">
            <a:spAutoFit/>
          </a:bodyPr>
          <a:lstStyle/>
          <a:p>
            <a:pPr algn="just">
              <a:lnSpc>
                <a:spcPct val="114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3. A</a:t>
            </a:r>
            <a:r>
              <a:rPr lang="pt-BR" sz="2300" kern="100" dirty="0">
                <a:effectLst/>
                <a:latin typeface="Calibri" panose="020F0502020204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música tem o poder de encantar, de mexer com nossas emoções e, de alguma forma, torna-nos mais humanos.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Qual é o tema dessa música? </a:t>
            </a:r>
          </a:p>
          <a:p>
            <a:pPr algn="just">
              <a:lnSpc>
                <a:spcPct val="114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O que a letra da música revela? </a:t>
            </a:r>
          </a:p>
          <a:p>
            <a:pPr algn="just">
              <a:lnSpc>
                <a:spcPct val="114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De acordo com a música, que elemento se torna um consolo, uma forma de lidar com a dor que não cessa? </a:t>
            </a:r>
          </a:p>
        </p:txBody>
      </p:sp>
      <p:sp>
        <p:nvSpPr>
          <p:cNvPr id="3" name="CaixaDeTexto 2">
            <a:extLst>
              <a:ext uri="{FF2B5EF4-FFF2-40B4-BE49-F238E27FC236}">
                <a16:creationId xmlns:a16="http://schemas.microsoft.com/office/drawing/2014/main" id="{A6D50ECD-3FD5-0C61-4613-ACA88C6F68DA}"/>
              </a:ext>
            </a:extLst>
          </p:cNvPr>
          <p:cNvSpPr txBox="1"/>
          <p:nvPr/>
        </p:nvSpPr>
        <p:spPr>
          <a:xfrm rot="10800000" flipV="1">
            <a:off x="367551" y="3646500"/>
            <a:ext cx="11456895" cy="1508105"/>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os resultados de pesquisas científicas são divulgados para a população por meio de textos chamados artigos de divulgação científica. Esses textos são escritos por jornalistas especialistas em jornalismo científico, que é um campo de atuação voltado para a produção de textos sobre descobertas científicas voltados para a população que não é especialista no assunto. </a:t>
            </a:r>
          </a:p>
        </p:txBody>
      </p:sp>
    </p:spTree>
    <p:extLst>
      <p:ext uri="{BB962C8B-B14F-4D97-AF65-F5344CB8AC3E}">
        <p14:creationId xmlns:p14="http://schemas.microsoft.com/office/powerpoint/2010/main" val="488144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511D3-AE1D-4384-B209-B26010060D3E}"/>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E87F54BE-85D6-CA6C-30EE-2E8B5B2BA45B}"/>
              </a:ext>
            </a:extLst>
          </p:cNvPr>
          <p:cNvSpPr txBox="1"/>
          <p:nvPr/>
        </p:nvSpPr>
        <p:spPr>
          <a:xfrm>
            <a:off x="356896" y="673538"/>
            <a:ext cx="11478207" cy="800219"/>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II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D0C27F12-F3F4-1020-BC5A-B538244D2978}"/>
              </a:ext>
            </a:extLst>
          </p:cNvPr>
          <p:cNvSpPr txBox="1"/>
          <p:nvPr/>
        </p:nvSpPr>
        <p:spPr>
          <a:xfrm>
            <a:off x="356895" y="1473757"/>
            <a:ext cx="11478207" cy="4847481"/>
          </a:xfrm>
          <a:prstGeom prst="rect">
            <a:avLst/>
          </a:prstGeom>
          <a:noFill/>
        </p:spPr>
        <p:txBody>
          <a:bodyPr wrap="square">
            <a:spAutoFit/>
          </a:bodyPr>
          <a:lstStyle/>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 ciência explica: por que choramos?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ctr">
              <a:buNone/>
            </a:pPr>
            <a:r>
              <a:rPr lang="pt-BR" sz="2300" i="1" kern="100" dirty="0">
                <a:effectLst/>
                <a:latin typeface="Arial Narrow" panose="020B0606020202030204" pitchFamily="34" charset="0"/>
                <a:ea typeface="Calibri" panose="020F0502020204030204" pitchFamily="34" charset="0"/>
                <a:cs typeface="Arial" panose="020B0604020202020204" pitchFamily="34" charset="0"/>
              </a:rPr>
              <a:t>Choramos todos os dias para manter a córnea lubrificada. Mas as lágrimas emocionais são as que têm levado a mais investigações: são uma forma de libertar as tensões internas e não devem ser suprimidas por vergonha.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Em 1872, Charles Darwin escreveu que o choro é um "incidente, tão sem propósito quanto a secreção de lágrimas provocadas por um golpe exterior ao olho". O naturalista britânico desvalorizava a capacidade emocional deste processo fisiológico, ignorando que envolve o sistema límbico (localizado no cérebro e responsável pelas emoções).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É este que estimula o processamento de substâncias como a noradrenalina e a serotonina que levam o sistema nervoso autónomo (responsável por ações motoras, como o piscar de olhos) a contrair a glândula lacrimal que verte a lágrima. A emoção é essencial, Mister Darwin. Até um ator, quando tem de forçar o choro, recorre mentalmente a imagens que geram em si essa comoção em vez de ordenar aos olhos para mecanicamente o fazerem.</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67900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6FB84-5838-6A04-592D-687635E2651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FB45DF1-B65E-AF5C-B53D-43C0EB6E51E6}"/>
              </a:ext>
            </a:extLst>
          </p:cNvPr>
          <p:cNvSpPr txBox="1"/>
          <p:nvPr/>
        </p:nvSpPr>
        <p:spPr>
          <a:xfrm>
            <a:off x="356896" y="989663"/>
            <a:ext cx="11478207" cy="5201424"/>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São as chamadas lágrimas emocionais. Além destas, diariamente libertamos lágrimas basais em pequenas quantidades (uma média de 0,75 a 1,1 gramas durante 24 horas) que mantêm a córnea lubrificada e, ocasionalmente, lágrimas reflexivas (quando o olho reage a uma partícula estranha – como os vapores de uma cebola cortada – ou a uma luz forte). Estas são semelhantes na sua composição química (água, sais minerais, gordura).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Contudo, as lágrimas emocionais (seremos, segundo o psicólogo holandês Ad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Vingerhoets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os únicos animais a produzi-las) contêm mais proteínas, pelo que são mais viscosas: isto reduz a velocidade a que correm pela face, ajudando-as a cumprir a missão de serem vistas pelos outros para com eles criar laços.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Chorar na tristeza e na alegria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Nos últimos anos, a comunidade científica tem acompanhado esta teoria de que a identificação de uma vulnerabilidade no outro é a chave para criar empatia e compaixão. O recém-nascido "não sabe falar, não tem outra forma de comunicar, chora porque tem fome, não se sente confortável, está sujo", refere a psicóloga Alexandra Rosa, do Hospital Lusíadas Lisboa e da Clínica Lusíadas Almada. [...]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4721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6EF5F-43FD-942A-51BF-8D8250BD4C1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1F56DB7-AD82-C4A7-CCBD-CF15535D0A04}"/>
              </a:ext>
            </a:extLst>
          </p:cNvPr>
          <p:cNvSpPr txBox="1"/>
          <p:nvPr/>
        </p:nvSpPr>
        <p:spPr>
          <a:xfrm>
            <a:off x="356896" y="720722"/>
            <a:ext cx="11478207" cy="5386090"/>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É "um sinal para os outros de que se precisa de conforto", referiu também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Oriana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Aragon à New York Mag. Esta psicóloga da Universidade de Yale, Estados Unidos, investigou por que se chora durante um evento positivo (como um casamento ou a conquista de um campeonato de futebol) e concluiu que esta é uma forma de restaurar o equilíbrio emocional.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Saem os químicos maus, entra o bom humor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Através das lágrimas expulsamos o manganésio (mineral que afeta o humor) do organismo e outros químicos que ajudam a reduzir 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stresse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 hormona adrenocorticotrófica) ou a dor (a leucina-encefalina). E como quando choramos respiramos fundo, reduzimos o nível de cortisol (conhecido por hormona do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stresse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Resultado, diz um estudo da Universidade do Minnesota, nos EUA: o humor melhora (88% das pessoas sentiram-se aliviadas depois de chorarem). Daí que reprimir esta resposta fisiológica seja um erro porque pode prejudicar a saúde mental. Como diria o psiquiatra britânico Henry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Maudsley</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 tristeza que não encontra escape nas lágrimas pode fazer os outros órgãos chorar."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https://www.lusiadas.pt/blog/</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prevencao</a:t>
            </a:r>
            <a:r>
              <a:rPr lang="pt-BR" sz="1200" kern="100" dirty="0">
                <a:effectLst/>
                <a:latin typeface="Arial Narrow" panose="020B0606020202030204" pitchFamily="34" charset="0"/>
                <a:ea typeface="Calibri" panose="020F0502020204030204" pitchFamily="34" charset="0"/>
                <a:cs typeface="Arial" panose="020B0604020202020204" pitchFamily="34" charset="0"/>
              </a:rPr>
              <a:t>-estilo-vida/bem-estar/</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ciencia</a:t>
            </a:r>
            <a:r>
              <a:rPr lang="pt-BR" sz="1200" kern="100" dirty="0">
                <a:effectLst/>
                <a:latin typeface="Arial Narrow" panose="020B0606020202030204" pitchFamily="34" charset="0"/>
                <a:ea typeface="Calibri" panose="020F0502020204030204" pitchFamily="34" charset="0"/>
                <a:cs typeface="Arial" panose="020B0604020202020204" pitchFamily="34" charset="0"/>
              </a:rPr>
              <a:t>-explica-porque-choramos&gt;. Acesso em: 12 ago. 2025.  </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78202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0CC09-3B66-B07B-3005-3D5DE185AF67}"/>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F48DD1A5-0D5F-3278-A01A-A200B8276340}"/>
              </a:ext>
            </a:extLst>
          </p:cNvPr>
          <p:cNvSpPr txBox="1"/>
          <p:nvPr/>
        </p:nvSpPr>
        <p:spPr>
          <a:xfrm rot="10800000" flipV="1">
            <a:off x="354106" y="659140"/>
            <a:ext cx="11483788" cy="5743880"/>
          </a:xfrm>
          <a:prstGeom prst="rect">
            <a:avLst/>
          </a:prstGeom>
          <a:noFill/>
        </p:spPr>
        <p:txBody>
          <a:bodyPr wrap="square">
            <a:spAutoFit/>
          </a:bodyPr>
          <a:lstStyle/>
          <a:p>
            <a:pPr algn="just">
              <a:lnSpc>
                <a:spcPct val="107000"/>
              </a:lnSpc>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4.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Qual a diferença entre a forma como o assunto choro foi tratado na música e o modo em que a Revista Lusíadas, n° 8, discutiu essa mesma temática? Explique.</a:t>
            </a:r>
          </a:p>
          <a:p>
            <a:pPr algn="just">
              <a:lnSpc>
                <a:spcPct val="107000"/>
              </a:lnSpc>
              <a:buNone/>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buNone/>
            </a:pPr>
            <a:r>
              <a:rPr lang="pt-BR" sz="2300" b="1" kern="100" dirty="0">
                <a:latin typeface="Arial Narrow" panose="020B0606020202030204" pitchFamily="34" charset="0"/>
                <a:ea typeface="Calibri" panose="020F0502020204030204" pitchFamily="34" charset="0"/>
                <a:cs typeface="Arial" panose="020B0604020202020204" pitchFamily="34" charset="0"/>
              </a:rPr>
              <a:t>5. </a:t>
            </a:r>
            <a:r>
              <a:rPr lang="pt-BR" sz="2300" kern="100" dirty="0">
                <a:latin typeface="Arial Narrow" panose="020B0606020202030204" pitchFamily="34" charset="0"/>
                <a:ea typeface="Calibri" panose="020F0502020204030204" pitchFamily="34" charset="0"/>
                <a:cs typeface="Arial" panose="020B0604020202020204" pitchFamily="34" charset="0"/>
              </a:rPr>
              <a:t>O artigo de divulgação científica não é um texto científico, mas aquele que media o conhecimento científico da comunidade de especialistas para o público leigo. O texto “</a:t>
            </a:r>
            <a:r>
              <a:rPr lang="pt-BR" sz="2300" b="1" kern="100" dirty="0">
                <a:latin typeface="Arial Narrow" panose="020B0606020202030204" pitchFamily="34" charset="0"/>
                <a:ea typeface="Calibri" panose="020F0502020204030204" pitchFamily="34" charset="0"/>
                <a:cs typeface="Arial" panose="020B0604020202020204" pitchFamily="34" charset="0"/>
              </a:rPr>
              <a:t>A ciência explica: por que choramos?”</a:t>
            </a:r>
            <a:r>
              <a:rPr lang="pt-BR" sz="2300" kern="100" dirty="0">
                <a:latin typeface="Arial Narrow" panose="020B0606020202030204" pitchFamily="34" charset="0"/>
                <a:ea typeface="Calibri" panose="020F0502020204030204" pitchFamily="34" charset="0"/>
                <a:cs typeface="Arial" panose="020B0604020202020204" pitchFamily="34" charset="0"/>
              </a:rPr>
              <a:t> aborda um tema de natureza científica que certamente interessa a muitas pessoas. Releia o</a:t>
            </a:r>
            <a:r>
              <a:rPr lang="pt-BR" sz="2300" b="1" kern="100" dirty="0">
                <a:latin typeface="Arial Narrow" panose="020B0606020202030204" pitchFamily="34" charset="0"/>
                <a:ea typeface="Calibri" panose="020F0502020204030204" pitchFamily="34" charset="0"/>
                <a:cs typeface="Arial" panose="020B0604020202020204" pitchFamily="34" charset="0"/>
              </a:rPr>
              <a:t> </a:t>
            </a:r>
            <a:r>
              <a:rPr lang="pt-BR" sz="2300" kern="100" dirty="0">
                <a:latin typeface="Arial Narrow" panose="020B0606020202030204" pitchFamily="34" charset="0"/>
                <a:ea typeface="Calibri" panose="020F0502020204030204" pitchFamily="34" charset="0"/>
                <a:cs typeface="Arial" panose="020B0604020202020204" pitchFamily="34" charset="0"/>
              </a:rPr>
              <a:t>título do texto e responda.</a:t>
            </a:r>
          </a:p>
          <a:p>
            <a:pPr algn="just">
              <a:lnSpc>
                <a:spcPct val="107000"/>
              </a:lnSpc>
            </a:pPr>
            <a:r>
              <a:rPr lang="pt-BR" sz="2300" kern="100" dirty="0">
                <a:latin typeface="Arial Narrow" panose="020B0606020202030204" pitchFamily="34" charset="0"/>
                <a:ea typeface="Calibri" panose="020F0502020204030204" pitchFamily="34" charset="0"/>
                <a:cs typeface="Arial" panose="020B0604020202020204" pitchFamily="34" charset="0"/>
              </a:rPr>
              <a:t>a) Qual a possível intenção do autor de construir o título em forma de pergunta?</a:t>
            </a:r>
          </a:p>
          <a:p>
            <a:pPr algn="just">
              <a:lnSpc>
                <a:spcPct val="107000"/>
              </a:lnSpc>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buNone/>
            </a:pPr>
            <a:r>
              <a:rPr lang="pt-BR" sz="2300" kern="100" dirty="0">
                <a:latin typeface="Arial Narrow" panose="020B0606020202030204" pitchFamily="34" charset="0"/>
                <a:ea typeface="Calibri" panose="020F0502020204030204" pitchFamily="34" charset="0"/>
                <a:cs typeface="Arial" panose="020B0604020202020204" pitchFamily="34" charset="0"/>
              </a:rPr>
              <a:t>b) Que tipo de informação (juízo de valor, científica, casual, estatística) o subtítulo apresenta ao leitor?</a:t>
            </a:r>
          </a:p>
          <a:p>
            <a:pPr algn="just">
              <a:lnSpc>
                <a:spcPct val="107000"/>
              </a:lnSpc>
              <a:buNone/>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buNone/>
            </a:pPr>
            <a:r>
              <a:rPr lang="pt-BR" sz="2300" kern="100" dirty="0">
                <a:latin typeface="Arial Narrow" panose="020B0606020202030204" pitchFamily="34" charset="0"/>
                <a:ea typeface="Calibri" panose="020F0502020204030204" pitchFamily="34" charset="0"/>
                <a:cs typeface="Arial" panose="020B0604020202020204" pitchFamily="34" charset="0"/>
              </a:rPr>
              <a:t>c) Qual o assunto principal do texto?</a:t>
            </a:r>
          </a:p>
          <a:p>
            <a:pPr>
              <a:lnSpc>
                <a:spcPct val="107000"/>
              </a:lnSpc>
              <a:buNone/>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buNone/>
            </a:pPr>
            <a:r>
              <a:rPr lang="pt-BR" sz="2300" kern="100" dirty="0">
                <a:latin typeface="Arial Narrow" panose="020B0606020202030204" pitchFamily="34" charset="0"/>
                <a:ea typeface="Calibri" panose="020F0502020204030204" pitchFamily="34" charset="0"/>
                <a:cs typeface="Arial" panose="020B0604020202020204" pitchFamily="34" charset="0"/>
              </a:rPr>
              <a:t>d) O título deste texto pode ser considerado objetivo (previsível) ou subjetivo (imprevisível) em relação ao tema?  </a:t>
            </a:r>
          </a:p>
        </p:txBody>
      </p:sp>
    </p:spTree>
    <p:extLst>
      <p:ext uri="{BB962C8B-B14F-4D97-AF65-F5344CB8AC3E}">
        <p14:creationId xmlns:p14="http://schemas.microsoft.com/office/powerpoint/2010/main" val="2754077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CA0C0-9F71-9F7D-EB14-E95D0F07DB2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3E9D463-AC4C-8CD7-3502-50E10CDC6D82}"/>
              </a:ext>
            </a:extLst>
          </p:cNvPr>
          <p:cNvSpPr txBox="1"/>
          <p:nvPr/>
        </p:nvSpPr>
        <p:spPr>
          <a:xfrm>
            <a:off x="354106" y="806655"/>
            <a:ext cx="11483788" cy="4292457"/>
          </a:xfrm>
          <a:prstGeom prst="rect">
            <a:avLst/>
          </a:prstGeom>
          <a:noFill/>
        </p:spPr>
        <p:txBody>
          <a:bodyPr wrap="square">
            <a:spAutoFit/>
          </a:bodyPr>
          <a:lstStyle/>
          <a:p>
            <a:pPr algn="just">
              <a:lnSpc>
                <a:spcPct val="114000"/>
              </a:lnSpc>
              <a:buNone/>
            </a:pPr>
            <a:r>
              <a:rPr lang="pt-BR" sz="2500" b="1" kern="100" dirty="0">
                <a:effectLst/>
                <a:latin typeface="Arial Narrow" panose="020B0606020202030204" pitchFamily="34" charset="0"/>
                <a:ea typeface="Calibri" panose="020F0502020204030204" pitchFamily="34" charset="0"/>
                <a:cs typeface="Arial" panose="020B0604020202020204" pitchFamily="34" charset="0"/>
              </a:rPr>
              <a:t>6. </a:t>
            </a:r>
            <a:r>
              <a:rPr lang="pt-BR" sz="2500" kern="100" dirty="0">
                <a:effectLst/>
                <a:latin typeface="Arial Narrow" panose="020B0606020202030204" pitchFamily="34" charset="0"/>
                <a:ea typeface="Calibri" panose="020F0502020204030204" pitchFamily="34" charset="0"/>
                <a:cs typeface="Arial" panose="020B0604020202020204" pitchFamily="34" charset="0"/>
              </a:rPr>
              <a:t>O texto de divulgação científica tem o objetivo de popularizar os saberes científicos. Por meio desse formato, a ciência é apresentada de modo simplificado a um público leigo</a:t>
            </a:r>
            <a:r>
              <a:rPr lang="pt-BR" sz="25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500" kern="100" dirty="0">
                <a:effectLst/>
                <a:latin typeface="Arial Narrow" panose="020B0606020202030204" pitchFamily="34" charset="0"/>
                <a:ea typeface="Calibri" panose="020F0502020204030204" pitchFamily="34" charset="0"/>
                <a:cs typeface="Arial" panose="020B0604020202020204" pitchFamily="34" charset="0"/>
              </a:rPr>
              <a:t>O texto II que você leu é chamado de artigo de divulgação científica. Indique, entre os itens que seguem:</a:t>
            </a:r>
          </a:p>
          <a:p>
            <a:pPr algn="just">
              <a:lnSpc>
                <a:spcPct val="114000"/>
              </a:lnSpc>
              <a:buNone/>
            </a:pPr>
            <a:endParaRPr lang="pt-BR" sz="8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500" kern="100" dirty="0">
                <a:effectLst/>
                <a:latin typeface="Arial Narrow" panose="020B0606020202030204" pitchFamily="34" charset="0"/>
                <a:ea typeface="Calibri" panose="020F0502020204030204" pitchFamily="34" charset="0"/>
                <a:cs typeface="Arial" panose="020B0604020202020204" pitchFamily="34" charset="0"/>
              </a:rPr>
              <a:t>a) Aquele que traduz melhor a finalidade desse tipo de texto.</a:t>
            </a:r>
          </a:p>
          <a:p>
            <a:pPr algn="just">
              <a:lnSpc>
                <a:spcPct val="114000"/>
              </a:lnSpc>
              <a:buNone/>
            </a:pPr>
            <a:endParaRPr lang="pt-BR" sz="8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500" kern="100" dirty="0">
                <a:effectLst/>
                <a:latin typeface="Arial Narrow" panose="020B0606020202030204" pitchFamily="34" charset="0"/>
                <a:ea typeface="Calibri" panose="020F0502020204030204" pitchFamily="34" charset="0"/>
                <a:cs typeface="Arial" panose="020B0604020202020204" pitchFamily="34" charset="0"/>
              </a:rPr>
              <a:t>(A) Relatar experiências pessoais. </a:t>
            </a:r>
            <a:endParaRPr lang="pt-BR" sz="25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500" kern="100" dirty="0">
                <a:effectLst/>
                <a:latin typeface="Arial Narrow" panose="020B0606020202030204" pitchFamily="34" charset="0"/>
                <a:ea typeface="Calibri" panose="020F0502020204030204" pitchFamily="34" charset="0"/>
                <a:cs typeface="Arial" panose="020B0604020202020204" pitchFamily="34" charset="0"/>
              </a:rPr>
              <a:t>(B) Expor um conteúdo de natureza científica.</a:t>
            </a:r>
            <a:endParaRPr lang="pt-BR" sz="25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500" kern="100" dirty="0">
                <a:effectLst/>
                <a:latin typeface="Arial Narrow" panose="020B0606020202030204" pitchFamily="34" charset="0"/>
                <a:ea typeface="Calibri" panose="020F0502020204030204" pitchFamily="34" charset="0"/>
                <a:cs typeface="Arial" panose="020B0604020202020204" pitchFamily="34" charset="0"/>
              </a:rPr>
              <a:t>(C) Ensinar como se faz um relatório científico. </a:t>
            </a:r>
            <a:endParaRPr lang="pt-BR" sz="25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500" kern="100" dirty="0">
                <a:effectLst/>
                <a:latin typeface="Arial Narrow" panose="020B0606020202030204" pitchFamily="34" charset="0"/>
                <a:ea typeface="Calibri" panose="020F0502020204030204" pitchFamily="34" charset="0"/>
                <a:cs typeface="Arial" panose="020B0604020202020204" pitchFamily="34" charset="0"/>
              </a:rPr>
              <a:t>(D) Anunciar uma campanha a favor do choro infantil.</a:t>
            </a:r>
            <a:endParaRPr lang="pt-BR" sz="25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500" kern="100" dirty="0">
                <a:effectLst/>
                <a:latin typeface="Arial Narrow" panose="020B0606020202030204" pitchFamily="34" charset="0"/>
                <a:ea typeface="Calibri" panose="020F0502020204030204" pitchFamily="34" charset="0"/>
                <a:cs typeface="Arial" panose="020B0604020202020204" pitchFamily="34" charset="0"/>
              </a:rPr>
              <a:t>(E) Convencer o interlocutor do ponto de vista defendido pelo autor.</a:t>
            </a:r>
            <a:endParaRPr lang="pt-BR" sz="25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79080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76B08-B571-3A00-5922-57B37F5B7C6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4F544E9-3D38-2A4A-4F60-C7DF4819A489}"/>
              </a:ext>
            </a:extLst>
          </p:cNvPr>
          <p:cNvSpPr txBox="1"/>
          <p:nvPr/>
        </p:nvSpPr>
        <p:spPr>
          <a:xfrm>
            <a:off x="360999" y="923534"/>
            <a:ext cx="11470002" cy="2722155"/>
          </a:xfrm>
          <a:prstGeom prst="rect">
            <a:avLst/>
          </a:prstGeom>
          <a:noFill/>
        </p:spPr>
        <p:txBody>
          <a:bodyPr wrap="square">
            <a:spAutoFit/>
          </a:bodyPr>
          <a:lstStyle/>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Aquele que traduz melhor a finalidade desse texto.</a:t>
            </a:r>
          </a:p>
          <a:p>
            <a:pPr algn="just">
              <a:lnSpc>
                <a:spcPct val="114000"/>
              </a:lnSpc>
              <a:buNone/>
            </a:pPr>
            <a:endParaRPr lang="pt-BR" sz="8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narrar um acontecimento científico sobre o choro.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divulgar as descobertas sobre o choro e porque choramos.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relatar fatos e acontecimentos atuais de pessoas que choram.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apresentar os tipos de emoção visando explicá-los à luz da ciência.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mostrar dados científicos e históricos sobre os efeitos do choro prolongado. </a:t>
            </a:r>
          </a:p>
        </p:txBody>
      </p:sp>
    </p:spTree>
    <p:extLst>
      <p:ext uri="{BB962C8B-B14F-4D97-AF65-F5344CB8AC3E}">
        <p14:creationId xmlns:p14="http://schemas.microsoft.com/office/powerpoint/2010/main" val="2199882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C5657-27B8-E809-1315-3A7C4757E05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D253080-C9C1-E634-DED7-C94B9F4ECE43}"/>
              </a:ext>
            </a:extLst>
          </p:cNvPr>
          <p:cNvSpPr txBox="1"/>
          <p:nvPr/>
        </p:nvSpPr>
        <p:spPr>
          <a:xfrm>
            <a:off x="349625" y="681487"/>
            <a:ext cx="11470002" cy="3423822"/>
          </a:xfrm>
          <a:prstGeom prst="rect">
            <a:avLst/>
          </a:prstGeom>
          <a:noFill/>
        </p:spPr>
        <p:txBody>
          <a:bodyPr wrap="square">
            <a:spAutoFit/>
          </a:bodyPr>
          <a:lstStyle/>
          <a:p>
            <a:pPr algn="just">
              <a:lnSpc>
                <a:spcPct val="114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7</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Um artigo de divulgação científica, além de propor um tema central, estabelece a manutenção temática por meio de uma progressão. Neste caso, a opção da autora foi a de progredir o tema passando pelas visões que as diversas áreas das ciências possuem do mesmo assunto. Quais ciências discutem o tema abordado no texto?</a:t>
            </a:r>
          </a:p>
          <a:p>
            <a:pPr algn="just">
              <a:lnSpc>
                <a:spcPct val="114000"/>
              </a:lnSpc>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pPr>
            <a:r>
              <a:rPr lang="pt-BR" sz="2400" b="1" kern="100" dirty="0">
                <a:solidFill>
                  <a:prstClr val="black"/>
                </a:solidFill>
                <a:latin typeface="Arial Narrow" panose="020B0606020202030204" pitchFamily="34" charset="0"/>
                <a:ea typeface="Calibri" panose="020F0502020204030204" pitchFamily="34" charset="0"/>
                <a:cs typeface="Arial" panose="020B0604020202020204" pitchFamily="34" charset="0"/>
              </a:rPr>
              <a:t>8.  </a:t>
            </a:r>
            <a:r>
              <a:rPr lang="pt-BR" sz="2400" kern="100" dirty="0">
                <a:solidFill>
                  <a:prstClr val="black"/>
                </a:solidFill>
                <a:latin typeface="Arial Narrow" panose="020B0606020202030204" pitchFamily="34" charset="0"/>
                <a:ea typeface="Calibri" panose="020F0502020204030204" pitchFamily="34" charset="0"/>
                <a:cs typeface="Arial" panose="020B0604020202020204" pitchFamily="34" charset="0"/>
              </a:rPr>
              <a:t>Em sua opinião, o tratamento dado ao assunto “Por que choramos” é muito específico – voltado exclusivamente para leitores cientistas, ou é simples, tendo a finalidade de informar e ampliar o repertório dos leitores em geral? Por quê? Retire do texto exemplos que justifiquem sua resposta.</a:t>
            </a:r>
            <a:endParaRPr lang="pt-BR" sz="2400" kern="100" dirty="0">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71074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9F1F2-476F-2C40-7E89-6EEC1329F258}"/>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72E8069F-6016-F612-EE95-58340A9C4077}"/>
              </a:ext>
            </a:extLst>
          </p:cNvPr>
          <p:cNvGraphicFramePr>
            <a:graphicFrameLocks noGrp="1"/>
          </p:cNvGraphicFramePr>
          <p:nvPr>
            <p:extLst>
              <p:ext uri="{D42A27DB-BD31-4B8C-83A1-F6EECF244321}">
                <p14:modId xmlns:p14="http://schemas.microsoft.com/office/powerpoint/2010/main" val="1063603106"/>
              </p:ext>
            </p:extLst>
          </p:nvPr>
        </p:nvGraphicFramePr>
        <p:xfrm>
          <a:off x="358588" y="751850"/>
          <a:ext cx="11474824" cy="3840480"/>
        </p:xfrm>
        <a:graphic>
          <a:graphicData uri="http://schemas.openxmlformats.org/drawingml/2006/table">
            <a:tbl>
              <a:tblPr firstRow="1" firstCol="1" bandRow="1"/>
              <a:tblGrid>
                <a:gridCol w="11474824">
                  <a:extLst>
                    <a:ext uri="{9D8B030D-6E8A-4147-A177-3AD203B41FA5}">
                      <a16:colId xmlns:a16="http://schemas.microsoft.com/office/drawing/2014/main" val="4005020389"/>
                    </a:ext>
                  </a:extLst>
                </a:gridCol>
              </a:tblGrid>
              <a:tr h="1730546">
                <a:tc>
                  <a:txBody>
                    <a:bodyPr/>
                    <a:lstStyle/>
                    <a:p>
                      <a:pPr algn="ctr">
                        <a:lnSpc>
                          <a:spcPct val="100000"/>
                        </a:lnSpc>
                        <a:spcAft>
                          <a:spcPts val="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do Artigo de divulgação científica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0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expor informações científicas em linguagem descomplicada.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0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transmitir conhecimentos de natureza científica a um público o mais amplo possível.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0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empregar linguagem mais próxima da linguagem coloquial, “traduzindo” termos e conceitos científicos de uma ou mais áreas do conhecimento.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0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fazer o cruzamento entre o discurso jornalístico e o discurso científico para transmitir informações, mantendo a objetividade e a impessoalidade. </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0000"/>
                        </a:lnSpc>
                        <a:spcAft>
                          <a:spcPts val="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apresentar ao leitor leigo – não especialista - temas, conceitos ou informações científicas por meio de provas, exemplificação, comparações, relações de causa e efeito, resultados de experiências, dados estatísticos.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https://www.colegiogeracao.com.br/</a:t>
                      </a:r>
                      <a:r>
                        <a:rPr lang="pt-BR" sz="1200" u="none"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wp-content</a:t>
                      </a: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/uploads/2019/04/Literatura-Texto-Cient%C3%ADfico.pdf</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Acesso em: 25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74859352"/>
                  </a:ext>
                </a:extLst>
              </a:tr>
            </a:tbl>
          </a:graphicData>
        </a:graphic>
      </p:graphicFrame>
    </p:spTree>
    <p:extLst>
      <p:ext uri="{BB962C8B-B14F-4D97-AF65-F5344CB8AC3E}">
        <p14:creationId xmlns:p14="http://schemas.microsoft.com/office/powerpoint/2010/main" val="1799610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FE10-8654-4AC3-E31F-46A607094C7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3174A80-EEB7-A3F9-6BA9-D00FAE0F0C8D}"/>
              </a:ext>
            </a:extLst>
          </p:cNvPr>
          <p:cNvSpPr txBox="1"/>
          <p:nvPr/>
        </p:nvSpPr>
        <p:spPr>
          <a:xfrm>
            <a:off x="267418" y="690114"/>
            <a:ext cx="11447253" cy="2956130"/>
          </a:xfrm>
          <a:prstGeom prst="rect">
            <a:avLst/>
          </a:prstGeom>
          <a:noFill/>
        </p:spPr>
        <p:txBody>
          <a:bodyPr wrap="square">
            <a:spAutoFit/>
          </a:bodyPr>
          <a:lstStyle/>
          <a:p>
            <a:pPr algn="just">
              <a:lnSpc>
                <a:spcPct val="107000"/>
              </a:lnSpc>
              <a:spcAft>
                <a:spcPts val="800"/>
              </a:spcAft>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78188382-F7F0-287F-C8ED-398F59B3CF6F}"/>
              </a:ext>
            </a:extLst>
          </p:cNvPr>
          <p:cNvSpPr txBox="1"/>
          <p:nvPr/>
        </p:nvSpPr>
        <p:spPr>
          <a:xfrm rot="10800000" flipV="1">
            <a:off x="394957" y="553832"/>
            <a:ext cx="11529625" cy="3844835"/>
          </a:xfrm>
          <a:prstGeom prst="rect">
            <a:avLst/>
          </a:prstGeom>
          <a:noFill/>
        </p:spPr>
        <p:txBody>
          <a:bodyPr wrap="square">
            <a:spAutoFit/>
          </a:bodyPr>
          <a:lstStyle/>
          <a:p>
            <a:pPr algn="just">
              <a:lnSpc>
                <a:spcPct val="114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9.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artigo de divulgação científica é um gênero textual produzido com o objetivo de levar informações da área científica a um público que não é especializado, de maneira compreensível, contextualizada e acessível. Diferentemente das comunicações científicas, que ocorrem entre profissionais da área, esse texto é direcionado a pessoas que possuem pouco ou nenhum conhecimento científico acerca de determinado assunto, mas desejam aprender sobre ele. Agora responda. </a:t>
            </a:r>
          </a:p>
          <a:p>
            <a:pPr marL="228600" indent="-228600" algn="just">
              <a:lnSpc>
                <a:spcPct val="114000"/>
              </a:lnSpc>
              <a:buAutoNum type="alphaLcParen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Que trechos do texto II garantem que essa publicação tem base científica?</a:t>
            </a:r>
          </a:p>
          <a:p>
            <a:pPr algn="just">
              <a:lnSpc>
                <a:spcPct val="114000"/>
              </a:lnSpc>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Quais estratégias foram utilizadas pela autora para tornar o assunto acessível aos leitores leigos?  </a:t>
            </a:r>
          </a:p>
        </p:txBody>
      </p:sp>
    </p:spTree>
    <p:extLst>
      <p:ext uri="{BB962C8B-B14F-4D97-AF65-F5344CB8AC3E}">
        <p14:creationId xmlns:p14="http://schemas.microsoft.com/office/powerpoint/2010/main" val="4149979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1EDA2-9956-D0A7-18E0-26D878AEEB8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185D691-6288-48B0-727A-B8A71887FEFE}"/>
              </a:ext>
            </a:extLst>
          </p:cNvPr>
          <p:cNvSpPr txBox="1"/>
          <p:nvPr/>
        </p:nvSpPr>
        <p:spPr>
          <a:xfrm>
            <a:off x="267418" y="690114"/>
            <a:ext cx="11447253" cy="2956130"/>
          </a:xfrm>
          <a:prstGeom prst="rect">
            <a:avLst/>
          </a:prstGeom>
          <a:noFill/>
        </p:spPr>
        <p:txBody>
          <a:bodyPr wrap="square">
            <a:spAutoFit/>
          </a:bodyPr>
          <a:lstStyle/>
          <a:p>
            <a:pPr algn="just">
              <a:lnSpc>
                <a:spcPct val="107000"/>
              </a:lnSpc>
              <a:spcAft>
                <a:spcPts val="800"/>
              </a:spcAft>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AA44B921-EF3C-C193-51C5-92335DA5A112}"/>
              </a:ext>
            </a:extLst>
          </p:cNvPr>
          <p:cNvSpPr txBox="1"/>
          <p:nvPr/>
        </p:nvSpPr>
        <p:spPr>
          <a:xfrm rot="10800000" flipV="1">
            <a:off x="331187" y="875063"/>
            <a:ext cx="11529625" cy="5107873"/>
          </a:xfrm>
          <a:prstGeom prst="rect">
            <a:avLst/>
          </a:prstGeom>
          <a:noFill/>
        </p:spPr>
        <p:txBody>
          <a:bodyPr wrap="square">
            <a:spAutoFit/>
          </a:bodyPr>
          <a:lstStyle/>
          <a:p>
            <a:pPr algn="just">
              <a:lnSpc>
                <a:spcPct val="114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Uma característica importante para o texto de divulgação científica é a presença de uma ou mais vozes de autoridade que conferem ao tratamento do assunto mais segurança, posto que as “vozes” utilizadas no texto representam falas de pessoas que possuem muita experiência (inclusive de pesquisa) com o assunto ou especialidade. Assim, muitas vezes, os cientistas recorrem aos especialistas do assunto abordado para comprovar suas teorias e reforçar a credibilidade da discussão ao futuro leitor, assim, no texto lido, percebemos: Ad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Vingerhoets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Henry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Maudsley</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Oriana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Aragon entre outros. </a:t>
            </a:r>
          </a:p>
          <a:p>
            <a:pPr marL="457200" indent="-457200" algn="just">
              <a:lnSpc>
                <a:spcPct val="114000"/>
              </a:lnSpc>
              <a:buAutoNum type="alphaLcParen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Qual é a especialidade de cada um dos especialistas citados?</a:t>
            </a:r>
          </a:p>
          <a:p>
            <a:pPr algn="just">
              <a:lnSpc>
                <a:spcPct val="114000"/>
              </a:lnSpc>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 especialidade científica de cada um deles colabora para a manutenção temática e para a construção da autoridade discursiva no texto. Retire do texto dois exemplos de argumentos dessas autoridades. </a:t>
            </a:r>
          </a:p>
        </p:txBody>
      </p:sp>
    </p:spTree>
    <p:extLst>
      <p:ext uri="{BB962C8B-B14F-4D97-AF65-F5344CB8AC3E}">
        <p14:creationId xmlns:p14="http://schemas.microsoft.com/office/powerpoint/2010/main" val="1685355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DDD29-50BD-4474-6946-FF2855053A2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F8CC23F-A4B8-B269-C3E2-DAAE4CBCDCB5}"/>
              </a:ext>
            </a:extLst>
          </p:cNvPr>
          <p:cNvGraphicFramePr>
            <a:graphicFrameLocks noGrp="1"/>
          </p:cNvGraphicFramePr>
          <p:nvPr>
            <p:extLst>
              <p:ext uri="{D42A27DB-BD31-4B8C-83A1-F6EECF244321}">
                <p14:modId xmlns:p14="http://schemas.microsoft.com/office/powerpoint/2010/main" val="3846693741"/>
              </p:ext>
            </p:extLst>
          </p:nvPr>
        </p:nvGraphicFramePr>
        <p:xfrm>
          <a:off x="330683" y="918468"/>
          <a:ext cx="11516261" cy="3307398"/>
        </p:xfrm>
        <a:graphic>
          <a:graphicData uri="http://schemas.openxmlformats.org/drawingml/2006/table">
            <a:tbl>
              <a:tblPr firstRow="1" firstCol="1" bandRow="1"/>
              <a:tblGrid>
                <a:gridCol w="11516261">
                  <a:extLst>
                    <a:ext uri="{9D8B030D-6E8A-4147-A177-3AD203B41FA5}">
                      <a16:colId xmlns:a16="http://schemas.microsoft.com/office/drawing/2014/main" val="171867724"/>
                    </a:ext>
                  </a:extLst>
                </a:gridCol>
              </a:tblGrid>
              <a:tr h="1250829">
                <a:tc>
                  <a:txBody>
                    <a:bodyPr/>
                    <a:lstStyle/>
                    <a:p>
                      <a:pPr algn="just">
                        <a:lnSpc>
                          <a:spcPct val="100000"/>
                        </a:lnSpc>
                        <a:spcAft>
                          <a:spcPts val="0"/>
                        </a:spcAft>
                        <a:buNone/>
                      </a:pPr>
                      <a:endParaRPr lang="pt-BR" sz="20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spcAft>
                          <a:spcPts val="0"/>
                        </a:spcAft>
                        <a:buNone/>
                      </a:pPr>
                      <a:r>
                        <a:rPr lang="pt-BR" sz="25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progressão temática e a progressão textual são procedimentos articuladores dentro de um texto. A progressão temática está mais ligada à organização sequenciada de ideias e/ou informações acerca de um tema/assunto, fazendo com que o texto avance por meio da apresentação de informações novas sobre o tema, já a progressão textual está mais ligada à articulação das partes do texto por meio do emprego de mecanismos linguísticos que operam como conectores, com a finalidade de estabelecer coesão e, consequentemente, produzir sentidos.</a:t>
                      </a:r>
                      <a:endParaRPr lang="pt-BR" sz="25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3964904788"/>
                  </a:ext>
                </a:extLst>
              </a:tr>
            </a:tbl>
          </a:graphicData>
        </a:graphic>
      </p:graphicFrame>
      <p:pic>
        <p:nvPicPr>
          <p:cNvPr id="4" name="Imagem 3">
            <a:extLst>
              <a:ext uri="{FF2B5EF4-FFF2-40B4-BE49-F238E27FC236}">
                <a16:creationId xmlns:a16="http://schemas.microsoft.com/office/drawing/2014/main" id="{D0B5266F-B43A-D25E-3EBD-E55EE7639D2E}"/>
              </a:ext>
            </a:extLst>
          </p:cNvPr>
          <p:cNvPicPr>
            <a:picLocks noChangeAspect="1"/>
          </p:cNvPicPr>
          <p:nvPr/>
        </p:nvPicPr>
        <p:blipFill>
          <a:blip r:embed="rId2"/>
          <a:srcRect r="42116"/>
          <a:stretch>
            <a:fillRect/>
          </a:stretch>
        </p:blipFill>
        <p:spPr>
          <a:xfrm>
            <a:off x="345056" y="542119"/>
            <a:ext cx="2918097" cy="586992"/>
          </a:xfrm>
          <a:prstGeom prst="rect">
            <a:avLst/>
          </a:prstGeom>
        </p:spPr>
      </p:pic>
    </p:spTree>
    <p:extLst>
      <p:ext uri="{BB962C8B-B14F-4D97-AF65-F5344CB8AC3E}">
        <p14:creationId xmlns:p14="http://schemas.microsoft.com/office/powerpoint/2010/main" val="1223293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DC529-3428-9E8C-A65E-333B6FC6CD8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16446BE6-BF3E-BDBB-F561-98E3DAA9A1E6}"/>
              </a:ext>
            </a:extLst>
          </p:cNvPr>
          <p:cNvSpPr txBox="1"/>
          <p:nvPr/>
        </p:nvSpPr>
        <p:spPr>
          <a:xfrm rot="10800000" flipV="1">
            <a:off x="337870" y="704632"/>
            <a:ext cx="11516260" cy="5448736"/>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400" kern="100" dirty="0">
                <a:effectLst/>
                <a:latin typeface="Arial Narrow" panose="020B0606020202030204" pitchFamily="34" charset="0"/>
                <a:ea typeface="Calibri" panose="020F0502020204030204" pitchFamily="34" charset="0"/>
                <a:cs typeface="Arial" panose="020B0604020202020204" pitchFamily="34" charset="0"/>
              </a:rPr>
              <a:t>.Os elementos coesivos são responsáveis por retomar ou antecipar informações, termos, palavras ou frases dentro de um texto. As palavras destacadas, em cada trecho, podem ser substituídas ou retomadas por qual expressão sem alterar o sentido da frase? Responda e em seguida, reescreva as frases fazendo essa alteração.</a:t>
            </a:r>
          </a:p>
          <a:p>
            <a:r>
              <a:rPr lang="pt-BR" sz="24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O naturalista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britânico desvalorizava a capacidade emocional deste processo fisiológico, ...”</a:t>
            </a:r>
          </a:p>
          <a:p>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É este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que estimula o processamento de substâncias como a noradrenalina e a serotonina que levam o sistema nervoso autónomo”</a:t>
            </a:r>
          </a:p>
          <a:p>
            <a:pPr>
              <a:buNone/>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“Além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destas,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diariamente libertamos lágrimas basais em pequenas quantidades (uma média de 0,75 a 1,1 gramas durante 24 horas)”</a:t>
            </a:r>
          </a:p>
          <a:p>
            <a:pPr>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buNone/>
            </a:pPr>
            <a:r>
              <a:rPr lang="pt-BR" sz="2400" b="1" kern="100" dirty="0">
                <a:latin typeface="Arial Narrow" panose="020B0606020202030204" pitchFamily="34" charset="0"/>
                <a:ea typeface="Calibri" panose="020F0502020204030204" pitchFamily="34" charset="0"/>
                <a:cs typeface="Arial" panose="020B0604020202020204" pitchFamily="34" charset="0"/>
              </a:rPr>
              <a:t>12</a:t>
            </a:r>
            <a:r>
              <a:rPr lang="pt-BR" sz="2400" kern="100" dirty="0">
                <a:latin typeface="Arial Narrow" panose="020B0606020202030204" pitchFamily="34" charset="0"/>
                <a:ea typeface="Calibri" panose="020F0502020204030204" pitchFamily="34" charset="0"/>
                <a:cs typeface="Arial" panose="020B0604020202020204" pitchFamily="34" charset="0"/>
              </a:rPr>
              <a:t>. No texto, observamos o uso, em abundância, de verbos na 3ª e não na 1ª pessoa. </a:t>
            </a:r>
            <a:endParaRPr lang="pt-BR" sz="2400" kern="100" dirty="0">
              <a:latin typeface="Calibri" panose="020F0502020204030204" pitchFamily="34" charset="0"/>
              <a:ea typeface="Calibri" panose="020F0502020204030204" pitchFamily="34" charset="0"/>
              <a:cs typeface="Arial" panose="020B0604020202020204" pitchFamily="34" charset="0"/>
            </a:endParaRPr>
          </a:p>
          <a:p>
            <a:pPr>
              <a:buNone/>
            </a:pPr>
            <a:r>
              <a:rPr lang="pt-BR" sz="2400" kern="100" dirty="0">
                <a:latin typeface="Arial Narrow" panose="020B0606020202030204" pitchFamily="34" charset="0"/>
                <a:ea typeface="Calibri" panose="020F0502020204030204" pitchFamily="34" charset="0"/>
                <a:cs typeface="Arial" panose="020B0604020202020204" pitchFamily="34" charset="0"/>
              </a:rPr>
              <a:t>a) Que efeito de sentido essa construção promove no texto?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47115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EA541-A083-108F-D1C8-64186B9F112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08CA5D5-F599-F687-742A-76368F55C0E2}"/>
              </a:ext>
            </a:extLst>
          </p:cNvPr>
          <p:cNvSpPr txBox="1"/>
          <p:nvPr/>
        </p:nvSpPr>
        <p:spPr>
          <a:xfrm rot="10800000" flipV="1">
            <a:off x="477328" y="2947409"/>
            <a:ext cx="11383991" cy="1798890"/>
          </a:xfrm>
          <a:prstGeom prst="rect">
            <a:avLst/>
          </a:prstGeom>
          <a:noFill/>
        </p:spPr>
        <p:txBody>
          <a:bodyPr wrap="square">
            <a:spAutoFit/>
          </a:bodyPr>
          <a:lstStyle/>
          <a:p>
            <a:pPr algn="just">
              <a:lnSpc>
                <a:spcPct val="107000"/>
              </a:lnSpc>
              <a:spcAft>
                <a:spcPts val="800"/>
              </a:spcAft>
              <a:buNone/>
            </a:pPr>
            <a:endParaRPr lang="pt-BR" sz="1600" b="1"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endParaRPr lang="pt-BR" sz="16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endParaRPr lang="pt-BR" sz="16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endParaRPr lang="pt-BR" sz="1600" kern="100" dirty="0">
              <a:effectLst/>
              <a:latin typeface="Calibri" panose="020F0502020204030204" pitchFamily="34" charset="0"/>
              <a:ea typeface="Calibri" panose="020F0502020204030204" pitchFamily="34" charset="0"/>
              <a:cs typeface="Arial" panose="020B0604020202020204" pitchFamily="34" charset="0"/>
            </a:endParaRPr>
          </a:p>
          <a:p>
            <a:pPr marL="228600" indent="-228600" algn="just">
              <a:lnSpc>
                <a:spcPct val="115000"/>
              </a:lnSpc>
              <a:spcAft>
                <a:spcPts val="800"/>
              </a:spcAft>
              <a:buAutoNum type="alphaLcParenR"/>
            </a:pP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99AE3FA1-64C3-B7B4-7A76-42CE13305517}"/>
              </a:ext>
            </a:extLst>
          </p:cNvPr>
          <p:cNvGraphicFramePr>
            <a:graphicFrameLocks noGrp="1"/>
          </p:cNvGraphicFramePr>
          <p:nvPr>
            <p:extLst>
              <p:ext uri="{D42A27DB-BD31-4B8C-83A1-F6EECF244321}">
                <p14:modId xmlns:p14="http://schemas.microsoft.com/office/powerpoint/2010/main" val="1877503860"/>
              </p:ext>
            </p:extLst>
          </p:nvPr>
        </p:nvGraphicFramePr>
        <p:xfrm>
          <a:off x="330681" y="1192307"/>
          <a:ext cx="11530638" cy="4473385"/>
        </p:xfrm>
        <a:graphic>
          <a:graphicData uri="http://schemas.openxmlformats.org/drawingml/2006/table">
            <a:tbl>
              <a:tblPr firstRow="1" firstCol="1" bandRow="1"/>
              <a:tblGrid>
                <a:gridCol w="11530638">
                  <a:extLst>
                    <a:ext uri="{9D8B030D-6E8A-4147-A177-3AD203B41FA5}">
                      <a16:colId xmlns:a16="http://schemas.microsoft.com/office/drawing/2014/main" val="2169208547"/>
                    </a:ext>
                  </a:extLst>
                </a:gridCol>
              </a:tblGrid>
              <a:tr h="4408098">
                <a:tc>
                  <a:txBody>
                    <a:bodyPr/>
                    <a:lstStyle/>
                    <a:p>
                      <a:pPr algn="just">
                        <a:lnSpc>
                          <a:spcPct val="114000"/>
                        </a:lnSpc>
                        <a:spcAft>
                          <a:spcPts val="0"/>
                        </a:spcAft>
                        <a:buNone/>
                      </a:pPr>
                      <a:endPar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spcAft>
                          <a:spcPts val="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Antes de qualquer coisa, você precisa saber que um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de divulgação científica </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não é a mesma coisa que um</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artigo científico.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spcAft>
                          <a:spcPts val="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científico</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tem como objetivo a publicação dos resultados de uma pesquisa aprofundada e, para isso, utiliza-se uma linguagem acadêmica, ou seja, formal e técnica.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spcAft>
                          <a:spcPts val="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Por outro lado, o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de divulgação científica</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gênero textual que tem como objetivo apresentar uma pesquisa científica por meio de uma linguagem simples e didática, sem jargões técnico-científicos.</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4000"/>
                        </a:lnSpc>
                        <a:spcAft>
                          <a:spcPts val="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Isso quer dizer que, o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científico</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voltado para um público de pesquisadores e cientistas, ao passo que, o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de divulgação científica</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voltado para um público amplo que não domina as especificidades da linguagem científica.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14000"/>
                        </a:lnSpc>
                        <a:spcAft>
                          <a:spcPts val="0"/>
                        </a:spcAft>
                        <a:buNone/>
                      </a:pPr>
                      <a:r>
                        <a:rPr lang="pt-BR" sz="8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800"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hlinkClick r:id="rId2"/>
                        </a:rPr>
                        <a:t>https://blog.mettzer.com/artigo-de-</a:t>
                      </a:r>
                      <a:r>
                        <a:rPr lang="pt-BR" sz="800" u="sng"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hlinkClick r:id="rId2"/>
                        </a:rPr>
                        <a:t>divulgacao</a:t>
                      </a:r>
                      <a:r>
                        <a:rPr lang="pt-BR" sz="800"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hlinkClick r:id="rId2"/>
                        </a:rPr>
                        <a:t>-cientifica/</a:t>
                      </a:r>
                      <a:r>
                        <a:rPr lang="pt-BR" sz="8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Acesso em: 19 ago. 2025.</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2225320657"/>
                  </a:ext>
                </a:extLst>
              </a:tr>
            </a:tbl>
          </a:graphicData>
        </a:graphic>
      </p:graphicFrame>
      <p:pic>
        <p:nvPicPr>
          <p:cNvPr id="4" name="Imagem 3">
            <a:extLst>
              <a:ext uri="{FF2B5EF4-FFF2-40B4-BE49-F238E27FC236}">
                <a16:creationId xmlns:a16="http://schemas.microsoft.com/office/drawing/2014/main" id="{9683A3C3-A254-B19A-5B41-5FCA1DBBAC39}"/>
              </a:ext>
            </a:extLst>
          </p:cNvPr>
          <p:cNvPicPr>
            <a:picLocks noChangeAspect="1"/>
          </p:cNvPicPr>
          <p:nvPr/>
        </p:nvPicPr>
        <p:blipFill>
          <a:blip r:embed="rId3"/>
          <a:stretch>
            <a:fillRect/>
          </a:stretch>
        </p:blipFill>
        <p:spPr>
          <a:xfrm>
            <a:off x="267417" y="751933"/>
            <a:ext cx="3115766" cy="628632"/>
          </a:xfrm>
          <a:prstGeom prst="rect">
            <a:avLst/>
          </a:prstGeom>
        </p:spPr>
      </p:pic>
    </p:spTree>
    <p:extLst>
      <p:ext uri="{BB962C8B-B14F-4D97-AF65-F5344CB8AC3E}">
        <p14:creationId xmlns:p14="http://schemas.microsoft.com/office/powerpoint/2010/main" val="3533611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747AA023-0C57-76DC-29AC-7646EDD9C97A}"/>
              </a:ext>
            </a:extLst>
          </p:cNvPr>
          <p:cNvSpPr txBox="1"/>
          <p:nvPr/>
        </p:nvSpPr>
        <p:spPr>
          <a:xfrm>
            <a:off x="318247" y="1109350"/>
            <a:ext cx="11555506"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3E682D66-0D5F-D487-D888-4776FE42255C}"/>
              </a:ext>
            </a:extLst>
          </p:cNvPr>
          <p:cNvGraphicFramePr>
            <a:graphicFrameLocks noGrp="1"/>
          </p:cNvGraphicFramePr>
          <p:nvPr>
            <p:extLst>
              <p:ext uri="{D42A27DB-BD31-4B8C-83A1-F6EECF244321}">
                <p14:modId xmlns:p14="http://schemas.microsoft.com/office/powerpoint/2010/main" val="3055687479"/>
              </p:ext>
            </p:extLst>
          </p:nvPr>
        </p:nvGraphicFramePr>
        <p:xfrm>
          <a:off x="318247" y="762653"/>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69388C60-C1E8-2519-36DC-96D4C308C415}"/>
              </a:ext>
            </a:extLst>
          </p:cNvPr>
          <p:cNvSpPr txBox="1"/>
          <p:nvPr/>
        </p:nvSpPr>
        <p:spPr>
          <a:xfrm>
            <a:off x="365312" y="1705486"/>
            <a:ext cx="11461376" cy="2308324"/>
          </a:xfrm>
          <a:prstGeom prst="rect">
            <a:avLst/>
          </a:prstGeom>
          <a:noFill/>
        </p:spPr>
        <p:txBody>
          <a:bodyPr wrap="square" rtlCol="0">
            <a:spAutoFit/>
          </a:bodyPr>
          <a:lstStyle/>
          <a:p>
            <a:pPr algn="jus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Estudante, o artigo de divulgação científica tem como característica fazer a junção entre o discurso jornalístico e o discurso científico para transmitir informações, mantendo a objetividade e a impessoalidade. Apresentar ao leitor leigo – não especialista – temas, conceitos ou informações científicas por meio de provas, exemplificação, comparações, relações de causa e efeito, resultados de experiências, dados estatísticos. Vamos a mais um artigo de divulgação científica????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45753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08F019C-A452-1C8D-427E-7788538F677A}"/>
              </a:ext>
            </a:extLst>
          </p:cNvPr>
          <p:cNvSpPr txBox="1"/>
          <p:nvPr/>
        </p:nvSpPr>
        <p:spPr>
          <a:xfrm>
            <a:off x="322729" y="678042"/>
            <a:ext cx="11519647" cy="2400657"/>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os textos.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Abelhas: por que são importantes e como podemos evitar seu desaparecimento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ctr">
              <a:buNone/>
            </a:pPr>
            <a:r>
              <a:rPr lang="pt-BR" sz="2300" i="1" kern="100" dirty="0">
                <a:effectLst/>
                <a:latin typeface="Arial Narrow" panose="020B0606020202030204" pitchFamily="34" charset="0"/>
                <a:ea typeface="Calibri" panose="020F0502020204030204" pitchFamily="34" charset="0"/>
                <a:cs typeface="Arial" panose="020B0604020202020204" pitchFamily="34" charset="0"/>
              </a:rPr>
              <a:t>Com mais de 20 mil espécies pelo mundo, as abelhas são polinizadoras essenciais para a biodiversidade e para a produção de alimentos. Saiba mais sobre esses insetos, quais riscos eles correm e como preservá-los.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m 4" descr="Uma imagem contendo objeto, favo de mel, ao ar livre, grupo&#10;&#10;O conteúdo gerado por IA pode estar incorreto.">
            <a:extLst>
              <a:ext uri="{FF2B5EF4-FFF2-40B4-BE49-F238E27FC236}">
                <a16:creationId xmlns:a16="http://schemas.microsoft.com/office/drawing/2014/main" id="{47B3DBE1-2B4A-F63F-512F-5C8E8825ED9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2936" y="3078699"/>
            <a:ext cx="3155017" cy="2436152"/>
          </a:xfrm>
          <a:prstGeom prst="rect">
            <a:avLst/>
          </a:prstGeom>
          <a:noFill/>
        </p:spPr>
      </p:pic>
      <p:sp>
        <p:nvSpPr>
          <p:cNvPr id="9" name="CaixaDeTexto 8">
            <a:extLst>
              <a:ext uri="{FF2B5EF4-FFF2-40B4-BE49-F238E27FC236}">
                <a16:creationId xmlns:a16="http://schemas.microsoft.com/office/drawing/2014/main" id="{1B194A48-FC65-9DA8-E8CA-F2E995FF689D}"/>
              </a:ext>
            </a:extLst>
          </p:cNvPr>
          <p:cNvSpPr txBox="1"/>
          <p:nvPr/>
        </p:nvSpPr>
        <p:spPr>
          <a:xfrm>
            <a:off x="3658160" y="3040510"/>
            <a:ext cx="8184216" cy="2569934"/>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Arial" panose="020B0604020202020204" pitchFamily="34" charset="0"/>
              </a:rPr>
              <a:t>Pense em um animal cuja existência é essencial para o desenvolvimento humano.  Pois saiba que nos primeiros lugares precisa haver espaço para elas, as abelhas. Se engana quem pensa que esses insetos são importantes apenas para a produção de mel. Até porque grande parte das espécies de abelhas não produzem esse alimento; mesmo assim, elas seguem tendo papel significativo para os ecossistemas e para a preservação ambiental.</a:t>
            </a:r>
            <a:endParaRPr lang="pt-BR" sz="2300" dirty="0"/>
          </a:p>
        </p:txBody>
      </p:sp>
      <p:sp>
        <p:nvSpPr>
          <p:cNvPr id="11" name="CaixaDeTexto 10">
            <a:extLst>
              <a:ext uri="{FF2B5EF4-FFF2-40B4-BE49-F238E27FC236}">
                <a16:creationId xmlns:a16="http://schemas.microsoft.com/office/drawing/2014/main" id="{7AE3BB02-E5B5-B320-42A9-AA89DE2CEC1D}"/>
              </a:ext>
            </a:extLst>
          </p:cNvPr>
          <p:cNvSpPr txBox="1"/>
          <p:nvPr/>
        </p:nvSpPr>
        <p:spPr>
          <a:xfrm>
            <a:off x="322729" y="5610444"/>
            <a:ext cx="11492752" cy="784830"/>
          </a:xfrm>
          <a:prstGeom prst="rect">
            <a:avLst/>
          </a:prstGeom>
          <a:noFill/>
        </p:spPr>
        <p:txBody>
          <a:bodyPr wrap="square">
            <a:spAutoFit/>
          </a:bodyPr>
          <a:lstStyle/>
          <a:p>
            <a:pPr algn="just">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As abelhas são importantes polinizadores. Segundo a FAO cerca de 85% das plantas com flores presentes nas matas e florestas da natureza e 70% das culturas agrícolas dependem da polinização das abelhas.</a:t>
            </a:r>
            <a:endParaRPr lang="pt-BR" sz="15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Foto de DAVID LIITTSCHWAGER, NAT GEO IMAGE COLLECTION</a:t>
            </a:r>
            <a:endParaRPr lang="pt-BR" sz="15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00445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CC9E329-AE0B-E5B4-894F-0E4754FE4E43}"/>
              </a:ext>
            </a:extLst>
          </p:cNvPr>
          <p:cNvSpPr txBox="1"/>
          <p:nvPr/>
        </p:nvSpPr>
        <p:spPr>
          <a:xfrm>
            <a:off x="327212" y="612736"/>
            <a:ext cx="11537576" cy="6109365"/>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Por que as abelhas são importantes?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papel fundamental dessas pequenas criaturas acontece nos bastidores do funcionamento do meio ambiente. Conforme conta Marina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Arbetman</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ao contrário de outros grupos de insetos, tanto as abelhas adultas, quanto suas larvas e pupas, alimentam-se exclusivamente de recursos florais. Por isso, para suprir sua necessidade alimentar, as abelhas visitam uma grande variedade de flores, colhendo o pólen (fonte de proteína) e o néctar (fonte de carboidratos para elas e de produção do mel nas espécies que o fazem).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“Este serviço de polinização, de transporte de pólen, permite a fertilização das plantas e sua reprodução. Em algumas espécies de plantas isso é essencial para a sobrevivência. Em outras, principalmente em espécies frutíferas, a polinização também está ligada à qualidade nutricional da fruta”, afirma a exploradora.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Quando olhamos para a grande biodiversidade de espécies vegetais pelo mundo, talvez não consigamos enxergar o trabalho das abelhas logo de cara. Mas, tenha certeza: para cerca de 85% das plantas com flores presentes nas matas e florestas da natureza, em algum momento, a ação destes polinizadores foi essencial segundo a Organização das Nações Unidas para a Alimentação e a Agricultura (FAO, na sigla em inglês).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20844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6B6A3-7029-DE19-48F9-DEF2023DC36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032A4E8-08D8-5E8F-2AF9-2B952DE62DB8}"/>
              </a:ext>
            </a:extLst>
          </p:cNvPr>
          <p:cNvSpPr txBox="1"/>
          <p:nvPr/>
        </p:nvSpPr>
        <p:spPr>
          <a:xfrm>
            <a:off x="327212" y="625525"/>
            <a:ext cx="11537576" cy="6232475"/>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“As abelhas garantem a variação genética tão importante ao desenvolvimento e reprodução das plantas e, com isso, garantem o equilíbrio dos ecossistemas e que existam plantas suficientes para a produção de oxigênio. São ainda consideradas um importante bioindicador da qualidade do meio ambiente”, acrescenta Ana Bueno, bióloga da ONG Bee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or</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not</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to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Be. [...]</a:t>
            </a:r>
            <a:endParaRPr lang="pt-BR" sz="8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Por que as abelhas estão desaparecendo?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Em meio a todo este risco universo, um problema preocupa a apicultura em todo o mundo nos últimos anos: o desaparecimento e a morte massiva das abelhas. Só nos Estados Unidos mais de 1/3 dos enxames têm sido perdidos todos os anos. Estudos científicos indicam que este fenômeno é sintomático e epidêmico, causado por um distúrbio que mundialmente passou a ser denominado CCD (Colony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Collapse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Disorder</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 Síndrome do Colapso das Colônias) ou, simplesmente, Síndrome do Desaparecimento das Abelhas.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não é só isso. Segundo conta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Arbetman</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pesquisadores da área vêm registrando um declínio na abundância e no número de espécies de abelhas de forma geral, não só as que produzem mel. A causa exata desses fenômenos não é fácil de apontar, mas acredita-se que ocorra por uma combinação de fatores. “Mudanças climáticas, mudança no uso da terra com o aumento de monoculturas, o uso indiscriminado de pesticidas e até o acúmulo de microplásticos são alguns dos exemplos”, relata a bióloga.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60723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40F76-4FBE-5788-81A7-36B18C108A0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6E5D6E3-2D5A-85E2-D89C-8D39A26E592C}"/>
              </a:ext>
            </a:extLst>
          </p:cNvPr>
          <p:cNvSpPr txBox="1"/>
          <p:nvPr/>
        </p:nvSpPr>
        <p:spPr>
          <a:xfrm>
            <a:off x="327212" y="702384"/>
            <a:ext cx="11537576" cy="5755422"/>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De acordo com a exploradora, a maneira como as mudanças climáticas e o uso da terra afeta cada espécie de abelha é distinta, mas é certo que o declínio das populações está de alguma forma relacionado a esses fatores. “Algumas espécies podem mudar seus territórios onde vivem em busca de um clima mais favorável, mas outras não estão sendo capazes de fazer isso e desaparecem”, diz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Arbetman</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problema é que há cada vez mais seres humanos nos habitats das abelhas. Lugares que antes eram selvagens e hoje são usados </a:t>
            </a:r>
            <a:r>
              <a:rPr lang="pt-BR" sz="2300" kern="100" dirty="0">
                <a:effectLst/>
                <a:latin typeface="Arial" panose="020B0604020202020204" pitchFamily="34" charset="0"/>
                <a:ea typeface="Calibri" panose="020F0502020204030204" pitchFamily="34" charset="0"/>
                <a:cs typeface="Arial" panose="020B0604020202020204" pitchFamily="34" charset="0"/>
              </a:rPr>
              <a:t>​​</a:t>
            </a:r>
            <a:r>
              <a:rPr lang="pt-BR" sz="2300" kern="100" dirty="0">
                <a:effectLst/>
                <a:latin typeface="Arial Narrow" panose="020B0606020202030204" pitchFamily="34" charset="0"/>
                <a:ea typeface="Calibri" panose="020F0502020204030204" pitchFamily="34" charset="0"/>
                <a:cs typeface="Arial" panose="020B0604020202020204" pitchFamily="34" charset="0"/>
              </a:rPr>
              <a:t>para cultivo. </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a:t>
            </a:r>
            <a:r>
              <a:rPr lang="pt-BR" sz="2300" kern="100" dirty="0">
                <a:effectLst/>
                <a:latin typeface="Arial Narrow" panose="020B0606020202030204" pitchFamily="34" charset="0"/>
                <a:ea typeface="Calibri" panose="020F0502020204030204" pitchFamily="34" charset="0"/>
                <a:cs typeface="Arial" panose="020B0604020202020204" pitchFamily="34" charset="0"/>
              </a:rPr>
              <a:t>Em monoculturas, por exemplo, do ponto de vista das abelhas, de repente elas t</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ê</a:t>
            </a:r>
            <a:r>
              <a:rPr lang="pt-BR" sz="2300" kern="100" dirty="0">
                <a:effectLst/>
                <a:latin typeface="Arial Narrow" panose="020B0606020202030204" pitchFamily="34" charset="0"/>
                <a:ea typeface="Calibri" panose="020F0502020204030204" pitchFamily="34" charset="0"/>
                <a:cs typeface="Arial" panose="020B0604020202020204" pitchFamily="34" charset="0"/>
              </a:rPr>
              <a:t>m muitos recursos porque toda a safra floresce, ent</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ã</a:t>
            </a:r>
            <a:r>
              <a:rPr lang="pt-BR" sz="2300" kern="100" dirty="0">
                <a:effectLst/>
                <a:latin typeface="Arial Narrow" panose="020B0606020202030204" pitchFamily="34" charset="0"/>
                <a:ea typeface="Calibri" panose="020F0502020204030204" pitchFamily="34" charset="0"/>
                <a:cs typeface="Arial" panose="020B0604020202020204" pitchFamily="34" charset="0"/>
              </a:rPr>
              <a:t>o elas t</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ê</a:t>
            </a:r>
            <a:r>
              <a:rPr lang="pt-BR" sz="2300" kern="100" dirty="0">
                <a:effectLst/>
                <a:latin typeface="Arial Narrow" panose="020B0606020202030204" pitchFamily="34" charset="0"/>
                <a:ea typeface="Calibri" panose="020F0502020204030204" pitchFamily="34" charset="0"/>
                <a:cs typeface="Arial" panose="020B0604020202020204" pitchFamily="34" charset="0"/>
              </a:rPr>
              <a:t>m muita comida. Mas na entressafra n</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ã</a:t>
            </a:r>
            <a:r>
              <a:rPr lang="pt-BR" sz="2300" kern="100" dirty="0">
                <a:effectLst/>
                <a:latin typeface="Arial Narrow" panose="020B0606020202030204" pitchFamily="34" charset="0"/>
                <a:ea typeface="Calibri" panose="020F0502020204030204" pitchFamily="34" charset="0"/>
                <a:cs typeface="Arial" panose="020B0604020202020204" pitchFamily="34" charset="0"/>
              </a:rPr>
              <a:t>o tem nada e isso as obriga a percorrer dist</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â</a:t>
            </a:r>
            <a:r>
              <a:rPr lang="pt-BR" sz="2300" kern="100" dirty="0">
                <a:effectLst/>
                <a:latin typeface="Arial Narrow" panose="020B0606020202030204" pitchFamily="34" charset="0"/>
                <a:ea typeface="Calibri" panose="020F0502020204030204" pitchFamily="34" charset="0"/>
                <a:cs typeface="Arial" panose="020B0604020202020204" pitchFamily="34" charset="0"/>
              </a:rPr>
              <a:t>ncias muito longas atr</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á</a:t>
            </a:r>
            <a:r>
              <a:rPr lang="pt-BR" sz="2300" kern="100" dirty="0">
                <a:effectLst/>
                <a:latin typeface="Arial Narrow" panose="020B0606020202030204" pitchFamily="34" charset="0"/>
                <a:ea typeface="Calibri" panose="020F0502020204030204" pitchFamily="34" charset="0"/>
                <a:cs typeface="Arial" panose="020B0604020202020204" pitchFamily="34" charset="0"/>
              </a:rPr>
              <a:t>s de alimento</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explicou com mais detalhe a exploradora durante conversa com a reportagem.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Outro problema vinculado à agricultura está na relação do uso de agrotóxicos e o impacto nesses insetos. Um estudo da Universidade de Harvard, nos Estados Unidos, vincula o uso dos inseticidas neonicotinoides (de origem na molécula de nicotina) com o desaparecimento das colônias de abelhas durante o inverno. Os resultados da pesquisa, publicados na revista Bulletin of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Insectology</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relacionam o “transtorno do colapso das colônias”, em que as abelhas abandonam suas colmeias durante o inverno e acabam morrendo com este tipo de produto químico.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12676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75C12-874C-4F31-E602-E8F665320D7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D9AA6E0-DFA1-BE2B-973A-8CE4F5BE89FE}"/>
              </a:ext>
            </a:extLst>
          </p:cNvPr>
          <p:cNvSpPr txBox="1"/>
          <p:nvPr/>
        </p:nvSpPr>
        <p:spPr>
          <a:xfrm>
            <a:off x="327212" y="702384"/>
            <a:ext cx="11537576" cy="5586145"/>
          </a:xfrm>
          <a:prstGeom prst="rect">
            <a:avLst/>
          </a:prstGeom>
          <a:noFill/>
        </p:spPr>
        <p:txBody>
          <a:bodyPr wrap="square">
            <a:spAutoFit/>
          </a:bodyPr>
          <a:lstStyle/>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Um estudo brasileiro semelhante, identificou que um dos agrotóxicos mais comuns no Brasil, o neonicotinoide imidacloprido, pode estar colocando em risco as abelhas nativas. A pesquisa, publicada recentemente na revista Environmental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Research</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apresentou resultados preliminares em que até com poucas doses do agrotóxico foi possível observar efeitos preocupantes de envenenamento, como tremores e incapacidade de voo em algumas espécies estudadas em laboratório.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Outro problema, segundo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Arbetman</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é a introdução de espécies exóticas invasoras. Segundo ela, por se saber da relação entre a polinização e a qualidade das culturas agrícolas, há décadas os produtores passaram a exportar e importar algumas espécies de abelhas particularmente resistentes para servir como polinizadores em várias partes do mundo. “Eles (agricultores) escolhem as espécies maiores, mais peludas, que suportam mais o frio e saem para polinizar mesmo quando chove e colocam uma rainha em uma caixinha e a enviam com a sua sociedade para diferentes partes do globo”, conta.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indent="538163"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Mas, o que vem acontecendo é que essas abelhas não estão viajando sozinhas. “Também exportaram patógenos. As abelhas estão chegando com doenças diferentes das conhecidas pelas espécies nativas, então quando elas saem para polinizar, infectam outros grupos de abelhas”, explicou a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Arbetman</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https://www.nationalgeographicbrasil.com/animais/2022/05/abelhas-por-que-sao-importantes-e-como-podemos-evitar-seu-desaparecimento. Acesso em: 14 ago. 2025. (Adaptado).</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9627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0664E-35F5-3099-047D-D8E5420157FF}"/>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9DDBFB12-5AA9-7CB4-4922-F554B59E75AF}"/>
              </a:ext>
            </a:extLst>
          </p:cNvPr>
          <p:cNvPicPr>
            <a:picLocks noChangeAspect="1"/>
          </p:cNvPicPr>
          <p:nvPr/>
        </p:nvPicPr>
        <p:blipFill>
          <a:blip r:embed="rId2"/>
          <a:stretch>
            <a:fillRect/>
          </a:stretch>
        </p:blipFill>
        <p:spPr>
          <a:xfrm>
            <a:off x="3453863" y="1005629"/>
            <a:ext cx="5284271" cy="5170883"/>
          </a:xfrm>
          <a:prstGeom prst="rect">
            <a:avLst/>
          </a:prstGeom>
        </p:spPr>
      </p:pic>
      <p:sp>
        <p:nvSpPr>
          <p:cNvPr id="5" name="CaixaDeTexto 4">
            <a:extLst>
              <a:ext uri="{FF2B5EF4-FFF2-40B4-BE49-F238E27FC236}">
                <a16:creationId xmlns:a16="http://schemas.microsoft.com/office/drawing/2014/main" id="{B20C77B6-B19F-B063-8D52-74C8FC46B831}"/>
              </a:ext>
            </a:extLst>
          </p:cNvPr>
          <p:cNvSpPr txBox="1"/>
          <p:nvPr/>
        </p:nvSpPr>
        <p:spPr>
          <a:xfrm>
            <a:off x="282388" y="6293053"/>
            <a:ext cx="11627223" cy="276999"/>
          </a:xfrm>
          <a:prstGeom prst="rect">
            <a:avLst/>
          </a:prstGeom>
          <a:noFill/>
        </p:spPr>
        <p:txBody>
          <a:bodyPr wrap="square">
            <a:spAutoFit/>
          </a:bodyPr>
          <a:lstStyle/>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em:https</a:t>
            </a:r>
            <a:r>
              <a:rPr lang="pt-BR" sz="1200" kern="100" dirty="0">
                <a:effectLst/>
                <a:latin typeface="Arial Narrow" panose="020B0606020202030204" pitchFamily="34" charset="0"/>
                <a:ea typeface="Calibri" panose="020F0502020204030204" pitchFamily="34" charset="0"/>
                <a:cs typeface="Arial" panose="020B0604020202020204" pitchFamily="34" charset="0"/>
              </a:rPr>
              <a:t>://encrypted-tbn0.gstatic.com/</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images?q</a:t>
            </a:r>
            <a:r>
              <a:rPr lang="pt-BR" sz="1200" kern="100" dirty="0">
                <a:effectLst/>
                <a:latin typeface="Arial Narrow" panose="020B0606020202030204" pitchFamily="34" charset="0"/>
                <a:ea typeface="Calibri" panose="020F0502020204030204" pitchFamily="34" charset="0"/>
                <a:cs typeface="Arial" panose="020B0604020202020204" pitchFamily="34" charset="0"/>
              </a:rPr>
              <a:t>=tbn:ANd9GcQua1KyOu_uGTsRqb7JubefU6pRMBG2x0bo7UySRmXRO_O1E5ww1tBBl_hX-gWjjU8VYqg&amp;usqp=CAU. Acesso em: 20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9D7D32E3-ABAD-A908-15A1-EC1A874E85A5}"/>
              </a:ext>
            </a:extLst>
          </p:cNvPr>
          <p:cNvSpPr txBox="1"/>
          <p:nvPr/>
        </p:nvSpPr>
        <p:spPr>
          <a:xfrm>
            <a:off x="316006" y="782491"/>
            <a:ext cx="11559988" cy="44627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II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24061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483DB-B182-8FDF-78EA-9418D66C1F1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C574860-4066-1186-9A8F-C5AD61CEB527}"/>
              </a:ext>
            </a:extLst>
          </p:cNvPr>
          <p:cNvSpPr txBox="1"/>
          <p:nvPr/>
        </p:nvSpPr>
        <p:spPr>
          <a:xfrm>
            <a:off x="322729" y="754774"/>
            <a:ext cx="11528612" cy="5578450"/>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Releia os textos I e II e responda.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Qual é o conteúdo temático tratado nos dois textos?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O aumento de monoculturas no mundo.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O uso de agrotóxicos e o impacto deles nas abelhas e insetos.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As mudanças climáticas e o uso da terra que afetam cada espécie de abelha.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O desaparecimento e a morte massiva das abelhas em todo o mundo nos últimos anos.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As espécies de abelhas resistentes para servir como polinizadores em várias partes do mundo.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Em relação à estrutura composicional, qual é a diferença entre os dois textos?</a:t>
            </a:r>
          </a:p>
          <a:p>
            <a:pPr algn="just">
              <a:lnSpc>
                <a:spcPct val="115000"/>
              </a:lnSpc>
              <a:buNone/>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buNone/>
            </a:pPr>
            <a:r>
              <a:rPr lang="pt-BR" sz="2300" kern="100" dirty="0">
                <a:latin typeface="Arial Narrow" panose="020B0606020202030204" pitchFamily="34" charset="0"/>
                <a:ea typeface="Calibri" panose="020F0502020204030204" pitchFamily="34" charset="0"/>
                <a:cs typeface="Arial" panose="020B0604020202020204" pitchFamily="34" charset="0"/>
              </a:rPr>
              <a:t>c) Os textos I e II diferenciam-se quanto ao</a:t>
            </a:r>
            <a:endParaRPr lang="pt-BR" sz="2300" kern="100" dirty="0">
              <a:latin typeface="Calibri" panose="020F0502020204030204" pitchFamily="34" charset="0"/>
              <a:ea typeface="Calibri" panose="020F0502020204030204" pitchFamily="34" charset="0"/>
              <a:cs typeface="Arial" panose="020B0604020202020204" pitchFamily="34" charset="0"/>
            </a:endParaRPr>
          </a:p>
          <a:p>
            <a:r>
              <a:rPr lang="pt-BR" sz="2300" kern="100" dirty="0">
                <a:latin typeface="Arial Narrow" panose="020B0606020202030204" pitchFamily="34" charset="0"/>
                <a:ea typeface="Calibri" panose="020F0502020204030204" pitchFamily="34" charset="0"/>
                <a:cs typeface="Arial" panose="020B0604020202020204" pitchFamily="34" charset="0"/>
              </a:rPr>
              <a:t>(A) público a que se destinam.			(D) tema abordado.</a:t>
            </a:r>
            <a:endParaRPr lang="pt-BR" sz="2300" kern="100" dirty="0">
              <a:latin typeface="Calibri" panose="020F0502020204030204" pitchFamily="34" charset="0"/>
              <a:ea typeface="Calibri" panose="020F0502020204030204" pitchFamily="34" charset="0"/>
              <a:cs typeface="Arial" panose="020B0604020202020204" pitchFamily="34" charset="0"/>
            </a:endParaRPr>
          </a:p>
          <a:p>
            <a:r>
              <a:rPr lang="pt-BR" sz="2300" kern="100" dirty="0">
                <a:latin typeface="Arial Narrow" panose="020B0606020202030204" pitchFamily="34" charset="0"/>
                <a:ea typeface="Calibri" panose="020F0502020204030204" pitchFamily="34" charset="0"/>
                <a:cs typeface="Arial" panose="020B0604020202020204" pitchFamily="34" charset="0"/>
              </a:rPr>
              <a:t>(B) nível de linguagem.				(E) gênero textual.</a:t>
            </a:r>
            <a:endParaRPr lang="pt-BR" sz="2300" kern="100" dirty="0">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latin typeface="Arial Narrow" panose="020B0606020202030204" pitchFamily="34" charset="0"/>
                <a:ea typeface="Calibri" panose="020F0502020204030204" pitchFamily="34" charset="0"/>
                <a:cs typeface="Arial" panose="020B0604020202020204" pitchFamily="34" charset="0"/>
              </a:rPr>
              <a:t>(C) objetivo do tema.</a:t>
            </a:r>
            <a:endParaRPr lang="pt-BR" sz="23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84980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CC994-C0FB-15C6-F6EC-66FC2299D4E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BE09140-D201-E3A3-539F-A94301B79D31}"/>
              </a:ext>
            </a:extLst>
          </p:cNvPr>
          <p:cNvSpPr txBox="1"/>
          <p:nvPr/>
        </p:nvSpPr>
        <p:spPr>
          <a:xfrm>
            <a:off x="331694" y="791637"/>
            <a:ext cx="11501718" cy="4893647"/>
          </a:xfrm>
          <a:prstGeom prst="rect">
            <a:avLst/>
          </a:prstGeom>
          <a:noFill/>
        </p:spPr>
        <p:txBody>
          <a:bodyPr wrap="square">
            <a:spAutoFit/>
          </a:bodyPr>
          <a:lstStyle/>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Nesses dois textos, as informações apresentadas</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assemelham-se.</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complementam-se.</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contradizem-se.</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igualam-se.</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negam-se.</a:t>
            </a:r>
          </a:p>
          <a:p>
            <a:pPr algn="just">
              <a:buNone/>
            </a:pP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r>
              <a:rPr lang="pt-BR" sz="2400" dirty="0">
                <a:latin typeface="Arial Narrow" panose="020B0606020202030204" pitchFamily="34" charset="0"/>
              </a:rPr>
              <a:t>e) Os Textos I e II têm em comum o fato de</a:t>
            </a:r>
          </a:p>
          <a:p>
            <a:r>
              <a:rPr lang="pt-BR" sz="2400" dirty="0">
                <a:latin typeface="Arial Narrow" panose="020B0606020202030204" pitchFamily="34" charset="0"/>
              </a:rPr>
              <a:t>(A) contarem a história de um apicultor. </a:t>
            </a:r>
          </a:p>
          <a:p>
            <a:r>
              <a:rPr lang="pt-BR" sz="2400" dirty="0">
                <a:latin typeface="Arial Narrow" panose="020B0606020202030204" pitchFamily="34" charset="0"/>
              </a:rPr>
              <a:t>(B) divulgarem o desaparecimento e a morte massiva das abelhas.</a:t>
            </a:r>
          </a:p>
          <a:p>
            <a:r>
              <a:rPr lang="pt-BR" sz="2400" dirty="0">
                <a:latin typeface="Arial Narrow" panose="020B0606020202030204" pitchFamily="34" charset="0"/>
              </a:rPr>
              <a:t>(C) denunciarem o problema da poluição ambiental para os ecossistemas.</a:t>
            </a:r>
          </a:p>
          <a:p>
            <a:r>
              <a:rPr lang="pt-BR" sz="2400" dirty="0">
                <a:latin typeface="Arial Narrow" panose="020B0606020202030204" pitchFamily="34" charset="0"/>
              </a:rPr>
              <a:t>(D) compararem os problemas que envolvem as abelhas para a preservação ambiental.  </a:t>
            </a:r>
          </a:p>
          <a:p>
            <a:r>
              <a:rPr lang="pt-BR" sz="2400" dirty="0">
                <a:latin typeface="Arial Narrow" panose="020B0606020202030204" pitchFamily="34" charset="0"/>
              </a:rPr>
              <a:t>(E) apresentarem estudos sobre as abelhas, quais riscos elas correm e como preservá-las.</a:t>
            </a:r>
          </a:p>
        </p:txBody>
      </p:sp>
    </p:spTree>
    <p:extLst>
      <p:ext uri="{BB962C8B-B14F-4D97-AF65-F5344CB8AC3E}">
        <p14:creationId xmlns:p14="http://schemas.microsoft.com/office/powerpoint/2010/main" val="2301367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D925E-44B7-4AF1-BC16-5DFBE3E4C4B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E3A391B-A377-60C9-AC61-D54196576C19}"/>
              </a:ext>
            </a:extLst>
          </p:cNvPr>
          <p:cNvSpPr txBox="1"/>
          <p:nvPr/>
        </p:nvSpPr>
        <p:spPr>
          <a:xfrm>
            <a:off x="331694" y="808255"/>
            <a:ext cx="11510682" cy="4736746"/>
          </a:xfrm>
          <a:prstGeom prst="rect">
            <a:avLst/>
          </a:prstGeom>
          <a:noFill/>
        </p:spPr>
        <p:txBody>
          <a:bodyPr wrap="square">
            <a:spAutoFit/>
          </a:bodyPr>
          <a:lstStyle/>
          <a:p>
            <a:pPr algn="just">
              <a:lnSpc>
                <a:spcPct val="115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14.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 progressão temática e a progressão textual são procedimentos articuladores dentro de um texto. A progressão textual está mais ligada à articulação das partes do texto por meio do emprego de mecanismos linguísticos que operam como conectores, a fim de estabelecer coesão e, consequentemente, produzir sentidos.</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No trecho “Em algumas espécies de plantas isso é essencial para a sobrevivência. </a:t>
            </a:r>
            <a:r>
              <a:rPr lang="pt-BR" sz="2400" b="1" u="sng" kern="100" dirty="0">
                <a:effectLst/>
                <a:latin typeface="Arial Narrow" panose="020B0606020202030204" pitchFamily="34" charset="0"/>
                <a:ea typeface="Calibri" panose="020F0502020204030204" pitchFamily="34" charset="0"/>
                <a:cs typeface="Arial" panose="020B0604020202020204" pitchFamily="34" charset="0"/>
              </a:rPr>
              <a:t>Em outras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principalmente em espécies frutíferas, a polinização também está ligada à qualidade nutricional da fruta”, a expressão destacada retoma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plantas.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abelhas.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culturas.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espécies.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ecossistemas.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00694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74322-D7EF-7414-149C-C709BF942A1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4B4E0C9-70A8-5897-B9F9-80673940F803}"/>
              </a:ext>
            </a:extLst>
          </p:cNvPr>
          <p:cNvSpPr txBox="1"/>
          <p:nvPr/>
        </p:nvSpPr>
        <p:spPr>
          <a:xfrm>
            <a:off x="349623" y="804745"/>
            <a:ext cx="11492753" cy="984885"/>
          </a:xfrm>
          <a:prstGeom prst="rect">
            <a:avLst/>
          </a:prstGeom>
          <a:noFill/>
        </p:spPr>
        <p:txBody>
          <a:bodyPr wrap="square">
            <a:spAutoFit/>
          </a:bodyPr>
          <a:lstStyle/>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os textos.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Texto I</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624F5207-3572-B44E-F10C-60C1DDE0C290}"/>
              </a:ext>
            </a:extLst>
          </p:cNvPr>
          <p:cNvSpPr txBox="1"/>
          <p:nvPr/>
        </p:nvSpPr>
        <p:spPr>
          <a:xfrm>
            <a:off x="349622" y="1884358"/>
            <a:ext cx="11492753" cy="3970318"/>
          </a:xfrm>
          <a:prstGeom prst="rect">
            <a:avLst/>
          </a:prstGeom>
          <a:noFill/>
        </p:spPr>
        <p:txBody>
          <a:bodyPr wrap="square">
            <a:spAutoFit/>
          </a:bodyPr>
          <a:lstStyle/>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Formigas são um dos grupos mais proeminentes de organismos da Terra e estão presentes em todos os ecossistemas terrestres, exceto em regiões polares, algumas ilhas oceânicas e grandes altitudes (Ward 2006). Em termos de diversidade, abundância relativa, e impactos ecológicos, as formigas desempenham um papel relevante em muitas comunidades, exibindo várias funções como detritívoros, predadores, granívoros e herbívoros. Em ecossistemas tropicais as formigas são um componente notável, constituindo mais de 15% da biomassa animal total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Beattie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&amp; Hughes 2002). Várias características têm sido propostas como responsáveis por essa preponderância ecológica, tais como o comportamento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eusocial</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com operárias sem asas e a presença de uma grande variedade de mecanismos intraespecíficos de reconhecimento e comunicação química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Hölldobler</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&amp; Wilson 1990).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https://www2.ib.unicamp.br/</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profs</a:t>
            </a:r>
            <a:r>
              <a:rPr lang="pt-BR" sz="1200" kern="100" dirty="0">
                <a:effectLst/>
                <a:latin typeface="Arial Narrow" panose="020B0606020202030204" pitchFamily="34" charset="0"/>
                <a:ea typeface="Calibri" panose="020F0502020204030204" pitchFamily="34" charset="0"/>
                <a:cs typeface="Arial" panose="020B0604020202020204" pitchFamily="34" charset="0"/>
              </a:rPr>
              <a:t>/</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pso</a:t>
            </a:r>
            <a:r>
              <a:rPr lang="pt-BR" sz="1200" kern="100" dirty="0">
                <a:effectLst/>
                <a:latin typeface="Arial Narrow" panose="020B0606020202030204" pitchFamily="34" charset="0"/>
                <a:ea typeface="Calibri" panose="020F0502020204030204" pitchFamily="34" charset="0"/>
                <a:cs typeface="Arial" panose="020B0604020202020204" pitchFamily="34" charset="0"/>
              </a:rPr>
              <a:t>/PDFS/Kaminski_etal_2009.pdf. Acesso em: 21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22927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6A914-A7BE-21ED-43E9-270AC6D5D87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E6859F3-52E8-95DF-5FF1-B7927660B94F}"/>
              </a:ext>
            </a:extLst>
          </p:cNvPr>
          <p:cNvSpPr txBox="1"/>
          <p:nvPr/>
        </p:nvSpPr>
        <p:spPr>
          <a:xfrm>
            <a:off x="354105" y="714896"/>
            <a:ext cx="11483788" cy="489301"/>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C3297F45-1919-CC09-4140-98CFD4C8E925}"/>
              </a:ext>
            </a:extLst>
          </p:cNvPr>
          <p:cNvSpPr txBox="1"/>
          <p:nvPr/>
        </p:nvSpPr>
        <p:spPr>
          <a:xfrm>
            <a:off x="354105" y="1270717"/>
            <a:ext cx="11483787" cy="4316566"/>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mundo dos insetos é predominante entre todas as espécies sobre a face da terra. E quem domina esse vasto e estranho mundo, formado por pequenos seres, são as formigas. Pertencem à ordem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Hymenoptera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mesmo grupo das vespas e das abelhas.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As formigas são insetos sociais que vivem juntos em colônias. Todas as espécies se agrupam em uma única família chamada de família "Formicidae". Mesmo assim, as diferenças entre as diversas espécies são acentuadas, variando desde a formiga comum até as rurais especializadas em cortar folhas e outras partes vegetais para garantir a própria sobrevivência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Esses insetos se distribuem por todos os continentes, exceto os polos. Ao total, existem cerca de 18.000 espécies de formigas, sendo que 10.000 já foram descritas. No Brasil são cerca de 2.000 espécies. Os problemas trazidos por formigas podem variar do simples incômodo a picadas e até mesmo a infecções hospitalares.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https://memoria.ebc.com.br/infantil/</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voce</a:t>
            </a:r>
            <a:r>
              <a:rPr lang="pt-BR" sz="1200" kern="100" dirty="0">
                <a:effectLst/>
                <a:latin typeface="Arial Narrow" panose="020B0606020202030204" pitchFamily="34" charset="0"/>
                <a:ea typeface="Calibri" panose="020F0502020204030204" pitchFamily="34" charset="0"/>
                <a:cs typeface="Arial" panose="020B0604020202020204" pitchFamily="34" charset="0"/>
              </a:rPr>
              <a:t>-sabia/2014/11/o-que-</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voce</a:t>
            </a:r>
            <a:r>
              <a:rPr lang="pt-BR" sz="1200" kern="100" dirty="0">
                <a:effectLst/>
                <a:latin typeface="Arial Narrow" panose="020B0606020202030204" pitchFamily="34" charset="0"/>
                <a:ea typeface="Calibri" panose="020F0502020204030204" pitchFamily="34" charset="0"/>
                <a:cs typeface="Arial" panose="020B0604020202020204" pitchFamily="34" charset="0"/>
              </a:rPr>
              <a:t>-sabe-sobre-as-formigas. Acesso em: 21 ago.2025.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B1B438B0-F820-64D5-19F7-2E612041C525}"/>
              </a:ext>
            </a:extLst>
          </p:cNvPr>
          <p:cNvSpPr txBox="1"/>
          <p:nvPr/>
        </p:nvSpPr>
        <p:spPr>
          <a:xfrm>
            <a:off x="354105" y="5587283"/>
            <a:ext cx="11483787" cy="80021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300" kern="100" dirty="0">
                <a:effectLst/>
                <a:latin typeface="Calibri" panose="020F0502020204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O assunto dos textos I e II refere-se às formigas. Podemos afirmar que o tema é o mesmo para ambos os textos? Se a resposta for negativa, quais são os temas de cada um deles?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91043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16E38CA-51E5-672F-B9B0-E7C3B7ED90BB}"/>
              </a:ext>
            </a:extLst>
          </p:cNvPr>
          <p:cNvSpPr txBox="1"/>
          <p:nvPr/>
        </p:nvSpPr>
        <p:spPr>
          <a:xfrm>
            <a:off x="338125" y="1084465"/>
            <a:ext cx="11555506" cy="461665"/>
          </a:xfrm>
          <a:prstGeom prst="rect">
            <a:avLst/>
          </a:prstGeom>
          <a:noFill/>
        </p:spPr>
        <p:txBody>
          <a:bodyPr wrap="square">
            <a:spAutoFit/>
          </a:bodyPr>
          <a:lstStyle/>
          <a:p>
            <a:r>
              <a:rPr lang="pt-BR" sz="24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36C9D21E-6CA3-31F1-A9D0-2BCD1E643E4C}"/>
              </a:ext>
            </a:extLst>
          </p:cNvPr>
          <p:cNvGraphicFramePr>
            <a:graphicFrameLocks noGrp="1"/>
          </p:cNvGraphicFramePr>
          <p:nvPr>
            <p:extLst>
              <p:ext uri="{D42A27DB-BD31-4B8C-83A1-F6EECF244321}">
                <p14:modId xmlns:p14="http://schemas.microsoft.com/office/powerpoint/2010/main" val="4268307319"/>
              </p:ext>
            </p:extLst>
          </p:nvPr>
        </p:nvGraphicFramePr>
        <p:xfrm>
          <a:off x="338125" y="754739"/>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pic>
        <p:nvPicPr>
          <p:cNvPr id="3" name="Imagem 2">
            <a:extLst>
              <a:ext uri="{FF2B5EF4-FFF2-40B4-BE49-F238E27FC236}">
                <a16:creationId xmlns:a16="http://schemas.microsoft.com/office/drawing/2014/main" id="{06D83EDF-E24E-9351-2AC9-542E4C9F872B}"/>
              </a:ext>
            </a:extLst>
          </p:cNvPr>
          <p:cNvPicPr>
            <a:picLocks noChangeAspect="1"/>
          </p:cNvPicPr>
          <p:nvPr/>
        </p:nvPicPr>
        <p:blipFill>
          <a:blip r:embed="rId2"/>
          <a:srcRect l="1168" t="12483" r="2427" b="14985"/>
          <a:stretch>
            <a:fillRect/>
          </a:stretch>
        </p:blipFill>
        <p:spPr>
          <a:xfrm>
            <a:off x="338125" y="1662672"/>
            <a:ext cx="4861404" cy="862333"/>
          </a:xfrm>
          <a:prstGeom prst="rect">
            <a:avLst/>
          </a:prstGeom>
        </p:spPr>
      </p:pic>
      <p:sp>
        <p:nvSpPr>
          <p:cNvPr id="6" name="CaixaDeTexto 5">
            <a:extLst>
              <a:ext uri="{FF2B5EF4-FFF2-40B4-BE49-F238E27FC236}">
                <a16:creationId xmlns:a16="http://schemas.microsoft.com/office/drawing/2014/main" id="{F7DF91F5-00D3-F6DE-6FF2-B64CE240CCA5}"/>
              </a:ext>
            </a:extLst>
          </p:cNvPr>
          <p:cNvSpPr txBox="1"/>
          <p:nvPr/>
        </p:nvSpPr>
        <p:spPr>
          <a:xfrm>
            <a:off x="338125" y="2756197"/>
            <a:ext cx="11411052" cy="2763513"/>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os textos. </a:t>
            </a: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É evidente que a vitamina D é importante — mas como obtê-la? Realmente, a vitamina D pode ser produzida naturalmente pela exposição à luz do sol, mas ela também existe em alguns alimentos comuns. Entretanto, como fonte dessa vitamina, certos alimentos são melhores do que outros. Alguns possuem uma quantidade significativa de vitamina D, naturalmente, e são alimentos que talvez você não queira exagerar: manteiga, nata, gema de ovo e fígado. </a:t>
            </a:r>
          </a:p>
          <a:p>
            <a:pPr algn="r">
              <a:lnSpc>
                <a:spcPct val="115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http://saude.hsw.uol.com.br. Acesso em: 31 jul. 2012.  </a:t>
            </a:r>
          </a:p>
        </p:txBody>
      </p:sp>
    </p:spTree>
    <p:extLst>
      <p:ext uri="{BB962C8B-B14F-4D97-AF65-F5344CB8AC3E}">
        <p14:creationId xmlns:p14="http://schemas.microsoft.com/office/powerpoint/2010/main" val="3587682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22D050D4-9BF7-4964-BF70-F0B1F02D52C4}"/>
              </a:ext>
            </a:extLst>
          </p:cNvPr>
          <p:cNvSpPr txBox="1"/>
          <p:nvPr/>
        </p:nvSpPr>
        <p:spPr>
          <a:xfrm>
            <a:off x="340659" y="2545164"/>
            <a:ext cx="11510682" cy="446276"/>
          </a:xfrm>
          <a:prstGeom prst="rect">
            <a:avLst/>
          </a:prstGeom>
          <a:noFill/>
        </p:spPr>
        <p:txBody>
          <a:bodyPr wrap="square" rtlCol="0">
            <a:spAutoFit/>
          </a:bodyPr>
          <a:lstStyle/>
          <a:p>
            <a:pPr algn="just"/>
            <a:r>
              <a:rPr lang="pt-BR" sz="2300" dirty="0">
                <a:latin typeface="Arial Narrow" panose="020B0606020202030204" pitchFamily="34" charset="0"/>
              </a:rPr>
              <a:t>        </a:t>
            </a:r>
          </a:p>
        </p:txBody>
      </p:sp>
      <p:sp>
        <p:nvSpPr>
          <p:cNvPr id="7" name="CaixaDeTexto 6">
            <a:extLst>
              <a:ext uri="{FF2B5EF4-FFF2-40B4-BE49-F238E27FC236}">
                <a16:creationId xmlns:a16="http://schemas.microsoft.com/office/drawing/2014/main" id="{4536A201-3B26-7D66-606D-365AAB582848}"/>
              </a:ext>
            </a:extLst>
          </p:cNvPr>
          <p:cNvSpPr txBox="1"/>
          <p:nvPr/>
        </p:nvSpPr>
        <p:spPr>
          <a:xfrm>
            <a:off x="340659" y="707367"/>
            <a:ext cx="11365386" cy="2763513"/>
          </a:xfrm>
          <a:prstGeom prst="rect">
            <a:avLst/>
          </a:prstGeom>
          <a:noFill/>
        </p:spPr>
        <p:txBody>
          <a:bodyPr wrap="square">
            <a:spAutoFit/>
          </a:bodyPr>
          <a:lstStyle/>
          <a:p>
            <a:pPr marL="0" marR="0" lvl="0" indent="0" algn="just" defTabSz="914400" rtl="0" eaLnBrk="1" fontAlgn="auto" latinLnBrk="0" hangingPunct="1">
              <a:spcBef>
                <a:spcPts val="0"/>
              </a:spcBef>
              <a:buClrTx/>
              <a:buSzTx/>
              <a:buFontTx/>
              <a:buNone/>
              <a:tabLst/>
              <a:defRPr/>
            </a:pPr>
            <a:r>
              <a:rPr kumimoji="0" lang="pt-BR" sz="23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Texto II</a:t>
            </a:r>
            <a:endPar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spcBef>
                <a:spcPts val="0"/>
              </a:spcBef>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Todos nós sabemos que a vitamina D (</a:t>
            </a:r>
            <a:r>
              <a:rPr kumimoji="0" lang="pt-BR" sz="2300" b="0" i="0" u="none" strike="noStrike" kern="100" cap="none" spc="0" normalizeH="0" baseline="0" noProof="0" dirty="0" err="1">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colecalciferol</a:t>
            </a: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é crucial para sua saúde. Mas a vitamina D é realmente uma vitamina? Está presente nas comidas que os humanos normalmente consomem? Embora exista em algum percentual na gordura do peixe, a vitamina D não está em nossas dietas, a não ser que os humanos artificialmente incrementem um produto alimentar, como o leite enriquecido com vitamina D. A natureza planejou que você a produzisse em sua ele, e não a colocasse direto em sua boca. Então, seria a vitamina D realmente uma vitamina?</a:t>
            </a:r>
          </a:p>
          <a:p>
            <a:pPr marL="0" marR="0" lvl="0" indent="0" algn="r" defTabSz="914400" rtl="0" eaLnBrk="1" fontAlgn="auto" latinLnBrk="0" hangingPunct="1">
              <a:spcBef>
                <a:spcPts val="0"/>
              </a:spcBef>
              <a:buClrTx/>
              <a:buSzTx/>
              <a:buFontTx/>
              <a:buNone/>
              <a:tabLst/>
              <a:defRPr/>
            </a:pPr>
            <a:r>
              <a:rPr kumimoji="0" lang="pt-BR" sz="1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Disponível em: www.umaoutravisao.com.br. Acesso em: 31 jul. 2012.</a:t>
            </a:r>
          </a:p>
        </p:txBody>
      </p:sp>
    </p:spTree>
    <p:extLst>
      <p:ext uri="{BB962C8B-B14F-4D97-AF65-F5344CB8AC3E}">
        <p14:creationId xmlns:p14="http://schemas.microsoft.com/office/powerpoint/2010/main" val="3606111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E90E7CA-3841-638C-397A-17EBCDC070C0}"/>
              </a:ext>
            </a:extLst>
          </p:cNvPr>
          <p:cNvSpPr txBox="1"/>
          <p:nvPr/>
        </p:nvSpPr>
        <p:spPr>
          <a:xfrm>
            <a:off x="367554" y="776377"/>
            <a:ext cx="11456894" cy="363176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17. (ENEM 2013)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Frequentemente circulam na mídia textos de divulgação científica que apresentam informações divergentes sobre um mesmo tema. Comparando os dois textos, constata-se que o Texto II se contrapõe ao I quando</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comprova cientificamente que a vitamina D não é uma vitamina.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demonstra a verdadeira importância da vitamina D para a saúde.</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enfatiza que a vitamina D é mais comumente produzida pelo corpo que absorvida por meio de alimentos.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afirma que a vitamina D existe na gordura dos peixes e no leite, não em seus derivados.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levanta a possibilidade de o corpo humano produzir artificialmente a vitamina D.Q </a:t>
            </a:r>
          </a:p>
        </p:txBody>
      </p:sp>
    </p:spTree>
    <p:extLst>
      <p:ext uri="{BB962C8B-B14F-4D97-AF65-F5344CB8AC3E}">
        <p14:creationId xmlns:p14="http://schemas.microsoft.com/office/powerpoint/2010/main" val="2859575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A3973E4F-6F80-11E4-C861-CDC0ED8365A1}"/>
              </a:ext>
            </a:extLst>
          </p:cNvPr>
          <p:cNvSpPr txBox="1"/>
          <p:nvPr/>
        </p:nvSpPr>
        <p:spPr>
          <a:xfrm>
            <a:off x="313765" y="1115673"/>
            <a:ext cx="11564470" cy="446276"/>
          </a:xfrm>
          <a:prstGeom prst="rect">
            <a:avLst/>
          </a:prstGeom>
          <a:noFill/>
        </p:spPr>
        <p:txBody>
          <a:bodyPr wrap="square">
            <a:spAutoFit/>
          </a:bodyPr>
          <a:lstStyle/>
          <a:p>
            <a:r>
              <a:rPr lang="pt-BR" sz="2300" b="1" dirty="0">
                <a:latin typeface="Arial Narrow" panose="020B0606020202030204" pitchFamily="34" charset="0"/>
              </a:rPr>
              <a:t>Contextualizando o gênero, o tema e o campo de atuação</a:t>
            </a:r>
          </a:p>
        </p:txBody>
      </p:sp>
      <p:graphicFrame>
        <p:nvGraphicFramePr>
          <p:cNvPr id="2" name="Tabela 1">
            <a:extLst>
              <a:ext uri="{FF2B5EF4-FFF2-40B4-BE49-F238E27FC236}">
                <a16:creationId xmlns:a16="http://schemas.microsoft.com/office/drawing/2014/main" id="{5003ADB3-728B-122B-BA75-45278C0E517E}"/>
              </a:ext>
            </a:extLst>
          </p:cNvPr>
          <p:cNvGraphicFramePr>
            <a:graphicFrameLocks noGrp="1"/>
          </p:cNvGraphicFramePr>
          <p:nvPr>
            <p:extLst>
              <p:ext uri="{D42A27DB-BD31-4B8C-83A1-F6EECF244321}">
                <p14:modId xmlns:p14="http://schemas.microsoft.com/office/powerpoint/2010/main" val="3617918942"/>
              </p:ext>
            </p:extLst>
          </p:nvPr>
        </p:nvGraphicFramePr>
        <p:xfrm>
          <a:off x="322730" y="768976"/>
          <a:ext cx="11564471" cy="346697"/>
        </p:xfrm>
        <a:graphic>
          <a:graphicData uri="http://schemas.openxmlformats.org/drawingml/2006/table">
            <a:tbl>
              <a:tblPr firstRow="1" firstCol="1" bandRow="1"/>
              <a:tblGrid>
                <a:gridCol w="11564471">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0833BC40-28F4-AD3D-2243-3D248C940BC6}"/>
              </a:ext>
            </a:extLst>
          </p:cNvPr>
          <p:cNvSpPr txBox="1"/>
          <p:nvPr/>
        </p:nvSpPr>
        <p:spPr>
          <a:xfrm>
            <a:off x="322730" y="1731561"/>
            <a:ext cx="11555505" cy="460639"/>
          </a:xfrm>
          <a:prstGeom prst="rect">
            <a:avLst/>
          </a:prstGeom>
          <a:noFill/>
        </p:spPr>
        <p:txBody>
          <a:bodyPr wrap="square">
            <a:spAutoFit/>
          </a:bodyPr>
          <a:lstStyle/>
          <a:p>
            <a:pPr algn="just">
              <a:lnSpc>
                <a:spcPct val="114000"/>
              </a:lnSpc>
            </a:pPr>
            <a:r>
              <a:rPr lang="pt-BR" sz="2300" b="1" i="0" u="none" strike="noStrike" baseline="0" dirty="0">
                <a:latin typeface="Arial Narrow" panose="020B0606020202030204" pitchFamily="34" charset="0"/>
              </a:rPr>
              <a:t>1</a:t>
            </a:r>
            <a:r>
              <a:rPr lang="pt-BR" sz="2300" b="0" i="0" u="none" strike="noStrike" baseline="0" dirty="0">
                <a:latin typeface="Arial Narrow" panose="020B0606020202030204" pitchFamily="34" charset="0"/>
              </a:rPr>
              <a:t>. Antes de ler o texto, vamos conversar? Observe as imagens!!!</a:t>
            </a:r>
            <a:endParaRPr lang="pt-BR" sz="2300" dirty="0">
              <a:latin typeface="Arial Narrow" panose="020B0606020202030204" pitchFamily="34" charset="0"/>
            </a:endParaRPr>
          </a:p>
        </p:txBody>
      </p:sp>
      <p:pic>
        <p:nvPicPr>
          <p:cNvPr id="5" name="Imagem 4">
            <a:extLst>
              <a:ext uri="{FF2B5EF4-FFF2-40B4-BE49-F238E27FC236}">
                <a16:creationId xmlns:a16="http://schemas.microsoft.com/office/drawing/2014/main" id="{CB46BFA2-4B8F-85E7-4896-DB805C8C07E6}"/>
              </a:ext>
            </a:extLst>
          </p:cNvPr>
          <p:cNvPicPr>
            <a:picLocks noChangeAspect="1"/>
          </p:cNvPicPr>
          <p:nvPr/>
        </p:nvPicPr>
        <p:blipFill>
          <a:blip r:embed="rId2"/>
          <a:srcRect b="5188"/>
          <a:stretch>
            <a:fillRect/>
          </a:stretch>
        </p:blipFill>
        <p:spPr>
          <a:xfrm>
            <a:off x="5834140" y="2192200"/>
            <a:ext cx="3975786" cy="3018737"/>
          </a:xfrm>
          <a:prstGeom prst="rect">
            <a:avLst/>
          </a:prstGeom>
        </p:spPr>
      </p:pic>
      <p:pic>
        <p:nvPicPr>
          <p:cNvPr id="6" name="Imagem 5">
            <a:extLst>
              <a:ext uri="{FF2B5EF4-FFF2-40B4-BE49-F238E27FC236}">
                <a16:creationId xmlns:a16="http://schemas.microsoft.com/office/drawing/2014/main" id="{2A4B343C-74F2-C396-E06F-EA148A5FDBFF}"/>
              </a:ext>
            </a:extLst>
          </p:cNvPr>
          <p:cNvPicPr>
            <a:picLocks noChangeAspect="1"/>
          </p:cNvPicPr>
          <p:nvPr/>
        </p:nvPicPr>
        <p:blipFill>
          <a:blip r:embed="rId3"/>
          <a:stretch>
            <a:fillRect/>
          </a:stretch>
        </p:blipFill>
        <p:spPr>
          <a:xfrm>
            <a:off x="1917567" y="2192200"/>
            <a:ext cx="3675734" cy="2988155"/>
          </a:xfrm>
          <a:prstGeom prst="rect">
            <a:avLst/>
          </a:prstGeom>
        </p:spPr>
      </p:pic>
      <p:sp>
        <p:nvSpPr>
          <p:cNvPr id="9" name="CaixaDeTexto 8">
            <a:extLst>
              <a:ext uri="{FF2B5EF4-FFF2-40B4-BE49-F238E27FC236}">
                <a16:creationId xmlns:a16="http://schemas.microsoft.com/office/drawing/2014/main" id="{12601265-1FA0-6CD1-0570-DE034DD0D47F}"/>
              </a:ext>
            </a:extLst>
          </p:cNvPr>
          <p:cNvSpPr txBox="1"/>
          <p:nvPr/>
        </p:nvSpPr>
        <p:spPr>
          <a:xfrm>
            <a:off x="1927964" y="5180355"/>
            <a:ext cx="3675734" cy="1384995"/>
          </a:xfrm>
          <a:prstGeom prst="rect">
            <a:avLst/>
          </a:prstGeom>
          <a:noFill/>
        </p:spPr>
        <p:txBody>
          <a:bodyPr wrap="square">
            <a:spAutoFit/>
          </a:bodyPr>
          <a:lstStyle/>
          <a:p>
            <a:pPr algn="ct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https://blogger.googleusercontent.com/</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img</a:t>
            </a:r>
            <a:r>
              <a:rPr lang="pt-BR" sz="1200" kern="100" dirty="0">
                <a:effectLst/>
                <a:latin typeface="Arial Narrow" panose="020B0606020202030204" pitchFamily="34" charset="0"/>
                <a:ea typeface="Calibri" panose="020F0502020204030204" pitchFamily="34" charset="0"/>
                <a:cs typeface="Arial" panose="020B0604020202020204" pitchFamily="34" charset="0"/>
              </a:rPr>
              <a:t>/b/R29vZ2xl/AVvXsEixweisZC9WmKGaAz3Pw3ijAlMAXLo-IVC0p4E7PvsRSLUk6O7BXAfCPyiQU2st-AEX01LN-z06dJ2lmNiKLv9eCceMdZlM81iP9-Qz0L1QkF3CSljP_6_Nu047Fz6VwJX6t5m6tDa0vKv9/s1600/ARTIGO+TEATRO+1.jpg. Acesso em: 21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DAA21F31-51C6-F411-E1C0-61E4CD7F9F55}"/>
              </a:ext>
            </a:extLst>
          </p:cNvPr>
          <p:cNvSpPr txBox="1"/>
          <p:nvPr/>
        </p:nvSpPr>
        <p:spPr>
          <a:xfrm>
            <a:off x="5834140" y="5226521"/>
            <a:ext cx="3975786" cy="646331"/>
          </a:xfrm>
          <a:prstGeom prst="rect">
            <a:avLst/>
          </a:prstGeom>
          <a:noFill/>
        </p:spPr>
        <p:txBody>
          <a:bodyPr wrap="square">
            <a:spAutoFit/>
          </a:bodyPr>
          <a:lstStyle/>
          <a:p>
            <a:pPr algn="ct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https://www.teatrodacidade.com.br/</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wp-content</a:t>
            </a:r>
            <a:r>
              <a:rPr lang="pt-BR" sz="1200" kern="100" dirty="0">
                <a:effectLst/>
                <a:latin typeface="Arial Narrow" panose="020B0606020202030204" pitchFamily="34" charset="0"/>
                <a:ea typeface="Calibri" panose="020F0502020204030204" pitchFamily="34" charset="0"/>
                <a:cs typeface="Arial" panose="020B0604020202020204" pitchFamily="34" charset="0"/>
              </a:rPr>
              <a:t>/uploads/Cena-Final-2-Morte-e-Vida-Severina.jpg. Acesso em: 21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32839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CBA9330-ECE4-D78C-910C-58AFA0E84D5D}"/>
              </a:ext>
            </a:extLst>
          </p:cNvPr>
          <p:cNvSpPr txBox="1"/>
          <p:nvPr/>
        </p:nvSpPr>
        <p:spPr>
          <a:xfrm>
            <a:off x="358588" y="782167"/>
            <a:ext cx="11474823" cy="2101024"/>
          </a:xfrm>
          <a:prstGeom prst="rect">
            <a:avLst/>
          </a:prstGeom>
          <a:noFill/>
        </p:spPr>
        <p:txBody>
          <a:bodyPr wrap="square">
            <a:spAutoFit/>
          </a:bodyPr>
          <a:lstStyle/>
          <a:p>
            <a:pPr algn="just">
              <a:lnSpc>
                <a:spcPct val="115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Quem aqui já foi ao teatro?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Conhece alguma peça teatral? Qual?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que você lembra sobre a peça que viu?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já participou de uma peça de teatro na escola? Como foi? Qual era o seu papel?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já assistiu a uma peça de teatro? Sua escola costuma realizar eventos desse tipo?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82685CCA-1762-7E41-EEC6-E38FEF0009C3}"/>
              </a:ext>
            </a:extLst>
          </p:cNvPr>
          <p:cNvSpPr txBox="1"/>
          <p:nvPr/>
        </p:nvSpPr>
        <p:spPr>
          <a:xfrm>
            <a:off x="358588" y="3429000"/>
            <a:ext cx="11474823" cy="2100896"/>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nesta sequência de atividades estudaremos textos teatrais, pertencentes ao gênero dramático. No texto dramático, o narrador conta a história enquanto os atores encenam e dialogam por meio das personagens. A representação de personagens e de suas ações em peças teatrais e filmes, inseridos em diferentes cenários, espaços e tempo, traz a possibilidade de tornar o imaginário mais próximo de quem o representa e do público que assiste a essa atuação.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366070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012F31F-6F94-77D1-B9CF-F499A1FEE02A}"/>
              </a:ext>
            </a:extLst>
          </p:cNvPr>
          <p:cNvPicPr>
            <a:picLocks noChangeAspect="1"/>
          </p:cNvPicPr>
          <p:nvPr/>
        </p:nvPicPr>
        <p:blipFill>
          <a:blip r:embed="rId2"/>
          <a:srcRect t="9225" b="25774"/>
          <a:stretch>
            <a:fillRect/>
          </a:stretch>
        </p:blipFill>
        <p:spPr>
          <a:xfrm>
            <a:off x="350808" y="636494"/>
            <a:ext cx="11490384" cy="412377"/>
          </a:xfrm>
          <a:prstGeom prst="rect">
            <a:avLst/>
          </a:prstGeom>
        </p:spPr>
      </p:pic>
      <p:graphicFrame>
        <p:nvGraphicFramePr>
          <p:cNvPr id="4" name="Tabela 3">
            <a:extLst>
              <a:ext uri="{FF2B5EF4-FFF2-40B4-BE49-F238E27FC236}">
                <a16:creationId xmlns:a16="http://schemas.microsoft.com/office/drawing/2014/main" id="{70CEA745-D89A-C031-A26A-3EA0D04D1592}"/>
              </a:ext>
            </a:extLst>
          </p:cNvPr>
          <p:cNvGraphicFramePr>
            <a:graphicFrameLocks noGrp="1"/>
          </p:cNvGraphicFramePr>
          <p:nvPr>
            <p:extLst>
              <p:ext uri="{D42A27DB-BD31-4B8C-83A1-F6EECF244321}">
                <p14:modId xmlns:p14="http://schemas.microsoft.com/office/powerpoint/2010/main" val="2876243619"/>
              </p:ext>
            </p:extLst>
          </p:nvPr>
        </p:nvGraphicFramePr>
        <p:xfrm>
          <a:off x="380028" y="1048871"/>
          <a:ext cx="11431944" cy="5547360"/>
        </p:xfrm>
        <a:graphic>
          <a:graphicData uri="http://schemas.openxmlformats.org/drawingml/2006/table">
            <a:tbl>
              <a:tblPr firstRow="1" firstCol="1" bandRow="1"/>
              <a:tblGrid>
                <a:gridCol w="11431944">
                  <a:extLst>
                    <a:ext uri="{9D8B030D-6E8A-4147-A177-3AD203B41FA5}">
                      <a16:colId xmlns:a16="http://schemas.microsoft.com/office/drawing/2014/main" val="147755842"/>
                    </a:ext>
                  </a:extLst>
                </a:gridCol>
              </a:tblGrid>
              <a:tr h="5331125">
                <a:tc>
                  <a:txBody>
                    <a:bodyPr/>
                    <a:lstStyle/>
                    <a:p>
                      <a:pPr algn="ctr">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teatral / Dramático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teatral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também conhecido como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dramático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tipo de texto literário criado para ser encenado em um palco. Ele se diferencia de outros gêneros narrativos por sua natureza dialógica e pela ausência de um narrador explícito. Suas principais características incluem: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Estrutura e Elementos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Diálogos: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texto teatral é construído principalmente por meio de diálogos entre os personagens, que revelam a ação e os conflitos da peça.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Rubricas: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São indicações cênicas que fornecem informações sobre como os personagens devem se movimentar, expressar-se e sobre o cenário, figurino e efeitos sonoros.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Personagens: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São os indivíduos que dão vida à história, com suas ações e falas, que podem ser protagonistas, antagonistas ou coadjuvantes.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Cenário e Figurino: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Elementos visuais que ajudam a construir o ambiente da peça e a caracterizar as personagens.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Atos e Cenas: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Divisões internas do texto que marcam as mudanças de tempo, espaço ou ação.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Linguagem e Representação: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Discurso Direto: Predomínio da fala direta dos personagens, com pouca ou nenhuma interferência do narrador.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a:t>
                      </a: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https://www.todamateria.com.br/texto-teatral/. </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Acesso em: 22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2553239533"/>
                  </a:ext>
                </a:extLst>
              </a:tr>
            </a:tbl>
          </a:graphicData>
        </a:graphic>
      </p:graphicFrame>
    </p:spTree>
    <p:extLst>
      <p:ext uri="{BB962C8B-B14F-4D97-AF65-F5344CB8AC3E}">
        <p14:creationId xmlns:p14="http://schemas.microsoft.com/office/powerpoint/2010/main" val="21201869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C5729ECA-1BE7-06B8-2285-B64E85E044F0}"/>
              </a:ext>
            </a:extLst>
          </p:cNvPr>
          <p:cNvSpPr txBox="1"/>
          <p:nvPr/>
        </p:nvSpPr>
        <p:spPr>
          <a:xfrm>
            <a:off x="331693" y="698741"/>
            <a:ext cx="11546541" cy="80021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Atenção! O espetáculo já vai começar, mas antes... Antes de ler o resumo da obra, responda oralmente. Pelo título, você consegue imaginar qual é o assunto da peça?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m 4">
            <a:extLst>
              <a:ext uri="{FF2B5EF4-FFF2-40B4-BE49-F238E27FC236}">
                <a16:creationId xmlns:a16="http://schemas.microsoft.com/office/drawing/2014/main" id="{39E2D3FC-D751-5244-18DC-DE1403DBB129}"/>
              </a:ext>
            </a:extLst>
          </p:cNvPr>
          <p:cNvPicPr>
            <a:picLocks noChangeAspect="1"/>
          </p:cNvPicPr>
          <p:nvPr/>
        </p:nvPicPr>
        <p:blipFill>
          <a:blip r:embed="rId2"/>
          <a:stretch>
            <a:fillRect/>
          </a:stretch>
        </p:blipFill>
        <p:spPr>
          <a:xfrm>
            <a:off x="349625" y="2471232"/>
            <a:ext cx="3801034" cy="2699077"/>
          </a:xfrm>
          <a:prstGeom prst="rect">
            <a:avLst/>
          </a:prstGeom>
        </p:spPr>
      </p:pic>
      <p:sp>
        <p:nvSpPr>
          <p:cNvPr id="9" name="CaixaDeTexto 8">
            <a:extLst>
              <a:ext uri="{FF2B5EF4-FFF2-40B4-BE49-F238E27FC236}">
                <a16:creationId xmlns:a16="http://schemas.microsoft.com/office/drawing/2014/main" id="{65C0BA25-6245-6CD2-1AD0-93FB39B11B3C}"/>
              </a:ext>
            </a:extLst>
          </p:cNvPr>
          <p:cNvSpPr txBox="1"/>
          <p:nvPr/>
        </p:nvSpPr>
        <p:spPr>
          <a:xfrm rot="10800000" flipV="1">
            <a:off x="4271685" y="2447572"/>
            <a:ext cx="7539316" cy="3277820"/>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avarento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Árabe, devoto de Santo Antônio, guarda todo o seu dinheiro em uma porca de madeira, sob constante vigilância. A peça se desenrola com intrigas e confusões envolvendo os moradores da casa: a filha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Margarida; a empregada Caroba; o noivo de Margarida, </a:t>
            </a:r>
            <a:r>
              <a:rPr lang="pt-BR" sz="2300" dirty="0">
                <a:latin typeface="Arial Narrow" panose="020B0606020202030204" pitchFamily="34" charset="0"/>
              </a:rPr>
              <a:t>Dodó; Eudoro, e sua noiva, </a:t>
            </a:r>
            <a:r>
              <a:rPr lang="pt-BR" sz="2300" dirty="0" err="1">
                <a:latin typeface="Arial Narrow" panose="020B0606020202030204" pitchFamily="34" charset="0"/>
              </a:rPr>
              <a:t>Benona</a:t>
            </a:r>
            <a:r>
              <a:rPr lang="pt-BR" sz="2300" dirty="0">
                <a:latin typeface="Arial Narrow" panose="020B060602020203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com suas artimanhas, planeja casamentos para Margarida 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Benona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aproveitando-se da ganância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 da paixão de Eudoro. Ela manipula situações para que Eudoro se apaixone por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Benona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 para que Dodó e Margarida possam ficar juntos. </a:t>
            </a:r>
          </a:p>
        </p:txBody>
      </p:sp>
      <p:sp>
        <p:nvSpPr>
          <p:cNvPr id="3" name="CaixaDeTexto 2">
            <a:extLst>
              <a:ext uri="{FF2B5EF4-FFF2-40B4-BE49-F238E27FC236}">
                <a16:creationId xmlns:a16="http://schemas.microsoft.com/office/drawing/2014/main" id="{9E749456-4C56-F2EB-B227-ACD8AEF3DD48}"/>
              </a:ext>
            </a:extLst>
          </p:cNvPr>
          <p:cNvSpPr txBox="1"/>
          <p:nvPr/>
        </p:nvSpPr>
        <p:spPr>
          <a:xfrm>
            <a:off x="367549" y="1687691"/>
            <a:ext cx="11474825" cy="472886"/>
          </a:xfrm>
          <a:prstGeom prst="rect">
            <a:avLst/>
          </a:prstGeom>
          <a:noFill/>
        </p:spPr>
        <p:txBody>
          <a:bodyPr wrap="square">
            <a:spAutoFit/>
          </a:bodyPr>
          <a:lstStyle/>
          <a:p>
            <a:pPr algn="just">
              <a:lnSpc>
                <a:spcPct val="115000"/>
              </a:lnSpc>
              <a:spcAft>
                <a:spcPts val="800"/>
              </a:spcAf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4396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5C814-DB87-4321-6604-DBE33A87790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CB53B69-ED4F-2E9F-736B-A4AEE78025F3}"/>
              </a:ext>
            </a:extLst>
          </p:cNvPr>
          <p:cNvSpPr txBox="1"/>
          <p:nvPr/>
        </p:nvSpPr>
        <p:spPr>
          <a:xfrm>
            <a:off x="331694" y="802258"/>
            <a:ext cx="11519647" cy="4524315"/>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Enquanto isso,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desconfia que sua porca foi roubada e se desespera com a possibilidade de perder seu dinheiro. Ele discute com Dodó, que tenta se explicar, e acaba revelando que a porca está cheia de dinheiro. Pinhão, que havia se envolvido com Margarida, surge e exige dinheiro para revelar onde está a porca.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No final,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recupera a porca, mas descobre que o dinheiro guardado nela não tem mais valor. A peça termina com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sozinho, lamentando a perda e questionando o sentido de tudo, enquanto os outros casais se acertam e celebram seus novos laços.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peça, inspirada em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Aulularia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de Plauto, utiliza o humor e a caricatura para criticar a avareza e a hipocrisia, ao mesmo tempo em que levanta questões filosóficas sobre a relação do ser humano com o dinheiro e com o mundo espiritual.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Apesar de ser uma comédia, o texto promove uma reflexão sobre a relação do ser humano com o mundo físico (representado pela porca).</a:t>
            </a: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http://educacao.globo.com/literatura/assunto/resumos-de-livros/o-santo-e-a-porca.html. Acesso em: 22 ago. 2025. </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26272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091E2347-BFA1-54CE-4627-7453AE0BC49C}"/>
              </a:ext>
            </a:extLst>
          </p:cNvPr>
          <p:cNvGraphicFramePr>
            <a:graphicFrameLocks noGrp="1"/>
          </p:cNvGraphicFramePr>
          <p:nvPr>
            <p:extLst>
              <p:ext uri="{D42A27DB-BD31-4B8C-83A1-F6EECF244321}">
                <p14:modId xmlns:p14="http://schemas.microsoft.com/office/powerpoint/2010/main" val="1606708805"/>
              </p:ext>
            </p:extLst>
          </p:nvPr>
        </p:nvGraphicFramePr>
        <p:xfrm>
          <a:off x="327804" y="1257458"/>
          <a:ext cx="11536392" cy="5090160"/>
        </p:xfrm>
        <a:graphic>
          <a:graphicData uri="http://schemas.openxmlformats.org/drawingml/2006/table">
            <a:tbl>
              <a:tblPr firstRow="1" firstCol="1" bandRow="1"/>
              <a:tblGrid>
                <a:gridCol w="11536392">
                  <a:extLst>
                    <a:ext uri="{9D8B030D-6E8A-4147-A177-3AD203B41FA5}">
                      <a16:colId xmlns:a16="http://schemas.microsoft.com/office/drawing/2014/main" val="2536666102"/>
                    </a:ext>
                  </a:extLst>
                </a:gridCol>
              </a:tblGrid>
              <a:tr h="4539494">
                <a:tc>
                  <a:txBody>
                    <a:bodyPr/>
                    <a:lstStyle/>
                    <a:p>
                      <a:pPr algn="ctr">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autor</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Ariano Suassuna nasceu em 16 de junho de 1927, em João Pessoa, no estado da Paraíba.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1952, além de escrever para o teatro, passou a trabalhar como advogado. Em 1955, escreveu sua peça mais famosa —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Auto da Compadecida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escritor foi um dos fundadores do Teatro Popular do Nordeste, em 1959.</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obra de Ariano Suassuna é caraterizada, principalmente, pelo seu teor regionalista. Desse modo, seus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personagens são típicos do Nordeste</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portanto,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apresentam dialeto e costumes nordestinos</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Assim, os elementos da cultura popular dessa região são valorizados.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Dessa forma,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autor possui uma literatura nacionalista, que valoriza a cultura regional e dá protagonismo ao sertanejo e à sua forma simples de viver.</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Nesse contexto,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elementos tradicionais, como a religião, são tematizados em sua obra, mas também questões sociopolíticas.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Apesar de ter escrito tragédias, como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Uma mulher vestida de sol,</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em que a violência do homem do sertão é retratada, Suassuna é mais conhecido pelas suas comédias, como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santo e a porca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a famosa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Auto da Compadecida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nas quais imperam a ironia e a crítica a determinados comportamentos humanos.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https://www.preparaenem.com/</a:t>
                      </a:r>
                      <a:r>
                        <a:rPr lang="pt-BR" sz="1200" u="none"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portugues</a:t>
                      </a: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/ariano-suassuna.htm. Acesso em: 19 ago. 2025.</a:t>
                      </a:r>
                      <a:endParaRPr lang="pt-BR" sz="1200" u="none"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344711592"/>
                  </a:ext>
                </a:extLst>
              </a:tr>
            </a:tbl>
          </a:graphicData>
        </a:graphic>
      </p:graphicFrame>
      <p:pic>
        <p:nvPicPr>
          <p:cNvPr id="2" name="Imagem 1">
            <a:extLst>
              <a:ext uri="{FF2B5EF4-FFF2-40B4-BE49-F238E27FC236}">
                <a16:creationId xmlns:a16="http://schemas.microsoft.com/office/drawing/2014/main" id="{BF18128D-0AC2-13A9-F2EE-25C5DC2A7CB9}"/>
              </a:ext>
            </a:extLst>
          </p:cNvPr>
          <p:cNvPicPr>
            <a:picLocks noChangeAspect="1"/>
          </p:cNvPicPr>
          <p:nvPr/>
        </p:nvPicPr>
        <p:blipFill>
          <a:blip r:embed="rId2"/>
          <a:stretch>
            <a:fillRect/>
          </a:stretch>
        </p:blipFill>
        <p:spPr>
          <a:xfrm>
            <a:off x="327804" y="794122"/>
            <a:ext cx="3084378" cy="622302"/>
          </a:xfrm>
          <a:prstGeom prst="rect">
            <a:avLst/>
          </a:prstGeom>
        </p:spPr>
      </p:pic>
    </p:spTree>
    <p:extLst>
      <p:ext uri="{BB962C8B-B14F-4D97-AF65-F5344CB8AC3E}">
        <p14:creationId xmlns:p14="http://schemas.microsoft.com/office/powerpoint/2010/main" val="4850247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9444ED02-6095-74E1-4382-1AC558BF6069}"/>
              </a:ext>
            </a:extLst>
          </p:cNvPr>
          <p:cNvGraphicFramePr>
            <a:graphicFrameLocks noGrp="1"/>
          </p:cNvGraphicFramePr>
          <p:nvPr>
            <p:extLst>
              <p:ext uri="{D42A27DB-BD31-4B8C-83A1-F6EECF244321}">
                <p14:modId xmlns:p14="http://schemas.microsoft.com/office/powerpoint/2010/main" val="3173771859"/>
              </p:ext>
            </p:extLst>
          </p:nvPr>
        </p:nvGraphicFramePr>
        <p:xfrm>
          <a:off x="340659" y="898841"/>
          <a:ext cx="11501717" cy="2636520"/>
        </p:xfrm>
        <a:graphic>
          <a:graphicData uri="http://schemas.openxmlformats.org/drawingml/2006/table">
            <a:tbl>
              <a:tblPr firstRow="1" firstCol="1" bandRow="1"/>
              <a:tblGrid>
                <a:gridCol w="11501717">
                  <a:extLst>
                    <a:ext uri="{9D8B030D-6E8A-4147-A177-3AD203B41FA5}">
                      <a16:colId xmlns:a16="http://schemas.microsoft.com/office/drawing/2014/main" val="1308458628"/>
                    </a:ext>
                  </a:extLst>
                </a:gridCol>
              </a:tblGrid>
              <a:tr h="1423358">
                <a:tc>
                  <a:txBody>
                    <a:bodyPr/>
                    <a:lstStyle/>
                    <a:p>
                      <a:pPr algn="ctr">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Santo e a Porca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Santo e a Porca",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Ariano Suassuna</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narra a história de Seu </a:t>
                      </a:r>
                      <a:r>
                        <a:rPr lang="pt-BR" sz="2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Árabe, um velho fazendeiro do interior de Pernambuco, homem de grande avareza. Devoto de Santo Antônio, ele mantém em casa, sob constante vigilância, uma porca recheada com dinheiro, guardado de toda uma vida. Quando recebe a notícia da visita de um rico fazendeiro vizinho, pressente que este vem atrás de seu tesouro. Enlouquecido pelo terror de ser "roubado" deixa-se levar pelas artimanhas de sua empregada Caroba que articula poderosas manobras e cria uma rede envolvente ao seu redor.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https://www.focoincena.com.br/o-santo-e-a-porca. Acesso em: 20 ago. 2025.</a:t>
                      </a:r>
                      <a:endParaRPr lang="pt-BR" sz="1200" u="none"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2405044902"/>
                  </a:ext>
                </a:extLst>
              </a:tr>
            </a:tbl>
          </a:graphicData>
        </a:graphic>
      </p:graphicFrame>
      <p:sp>
        <p:nvSpPr>
          <p:cNvPr id="7" name="CaixaDeTexto 6">
            <a:extLst>
              <a:ext uri="{FF2B5EF4-FFF2-40B4-BE49-F238E27FC236}">
                <a16:creationId xmlns:a16="http://schemas.microsoft.com/office/drawing/2014/main" id="{5457B8B6-9531-7EC1-C470-C40D20EC279F}"/>
              </a:ext>
            </a:extLst>
          </p:cNvPr>
          <p:cNvSpPr txBox="1"/>
          <p:nvPr/>
        </p:nvSpPr>
        <p:spPr>
          <a:xfrm>
            <a:off x="340659" y="3991434"/>
            <a:ext cx="11501716" cy="1508105"/>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a encenação teatral é um momento mágico para quem dela participa, seja atuando, seja como espectador. E pensar que toda essa magia resulta de um texto escrito... Você já teve oportunidade de ver/ler um texto teatral escrito? Então, prepare-se. Depois do terceiro sinal... Um. Dois. Três... A peça vai começar!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10388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C861F2F-1F2E-B9FB-1758-5EAC5EDE84FF}"/>
              </a:ext>
            </a:extLst>
          </p:cNvPr>
          <p:cNvSpPr txBox="1"/>
          <p:nvPr/>
        </p:nvSpPr>
        <p:spPr>
          <a:xfrm>
            <a:off x="358587" y="728803"/>
            <a:ext cx="11465859" cy="1154162"/>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O SANTO E A PORCA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Ariano Suassuna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52A9580B-FFF7-0CD5-E285-96C3601C47EE}"/>
              </a:ext>
            </a:extLst>
          </p:cNvPr>
          <p:cNvSpPr txBox="1"/>
          <p:nvPr/>
        </p:nvSpPr>
        <p:spPr>
          <a:xfrm>
            <a:off x="358587" y="2143491"/>
            <a:ext cx="11465859" cy="398570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Personagens e características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Árabe: O protagonista, um homem avarento e devoto de Santo Antônio, que esconde seu dinheiro em uma porca.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Benona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Irmã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que já foi noiva de Eudoro.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Filha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desejada por Dodô e cobiçada por Eudoro.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Dodô: Filho de Eudoro e namorado de Margarida, que se disfarça para se aproximar dela.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Eudoro Vicente: Velho amigo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que deseja casar com Margarida e pede sua mão em casamento.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Empregada da casa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com um papel importante na trama.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Pinhão: Pessoa de confiança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que se envolve com Margarida.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85050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CBCDD-ADE7-D265-28C9-649E2B43A2C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8D26F6EB-C60D-DFA8-562D-17605CB8F0A9}"/>
              </a:ext>
            </a:extLst>
          </p:cNvPr>
          <p:cNvSpPr txBox="1"/>
          <p:nvPr/>
        </p:nvSpPr>
        <p:spPr>
          <a:xfrm>
            <a:off x="363070" y="798235"/>
            <a:ext cx="11465859" cy="5755422"/>
          </a:xfrm>
          <a:prstGeom prst="rect">
            <a:avLst/>
          </a:prstGeom>
          <a:noFill/>
        </p:spPr>
        <p:txBody>
          <a:bodyPr wrap="square">
            <a:spAutoFit/>
          </a:bodyPr>
          <a:lstStyle/>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PRIMEIRO ATO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i="1" kern="100" dirty="0">
                <a:effectLst/>
                <a:latin typeface="Arial Narrow" panose="020B0606020202030204" pitchFamily="34" charset="0"/>
                <a:ea typeface="Calibri" panose="020F0502020204030204" pitchFamily="34" charset="0"/>
                <a:cs typeface="Arial" panose="020B0604020202020204" pitchFamily="34" charset="0"/>
              </a:rPr>
              <a:t>O pano abre na casa de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EURICO ARÁBE, </a:t>
            </a:r>
            <a:r>
              <a:rPr lang="pt-BR" sz="2300" i="1" kern="100" dirty="0">
                <a:effectLst/>
                <a:latin typeface="Arial Narrow" panose="020B0606020202030204" pitchFamily="34" charset="0"/>
                <a:ea typeface="Calibri" panose="020F0502020204030204" pitchFamily="34" charset="0"/>
                <a:cs typeface="Arial" panose="020B0604020202020204" pitchFamily="34" charset="0"/>
              </a:rPr>
              <a:t>mais conhecido como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EURICÃO ENGOLE-COBRA.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 E foi então que o patrão dele disse: “Pinhão, você sele o cavalo e vá na minha frente procurar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não. Meu nome é Eurico.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 Sim, é isso mesmo. Seu Eudoro Vicente disse: “Pinhão, você sele o cavalo e vá na minha frente procurar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Euriques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Eurico!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 “Vá procurar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Euríquio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Chame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mesmo.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 “Vá procurar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Engole-Cobra...”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Engole-Cobra é a mãe! Não lhe dei licença de me chamar de Engole-Cobra, não! Só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 “Vá na minha frente procurar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para entregar essa carta a ele.”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Onde está a carta? Dê cá! Que quererá Eudoro Vicente comigo?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PINHÃO — Eu acho que é dinheiro emprestado.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34531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D8891-430F-CCD2-B30F-F8990AFEAB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FEB25175-F2A9-00C9-E26A-79E7EFE24335}"/>
              </a:ext>
            </a:extLst>
          </p:cNvPr>
          <p:cNvSpPr txBox="1"/>
          <p:nvPr/>
        </p:nvSpPr>
        <p:spPr>
          <a:xfrm>
            <a:off x="363070" y="647578"/>
            <a:ext cx="11465859" cy="6109365"/>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(Devolvendo a carta.) Hein?</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PINHÃO — Toda vez que ele me manda assim na frente, a cavalo, é para isso.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E que ideia foi essa de que eu tenho dinheiro? Você andou espalhando isso! Foi você, Caroba miserável, você que não tem compaixão de um pobre como eu! Foi você, só pode ter sido você!</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 Eu? Eu não!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Ai, meu Deus, com essa carestia! Ai a crise, ai a carestia! Tudo que se compra é pela hora da morte!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 E o que é que o senhor compra? Me diga mesmo, pelo amor de Deus! Só falta matar a gente de fome!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Ai a crise, ai a carestia! E é tudo querendo me roubar! Mas Santo Antônio me protege!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PINHÃO — O senhor pelo menos leia a carta!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Eu? Deus me livre de ler essa maldita! Essa amaldiçoada! Ai a crise, ai a carestia! Santo Antônio, me proteja, meu Deus! Ai a crise, ai a carestia!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Socorro! Socorro! Pega o ladrão!</a:t>
            </a:r>
          </a:p>
          <a:p>
            <a:r>
              <a:rPr lang="pt-BR" sz="2300" kern="100" dirty="0">
                <a:latin typeface="Arial Narrow" panose="020B0606020202030204" pitchFamily="34" charset="0"/>
                <a:ea typeface="Calibri" panose="020F0502020204030204" pitchFamily="34" charset="0"/>
                <a:cs typeface="Arial" panose="020B0604020202020204" pitchFamily="34" charset="0"/>
              </a:rPr>
              <a:t>EURICÃO — Ai minha filha, não grite assim não! Não grite, senão vão pensar que a gente tem o que roubar em casa. E vêm roubar! Santo Antônio, Santo Antônio! Ai a crise, ai a carestia!</a:t>
            </a:r>
            <a:endParaRPr lang="pt-BR" sz="23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97339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0D752-E3FB-46D0-2642-22ABD3E17100}"/>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A64DB43-23B7-B506-2B34-1DD5CF86CECE}"/>
              </a:ext>
            </a:extLst>
          </p:cNvPr>
          <p:cNvSpPr txBox="1"/>
          <p:nvPr/>
        </p:nvSpPr>
        <p:spPr>
          <a:xfrm>
            <a:off x="363070" y="807200"/>
            <a:ext cx="11465859" cy="5401479"/>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Mas o que foi que houve?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Ainda não houve nada, mas está para haver! Está para haver, minha filha!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O que é? Que foi que houve, Caroba? Que foi, Pinhão! Pinhão, você aqui? Ah, já sei o que houve, papai soube de tudo! É melhor então que eu confesse logo.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CAROBA — Que a senhora se confesse? Deixe para a sexta-feira, porque a senhora aproveita e comunga! Que coisa, Dona Margarida só quer viver na igreja!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Ai a crise, ai a carestia!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Mas afinal de contas, o que foi que houve? Meu pai, eu vou contar...</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DODÓ — Não!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PINHÃO — Não, não, Dona Margarida, quem fala sou eu! O que houve é que meu patrão escreveu uma carta ao senhor seu pai.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Uma carta? Dizendo o quê?</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Você ainda pergunta? Só pode ser para pedir dinheiro emprestado! Aquele usurário! Aquele ladrão!</a:t>
            </a:r>
          </a:p>
          <a:p>
            <a:r>
              <a:rPr lang="pt-BR" sz="2300" kern="100" dirty="0">
                <a:latin typeface="Arial Narrow" panose="020B0606020202030204" pitchFamily="34" charset="0"/>
                <a:ea typeface="Calibri" panose="020F0502020204030204" pitchFamily="34" charset="0"/>
                <a:cs typeface="Arial" panose="020B0604020202020204" pitchFamily="34" charset="0"/>
              </a:rPr>
              <a:t>CAROBA — Mas Seu </a:t>
            </a:r>
            <a:r>
              <a:rPr lang="pt-BR" sz="2300" kern="100" dirty="0" err="1">
                <a:latin typeface="Arial Narrow" panose="020B0606020202030204" pitchFamily="34" charset="0"/>
                <a:ea typeface="Calibri" panose="020F0502020204030204" pitchFamily="34" charset="0"/>
                <a:cs typeface="Arial" panose="020B0604020202020204" pitchFamily="34" charset="0"/>
              </a:rPr>
              <a:t>Euricão</a:t>
            </a:r>
            <a:r>
              <a:rPr lang="pt-BR" sz="2300" kern="100" dirty="0">
                <a:latin typeface="Arial Narrow" panose="020B0606020202030204" pitchFamily="34" charset="0"/>
                <a:ea typeface="Calibri" panose="020F0502020204030204" pitchFamily="34" charset="0"/>
                <a:cs typeface="Arial" panose="020B0604020202020204" pitchFamily="34" charset="0"/>
              </a:rPr>
              <a:t>, Seu Eudoro é um homem rico!</a:t>
            </a:r>
            <a:endParaRPr lang="pt-BR" sz="23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410654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2DCFF-BCFB-05BE-1BBC-5367131EA81A}"/>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76892FBE-8100-F7E2-2EFD-ACEFEE1D063F}"/>
              </a:ext>
            </a:extLst>
          </p:cNvPr>
          <p:cNvSpPr txBox="1"/>
          <p:nvPr/>
        </p:nvSpPr>
        <p:spPr>
          <a:xfrm>
            <a:off x="363069" y="726518"/>
            <a:ext cx="11465859" cy="3108543"/>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E é por isso mesmo que eu estou com medo. Você já viu pobre pedir dinheiro emprestado? Só os ricos é que vivem com essa safadeza! Santo Antônio, Santo Antônio!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Mas papai já leu a carta?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Não! Nem quero ler! Nem quero que você leia! Afaste-se, não toque nessa amaldiçoada!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Então tome.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Não tomo!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Leia o senhor mesmo!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https://www.coopecigo.com.br/web-files/arquivos/aa6c1abcfa6238524b8a2bc20214f360.pdf. Acesso em: 19 ago. 2025. </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A894B8F3-7368-377E-1EB8-7D14BD8F92BB}"/>
              </a:ext>
            </a:extLst>
          </p:cNvPr>
          <p:cNvSpPr txBox="1"/>
          <p:nvPr/>
        </p:nvSpPr>
        <p:spPr>
          <a:xfrm>
            <a:off x="363069" y="4001306"/>
            <a:ext cx="11465858" cy="2569934"/>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peça “O Santo e a Porca” representa a manifestação da cultura nordestina. É uma peça teatral dividida em três atos: apresentação das personagens, desenvolvimento e ápice.  O tema gira em torno da avareza, pois o impasse se dá quando o protagonista pensa que irá perder todo o dinheiro que guardava numa porca de madeira. Apesar de ser uma comédia, o texto promove uma reflexão sobre a relação do ser humano com o mundo físico (representado pela porca) e o espiritual (representado por Santo Antônio). Agora responda.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Com qual finalidade essa peça teatral foi produzida?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471551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852C6-974E-1DB6-C29A-38CA39C2532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7EAA18ED-1EF7-1293-38DA-821934AAB53D}"/>
              </a:ext>
            </a:extLst>
          </p:cNvPr>
          <p:cNvSpPr txBox="1"/>
          <p:nvPr/>
        </p:nvSpPr>
        <p:spPr>
          <a:xfrm>
            <a:off x="362309" y="655608"/>
            <a:ext cx="11471103" cy="5524589"/>
          </a:xfrm>
          <a:prstGeom prst="rect">
            <a:avLst/>
          </a:prstGeom>
          <a:noFill/>
        </p:spPr>
        <p:txBody>
          <a:bodyPr wrap="square" rtlCol="0">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Na linguagem teatral, geralmente, o narrador não se faz presente, visto que a característica principal que demarca essa modalidade de linguagem em evidência é justamente o diálogo encenado pelos próprios personagens, portanto, a história não é contada, mas sim representada. Como o interlocutor toma conhecimento dos fatos e das características das personagens?</a:t>
            </a:r>
          </a:p>
          <a:p>
            <a:pPr algn="just">
              <a:buNone/>
            </a:pPr>
            <a:endParaRPr lang="pt-BR" sz="8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 Por meio da ação das personagens e dos diálogos entre eles.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Pela presença de um diretor que orienta as personagens.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Pela mudança de cenários e figurinos durante a peça teatral.</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Por meio da imaginação proposta na composição teatral.</a:t>
            </a:r>
          </a:p>
          <a:p>
            <a:pPr algn="just">
              <a:buNone/>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“Santo e a Porca</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é uma peça que, aparentemente, trata de um tema simples que é a avareza, em tom de humor por ser uma comédia. Porém, por meio da história, podemos atentar para desdobramentos mais complexos, como a relação do homem com o divino e com o mundo material.</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lgn="just">
              <a:buAutoNum type="alphaLcParenR"/>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que, na peça, simboliza o mundo material? E ao mundo espiritual?</a:t>
            </a:r>
          </a:p>
          <a:p>
            <a:pPr algn="just"/>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A quem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recorria para pedir proteção à sua porca? O que tinha dentro dela?</a:t>
            </a:r>
          </a:p>
        </p:txBody>
      </p:sp>
    </p:spTree>
    <p:extLst>
      <p:ext uri="{BB962C8B-B14F-4D97-AF65-F5344CB8AC3E}">
        <p14:creationId xmlns:p14="http://schemas.microsoft.com/office/powerpoint/2010/main" val="40902002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5CE81-723A-E12C-E5C8-C5D0CE1F904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01B876F7-D0D2-3727-9D9E-039E0973ADCC}"/>
              </a:ext>
            </a:extLst>
          </p:cNvPr>
          <p:cNvSpPr txBox="1"/>
          <p:nvPr/>
        </p:nvSpPr>
        <p:spPr>
          <a:xfrm>
            <a:off x="354105" y="982610"/>
            <a:ext cx="11483789" cy="3452612"/>
          </a:xfrm>
          <a:prstGeom prst="rect">
            <a:avLst/>
          </a:prstGeom>
          <a:noFill/>
        </p:spPr>
        <p:txBody>
          <a:bodyPr wrap="square" rtlCol="0">
            <a:spAutoFit/>
          </a:bodyPr>
          <a:lstStyle/>
          <a:p>
            <a:pPr algn="just">
              <a:lnSpc>
                <a:spcPct val="115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6.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 peça, ambientada no sertão nordestino, gira em torno de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um homem avarento que esconde seu dinheiro em uma porca de madeira, e de sua relação com a fé, a família e as relações sociais. Esse texto teatral tem como finalidade principal </a:t>
            </a: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mostrar todas as ações que acontecerão na casa de Margarida. </a:t>
            </a: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revelar como o narrador deve agir na história contada e descrita por Caroba. </a:t>
            </a: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promover uma reflexão sobre a devoção à Santo Antônio pela personagem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t>
            </a: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contar a história da carestia e da crise por meio de uma sequência de ações reais de Dodó.</a:t>
            </a: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apresentar uma comédia de costumes, explorando a avareza e a hipocrisia de forma satírica. </a:t>
            </a:r>
          </a:p>
        </p:txBody>
      </p:sp>
    </p:spTree>
    <p:extLst>
      <p:ext uri="{BB962C8B-B14F-4D97-AF65-F5344CB8AC3E}">
        <p14:creationId xmlns:p14="http://schemas.microsoft.com/office/powerpoint/2010/main" val="3501529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D3A2CE9-0485-BF8B-BB83-7D6BCB3FCBA3}"/>
              </a:ext>
            </a:extLst>
          </p:cNvPr>
          <p:cNvSpPr txBox="1"/>
          <p:nvPr/>
        </p:nvSpPr>
        <p:spPr>
          <a:xfrm>
            <a:off x="318246" y="1082444"/>
            <a:ext cx="11555505"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917816F4-B6AD-306C-CEDF-5FE6BD2178D5}"/>
              </a:ext>
            </a:extLst>
          </p:cNvPr>
          <p:cNvGraphicFramePr>
            <a:graphicFrameLocks noGrp="1"/>
          </p:cNvGraphicFramePr>
          <p:nvPr>
            <p:extLst>
              <p:ext uri="{D42A27DB-BD31-4B8C-83A1-F6EECF244321}">
                <p14:modId xmlns:p14="http://schemas.microsoft.com/office/powerpoint/2010/main" val="3146966635"/>
              </p:ext>
            </p:extLst>
          </p:nvPr>
        </p:nvGraphicFramePr>
        <p:xfrm>
          <a:off x="318247" y="735747"/>
          <a:ext cx="11555506" cy="346697"/>
        </p:xfrm>
        <a:graphic>
          <a:graphicData uri="http://schemas.openxmlformats.org/drawingml/2006/table">
            <a:tbl>
              <a:tblPr firstRow="1" firstCol="1" bandRow="1"/>
              <a:tblGrid>
                <a:gridCol w="11555506">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1495CE57-8C8A-7060-2E2F-31D8BF7B9BAD}"/>
              </a:ext>
            </a:extLst>
          </p:cNvPr>
          <p:cNvSpPr txBox="1"/>
          <p:nvPr/>
        </p:nvSpPr>
        <p:spPr>
          <a:xfrm>
            <a:off x="318246" y="1819139"/>
            <a:ext cx="11555505" cy="2215991"/>
          </a:xfrm>
          <a:prstGeom prst="rect">
            <a:avLst/>
          </a:prstGeom>
          <a:noFill/>
        </p:spPr>
        <p:txBody>
          <a:bodyPr wrap="square" rtlCol="0">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do gênero textual dramático extraem-se os textos escritos para serem representados, isto é, encenados. Dessa forma, tem-se o texto teatral, elaborado para essa finalidade, que se assemelha ao narrativo, essencialmente, quanto às características elementares do gênero, tendo em vista que o texto teatral se constitui de fatos, personagens e história (o enredo representado), que sempre ocorre em um determinado lugar, dispostos em uma sequência linear representada pela introdução, complicação, clímax e desfecho.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7158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D8F75-7F2D-CABA-32C0-B9D5AC87ADD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2B2F3B4-8B5D-B840-0F12-281EB0C31B11}"/>
              </a:ext>
            </a:extLst>
          </p:cNvPr>
          <p:cNvSpPr txBox="1"/>
          <p:nvPr/>
        </p:nvSpPr>
        <p:spPr>
          <a:xfrm>
            <a:off x="340658" y="1127684"/>
            <a:ext cx="11510683" cy="5524589"/>
          </a:xfrm>
          <a:prstGeom prst="rect">
            <a:avLst/>
          </a:prstGeom>
          <a:solidFill>
            <a:schemeClr val="accent1">
              <a:lumMod val="20000"/>
              <a:lumOff val="80000"/>
            </a:schemeClr>
          </a:solidFill>
          <a:ln w="28575">
            <a:solidFill>
              <a:schemeClr val="accent1">
                <a:lumMod val="75000"/>
              </a:schemeClr>
            </a:solidFill>
          </a:ln>
        </p:spPr>
        <p:txBody>
          <a:bodyPr wrap="square">
            <a:spAutoFit/>
          </a:bodyPr>
          <a:lstStyle/>
          <a:p>
            <a:pPr marL="90170" algn="ctr">
              <a:buNone/>
            </a:pPr>
            <a:endParaRPr lang="pt-BR" sz="800" b="1" kern="100" dirty="0">
              <a:effectLst/>
              <a:latin typeface="Arial Narrow" panose="020B0606020202030204" pitchFamily="34" charset="0"/>
              <a:ea typeface="Calibri" panose="020F0502020204030204" pitchFamily="34" charset="0"/>
              <a:cs typeface="Arial" panose="020B0604020202020204" pitchFamily="34" charset="0"/>
            </a:endParaRPr>
          </a:p>
          <a:p>
            <a:pPr marL="90170"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Termos-Chave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Modernismo: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Período de grandes transformações na literatura, artes e cultura em geral. Caracterizado pela liberdade de experimentação, rupturas com tradições e busca por novas linguagens.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Pós-Modernismo (Geração de 45</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Fase do Modernismo caracterizada por uma postura crítica à realidade pós-guerra, marcada pela desilusão e incerteza. Busca por uma linguagem poética mais complexa e profunda.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Crônica: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Gênero literário breve, que retrata o cotidiano e os fatos do dia a dia, com uma perspectiva pessoal e subjetiva.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Teatro de Indagação: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Movimento teatral da Pós-Modernidade, que se preocupa em questionar e refletir sobre o indivíduo e a sociedade, frequentemente adotando uma linguagem mais complexa e simbólica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Características da Terceira Fase do Modernismo (Pós-Modernismo; Geração de 45)</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Distingue-se pela reação dos artistas à realidade brasileira e mundial pós-Segunda Guerra Mundial. Surgem discursos sobre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a angústia humana, a solidão, o vazio espiritual, a desilusão amorosa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entre outros. O urbano e o eu-lírico são temáticas recorrentes. Há maior experimentação literária, com uso de linguagem mais rebuscada e complexa.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m 4">
            <a:extLst>
              <a:ext uri="{FF2B5EF4-FFF2-40B4-BE49-F238E27FC236}">
                <a16:creationId xmlns:a16="http://schemas.microsoft.com/office/drawing/2014/main" id="{A1F542F0-05FE-B7D1-C1AE-DE831BA38D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0658" y="753142"/>
            <a:ext cx="4061013" cy="767771"/>
          </a:xfrm>
          <a:prstGeom prst="rect">
            <a:avLst/>
          </a:prstGeom>
          <a:noFill/>
        </p:spPr>
      </p:pic>
    </p:spTree>
    <p:extLst>
      <p:ext uri="{BB962C8B-B14F-4D97-AF65-F5344CB8AC3E}">
        <p14:creationId xmlns:p14="http://schemas.microsoft.com/office/powerpoint/2010/main" val="28172538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986DE-5E97-EFCB-59E6-6FA592E801D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AD9ECD7-A056-8187-2948-01B215FA8507}"/>
              </a:ext>
            </a:extLst>
          </p:cNvPr>
          <p:cNvSpPr txBox="1"/>
          <p:nvPr/>
        </p:nvSpPr>
        <p:spPr>
          <a:xfrm>
            <a:off x="340658" y="770587"/>
            <a:ext cx="11510683" cy="5586145"/>
          </a:xfrm>
          <a:prstGeom prst="rect">
            <a:avLst/>
          </a:prstGeom>
          <a:solidFill>
            <a:schemeClr val="accent1">
              <a:lumMod val="20000"/>
              <a:lumOff val="80000"/>
            </a:schemeClr>
          </a:solidFill>
          <a:ln w="28575">
            <a:solidFill>
              <a:schemeClr val="accent1">
                <a:lumMod val="75000"/>
              </a:schemeClr>
            </a:solidFill>
          </a:ln>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Foco na Poesia, Crônica e Teatro: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 Terceira Fase do Modernismo é marcada pela diversidade de gêneros literários. Na poesia e crônica, densidade temática e estilística.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No teatro, a representação dos conflitos sociais, políticos e subjetivos.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Rupturas e Continuidades com Fases Anteriores do Modernismo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Ruptura na temática e estética, com maior pessimismo e introspecção. Continuidade na busca pela autenticidade, na crítica social e na liberdade de expressão artística.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marL="90170"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https://www.teachy.com.br/resumos/ensino-</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medio</a:t>
            </a:r>
            <a:r>
              <a:rPr lang="pt-BR" sz="1200" kern="100" dirty="0">
                <a:effectLst/>
                <a:latin typeface="Arial Narrow" panose="020B0606020202030204" pitchFamily="34" charset="0"/>
                <a:ea typeface="Calibri" panose="020F0502020204030204" pitchFamily="34" charset="0"/>
                <a:cs typeface="Arial" panose="020B0604020202020204" pitchFamily="34" charset="0"/>
              </a:rPr>
              <a:t>/3ano/</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portugues</a:t>
            </a:r>
            <a:r>
              <a:rPr lang="pt-BR" sz="1200" kern="100" dirty="0">
                <a:effectLst/>
                <a:latin typeface="Arial Narrow" panose="020B0606020202030204" pitchFamily="34" charset="0"/>
                <a:ea typeface="Calibri" panose="020F0502020204030204" pitchFamily="34" charset="0"/>
                <a:cs typeface="Arial" panose="020B0604020202020204" pitchFamily="34" charset="0"/>
              </a:rPr>
              <a:t>/literatura-3a-fase-do-modernismo-no-brasil-resumo. Acesso em: 25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p>
            <a:pPr marL="457200"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Movimento Literário do autor</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Ariano Suassuna pode ser considerado um dos escritores do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movimento modernista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mais especificamente da 3ª fase, geração de 45. Mas a obra de Suassuna reúne elementos de diferentes movimentos, como o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Simbolismo, o Barroco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a Literatura de cordel</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tão presente no Nordeste.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Estilo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marL="11430"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nome do escritor costuma ser ligado ao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teatro,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principalmente pelo papel que desempenhou na modernização do teatro brasileiro. A produção de Ariano Suassuna tem como característica a improvisação e o texto popular. O escritor coloca muitos elementos da cultura nordestina em suas peças.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Suassuna foi um dos fundadores do Movimento Armorial, que buscava criar a arte erudita através da</a:t>
            </a:r>
            <a:endParaRPr lang="pt-BR" sz="2300" dirty="0"/>
          </a:p>
        </p:txBody>
      </p:sp>
    </p:spTree>
    <p:extLst>
      <p:ext uri="{BB962C8B-B14F-4D97-AF65-F5344CB8AC3E}">
        <p14:creationId xmlns:p14="http://schemas.microsoft.com/office/powerpoint/2010/main" val="1556658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34E6F-5226-F553-9B3E-BB2A666CE1E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5FFCFF3-C8C8-825E-3641-CD8A8A8C22E7}"/>
              </a:ext>
            </a:extLst>
          </p:cNvPr>
          <p:cNvSpPr txBox="1"/>
          <p:nvPr/>
        </p:nvSpPr>
        <p:spPr>
          <a:xfrm>
            <a:off x="340658" y="770587"/>
            <a:ext cx="11510683" cy="1523494"/>
          </a:xfrm>
          <a:prstGeom prst="rect">
            <a:avLst/>
          </a:prstGeom>
          <a:solidFill>
            <a:schemeClr val="accent1">
              <a:lumMod val="20000"/>
              <a:lumOff val="80000"/>
            </a:schemeClr>
          </a:solidFill>
          <a:ln w="28575">
            <a:solidFill>
              <a:schemeClr val="accent1">
                <a:lumMod val="75000"/>
              </a:schemeClr>
            </a:solidFill>
          </a:ln>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cultura popular nordestina. O movimento inclui os diferentes tipos de arte, como dança, literatura, teatro, música e arquitetura. Ariano recebeu o apoio da Universidade Federal de Pernambuco e de vários escritores nordestinos, o Movimento Armorial foi lançado em 1970.</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dirty="0">
                <a:effectLst/>
                <a:latin typeface="Arial Narrow" panose="020B0606020202030204" pitchFamily="34" charset="0"/>
                <a:ea typeface="Calibri" panose="020F0502020204030204" pitchFamily="34" charset="0"/>
                <a:cs typeface="Arial" panose="020B0604020202020204" pitchFamily="34" charset="0"/>
              </a:rPr>
              <a:t>Disponível em: http://educacao.globo.com/literatura/assunto/autores/ariano-suassuna.html#:~:</a:t>
            </a:r>
            <a:r>
              <a:rPr lang="pt-BR" sz="1200" dirty="0" err="1">
                <a:effectLst/>
                <a:latin typeface="Arial Narrow" panose="020B0606020202030204" pitchFamily="34" charset="0"/>
                <a:ea typeface="Calibri" panose="020F0502020204030204" pitchFamily="34" charset="0"/>
                <a:cs typeface="Arial" panose="020B0604020202020204" pitchFamily="34" charset="0"/>
              </a:rPr>
              <a:t>text</a:t>
            </a:r>
            <a:r>
              <a:rPr lang="pt-BR" sz="1200" dirty="0">
                <a:effectLst/>
                <a:latin typeface="Arial Narrow" panose="020B0606020202030204" pitchFamily="34" charset="0"/>
                <a:ea typeface="Calibri" panose="020F0502020204030204" pitchFamily="34" charset="0"/>
                <a:cs typeface="Arial" panose="020B0604020202020204" pitchFamily="34" charset="0"/>
              </a:rPr>
              <a:t>=O%20dramaturgo%20pode%20ser%20considerado,cordel%2C%20tão%20presente%20no%20nordeste. Acesso em: 19 ago. 2025.</a:t>
            </a:r>
            <a:endParaRPr lang="pt-BR" sz="1200" dirty="0"/>
          </a:p>
        </p:txBody>
      </p:sp>
      <p:sp>
        <p:nvSpPr>
          <p:cNvPr id="3" name="CaixaDeTexto 2">
            <a:extLst>
              <a:ext uri="{FF2B5EF4-FFF2-40B4-BE49-F238E27FC236}">
                <a16:creationId xmlns:a16="http://schemas.microsoft.com/office/drawing/2014/main" id="{557D6915-00E5-28F3-A9A0-02B2AF698A42}"/>
              </a:ext>
            </a:extLst>
          </p:cNvPr>
          <p:cNvSpPr txBox="1"/>
          <p:nvPr/>
        </p:nvSpPr>
        <p:spPr>
          <a:xfrm>
            <a:off x="340658" y="2748678"/>
            <a:ext cx="11510683" cy="2507931"/>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do gênero textual dramático extraem-se os textos escritos para serem representados, isto é, encenados. Dessa forma, tem-se o texto teatral, elaborado para essa finalidade, que se assemelha ao narrativo, essencialmente, quanto às características elementares do gênero, tendo em vista que o texto teatral se constitui de fatos, personagens e história (o enredo representado), que sempre ocorre em um determinado lugar, dispostos em uma sequência linear representada pela introdução, complicação, clímax e desfecho.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38972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E70BDB9-9DF3-395B-428B-9A6D40A38C9D}"/>
              </a:ext>
            </a:extLst>
          </p:cNvPr>
          <p:cNvSpPr txBox="1"/>
          <p:nvPr/>
        </p:nvSpPr>
        <p:spPr>
          <a:xfrm>
            <a:off x="322727" y="728443"/>
            <a:ext cx="11528612" cy="800219"/>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mais um trecho do Primeiro Ato.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O Santo e a Porca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FE655E77-2A99-12A5-8187-2A79B63262E9}"/>
              </a:ext>
            </a:extLst>
          </p:cNvPr>
          <p:cNvSpPr txBox="1"/>
          <p:nvPr/>
        </p:nvSpPr>
        <p:spPr>
          <a:xfrm>
            <a:off x="322728" y="1528662"/>
            <a:ext cx="11528611" cy="5047536"/>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Aí onde diz “de minha chegada aí”. Ah carta amaldiçoada! Ai a crise, ai a carestia!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MARGARIDA — De minha chegada aí, mas quero logo avisá-lo: pretendo privá-lo de seu mais precioso tesouro!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Está vendo? Esse ladrão! Esse criminoso! Meteu na cabeça que eu tenho dinheiro escondido e quer roubá-lo. Estão me roubando! Ladrões, só pensam nisso! Mas vou tomar minhas providências! Saiam, saiam imediatamente! Vou trancá-los, entrem aqui imediatamente! Entrem, entrem! [...]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Ladrões, ladrões! Será que me roubaram? É preciso ver, é preciso vigiar! Vivem de olho no meu dinheiro, Santo Antônio! Dinheiro conseguido duramente, dinheiro que juntei com os maiores sacrifícios. Eurico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Arábe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Eurico Engole-Cobra! Pois sim! Mas é rico e os que vivem zombando dele não têm a garantia de sua velhice. Ah, está aqui, os ladrões ainda não conseguiram furtar nada. Ah, minha porquinha querida, que seria de mim sem você? Chega dá uma vontade da gente se mijar! Fique aí até outra oportunidade. Se eu pudesse, comia você inteirinha! Ai, mas é impossível! Senão, desconfiam!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135056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3EBC5-3729-FF32-169A-01105DB699A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09F40214-A2E0-F6DE-EEE3-4E7247F18681}"/>
              </a:ext>
            </a:extLst>
          </p:cNvPr>
          <p:cNvSpPr txBox="1"/>
          <p:nvPr/>
        </p:nvSpPr>
        <p:spPr>
          <a:xfrm>
            <a:off x="331694" y="793557"/>
            <a:ext cx="11528611" cy="2754600"/>
          </a:xfrm>
          <a:prstGeom prst="rect">
            <a:avLst/>
          </a:prstGeom>
          <a:noFill/>
        </p:spPr>
        <p:txBody>
          <a:bodyPr wrap="square">
            <a:spAutoFit/>
          </a:bodyPr>
          <a:lstStyle/>
          <a:p>
            <a:pPr algn="just">
              <a:buNone/>
            </a:pPr>
            <a:r>
              <a:rPr lang="pt-BR" sz="2300" i="1" kern="100" dirty="0">
                <a:effectLst/>
                <a:latin typeface="Arial Narrow" panose="020B0606020202030204" pitchFamily="34" charset="0"/>
                <a:ea typeface="Calibri" panose="020F0502020204030204" pitchFamily="34" charset="0"/>
                <a:cs typeface="Arial" panose="020B0604020202020204" pitchFamily="34" charset="0"/>
              </a:rPr>
              <a:t>(Abre as portas, numa alegria satânica.)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Venham! Rá, rá! Então vocês queriam roubar o velho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Arábe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hein?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Engole-Cobra! Pois sim! Mas, se eu não cuido, as cobras é que vão me engolir.</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PINHÃO — É por isso que o povo diz que cobra que não anda não engole sapo.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 Acabe com esses ditados! Trabalhei com as cobras, é verdade, vendendo meus remédios por todo o sertão. Mas hoje... Vocês pensam que sou rico, não é?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marL="547370"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https://www.coopecigo.com.br/web-files/arquivos/aa6c1abcfa6238524b8a2bc20214f360.pdf. Acesso em: 19 ago. 2025.  </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188107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9A2BD-8D27-5AA0-FBC5-1FCF3243852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F116EA9-BAE8-D4BD-4778-1C8CC3272E11}"/>
              </a:ext>
            </a:extLst>
          </p:cNvPr>
          <p:cNvSpPr txBox="1"/>
          <p:nvPr/>
        </p:nvSpPr>
        <p:spPr>
          <a:xfrm>
            <a:off x="381000" y="800734"/>
            <a:ext cx="11430000" cy="5082353"/>
          </a:xfrm>
          <a:prstGeom prst="rect">
            <a:avLst/>
          </a:prstGeom>
          <a:noFill/>
        </p:spPr>
        <p:txBody>
          <a:bodyPr wrap="square">
            <a:spAutoFit/>
          </a:bodyPr>
          <a:lstStyle/>
          <a:p>
            <a:pPr>
              <a:lnSpc>
                <a:spcPct val="115000"/>
              </a:lnSpc>
              <a:buNone/>
            </a:pPr>
            <a:r>
              <a:rPr lang="pt-BR" sz="2300" b="1" kern="100" dirty="0">
                <a:latin typeface="Arial Narrow" panose="020B0606020202030204" pitchFamily="34" charset="0"/>
                <a:ea typeface="Calibri" panose="020F0502020204030204" pitchFamily="34" charset="0"/>
                <a:cs typeface="Arial" panose="020B0604020202020204" pitchFamily="34" charset="0"/>
              </a:rPr>
              <a:t>7.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 trama da peça “O Santo e a Porca” gira em torno de Eurico Árabe, conhecido como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Engole-Cobra, um velho avarento devoto de Santo Antônio. Eurico guarda todo o seu dinheiro em uma porca de madeira, herança de seu bisavô, e vive em constante medo de perder sua fortuna.</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Com base na leitura dos trechos de “O Santo e a Porca”, assinale os itens a seguir como verdadeiros (V) ou falsos (F).</a:t>
            </a:r>
          </a:p>
          <a:p>
            <a:pPr>
              <a:lnSpc>
                <a:spcPct val="115000"/>
              </a:lnSpc>
              <a:buNone/>
            </a:pPr>
            <a:endParaRPr lang="pt-BR" sz="800" kern="100" dirty="0">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Trata-se de um romance que relata o dia a dia de uma família simples do Nordeste brasileiro.</a:t>
            </a: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O referido texto é de caráter cômico e está centrado na questão da avareza apresentada por uma de suas personagens, 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Através dessa peça de teatro, Ariano Suassuna apresenta questões pertinentes à sociedade e à dramaturgia brasileira ao colocar em cena uma personagem que, apesar de mesquinho, valoriza sua família colocando-a acima de qualquer valor material.</a:t>
            </a:r>
          </a:p>
          <a:p>
            <a:pPr algn="just">
              <a:lnSpc>
                <a:spcPct val="11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Todo sentido da vida de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está centrado na porca de madeira e ele é ameaçado de perdê-la por meio de um acontecimento inesperado: o casamento da filha.</a:t>
            </a:r>
          </a:p>
        </p:txBody>
      </p:sp>
    </p:spTree>
    <p:extLst>
      <p:ext uri="{BB962C8B-B14F-4D97-AF65-F5344CB8AC3E}">
        <p14:creationId xmlns:p14="http://schemas.microsoft.com/office/powerpoint/2010/main" val="36262199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195F9-9312-23BD-75BA-EE94594DDA8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9D0EE45-B4AE-E8D7-21A4-58D966945866}"/>
              </a:ext>
            </a:extLst>
          </p:cNvPr>
          <p:cNvSpPr txBox="1"/>
          <p:nvPr/>
        </p:nvSpPr>
        <p:spPr>
          <a:xfrm>
            <a:off x="350807" y="828981"/>
            <a:ext cx="11490385" cy="552458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8.</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 história de “O Santo e a Porca” se complica quando Eudoro Vicente, um fazendeiro rico, envia uma carta anunciando que virá pedir algo muito precioso a Eurico. Imaginando que será um pedido de dinheiro, Eurico entra em pânico. Considere as seguintes palavras da carta: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Mando na frente meu criado Pinhão, homem de toda confiança, para avisá-lo de minha chegada aí, mas quero logo avisá-lo: pretendo privá-lo de seu mais precioso tesouro!”.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Agora responda. </a:t>
            </a:r>
          </a:p>
          <a:p>
            <a:pPr algn="just"/>
            <a:endParaRPr lang="pt-BR" sz="800" kern="100" dirty="0">
              <a:effectLst/>
              <a:latin typeface="Arial Narrow" panose="020B0606020202030204" pitchFamily="34" charset="0"/>
              <a:ea typeface="Calibri" panose="020F0502020204030204" pitchFamily="34" charset="0"/>
              <a:cs typeface="Arial" panose="020B0604020202020204" pitchFamily="34" charset="0"/>
            </a:endParaRPr>
          </a:p>
          <a:p>
            <a:pPr algn="just"/>
            <a:r>
              <a:rPr lang="pt-BR" sz="2300" kern="100" dirty="0">
                <a:effectLst/>
                <a:latin typeface="Arial Narrow" panose="020B0606020202030204" pitchFamily="34" charset="0"/>
                <a:ea typeface="Calibri" panose="020F0502020204030204" pitchFamily="34" charset="0"/>
                <a:cs typeface="Arial" panose="020B0604020202020204" pitchFamily="34" charset="0"/>
              </a:rPr>
              <a:t>a) Por que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tinha medo da carta de Eudoro Vicente?</a:t>
            </a:r>
          </a:p>
          <a:p>
            <a:pPr algn="just"/>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Qual frase da carta faz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ter certeza de que era mesmo para ter medo da carta de Eudoro?</a:t>
            </a:r>
          </a:p>
          <a:p>
            <a:pPr algn="just">
              <a:buNone/>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Como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interpreta a carta?  </a:t>
            </a:r>
          </a:p>
          <a:p>
            <a:pPr algn="just">
              <a:buNone/>
            </a:pPr>
            <a:r>
              <a:rPr lang="pt-BR" sz="23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Os principais personagens de "O Santo e a Porca", de Ariano Suassuna, são: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Árabe,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Benona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Margarida, Dodô, Eudoro Vicente, Caroba e Pinhão. No texto teatral escrito, as falas das personagens são introduzidas de forma diferente, marcando a forma do discurso. Nesses trechos, as falas das personagens são reproduzidas pelo discurso direto ou discurso indireto? Exemplifique.</a:t>
            </a:r>
            <a:endParaRPr lang="pt-BR" sz="20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71333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1CAB8-05C7-FA29-057E-601D8BF2A4F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FFD14BD-9312-A227-D733-3ADE077FA936}"/>
              </a:ext>
            </a:extLst>
          </p:cNvPr>
          <p:cNvSpPr txBox="1"/>
          <p:nvPr/>
        </p:nvSpPr>
        <p:spPr>
          <a:xfrm>
            <a:off x="411192" y="1289296"/>
            <a:ext cx="11369615" cy="3816429"/>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Você, que foi noiva dele. Eu, não!</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BENONA: Isso são coisas passadas.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EURICÃO: Passadas para você, mas o prejuízo foi meu. Esperava que Eudoro, com todo aquele dinheiro, se tornasse meu cunhado. Era uma boca a menos e um patrimônio a mais. E o peste me traiu. Agora, parece que ouviu dizer que eu tenho um tesouro. E vem louco atrás dele, sedento, atacado de verdadeira hidrofobia. Vive farejando ouro, como um cachorro da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molest’a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como um urubu, atrás do sangue dos outros. Mas ele está enganado. Santo Antônio há de proteger minha pobreza e minha devoção.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https://www.coopecigo.com.br/web-files/arquivos/aa6c1abcfa6238524b8a2bc20214f360.pdf. Acesso em: 19 ago. 2025.  </a:t>
            </a:r>
          </a:p>
        </p:txBody>
      </p:sp>
      <p:sp>
        <p:nvSpPr>
          <p:cNvPr id="4" name="CaixaDeTexto 3">
            <a:extLst>
              <a:ext uri="{FF2B5EF4-FFF2-40B4-BE49-F238E27FC236}">
                <a16:creationId xmlns:a16="http://schemas.microsoft.com/office/drawing/2014/main" id="{95A09A45-ECC1-8385-CE99-15A80F4EE7E1}"/>
              </a:ext>
            </a:extLst>
          </p:cNvPr>
          <p:cNvSpPr txBox="1"/>
          <p:nvPr/>
        </p:nvSpPr>
        <p:spPr>
          <a:xfrm>
            <a:off x="331693" y="707323"/>
            <a:ext cx="11537577" cy="446276"/>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trecho. </a:t>
            </a:r>
          </a:p>
        </p:txBody>
      </p:sp>
    </p:spTree>
    <p:extLst>
      <p:ext uri="{BB962C8B-B14F-4D97-AF65-F5344CB8AC3E}">
        <p14:creationId xmlns:p14="http://schemas.microsoft.com/office/powerpoint/2010/main" val="37443819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1986F-15B5-274A-39A3-3C0D82D90A0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8ACDCB3-7FCD-EDAD-FB61-456D910043B4}"/>
              </a:ext>
            </a:extLst>
          </p:cNvPr>
          <p:cNvSpPr txBox="1"/>
          <p:nvPr/>
        </p:nvSpPr>
        <p:spPr>
          <a:xfrm>
            <a:off x="376687" y="715992"/>
            <a:ext cx="11438626" cy="5401479"/>
          </a:xfrm>
          <a:prstGeom prst="rect">
            <a:avLst/>
          </a:prstGeom>
          <a:noFill/>
        </p:spPr>
        <p:txBody>
          <a:bodyPr wrap="square">
            <a:spAutoFit/>
          </a:bodyPr>
          <a:lstStyle/>
          <a:p>
            <a:pPr algn="just">
              <a:buNone/>
            </a:pPr>
            <a:r>
              <a:rPr lang="pt-BR" sz="2300" b="1" kern="100" dirty="0">
                <a:latin typeface="Arial Narrow" panose="020B0606020202030204" pitchFamily="34" charset="0"/>
                <a:ea typeface="Calibri" panose="020F0502020204030204" pitchFamily="34" charset="0"/>
                <a:cs typeface="Arial" panose="020B0604020202020204" pitchFamily="34" charset="0"/>
              </a:rPr>
              <a:t>10.</a:t>
            </a:r>
            <a:r>
              <a:rPr lang="pt-BR" sz="2300" kern="100" dirty="0">
                <a:latin typeface="Arial Narrow" panose="020B0606020202030204" pitchFamily="34" charset="0"/>
                <a:ea typeface="Calibri" panose="020F0502020204030204" pitchFamily="34" charset="0"/>
                <a:cs typeface="Arial" panose="020B0604020202020204" pitchFamily="34" charset="0"/>
              </a:rPr>
              <a:t> A linguagem utilizada nas obras de Suassuna é próxima da fala cotidiana, com expressões e vocabulário típicos do Nordeste, aproximando o público da realidade da região. Nesse texto teatral, o emprego das expressões “o peste” e “cachorro da </a:t>
            </a:r>
            <a:r>
              <a:rPr lang="pt-BR" sz="2300" kern="100" dirty="0" err="1">
                <a:latin typeface="Arial Narrow" panose="020B0606020202030204" pitchFamily="34" charset="0"/>
                <a:ea typeface="Calibri" panose="020F0502020204030204" pitchFamily="34" charset="0"/>
                <a:cs typeface="Arial" panose="020B0604020202020204" pitchFamily="34" charset="0"/>
              </a:rPr>
              <a:t>molest’a</a:t>
            </a:r>
            <a:r>
              <a:rPr lang="pt-BR" sz="2300" kern="100" dirty="0">
                <a:latin typeface="Arial Narrow" panose="020B0606020202030204" pitchFamily="34" charset="0"/>
                <a:ea typeface="Calibri" panose="020F0502020204030204" pitchFamily="34" charset="0"/>
                <a:cs typeface="Arial" panose="020B0604020202020204" pitchFamily="34" charset="0"/>
              </a:rPr>
              <a:t>” contribui para</a:t>
            </a:r>
          </a:p>
          <a:p>
            <a:pPr algn="just">
              <a:buNone/>
            </a:pPr>
            <a:r>
              <a:rPr lang="pt-BR" sz="2300" kern="100" dirty="0">
                <a:latin typeface="Arial Narrow" panose="020B0606020202030204" pitchFamily="34" charset="0"/>
                <a:ea typeface="Calibri" panose="020F0502020204030204" pitchFamily="34" charset="0"/>
                <a:cs typeface="Arial" panose="020B0604020202020204" pitchFamily="34" charset="0"/>
              </a:rPr>
              <a:t>(A) marcar a classe social das personagens.</a:t>
            </a:r>
          </a:p>
          <a:p>
            <a:pPr algn="just">
              <a:buNone/>
            </a:pPr>
            <a:r>
              <a:rPr lang="pt-BR" sz="2300" kern="100" dirty="0">
                <a:latin typeface="Arial Narrow" panose="020B0606020202030204" pitchFamily="34" charset="0"/>
                <a:ea typeface="Calibri" panose="020F0502020204030204" pitchFamily="34" charset="0"/>
                <a:cs typeface="Arial" panose="020B0604020202020204" pitchFamily="34" charset="0"/>
              </a:rPr>
              <a:t>(B) caracterizar usos linguísticos de uma região.</a:t>
            </a:r>
          </a:p>
          <a:p>
            <a:pPr algn="just">
              <a:buNone/>
            </a:pPr>
            <a:r>
              <a:rPr lang="pt-BR" sz="2300" kern="100" dirty="0">
                <a:latin typeface="Arial Narrow" panose="020B0606020202030204" pitchFamily="34" charset="0"/>
                <a:ea typeface="Calibri" panose="020F0502020204030204" pitchFamily="34" charset="0"/>
                <a:cs typeface="Arial" panose="020B0604020202020204" pitchFamily="34" charset="0"/>
              </a:rPr>
              <a:t>(C) enfatizar a relação familiar entre as personagens.</a:t>
            </a:r>
          </a:p>
          <a:p>
            <a:pPr algn="just">
              <a:buNone/>
            </a:pPr>
            <a:r>
              <a:rPr lang="pt-BR" sz="2300" kern="100" dirty="0">
                <a:latin typeface="Arial Narrow" panose="020B0606020202030204" pitchFamily="34" charset="0"/>
                <a:ea typeface="Calibri" panose="020F0502020204030204" pitchFamily="34" charset="0"/>
                <a:cs typeface="Arial" panose="020B0604020202020204" pitchFamily="34" charset="0"/>
              </a:rPr>
              <a:t>(D) sinalizar a influência do gênero nas escolhas vocabulares.</a:t>
            </a:r>
          </a:p>
          <a:p>
            <a:pPr algn="just">
              <a:buNone/>
            </a:pPr>
            <a:r>
              <a:rPr lang="pt-BR" sz="2300" kern="100" dirty="0">
                <a:latin typeface="Arial Narrow" panose="020B0606020202030204" pitchFamily="34" charset="0"/>
                <a:ea typeface="Calibri" panose="020F0502020204030204" pitchFamily="34" charset="0"/>
                <a:cs typeface="Arial" panose="020B0604020202020204" pitchFamily="34" charset="0"/>
              </a:rPr>
              <a:t>(E) demonstrar o tom autoritário da fala de uma das personagens.</a:t>
            </a:r>
          </a:p>
          <a:p>
            <a:pPr algn="just">
              <a:buNone/>
            </a:pPr>
            <a:endParaRPr lang="pt-BR" sz="23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Nesse trecho, o que caracteriza “O Santo e a Porca” como texto teatral?</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O tom melancólico presente na cena.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A interferência do narrador no desfecho da cena.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O uso de rubricas para construir a ação dramática.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As analogias sobre a solidão feitas pela personagem.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As perguntas formuladas sem a intenção de obter uma resposta da personagem. </a:t>
            </a:r>
          </a:p>
        </p:txBody>
      </p:sp>
    </p:spTree>
    <p:extLst>
      <p:ext uri="{BB962C8B-B14F-4D97-AF65-F5344CB8AC3E}">
        <p14:creationId xmlns:p14="http://schemas.microsoft.com/office/powerpoint/2010/main" val="6556905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29997-D296-4221-7991-B4BB6A0A23D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6D53706-689F-0496-10E4-2B51E0FC27B7}"/>
              </a:ext>
            </a:extLst>
          </p:cNvPr>
          <p:cNvSpPr txBox="1"/>
          <p:nvPr/>
        </p:nvSpPr>
        <p:spPr>
          <a:xfrm>
            <a:off x="385313" y="1840772"/>
            <a:ext cx="11421374" cy="3985706"/>
          </a:xfrm>
          <a:prstGeom prst="rect">
            <a:avLst/>
          </a:prstGeom>
          <a:noFill/>
        </p:spPr>
        <p:txBody>
          <a:bodyPr wrap="square">
            <a:spAutoFit/>
          </a:bodyPr>
          <a:lstStyle/>
          <a:p>
            <a:pPr marL="0" marR="0" lvl="0" indent="0" algn="just" defTabSz="914400" rtl="0" eaLnBrk="1" fontAlgn="auto" latinLnBrk="0" hangingPunct="1">
              <a:spcBef>
                <a:spcPts val="0"/>
              </a:spcBef>
              <a:buClrTx/>
              <a:buSzTx/>
              <a:buFontTx/>
              <a:buNone/>
              <a:tabLst/>
              <a:defRPr/>
            </a:pPr>
            <a:r>
              <a:rPr kumimoji="0" lang="pt-BR" sz="23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12.</a:t>
            </a: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Comédia dividida em três atos, “O Santo e a Porca” é uma peça teatral escrita por Ariano Suassuna em 1957, na qual o autor utiliza personagens e situações caricatas para explorar questões morais e éticas, ao mesmo tempo em que faz críticas à hipocrisia e à ganância. Marcada por um forte simbolismo, as personagens representam diferentes aspectos da sociedade e da natureza humana. Sua composição se aproxima da literatura de cordel e dos folguedos populares típicos do Nordeste, com uma trama repleta de humor e ironia.</a:t>
            </a:r>
            <a:endParaRPr kumimoji="0" lang="pt-BR" sz="23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457200" algn="just" defTabSz="914400" rtl="0" eaLnBrk="1" fontAlgn="auto" latinLnBrk="0" hangingPunct="1">
              <a:spcBef>
                <a:spcPts val="0"/>
              </a:spcBef>
              <a:buClrTx/>
              <a:buSzTx/>
              <a:buFontTx/>
              <a:buAutoNum type="alphaLcParenR"/>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Qual fato da época em que se passa a peça ainda pode ser encontrado na sociedade atual?</a:t>
            </a:r>
          </a:p>
          <a:p>
            <a:pPr marR="0" lvl="0" algn="just" defTabSz="914400" rtl="0" eaLnBrk="1" fontAlgn="auto" latinLnBrk="0" hangingPunct="1">
              <a:spcBef>
                <a:spcPts val="0"/>
              </a:spcBef>
              <a:buClrTx/>
              <a:buSzTx/>
              <a:tabLst/>
              <a:defRPr/>
            </a:pPr>
            <a:endParaRPr kumimoji="0" lang="pt-BR" sz="23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spcBef>
                <a:spcPts val="0"/>
              </a:spcBef>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b) A partir da leitura dos trechos da obra “O Santo e a Porca” e das atividades anteriores, escreva um parágrafo expressando seu ponto de vista sobre os costumes da época identificados no texto. Você acha que eles ainda são comuns em nossos dias? Justifique sua resposta. </a:t>
            </a:r>
            <a:endParaRPr kumimoji="0" lang="pt-BR" sz="23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72071D8A-CA26-47DC-C128-7649ADEDBA95}"/>
              </a:ext>
            </a:extLst>
          </p:cNvPr>
          <p:cNvSpPr txBox="1"/>
          <p:nvPr/>
        </p:nvSpPr>
        <p:spPr>
          <a:xfrm>
            <a:off x="385313" y="772865"/>
            <a:ext cx="11421374" cy="80021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Estudante, nesta atividade, vamos estudar um pouco mais a respeito da importância dos aspectos históricos e sociais nos textos literários.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296903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3868EA4-E4CF-2D4C-FD56-2017D884F8C4}"/>
              </a:ext>
            </a:extLst>
          </p:cNvPr>
          <p:cNvSpPr txBox="1"/>
          <p:nvPr/>
        </p:nvSpPr>
        <p:spPr>
          <a:xfrm>
            <a:off x="331694" y="1015511"/>
            <a:ext cx="11546541" cy="446276"/>
          </a:xfrm>
          <a:prstGeom prst="rect">
            <a:avLst/>
          </a:prstGeom>
          <a:noFill/>
        </p:spPr>
        <p:txBody>
          <a:bodyPr wrap="square">
            <a:spAutoFit/>
          </a:bodyPr>
          <a:lstStyle/>
          <a:p>
            <a:r>
              <a:rPr lang="pt-BR" sz="23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F26618CB-F242-A8DC-05CC-3D13AD338EE4}"/>
              </a:ext>
            </a:extLst>
          </p:cNvPr>
          <p:cNvGraphicFramePr>
            <a:graphicFrameLocks noGrp="1"/>
          </p:cNvGraphicFramePr>
          <p:nvPr>
            <p:extLst>
              <p:ext uri="{D42A27DB-BD31-4B8C-83A1-F6EECF244321}">
                <p14:modId xmlns:p14="http://schemas.microsoft.com/office/powerpoint/2010/main" val="2283684840"/>
              </p:ext>
            </p:extLst>
          </p:nvPr>
        </p:nvGraphicFramePr>
        <p:xfrm>
          <a:off x="331694" y="682183"/>
          <a:ext cx="11546541" cy="376746"/>
        </p:xfrm>
        <a:graphic>
          <a:graphicData uri="http://schemas.openxmlformats.org/drawingml/2006/table">
            <a:tbl>
              <a:tblPr firstRow="1" firstCol="1" bandRow="1"/>
              <a:tblGrid>
                <a:gridCol w="11546541">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1B58F204-1CB0-B819-279E-AC335E214375}"/>
              </a:ext>
            </a:extLst>
          </p:cNvPr>
          <p:cNvSpPr txBox="1"/>
          <p:nvPr/>
        </p:nvSpPr>
        <p:spPr>
          <a:xfrm>
            <a:off x="331691" y="1481957"/>
            <a:ext cx="11452665" cy="1369606"/>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Estudante, anexins são ditados populares que, por meio de poesia e jogo de palavras, traduzem exatamente o que se passa em uma situação, muitas vezes usando o humor. Algo como “água mole em pedra dura, tanto bate até que fura”, para demonstrar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que</a:t>
            </a:r>
            <a:r>
              <a:rPr lang="pt-BR" sz="2000" b="1" kern="100" dirty="0">
                <a:effectLst/>
                <a:latin typeface="Arial Narrow" panose="020B0606020202030204" pitchFamily="34" charset="0"/>
                <a:ea typeface="Calibri" panose="020F0502020204030204" pitchFamily="34" charset="0"/>
                <a:cs typeface="Arial" panose="020B0604020202020204" pitchFamily="34" charset="0"/>
              </a:rPr>
              <a:t> nem tudo (ou todos) é indestrutível, ou “o bom cabrito não berra”, quando se fala de alguém que usa a prudência antes de falar.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Tabela 9">
            <a:extLst>
              <a:ext uri="{FF2B5EF4-FFF2-40B4-BE49-F238E27FC236}">
                <a16:creationId xmlns:a16="http://schemas.microsoft.com/office/drawing/2014/main" id="{A2B9CF88-163E-1F97-11ED-DDB9CBFEC79B}"/>
              </a:ext>
            </a:extLst>
          </p:cNvPr>
          <p:cNvGraphicFramePr>
            <a:graphicFrameLocks noGrp="1"/>
          </p:cNvGraphicFramePr>
          <p:nvPr>
            <p:extLst>
              <p:ext uri="{D42A27DB-BD31-4B8C-83A1-F6EECF244321}">
                <p14:modId xmlns:p14="http://schemas.microsoft.com/office/powerpoint/2010/main" val="1982282405"/>
              </p:ext>
            </p:extLst>
          </p:nvPr>
        </p:nvGraphicFramePr>
        <p:xfrm>
          <a:off x="331690" y="3429000"/>
          <a:ext cx="11452665" cy="3200400"/>
        </p:xfrm>
        <a:graphic>
          <a:graphicData uri="http://schemas.openxmlformats.org/drawingml/2006/table">
            <a:tbl>
              <a:tblPr firstRow="1" firstCol="1" bandRow="1"/>
              <a:tblGrid>
                <a:gridCol w="11452665">
                  <a:extLst>
                    <a:ext uri="{9D8B030D-6E8A-4147-A177-3AD203B41FA5}">
                      <a16:colId xmlns:a16="http://schemas.microsoft.com/office/drawing/2014/main" val="783027214"/>
                    </a:ext>
                  </a:extLst>
                </a:gridCol>
              </a:tblGrid>
              <a:tr h="3103646">
                <a:tc>
                  <a:txBody>
                    <a:bodyPr/>
                    <a:lstStyle/>
                    <a:p>
                      <a:pPr algn="just">
                        <a:lnSpc>
                          <a:spcPct val="100000"/>
                        </a:lnSpc>
                        <a:spcAft>
                          <a:spcPts val="0"/>
                        </a:spcAft>
                        <a:buNone/>
                      </a:pPr>
                      <a:endParaRPr lang="pt-BR" sz="1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Parnasianismo, </a:t>
                      </a: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no Brasil, foi um estilo poético que marcou a elite literária brasileira do final do século XIX, já que, entre os fundadores da Academia Brasileira de Letras, criada em 1897, a maioria dos poetas eram parnasianos.</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ideais parnasianos começaram a ser difundidos no país na década de 1870, pois, no final dessa década, desenvolveu-se uma polêmica literária no jornal Diário do Rio de Janeiro, a qual reuniu, de um lado, os adeptos do Romantismo e, de outro, os adeptos do Realismo e do Parnasianismo. Como resultado dessa polêmica, expressa em artigos de opinião e que ficou conhecida como “Batalha do Parnaso”, houve uma difusão das ideias do Realismo e do Parnasianismo nos meios artísticos e intelectuais do país. </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https://mundoeducacao.uol.com.br/literatura/parnasianismo-no-brasil.htm. Acesso em: 26 ago. 2025.</a:t>
                      </a:r>
                      <a:endParaRPr lang="pt-BR" sz="1200" u="none"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8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6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800" kern="100" dirty="0">
                        <a:effectLst/>
                        <a:latin typeface="Calibri" panose="020F0502020204030204" pitchFamily="34" charset="0"/>
                        <a:ea typeface="Calibri" panose="020F0502020204030204" pitchFamily="34" charset="0"/>
                        <a:cs typeface="Arial" panose="020B0604020202020204" pitchFamily="34" charset="0"/>
                      </a:endParaRPr>
                    </a:p>
                  </a:txBody>
                  <a:tcPr marL="48725" marR="48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3467898703"/>
                  </a:ext>
                </a:extLst>
              </a:tr>
            </a:tbl>
          </a:graphicData>
        </a:graphic>
      </p:graphicFrame>
      <p:pic>
        <p:nvPicPr>
          <p:cNvPr id="3" name="Imagem 2">
            <a:extLst>
              <a:ext uri="{FF2B5EF4-FFF2-40B4-BE49-F238E27FC236}">
                <a16:creationId xmlns:a16="http://schemas.microsoft.com/office/drawing/2014/main" id="{C9494058-32D1-DDD8-9328-685646EBFC1C}"/>
              </a:ext>
            </a:extLst>
          </p:cNvPr>
          <p:cNvPicPr>
            <a:picLocks noChangeAspect="1"/>
          </p:cNvPicPr>
          <p:nvPr/>
        </p:nvPicPr>
        <p:blipFill rotWithShape="1">
          <a:blip r:embed="rId2">
            <a:extLst>
              <a:ext uri="{28A0092B-C50C-407E-A947-70E740481C1C}">
                <a14:useLocalDpi xmlns:a14="http://schemas.microsoft.com/office/drawing/2010/main" val="0"/>
              </a:ext>
            </a:extLst>
          </a:blip>
          <a:srcRect r="26828" b="-12066"/>
          <a:stretch>
            <a:fillRect/>
          </a:stretch>
        </p:blipFill>
        <p:spPr bwMode="auto">
          <a:xfrm>
            <a:off x="331691" y="2964693"/>
            <a:ext cx="3810003" cy="74862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124762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D7305-1CFA-FDC0-FDF7-467454946A82}"/>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F907DB00-BC23-3039-7F3C-2C1B2C3B689A}"/>
              </a:ext>
            </a:extLst>
          </p:cNvPr>
          <p:cNvGraphicFramePr>
            <a:graphicFrameLocks noGrp="1"/>
          </p:cNvGraphicFramePr>
          <p:nvPr>
            <p:extLst>
              <p:ext uri="{D42A27DB-BD31-4B8C-83A1-F6EECF244321}">
                <p14:modId xmlns:p14="http://schemas.microsoft.com/office/powerpoint/2010/main" val="4203594564"/>
              </p:ext>
            </p:extLst>
          </p:nvPr>
        </p:nvGraphicFramePr>
        <p:xfrm>
          <a:off x="340659" y="719208"/>
          <a:ext cx="11510682" cy="6012180"/>
        </p:xfrm>
        <a:graphic>
          <a:graphicData uri="http://schemas.openxmlformats.org/drawingml/2006/table">
            <a:tbl>
              <a:tblPr firstRow="1" firstCol="1" bandRow="1"/>
              <a:tblGrid>
                <a:gridCol w="11510682">
                  <a:extLst>
                    <a:ext uri="{9D8B030D-6E8A-4147-A177-3AD203B41FA5}">
                      <a16:colId xmlns:a16="http://schemas.microsoft.com/office/drawing/2014/main" val="802342943"/>
                    </a:ext>
                  </a:extLst>
                </a:gridCol>
              </a:tblGrid>
              <a:tr h="2173855">
                <a:tc>
                  <a:txBody>
                    <a:bodyPr/>
                    <a:lstStyle/>
                    <a:p>
                      <a:pPr algn="just">
                        <a:lnSpc>
                          <a:spcPct val="100000"/>
                        </a:lnSpc>
                        <a:spcAft>
                          <a:spcPts val="0"/>
                        </a:spcAft>
                        <a:buNone/>
                      </a:pPr>
                      <a:r>
                        <a:rPr lang="pt-BR" sz="225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Sobre Artur de Azevedo </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do seu estilo literário</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Embora seja mais conhecido por suas peças de teatro, Artur Azevedo também escreveu em uma variedade de outras formas literárias, incluindo poesia, prosa e crítica literária. Isso reflete sua versatilidade como escritor e sua habilidade em lidar com diferentes formas e estilos literários.</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Azevedo não era apenas um escritor, mas também um crítico literário e um promotor cultural. Ele defendeu o desenvolvimento de um teatro nacional brasileiro e trabalhou para promover e valorizar a literatura e a cultura brasileiras.</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Azevedo foi fortemente influenciado pelo Naturalismo, um movimento literário que buscava retratar a vida e as pessoas de maneira realista e detalhada. Ele aplicou esses princípios em suas obras, fornecendo retratos vívidos e detalhados da vida urbana no Brasil durante o final do século XIX.</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suas obras, Artur Azevedo frequentemente satirizava e criticava aspectos da sociedade brasileira. Ele abordava temas como a corrupção política, as hipocrisias sociais e a vida urbana, sempre com um olhar crítico e muitas vezes irônico.</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2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Artur Azevedo é mais conhecido por suas peças de teatro, especialmente as comédias. Ele tinha um talento especial para a comédia de costumes, retratando com humor e perspicácia a sociedade brasileira de sua época. Sua obra teatral é caracterizada por diálogos ágeis e situações cômicas bem construídas.</a:t>
                      </a:r>
                      <a:endParaRPr lang="pt-BR" sz="225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https://www.suapesquisa.com/biografias/artur_azevedo.htm.Acesso em: 21 ago. 2025.</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txBody>
                  <a:tcPr marL="48725" marR="48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1151198995"/>
                  </a:ext>
                </a:extLst>
              </a:tr>
            </a:tbl>
          </a:graphicData>
        </a:graphic>
      </p:graphicFrame>
    </p:spTree>
    <p:extLst>
      <p:ext uri="{BB962C8B-B14F-4D97-AF65-F5344CB8AC3E}">
        <p14:creationId xmlns:p14="http://schemas.microsoft.com/office/powerpoint/2010/main" val="7904941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E6118-B20D-7EBD-E53D-96BBB463423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8F263909-08F7-6C19-05F3-25D404D2E6A3}"/>
              </a:ext>
            </a:extLst>
          </p:cNvPr>
          <p:cNvSpPr txBox="1"/>
          <p:nvPr/>
        </p:nvSpPr>
        <p:spPr>
          <a:xfrm>
            <a:off x="354106" y="731598"/>
            <a:ext cx="11483788" cy="261610"/>
          </a:xfrm>
          <a:prstGeom prst="rect">
            <a:avLst/>
          </a:prstGeom>
          <a:noFill/>
        </p:spPr>
        <p:txBody>
          <a:bodyPr wrap="square" rtlCol="0">
            <a:spAutoFit/>
          </a:bodyPr>
          <a:lstStyle/>
          <a:p>
            <a:pPr algn="r"/>
            <a:r>
              <a:rPr lang="pt-BR" sz="1100" dirty="0">
                <a:latin typeface="Arial Narrow" panose="020B0606020202030204" pitchFamily="34" charset="0"/>
              </a:rPr>
              <a:t>.</a:t>
            </a:r>
          </a:p>
        </p:txBody>
      </p:sp>
      <p:sp>
        <p:nvSpPr>
          <p:cNvPr id="6" name="Rectangle 3">
            <a:extLst>
              <a:ext uri="{FF2B5EF4-FFF2-40B4-BE49-F238E27FC236}">
                <a16:creationId xmlns:a16="http://schemas.microsoft.com/office/drawing/2014/main" id="{5D5D6A7B-7C74-B5B7-FAF7-6E55EA69CF1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4" name="Tabela 3">
            <a:extLst>
              <a:ext uri="{FF2B5EF4-FFF2-40B4-BE49-F238E27FC236}">
                <a16:creationId xmlns:a16="http://schemas.microsoft.com/office/drawing/2014/main" id="{D9F0FC50-D4FA-2AB0-6ED0-35555DC302E9}"/>
              </a:ext>
            </a:extLst>
          </p:cNvPr>
          <p:cNvGraphicFramePr>
            <a:graphicFrameLocks noGrp="1"/>
          </p:cNvGraphicFramePr>
          <p:nvPr>
            <p:extLst>
              <p:ext uri="{D42A27DB-BD31-4B8C-83A1-F6EECF244321}">
                <p14:modId xmlns:p14="http://schemas.microsoft.com/office/powerpoint/2010/main" val="4055521780"/>
              </p:ext>
            </p:extLst>
          </p:nvPr>
        </p:nvGraphicFramePr>
        <p:xfrm>
          <a:off x="354105" y="731598"/>
          <a:ext cx="11483787" cy="3520440"/>
        </p:xfrm>
        <a:graphic>
          <a:graphicData uri="http://schemas.openxmlformats.org/drawingml/2006/table">
            <a:tbl>
              <a:tblPr firstRow="1" firstCol="1" bandRow="1">
                <a:tableStyleId>{5C22544A-7EE6-4342-B048-85BDC9FD1C3A}</a:tableStyleId>
              </a:tblPr>
              <a:tblGrid>
                <a:gridCol w="11483787">
                  <a:extLst>
                    <a:ext uri="{9D8B030D-6E8A-4147-A177-3AD203B41FA5}">
                      <a16:colId xmlns:a16="http://schemas.microsoft.com/office/drawing/2014/main" val="1161546224"/>
                    </a:ext>
                  </a:extLst>
                </a:gridCol>
              </a:tblGrid>
              <a:tr h="1986915">
                <a:tc>
                  <a:txBody>
                    <a:bodyPr/>
                    <a:lstStyle/>
                    <a:p>
                      <a:pPr marL="2779713" indent="0" algn="just">
                        <a:lnSpc>
                          <a:spcPct val="100000"/>
                        </a:lnSpc>
                        <a:spcAft>
                          <a:spcPts val="0"/>
                        </a:spcAft>
                        <a:buNone/>
                      </a:pPr>
                      <a:r>
                        <a:rPr lang="pt-BR" sz="2300" b="1" kern="100" dirty="0">
                          <a:solidFill>
                            <a:schemeClr val="tx1"/>
                          </a:solidFill>
                          <a:effectLst/>
                          <a:latin typeface="Arial Narrow" panose="020B0606020202030204" pitchFamily="34" charset="0"/>
                        </a:rPr>
                        <a:t>Amor por Anexins </a:t>
                      </a:r>
                      <a:r>
                        <a:rPr lang="pt-BR" sz="2300" b="0" kern="100" dirty="0">
                          <a:solidFill>
                            <a:schemeClr val="tx1"/>
                          </a:solidFill>
                          <a:effectLst/>
                          <a:latin typeface="Arial Narrow" panose="020B0606020202030204" pitchFamily="34" charset="0"/>
                        </a:rPr>
                        <a:t>é uma farsa escrita pelo dramaturgo e poeta Artur Azevedo, por volta dos anos 1870 e 1907, em São Luís do Maranhão.</a:t>
                      </a:r>
                    </a:p>
                    <a:p>
                      <a:pPr marL="2779713" indent="0" algn="just">
                        <a:lnSpc>
                          <a:spcPct val="100000"/>
                        </a:lnSpc>
                        <a:spcAft>
                          <a:spcPts val="0"/>
                        </a:spcAft>
                        <a:buNone/>
                      </a:pPr>
                      <a:r>
                        <a:rPr lang="pt-BR" sz="2300" b="0" kern="100" dirty="0">
                          <a:solidFill>
                            <a:schemeClr val="tx1"/>
                          </a:solidFill>
                          <a:effectLst/>
                          <a:latin typeface="Arial Narrow" panose="020B0606020202030204" pitchFamily="34" charset="0"/>
                        </a:rPr>
                        <a:t>A peça conta a história de Isaías e Inês. Isaías está louco para casar-se e vive propondo casamento à Inês, uma senhora distinta, viúva e costureira.</a:t>
                      </a:r>
                    </a:p>
                    <a:p>
                      <a:pPr marL="2779713" indent="0" algn="just">
                        <a:lnSpc>
                          <a:spcPct val="100000"/>
                        </a:lnSpc>
                        <a:spcAft>
                          <a:spcPts val="0"/>
                        </a:spcAft>
                        <a:buNone/>
                      </a:pPr>
                      <a:r>
                        <a:rPr lang="pt-BR" sz="2300" b="0" kern="100" dirty="0">
                          <a:solidFill>
                            <a:schemeClr val="tx1"/>
                          </a:solidFill>
                          <a:effectLst/>
                          <a:latin typeface="Arial Narrow" panose="020B0606020202030204" pitchFamily="34" charset="0"/>
                        </a:rPr>
                        <a:t>Isaías escreve-lhe diversas cartas de amor, falando de suas intenções, destacando suas qualidades e, claro, sempre a pedindo em casamento.</a:t>
                      </a:r>
                    </a:p>
                    <a:p>
                      <a:pPr marL="2779713" indent="0" algn="just">
                        <a:lnSpc>
                          <a:spcPct val="100000"/>
                        </a:lnSpc>
                        <a:spcAft>
                          <a:spcPts val="0"/>
                        </a:spcAft>
                        <a:buNone/>
                      </a:pPr>
                      <a:r>
                        <a:rPr lang="pt-BR" sz="2300" b="0" kern="100" dirty="0">
                          <a:solidFill>
                            <a:schemeClr val="tx1"/>
                          </a:solidFill>
                          <a:effectLst/>
                          <a:latin typeface="Arial Narrow" panose="020B0606020202030204" pitchFamily="34" charset="0"/>
                        </a:rPr>
                        <a:t>O espetáculo é construído por meio de jogo de palavras e ditados populares, promovendo uma reflexão bem-humorada sobre o amor, o dinheiro e o casamento por conveniência. </a:t>
                      </a:r>
                    </a:p>
                    <a:p>
                      <a:pPr algn="r">
                        <a:lnSpc>
                          <a:spcPct val="100000"/>
                        </a:lnSpc>
                        <a:spcAft>
                          <a:spcPts val="0"/>
                        </a:spcAft>
                        <a:buNone/>
                      </a:pPr>
                      <a:r>
                        <a:rPr lang="pt-BR" sz="1200" b="0" u="none" kern="100" dirty="0">
                          <a:solidFill>
                            <a:schemeClr val="tx1"/>
                          </a:solidFill>
                          <a:effectLst/>
                          <a:latin typeface="Arial Narrow" panose="020B0606020202030204" pitchFamily="34" charset="0"/>
                        </a:rPr>
                        <a:t>Disponível em: https://encrypted-tbn0.gstatic.com/</a:t>
                      </a:r>
                      <a:r>
                        <a:rPr lang="pt-BR" sz="1200" b="0" u="none" kern="100" dirty="0" err="1">
                          <a:solidFill>
                            <a:schemeClr val="tx1"/>
                          </a:solidFill>
                          <a:effectLst/>
                          <a:latin typeface="Arial Narrow" panose="020B0606020202030204" pitchFamily="34" charset="0"/>
                        </a:rPr>
                        <a:t>images?q</a:t>
                      </a:r>
                      <a:r>
                        <a:rPr lang="pt-BR" sz="1200" b="0" u="none" kern="100" dirty="0">
                          <a:solidFill>
                            <a:schemeClr val="tx1"/>
                          </a:solidFill>
                          <a:effectLst/>
                          <a:latin typeface="Arial Narrow" panose="020B0606020202030204" pitchFamily="34" charset="0"/>
                        </a:rPr>
                        <a:t>=tbn:ANd9GcRkrUHeQgZU2ffdwBjoRd1nXTBp5woSas5M7tcTrNEPmE_SJIB2XSIU8f7LbvWgO-grCUo&amp;usqp=CAU. Acesso em: 26 ago. 2025.</a:t>
                      </a:r>
                    </a:p>
                    <a:p>
                      <a:pPr algn="r">
                        <a:lnSpc>
                          <a:spcPct val="100000"/>
                        </a:lnSpc>
                        <a:spcAft>
                          <a:spcPts val="0"/>
                        </a:spcAft>
                        <a:buNone/>
                      </a:pPr>
                      <a:r>
                        <a:rPr lang="pt-BR" sz="1200" b="0" u="none" kern="100" dirty="0">
                          <a:solidFill>
                            <a:schemeClr val="tx1"/>
                          </a:solidFill>
                          <a:effectLst/>
                          <a:latin typeface="Arial Narrow" panose="020B0606020202030204" pitchFamily="34" charset="0"/>
                        </a:rPr>
                        <a:t>Disponível em: https://www.saturaciadeteatro.com/amor-por-anexins. Acesso em: 22 ago. 2025.</a:t>
                      </a:r>
                      <a:endParaRPr lang="pt-BR" sz="1200" b="0" u="none"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3511779683"/>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7BD31C47-14A7-E519-128F-AAEAF3A429DD}"/>
              </a:ext>
            </a:extLst>
          </p:cNvPr>
          <p:cNvPicPr>
            <a:picLocks noChangeAspect="1"/>
          </p:cNvPicPr>
          <p:nvPr/>
        </p:nvPicPr>
        <p:blipFill rotWithShape="1">
          <a:blip r:embed="rId2">
            <a:extLst>
              <a:ext uri="{28A0092B-C50C-407E-A947-70E740481C1C}">
                <a14:useLocalDpi xmlns:a14="http://schemas.microsoft.com/office/drawing/2010/main" val="0"/>
              </a:ext>
            </a:extLst>
          </a:blip>
          <a:srcRect b="18327"/>
          <a:stretch>
            <a:fillRect/>
          </a:stretch>
        </p:blipFill>
        <p:spPr bwMode="auto">
          <a:xfrm>
            <a:off x="450196" y="862403"/>
            <a:ext cx="2509525" cy="287587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221287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F589DAF-58CE-12E3-893F-97AB0A8900DD}"/>
              </a:ext>
            </a:extLst>
          </p:cNvPr>
          <p:cNvSpPr txBox="1"/>
          <p:nvPr/>
        </p:nvSpPr>
        <p:spPr>
          <a:xfrm>
            <a:off x="353260" y="627546"/>
            <a:ext cx="11485479" cy="115416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  </a:t>
            </a: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Amor por anexins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Artur Azevedo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AFDDB889-A5FA-5889-7AD0-B7B75C4F5AD5}"/>
              </a:ext>
            </a:extLst>
          </p:cNvPr>
          <p:cNvSpPr txBox="1"/>
          <p:nvPr/>
        </p:nvSpPr>
        <p:spPr>
          <a:xfrm>
            <a:off x="353260" y="1672947"/>
            <a:ext cx="11485478" cy="4847481"/>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Personagens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Isaías............................................................................................................................................... solteirão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Inês........................................................................................................................................................ viúva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Um Carteiro....................................................................................................................................................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Cena III – Isaías e Inês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(Vem pronta para sair, ao ver Isaías assusta-se e quer fugir.) – Ai!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(Embargando-lhe a passagem.) – Ninguém deve correr sem ver de quê.</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Que quer o senhor aqui?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Vim em pessoa saber da resposta de minha carta: quem quer vai e quem não quer</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manda; quem nunca arriscou nunca perdeu nem ganhou; cautela e caldo de galinha...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(Interrompendo-o.) – Não tenho resposta alguma que dar! Saia, senhor!</a:t>
            </a:r>
          </a:p>
          <a:p>
            <a:pPr algn="just"/>
            <a:r>
              <a:rPr lang="pt-BR" sz="2300" kern="100" dirty="0">
                <a:latin typeface="Arial Narrow" panose="020B0606020202030204" pitchFamily="34" charset="0"/>
                <a:ea typeface="Calibri" panose="020F0502020204030204" pitchFamily="34" charset="0"/>
                <a:cs typeface="Arial" panose="020B0604020202020204" pitchFamily="34" charset="0"/>
              </a:rPr>
              <a:t>Isaías – Não há carta sem resposta.... [...] </a:t>
            </a:r>
            <a:endParaRPr lang="pt-BR" sz="23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941210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9EFED-30D2-4791-7C35-92BA486D5C7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3ED223A-98A6-F62A-3777-4A5687E8E27E}"/>
              </a:ext>
            </a:extLst>
          </p:cNvPr>
          <p:cNvSpPr txBox="1"/>
          <p:nvPr/>
        </p:nvSpPr>
        <p:spPr>
          <a:xfrm>
            <a:off x="353261" y="615111"/>
            <a:ext cx="11485478" cy="6109365"/>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Quem espera sempre alcança.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Desengane-se!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O futuro a Deus pertence!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Há alguém que me estima deveras...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(Naturalmente) Esse alguém sou eu.</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Isso era o que faltava! (Suspirando.) Esse alguém...</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Quem conta um conto, acrescenta um ponto...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Esse alguém é um moço tão bonito... de tão boas qualidades...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Quem elogia a noiva...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O senhor forma com ele um verdadeiro contraste.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Quem desdenha quer comprar...</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Comprar! Um homem tão feio!...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Feio no corpo, bonito na alma.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(Sentando-se.) — Deus me livre de semelhante marido!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Presunção e água benta cada qual toma a que quer... (Senta-se também.)</a:t>
            </a:r>
          </a:p>
          <a:p>
            <a:pPr algn="just"/>
            <a:r>
              <a:rPr lang="pt-BR" sz="2300" kern="100" dirty="0">
                <a:latin typeface="Arial Narrow" panose="020B0606020202030204" pitchFamily="34" charset="0"/>
                <a:ea typeface="Calibri" panose="020F0502020204030204" pitchFamily="34" charset="0"/>
                <a:cs typeface="Arial" panose="020B0604020202020204" pitchFamily="34" charset="0"/>
              </a:rPr>
              <a:t>Inês (Erguendo-se.) — Ah, o senhor senta-se? Dispõe-se a ficar! Meu Deus, isto foi um mal que me entrou pela porta!</a:t>
            </a:r>
            <a:endParaRPr lang="pt-BR" sz="23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428392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A08BD-983C-4692-4021-A5C2D9C40C9B}"/>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737D47C2-4FBC-1118-61D1-E83CA5C05714}"/>
              </a:ext>
            </a:extLst>
          </p:cNvPr>
          <p:cNvSpPr txBox="1"/>
          <p:nvPr/>
        </p:nvSpPr>
        <p:spPr>
          <a:xfrm>
            <a:off x="353261" y="704758"/>
            <a:ext cx="11485478" cy="575542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(Sempre impassível.) — Há males que vêm para bem.</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Temo-la travada.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Venha sentar-se a meu lado. (Vendo que Inês senta-se longe dele.) Se não quiser, vou eu... (Dispõe-se a aproximar a cadeira.)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Pois sim! Não se incomode! (Faz-lhe a vontade.) Não há remédio!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(Chegando mais a cadeira.) — O que não tem remédio remediado está.</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(Afastando a sua.) — O que mais deseja?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Diga-me cá: o seu noivo? ... (Faz-lhe uma cara.)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Não entendo.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Para bom entendedor meia palavra basta...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Mas o senhor nem meia palavra disse!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Pergunto se... fala francês...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Inês — Como?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Isaías — Ora bolas! Quem é surdo não conversa!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http://www.dominiopublico.gov.br/download/texto/ua00040a.pdf. Acesso em 21 ago. 2025.  </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68451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F95EE9B4-136A-6D35-7E41-9B72CD865820}"/>
              </a:ext>
            </a:extLst>
          </p:cNvPr>
          <p:cNvGraphicFramePr>
            <a:graphicFrameLocks noGrp="1"/>
          </p:cNvGraphicFramePr>
          <p:nvPr>
            <p:extLst>
              <p:ext uri="{D42A27DB-BD31-4B8C-83A1-F6EECF244321}">
                <p14:modId xmlns:p14="http://schemas.microsoft.com/office/powerpoint/2010/main" val="1104078112"/>
              </p:ext>
            </p:extLst>
          </p:nvPr>
        </p:nvGraphicFramePr>
        <p:xfrm>
          <a:off x="519023" y="932656"/>
          <a:ext cx="11153954" cy="5440680"/>
        </p:xfrm>
        <a:graphic>
          <a:graphicData uri="http://schemas.openxmlformats.org/drawingml/2006/table">
            <a:tbl>
              <a:tblPr firstRow="1" firstCol="1" bandRow="1"/>
              <a:tblGrid>
                <a:gridCol w="11153954">
                  <a:extLst>
                    <a:ext uri="{9D8B030D-6E8A-4147-A177-3AD203B41FA5}">
                      <a16:colId xmlns:a16="http://schemas.microsoft.com/office/drawing/2014/main" val="1367047877"/>
                    </a:ext>
                  </a:extLst>
                </a:gridCol>
              </a:tblGrid>
              <a:tr h="2493034">
                <a:tc>
                  <a:txBody>
                    <a:bodyPr/>
                    <a:lstStyle/>
                    <a:p>
                      <a:pPr algn="ctr">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Intertextualidade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intertextualidade</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a relação dialógica entre pelo menos dois textos. Assim, entende-se que um texto está sempre se comunicando e dialogando com outros. Essa característica pode ser encontrada em uma diversidade de gêneros textuais em nosso cotidiano, sejam eles literários, publicitários ou outros.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0"/>
                        </a:spcAf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intertextualidade se manifesta de várias formas, cada uma com suas características e efeitos nos textos em que aparecem. Os tipos principais: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intertextualidade explícita, intertextualidade implícita, paródia e pastiche, além de citação e alusão.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Intertextualidade explícita: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Ocorre quando o texto faz uma referência direta e clara a outra obra.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Intertextualidade implícita:</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Diferente da explícita, a intertextualidade implícita não apresenta marcas óbvias que conectam um texto a outro. Por isso, requer uma leitura mais atenta e um conhecimento prévio para que o leitor identifique as referências.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Paródia e pastiche: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paródia utiliza o texto original para criar uma obra com intenção crítica ou humorística, mantendo a estrutura, mas alterando o conteúdo para provocar reflexão ou entretenimento.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Citação e alusão: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Citações são trechos de textos originais inseridos em um novo contexto, mantendo a fidelidade às palavras do autor original e indicando claramente a fonte.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0"/>
                        </a:spcAft>
                        <a:buNone/>
                      </a:pPr>
                      <a:r>
                        <a:rPr lang="pt-BR" sz="1200" u="non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https://aprovatotal.com.br/intertextualidade/. Acesso em: 21 ago. 2025. </a:t>
                      </a:r>
                      <a:endParaRPr lang="pt-BR" sz="1200" u="none"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81083861"/>
                  </a:ext>
                </a:extLst>
              </a:tr>
            </a:tbl>
          </a:graphicData>
        </a:graphic>
      </p:graphicFrame>
    </p:spTree>
    <p:extLst>
      <p:ext uri="{BB962C8B-B14F-4D97-AF65-F5344CB8AC3E}">
        <p14:creationId xmlns:p14="http://schemas.microsoft.com/office/powerpoint/2010/main" val="9219304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9E863-7438-D287-8989-3FF9C25DFC8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030FD52-BD4A-0C31-6513-27CE00B4756F}"/>
              </a:ext>
            </a:extLst>
          </p:cNvPr>
          <p:cNvSpPr txBox="1"/>
          <p:nvPr/>
        </p:nvSpPr>
        <p:spPr>
          <a:xfrm>
            <a:off x="340659" y="733245"/>
            <a:ext cx="11447930" cy="398570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 intertextualidade pode ser compreendida como um diálogo entre dois ou mais textos, em que um texto-fonte é utilizado como referência para a criação de um novo texto. Em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Amor por anexins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espetáculo construído por meio de jogo de palavras e ditados populares escrito entre os séculos XIX e XX, o dramaturgo promove uma reflexão atual e bem-humorada sobre o amor, o dinheiro e o casamento por conveniência. Retire do texto alguns provérbios que justifique essa afirmação. </a:t>
            </a:r>
          </a:p>
          <a:p>
            <a:pPr algn="just">
              <a:buNone/>
            </a:pPr>
            <a:endParaRPr lang="pt-BR" sz="23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Entre os anexins (provérbios) citados por Isaías, transcreva três deles que contenham antíteses (figura de linguagem que consiste na aproximação de palavras com significados opostos).</a:t>
            </a:r>
          </a:p>
          <a:p>
            <a:pPr algn="just">
              <a:buNone/>
            </a:pPr>
            <a:r>
              <a:rPr lang="pt-BR" sz="23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Transcreva as falas da personagem Isaías (três provérbios - anexins) que ele usa com intenção de ser irônico com Inês.</a:t>
            </a:r>
          </a:p>
        </p:txBody>
      </p:sp>
    </p:spTree>
    <p:extLst>
      <p:ext uri="{BB962C8B-B14F-4D97-AF65-F5344CB8AC3E}">
        <p14:creationId xmlns:p14="http://schemas.microsoft.com/office/powerpoint/2010/main" val="39698150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081EF-29A3-8951-EF4A-CB82FCC6192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0E18918-0FBE-6FD2-05E3-D7CABD6128A7}"/>
              </a:ext>
            </a:extLst>
          </p:cNvPr>
          <p:cNvSpPr txBox="1"/>
          <p:nvPr/>
        </p:nvSpPr>
        <p:spPr>
          <a:xfrm>
            <a:off x="300571" y="1852733"/>
            <a:ext cx="11550769" cy="4493538"/>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RETIRANTE ENCONTRA DOIS HOMENS CARREGANDO UM DEFUNTO NUMA REDE, AOS GRITOS DE: “Ó IRMÃOS DAS ALMAS! IRMÃOS DAS ALMAS! NÃO FUI EU QUE MATEI NÃO”.</a:t>
            </a:r>
          </a:p>
          <a:p>
            <a:pPr algn="jus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 quem estais carregando, Irmãos das almas,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Embrulhado nessa rede?</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Dizei que eu saiba.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 um defunto de nada,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Irmão das almas,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Que há muitas horas viaja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À sua morada.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E sabeis quem era ele, Irmãos das almas,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Sabeis como ele se chama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Ou se chamava?</a:t>
            </a:r>
          </a:p>
        </p:txBody>
      </p:sp>
      <p:pic>
        <p:nvPicPr>
          <p:cNvPr id="5" name="Imagem 4">
            <a:extLst>
              <a:ext uri="{FF2B5EF4-FFF2-40B4-BE49-F238E27FC236}">
                <a16:creationId xmlns:a16="http://schemas.microsoft.com/office/drawing/2014/main" id="{96C56D43-9935-90BD-258B-13206F062BD7}"/>
              </a:ext>
            </a:extLst>
          </p:cNvPr>
          <p:cNvPicPr>
            <a:picLocks noChangeAspect="1"/>
          </p:cNvPicPr>
          <p:nvPr/>
        </p:nvPicPr>
        <p:blipFill>
          <a:blip r:embed="rId2"/>
          <a:stretch>
            <a:fillRect/>
          </a:stretch>
        </p:blipFill>
        <p:spPr>
          <a:xfrm>
            <a:off x="300572" y="688759"/>
            <a:ext cx="5309404" cy="1047433"/>
          </a:xfrm>
          <a:prstGeom prst="rect">
            <a:avLst/>
          </a:prstGeom>
        </p:spPr>
      </p:pic>
    </p:spTree>
    <p:extLst>
      <p:ext uri="{BB962C8B-B14F-4D97-AF65-F5344CB8AC3E}">
        <p14:creationId xmlns:p14="http://schemas.microsoft.com/office/powerpoint/2010/main" val="38913971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D200E-2BE1-25DD-6B34-A733A795EB1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B65E2E5-95C6-560C-8E95-930A562199EB}"/>
              </a:ext>
            </a:extLst>
          </p:cNvPr>
          <p:cNvSpPr txBox="1"/>
          <p:nvPr/>
        </p:nvSpPr>
        <p:spPr>
          <a:xfrm>
            <a:off x="320613" y="669392"/>
            <a:ext cx="11550769" cy="1738938"/>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Severino Lavrador,</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Irmão das almas,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Severino Lavrador,</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Mas já não lavra.</a:t>
            </a:r>
          </a:p>
          <a:p>
            <a:pPr algn="r">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MELO NETO, J. C. Morte e vida severina e outros poemas para vozes. Rio de Janeiro: Nova Fronteira, 1994 (fragmento).</a:t>
            </a:r>
            <a:endParaRPr lang="pt-BR" sz="15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94B3DEC5-5405-D32A-498D-793B92B7BBD6}"/>
              </a:ext>
            </a:extLst>
          </p:cNvPr>
          <p:cNvSpPr txBox="1"/>
          <p:nvPr/>
        </p:nvSpPr>
        <p:spPr>
          <a:xfrm>
            <a:off x="362010" y="2456818"/>
            <a:ext cx="11467973" cy="398570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16.</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(Enem 2011)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personagem teatral pode ser construído tanto por meio de uma tradição oral quanto escrita. A interlocução entre oralidade regional e tradição religiosa, que serve de inspiração para autores brasileiros, parte do teatro português. Dessa forma, a partir do texto lido, identificam-se personagens que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se comportam como caricaturas religiosas do teatro regional.</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apresentam diferentes características físicas e psicológicas.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incorporam elementos da tradição local em um contexto teatral.</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estão construídos por meio de ações limitadas a um momento histórico.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fazem parte de uma cultura local que restringe a dimensão estética.</a:t>
            </a:r>
          </a:p>
          <a:p>
            <a:pPr algn="just">
              <a:buNone/>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algn="just"/>
            <a:r>
              <a:rPr lang="pt-BR" sz="2300" b="1" dirty="0">
                <a:latin typeface="Arial Narrow" panose="020B0606020202030204" pitchFamily="34" charset="0"/>
              </a:rPr>
              <a:t>17</a:t>
            </a:r>
            <a:r>
              <a:rPr lang="pt-BR" sz="2300" dirty="0">
                <a:latin typeface="Arial Narrow" panose="020B0606020202030204" pitchFamily="34" charset="0"/>
              </a:rPr>
              <a:t>. Retire do texto, três exemplo de rubricas. </a:t>
            </a:r>
          </a:p>
        </p:txBody>
      </p:sp>
    </p:spTree>
    <p:extLst>
      <p:ext uri="{BB962C8B-B14F-4D97-AF65-F5344CB8AC3E}">
        <p14:creationId xmlns:p14="http://schemas.microsoft.com/office/powerpoint/2010/main" val="35728666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27E2A3-18EC-C57A-A79F-3E99100D7CEC}"/>
              </a:ext>
            </a:extLst>
          </p:cNvPr>
          <p:cNvSpPr txBox="1"/>
          <p:nvPr/>
        </p:nvSpPr>
        <p:spPr>
          <a:xfrm>
            <a:off x="349625" y="727725"/>
            <a:ext cx="11492748" cy="446276"/>
          </a:xfrm>
          <a:prstGeom prst="rect">
            <a:avLst/>
          </a:prstGeom>
          <a:noFill/>
        </p:spPr>
        <p:txBody>
          <a:bodyPr wrap="square">
            <a:spAutoFit/>
          </a:bodyPr>
          <a:lstStyle/>
          <a:p>
            <a:pPr algn="just"/>
            <a:r>
              <a:rPr lang="pt-BR" sz="2300" b="1" kern="100" dirty="0">
                <a:solidFill>
                  <a:schemeClr val="accent2"/>
                </a:solidFill>
                <a:effectLst/>
                <a:latin typeface="Arial Narrow" panose="020B0606020202030204" pitchFamily="34" charset="0"/>
                <a:ea typeface="Calibri" panose="020F0502020204030204" pitchFamily="34" charset="0"/>
                <a:cs typeface="Times New Roman" panose="02020603050405020304" pitchFamily="18" charset="0"/>
              </a:rPr>
              <a:t>► Produção textual</a:t>
            </a:r>
            <a:endParaRPr lang="pt-BR" sz="2300" kern="1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58101873-90A2-1144-4BF0-DB3C79B77A0F}"/>
              </a:ext>
            </a:extLst>
          </p:cNvPr>
          <p:cNvSpPr txBox="1"/>
          <p:nvPr/>
        </p:nvSpPr>
        <p:spPr>
          <a:xfrm>
            <a:off x="349625" y="1236754"/>
            <a:ext cx="11373672" cy="1938992"/>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Estudante, nesta etapa, você irá produzir um Artigo de Divulgação Científica. Para isso, leia e intérprete a proposta de escrita, os textos motivadores, reflita sobre as características e a estrutura do gênero proposto. Relembre também as explicações sobre esse gênero realizadas durante as aulas pelo(a) seu(sua) professor(a). Siga o passo a passo das orientações gerais para produzir o seu texto.</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93A4224B-FA3E-0497-EF04-0503563916D7}"/>
              </a:ext>
            </a:extLst>
          </p:cNvPr>
          <p:cNvSpPr txBox="1"/>
          <p:nvPr/>
        </p:nvSpPr>
        <p:spPr>
          <a:xfrm>
            <a:off x="349625" y="3307564"/>
            <a:ext cx="11492748" cy="1738938"/>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Textos motivadores.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5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Mosquito - Aedes aegypti</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O Mosquito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C1F64DE6-DE88-FC77-D0E6-C708915DBF50}"/>
              </a:ext>
            </a:extLst>
          </p:cNvPr>
          <p:cNvSpPr txBox="1"/>
          <p:nvPr/>
        </p:nvSpPr>
        <p:spPr>
          <a:xfrm>
            <a:off x="349625" y="5178320"/>
            <a:ext cx="11492748" cy="115416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Aedes aegypti  é o mosquito transmissor da dengue e da febre amarela urbana. Menor do que os mosquitos comuns, é preto com listras brancas no tronco, na cabeça e nas pernas. Suas asas são translúcidas e o ruído que produzem é praticamente inaudível ao ser humano.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33627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CEB2D32-3E5D-083B-D367-2C25CB73F8D0}"/>
              </a:ext>
            </a:extLst>
          </p:cNvPr>
          <p:cNvSpPr txBox="1"/>
          <p:nvPr/>
        </p:nvSpPr>
        <p:spPr>
          <a:xfrm>
            <a:off x="345142" y="848444"/>
            <a:ext cx="11501716" cy="5463034"/>
          </a:xfrm>
          <a:prstGeom prst="rect">
            <a:avLst/>
          </a:prstGeom>
          <a:noFill/>
        </p:spPr>
        <p:txBody>
          <a:bodyPr wrap="square">
            <a:spAutoFit/>
          </a:bodyPr>
          <a:lstStyle/>
          <a:p>
            <a:pPr>
              <a:buNone/>
            </a:pPr>
            <a:r>
              <a:rPr lang="pt-BR" sz="2300" dirty="0">
                <a:effectLst/>
                <a:latin typeface="Arial Narrow" panose="020B0606020202030204" pitchFamily="34" charset="0"/>
                <a:ea typeface="Calibri" panose="020F0502020204030204" pitchFamily="34" charset="0"/>
                <a:cs typeface="Arial" panose="020B0604020202020204" pitchFamily="34" charset="0"/>
              </a:rPr>
              <a:t>O macho, como de qualquer espécie, alimenta-se exclusivamente de frutas. A fêmea, no entanto, necessita de sangue para o amadurecimento dos ovos que são depositados separadamente nas paredes internas dos objetos, próximos a superfícies de água limpa, local que lhes oferece melhores condições de sobrevivência. No momento da postura são brancos, mas logo se tornam negros e brilhantes</a:t>
            </a:r>
            <a:endParaRPr lang="pt-BR" sz="23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Em média, cada mosquito vive em torno de 30 dias e a fêmea chega a colocar entre 150 e 200 ovos. Se forem postos por uma fêmea contaminada pelo vírus da dengue, ao completarem seu ciclo evolutivo, transmitirão a doença.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Os ovos não são postos na água, e sim milímetros acima de sua superfície, principalmente em recipientes artificiais. Quando chove, o nível da água sobe, entra em contato com os ovos que eclodem em pouco menos de 30 minutos. Em um período que varia entre sete e nove dias, a larva passa por quatro fases até dar origem a um novo mosquito: ovo, larva, pupa e adultos.</a:t>
            </a:r>
          </a:p>
          <a:p>
            <a:pPr algn="just"/>
            <a:r>
              <a:rPr lang="pt-BR" sz="2400" kern="100" dirty="0">
                <a:latin typeface="Arial Narrow" panose="020B0606020202030204" pitchFamily="34" charset="0"/>
                <a:ea typeface="Calibri" panose="020F0502020204030204" pitchFamily="34" charset="0"/>
                <a:cs typeface="Arial" panose="020B0604020202020204" pitchFamily="34" charset="0"/>
              </a:rPr>
              <a:t>O Aedes aegypti põe seus ovos em recipientes como latas e garrafas vazias, pneus, calhas, caixas d’água descobertas, pratos sob vasos de plantas ou qualquer outro objeto que possa armazenar água da chuva. O mosquito pode procurar ainda criadouro naturais, como bromélias, bambus e buracos em árvores.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830013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E6F336B-D557-1721-FF4D-00DC0B15BFA0}"/>
              </a:ext>
            </a:extLst>
          </p:cNvPr>
          <p:cNvSpPr txBox="1"/>
          <p:nvPr/>
        </p:nvSpPr>
        <p:spPr>
          <a:xfrm>
            <a:off x="360449" y="1043459"/>
            <a:ext cx="11471102" cy="3462486"/>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É um mosquito urbano, embora tenha sido encontrado na zona rural, onde foram levados em recipientes que continham ovos e larvas. Próprio das regiões tropical e subtropical, não resiste a baixas temperaturas presentes em altitudes elevadas.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Estudos demonstram que, uma vez infectada – e isso pode ocorrer numa única inseminação –, a fêmea transmitirá o vírus por toda a vida, havendo a possibilidade de, pelo menos, parte de suas descendentes já nascerem portadoras do vírus.</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As fêmeas preferem o sangue humano como fonte de proteína ao de qualquer outro animal vertebrado. Atacam de manhãzinha ou ao entardecer. Sua saliva possui uma substância anestésica, que torna quase indolor a picada. Tanto a fêmea quanto os machos abrigam-se dentro das casas ou nos terrenos ao redor. </a:t>
            </a: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https://mosquito.saude.es.gov.br/</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aedes-aedypti</a:t>
            </a:r>
            <a:r>
              <a:rPr lang="pt-BR" sz="1200" kern="100" dirty="0">
                <a:effectLst/>
                <a:latin typeface="Arial Narrow" panose="020B0606020202030204" pitchFamily="34" charset="0"/>
                <a:ea typeface="Calibri" panose="020F0502020204030204" pitchFamily="34" charset="0"/>
                <a:cs typeface="Arial" panose="020B0604020202020204" pitchFamily="34" charset="0"/>
              </a:rPr>
              <a:t>. Acesso em: 19 ago. 2025.</a:t>
            </a:r>
            <a:endParaRPr lang="pt-BR" sz="12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01358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60DCF-27D9-E9A2-D839-DE417563B37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3720720-CABD-B292-51A8-0FBEF833DEF3}"/>
              </a:ext>
            </a:extLst>
          </p:cNvPr>
          <p:cNvSpPr txBox="1"/>
          <p:nvPr/>
        </p:nvSpPr>
        <p:spPr>
          <a:xfrm>
            <a:off x="362310" y="595223"/>
            <a:ext cx="11471102" cy="3908762"/>
          </a:xfrm>
          <a:prstGeom prst="rect">
            <a:avLst/>
          </a:prstGeom>
          <a:noFill/>
        </p:spPr>
        <p:txBody>
          <a:bodyPr wrap="square">
            <a:spAutoFit/>
          </a:bodyPr>
          <a:lstStyle/>
          <a:p>
            <a:pP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II </a:t>
            </a:r>
            <a:endParaRPr lang="pt-BR" sz="2300" b="1" kern="100" dirty="0">
              <a:latin typeface="Arial Narrow" panose="020B0606020202030204" pitchFamily="34" charset="0"/>
              <a:ea typeface="Calibri" panose="020F0502020204030204" pitchFamily="34" charset="0"/>
              <a:cs typeface="Arial" panose="020B0604020202020204" pitchFamily="34" charset="0"/>
            </a:endParaRP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 doença – Dengue</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De origem espanhola a palavra dengue significa "manha", "melindre", estado em que se encontra a pessoa doente.</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É uma doença infecciosa febril aguda que pode se apresentar de forma benigna ou grave. Isso vai depender de diversos fatores, entre eles: o vírus e a cepa envolvidos, infecção anterior pelo vírus da dengue e fatores individuais como doenças crônicas (diabetes, asma brônquica, anemia falciforme).</a:t>
            </a:r>
          </a:p>
          <a:p>
            <a:pPr algn="just"/>
            <a:r>
              <a:rPr lang="pt-BR" sz="2300" dirty="0">
                <a:latin typeface="Arial Narrow" panose="020B0606020202030204" pitchFamily="34" charset="0"/>
              </a:rPr>
              <a:t>A doença é transmitida pela picada da fêmea do mosquito Aedes aegypti. Não há transmissão pelo contato direto com um doente ou suas secreções, nem por meio de fontes de água ou alimento. </a:t>
            </a:r>
          </a:p>
          <a:p>
            <a:pPr algn="r"/>
            <a:r>
              <a:rPr lang="pt-BR" sz="1200" dirty="0">
                <a:latin typeface="Arial Narrow" panose="020B0606020202030204" pitchFamily="34" charset="0"/>
              </a:rPr>
              <a:t>Disponível em: https://mosquito.saude.es.gov.br/</a:t>
            </a:r>
            <a:r>
              <a:rPr lang="pt-BR" sz="1200" dirty="0" err="1">
                <a:latin typeface="Arial Narrow" panose="020B0606020202030204" pitchFamily="34" charset="0"/>
              </a:rPr>
              <a:t>a-doenca</a:t>
            </a:r>
            <a:r>
              <a:rPr lang="pt-BR" sz="1200" dirty="0">
                <a:latin typeface="Arial Narrow" panose="020B0606020202030204" pitchFamily="34" charset="0"/>
              </a:rPr>
              <a:t>. Acesso em: 19 ago. 2025.</a:t>
            </a:r>
          </a:p>
          <a:p>
            <a:pPr algn="just">
              <a:buNone/>
            </a:pP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853155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4E89893-3343-5295-75FC-D9CD485B07A2}"/>
              </a:ext>
            </a:extLst>
          </p:cNvPr>
          <p:cNvSpPr txBox="1"/>
          <p:nvPr/>
        </p:nvSpPr>
        <p:spPr>
          <a:xfrm>
            <a:off x="345140" y="1657969"/>
            <a:ext cx="11434483" cy="4293483"/>
          </a:xfrm>
          <a:prstGeom prst="rect">
            <a:avLst/>
          </a:prstGeom>
          <a:noFill/>
        </p:spPr>
        <p:txBody>
          <a:bodyPr wrap="square">
            <a:spAutoFit/>
          </a:bodyPr>
          <a:lstStyle/>
          <a:p>
            <a:pPr algn="just">
              <a:buNone/>
            </a:pPr>
            <a:r>
              <a:rPr lang="pt-BR" sz="2300" b="1" kern="0" dirty="0">
                <a:effectLst/>
                <a:latin typeface="Arial Narrow" panose="020B0606020202030204" pitchFamily="34" charset="0"/>
                <a:ea typeface="Calibri" panose="020F0502020204030204" pitchFamily="34" charset="0"/>
                <a:cs typeface="Arial" panose="020B0604020202020204" pitchFamily="34" charset="0"/>
              </a:rPr>
              <a:t>PROPOSTA DE REDAÇÃO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1000" b="1" kern="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0" dirty="0">
                <a:effectLst/>
                <a:latin typeface="Arial Narrow" panose="020B0606020202030204" pitchFamily="34" charset="0"/>
                <a:ea typeface="Calibri" panose="020F0502020204030204" pitchFamily="34" charset="0"/>
                <a:cs typeface="Arial" panose="020B0604020202020204" pitchFamily="34" charset="0"/>
              </a:rPr>
              <a:t>Você deverá extrair dos textos acima informações suficientes para escrever um texto de divulgação científica,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0" dirty="0">
                <a:effectLst/>
                <a:latin typeface="Arial Narrow" panose="020B0606020202030204" pitchFamily="34" charset="0"/>
                <a:ea typeface="Calibri" panose="020F0502020204030204" pitchFamily="34" charset="0"/>
                <a:cs typeface="Arial" panose="020B0604020202020204" pitchFamily="34" charset="0"/>
              </a:rPr>
              <a:t>destinado a leitores adolescentes, sobre os estudos recentes acerca do mosquito da dengue e as doenças que a picada provoca no ser humano.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b="1" kern="0" dirty="0">
                <a:effectLst/>
                <a:latin typeface="Arial Narrow" panose="020B0606020202030204" pitchFamily="34" charset="0"/>
                <a:ea typeface="Calibri" panose="020F0502020204030204" pitchFamily="34" charset="0"/>
                <a:cs typeface="Arial" panose="020B0604020202020204" pitchFamily="34" charset="0"/>
              </a:rPr>
              <a:t>Os artigos de divulgação científica são aqueles que buscam compartilhar informações, pesquisas e conceitos científicos a um público leigo, ou seja, um público que desconhece ou pouco sabe sobre o assunto. Sendo assim, esses textos se estruturam de modo a garantir a compreensão do leitor, utilizando exemplos, comparações e explicações sempre que necessário. Na estrutura, é possível encontrar, além das informações verbais, elementos não verbais que potencializam e enriquecem o texto.</a:t>
            </a:r>
          </a:p>
        </p:txBody>
      </p:sp>
      <p:sp>
        <p:nvSpPr>
          <p:cNvPr id="6" name="CaixaDeTexto 5">
            <a:extLst>
              <a:ext uri="{FF2B5EF4-FFF2-40B4-BE49-F238E27FC236}">
                <a16:creationId xmlns:a16="http://schemas.microsoft.com/office/drawing/2014/main" id="{D01EA3AD-D606-FC73-A9B6-4D9F3A4C2EF3}"/>
              </a:ext>
            </a:extLst>
          </p:cNvPr>
          <p:cNvSpPr txBox="1"/>
          <p:nvPr/>
        </p:nvSpPr>
        <p:spPr>
          <a:xfrm>
            <a:off x="345140" y="757723"/>
            <a:ext cx="11501717" cy="800219"/>
          </a:xfrm>
          <a:prstGeom prst="rect">
            <a:avLst/>
          </a:prstGeom>
          <a:noFill/>
        </p:spPr>
        <p:txBody>
          <a:bodyPr wrap="square">
            <a:spAutoFit/>
          </a:bodyPr>
          <a:lstStyle/>
          <a:p>
            <a:pPr algn="ctr"/>
            <a:r>
              <a:rPr lang="pt-BR" sz="2300" b="1" kern="100" dirty="0">
                <a:latin typeface="Arial Narrow" panose="020B0606020202030204" pitchFamily="34" charset="0"/>
                <a:ea typeface="Calibri" panose="020F0502020204030204" pitchFamily="34" charset="0"/>
                <a:cs typeface="Arial" panose="020B0604020202020204" pitchFamily="34" charset="0"/>
              </a:rPr>
              <a:t>ORIENTAÇÔES GERAIS PARA PRODUZIR O GÊNERO TEXTUAL ARTIGO DE DIVULGAÇÃO CIENTÍFICA</a:t>
            </a:r>
            <a:endParaRPr lang="pt-BR" sz="2300" dirty="0"/>
          </a:p>
        </p:txBody>
      </p:sp>
    </p:spTree>
    <p:extLst>
      <p:ext uri="{BB962C8B-B14F-4D97-AF65-F5344CB8AC3E}">
        <p14:creationId xmlns:p14="http://schemas.microsoft.com/office/powerpoint/2010/main" val="24556030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01CC0-33A7-E870-6038-799976EDEF2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E5F79DD-9C29-AB9C-9D3F-748E1F547FC1}"/>
              </a:ext>
            </a:extLst>
          </p:cNvPr>
          <p:cNvSpPr txBox="1"/>
          <p:nvPr/>
        </p:nvSpPr>
        <p:spPr>
          <a:xfrm>
            <a:off x="378758" y="671851"/>
            <a:ext cx="11434483" cy="6109365"/>
          </a:xfrm>
          <a:prstGeom prst="rect">
            <a:avLst/>
          </a:prstGeom>
          <a:noFill/>
        </p:spPr>
        <p:txBody>
          <a:bodyPr wrap="square">
            <a:spAutoFit/>
          </a:bodyPr>
          <a:lstStyle/>
          <a:p>
            <a:pPr algn="just"/>
            <a:r>
              <a:rPr lang="pt-BR" sz="2300" b="1" dirty="0">
                <a:latin typeface="Arial Narrow" panose="020B0606020202030204" pitchFamily="34" charset="0"/>
              </a:rPr>
              <a:t>Como fazer seu artigo de divulgação científica?</a:t>
            </a:r>
            <a:endParaRPr lang="pt-BR" sz="2300" dirty="0">
              <a:latin typeface="Arial Narrow" panose="020B0606020202030204" pitchFamily="34" charset="0"/>
            </a:endParaRPr>
          </a:p>
          <a:p>
            <a:pPr algn="just"/>
            <a:r>
              <a:rPr lang="pt-BR" sz="2300" dirty="0">
                <a:latin typeface="Arial Narrow" panose="020B0606020202030204" pitchFamily="34" charset="0"/>
              </a:rPr>
              <a:t>Primeiramente, um artigo de divulgação científica não é muito extenso, deve ser de fácil leitura e apresentar informações relevantes. Para isso, você precisa ser simples, mas sem perder o rigor científico e a profundidade do assunto. Parece difícil, né? Mas, calma que temos dicas para te ajudar nesse processo.</a:t>
            </a:r>
          </a:p>
          <a:p>
            <a:pPr algn="just"/>
            <a:r>
              <a:rPr lang="pt-BR" sz="2300" dirty="0">
                <a:latin typeface="Arial Narrow" panose="020B0606020202030204" pitchFamily="34" charset="0"/>
              </a:rPr>
              <a:t>Vamos começar entendendo a estrutura desse tipo de texto.</a:t>
            </a:r>
          </a:p>
          <a:p>
            <a:pPr algn="just"/>
            <a:r>
              <a:rPr lang="pt-BR" sz="2300" b="1" dirty="0">
                <a:latin typeface="Arial Narrow" panose="020B0606020202030204" pitchFamily="34" charset="0"/>
              </a:rPr>
              <a:t>Estrutura do texto</a:t>
            </a:r>
            <a:endParaRPr lang="pt-BR" sz="2300" dirty="0">
              <a:latin typeface="Arial Narrow" panose="020B0606020202030204" pitchFamily="34" charset="0"/>
            </a:endParaRPr>
          </a:p>
          <a:p>
            <a:pPr algn="just"/>
            <a:r>
              <a:rPr lang="pt-BR" sz="2300" dirty="0">
                <a:latin typeface="Arial Narrow" panose="020B0606020202030204" pitchFamily="34" charset="0"/>
              </a:rPr>
              <a:t>De maneira geral, sua estrutura é formada por: título, introdução, desenvolvimento, conclusão.  </a:t>
            </a:r>
          </a:p>
          <a:p>
            <a:pPr algn="just"/>
            <a:r>
              <a:rPr lang="pt-BR" sz="2300" dirty="0">
                <a:latin typeface="Arial Narrow" panose="020B0606020202030204" pitchFamily="34" charset="0"/>
              </a:rPr>
              <a:t>Antes de tudo, pense em um bom título, porque é ele que vai ser a “cara” do seu texto. Comece com algo que chame a atenção do leitor. Pode ser uma imagem, uma pergunta, algo que motive as pessoas a lerem o conteúdo até o final. </a:t>
            </a:r>
          </a:p>
          <a:p>
            <a:pPr algn="just"/>
            <a:r>
              <a:rPr lang="pt-BR" sz="2300" dirty="0">
                <a:latin typeface="Arial Narrow" panose="020B0606020202030204" pitchFamily="34" charset="0"/>
              </a:rPr>
              <a:t>O primeiro parágrafo é o mais importante, por isso, evite usar palavras difíceis, jargões, fórmulas… prefira sempre um texto com linguagem simples e informal. Lembre-se: Você não está escrevendo um artigo acadêmico!</a:t>
            </a:r>
          </a:p>
          <a:p>
            <a:pPr algn="just"/>
            <a:r>
              <a:rPr lang="pt-BR" sz="2300" dirty="0">
                <a:latin typeface="Arial Narrow" panose="020B0606020202030204" pitchFamily="34" charset="0"/>
              </a:rPr>
              <a:t>Sempre se pergunte: </a:t>
            </a:r>
            <a:r>
              <a:rPr lang="pt-BR" sz="2300" b="1" dirty="0">
                <a:latin typeface="Arial Narrow" panose="020B0606020202030204" pitchFamily="34" charset="0"/>
              </a:rPr>
              <a:t>para quem eu quero escrever?</a:t>
            </a:r>
            <a:r>
              <a:rPr lang="pt-BR" sz="2300" dirty="0">
                <a:latin typeface="Arial Narrow" panose="020B0606020202030204" pitchFamily="34" charset="0"/>
              </a:rPr>
              <a:t> Qualquer pessoa que ler o meu texto vai entender o que eu quis dizer? Você pode ter como objetivo atingir tanto uma pessoa que seja expert como uma que nunca teve contato com o tema (o que não é um trabalho fácil). </a:t>
            </a:r>
          </a:p>
        </p:txBody>
      </p:sp>
    </p:spTree>
    <p:extLst>
      <p:ext uri="{BB962C8B-B14F-4D97-AF65-F5344CB8AC3E}">
        <p14:creationId xmlns:p14="http://schemas.microsoft.com/office/powerpoint/2010/main" val="33734092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96FF4-5525-3570-6FBB-B3E42347D3C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4FD516B-B18E-0298-D4A8-31247615B37F}"/>
              </a:ext>
            </a:extLst>
          </p:cNvPr>
          <p:cNvSpPr txBox="1"/>
          <p:nvPr/>
        </p:nvSpPr>
        <p:spPr>
          <a:xfrm>
            <a:off x="378758" y="671851"/>
            <a:ext cx="11434483" cy="5755422"/>
          </a:xfrm>
          <a:prstGeom prst="rect">
            <a:avLst/>
          </a:prstGeom>
          <a:noFill/>
        </p:spPr>
        <p:txBody>
          <a:bodyPr wrap="square">
            <a:spAutoFit/>
          </a:bodyPr>
          <a:lstStyle/>
          <a:p>
            <a:pPr algn="just"/>
            <a:r>
              <a:rPr lang="pt-BR" sz="2300" dirty="0">
                <a:latin typeface="Arial Narrow" panose="020B0606020202030204" pitchFamily="34" charset="0"/>
              </a:rPr>
              <a:t>Você também pode escolher fazer divulgação para um público específico: pessoas com grau universitário e conhecimento prévio em alguma área ou alunos de ensino médio, por exemplo. </a:t>
            </a:r>
          </a:p>
          <a:p>
            <a:pPr algn="just"/>
            <a:r>
              <a:rPr lang="pt-BR" sz="2300" dirty="0">
                <a:latin typeface="Arial Narrow" panose="020B0606020202030204" pitchFamily="34" charset="0"/>
              </a:rPr>
              <a:t>Preste atenção no veículo que seu texto vai ser divulgado e qual público ele atinge. Independente se o texto for voltado para “todos e todas” ou para “um público específico”, o autor deve procurar conhecer bem o seu público, ser didático(a) e, se possível, usar um pouco de humor (mas cuidado com exageros).</a:t>
            </a:r>
          </a:p>
          <a:p>
            <a:pPr algn="just"/>
            <a:r>
              <a:rPr lang="pt-BR" sz="2300" b="1" dirty="0">
                <a:latin typeface="Arial Narrow" panose="020B0606020202030204" pitchFamily="34" charset="0"/>
              </a:rPr>
              <a:t>Busque escrever parágrafos mais curtos para não cansar seu leitor e deixar o texto mais objetivo</a:t>
            </a:r>
            <a:r>
              <a:rPr lang="pt-BR" sz="2300" dirty="0">
                <a:latin typeface="Arial Narrow" panose="020B0606020202030204" pitchFamily="34" charset="0"/>
              </a:rPr>
              <a:t>. Tente ir direto ao ponto e evite inserir muitas explicações e apostos no mesmo período. Você precisa ficar atento a isso. Não se esqueça que escrever de forma simples e objetiva não é sinônimo de pobreza em conteúdo. O equilíbrio é a chave para um bom texto.</a:t>
            </a:r>
          </a:p>
          <a:p>
            <a:pPr algn="just"/>
            <a:r>
              <a:rPr lang="pt-BR" sz="2300" b="1" dirty="0">
                <a:latin typeface="Arial Narrow" panose="020B0606020202030204" pitchFamily="34" charset="0"/>
              </a:rPr>
              <a:t>Use analogias e evite ao máximo usar um termo científico para explicar outro. </a:t>
            </a:r>
            <a:r>
              <a:rPr lang="pt-BR" sz="2300" dirty="0">
                <a:latin typeface="Arial Narrow" panose="020B0606020202030204" pitchFamily="34" charset="0"/>
              </a:rPr>
              <a:t>Tente explicar os conceitos da forma mais descomplicada possível, para aproximar os termos científicos da linguagem cotidiana do leitor. Por exemplo, escreva “</a:t>
            </a:r>
            <a:r>
              <a:rPr lang="pt-BR" sz="2300" b="1" dirty="0">
                <a:latin typeface="Arial Narrow" panose="020B0606020202030204" pitchFamily="34" charset="0"/>
              </a:rPr>
              <a:t>sal”</a:t>
            </a:r>
            <a:r>
              <a:rPr lang="pt-BR" sz="2300" dirty="0">
                <a:latin typeface="Arial Narrow" panose="020B0606020202030204" pitchFamily="34" charset="0"/>
              </a:rPr>
              <a:t> em vez de </a:t>
            </a:r>
            <a:r>
              <a:rPr lang="pt-BR" sz="2300" b="1" dirty="0">
                <a:latin typeface="Arial Narrow" panose="020B0606020202030204" pitchFamily="34" charset="0"/>
              </a:rPr>
              <a:t>“cloreto de sódio”.</a:t>
            </a:r>
            <a:endParaRPr lang="pt-BR" sz="2300" dirty="0">
              <a:latin typeface="Arial Narrow" panose="020B0606020202030204" pitchFamily="34" charset="0"/>
            </a:endParaRPr>
          </a:p>
          <a:p>
            <a:pPr algn="just"/>
            <a:r>
              <a:rPr lang="pt-BR" sz="2300" b="1" dirty="0">
                <a:latin typeface="Arial Narrow" panose="020B0606020202030204" pitchFamily="34" charset="0"/>
              </a:rPr>
              <a:t>No último parágrafo, busque fazer um resumo das principais ideias que você apresentou ao longo do texto. Destaque a importância do assunto discutido e quais suas aplicações no cotidiano. </a:t>
            </a:r>
            <a:r>
              <a:rPr lang="pt-BR" sz="2300" dirty="0">
                <a:latin typeface="Arial Narrow" panose="020B0606020202030204" pitchFamily="34" charset="0"/>
              </a:rPr>
              <a:t>Deixe que seu leitor fique com um “gostinho de quero mais”, mas se certifique de ter escrito o que foi proposto.</a:t>
            </a:r>
          </a:p>
        </p:txBody>
      </p:sp>
    </p:spTree>
    <p:extLst>
      <p:ext uri="{BB962C8B-B14F-4D97-AF65-F5344CB8AC3E}">
        <p14:creationId xmlns:p14="http://schemas.microsoft.com/office/powerpoint/2010/main" val="17067457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F070E-2583-6672-3433-E636A39BD2F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F59DAD4-7675-5558-806F-91AC9504B409}"/>
              </a:ext>
            </a:extLst>
          </p:cNvPr>
          <p:cNvSpPr txBox="1"/>
          <p:nvPr/>
        </p:nvSpPr>
        <p:spPr>
          <a:xfrm>
            <a:off x="378758" y="671851"/>
            <a:ext cx="11434483" cy="1862048"/>
          </a:xfrm>
          <a:prstGeom prst="rect">
            <a:avLst/>
          </a:prstGeom>
          <a:noFill/>
        </p:spPr>
        <p:txBody>
          <a:bodyPr wrap="square">
            <a:spAutoFit/>
          </a:bodyPr>
          <a:lstStyle/>
          <a:p>
            <a:pPr algn="just"/>
            <a:r>
              <a:rPr lang="pt-BR" sz="2300" b="1" dirty="0">
                <a:latin typeface="Arial Narrow" panose="020B0606020202030204" pitchFamily="34" charset="0"/>
              </a:rPr>
              <a:t>O quinto passo é a revisão do seu texto. </a:t>
            </a:r>
            <a:r>
              <a:rPr lang="pt-BR" sz="2300" dirty="0">
                <a:latin typeface="Arial Narrow" panose="020B0606020202030204" pitchFamily="34" charset="0"/>
              </a:rPr>
              <a:t>É comum que, devido à correria, sejam cometidos alguns erros de gramática, de ortografia, de coesão e de coerência. Por conta disso, a etapa da revisão textual é importantíssima, pois é nesse momento que o texto poderá ser relido e ajustado. Verifique se os seus parágrafos estão bem-organizados e conectados, se todas as ideias apresentadas estão claras e coerentes e se a linguagem que você utilizou está apropriada.</a:t>
            </a:r>
          </a:p>
        </p:txBody>
      </p:sp>
    </p:spTree>
    <p:extLst>
      <p:ext uri="{BB962C8B-B14F-4D97-AF65-F5344CB8AC3E}">
        <p14:creationId xmlns:p14="http://schemas.microsoft.com/office/powerpoint/2010/main" val="24161363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A210D2A-9EB7-576B-0BD4-B5EDF4B88D9C}"/>
              </a:ext>
            </a:extLst>
          </p:cNvPr>
          <p:cNvGraphicFramePr>
            <a:graphicFrameLocks noGrp="1"/>
          </p:cNvGraphicFramePr>
          <p:nvPr>
            <p:extLst>
              <p:ext uri="{D42A27DB-BD31-4B8C-83A1-F6EECF244321}">
                <p14:modId xmlns:p14="http://schemas.microsoft.com/office/powerpoint/2010/main" val="3677363258"/>
              </p:ext>
            </p:extLst>
          </p:nvPr>
        </p:nvGraphicFramePr>
        <p:xfrm>
          <a:off x="344083" y="769759"/>
          <a:ext cx="11503834" cy="371695"/>
        </p:xfrm>
        <a:graphic>
          <a:graphicData uri="http://schemas.openxmlformats.org/drawingml/2006/table">
            <a:tbl>
              <a:tblPr firstRow="1" firstCol="1" bandRow="1"/>
              <a:tblGrid>
                <a:gridCol w="11503834">
                  <a:extLst>
                    <a:ext uri="{9D8B030D-6E8A-4147-A177-3AD203B41FA5}">
                      <a16:colId xmlns:a16="http://schemas.microsoft.com/office/drawing/2014/main" val="2972193836"/>
                    </a:ext>
                  </a:extLst>
                </a:gridCol>
              </a:tblGrid>
              <a:tr h="371695">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REVISITANDO A MATRIZ SAEB</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88113504"/>
                  </a:ext>
                </a:extLst>
              </a:tr>
            </a:tbl>
          </a:graphicData>
        </a:graphic>
      </p:graphicFrame>
      <p:sp>
        <p:nvSpPr>
          <p:cNvPr id="4" name="CaixaDeTexto 3">
            <a:extLst>
              <a:ext uri="{FF2B5EF4-FFF2-40B4-BE49-F238E27FC236}">
                <a16:creationId xmlns:a16="http://schemas.microsoft.com/office/drawing/2014/main" id="{4E3D39D6-2349-EDBD-726C-2EB66E8501A0}"/>
              </a:ext>
            </a:extLst>
          </p:cNvPr>
          <p:cNvSpPr txBox="1"/>
          <p:nvPr/>
        </p:nvSpPr>
        <p:spPr>
          <a:xfrm>
            <a:off x="344083" y="1224951"/>
            <a:ext cx="11503834" cy="5201424"/>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 </a:t>
            </a: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Por que sentimos mais fome no frio?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ctr">
              <a:buNone/>
            </a:pPr>
            <a:r>
              <a:rPr lang="pt-BR" sz="2300" i="1" kern="100" dirty="0">
                <a:effectLst/>
                <a:latin typeface="Arial Narrow" panose="020B0606020202030204" pitchFamily="34" charset="0"/>
                <a:ea typeface="Calibri" panose="020F0502020204030204" pitchFamily="34" charset="0"/>
                <a:cs typeface="Arial" panose="020B0604020202020204" pitchFamily="34" charset="0"/>
              </a:rPr>
              <a:t>É comum perceber o aumento da fome quando as temperaturas caem muito. Entenda a relação entre fome e frio.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Você é daquelas pessoas que está sempre procurando algo para beliscar nos dias frios? Ou percebe que sente fome com mais frequência no inverno? Sempre em busca de um chocolate quente, uma sopa ou um bolo quentinho? Pois saiba que isso é algo fisiológico.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explicação é bem simples, na verdade: no frio, o organismo gasta mais energia para manter a temperatura corporal, e esse gasto maior de energia nos leva a sentir mais fome que o habitual. Assim, é normal sentir mais fome no frio. Além disso, nosso apetite por carboidratos e comidas mais calóricas de maneira geral também tende a ser maior.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“[Isso acontece] justamente por conta dessa questão de energia. O que é o carboidrato? O carboidrato é um gerador de energia. E quando a gente gasta mais, o corpo logo quer repor essa energia”, explica Valéria Machado, nutricionista, mestre e doutora pela Universidade Federal de São Paulo (Unifesp).</a:t>
            </a:r>
          </a:p>
        </p:txBody>
      </p:sp>
    </p:spTree>
    <p:extLst>
      <p:ext uri="{BB962C8B-B14F-4D97-AF65-F5344CB8AC3E}">
        <p14:creationId xmlns:p14="http://schemas.microsoft.com/office/powerpoint/2010/main" val="10375102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B0315-2110-AE8B-AABB-A37B0FC21CE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ED37208-1B95-EF2C-E78D-A776F8C6395A}"/>
              </a:ext>
            </a:extLst>
          </p:cNvPr>
          <p:cNvSpPr txBox="1"/>
          <p:nvPr/>
        </p:nvSpPr>
        <p:spPr>
          <a:xfrm>
            <a:off x="344083" y="893257"/>
            <a:ext cx="11503834" cy="4893647"/>
          </a:xfrm>
          <a:prstGeom prst="rect">
            <a:avLst/>
          </a:prstGeom>
          <a:noFill/>
        </p:spPr>
        <p:txBody>
          <a:bodyPr wrap="square">
            <a:spAutoFit/>
          </a:bodyPr>
          <a:lstStyle/>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Para suprir essa necessidade de ingerir mais comida sem que isso acarrete prejuízos à saúde, a dica da especialista é organizar as refeições e evitar passar muito tempo sem comer. “Fazer o planejamento das semanas e das refeições torna-se muito importante para não cair nessa ‘pegadinha’ do frio. O planejamento é a chave de tudo”, afirma.</a:t>
            </a:r>
            <a:endParaRPr lang="pt-BR" sz="2400" kern="100" dirty="0">
              <a:latin typeface="Arial Narrow" panose="020B0606020202030204" pitchFamily="34" charset="0"/>
              <a:ea typeface="Calibri" panose="020F0502020204030204" pitchFamily="34" charset="0"/>
              <a:cs typeface="Arial" panose="020B0604020202020204" pitchFamily="34" charset="0"/>
            </a:endParaRPr>
          </a:p>
          <a:p>
            <a:pPr algn="just"/>
            <a:r>
              <a:rPr lang="pt-BR" sz="2400" dirty="0">
                <a:latin typeface="Arial Narrow" panose="020B0606020202030204" pitchFamily="34" charset="0"/>
              </a:rPr>
              <a:t>A dica é montar pratos variados, com valor nutricional adequado e que proporcionem saciedade. À noite, uma boa opção são as sopas, que são quentes e agradáveis no frio, mas é importante sempre acrescentar alguma fonte de proteína. No café da manhã, em vez de comer somente um pão com manteiga, por exemplo, acrescentar um ovo também pode proporcionar maior saciedade. </a:t>
            </a:r>
          </a:p>
          <a:p>
            <a:pPr algn="just"/>
            <a:r>
              <a:rPr lang="pt-BR" sz="2400" dirty="0">
                <a:latin typeface="Arial Narrow" panose="020B0606020202030204" pitchFamily="34" charset="0"/>
              </a:rPr>
              <a:t>“E buscar um profissional [de nutrição] que possa te auxiliar com isso, entendendo suas preferências alimentares, respeitando a sua história como paciente”, recomenda Valéria. </a:t>
            </a:r>
          </a:p>
          <a:p>
            <a:pPr algn="just"/>
            <a:r>
              <a:rPr lang="pt-BR" sz="2400" b="1" dirty="0">
                <a:latin typeface="Arial Narrow" panose="020B0606020202030204" pitchFamily="34" charset="0"/>
              </a:rPr>
              <a:t>Diferença entre fome e vontade de comer</a:t>
            </a:r>
            <a:endParaRPr lang="pt-BR" sz="2400" dirty="0">
              <a:latin typeface="Arial Narrow" panose="020B0606020202030204" pitchFamily="34" charset="0"/>
            </a:endParaRPr>
          </a:p>
          <a:p>
            <a:pPr algn="just"/>
            <a:r>
              <a:rPr lang="pt-BR" sz="2400" dirty="0">
                <a:latin typeface="Arial Narrow" panose="020B0606020202030204" pitchFamily="34" charset="0"/>
              </a:rPr>
              <a:t>O inverno é aquela época que “pede” comidas mais quentinhas e reconfortantes. Mas é importante saber diferenciar a fome fisiológica da vontade de comer. </a:t>
            </a:r>
          </a:p>
        </p:txBody>
      </p:sp>
    </p:spTree>
    <p:extLst>
      <p:ext uri="{BB962C8B-B14F-4D97-AF65-F5344CB8AC3E}">
        <p14:creationId xmlns:p14="http://schemas.microsoft.com/office/powerpoint/2010/main" val="39898329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6C1A0-969F-9B1B-8B47-158084A0133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CBA56AB-F319-A507-E405-C206ABA99250}"/>
              </a:ext>
            </a:extLst>
          </p:cNvPr>
          <p:cNvSpPr txBox="1"/>
          <p:nvPr/>
        </p:nvSpPr>
        <p:spPr>
          <a:xfrm>
            <a:off x="344083" y="776716"/>
            <a:ext cx="11503834" cy="2123658"/>
          </a:xfrm>
          <a:prstGeom prst="rect">
            <a:avLst/>
          </a:prstGeom>
          <a:noFill/>
        </p:spPr>
        <p:txBody>
          <a:bodyPr wrap="square">
            <a:spAutoFit/>
          </a:bodyPr>
          <a:lstStyle/>
          <a:p>
            <a:pPr algn="just"/>
            <a:r>
              <a:rPr lang="pt-BR" sz="2400" dirty="0">
                <a:latin typeface="Arial Narrow" panose="020B0606020202030204" pitchFamily="34" charset="0"/>
              </a:rPr>
              <a:t>A fome ocorre quando você precisa comer e não pensa em um alimento específico. Qualquer alimento que você coma, nesse caso, vai servir para saciar essa fome. Mas quando vem aquele pensamento: “ah, estou com fome de um bolo de chocolate, de uma torta de limão”, geralmente não é fome fisiológica e sim vontade de comer algo específico.  </a:t>
            </a:r>
          </a:p>
          <a:p>
            <a:pPr algn="just"/>
            <a:r>
              <a:rPr lang="pt-BR" sz="2400" dirty="0">
                <a:latin typeface="Arial Narrow" panose="020B0606020202030204" pitchFamily="34" charset="0"/>
              </a:rPr>
              <a:t>[...]</a:t>
            </a:r>
          </a:p>
          <a:p>
            <a:pPr algn="r"/>
            <a:r>
              <a:rPr lang="pt-BR" sz="1200" dirty="0">
                <a:latin typeface="Arial Narrow" panose="020B0606020202030204" pitchFamily="34" charset="0"/>
              </a:rPr>
              <a:t>Disponível em: https://drauziovarella.uol.com.br/</a:t>
            </a:r>
            <a:r>
              <a:rPr lang="pt-BR" sz="1200" dirty="0" err="1">
                <a:latin typeface="Arial Narrow" panose="020B0606020202030204" pitchFamily="34" charset="0"/>
              </a:rPr>
              <a:t>alimentacao</a:t>
            </a:r>
            <a:r>
              <a:rPr lang="pt-BR" sz="1200" dirty="0">
                <a:latin typeface="Arial Narrow" panose="020B0606020202030204" pitchFamily="34" charset="0"/>
              </a:rPr>
              <a:t>/por-que-sentimos-mais-fome-no-frio/. Acesso em: 21 ago. 2025.</a:t>
            </a:r>
          </a:p>
        </p:txBody>
      </p:sp>
    </p:spTree>
    <p:extLst>
      <p:ext uri="{BB962C8B-B14F-4D97-AF65-F5344CB8AC3E}">
        <p14:creationId xmlns:p14="http://schemas.microsoft.com/office/powerpoint/2010/main" val="1683732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67D2D57-5EA1-527E-34C3-EFA8DFE8F719}"/>
              </a:ext>
            </a:extLst>
          </p:cNvPr>
          <p:cNvSpPr txBox="1"/>
          <p:nvPr/>
        </p:nvSpPr>
        <p:spPr>
          <a:xfrm>
            <a:off x="331694" y="990052"/>
            <a:ext cx="11528612" cy="3423822"/>
          </a:xfrm>
          <a:prstGeom prst="rect">
            <a:avLst/>
          </a:prstGeom>
          <a:noFill/>
        </p:spPr>
        <p:txBody>
          <a:bodyPr wrap="square">
            <a:spAutoFit/>
          </a:bodyPr>
          <a:lstStyle/>
          <a:p>
            <a:pPr algn="just">
              <a:lnSpc>
                <a:spcPct val="114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Relacionando-se os elementos que compõem esse texto, depreende-se que sua função social é </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persuadir o leitor a ler ou não o livro sobre nutrição equilibrada. </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expor uma opinião em favor dos alimentos calóricos consumidos no frio.</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extrair informações buscando dados e declarações relevantes para o assunto em questão.</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divulgar o conhecimento científico, transmitindo assim diversas informações porque sentimos mais fome no frio.</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vender um produto ou serviço, promover uma ideia ou convencer o público a realizar uma ação específica, como a compra de um produto saudável. </a:t>
            </a:r>
          </a:p>
        </p:txBody>
      </p:sp>
    </p:spTree>
    <p:extLst>
      <p:ext uri="{BB962C8B-B14F-4D97-AF65-F5344CB8AC3E}">
        <p14:creationId xmlns:p14="http://schemas.microsoft.com/office/powerpoint/2010/main" val="31252992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50852-D5C1-655B-D045-35FFFE971DD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A0A55FF-FB04-FA34-0DA0-463BBFEE7145}"/>
              </a:ext>
            </a:extLst>
          </p:cNvPr>
          <p:cNvSpPr txBox="1"/>
          <p:nvPr/>
        </p:nvSpPr>
        <p:spPr>
          <a:xfrm>
            <a:off x="331694" y="703181"/>
            <a:ext cx="11528612" cy="4686860"/>
          </a:xfrm>
          <a:prstGeom prst="rect">
            <a:avLst/>
          </a:prstGeom>
          <a:noFill/>
        </p:spPr>
        <p:txBody>
          <a:bodyPr wrap="square">
            <a:spAutoFit/>
          </a:bodyPr>
          <a:lstStyle/>
          <a:p>
            <a:pPr>
              <a:lnSpc>
                <a:spcPct val="114000"/>
              </a:lnSpc>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Pelas características do texto lido, considera-se que ele pertence ao gênero </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artigo de opinião, pois predomina uma avaliação pessoal do autor do texto sobre o objeto analisado</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notícia, pois registra um fato cotidiano de interesse popular e apresenta um caráter propagandístico. </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resenha, pois sintetiza as principais informações de um objeto analisado e reproduz as percepções do autor. </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relatório, pois enumera as atividades exercidas no meio científico e informa os resultados alcançados com elas. </a:t>
            </a:r>
          </a:p>
          <a:p>
            <a:pPr algn="just">
              <a:lnSpc>
                <a:spcPct val="114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texto de divulgação científica, pois tem o objetivo de tornar público o conhecimento produzido pelo segmento científico por meio da pesquisa.</a:t>
            </a:r>
          </a:p>
        </p:txBody>
      </p:sp>
    </p:spTree>
    <p:extLst>
      <p:ext uri="{BB962C8B-B14F-4D97-AF65-F5344CB8AC3E}">
        <p14:creationId xmlns:p14="http://schemas.microsoft.com/office/powerpoint/2010/main" val="2412777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C4D387-4FF8-191A-CF54-65D3F152F520}"/>
              </a:ext>
            </a:extLst>
          </p:cNvPr>
          <p:cNvSpPr txBox="1"/>
          <p:nvPr/>
        </p:nvSpPr>
        <p:spPr>
          <a:xfrm>
            <a:off x="342540" y="788606"/>
            <a:ext cx="11506919" cy="2308324"/>
          </a:xfrm>
          <a:prstGeom prst="rect">
            <a:avLst/>
          </a:prstGeom>
          <a:noFill/>
        </p:spPr>
        <p:txBody>
          <a:bodyPr wrap="square">
            <a:spAutoFit/>
          </a:bodyPr>
          <a:lstStyle/>
          <a:p>
            <a:pPr>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linguagem utilizada no texto é </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informal, com sentidos diferentes pela diversidade geográfica.</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formal, com a presença de termos técnicos da área da biologia. </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histórica, marcada por palavra de difícil compreensão do leitor.</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regional, marcada por palavra típicas de certas regiões do país.</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situacional, com gírias utilizadas por um determinado grupo social.</a:t>
            </a:r>
          </a:p>
        </p:txBody>
      </p:sp>
    </p:spTree>
    <p:extLst>
      <p:ext uri="{BB962C8B-B14F-4D97-AF65-F5344CB8AC3E}">
        <p14:creationId xmlns:p14="http://schemas.microsoft.com/office/powerpoint/2010/main" val="22262756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97A61-D117-A764-89C4-8935D9A0CC4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087B7F8-4C6D-F295-8E09-0E54B0262D5C}"/>
              </a:ext>
            </a:extLst>
          </p:cNvPr>
          <p:cNvSpPr txBox="1"/>
          <p:nvPr/>
        </p:nvSpPr>
        <p:spPr>
          <a:xfrm>
            <a:off x="342540" y="1541641"/>
            <a:ext cx="11506919" cy="4693593"/>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VOZ DE EURICÃO — Ai, ai, meu Deus! Pega, pega o ladrão! Estão me roubando!</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PINHÃO </a:t>
            </a:r>
            <a:r>
              <a:rPr lang="pt-BR" sz="2300" i="1" kern="100" dirty="0">
                <a:effectLst/>
                <a:latin typeface="Arial Narrow" panose="020B0606020202030204" pitchFamily="34" charset="0"/>
                <a:ea typeface="Calibri" panose="020F0502020204030204" pitchFamily="34" charset="0"/>
                <a:cs typeface="Arial" panose="020B0604020202020204" pitchFamily="34" charset="0"/>
              </a:rPr>
              <a:t>se esconde e</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EURICÃO </a:t>
            </a:r>
            <a:r>
              <a:rPr lang="pt-BR" sz="2300" i="1" kern="100" dirty="0">
                <a:effectLst/>
                <a:latin typeface="Arial Narrow" panose="020B0606020202030204" pitchFamily="34" charset="0"/>
                <a:ea typeface="Calibri" panose="020F0502020204030204" pitchFamily="34" charset="0"/>
                <a:cs typeface="Arial" panose="020B0604020202020204" pitchFamily="34" charset="0"/>
              </a:rPr>
              <a:t>entra, aterrorizado.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dirty="0">
                <a:effectLst/>
                <a:latin typeface="Arial Narrow" panose="020B0606020202030204" pitchFamily="34" charset="0"/>
                <a:ea typeface="Calibri" panose="020F0502020204030204" pitchFamily="34" charset="0"/>
                <a:cs typeface="Arial" panose="020B0604020202020204" pitchFamily="34" charset="0"/>
              </a:rPr>
              <a:t>EURICÃO — Ai, gritaram "Pega o ladrão!". Quem foi? Onde está? Pega, pega! Santo Antônio, Santo Antônio, que diabo de proteção é essa? Ouvi gritar ?Pega o ladrão!". Ai, a porca, ai meu sangue, ai minha vida, ai minha porquinha do coração! Levaram, roubaram! Ai, não, está lá, graças a Deus! Que terá havido, minha Nossa Senhora? </a:t>
            </a:r>
            <a:r>
              <a:rPr lang="pt-BR" sz="2300" dirty="0">
                <a:latin typeface="Arial Narrow" panose="020B0606020202030204" pitchFamily="34" charset="0"/>
              </a:rPr>
              <a:t>Terão desconfiado porque tirei a porca do lugar? Deve ter sido isso, desconfiaram e começaram a rondar para furtá-la! É melhor deixá-la aqui mesmo, à vista de todos, assim ninguém lhe dará importância! Ou não? Que é que eu faço, Santo Antônio? Deixo a porca lá, ou trago-a para aqui, sob sua proteção? [...] </a:t>
            </a:r>
          </a:p>
          <a:p>
            <a:pPr algn="just"/>
            <a:r>
              <a:rPr lang="pt-BR" sz="2300" i="1" dirty="0">
                <a:latin typeface="Arial Narrow" panose="020B0606020202030204" pitchFamily="34" charset="0"/>
              </a:rPr>
              <a:t>Entra no socavão e volta com a porca.</a:t>
            </a:r>
            <a:r>
              <a:rPr lang="pt-BR" sz="2300" dirty="0">
                <a:latin typeface="Arial Narrow" panose="020B0606020202030204" pitchFamily="34" charset="0"/>
              </a:rPr>
              <a:t> EUDORO VICENTE </a:t>
            </a:r>
            <a:r>
              <a:rPr lang="pt-BR" sz="2300" i="1" dirty="0">
                <a:latin typeface="Arial Narrow" panose="020B0606020202030204" pitchFamily="34" charset="0"/>
              </a:rPr>
              <a:t>entra e</a:t>
            </a:r>
            <a:r>
              <a:rPr lang="pt-BR" sz="2300" dirty="0">
                <a:latin typeface="Arial Narrow" panose="020B0606020202030204" pitchFamily="34" charset="0"/>
              </a:rPr>
              <a:t> EURICÃO </a:t>
            </a:r>
            <a:r>
              <a:rPr lang="pt-BR" sz="2300" i="1" dirty="0">
                <a:latin typeface="Arial Narrow" panose="020B0606020202030204" pitchFamily="34" charset="0"/>
              </a:rPr>
              <a:t>imediatamente cobre a porca com a capa, que colocou nos ombros para a eventualidade.</a:t>
            </a:r>
          </a:p>
          <a:p>
            <a:pPr algn="just"/>
            <a:r>
              <a:rPr lang="pt-BR" sz="2300" dirty="0">
                <a:latin typeface="Arial Narrow" panose="020B0606020202030204" pitchFamily="34" charset="0"/>
              </a:rPr>
              <a:t>EURICÃO — Santo Antônio, que safadeza é essa? Isso é coisa que se faça?</a:t>
            </a:r>
          </a:p>
        </p:txBody>
      </p:sp>
      <p:sp>
        <p:nvSpPr>
          <p:cNvPr id="4" name="CaixaDeTexto 3">
            <a:extLst>
              <a:ext uri="{FF2B5EF4-FFF2-40B4-BE49-F238E27FC236}">
                <a16:creationId xmlns:a16="http://schemas.microsoft.com/office/drawing/2014/main" id="{5AF85953-699B-E0F5-A1F1-A637C940D515}"/>
              </a:ext>
            </a:extLst>
          </p:cNvPr>
          <p:cNvSpPr txBox="1"/>
          <p:nvPr/>
        </p:nvSpPr>
        <p:spPr>
          <a:xfrm>
            <a:off x="342540" y="801451"/>
            <a:ext cx="11506918" cy="446276"/>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trecho de O santo e a porca, de Ariano Suassuna.</a:t>
            </a:r>
          </a:p>
        </p:txBody>
      </p:sp>
    </p:spTree>
    <p:extLst>
      <p:ext uri="{BB962C8B-B14F-4D97-AF65-F5344CB8AC3E}">
        <p14:creationId xmlns:p14="http://schemas.microsoft.com/office/powerpoint/2010/main" val="15033342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67DEC-13B2-CE4E-A5C5-A3AB85473D6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E09BCBC-1C4A-CEAE-24E7-667ECE09A476}"/>
              </a:ext>
            </a:extLst>
          </p:cNvPr>
          <p:cNvSpPr txBox="1"/>
          <p:nvPr/>
        </p:nvSpPr>
        <p:spPr>
          <a:xfrm>
            <a:off x="345141" y="986507"/>
            <a:ext cx="11501718" cy="3970318"/>
          </a:xfrm>
          <a:prstGeom prst="rect">
            <a:avLst/>
          </a:prstGeom>
          <a:noFill/>
        </p:spPr>
        <p:txBody>
          <a:bodyPr wrap="square">
            <a:spAutoFit/>
          </a:bodyPr>
          <a:lstStyle/>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EUDORO se aproxima de EURICÃO e começa a olhá-lo, examinando-o com um misto de curiosidade, desgosto e compaixão. Chega mesmo a tocar na roupa de EURICÃO para inspecioná-la. EURICÃO, desconfiado, vai se afastando dele, aos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arrancões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mas sem querer sair para não despertar suspeitas. </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EUDORO —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Euricão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não repare eu dizer isso, mas você podia ter se vestido melhor para o jantar.</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EURICÃO — A aparência depende da fortuna e a fortuna depende do que se tem. Eu não tenho nada. Os ricos, como você, é que têm essas obrigações. Os pobres, como eu, não!</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EUDORO — Nada, não há quem me convença de que você é tão pobre como vive dizendo!</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Vá ver que com essa cara e com essa modéstia, tem, no mínimo, uma botija escondida.</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https://www.coopecigo.com.br/web-files/arquivos/aa6c1abcfa6238524b8a2bc20214f360.pdf. Acesso em: 19 ago. 2025. </a:t>
            </a:r>
          </a:p>
        </p:txBody>
      </p:sp>
    </p:spTree>
    <p:extLst>
      <p:ext uri="{BB962C8B-B14F-4D97-AF65-F5344CB8AC3E}">
        <p14:creationId xmlns:p14="http://schemas.microsoft.com/office/powerpoint/2010/main" val="33367720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32399A-14F2-AF97-2CB2-898325F0ADEC}"/>
              </a:ext>
            </a:extLst>
          </p:cNvPr>
          <p:cNvSpPr txBox="1"/>
          <p:nvPr/>
        </p:nvSpPr>
        <p:spPr>
          <a:xfrm>
            <a:off x="336176" y="777562"/>
            <a:ext cx="11519647" cy="5047536"/>
          </a:xfrm>
          <a:prstGeom prst="rect">
            <a:avLst/>
          </a:prstGeom>
          <a:noFill/>
        </p:spPr>
        <p:txBody>
          <a:bodyPr wrap="square" rtlCol="0">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Nesse trecho, a recorrência de muitas interrogações é um recurso literário produzido pelo ponto de interrogação com o efeito de sentido de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revelar a desconfiança da personagem em relação a Santo Antônio e a Nossa Senhora.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ironizar a perplexidade da personagem resultante da perda da proteção divina.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enfatizar a angústia da personagem perante uma situação tragicômica.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criticar a ironia da personagem mediante uma situação cômica.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confrontar a confiança da personagem na graças de Deus.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p>
          <a:p>
            <a:pPr algn="just">
              <a:buNone/>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5.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No trecho “Deixo a porca lá, ou trago-a para aqui, sob sua proteção?”, o termo destacado “</a:t>
            </a:r>
            <a:r>
              <a:rPr lang="pt-BR" sz="2300" b="1" u="sng" kern="100" dirty="0">
                <a:effectLst/>
                <a:latin typeface="Arial Narrow" panose="020B0606020202030204" pitchFamily="34" charset="0"/>
                <a:ea typeface="Calibri" panose="020F0502020204030204" pitchFamily="34" charset="0"/>
                <a:cs typeface="Arial" panose="020B0604020202020204" pitchFamily="34" charset="0"/>
              </a:rPr>
              <a:t>a</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retoma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capa.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porca.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botija.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roupa.</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proteção. </a:t>
            </a:r>
          </a:p>
        </p:txBody>
      </p:sp>
    </p:spTree>
    <p:extLst>
      <p:ext uri="{BB962C8B-B14F-4D97-AF65-F5344CB8AC3E}">
        <p14:creationId xmlns:p14="http://schemas.microsoft.com/office/powerpoint/2010/main" val="40621992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A6F10406-B75E-A509-8DCF-2F23AA98AABE}"/>
              </a:ext>
            </a:extLst>
          </p:cNvPr>
          <p:cNvSpPr txBox="1"/>
          <p:nvPr/>
        </p:nvSpPr>
        <p:spPr>
          <a:xfrm>
            <a:off x="361823" y="1563496"/>
            <a:ext cx="11468355" cy="4924425"/>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6.</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Enem/2017</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Essas moças tinham o vezo de afirmar o contrário do que desejavam. Notei a singularidade quando principiaram a elogiar o meu paletó cor de macaco. Examinavam-no sérias, achavam o pano e os aviamentos de qualidade superior, o feitio admirável. Envaideci-me: nunca havia reparado em tais vantagens. Mas os </a:t>
            </a:r>
            <a:r>
              <a:rPr lang="pt-BR" sz="2300" kern="100" dirty="0" err="1">
                <a:effectLst/>
                <a:latin typeface="Arial Narrow" panose="020B0606020202030204" pitchFamily="34" charset="0"/>
                <a:ea typeface="Calibri" panose="020F0502020204030204" pitchFamily="34" charset="0"/>
                <a:cs typeface="Arial" panose="020B0604020202020204" pitchFamily="34" charset="0"/>
              </a:rPr>
              <a:t>gabos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se prolongaram, trouxeram-me desconfiança. Percebi afinal que elas zombavam e não me susceptibilizei. Longe disso: achei curiosa aquela maneira de falar pelo avesso, diferente das grosserias a que me habituara. Em geral me diziam com franqueza que a roupa não me assentava no corpo, sobrava nos sovacos.</a:t>
            </a:r>
          </a:p>
          <a:p>
            <a:pPr algn="r">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RAMOS, G. Infância. Rio de Janeiro: Record, 1994.</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Por meio de recursos linguísticos, os textos mobilizam estratégias para introduzir e retomar ideias, promovendo a progressão do tema. No fragmento transcrito, um novo aspecto do tema é introduzido pela expressão</a:t>
            </a:r>
          </a:p>
          <a:p>
            <a:pPr algn="just"/>
            <a:r>
              <a:rPr lang="pt-BR" sz="2300" kern="100" dirty="0">
                <a:effectLst/>
                <a:latin typeface="Arial Narrow" panose="020B0606020202030204" pitchFamily="34" charset="0"/>
                <a:ea typeface="Calibri" panose="020F0502020204030204" pitchFamily="34" charset="0"/>
                <a:cs typeface="Arial" panose="020B0604020202020204" pitchFamily="34" charset="0"/>
              </a:rPr>
              <a:t>(A) "a singularidade".		</a:t>
            </a:r>
            <a:r>
              <a:rPr lang="pt-BR" sz="2300" kern="100" dirty="0">
                <a:latin typeface="Arial Narrow" panose="020B0606020202030204" pitchFamily="34" charset="0"/>
                <a:ea typeface="Calibri" panose="020F0502020204030204" pitchFamily="34" charset="0"/>
                <a:cs typeface="Arial" panose="020B0604020202020204" pitchFamily="34" charset="0"/>
              </a:rPr>
              <a:t>	(C) "os </a:t>
            </a:r>
            <a:r>
              <a:rPr lang="pt-BR" sz="2300" kern="100" dirty="0" err="1">
                <a:latin typeface="Arial Narrow" panose="020B0606020202030204" pitchFamily="34" charset="0"/>
                <a:ea typeface="Calibri" panose="020F0502020204030204" pitchFamily="34" charset="0"/>
                <a:cs typeface="Arial" panose="020B0604020202020204" pitchFamily="34" charset="0"/>
              </a:rPr>
              <a:t>gabos</a:t>
            </a:r>
            <a:r>
              <a:rPr lang="pt-BR" sz="2300" kern="100" dirty="0">
                <a:latin typeface="Arial Narrow" panose="020B0606020202030204" pitchFamily="34" charset="0"/>
                <a:ea typeface="Calibri" panose="020F0502020204030204" pitchFamily="34" charset="0"/>
                <a:cs typeface="Arial" panose="020B0604020202020204" pitchFamily="34" charset="0"/>
              </a:rPr>
              <a:t>".			(E) "Em geral".</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r>
              <a:rPr lang="pt-BR" sz="2300" kern="100" dirty="0">
                <a:effectLst/>
                <a:latin typeface="Arial Narrow" panose="020B0606020202030204" pitchFamily="34" charset="0"/>
                <a:ea typeface="Calibri" panose="020F0502020204030204" pitchFamily="34" charset="0"/>
                <a:cs typeface="Arial" panose="020B0604020202020204" pitchFamily="34" charset="0"/>
              </a:rPr>
              <a:t>(B) "tais vantagens".</a:t>
            </a:r>
            <a:r>
              <a:rPr lang="pt-BR" sz="2300" kern="100" dirty="0">
                <a:latin typeface="Arial Narrow" panose="020B0606020202030204" pitchFamily="34" charset="0"/>
                <a:ea typeface="Calibri" panose="020F0502020204030204" pitchFamily="34" charset="0"/>
                <a:cs typeface="Arial" panose="020B0604020202020204" pitchFamily="34" charset="0"/>
              </a:rPr>
              <a:t>			(D) "Longe disso".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3" name="Imagem 2">
            <a:extLst>
              <a:ext uri="{FF2B5EF4-FFF2-40B4-BE49-F238E27FC236}">
                <a16:creationId xmlns:a16="http://schemas.microsoft.com/office/drawing/2014/main" id="{3585230A-72F9-4342-250C-D8D7EC6AAFCD}"/>
              </a:ext>
            </a:extLst>
          </p:cNvPr>
          <p:cNvPicPr>
            <a:picLocks noChangeAspect="1"/>
          </p:cNvPicPr>
          <p:nvPr/>
        </p:nvPicPr>
        <p:blipFill>
          <a:blip r:embed="rId2"/>
          <a:stretch>
            <a:fillRect/>
          </a:stretch>
        </p:blipFill>
        <p:spPr>
          <a:xfrm>
            <a:off x="361823" y="676328"/>
            <a:ext cx="4516871" cy="887168"/>
          </a:xfrm>
          <a:prstGeom prst="rect">
            <a:avLst/>
          </a:prstGeom>
        </p:spPr>
      </p:pic>
    </p:spTree>
    <p:extLst>
      <p:ext uri="{BB962C8B-B14F-4D97-AF65-F5344CB8AC3E}">
        <p14:creationId xmlns:p14="http://schemas.microsoft.com/office/powerpoint/2010/main" val="39153686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0CC0933-1E71-CD98-E0C5-ECABEF9C96BB}"/>
              </a:ext>
            </a:extLst>
          </p:cNvPr>
          <p:cNvSpPr txBox="1"/>
          <p:nvPr/>
        </p:nvSpPr>
        <p:spPr>
          <a:xfrm>
            <a:off x="349624" y="2045123"/>
            <a:ext cx="11492752" cy="3862596"/>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Alegria, alegria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sol nas bancas de revista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Me enche de alegria e preguiça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Quem lê tanta notícia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 vou</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Por entre fotos e nomes</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Os olhos cheios de cores</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O peito cheio de amores vãos</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Eu vou</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Por que não, por que não?</a:t>
            </a:r>
          </a:p>
          <a:p>
            <a:pPr algn="r">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VELOSO, C. Alegria, alegria. Rio de Janeiro: Polygram, 1990 (fragmento).</a:t>
            </a:r>
          </a:p>
        </p:txBody>
      </p:sp>
      <p:sp>
        <p:nvSpPr>
          <p:cNvPr id="4" name="CaixaDeTexto 3">
            <a:extLst>
              <a:ext uri="{FF2B5EF4-FFF2-40B4-BE49-F238E27FC236}">
                <a16:creationId xmlns:a16="http://schemas.microsoft.com/office/drawing/2014/main" id="{1ADE7C79-B759-9BC8-67E3-E76829776FDA}"/>
              </a:ext>
            </a:extLst>
          </p:cNvPr>
          <p:cNvSpPr txBox="1"/>
          <p:nvPr/>
        </p:nvSpPr>
        <p:spPr>
          <a:xfrm>
            <a:off x="349624" y="806787"/>
            <a:ext cx="11492752" cy="1154162"/>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7.</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Enem/2023)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75744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55D75F2-9500-9083-1AF7-13677FD1140E}"/>
              </a:ext>
            </a:extLst>
          </p:cNvPr>
          <p:cNvSpPr txBox="1"/>
          <p:nvPr/>
        </p:nvSpPr>
        <p:spPr>
          <a:xfrm>
            <a:off x="363070" y="950765"/>
            <a:ext cx="11465859" cy="3862596"/>
          </a:xfrm>
          <a:prstGeom prst="rect">
            <a:avLst/>
          </a:prstGeom>
          <a:noFill/>
        </p:spPr>
        <p:txBody>
          <a:bodyPr wrap="square">
            <a:spAutoFit/>
          </a:bodyPr>
          <a:lstStyle/>
          <a:p>
            <a:pPr algn="just"/>
            <a:r>
              <a:rPr lang="pt-BR" sz="2300" b="1"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rPr>
              <a:t>Texto II</a:t>
            </a:r>
          </a:p>
          <a:p>
            <a:pPr marL="0" marR="0" lvl="0" indent="0" algn="ctr" defTabSz="914400" rtl="0" eaLnBrk="1" fontAlgn="auto" latinLnBrk="0" hangingPunct="1">
              <a:buClrTx/>
              <a:buSzTx/>
              <a:buFontTx/>
              <a:buNone/>
              <a:tabLst/>
              <a:defRPr/>
            </a:pPr>
            <a:r>
              <a:rPr kumimoji="0" lang="pt-BR" sz="23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Anjos </a:t>
            </a:r>
            <a:r>
              <a:rPr kumimoji="0" lang="pt-BR" sz="2300" b="1" i="0" u="none" strike="noStrike" kern="100" cap="none" spc="0" normalizeH="0" baseline="0" noProof="0" dirty="0" err="1">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tronchos</a:t>
            </a:r>
            <a:endPar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Uns anjos </a:t>
            </a:r>
            <a:r>
              <a:rPr kumimoji="0" lang="pt-BR" sz="2300" b="0" i="0" u="none" strike="noStrike" kern="100" cap="none" spc="0" normalizeH="0" baseline="0" noProof="0" dirty="0" err="1">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tronchos</a:t>
            </a: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do Vale do Silício</a:t>
            </a:r>
          </a:p>
          <a:p>
            <a:pPr marL="0" marR="0" lvl="0" indent="0" algn="l" defTabSz="914400" rtl="0" eaLnBrk="1" fontAlgn="auto" latinLnBrk="0" hangingPunct="1">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Desses que vivem no escuro em plena luz</a:t>
            </a:r>
          </a:p>
          <a:p>
            <a:pPr marL="0" marR="0" lvl="0" indent="0" algn="l" defTabSz="914400" rtl="0" eaLnBrk="1" fontAlgn="auto" latinLnBrk="0" hangingPunct="1">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Disseram vai ser virtuoso no vício</a:t>
            </a:r>
          </a:p>
          <a:p>
            <a:pPr marL="0" marR="0" lvl="0" indent="0" algn="l" defTabSz="914400" rtl="0" eaLnBrk="1" fontAlgn="auto" latinLnBrk="0" hangingPunct="1">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Das telas dos azuis mais do que azuis</a:t>
            </a:r>
          </a:p>
          <a:p>
            <a:pPr marL="0" marR="0" lvl="0" indent="0" algn="l" defTabSz="914400" rtl="0" eaLnBrk="1" fontAlgn="auto" latinLnBrk="0" hangingPunct="1">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Agora a minha história é um denso algoritmo</a:t>
            </a:r>
          </a:p>
          <a:p>
            <a:pPr marL="0" marR="0" lvl="0" indent="0" algn="l" defTabSz="914400" rtl="0" eaLnBrk="1" fontAlgn="auto" latinLnBrk="0" hangingPunct="1">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Que vende venda a vendedores reais</a:t>
            </a:r>
          </a:p>
          <a:p>
            <a:pPr marL="0" marR="0" lvl="0" indent="0" algn="l" defTabSz="914400" rtl="0" eaLnBrk="1" fontAlgn="auto" latinLnBrk="0" hangingPunct="1">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Neurônios meus ganharam novo outro ritmo</a:t>
            </a:r>
          </a:p>
          <a:p>
            <a:pPr marL="0" marR="0" lvl="0" indent="0" algn="l" defTabSz="914400" rtl="0" eaLnBrk="1" fontAlgn="auto" latinLnBrk="0" hangingPunct="1">
              <a:buClrTx/>
              <a:buSzTx/>
              <a:buFontTx/>
              <a:buNone/>
              <a:tabLst/>
              <a:defRPr/>
            </a:pPr>
            <a:r>
              <a:rPr kumimoji="0" lang="pt-BR" sz="23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E mais, e mais, e mais, e mais, e mais</a:t>
            </a:r>
          </a:p>
          <a:p>
            <a:pPr marL="0" marR="0" lvl="0" indent="0" algn="r" defTabSz="914400" rtl="0" eaLnBrk="1" fontAlgn="auto" latinLnBrk="0" hangingPunct="1">
              <a:buClrTx/>
              <a:buSzTx/>
              <a:buFontTx/>
              <a:buNone/>
              <a:tabLst/>
              <a:defRPr/>
            </a:pPr>
            <a:r>
              <a:rPr kumimoji="0" lang="pt-BR" sz="15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VELOSO, C. Meu coco. Rio de Janeiro: Sony, 2021 (fragmento).</a:t>
            </a:r>
            <a:endParaRPr kumimoji="0" lang="pt-BR" sz="15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970054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843BB-762D-6F8F-F402-C11103E47D4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7EBA647-5835-A796-6567-CDC792C36CB8}"/>
              </a:ext>
            </a:extLst>
          </p:cNvPr>
          <p:cNvSpPr txBox="1"/>
          <p:nvPr/>
        </p:nvSpPr>
        <p:spPr>
          <a:xfrm>
            <a:off x="327846" y="888013"/>
            <a:ext cx="11536308" cy="2215991"/>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Embora oriundas de momentos históricos diferentes, essas letras de canção têm em comum 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referência às cores como elemento de crítica a hábitos contemporâneos.</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percepção da profusão de informações gerada pela tecnologia.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contraposição entre os vícios e as virtudes da vida moderna.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busca constante pela liberdade de expressão individual.</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crítica à finalidade comercial das notícias.</a:t>
            </a:r>
            <a:endParaRPr lang="pt-BR" sz="2300" b="1" kern="100" dirty="0">
              <a:effectLst/>
              <a:highlight>
                <a:srgbClr val="FFFFFF"/>
              </a:highligh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18358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F1D3F3-57CA-989D-2EDC-710AE1FA760F}"/>
              </a:ext>
            </a:extLst>
          </p:cNvPr>
          <p:cNvSpPr txBox="1"/>
          <p:nvPr/>
        </p:nvSpPr>
        <p:spPr>
          <a:xfrm>
            <a:off x="389626" y="744241"/>
            <a:ext cx="11412747" cy="4755148"/>
          </a:xfrm>
          <a:prstGeom prst="rect">
            <a:avLst/>
          </a:prstGeom>
          <a:noFill/>
        </p:spPr>
        <p:txBody>
          <a:bodyPr wrap="square">
            <a:spAutoFit/>
          </a:bodyPr>
          <a:lstStyle/>
          <a:p>
            <a:pPr>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8. (Enem 2014)</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FABIANA, arrepelando-se de raiva — Hum! Ora, eis aí está para que se casou meu filho, e trouxe a mulher para minha casa. É isto constantemente. Não sabe o senhor meu filho que quem casa quer casa… Já não posso, não posso, não posso! (Batendo com o pé). Um dia arrebento, e então veremos! </a:t>
            </a:r>
          </a:p>
          <a:p>
            <a:pPr algn="r">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PENA, M. Quem casa quer casa. www.dominiopublico.gov.br. Acesso em: 7 dez. 2012. </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As rubricas em itálico, como as trazidas no trecho de Martins Pena, em uma atuação teatral, constituem</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necessidade, porque as encenações precisam ser fiéis às diretrizes do autor.</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possibilidade, porque o texto pode ser mudado, assim como outros elementos.</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preciosismo, porque são irrelevantes para o texto ou para a encenação.</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exigência, porque elas determinam as características do texto teatral.</a:t>
            </a:r>
          </a:p>
          <a:p>
            <a:pPr>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imposição, porque elas anulam a autonomia do diretor. </a:t>
            </a:r>
          </a:p>
        </p:txBody>
      </p:sp>
    </p:spTree>
    <p:extLst>
      <p:ext uri="{BB962C8B-B14F-4D97-AF65-F5344CB8AC3E}">
        <p14:creationId xmlns:p14="http://schemas.microsoft.com/office/powerpoint/2010/main" val="5020079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0580A-CFF8-8776-1B93-6AF9E8592AB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9E19798-B783-DDE7-034A-3D072440D7B9}"/>
              </a:ext>
            </a:extLst>
          </p:cNvPr>
          <p:cNvSpPr txBox="1"/>
          <p:nvPr/>
        </p:nvSpPr>
        <p:spPr>
          <a:xfrm>
            <a:off x="369285" y="1412704"/>
            <a:ext cx="11453428" cy="4801314"/>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ct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Antena de celular faz mal à saúde?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exposição permanente às radiações eletromagnéticas pode causar cefaleia, insônia e até alterações cardiovasculares. A Organização Mundial da Saúde ainda não declarou qual a distância prudente entre uma casa e uma torre de telefonia celular, mas órgãos ambientalistas adotam 300 m como uma medida segura.</a:t>
            </a:r>
          </a:p>
          <a:p>
            <a:pPr algn="r">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José Carlos Virtuoso, professor de engenharia ambiental</a:t>
            </a: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Texto II </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Não há comprovação de que a radiação das antenas de telefonia celular cause danos à saúde. A única evidência se refere à tolerância humana aos níveis de radiação eletromagnética. O problema é que não há uma fiscalização dos órgãos competentes sobre esses níveis, produzidos também por outras fontes, como antenas de rádio e TV. </a:t>
            </a:r>
          </a:p>
          <a:p>
            <a:pPr algn="r">
              <a:buNone/>
            </a:pPr>
            <a:r>
              <a:rPr lang="pt-BR" sz="1500" kern="100" dirty="0">
                <a:effectLst/>
                <a:latin typeface="Arial Narrow" panose="020B0606020202030204" pitchFamily="34" charset="0"/>
                <a:ea typeface="Calibri" panose="020F0502020204030204" pitchFamily="34" charset="0"/>
                <a:cs typeface="Arial" panose="020B0604020202020204" pitchFamily="34" charset="0"/>
              </a:rPr>
              <a:t>Adroaldo </a:t>
            </a:r>
            <a:r>
              <a:rPr lang="pt-BR" sz="1500" kern="100" dirty="0" err="1">
                <a:effectLst/>
                <a:latin typeface="Arial Narrow" panose="020B0606020202030204" pitchFamily="34" charset="0"/>
                <a:ea typeface="Calibri" panose="020F0502020204030204" pitchFamily="34" charset="0"/>
                <a:cs typeface="Arial" panose="020B0604020202020204" pitchFamily="34" charset="0"/>
              </a:rPr>
              <a:t>Raizer</a:t>
            </a:r>
            <a:r>
              <a:rPr lang="pt-BR" sz="1500" kern="100" dirty="0">
                <a:effectLst/>
                <a:latin typeface="Arial Narrow" panose="020B0606020202030204" pitchFamily="34" charset="0"/>
                <a:ea typeface="Calibri" panose="020F0502020204030204" pitchFamily="34" charset="0"/>
                <a:cs typeface="Arial" panose="020B0604020202020204" pitchFamily="34" charset="0"/>
              </a:rPr>
              <a:t>, professor de eletromagnetismo</a:t>
            </a: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https://drive.google.com/file/d/1gubU08Nr6N0LcSIarheUddaGGhJP6o2F/</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view</a:t>
            </a:r>
            <a:r>
              <a:rPr lang="pt-BR" sz="1200" kern="100" dirty="0">
                <a:effectLst/>
                <a:latin typeface="Arial Narrow" panose="020B0606020202030204" pitchFamily="34" charset="0"/>
                <a:ea typeface="Calibri" panose="020F0502020204030204" pitchFamily="34" charset="0"/>
                <a:cs typeface="Arial" panose="020B0604020202020204" pitchFamily="34" charset="0"/>
              </a:rPr>
              <a:t>. Acesso em: 19 ago. 2025.</a:t>
            </a:r>
          </a:p>
        </p:txBody>
      </p:sp>
      <p:sp>
        <p:nvSpPr>
          <p:cNvPr id="3" name="CaixaDeTexto 2">
            <a:extLst>
              <a:ext uri="{FF2B5EF4-FFF2-40B4-BE49-F238E27FC236}">
                <a16:creationId xmlns:a16="http://schemas.microsoft.com/office/drawing/2014/main" id="{E594ECB1-CF3A-05E9-C25D-F14A4C277714}"/>
              </a:ext>
            </a:extLst>
          </p:cNvPr>
          <p:cNvSpPr txBox="1"/>
          <p:nvPr/>
        </p:nvSpPr>
        <p:spPr>
          <a:xfrm>
            <a:off x="327211" y="692421"/>
            <a:ext cx="11537577" cy="472886"/>
          </a:xfrm>
          <a:prstGeom prst="rect">
            <a:avLst/>
          </a:prstGeom>
          <a:noFill/>
        </p:spPr>
        <p:txBody>
          <a:bodyPr wrap="square">
            <a:spAutoFit/>
          </a:bodyPr>
          <a:lstStyle/>
          <a:p>
            <a:pPr algn="just">
              <a:lnSpc>
                <a:spcPct val="115000"/>
              </a:lnSpc>
              <a:spcAft>
                <a:spcPts val="800"/>
              </a:spcAf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os textos.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159873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0AAF4-FE02-792E-6082-B38A29226D9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E8F7597-17DB-62A7-B6EF-0F4DC5BE72AE}"/>
              </a:ext>
            </a:extLst>
          </p:cNvPr>
          <p:cNvSpPr txBox="1"/>
          <p:nvPr/>
        </p:nvSpPr>
        <p:spPr>
          <a:xfrm>
            <a:off x="369286" y="776210"/>
            <a:ext cx="11453428" cy="2308324"/>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9.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Nesses dois textos, as opiniões dadas pelos professores são</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iguais. </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divergentes.</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semelhantes.</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inconsistentes.</a:t>
            </a: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complementares.</a:t>
            </a:r>
          </a:p>
        </p:txBody>
      </p:sp>
    </p:spTree>
    <p:extLst>
      <p:ext uri="{BB962C8B-B14F-4D97-AF65-F5344CB8AC3E}">
        <p14:creationId xmlns:p14="http://schemas.microsoft.com/office/powerpoint/2010/main" val="10133945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48793-3FFD-5FAE-01BE-DD0271EDF4EA}"/>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11985068-C40B-BBCC-0523-0AB720F1BD71}"/>
              </a:ext>
            </a:extLst>
          </p:cNvPr>
          <p:cNvSpPr txBox="1"/>
          <p:nvPr/>
        </p:nvSpPr>
        <p:spPr>
          <a:xfrm>
            <a:off x="3685785" y="781429"/>
            <a:ext cx="8169784" cy="80021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Colégio Estadual Professora </a:t>
            </a:r>
            <a:r>
              <a:rPr lang="pt-BR" sz="2300" b="1" kern="100" dirty="0" err="1">
                <a:effectLst/>
                <a:latin typeface="Arial Narrow" panose="020B0606020202030204" pitchFamily="34" charset="0"/>
                <a:ea typeface="Calibri" panose="020F0502020204030204" pitchFamily="34" charset="0"/>
                <a:cs typeface="Arial" panose="020B0604020202020204" pitchFamily="34" charset="0"/>
              </a:rPr>
              <a:t>Analícia</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Cecília Barbosa da Silva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Professora Teresinha Maria </a:t>
            </a:r>
            <a:r>
              <a:rPr lang="pt-BR" sz="2300" b="1" kern="100" dirty="0" err="1">
                <a:effectLst/>
                <a:latin typeface="Arial Narrow" panose="020B0606020202030204" pitchFamily="34" charset="0"/>
                <a:ea typeface="Calibri" panose="020F0502020204030204" pitchFamily="34" charset="0"/>
                <a:cs typeface="Arial" panose="020B0604020202020204" pitchFamily="34" charset="0"/>
              </a:rPr>
              <a:t>Fideles</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2" name="Imagem 1" descr="Diagrama&#10;&#10;O conteúdo gerado por IA pode estar incorreto.">
            <a:extLst>
              <a:ext uri="{FF2B5EF4-FFF2-40B4-BE49-F238E27FC236}">
                <a16:creationId xmlns:a16="http://schemas.microsoft.com/office/drawing/2014/main" id="{5AA1DCB6-F6B8-0381-B90A-B8F5DCFA88B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431" y="665080"/>
            <a:ext cx="3141876" cy="858920"/>
          </a:xfrm>
          <a:prstGeom prst="rect">
            <a:avLst/>
          </a:prstGeom>
          <a:noFill/>
          <a:ln>
            <a:noFill/>
          </a:ln>
        </p:spPr>
      </p:pic>
      <p:sp>
        <p:nvSpPr>
          <p:cNvPr id="5" name="CaixaDeTexto 4">
            <a:extLst>
              <a:ext uri="{FF2B5EF4-FFF2-40B4-BE49-F238E27FC236}">
                <a16:creationId xmlns:a16="http://schemas.microsoft.com/office/drawing/2014/main" id="{712B790E-8EFE-7300-D6A8-2B0BBFAE81F0}"/>
              </a:ext>
            </a:extLst>
          </p:cNvPr>
          <p:cNvSpPr txBox="1"/>
          <p:nvPr/>
        </p:nvSpPr>
        <p:spPr>
          <a:xfrm>
            <a:off x="336430" y="2338203"/>
            <a:ext cx="11519140" cy="4339650"/>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PADRE - Eu, por mim, nunca soube o que era preconceito de raça.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ENCOURADO- sempre de costas para Manuel - É mentira. Só batizava os meninos pretos</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depois dos brancos.</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PADRE - Mentira! Eu muitas vezes batizei os pretos na frente. </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ENCOURADO - Muitas vezes, não, poucas vezes, e mesmo essas poucas quando os pretos</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eram ricos.</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PADRE - Prova de que eu não me importava com cor, de que o que me interessava...</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MANUEL - Era a posição social e o dinheiro, não é, Padre João? Mas deixemos isso, sua vez há</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de chegar. Pela ordem, cabe a vez ao bispo. (Ao Encourado.) Deixe de preconceitos e fique de</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frente.</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ENCOURADO - Sombrio - Aqui estou bem.</a:t>
            </a:r>
          </a:p>
        </p:txBody>
      </p:sp>
      <p:sp>
        <p:nvSpPr>
          <p:cNvPr id="4" name="CaixaDeTexto 3">
            <a:extLst>
              <a:ext uri="{FF2B5EF4-FFF2-40B4-BE49-F238E27FC236}">
                <a16:creationId xmlns:a16="http://schemas.microsoft.com/office/drawing/2014/main" id="{47DA9098-B830-84E9-6A53-51A2D3263B5D}"/>
              </a:ext>
            </a:extLst>
          </p:cNvPr>
          <p:cNvSpPr txBox="1"/>
          <p:nvPr/>
        </p:nvSpPr>
        <p:spPr>
          <a:xfrm>
            <a:off x="336430" y="1674815"/>
            <a:ext cx="11532840" cy="446276"/>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fragmento do "Auto da Compadecida", de Ariano Suassuna. </a:t>
            </a:r>
          </a:p>
        </p:txBody>
      </p:sp>
    </p:spTree>
    <p:extLst>
      <p:ext uri="{BB962C8B-B14F-4D97-AF65-F5344CB8AC3E}">
        <p14:creationId xmlns:p14="http://schemas.microsoft.com/office/powerpoint/2010/main" val="7110358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B1329-95D4-214D-49B2-851A4FCF18A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0C4F78D-FB06-5261-9170-80DA09D1E81A}"/>
              </a:ext>
            </a:extLst>
          </p:cNvPr>
          <p:cNvSpPr txBox="1"/>
          <p:nvPr/>
        </p:nvSpPr>
        <p:spPr>
          <a:xfrm>
            <a:off x="336430" y="867991"/>
            <a:ext cx="11519140" cy="2400657"/>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MANUEL - Como queira. Faça seu relatório.</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JOÃO GRILO - Foi gente que eu nunca suportei: promotor, sacristão, cachorro e soldado de</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polícia. Esse aí é uma mistura disso tudo.</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MANUEL - Silêncio, João, não perturbe. (Ao Encourado.) Faça a acusação do bispo. (Aqui, por</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sugestão de Clênio Wanderley, o Demônio traz um grande livro que o Encourado vai lendo.)" </a:t>
            </a: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http://diogoprofessor.blogspot.com/. Acesso em 10 de abril de 2021. </a:t>
            </a:r>
          </a:p>
        </p:txBody>
      </p:sp>
      <p:sp>
        <p:nvSpPr>
          <p:cNvPr id="7" name="CaixaDeTexto 6">
            <a:extLst>
              <a:ext uri="{FF2B5EF4-FFF2-40B4-BE49-F238E27FC236}">
                <a16:creationId xmlns:a16="http://schemas.microsoft.com/office/drawing/2014/main" id="{62C8A875-1B0D-677D-0DD6-EA61CA8E05C2}"/>
              </a:ext>
            </a:extLst>
          </p:cNvPr>
          <p:cNvSpPr txBox="1"/>
          <p:nvPr/>
        </p:nvSpPr>
        <p:spPr>
          <a:xfrm>
            <a:off x="336429" y="3348388"/>
            <a:ext cx="11519139" cy="3277820"/>
          </a:xfrm>
          <a:prstGeom prst="rect">
            <a:avLst/>
          </a:prstGeom>
          <a:noFill/>
        </p:spPr>
        <p:txBody>
          <a:bodyPr wrap="square">
            <a:spAutoFit/>
          </a:bodyPr>
          <a:lstStyle/>
          <a:p>
            <a:pPr>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fragmento representa o gênero textual</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dramático, pois é produzido para ser representado, a voz narrativa está entregue às personagens, que contam a história por meio de diálogos sem mediação do narrador.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descritivo, pois capta as impressões, para representar a elaboração de um retrato, como uma fotografia revelada por meio das palavras.</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argumentativo, porque apresenta um determinado ponto de vista a respeito de algum assunto relevante.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narrativo, visto que relata as ações de personagens num tempo atual e um espaço determinado.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(E) informativo, porque informa fatos do dia a dia relevantes para a sociedade.  </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096509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1BDD6D3-8A9A-130C-0D75-EA05DFA71927}"/>
              </a:ext>
            </a:extLst>
          </p:cNvPr>
          <p:cNvPicPr>
            <a:picLocks noChangeAspect="1"/>
          </p:cNvPicPr>
          <p:nvPr/>
        </p:nvPicPr>
        <p:blipFill>
          <a:blip r:embed="rId2"/>
          <a:stretch>
            <a:fillRect/>
          </a:stretch>
        </p:blipFill>
        <p:spPr>
          <a:xfrm>
            <a:off x="224589" y="465458"/>
            <a:ext cx="11742821" cy="6106377"/>
          </a:xfrm>
          <a:prstGeom prst="rect">
            <a:avLst/>
          </a:prstGeom>
        </p:spPr>
      </p:pic>
    </p:spTree>
    <p:extLst>
      <p:ext uri="{BB962C8B-B14F-4D97-AF65-F5344CB8AC3E}">
        <p14:creationId xmlns:p14="http://schemas.microsoft.com/office/powerpoint/2010/main" val="133307871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62c39e8-2011-4304-8627-a07dfcced2d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DC9720BA6CF2B43ABD4DDD5CBBEDF94" ma:contentTypeVersion="9" ma:contentTypeDescription="Create a new document." ma:contentTypeScope="" ma:versionID="9bb02e632f348e16a4b0a6935ba70039">
  <xsd:schema xmlns:xsd="http://www.w3.org/2001/XMLSchema" xmlns:xs="http://www.w3.org/2001/XMLSchema" xmlns:p="http://schemas.microsoft.com/office/2006/metadata/properties" xmlns:ns3="b62c39e8-2011-4304-8627-a07dfcced2dc" xmlns:ns4="a1032e1d-881f-444c-9b65-a66966189492" targetNamespace="http://schemas.microsoft.com/office/2006/metadata/properties" ma:root="true" ma:fieldsID="f2488279a3a50114153feb4560485e4a" ns3:_="" ns4:_="">
    <xsd:import namespace="b62c39e8-2011-4304-8627-a07dfcced2dc"/>
    <xsd:import namespace="a1032e1d-881f-444c-9b65-a66966189492"/>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_activity"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2c39e8-2011-4304-8627-a07dfcced2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5"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032e1d-881f-444c-9b65-a6696618949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30F4BF-C46C-4EBB-ACE9-4D24D43058A1}">
  <ds:schemaRefs>
    <ds:schemaRef ds:uri="http://schemas.microsoft.com/sharepoint/v3/contenttype/forms"/>
  </ds:schemaRefs>
</ds:datastoreItem>
</file>

<file path=customXml/itemProps2.xml><?xml version="1.0" encoding="utf-8"?>
<ds:datastoreItem xmlns:ds="http://schemas.openxmlformats.org/officeDocument/2006/customXml" ds:itemID="{4CF5498D-679E-457C-BE42-75535CC0AD85}">
  <ds:schemaRefs>
    <ds:schemaRef ds:uri="http://purl.org/dc/elements/1.1/"/>
    <ds:schemaRef ds:uri="a1032e1d-881f-444c-9b65-a66966189492"/>
    <ds:schemaRef ds:uri="http://schemas.microsoft.com/office/2006/documentManagement/types"/>
    <ds:schemaRef ds:uri="b62c39e8-2011-4304-8627-a07dfcced2dc"/>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B2DD7922-8C86-4DAD-B542-4840AC808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2c39e8-2011-4304-8627-a07dfcced2dc"/>
    <ds:schemaRef ds:uri="a1032e1d-881f-444c-9b65-a669661894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5278</TotalTime>
  <Words>16563</Words>
  <Application>Microsoft Office PowerPoint</Application>
  <PresentationFormat>Widescreen</PresentationFormat>
  <Paragraphs>749</Paragraphs>
  <Slides>100</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100</vt:i4>
      </vt:variant>
    </vt:vector>
  </HeadingPairs>
  <TitlesOfParts>
    <vt:vector size="105" baseType="lpstr">
      <vt:lpstr>Arial</vt:lpstr>
      <vt:lpstr>Arial Narrow</vt:lpstr>
      <vt:lpstr>Calibri</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KATIUSCIA NEVES ALMEIDA</cp:lastModifiedBy>
  <cp:revision>71</cp:revision>
  <dcterms:created xsi:type="dcterms:W3CDTF">2023-05-30T13:00:46Z</dcterms:created>
  <dcterms:modified xsi:type="dcterms:W3CDTF">2025-09-24T18:51:06Z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0x010100CDC9720BA6CF2B43ABD4DDD5CBBEDF94</vt:lpwstr>
  </property>
</Properties>
</file>