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9">
  <p:sldMasterIdLst>
    <p:sldMasterId id="2147483648" r:id="rId1"/>
    <p:sldMasterId id="2147483652" r:id="rId2"/>
  </p:sldMasterIdLst>
  <p:notesMasterIdLst>
    <p:notesMasterId r:id="rId97"/>
  </p:notesMasterIdLst>
  <p:sldIdLst>
    <p:sldId id="380" r:id="rId3"/>
    <p:sldId id="256" r:id="rId4"/>
    <p:sldId id="382"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398" r:id="rId19"/>
    <p:sldId id="399" r:id="rId20"/>
    <p:sldId id="400" r:id="rId21"/>
    <p:sldId id="401" r:id="rId22"/>
    <p:sldId id="402" r:id="rId23"/>
    <p:sldId id="403" r:id="rId24"/>
    <p:sldId id="404" r:id="rId25"/>
    <p:sldId id="405" r:id="rId26"/>
    <p:sldId id="406" r:id="rId27"/>
    <p:sldId id="407" r:id="rId28"/>
    <p:sldId id="408" r:id="rId29"/>
    <p:sldId id="409" r:id="rId30"/>
    <p:sldId id="410" r:id="rId31"/>
    <p:sldId id="411" r:id="rId32"/>
    <p:sldId id="412" r:id="rId33"/>
    <p:sldId id="413" r:id="rId34"/>
    <p:sldId id="414" r:id="rId35"/>
    <p:sldId id="381" r:id="rId36"/>
    <p:sldId id="383" r:id="rId37"/>
    <p:sldId id="384" r:id="rId38"/>
    <p:sldId id="415" r:id="rId39"/>
    <p:sldId id="416" r:id="rId40"/>
    <p:sldId id="417" r:id="rId41"/>
    <p:sldId id="418" r:id="rId42"/>
    <p:sldId id="419" r:id="rId43"/>
    <p:sldId id="420" r:id="rId44"/>
    <p:sldId id="421" r:id="rId45"/>
    <p:sldId id="422" r:id="rId46"/>
    <p:sldId id="423" r:id="rId47"/>
    <p:sldId id="424" r:id="rId48"/>
    <p:sldId id="425" r:id="rId49"/>
    <p:sldId id="426" r:id="rId50"/>
    <p:sldId id="427" r:id="rId51"/>
    <p:sldId id="428" r:id="rId52"/>
    <p:sldId id="429" r:id="rId53"/>
    <p:sldId id="430" r:id="rId54"/>
    <p:sldId id="431" r:id="rId55"/>
    <p:sldId id="432" r:id="rId56"/>
    <p:sldId id="433" r:id="rId57"/>
    <p:sldId id="434" r:id="rId58"/>
    <p:sldId id="435" r:id="rId59"/>
    <p:sldId id="436" r:id="rId60"/>
    <p:sldId id="437" r:id="rId61"/>
    <p:sldId id="438" r:id="rId62"/>
    <p:sldId id="439" r:id="rId63"/>
    <p:sldId id="441" r:id="rId64"/>
    <p:sldId id="440" r:id="rId65"/>
    <p:sldId id="442" r:id="rId66"/>
    <p:sldId id="443" r:id="rId67"/>
    <p:sldId id="444" r:id="rId68"/>
    <p:sldId id="445" r:id="rId69"/>
    <p:sldId id="446" r:id="rId70"/>
    <p:sldId id="447" r:id="rId71"/>
    <p:sldId id="448" r:id="rId72"/>
    <p:sldId id="449" r:id="rId73"/>
    <p:sldId id="450" r:id="rId74"/>
    <p:sldId id="451" r:id="rId75"/>
    <p:sldId id="452" r:id="rId76"/>
    <p:sldId id="453" r:id="rId77"/>
    <p:sldId id="454" r:id="rId78"/>
    <p:sldId id="455" r:id="rId79"/>
    <p:sldId id="457" r:id="rId80"/>
    <p:sldId id="456" r:id="rId81"/>
    <p:sldId id="458" r:id="rId82"/>
    <p:sldId id="460" r:id="rId83"/>
    <p:sldId id="461" r:id="rId84"/>
    <p:sldId id="462" r:id="rId85"/>
    <p:sldId id="463" r:id="rId86"/>
    <p:sldId id="464" r:id="rId87"/>
    <p:sldId id="465" r:id="rId88"/>
    <p:sldId id="459" r:id="rId89"/>
    <p:sldId id="466" r:id="rId90"/>
    <p:sldId id="467" r:id="rId91"/>
    <p:sldId id="468" r:id="rId92"/>
    <p:sldId id="469" r:id="rId93"/>
    <p:sldId id="470" r:id="rId94"/>
    <p:sldId id="472" r:id="rId95"/>
    <p:sldId id="379" r:id="rId9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CE2"/>
    <a:srgbClr val="E7EAE9"/>
    <a:srgbClr val="6B9E9B"/>
    <a:srgbClr val="6DBCA9"/>
    <a:srgbClr val="829CA9"/>
    <a:srgbClr val="FFFCDC"/>
    <a:srgbClr val="E5EBF7"/>
    <a:srgbClr val="FD83E3"/>
    <a:srgbClr val="5D5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63" autoAdjust="0"/>
    <p:restoredTop sz="96247" autoAdjust="0"/>
  </p:normalViewPr>
  <p:slideViewPr>
    <p:cSldViewPr snapToGrid="0">
      <p:cViewPr varScale="1">
        <p:scale>
          <a:sx n="107" d="100"/>
          <a:sy n="107" d="100"/>
        </p:scale>
        <p:origin x="378"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presProps" Target="presProps.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2C728-E922-4AE7-87A0-A18D1FEC1DB0}" type="datetimeFigureOut">
              <a:rPr lang="pt-BR" smtClean="0"/>
              <a:t>22/07/2025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A2A704-82F4-4310-B173-D1788FCD4DFB}" type="slidenum">
              <a:rPr lang="pt-BR" smtClean="0"/>
              <a:t>‹nº›</a:t>
            </a:fld>
            <a:endParaRPr lang="pt-BR"/>
          </a:p>
        </p:txBody>
      </p:sp>
    </p:spTree>
    <p:extLst>
      <p:ext uri="{BB962C8B-B14F-4D97-AF65-F5344CB8AC3E}">
        <p14:creationId xmlns:p14="http://schemas.microsoft.com/office/powerpoint/2010/main" val="1704690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2</a:t>
            </a:fld>
            <a:endParaRPr lang="pt-BR"/>
          </a:p>
        </p:txBody>
      </p:sp>
    </p:spTree>
    <p:extLst>
      <p:ext uri="{BB962C8B-B14F-4D97-AF65-F5344CB8AC3E}">
        <p14:creationId xmlns:p14="http://schemas.microsoft.com/office/powerpoint/2010/main" val="1312631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534F6-8425-1C26-869C-590BA0ED365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60EACAC-DFCD-97C4-ED2F-E31F98F0461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7ECA580-7544-0917-34DA-F69DBEFE0B2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DC03C33-145C-D2E1-28D8-E01F4A018321}"/>
              </a:ext>
            </a:extLst>
          </p:cNvPr>
          <p:cNvSpPr>
            <a:spLocks noGrp="1"/>
          </p:cNvSpPr>
          <p:nvPr>
            <p:ph type="sldNum" sz="quarter" idx="5"/>
          </p:nvPr>
        </p:nvSpPr>
        <p:spPr/>
        <p:txBody>
          <a:bodyPr/>
          <a:lstStyle/>
          <a:p>
            <a:fld id="{5EA2A704-82F4-4310-B173-D1788FCD4DFB}" type="slidenum">
              <a:rPr lang="pt-BR" smtClean="0"/>
              <a:t>3</a:t>
            </a:fld>
            <a:endParaRPr lang="pt-BR"/>
          </a:p>
        </p:txBody>
      </p:sp>
    </p:spTree>
    <p:extLst>
      <p:ext uri="{BB962C8B-B14F-4D97-AF65-F5344CB8AC3E}">
        <p14:creationId xmlns:p14="http://schemas.microsoft.com/office/powerpoint/2010/main" val="403818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BF2CC-CDE5-2104-A9F4-6A64E725E8B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46A2231-B69A-7F5E-79FC-F9D2996490E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E8350F4-6015-ECEF-B02A-DA1CACCAFC8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FE6C6B9-5D3E-58C1-5DD6-145E63928783}"/>
              </a:ext>
            </a:extLst>
          </p:cNvPr>
          <p:cNvSpPr>
            <a:spLocks noGrp="1"/>
          </p:cNvSpPr>
          <p:nvPr>
            <p:ph type="sldNum" sz="quarter" idx="5"/>
          </p:nvPr>
        </p:nvSpPr>
        <p:spPr/>
        <p:txBody>
          <a:bodyPr/>
          <a:lstStyle/>
          <a:p>
            <a:fld id="{5EA2A704-82F4-4310-B173-D1788FCD4DFB}" type="slidenum">
              <a:rPr lang="pt-BR" smtClean="0"/>
              <a:t>4</a:t>
            </a:fld>
            <a:endParaRPr lang="pt-BR"/>
          </a:p>
        </p:txBody>
      </p:sp>
    </p:spTree>
    <p:extLst>
      <p:ext uri="{BB962C8B-B14F-4D97-AF65-F5344CB8AC3E}">
        <p14:creationId xmlns:p14="http://schemas.microsoft.com/office/powerpoint/2010/main" val="2922890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D5E82-9263-361C-0737-680C2DA2F8A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C49E0FA-2CB3-5BCF-7255-08B0CBC1494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0121BB8-646D-A96C-88C2-BE3940EC1CC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5A21B9A-3F58-3A85-3FB9-599EF62764E6}"/>
              </a:ext>
            </a:extLst>
          </p:cNvPr>
          <p:cNvSpPr>
            <a:spLocks noGrp="1"/>
          </p:cNvSpPr>
          <p:nvPr>
            <p:ph type="sldNum" sz="quarter" idx="5"/>
          </p:nvPr>
        </p:nvSpPr>
        <p:spPr/>
        <p:txBody>
          <a:bodyPr/>
          <a:lstStyle/>
          <a:p>
            <a:fld id="{5EA2A704-82F4-4310-B173-D1788FCD4DFB}" type="slidenum">
              <a:rPr lang="pt-BR" smtClean="0"/>
              <a:t>5</a:t>
            </a:fld>
            <a:endParaRPr lang="pt-BR"/>
          </a:p>
        </p:txBody>
      </p:sp>
    </p:spTree>
    <p:extLst>
      <p:ext uri="{BB962C8B-B14F-4D97-AF65-F5344CB8AC3E}">
        <p14:creationId xmlns:p14="http://schemas.microsoft.com/office/powerpoint/2010/main" val="1607246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3FCDB-9686-1098-1F7A-F7BE8D6D548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5696248-550D-3DEC-B9A6-5E46FEBCF07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C77500D-B779-CB69-EA32-58461AF2370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93C75AE-AEA1-4EA2-C496-88FE424F4C99}"/>
              </a:ext>
            </a:extLst>
          </p:cNvPr>
          <p:cNvSpPr>
            <a:spLocks noGrp="1"/>
          </p:cNvSpPr>
          <p:nvPr>
            <p:ph type="sldNum" sz="quarter" idx="5"/>
          </p:nvPr>
        </p:nvSpPr>
        <p:spPr/>
        <p:txBody>
          <a:bodyPr/>
          <a:lstStyle/>
          <a:p>
            <a:fld id="{5EA2A704-82F4-4310-B173-D1788FCD4DFB}" type="slidenum">
              <a:rPr lang="pt-BR" smtClean="0"/>
              <a:t>6</a:t>
            </a:fld>
            <a:endParaRPr lang="pt-BR"/>
          </a:p>
        </p:txBody>
      </p:sp>
    </p:spTree>
    <p:extLst>
      <p:ext uri="{BB962C8B-B14F-4D97-AF65-F5344CB8AC3E}">
        <p14:creationId xmlns:p14="http://schemas.microsoft.com/office/powerpoint/2010/main" val="1643518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FBB6D-4F34-1184-BB4D-82B05CEAC59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FBF8708-F141-5EC4-BEF9-0E51F8F133B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D675FF9-5F34-6CEC-9C8D-6B42038EA75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8665508-62CD-5F25-D738-8DF596188C38}"/>
              </a:ext>
            </a:extLst>
          </p:cNvPr>
          <p:cNvSpPr>
            <a:spLocks noGrp="1"/>
          </p:cNvSpPr>
          <p:nvPr>
            <p:ph type="sldNum" sz="quarter" idx="5"/>
          </p:nvPr>
        </p:nvSpPr>
        <p:spPr/>
        <p:txBody>
          <a:bodyPr/>
          <a:lstStyle/>
          <a:p>
            <a:fld id="{5EA2A704-82F4-4310-B173-D1788FCD4DFB}" type="slidenum">
              <a:rPr lang="pt-BR" smtClean="0"/>
              <a:t>7</a:t>
            </a:fld>
            <a:endParaRPr lang="pt-BR"/>
          </a:p>
        </p:txBody>
      </p:sp>
    </p:spTree>
    <p:extLst>
      <p:ext uri="{BB962C8B-B14F-4D97-AF65-F5344CB8AC3E}">
        <p14:creationId xmlns:p14="http://schemas.microsoft.com/office/powerpoint/2010/main" val="3624474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B2B0A-FF49-811D-B9A4-EBAE6A1C1F5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57F6A92-83A5-49E3-2F99-3299C0F2EB1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2633166-FBB7-0EA0-9136-FB89C290FF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C43E36B-34C9-454B-A4D7-D1415BCBAC64}"/>
              </a:ext>
            </a:extLst>
          </p:cNvPr>
          <p:cNvSpPr>
            <a:spLocks noGrp="1"/>
          </p:cNvSpPr>
          <p:nvPr>
            <p:ph type="sldNum" sz="quarter" idx="5"/>
          </p:nvPr>
        </p:nvSpPr>
        <p:spPr/>
        <p:txBody>
          <a:bodyPr/>
          <a:lstStyle/>
          <a:p>
            <a:fld id="{5EA2A704-82F4-4310-B173-D1788FCD4DFB}" type="slidenum">
              <a:rPr lang="pt-BR" smtClean="0"/>
              <a:t>8</a:t>
            </a:fld>
            <a:endParaRPr lang="pt-BR"/>
          </a:p>
        </p:txBody>
      </p:sp>
    </p:spTree>
    <p:extLst>
      <p:ext uri="{BB962C8B-B14F-4D97-AF65-F5344CB8AC3E}">
        <p14:creationId xmlns:p14="http://schemas.microsoft.com/office/powerpoint/2010/main" val="2060095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9010E-ECA0-86DD-425A-9F1B494626A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BF34779-34E3-58B0-E15B-02A9102E710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75D8FB5-899B-D752-F353-166B3DCD1E0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3D25B11-A317-9D18-1440-6997C13E220B}"/>
              </a:ext>
            </a:extLst>
          </p:cNvPr>
          <p:cNvSpPr>
            <a:spLocks noGrp="1"/>
          </p:cNvSpPr>
          <p:nvPr>
            <p:ph type="sldNum" sz="quarter" idx="5"/>
          </p:nvPr>
        </p:nvSpPr>
        <p:spPr/>
        <p:txBody>
          <a:bodyPr/>
          <a:lstStyle/>
          <a:p>
            <a:fld id="{5EA2A704-82F4-4310-B173-D1788FCD4DFB}" type="slidenum">
              <a:rPr lang="pt-BR" smtClean="0"/>
              <a:t>9</a:t>
            </a:fld>
            <a:endParaRPr lang="pt-BR"/>
          </a:p>
        </p:txBody>
      </p:sp>
    </p:spTree>
    <p:extLst>
      <p:ext uri="{BB962C8B-B14F-4D97-AF65-F5344CB8AC3E}">
        <p14:creationId xmlns:p14="http://schemas.microsoft.com/office/powerpoint/2010/main" val="967632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BDA5E-608F-AA79-D72F-1923D3F2226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1D5F75D-5A15-07E2-D9E1-A4FA908B7DC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2AC614-EECE-59A9-AD32-42AA0E21E0C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55FD16A-5D49-A7DA-36EA-118C3D98CE93}"/>
              </a:ext>
            </a:extLst>
          </p:cNvPr>
          <p:cNvSpPr>
            <a:spLocks noGrp="1"/>
          </p:cNvSpPr>
          <p:nvPr>
            <p:ph type="sldNum" sz="quarter" idx="5"/>
          </p:nvPr>
        </p:nvSpPr>
        <p:spPr/>
        <p:txBody>
          <a:bodyPr/>
          <a:lstStyle/>
          <a:p>
            <a:fld id="{5EA2A704-82F4-4310-B173-D1788FCD4DFB}" type="slidenum">
              <a:rPr lang="pt-BR" smtClean="0"/>
              <a:t>10</a:t>
            </a:fld>
            <a:endParaRPr lang="pt-BR"/>
          </a:p>
        </p:txBody>
      </p:sp>
    </p:spTree>
    <p:extLst>
      <p:ext uri="{BB962C8B-B14F-4D97-AF65-F5344CB8AC3E}">
        <p14:creationId xmlns:p14="http://schemas.microsoft.com/office/powerpoint/2010/main" val="2536998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A966D-C403-A0B1-26D9-38BD07C089D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6F7F41B-C25F-4475-8DEB-32FAF747FE0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EC809CF-7B40-438B-77D5-AE7E5F80029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0D7A74A-8BAA-87CE-7B53-6C6395B57EE8}"/>
              </a:ext>
            </a:extLst>
          </p:cNvPr>
          <p:cNvSpPr>
            <a:spLocks noGrp="1"/>
          </p:cNvSpPr>
          <p:nvPr>
            <p:ph type="sldNum" sz="quarter" idx="5"/>
          </p:nvPr>
        </p:nvSpPr>
        <p:spPr/>
        <p:txBody>
          <a:bodyPr/>
          <a:lstStyle/>
          <a:p>
            <a:fld id="{5EA2A704-82F4-4310-B173-D1788FCD4DFB}" type="slidenum">
              <a:rPr lang="pt-BR" smtClean="0"/>
              <a:t>11</a:t>
            </a:fld>
            <a:endParaRPr lang="pt-BR"/>
          </a:p>
        </p:txBody>
      </p:sp>
    </p:spTree>
    <p:extLst>
      <p:ext uri="{BB962C8B-B14F-4D97-AF65-F5344CB8AC3E}">
        <p14:creationId xmlns:p14="http://schemas.microsoft.com/office/powerpoint/2010/main" val="2211627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832EB-0529-DD16-7EA9-E12673CC5D1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10D2EA0-9CA5-6EAE-F129-EE9B149FE5B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62A1FA9-A0E6-89CA-E9B8-D3A71293C73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89EE8E2-566F-CCC6-BA43-9C8CF0A3AD17}"/>
              </a:ext>
            </a:extLst>
          </p:cNvPr>
          <p:cNvSpPr>
            <a:spLocks noGrp="1"/>
          </p:cNvSpPr>
          <p:nvPr>
            <p:ph type="sldNum" sz="quarter" idx="5"/>
          </p:nvPr>
        </p:nvSpPr>
        <p:spPr/>
        <p:txBody>
          <a:bodyPr/>
          <a:lstStyle/>
          <a:p>
            <a:fld id="{5EA2A704-82F4-4310-B173-D1788FCD4DFB}" type="slidenum">
              <a:rPr lang="pt-BR" smtClean="0"/>
              <a:t>12</a:t>
            </a:fld>
            <a:endParaRPr lang="pt-BR"/>
          </a:p>
        </p:txBody>
      </p:sp>
    </p:spTree>
    <p:extLst>
      <p:ext uri="{BB962C8B-B14F-4D97-AF65-F5344CB8AC3E}">
        <p14:creationId xmlns:p14="http://schemas.microsoft.com/office/powerpoint/2010/main" val="2546711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8106-221E-A497-9D6D-FB891004662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6773985-22B5-3700-A0C4-5B7361BC128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EF7C021-CFBB-DB68-8DF3-4FFA858245B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1598D1D-2BBD-9A94-C77D-8A8CB81D43C9}"/>
              </a:ext>
            </a:extLst>
          </p:cNvPr>
          <p:cNvSpPr>
            <a:spLocks noGrp="1"/>
          </p:cNvSpPr>
          <p:nvPr>
            <p:ph type="sldNum" sz="quarter" idx="5"/>
          </p:nvPr>
        </p:nvSpPr>
        <p:spPr/>
        <p:txBody>
          <a:bodyPr/>
          <a:lstStyle/>
          <a:p>
            <a:fld id="{5EA2A704-82F4-4310-B173-D1788FCD4DFB}" type="slidenum">
              <a:rPr lang="pt-BR" smtClean="0"/>
              <a:t>13</a:t>
            </a:fld>
            <a:endParaRPr lang="pt-BR"/>
          </a:p>
        </p:txBody>
      </p:sp>
    </p:spTree>
    <p:extLst>
      <p:ext uri="{BB962C8B-B14F-4D97-AF65-F5344CB8AC3E}">
        <p14:creationId xmlns:p14="http://schemas.microsoft.com/office/powerpoint/2010/main" val="3703328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F8C46-86B7-3F7E-0A17-D4B6164C4A3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E2A1975-A64C-0EF9-4EE3-9FFA4472076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59EA777-CDC1-62B0-3EDD-62C8EDADE57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4261524-2226-F9FE-7AB5-9744FFF30780}"/>
              </a:ext>
            </a:extLst>
          </p:cNvPr>
          <p:cNvSpPr>
            <a:spLocks noGrp="1"/>
          </p:cNvSpPr>
          <p:nvPr>
            <p:ph type="sldNum" sz="quarter" idx="5"/>
          </p:nvPr>
        </p:nvSpPr>
        <p:spPr/>
        <p:txBody>
          <a:bodyPr/>
          <a:lstStyle/>
          <a:p>
            <a:fld id="{5EA2A704-82F4-4310-B173-D1788FCD4DFB}" type="slidenum">
              <a:rPr lang="pt-BR" smtClean="0"/>
              <a:t>14</a:t>
            </a:fld>
            <a:endParaRPr lang="pt-BR"/>
          </a:p>
        </p:txBody>
      </p:sp>
    </p:spTree>
    <p:extLst>
      <p:ext uri="{BB962C8B-B14F-4D97-AF65-F5344CB8AC3E}">
        <p14:creationId xmlns:p14="http://schemas.microsoft.com/office/powerpoint/2010/main" val="717750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DAFD6-3DA4-59F1-96F0-92CF5C34E0B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B55195A-4577-8741-D6FE-717039140F8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4311E6B-CC25-8406-96BC-EEDC0E17B91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5FD51AF-9C5A-BA7F-CE8A-02A5A5434794}"/>
              </a:ext>
            </a:extLst>
          </p:cNvPr>
          <p:cNvSpPr>
            <a:spLocks noGrp="1"/>
          </p:cNvSpPr>
          <p:nvPr>
            <p:ph type="sldNum" sz="quarter" idx="5"/>
          </p:nvPr>
        </p:nvSpPr>
        <p:spPr/>
        <p:txBody>
          <a:bodyPr/>
          <a:lstStyle/>
          <a:p>
            <a:fld id="{5EA2A704-82F4-4310-B173-D1788FCD4DFB}" type="slidenum">
              <a:rPr lang="pt-BR" smtClean="0"/>
              <a:t>15</a:t>
            </a:fld>
            <a:endParaRPr lang="pt-BR"/>
          </a:p>
        </p:txBody>
      </p:sp>
    </p:spTree>
    <p:extLst>
      <p:ext uri="{BB962C8B-B14F-4D97-AF65-F5344CB8AC3E}">
        <p14:creationId xmlns:p14="http://schemas.microsoft.com/office/powerpoint/2010/main" val="639808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DCEBB-B993-D5DF-949C-87988CC57B8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4681CDF-5D28-7EB8-B672-3E8500FEA25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6FA5821-F011-3E52-D5CE-993E73504CE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F8332C9-C3E9-9872-4100-AC3F8C984E1C}"/>
              </a:ext>
            </a:extLst>
          </p:cNvPr>
          <p:cNvSpPr>
            <a:spLocks noGrp="1"/>
          </p:cNvSpPr>
          <p:nvPr>
            <p:ph type="sldNum" sz="quarter" idx="5"/>
          </p:nvPr>
        </p:nvSpPr>
        <p:spPr/>
        <p:txBody>
          <a:bodyPr/>
          <a:lstStyle/>
          <a:p>
            <a:fld id="{5EA2A704-82F4-4310-B173-D1788FCD4DFB}" type="slidenum">
              <a:rPr lang="pt-BR" smtClean="0"/>
              <a:t>16</a:t>
            </a:fld>
            <a:endParaRPr lang="pt-BR"/>
          </a:p>
        </p:txBody>
      </p:sp>
    </p:spTree>
    <p:extLst>
      <p:ext uri="{BB962C8B-B14F-4D97-AF65-F5344CB8AC3E}">
        <p14:creationId xmlns:p14="http://schemas.microsoft.com/office/powerpoint/2010/main" val="2501071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2AD16-4459-0EDF-65C1-666D7C42A53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9773179-8112-9176-CFB9-E57A2CF9D48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64E1D91-2A9C-688B-4E27-7981BC7ABAF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94558AB-30CD-28CF-0CCB-A0CE9716A676}"/>
              </a:ext>
            </a:extLst>
          </p:cNvPr>
          <p:cNvSpPr>
            <a:spLocks noGrp="1"/>
          </p:cNvSpPr>
          <p:nvPr>
            <p:ph type="sldNum" sz="quarter" idx="5"/>
          </p:nvPr>
        </p:nvSpPr>
        <p:spPr/>
        <p:txBody>
          <a:bodyPr/>
          <a:lstStyle/>
          <a:p>
            <a:fld id="{5EA2A704-82F4-4310-B173-D1788FCD4DFB}" type="slidenum">
              <a:rPr lang="pt-BR" smtClean="0"/>
              <a:t>17</a:t>
            </a:fld>
            <a:endParaRPr lang="pt-BR"/>
          </a:p>
        </p:txBody>
      </p:sp>
    </p:spTree>
    <p:extLst>
      <p:ext uri="{BB962C8B-B14F-4D97-AF65-F5344CB8AC3E}">
        <p14:creationId xmlns:p14="http://schemas.microsoft.com/office/powerpoint/2010/main" val="2357810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1D34E-24BD-D00A-317B-CE20F16C6BF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AFC628F-0692-C551-B51F-4D42A690B82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24C616D-91AF-7D44-00FB-41D9252E6D2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9EAB6FD-69EF-9A29-2539-63052120DF34}"/>
              </a:ext>
            </a:extLst>
          </p:cNvPr>
          <p:cNvSpPr>
            <a:spLocks noGrp="1"/>
          </p:cNvSpPr>
          <p:nvPr>
            <p:ph type="sldNum" sz="quarter" idx="5"/>
          </p:nvPr>
        </p:nvSpPr>
        <p:spPr/>
        <p:txBody>
          <a:bodyPr/>
          <a:lstStyle/>
          <a:p>
            <a:fld id="{5EA2A704-82F4-4310-B173-D1788FCD4DFB}" type="slidenum">
              <a:rPr lang="pt-BR" smtClean="0"/>
              <a:t>18</a:t>
            </a:fld>
            <a:endParaRPr lang="pt-BR"/>
          </a:p>
        </p:txBody>
      </p:sp>
    </p:spTree>
    <p:extLst>
      <p:ext uri="{BB962C8B-B14F-4D97-AF65-F5344CB8AC3E}">
        <p14:creationId xmlns:p14="http://schemas.microsoft.com/office/powerpoint/2010/main" val="2439321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98F6F-0E37-BD51-2584-07E77D659F7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043A6CC-1628-7179-BD62-53CAF632EFA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5168BC5-BB2D-E0BC-311A-01CFF41254C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E7A7B2-325B-3429-0C03-CE34BCC9E4F2}"/>
              </a:ext>
            </a:extLst>
          </p:cNvPr>
          <p:cNvSpPr>
            <a:spLocks noGrp="1"/>
          </p:cNvSpPr>
          <p:nvPr>
            <p:ph type="sldNum" sz="quarter" idx="5"/>
          </p:nvPr>
        </p:nvSpPr>
        <p:spPr/>
        <p:txBody>
          <a:bodyPr/>
          <a:lstStyle/>
          <a:p>
            <a:fld id="{5EA2A704-82F4-4310-B173-D1788FCD4DFB}" type="slidenum">
              <a:rPr lang="pt-BR" smtClean="0"/>
              <a:t>19</a:t>
            </a:fld>
            <a:endParaRPr lang="pt-BR"/>
          </a:p>
        </p:txBody>
      </p:sp>
    </p:spTree>
    <p:extLst>
      <p:ext uri="{BB962C8B-B14F-4D97-AF65-F5344CB8AC3E}">
        <p14:creationId xmlns:p14="http://schemas.microsoft.com/office/powerpoint/2010/main" val="2779704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74E24-D5ED-42B8-7B9E-396584DF5E7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957979C-AA98-0DDB-2D55-2EAB19E76BF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1E78B16-485C-C7B7-B2F2-B98642FA3E5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6C41FEA-66C8-9D21-35C7-160FB8BB57C6}"/>
              </a:ext>
            </a:extLst>
          </p:cNvPr>
          <p:cNvSpPr>
            <a:spLocks noGrp="1"/>
          </p:cNvSpPr>
          <p:nvPr>
            <p:ph type="sldNum" sz="quarter" idx="5"/>
          </p:nvPr>
        </p:nvSpPr>
        <p:spPr/>
        <p:txBody>
          <a:bodyPr/>
          <a:lstStyle/>
          <a:p>
            <a:fld id="{5EA2A704-82F4-4310-B173-D1788FCD4DFB}" type="slidenum">
              <a:rPr lang="pt-BR" smtClean="0"/>
              <a:t>20</a:t>
            </a:fld>
            <a:endParaRPr lang="pt-BR"/>
          </a:p>
        </p:txBody>
      </p:sp>
    </p:spTree>
    <p:extLst>
      <p:ext uri="{BB962C8B-B14F-4D97-AF65-F5344CB8AC3E}">
        <p14:creationId xmlns:p14="http://schemas.microsoft.com/office/powerpoint/2010/main" val="13255077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D7947-EF06-C420-7EE1-758B5103B32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CAAA184-A536-15A9-123C-2F5D59C1944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BC464F1-A8DD-88F9-CAEC-6C15CCE1599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7A58253-AA2C-21D5-549D-E032260258F8}"/>
              </a:ext>
            </a:extLst>
          </p:cNvPr>
          <p:cNvSpPr>
            <a:spLocks noGrp="1"/>
          </p:cNvSpPr>
          <p:nvPr>
            <p:ph type="sldNum" sz="quarter" idx="5"/>
          </p:nvPr>
        </p:nvSpPr>
        <p:spPr/>
        <p:txBody>
          <a:bodyPr/>
          <a:lstStyle/>
          <a:p>
            <a:fld id="{5EA2A704-82F4-4310-B173-D1788FCD4DFB}" type="slidenum">
              <a:rPr lang="pt-BR" smtClean="0"/>
              <a:t>21</a:t>
            </a:fld>
            <a:endParaRPr lang="pt-BR"/>
          </a:p>
        </p:txBody>
      </p:sp>
    </p:spTree>
    <p:extLst>
      <p:ext uri="{BB962C8B-B14F-4D97-AF65-F5344CB8AC3E}">
        <p14:creationId xmlns:p14="http://schemas.microsoft.com/office/powerpoint/2010/main" val="2469890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0A882-3D68-F4C5-1F5B-44D62DA385E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895F078-C54C-F50E-9C4B-B09A05D8662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1503473-CD8B-17F6-FE14-507EAFA74AB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B0FC95E-32F5-4455-229A-CE06EC27F569}"/>
              </a:ext>
            </a:extLst>
          </p:cNvPr>
          <p:cNvSpPr>
            <a:spLocks noGrp="1"/>
          </p:cNvSpPr>
          <p:nvPr>
            <p:ph type="sldNum" sz="quarter" idx="5"/>
          </p:nvPr>
        </p:nvSpPr>
        <p:spPr/>
        <p:txBody>
          <a:bodyPr/>
          <a:lstStyle/>
          <a:p>
            <a:fld id="{5EA2A704-82F4-4310-B173-D1788FCD4DFB}" type="slidenum">
              <a:rPr lang="pt-BR" smtClean="0"/>
              <a:t>22</a:t>
            </a:fld>
            <a:endParaRPr lang="pt-BR"/>
          </a:p>
        </p:txBody>
      </p:sp>
    </p:spTree>
    <p:extLst>
      <p:ext uri="{BB962C8B-B14F-4D97-AF65-F5344CB8AC3E}">
        <p14:creationId xmlns:p14="http://schemas.microsoft.com/office/powerpoint/2010/main" val="4116026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640FF-84D5-4D99-C803-AC9F4672F2C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4E2D3F5-9C20-5234-0684-4E9629EDB65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D406B15-3751-EB95-5E13-4D8BD64C89F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A3B6730-FF84-C5BD-2257-F1EE0951ECF4}"/>
              </a:ext>
            </a:extLst>
          </p:cNvPr>
          <p:cNvSpPr>
            <a:spLocks noGrp="1"/>
          </p:cNvSpPr>
          <p:nvPr>
            <p:ph type="sldNum" sz="quarter" idx="5"/>
          </p:nvPr>
        </p:nvSpPr>
        <p:spPr/>
        <p:txBody>
          <a:bodyPr/>
          <a:lstStyle/>
          <a:p>
            <a:fld id="{5EA2A704-82F4-4310-B173-D1788FCD4DFB}" type="slidenum">
              <a:rPr lang="pt-BR" smtClean="0"/>
              <a:t>23</a:t>
            </a:fld>
            <a:endParaRPr lang="pt-BR"/>
          </a:p>
        </p:txBody>
      </p:sp>
    </p:spTree>
    <p:extLst>
      <p:ext uri="{BB962C8B-B14F-4D97-AF65-F5344CB8AC3E}">
        <p14:creationId xmlns:p14="http://schemas.microsoft.com/office/powerpoint/2010/main" val="1000573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1E44C-4669-D437-691B-848EC8930F3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4A68F01-A6A3-F465-09B7-FBEF013C68E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4AE76C5-DF9B-241D-0D77-53B1F313BC7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979984C-BC46-401D-7BDE-1387CFB87BD0}"/>
              </a:ext>
            </a:extLst>
          </p:cNvPr>
          <p:cNvSpPr>
            <a:spLocks noGrp="1"/>
          </p:cNvSpPr>
          <p:nvPr>
            <p:ph type="sldNum" sz="quarter" idx="5"/>
          </p:nvPr>
        </p:nvSpPr>
        <p:spPr/>
        <p:txBody>
          <a:bodyPr/>
          <a:lstStyle/>
          <a:p>
            <a:fld id="{5EA2A704-82F4-4310-B173-D1788FCD4DFB}" type="slidenum">
              <a:rPr lang="pt-BR" smtClean="0"/>
              <a:t>24</a:t>
            </a:fld>
            <a:endParaRPr lang="pt-BR"/>
          </a:p>
        </p:txBody>
      </p:sp>
    </p:spTree>
    <p:extLst>
      <p:ext uri="{BB962C8B-B14F-4D97-AF65-F5344CB8AC3E}">
        <p14:creationId xmlns:p14="http://schemas.microsoft.com/office/powerpoint/2010/main" val="1805261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8A2B2-B61A-8037-ECCE-067D48FD284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03B0D2F-D19A-16B6-E36B-F7333D3B652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ACE2927-52E2-FA89-7BB2-C1D933CB71B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4516887-D3F8-28CA-C399-A436510BE248}"/>
              </a:ext>
            </a:extLst>
          </p:cNvPr>
          <p:cNvSpPr>
            <a:spLocks noGrp="1"/>
          </p:cNvSpPr>
          <p:nvPr>
            <p:ph type="sldNum" sz="quarter" idx="5"/>
          </p:nvPr>
        </p:nvSpPr>
        <p:spPr/>
        <p:txBody>
          <a:bodyPr/>
          <a:lstStyle/>
          <a:p>
            <a:fld id="{5EA2A704-82F4-4310-B173-D1788FCD4DFB}" type="slidenum">
              <a:rPr lang="pt-BR" smtClean="0"/>
              <a:t>25</a:t>
            </a:fld>
            <a:endParaRPr lang="pt-BR"/>
          </a:p>
        </p:txBody>
      </p:sp>
    </p:spTree>
    <p:extLst>
      <p:ext uri="{BB962C8B-B14F-4D97-AF65-F5344CB8AC3E}">
        <p14:creationId xmlns:p14="http://schemas.microsoft.com/office/powerpoint/2010/main" val="503023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2B8AE-8082-7A0B-66A9-2C57AA495D5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19E2DB0-6518-BDB6-D4E6-E8DE805D788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1242682-B16B-704D-B2AE-6003C2DF86D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6B60E6A-B59C-EBDF-32D0-0C1CA90DC01B}"/>
              </a:ext>
            </a:extLst>
          </p:cNvPr>
          <p:cNvSpPr>
            <a:spLocks noGrp="1"/>
          </p:cNvSpPr>
          <p:nvPr>
            <p:ph type="sldNum" sz="quarter" idx="5"/>
          </p:nvPr>
        </p:nvSpPr>
        <p:spPr/>
        <p:txBody>
          <a:bodyPr/>
          <a:lstStyle/>
          <a:p>
            <a:fld id="{5EA2A704-82F4-4310-B173-D1788FCD4DFB}" type="slidenum">
              <a:rPr lang="pt-BR" smtClean="0"/>
              <a:t>26</a:t>
            </a:fld>
            <a:endParaRPr lang="pt-BR"/>
          </a:p>
        </p:txBody>
      </p:sp>
    </p:spTree>
    <p:extLst>
      <p:ext uri="{BB962C8B-B14F-4D97-AF65-F5344CB8AC3E}">
        <p14:creationId xmlns:p14="http://schemas.microsoft.com/office/powerpoint/2010/main" val="938693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9D226-09E2-3C40-F852-35D4914A2BB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10E063B-0975-F549-A234-4CF34E139F1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E4976A2-69DB-4D0D-E4A7-D68CBB03100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7937853-FA88-3CF9-C3FD-BBA0A3F5231F}"/>
              </a:ext>
            </a:extLst>
          </p:cNvPr>
          <p:cNvSpPr>
            <a:spLocks noGrp="1"/>
          </p:cNvSpPr>
          <p:nvPr>
            <p:ph type="sldNum" sz="quarter" idx="5"/>
          </p:nvPr>
        </p:nvSpPr>
        <p:spPr/>
        <p:txBody>
          <a:bodyPr/>
          <a:lstStyle/>
          <a:p>
            <a:fld id="{5EA2A704-82F4-4310-B173-D1788FCD4DFB}" type="slidenum">
              <a:rPr lang="pt-BR" smtClean="0"/>
              <a:t>27</a:t>
            </a:fld>
            <a:endParaRPr lang="pt-BR"/>
          </a:p>
        </p:txBody>
      </p:sp>
    </p:spTree>
    <p:extLst>
      <p:ext uri="{BB962C8B-B14F-4D97-AF65-F5344CB8AC3E}">
        <p14:creationId xmlns:p14="http://schemas.microsoft.com/office/powerpoint/2010/main" val="18123707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E8C29-43DE-7289-B42C-D07F6AEEED3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94B60F7-7A1F-48A2-F810-01C0E7B461E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16D6D4E-98EB-D7E9-5336-9543289D8A9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8D5E282-5817-A87A-C446-5161D88F9FC8}"/>
              </a:ext>
            </a:extLst>
          </p:cNvPr>
          <p:cNvSpPr>
            <a:spLocks noGrp="1"/>
          </p:cNvSpPr>
          <p:nvPr>
            <p:ph type="sldNum" sz="quarter" idx="5"/>
          </p:nvPr>
        </p:nvSpPr>
        <p:spPr/>
        <p:txBody>
          <a:bodyPr/>
          <a:lstStyle/>
          <a:p>
            <a:fld id="{5EA2A704-82F4-4310-B173-D1788FCD4DFB}" type="slidenum">
              <a:rPr lang="pt-BR" smtClean="0"/>
              <a:t>28</a:t>
            </a:fld>
            <a:endParaRPr lang="pt-BR"/>
          </a:p>
        </p:txBody>
      </p:sp>
    </p:spTree>
    <p:extLst>
      <p:ext uri="{BB962C8B-B14F-4D97-AF65-F5344CB8AC3E}">
        <p14:creationId xmlns:p14="http://schemas.microsoft.com/office/powerpoint/2010/main" val="1342435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1783F-8AAA-96C6-6C19-4E58EF403AD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B57DDEC-42FC-B3A1-BD44-E3E6E2E7E8D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5CB2A99-7510-BEFB-93AD-D795DDEB35D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F3EC70F-9E70-6EE2-7C77-4AD7CBB56682}"/>
              </a:ext>
            </a:extLst>
          </p:cNvPr>
          <p:cNvSpPr>
            <a:spLocks noGrp="1"/>
          </p:cNvSpPr>
          <p:nvPr>
            <p:ph type="sldNum" sz="quarter" idx="5"/>
          </p:nvPr>
        </p:nvSpPr>
        <p:spPr/>
        <p:txBody>
          <a:bodyPr/>
          <a:lstStyle/>
          <a:p>
            <a:fld id="{5EA2A704-82F4-4310-B173-D1788FCD4DFB}" type="slidenum">
              <a:rPr lang="pt-BR" smtClean="0"/>
              <a:t>29</a:t>
            </a:fld>
            <a:endParaRPr lang="pt-BR"/>
          </a:p>
        </p:txBody>
      </p:sp>
    </p:spTree>
    <p:extLst>
      <p:ext uri="{BB962C8B-B14F-4D97-AF65-F5344CB8AC3E}">
        <p14:creationId xmlns:p14="http://schemas.microsoft.com/office/powerpoint/2010/main" val="30697195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46564-A871-59A5-5141-3EC31AF7D4E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3B5FAB0-25F3-27A9-10B2-2A720F7DF1F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4EAC7C1-0C02-4B2A-F61A-73B95DD18A9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F112B2-6E3E-501E-D60F-EAD590D90548}"/>
              </a:ext>
            </a:extLst>
          </p:cNvPr>
          <p:cNvSpPr>
            <a:spLocks noGrp="1"/>
          </p:cNvSpPr>
          <p:nvPr>
            <p:ph type="sldNum" sz="quarter" idx="5"/>
          </p:nvPr>
        </p:nvSpPr>
        <p:spPr/>
        <p:txBody>
          <a:bodyPr/>
          <a:lstStyle/>
          <a:p>
            <a:fld id="{5EA2A704-82F4-4310-B173-D1788FCD4DFB}" type="slidenum">
              <a:rPr lang="pt-BR" smtClean="0"/>
              <a:t>30</a:t>
            </a:fld>
            <a:endParaRPr lang="pt-BR"/>
          </a:p>
        </p:txBody>
      </p:sp>
    </p:spTree>
    <p:extLst>
      <p:ext uri="{BB962C8B-B14F-4D97-AF65-F5344CB8AC3E}">
        <p14:creationId xmlns:p14="http://schemas.microsoft.com/office/powerpoint/2010/main" val="3577589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A688B-9022-1B82-8A00-144556DCB3C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0817831-B8CC-408D-DC9E-1BA4312437C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38F7762-4A7E-4CDA-A664-BEFBCCFF495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8080D2A-BF18-5EDC-815D-72CB37F69DC5}"/>
              </a:ext>
            </a:extLst>
          </p:cNvPr>
          <p:cNvSpPr>
            <a:spLocks noGrp="1"/>
          </p:cNvSpPr>
          <p:nvPr>
            <p:ph type="sldNum" sz="quarter" idx="5"/>
          </p:nvPr>
        </p:nvSpPr>
        <p:spPr/>
        <p:txBody>
          <a:bodyPr/>
          <a:lstStyle/>
          <a:p>
            <a:fld id="{5EA2A704-82F4-4310-B173-D1788FCD4DFB}" type="slidenum">
              <a:rPr lang="pt-BR" smtClean="0"/>
              <a:t>31</a:t>
            </a:fld>
            <a:endParaRPr lang="pt-BR"/>
          </a:p>
        </p:txBody>
      </p:sp>
    </p:spTree>
    <p:extLst>
      <p:ext uri="{BB962C8B-B14F-4D97-AF65-F5344CB8AC3E}">
        <p14:creationId xmlns:p14="http://schemas.microsoft.com/office/powerpoint/2010/main" val="38765589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41AEE-7E86-005B-4BA9-E11FF833418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E4B6B74-D40A-59D4-8BF7-09D6DD6B6EB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00630AD-680D-4CED-0E4F-D4AF65A0475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A933495-0A72-8FEA-569F-C9A64E415026}"/>
              </a:ext>
            </a:extLst>
          </p:cNvPr>
          <p:cNvSpPr>
            <a:spLocks noGrp="1"/>
          </p:cNvSpPr>
          <p:nvPr>
            <p:ph type="sldNum" sz="quarter" idx="5"/>
          </p:nvPr>
        </p:nvSpPr>
        <p:spPr/>
        <p:txBody>
          <a:bodyPr/>
          <a:lstStyle/>
          <a:p>
            <a:fld id="{5EA2A704-82F4-4310-B173-D1788FCD4DFB}" type="slidenum">
              <a:rPr lang="pt-BR" smtClean="0"/>
              <a:t>32</a:t>
            </a:fld>
            <a:endParaRPr lang="pt-BR"/>
          </a:p>
        </p:txBody>
      </p:sp>
    </p:spTree>
    <p:extLst>
      <p:ext uri="{BB962C8B-B14F-4D97-AF65-F5344CB8AC3E}">
        <p14:creationId xmlns:p14="http://schemas.microsoft.com/office/powerpoint/2010/main" val="19953522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FA761-8A1B-971A-2D32-A06B292F9F9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1B831F9-2BB0-F8DA-2137-527FDCB84E2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F730BF3-9314-4CCA-40C5-8C56A335450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29D4E87-DEFC-7420-60D6-02160FC71FF1}"/>
              </a:ext>
            </a:extLst>
          </p:cNvPr>
          <p:cNvSpPr>
            <a:spLocks noGrp="1"/>
          </p:cNvSpPr>
          <p:nvPr>
            <p:ph type="sldNum" sz="quarter" idx="5"/>
          </p:nvPr>
        </p:nvSpPr>
        <p:spPr/>
        <p:txBody>
          <a:bodyPr/>
          <a:lstStyle/>
          <a:p>
            <a:fld id="{5EA2A704-82F4-4310-B173-D1788FCD4DFB}" type="slidenum">
              <a:rPr lang="pt-BR" smtClean="0"/>
              <a:t>33</a:t>
            </a:fld>
            <a:endParaRPr lang="pt-BR"/>
          </a:p>
        </p:txBody>
      </p:sp>
    </p:spTree>
    <p:extLst>
      <p:ext uri="{BB962C8B-B14F-4D97-AF65-F5344CB8AC3E}">
        <p14:creationId xmlns:p14="http://schemas.microsoft.com/office/powerpoint/2010/main" val="2786606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22/07/2025</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4337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22/07/2025</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29664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22/07/2025</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16372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22/07/2025</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3615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22/07/2025</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3713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22/07/2025</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85941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22/07/2025</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60989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22/07/2025</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752026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22/07/2025</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317220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22/07/2025</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42054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22/07/2025</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9135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22/07/2025</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03492963"/>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0.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3.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9.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33.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43.pn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6.png"/><Relationship Id="rId7"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65.png"/><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3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79.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82.png"/><Relationship Id="rId4" Type="http://schemas.openxmlformats.org/officeDocument/2006/relationships/image" Target="../media/image70.png"/></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91.png"/><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93.png"/></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4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5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9.png"/></Relationships>
</file>

<file path=ppt/slides/_rels/slide5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6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image" Target="../media/image127.png"/><Relationship Id="rId5" Type="http://schemas.microsoft.com/office/2007/relationships/hdphoto" Target="../media/hdphoto5.wdp"/><Relationship Id="rId4" Type="http://schemas.openxmlformats.org/officeDocument/2006/relationships/image" Target="../media/image120.png"/></Relationships>
</file>

<file path=ppt/slides/_rels/slide6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31.png"/><Relationship Id="rId5" Type="http://schemas.openxmlformats.org/officeDocument/2006/relationships/image" Target="../media/image130.png"/><Relationship Id="rId4" Type="http://schemas.microsoft.com/office/2007/relationships/hdphoto" Target="../media/hdphoto6.wdp"/></Relationships>
</file>

<file path=ppt/slides/_rels/slide66.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35.png"/><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6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 Id="rId4" Type="http://schemas.microsoft.com/office/2007/relationships/hdphoto" Target="../media/hdphoto7.wdp"/></Relationships>
</file>

<file path=ppt/slides/_rels/slide7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80.png"/><Relationship Id="rId1" Type="http://schemas.openxmlformats.org/officeDocument/2006/relationships/slideLayout" Target="../slideLayouts/slideLayout2.xml"/><Relationship Id="rId5" Type="http://schemas.openxmlformats.org/officeDocument/2006/relationships/image" Target="../media/image143.png"/><Relationship Id="rId4" Type="http://schemas.microsoft.com/office/2007/relationships/hdphoto" Target="../media/hdphoto9.wdp"/></Relationships>
</file>

<file path=ppt/slides/_rels/slide7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9.png"/><Relationship Id="rId1" Type="http://schemas.openxmlformats.org/officeDocument/2006/relationships/slideLayout" Target="../slideLayouts/slideLayout2.xml"/><Relationship Id="rId5" Type="http://schemas.openxmlformats.org/officeDocument/2006/relationships/image" Target="../media/image151.png"/><Relationship Id="rId4" Type="http://schemas.microsoft.com/office/2007/relationships/hdphoto" Target="../media/hdphoto11.wdp"/></Relationships>
</file>

<file path=ppt/slides/_rels/slide78.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8" Type="http://schemas.openxmlformats.org/officeDocument/2006/relationships/image" Target="../media/image160.png"/><Relationship Id="rId3" Type="http://schemas.microsoft.com/office/2007/relationships/hdphoto" Target="../media/hdphoto16.wdp"/><Relationship Id="rId7" Type="http://schemas.openxmlformats.org/officeDocument/2006/relationships/image" Target="../media/image159.png"/><Relationship Id="rId2" Type="http://schemas.openxmlformats.org/officeDocument/2006/relationships/image" Target="../media/image155.png"/><Relationship Id="rId1" Type="http://schemas.openxmlformats.org/officeDocument/2006/relationships/slideLayout" Target="../slideLayouts/slideLayout2.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 Id="rId9" Type="http://schemas.openxmlformats.org/officeDocument/2006/relationships/image" Target="../media/image161.png"/></Relationships>
</file>

<file path=ppt/slides/_rels/slide86.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 Id="rId5" Type="http://schemas.openxmlformats.org/officeDocument/2006/relationships/image" Target="../media/image174.png"/><Relationship Id="rId4" Type="http://schemas.microsoft.com/office/2007/relationships/hdphoto" Target="../media/hdphoto17.wdp"/></Relationships>
</file>

<file path=ppt/slides/_rels/slide90.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80.png"/><Relationship Id="rId1" Type="http://schemas.openxmlformats.org/officeDocument/2006/relationships/slideLayout" Target="../slideLayouts/slideLayout2.xml"/><Relationship Id="rId4" Type="http://schemas.microsoft.com/office/2007/relationships/hdphoto" Target="../media/hdphoto18.wdp"/></Relationships>
</file>

<file path=ppt/slides/_rels/slide92.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170.png"/><Relationship Id="rId1" Type="http://schemas.openxmlformats.org/officeDocument/2006/relationships/slideLayout" Target="../slideLayouts/slideLayout2.xml"/><Relationship Id="rId4" Type="http://schemas.openxmlformats.org/officeDocument/2006/relationships/image" Target="../media/image179.png"/></Relationships>
</file>

<file path=ppt/slides/_rels/slide93.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ixaDeTexto 16">
            <a:extLst>
              <a:ext uri="{FF2B5EF4-FFF2-40B4-BE49-F238E27FC236}">
                <a16:creationId xmlns:a16="http://schemas.microsoft.com/office/drawing/2014/main" id="{0C2940D2-74E0-9E09-E895-27BF153E88CC}"/>
              </a:ext>
            </a:extLst>
          </p:cNvPr>
          <p:cNvSpPr txBox="1"/>
          <p:nvPr/>
        </p:nvSpPr>
        <p:spPr>
          <a:xfrm>
            <a:off x="532737" y="3269330"/>
            <a:ext cx="36737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000" b="1" dirty="0">
                <a:solidFill>
                  <a:prstClr val="white"/>
                </a:solidFill>
                <a:latin typeface="Calibri" panose="020F0502020204030204"/>
                <a:ea typeface="Verdana" panose="020B0604030504040204" pitchFamily="34" charset="0"/>
                <a:cs typeface="ADLaM Display" panose="02010000000000000000" pitchFamily="2" charset="0"/>
              </a:rPr>
              <a:t>3</a:t>
            </a: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pic>
        <p:nvPicPr>
          <p:cNvPr id="2" name="Imagem 1" descr="Diagrama&#10;&#10;Descrição gerada automaticamente">
            <a:extLst>
              <a:ext uri="{FF2B5EF4-FFF2-40B4-BE49-F238E27FC236}">
                <a16:creationId xmlns:a16="http://schemas.microsoft.com/office/drawing/2014/main" id="{46BDBD3B-EC73-6ED0-20F0-C5FCF55106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aixaDeTexto 4">
            <a:extLst>
              <a:ext uri="{FF2B5EF4-FFF2-40B4-BE49-F238E27FC236}">
                <a16:creationId xmlns:a16="http://schemas.microsoft.com/office/drawing/2014/main" id="{8905DA4D-BA4C-51FC-79B6-F2BEE07D0355}"/>
              </a:ext>
            </a:extLst>
          </p:cNvPr>
          <p:cNvSpPr txBox="1"/>
          <p:nvPr/>
        </p:nvSpPr>
        <p:spPr>
          <a:xfrm>
            <a:off x="532735" y="3260366"/>
            <a:ext cx="349445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8º ANO</a:t>
            </a:r>
          </a:p>
        </p:txBody>
      </p:sp>
      <p:sp>
        <p:nvSpPr>
          <p:cNvPr id="6" name="CaixaDeTexto 5">
            <a:extLst>
              <a:ext uri="{FF2B5EF4-FFF2-40B4-BE49-F238E27FC236}">
                <a16:creationId xmlns:a16="http://schemas.microsoft.com/office/drawing/2014/main" id="{BC5985E3-BDC1-2A67-5F0F-993773F6B68E}"/>
              </a:ext>
            </a:extLst>
          </p:cNvPr>
          <p:cNvSpPr txBox="1"/>
          <p:nvPr/>
        </p:nvSpPr>
        <p:spPr>
          <a:xfrm>
            <a:off x="532735" y="4218412"/>
            <a:ext cx="402719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MATEMÁTICA</a:t>
            </a:r>
          </a:p>
        </p:txBody>
      </p:sp>
      <p:sp>
        <p:nvSpPr>
          <p:cNvPr id="7" name="CaixaDeTexto 6">
            <a:extLst>
              <a:ext uri="{FF2B5EF4-FFF2-40B4-BE49-F238E27FC236}">
                <a16:creationId xmlns:a16="http://schemas.microsoft.com/office/drawing/2014/main" id="{0EAE6E14-3D71-A643-BC30-445FC3D309B2}"/>
              </a:ext>
            </a:extLst>
          </p:cNvPr>
          <p:cNvSpPr txBox="1"/>
          <p:nvPr/>
        </p:nvSpPr>
        <p:spPr>
          <a:xfrm>
            <a:off x="416196" y="5413825"/>
            <a:ext cx="433509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3º BIMESTRE </a:t>
            </a:r>
            <a:r>
              <a:rPr kumimoji="0" lang="pt-BR" sz="2800" b="0" i="0" u="none" strike="noStrike" kern="1200" cap="none" spc="0" normalizeH="0" baseline="0" noProof="0">
                <a:ln>
                  <a:noFill/>
                </a:ln>
                <a:solidFill>
                  <a:srgbClr val="ED7D31"/>
                </a:solidFill>
                <a:effectLst/>
                <a:uLnTx/>
                <a:uFillTx/>
                <a:latin typeface="Calibri" panose="020F0502020204030204"/>
                <a:ea typeface="+mn-ea"/>
                <a:cs typeface="+mn-cs"/>
              </a:rPr>
              <a:t>– 2025</a:t>
            </a:r>
            <a:endPar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B972D9B5-6516-04B6-F943-B3BABC353A98}"/>
              </a:ext>
            </a:extLst>
          </p:cNvPr>
          <p:cNvPicPr>
            <a:picLocks noChangeAspect="1"/>
          </p:cNvPicPr>
          <p:nvPr/>
        </p:nvPicPr>
        <p:blipFill>
          <a:blip r:embed="rId3"/>
          <a:stretch>
            <a:fillRect/>
          </a:stretch>
        </p:blipFill>
        <p:spPr>
          <a:xfrm>
            <a:off x="381530" y="977474"/>
            <a:ext cx="2880000" cy="596702"/>
          </a:xfrm>
          <a:prstGeom prst="rect">
            <a:avLst/>
          </a:prstGeom>
        </p:spPr>
      </p:pic>
      <p:pic>
        <p:nvPicPr>
          <p:cNvPr id="3" name="Imagem 2">
            <a:extLst>
              <a:ext uri="{FF2B5EF4-FFF2-40B4-BE49-F238E27FC236}">
                <a16:creationId xmlns:a16="http://schemas.microsoft.com/office/drawing/2014/main" id="{4FBC7F6F-3311-010F-DC5D-4E55D5A663AC}"/>
              </a:ext>
            </a:extLst>
          </p:cNvPr>
          <p:cNvPicPr>
            <a:picLocks noChangeAspect="1"/>
          </p:cNvPicPr>
          <p:nvPr/>
        </p:nvPicPr>
        <p:blipFill>
          <a:blip r:embed="rId4"/>
          <a:stretch>
            <a:fillRect/>
          </a:stretch>
        </p:blipFill>
        <p:spPr>
          <a:xfrm>
            <a:off x="3936000" y="670363"/>
            <a:ext cx="4320000" cy="456286"/>
          </a:xfrm>
          <a:prstGeom prst="rect">
            <a:avLst/>
          </a:prstGeom>
        </p:spPr>
      </p:pic>
      <p:sp>
        <p:nvSpPr>
          <p:cNvPr id="4" name="CaixaDeTexto 3">
            <a:extLst>
              <a:ext uri="{FF2B5EF4-FFF2-40B4-BE49-F238E27FC236}">
                <a16:creationId xmlns:a16="http://schemas.microsoft.com/office/drawing/2014/main" id="{59D4156C-7B7F-C878-58C7-0BE1759600A4}"/>
              </a:ext>
            </a:extLst>
          </p:cNvPr>
          <p:cNvSpPr txBox="1"/>
          <p:nvPr/>
        </p:nvSpPr>
        <p:spPr>
          <a:xfrm>
            <a:off x="1033182" y="1425000"/>
            <a:ext cx="10125636" cy="990207"/>
          </a:xfrm>
          <a:prstGeom prst="rect">
            <a:avLst/>
          </a:prstGeom>
          <a:noFill/>
        </p:spPr>
        <p:txBody>
          <a:bodyPr wrap="square">
            <a:spAutoFit/>
          </a:bodyPr>
          <a:lstStyle/>
          <a:p>
            <a:pPr algn="ctr">
              <a:lnSpc>
                <a:spcPct val="107000"/>
              </a:lnSpc>
              <a:spcAft>
                <a:spcPts val="800"/>
              </a:spcAft>
              <a:buNone/>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PORCENTAGEM</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Desvendando os mistérios das porcentagens: um guia prático para o dia a dia.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7" name="Tabela 6">
            <a:extLst>
              <a:ext uri="{FF2B5EF4-FFF2-40B4-BE49-F238E27FC236}">
                <a16:creationId xmlns:a16="http://schemas.microsoft.com/office/drawing/2014/main" id="{6F778B10-5206-E0C7-D70E-93DBEB471836}"/>
              </a:ext>
            </a:extLst>
          </p:cNvPr>
          <p:cNvGraphicFramePr>
            <a:graphicFrameLocks noGrp="1"/>
          </p:cNvGraphicFramePr>
          <p:nvPr>
            <p:extLst>
              <p:ext uri="{D42A27DB-BD31-4B8C-83A1-F6EECF244321}">
                <p14:modId xmlns:p14="http://schemas.microsoft.com/office/powerpoint/2010/main" val="1609288871"/>
              </p:ext>
            </p:extLst>
          </p:nvPr>
        </p:nvGraphicFramePr>
        <p:xfrm>
          <a:off x="564776" y="2541975"/>
          <a:ext cx="11268636" cy="1134364"/>
        </p:xfrm>
        <a:graphic>
          <a:graphicData uri="http://schemas.openxmlformats.org/drawingml/2006/table">
            <a:tbl>
              <a:tblPr firstRow="1" firstCol="1" bandRow="1"/>
              <a:tblGrid>
                <a:gridCol w="11268636">
                  <a:extLst>
                    <a:ext uri="{9D8B030D-6E8A-4147-A177-3AD203B41FA5}">
                      <a16:colId xmlns:a16="http://schemas.microsoft.com/office/drawing/2014/main" val="1534748353"/>
                    </a:ext>
                  </a:extLst>
                </a:gridCol>
              </a:tblGrid>
              <a:tr h="0">
                <a:tc>
                  <a:txBody>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porcentagem</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se esconde em cada canto, nos convidando a uma jornada de cálculos e decisões. Cartazes coloridos anunciam promoções e liquidações irresistíveis, com descontos que desafiam a matemática. Juros e descontos se entrelaçam nas etiquetas, exigindo nossa atenção nas tomadas de decisões.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extLst>
                  <a:ext uri="{0D108BD9-81ED-4DB2-BD59-A6C34878D82A}">
                    <a16:rowId xmlns:a16="http://schemas.microsoft.com/office/drawing/2014/main" val="1899582142"/>
                  </a:ext>
                </a:extLst>
              </a:tr>
            </a:tbl>
          </a:graphicData>
        </a:graphic>
      </p:graphicFrame>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08FF4D3-3E23-950C-A4B7-94C44FCE28D2}"/>
                  </a:ext>
                </a:extLst>
              </p:cNvPr>
              <p:cNvSpPr txBox="1"/>
              <p:nvPr/>
            </p:nvSpPr>
            <p:spPr>
              <a:xfrm>
                <a:off x="295835" y="4016608"/>
                <a:ext cx="11600330" cy="2375458"/>
              </a:xfrm>
              <a:prstGeom prst="rect">
                <a:avLst/>
              </a:prstGeom>
              <a:noFill/>
            </p:spPr>
            <p:txBody>
              <a:bodyPr wrap="square">
                <a:spAutoFit/>
              </a:bodyPr>
              <a:lstStyle/>
              <a:p>
                <a:pPr algn="just">
                  <a:lnSpc>
                    <a:spcPct val="107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Sua origem remonta ao latim "</a:t>
                </a:r>
                <a:r>
                  <a:rPr lang="pt-BR" sz="2400" b="1" i="1" kern="100" dirty="0">
                    <a:effectLst/>
                    <a:latin typeface="Arial Narrow" panose="020B0606020202030204" pitchFamily="34" charset="0"/>
                    <a:ea typeface="Aptos" panose="020B0004020202020204" pitchFamily="34" charset="0"/>
                    <a:cs typeface="Times New Roman" panose="02020603050405020304" pitchFamily="18" charset="0"/>
                  </a:rPr>
                  <a:t>per </a:t>
                </a:r>
                <a:r>
                  <a:rPr lang="pt-BR" sz="2400" b="1" i="1" kern="100" dirty="0" err="1">
                    <a:effectLst/>
                    <a:latin typeface="Arial Narrow" panose="020B0606020202030204" pitchFamily="34" charset="0"/>
                    <a:ea typeface="Aptos" panose="020B0004020202020204" pitchFamily="34" charset="0"/>
                    <a:cs typeface="Times New Roman" panose="02020603050405020304" pitchFamily="18" charset="0"/>
                  </a:rPr>
                  <a:t>centum</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que significa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por cento</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ou seja, ela é uma razão, com denominador fixo em 100, também conhecida como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taxa percentual</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Imagine uma fração onde o denominador sempre será 100, dividindo o numerador em partes iguais. Para representarmos essa fração especial, utilizamos o numerador seguido do símbolo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Bef>
                    <a:spcPts val="300"/>
                  </a:spcBef>
                  <a:spcAft>
                    <a:spcPts val="3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Por exemplo, a fração </a:t>
                </a:r>
                <a14:m>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20</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100</m:t>
                        </m:r>
                      </m:den>
                    </m:f>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se torna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20%.</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108FF4D3-3E23-950C-A4B7-94C44FCE28D2}"/>
                  </a:ext>
                </a:extLst>
              </p:cNvPr>
              <p:cNvSpPr txBox="1">
                <a:spLocks noRot="1" noChangeAspect="1" noMove="1" noResize="1" noEditPoints="1" noAdjustHandles="1" noChangeArrowheads="1" noChangeShapeType="1" noTextEdit="1"/>
              </p:cNvSpPr>
              <p:nvPr/>
            </p:nvSpPr>
            <p:spPr>
              <a:xfrm>
                <a:off x="295835" y="4016608"/>
                <a:ext cx="11600330" cy="2375458"/>
              </a:xfrm>
              <a:prstGeom prst="rect">
                <a:avLst/>
              </a:prstGeom>
              <a:blipFill>
                <a:blip r:embed="rId5"/>
                <a:stretch>
                  <a:fillRect l="-841" t="-2308" r="-841" b="-1282"/>
                </a:stretch>
              </a:blipFill>
            </p:spPr>
            <p:txBody>
              <a:bodyPr/>
              <a:lstStyle/>
              <a:p>
                <a:r>
                  <a:rPr lang="pt-BR">
                    <a:noFill/>
                  </a:rPr>
                  <a:t> </a:t>
                </a:r>
              </a:p>
            </p:txBody>
          </p:sp>
        </mc:Fallback>
      </mc:AlternateContent>
    </p:spTree>
    <p:extLst>
      <p:ext uri="{BB962C8B-B14F-4D97-AF65-F5344CB8AC3E}">
        <p14:creationId xmlns:p14="http://schemas.microsoft.com/office/powerpoint/2010/main" val="47636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71646-B0B1-7FBB-CF1B-5092049BF61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7FEDCBD-2727-550C-F9CA-0F8EAB47F187}"/>
              </a:ext>
            </a:extLst>
          </p:cNvPr>
          <p:cNvSpPr txBox="1"/>
          <p:nvPr/>
        </p:nvSpPr>
        <p:spPr>
          <a:xfrm>
            <a:off x="439269" y="793236"/>
            <a:ext cx="11456895" cy="865365"/>
          </a:xfrm>
          <a:prstGeom prst="rect">
            <a:avLst/>
          </a:prstGeom>
          <a:noFill/>
        </p:spPr>
        <p:txBody>
          <a:bodyPr wrap="square">
            <a:spAutoFit/>
          </a:bodyPr>
          <a:lstStyle/>
          <a:p>
            <a:pPr algn="just">
              <a:lnSpc>
                <a:spcPct val="107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Mas, a porcentagem não se limita a essa forma. Ela também pode se apresentar como uma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fração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ou até mesmo como um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número decimal</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Tabela 6">
                <a:extLst>
                  <a:ext uri="{FF2B5EF4-FFF2-40B4-BE49-F238E27FC236}">
                    <a16:creationId xmlns:a16="http://schemas.microsoft.com/office/drawing/2014/main" id="{3EA76EF5-B95F-3232-D56F-661FD78EEECA}"/>
                  </a:ext>
                </a:extLst>
              </p:cNvPr>
              <p:cNvGraphicFramePr>
                <a:graphicFrameLocks noGrp="1"/>
              </p:cNvGraphicFramePr>
              <p:nvPr>
                <p:extLst>
                  <p:ext uri="{D42A27DB-BD31-4B8C-83A1-F6EECF244321}">
                    <p14:modId xmlns:p14="http://schemas.microsoft.com/office/powerpoint/2010/main" val="3254491841"/>
                  </p:ext>
                </p:extLst>
              </p:nvPr>
            </p:nvGraphicFramePr>
            <p:xfrm>
              <a:off x="2390775" y="1675238"/>
              <a:ext cx="7724774" cy="4901947"/>
            </p:xfrm>
            <a:graphic>
              <a:graphicData uri="http://schemas.openxmlformats.org/drawingml/2006/table">
                <a:tbl>
                  <a:tblPr firstRow="1" firstCol="1" bandRow="1"/>
                  <a:tblGrid>
                    <a:gridCol w="2028917">
                      <a:extLst>
                        <a:ext uri="{9D8B030D-6E8A-4147-A177-3AD203B41FA5}">
                          <a16:colId xmlns:a16="http://schemas.microsoft.com/office/drawing/2014/main" val="4164070281"/>
                        </a:ext>
                      </a:extLst>
                    </a:gridCol>
                    <a:gridCol w="1965915">
                      <a:extLst>
                        <a:ext uri="{9D8B030D-6E8A-4147-A177-3AD203B41FA5}">
                          <a16:colId xmlns:a16="http://schemas.microsoft.com/office/drawing/2014/main" val="2747381113"/>
                        </a:ext>
                      </a:extLst>
                    </a:gridCol>
                    <a:gridCol w="1965915">
                      <a:extLst>
                        <a:ext uri="{9D8B030D-6E8A-4147-A177-3AD203B41FA5}">
                          <a16:colId xmlns:a16="http://schemas.microsoft.com/office/drawing/2014/main" val="2694284288"/>
                        </a:ext>
                      </a:extLst>
                    </a:gridCol>
                    <a:gridCol w="1764027">
                      <a:extLst>
                        <a:ext uri="{9D8B030D-6E8A-4147-A177-3AD203B41FA5}">
                          <a16:colId xmlns:a16="http://schemas.microsoft.com/office/drawing/2014/main" val="3567871997"/>
                        </a:ext>
                      </a:extLst>
                    </a:gridCol>
                  </a:tblGrid>
                  <a:tr h="126365">
                    <a:tc>
                      <a:txBody>
                        <a:bodyPr/>
                        <a:lstStyle/>
                        <a:p>
                          <a:pPr algn="ctr">
                            <a:lnSpc>
                              <a:spcPct val="115000"/>
                            </a:lnSpc>
                            <a:spcAft>
                              <a:spcPts val="800"/>
                            </a:spcAft>
                            <a:buNone/>
                          </a:pPr>
                          <a:r>
                            <a:rPr lang="pt-BR" sz="2200" b="1" kern="100">
                              <a:solidFill>
                                <a:srgbClr val="002060"/>
                              </a:solidFill>
                              <a:effectLst/>
                              <a:latin typeface="Arial Narrow" panose="020B0606020202030204" pitchFamily="34" charset="0"/>
                              <a:ea typeface="Aptos" panose="020B0004020202020204" pitchFamily="34" charset="0"/>
                              <a:cs typeface="Times New Roman" panose="02020603050405020304" pitchFamily="18" charset="0"/>
                            </a:rPr>
                            <a:t>Forma Percentual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r>
                            <a:rPr lang="pt-BR" sz="2200" b="1" kern="100">
                              <a:solidFill>
                                <a:srgbClr val="3A7C22"/>
                              </a:solidFill>
                              <a:effectLst/>
                              <a:latin typeface="Arial Narrow" panose="020B0606020202030204" pitchFamily="34" charset="0"/>
                              <a:ea typeface="Aptos" panose="020B0004020202020204" pitchFamily="34" charset="0"/>
                              <a:cs typeface="Times New Roman" panose="02020603050405020304" pitchFamily="18" charset="0"/>
                            </a:rPr>
                            <a:t>Forma Fracionária</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r>
                            <a:rPr lang="pt-BR" sz="2200" b="1" kern="10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Fração Irredutível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r>
                            <a:rPr lang="pt-BR" sz="2200" b="1" kern="100">
                              <a:solidFill>
                                <a:srgbClr val="A02B93"/>
                              </a:solidFill>
                              <a:effectLst/>
                              <a:latin typeface="Arial Narrow" panose="020B0606020202030204" pitchFamily="34" charset="0"/>
                              <a:ea typeface="Aptos" panose="020B0004020202020204" pitchFamily="34" charset="0"/>
                              <a:cs typeface="Times New Roman" panose="02020603050405020304" pitchFamily="18" charset="0"/>
                            </a:rPr>
                            <a:t>Forma Decimal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extLst>
                      <a:ext uri="{0D108BD9-81ED-4DB2-BD59-A6C34878D82A}">
                        <a16:rowId xmlns:a16="http://schemas.microsoft.com/office/drawing/2014/main" val="4212398836"/>
                      </a:ext>
                    </a:extLst>
                  </a:tr>
                  <a:tr h="126365">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5%</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𝟓</m:t>
                                    </m:r>
                                  </m:num>
                                  <m:den>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𝟏𝟎𝟎</m:t>
                                    </m:r>
                                  </m:den>
                                </m:f>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𝟏</m:t>
                                    </m:r>
                                    <m:r>
                                      <a:rPr lang="pt-BR" sz="2200" b="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𝟐𝟎</m:t>
                                    </m:r>
                                  </m:den>
                                </m:f>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0,05</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extLst>
                      <a:ext uri="{0D108BD9-81ED-4DB2-BD59-A6C34878D82A}">
                        <a16:rowId xmlns:a16="http://schemas.microsoft.com/office/drawing/2014/main" val="934507547"/>
                      </a:ext>
                    </a:extLst>
                  </a:tr>
                  <a:tr h="126365">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20%</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𝟐𝟎</m:t>
                                    </m:r>
                                  </m:num>
                                  <m:den>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𝟏𝟎𝟎</m:t>
                                    </m:r>
                                  </m:den>
                                </m:f>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𝟏</m:t>
                                    </m:r>
                                    <m:r>
                                      <a:rPr lang="pt-BR" sz="2200" b="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𝟓</m:t>
                                    </m:r>
                                  </m:den>
                                </m:f>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0,2</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extLst>
                      <a:ext uri="{0D108BD9-81ED-4DB2-BD59-A6C34878D82A}">
                        <a16:rowId xmlns:a16="http://schemas.microsoft.com/office/drawing/2014/main" val="3809613657"/>
                      </a:ext>
                    </a:extLst>
                  </a:tr>
                  <a:tr h="233045">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75%</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𝟕𝟓</m:t>
                                    </m:r>
                                  </m:num>
                                  <m:den>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𝟏𝟎𝟎</m:t>
                                    </m:r>
                                  </m:den>
                                </m:f>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𝟑</m:t>
                                    </m:r>
                                    <m:r>
                                      <a:rPr lang="pt-BR" sz="2200" b="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𝟒</m:t>
                                    </m:r>
                                  </m:den>
                                </m:f>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0,75</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extLst>
                      <a:ext uri="{0D108BD9-81ED-4DB2-BD59-A6C34878D82A}">
                        <a16:rowId xmlns:a16="http://schemas.microsoft.com/office/drawing/2014/main" val="641303766"/>
                      </a:ext>
                    </a:extLst>
                  </a:tr>
                  <a:tr h="233045">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100%</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𝟏𝟎𝟎</m:t>
                                    </m:r>
                                  </m:num>
                                  <m:den>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𝟏𝟎𝟎</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𝟏</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1</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extLst>
                      <a:ext uri="{0D108BD9-81ED-4DB2-BD59-A6C34878D82A}">
                        <a16:rowId xmlns:a16="http://schemas.microsoft.com/office/drawing/2014/main" val="4198221959"/>
                      </a:ext>
                    </a:extLst>
                  </a:tr>
                  <a:tr h="357505">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002060"/>
                                    </a:solidFill>
                                    <a:effectLst/>
                                    <a:latin typeface="Cambria Math" panose="02040503050406030204" pitchFamily="18" charset="0"/>
                                    <a:ea typeface="Aptos" panose="020B0004020202020204" pitchFamily="34" charset="0"/>
                                    <a:cs typeface="Times New Roman" panose="02020603050405020304" pitchFamily="18" charset="0"/>
                                  </a:rPr>
                                  <m:t>250%</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𝟐𝟓𝟎</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𝟏𝟎𝟎</m:t>
                                    </m:r>
                                  </m:den>
                                </m:f>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𝟓</m:t>
                                    </m:r>
                                    <m:r>
                                      <a:rPr lang="pt-BR" sz="2200" b="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𝟐</m:t>
                                    </m:r>
                                  </m:den>
                                </m:f>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2,5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extLst>
                      <a:ext uri="{0D108BD9-81ED-4DB2-BD59-A6C34878D82A}">
                        <a16:rowId xmlns:a16="http://schemas.microsoft.com/office/drawing/2014/main" val="1118716974"/>
                      </a:ext>
                    </a:extLst>
                  </a:tr>
                </a:tbl>
              </a:graphicData>
            </a:graphic>
          </p:graphicFrame>
        </mc:Choice>
        <mc:Fallback xmlns="">
          <p:graphicFrame>
            <p:nvGraphicFramePr>
              <p:cNvPr id="7" name="Tabela 6">
                <a:extLst>
                  <a:ext uri="{FF2B5EF4-FFF2-40B4-BE49-F238E27FC236}">
                    <a16:creationId xmlns:a16="http://schemas.microsoft.com/office/drawing/2014/main" id="{3EA76EF5-B95F-3232-D56F-661FD78EEECA}"/>
                  </a:ext>
                </a:extLst>
              </p:cNvPr>
              <p:cNvGraphicFramePr>
                <a:graphicFrameLocks noGrp="1"/>
              </p:cNvGraphicFramePr>
              <p:nvPr>
                <p:extLst>
                  <p:ext uri="{D42A27DB-BD31-4B8C-83A1-F6EECF244321}">
                    <p14:modId xmlns:p14="http://schemas.microsoft.com/office/powerpoint/2010/main" val="3254491841"/>
                  </p:ext>
                </p:extLst>
              </p:nvPr>
            </p:nvGraphicFramePr>
            <p:xfrm>
              <a:off x="2390775" y="1675238"/>
              <a:ext cx="7724774" cy="4901947"/>
            </p:xfrm>
            <a:graphic>
              <a:graphicData uri="http://schemas.openxmlformats.org/drawingml/2006/table">
                <a:tbl>
                  <a:tblPr firstRow="1" firstCol="1" bandRow="1"/>
                  <a:tblGrid>
                    <a:gridCol w="2028917">
                      <a:extLst>
                        <a:ext uri="{9D8B030D-6E8A-4147-A177-3AD203B41FA5}">
                          <a16:colId xmlns:a16="http://schemas.microsoft.com/office/drawing/2014/main" val="4164070281"/>
                        </a:ext>
                      </a:extLst>
                    </a:gridCol>
                    <a:gridCol w="1965915">
                      <a:extLst>
                        <a:ext uri="{9D8B030D-6E8A-4147-A177-3AD203B41FA5}">
                          <a16:colId xmlns:a16="http://schemas.microsoft.com/office/drawing/2014/main" val="2747381113"/>
                        </a:ext>
                      </a:extLst>
                    </a:gridCol>
                    <a:gridCol w="1965915">
                      <a:extLst>
                        <a:ext uri="{9D8B030D-6E8A-4147-A177-3AD203B41FA5}">
                          <a16:colId xmlns:a16="http://schemas.microsoft.com/office/drawing/2014/main" val="2694284288"/>
                        </a:ext>
                      </a:extLst>
                    </a:gridCol>
                    <a:gridCol w="1764027">
                      <a:extLst>
                        <a:ext uri="{9D8B030D-6E8A-4147-A177-3AD203B41FA5}">
                          <a16:colId xmlns:a16="http://schemas.microsoft.com/office/drawing/2014/main" val="3567871997"/>
                        </a:ext>
                      </a:extLst>
                    </a:gridCol>
                  </a:tblGrid>
                  <a:tr h="748729">
                    <a:tc>
                      <a:txBody>
                        <a:bodyPr/>
                        <a:lstStyle/>
                        <a:p>
                          <a:pPr algn="ctr">
                            <a:lnSpc>
                              <a:spcPct val="115000"/>
                            </a:lnSpc>
                            <a:spcAft>
                              <a:spcPts val="800"/>
                            </a:spcAft>
                            <a:buNone/>
                          </a:pPr>
                          <a:r>
                            <a:rPr lang="pt-BR" sz="2200" b="1" kern="100">
                              <a:solidFill>
                                <a:srgbClr val="002060"/>
                              </a:solidFill>
                              <a:effectLst/>
                              <a:latin typeface="Arial Narrow" panose="020B0606020202030204" pitchFamily="34" charset="0"/>
                              <a:ea typeface="Aptos" panose="020B0004020202020204" pitchFamily="34" charset="0"/>
                              <a:cs typeface="Times New Roman" panose="02020603050405020304" pitchFamily="18" charset="0"/>
                            </a:rPr>
                            <a:t>Forma Percentual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r>
                            <a:rPr lang="pt-BR" sz="2200" b="1" kern="100">
                              <a:solidFill>
                                <a:srgbClr val="3A7C22"/>
                              </a:solidFill>
                              <a:effectLst/>
                              <a:latin typeface="Arial Narrow" panose="020B0606020202030204" pitchFamily="34" charset="0"/>
                              <a:ea typeface="Aptos" panose="020B0004020202020204" pitchFamily="34" charset="0"/>
                              <a:cs typeface="Times New Roman" panose="02020603050405020304" pitchFamily="18" charset="0"/>
                            </a:rPr>
                            <a:t>Forma Fracionária</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r>
                            <a:rPr lang="pt-BR" sz="2200" b="1" kern="10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Fração Irredutível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ctr">
                            <a:lnSpc>
                              <a:spcPct val="115000"/>
                            </a:lnSpc>
                            <a:spcAft>
                              <a:spcPts val="800"/>
                            </a:spcAft>
                            <a:buNone/>
                          </a:pPr>
                          <a:r>
                            <a:rPr lang="pt-BR" sz="2200" b="1" kern="100">
                              <a:solidFill>
                                <a:srgbClr val="A02B93"/>
                              </a:solidFill>
                              <a:effectLst/>
                              <a:latin typeface="Arial Narrow" panose="020B0606020202030204" pitchFamily="34" charset="0"/>
                              <a:ea typeface="Aptos" panose="020B0004020202020204" pitchFamily="34" charset="0"/>
                              <a:cs typeface="Times New Roman" panose="02020603050405020304" pitchFamily="18" charset="0"/>
                            </a:rPr>
                            <a:t>Forma Decimal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extLst>
                      <a:ext uri="{0D108BD9-81ED-4DB2-BD59-A6C34878D82A}">
                        <a16:rowId xmlns:a16="http://schemas.microsoft.com/office/drawing/2014/main" val="4212398836"/>
                      </a:ext>
                    </a:extLst>
                  </a:tr>
                  <a:tr h="833755">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1502" t="-97810" r="-283483" b="-405109"/>
                          </a:stretch>
                        </a:blipFill>
                      </a:tcPr>
                    </a:tc>
                    <a:tc>
                      <a:txBody>
                        <a:bodyPr/>
                        <a:lstStyle/>
                        <a:p>
                          <a:endParaRPr lang="pt-B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104644" t="-97810" r="-192260" b="-405109"/>
                          </a:stretch>
                        </a:blipFill>
                      </a:tcPr>
                    </a:tc>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205280" t="-97810" r="-92857" b="-405109"/>
                          </a:stretch>
                        </a:blipFill>
                      </a:tcPr>
                    </a:tc>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338966" t="-97810" r="-3103" b="-405109"/>
                          </a:stretch>
                        </a:blipFill>
                      </a:tcPr>
                    </a:tc>
                    <a:extLst>
                      <a:ext uri="{0D108BD9-81ED-4DB2-BD59-A6C34878D82A}">
                        <a16:rowId xmlns:a16="http://schemas.microsoft.com/office/drawing/2014/main" val="934507547"/>
                      </a:ext>
                    </a:extLst>
                  </a:tr>
                  <a:tr h="826008">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1502" t="-199265" r="-283483" b="-308088"/>
                          </a:stretch>
                        </a:blipFill>
                      </a:tcPr>
                    </a:tc>
                    <a:tc>
                      <a:txBody>
                        <a:bodyPr/>
                        <a:lstStyle/>
                        <a:p>
                          <a:endParaRPr lang="pt-B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104644" t="-199265" r="-192260" b="-308088"/>
                          </a:stretch>
                        </a:blipFill>
                      </a:tcPr>
                    </a:tc>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205280" t="-199265" r="-92857" b="-308088"/>
                          </a:stretch>
                        </a:blipFill>
                      </a:tcPr>
                    </a:tc>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338966" t="-199265" r="-3103" b="-308088"/>
                          </a:stretch>
                        </a:blipFill>
                      </a:tcPr>
                    </a:tc>
                    <a:extLst>
                      <a:ext uri="{0D108BD9-81ED-4DB2-BD59-A6C34878D82A}">
                        <a16:rowId xmlns:a16="http://schemas.microsoft.com/office/drawing/2014/main" val="3809613657"/>
                      </a:ext>
                    </a:extLst>
                  </a:tr>
                  <a:tr h="833755">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1502" t="-299265" r="-283483" b="-208088"/>
                          </a:stretch>
                        </a:blipFill>
                      </a:tcPr>
                    </a:tc>
                    <a:tc>
                      <a:txBody>
                        <a:bodyPr/>
                        <a:lstStyle/>
                        <a:p>
                          <a:endParaRPr lang="pt-B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104644" t="-299265" r="-192260" b="-208088"/>
                          </a:stretch>
                        </a:blipFill>
                      </a:tcPr>
                    </a:tc>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205280" t="-299265" r="-92857" b="-208088"/>
                          </a:stretch>
                        </a:blipFill>
                      </a:tcPr>
                    </a:tc>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338966" t="-299265" r="-3103" b="-208088"/>
                          </a:stretch>
                        </a:blipFill>
                      </a:tcPr>
                    </a:tc>
                    <a:extLst>
                      <a:ext uri="{0D108BD9-81ED-4DB2-BD59-A6C34878D82A}">
                        <a16:rowId xmlns:a16="http://schemas.microsoft.com/office/drawing/2014/main" val="641303766"/>
                      </a:ext>
                    </a:extLst>
                  </a:tr>
                  <a:tr h="825945">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1502" t="-399265" r="-283483" b="-108088"/>
                          </a:stretch>
                        </a:blipFill>
                      </a:tcPr>
                    </a:tc>
                    <a:tc>
                      <a:txBody>
                        <a:bodyPr/>
                        <a:lstStyle/>
                        <a:p>
                          <a:endParaRPr lang="pt-B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104644" t="-399265" r="-192260" b="-108088"/>
                          </a:stretch>
                        </a:blipFill>
                      </a:tcPr>
                    </a:tc>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205280" t="-399265" r="-92857" b="-108088"/>
                          </a:stretch>
                        </a:blipFill>
                      </a:tcPr>
                    </a:tc>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338966" t="-399265" r="-3103" b="-108088"/>
                          </a:stretch>
                        </a:blipFill>
                      </a:tcPr>
                    </a:tc>
                    <a:extLst>
                      <a:ext uri="{0D108BD9-81ED-4DB2-BD59-A6C34878D82A}">
                        <a16:rowId xmlns:a16="http://schemas.microsoft.com/office/drawing/2014/main" val="4198221959"/>
                      </a:ext>
                    </a:extLst>
                  </a:tr>
                  <a:tr h="833755">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1502" t="-495620" r="-283483" b="-7299"/>
                          </a:stretch>
                        </a:blipFill>
                      </a:tcPr>
                    </a:tc>
                    <a:tc>
                      <a:txBody>
                        <a:bodyPr/>
                        <a:lstStyle/>
                        <a:p>
                          <a:endParaRPr lang="pt-B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104644" t="-495620" r="-192260" b="-7299"/>
                          </a:stretch>
                        </a:blipFill>
                      </a:tcPr>
                    </a:tc>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205280" t="-495620" r="-92857" b="-7299"/>
                          </a:stretch>
                        </a:blipFill>
                      </a:tcPr>
                    </a:tc>
                    <a:tc>
                      <a:txBody>
                        <a:bodyPr/>
                        <a:lstStyle/>
                        <a:p>
                          <a:endParaRPr lang="pt-BR"/>
                        </a:p>
                      </a:txBody>
                      <a:tcPr marL="68580" marR="68580" marT="0" marB="0" anchor="ctr">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blipFill>
                          <a:blip r:embed="rId3"/>
                          <a:stretch>
                            <a:fillRect l="-338966" t="-495620" r="-3103" b="-7299"/>
                          </a:stretch>
                        </a:blipFill>
                      </a:tcPr>
                    </a:tc>
                    <a:extLst>
                      <a:ext uri="{0D108BD9-81ED-4DB2-BD59-A6C34878D82A}">
                        <a16:rowId xmlns:a16="http://schemas.microsoft.com/office/drawing/2014/main" val="1118716974"/>
                      </a:ext>
                    </a:extLst>
                  </a:tr>
                </a:tbl>
              </a:graphicData>
            </a:graphic>
          </p:graphicFrame>
        </mc:Fallback>
      </mc:AlternateContent>
      <p:sp>
        <p:nvSpPr>
          <p:cNvPr id="8" name="Rectangle 2">
            <a:extLst>
              <a:ext uri="{FF2B5EF4-FFF2-40B4-BE49-F238E27FC236}">
                <a16:creationId xmlns:a16="http://schemas.microsoft.com/office/drawing/2014/main" id="{843CD66F-AF12-769B-0243-96AE48F193D4}"/>
              </a:ext>
            </a:extLst>
          </p:cNvPr>
          <p:cNvSpPr>
            <a:spLocks noChangeArrowheads="1"/>
          </p:cNvSpPr>
          <p:nvPr/>
        </p:nvSpPr>
        <p:spPr bwMode="auto">
          <a:xfrm>
            <a:off x="4383088" y="25495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930889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22981-B00E-2451-BB70-12DDFB68B7F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532ECE5-8DCB-388C-A4B9-6C292E429CBE}"/>
              </a:ext>
            </a:extLst>
          </p:cNvPr>
          <p:cNvSpPr txBox="1"/>
          <p:nvPr/>
        </p:nvSpPr>
        <p:spPr>
          <a:xfrm>
            <a:off x="309562" y="1275076"/>
            <a:ext cx="11572875" cy="4005712"/>
          </a:xfrm>
          <a:prstGeom prst="rect">
            <a:avLst/>
          </a:prstGeom>
          <a:noFill/>
        </p:spPr>
        <p:txBody>
          <a:bodyPr wrap="square">
            <a:spAutoFit/>
          </a:bodyPr>
          <a:lstStyle/>
          <a:p>
            <a:pPr algn="just">
              <a:lnSpc>
                <a:spcPct val="115000"/>
              </a:lnSpc>
              <a:spcAft>
                <a:spcPts val="300"/>
              </a:spcAft>
              <a:buNone/>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Por exemplo, sabendo que </a:t>
            </a: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20% dos estudantes</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de uma escola, não apreciam filmes de terror, estamos descobrindo que a cada </a:t>
            </a: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100 estudantes</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20 deles preferem evitar sustos.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Mas atenção:</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as porcentagens podem ser traiçoeiras! É fundamental ter um olhar atento para interpretá-las corretamente.</a:t>
            </a:r>
          </a:p>
          <a:p>
            <a:pPr algn="just">
              <a:lnSpc>
                <a:spcPct val="115000"/>
              </a:lnSpc>
              <a:spcAft>
                <a:spcPts val="300"/>
              </a:spcAft>
              <a:buNone/>
            </a:pP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Então, prepare-se para desvendar os segredos das porcentagens e se tornar um mestre em decifrar seus enigmas. Com um pouco de prática, você estará pronto para lidar com elas em qualquer situação do dia a dia, seja durante as compras no supermercado, nas análises de pesquisas ou até mesmo em negociações financeiras.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17594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3BBE7-6270-74DA-86E2-07660DFAB29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5736E56-F3BC-4663-0E76-D9C32CBCDEBF}"/>
              </a:ext>
            </a:extLst>
          </p:cNvPr>
          <p:cNvSpPr txBox="1"/>
          <p:nvPr/>
        </p:nvSpPr>
        <p:spPr>
          <a:xfrm>
            <a:off x="552450" y="760573"/>
            <a:ext cx="11087100" cy="1444498"/>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Porcentagem representada na forma</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fracionária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palavra fração vem do latim </a:t>
            </a:r>
            <a:r>
              <a:rPr lang="pt-BR" sz="2400" i="1" kern="100" dirty="0">
                <a:effectLst/>
                <a:latin typeface="Arial Narrow" panose="020B0606020202030204" pitchFamily="34" charset="0"/>
                <a:ea typeface="Aptos" panose="020B0004020202020204" pitchFamily="34" charset="0"/>
                <a:cs typeface="Times New Roman" panose="02020603050405020304" pitchFamily="18" charset="0"/>
              </a:rPr>
              <a:t>“fractione”</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 significa dividir. De uma forma mais simples, pode-se dizer que a fração é uma representação de “partes” de um “todo” que foi dividido.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7" name="Tabela 6">
            <a:extLst>
              <a:ext uri="{FF2B5EF4-FFF2-40B4-BE49-F238E27FC236}">
                <a16:creationId xmlns:a16="http://schemas.microsoft.com/office/drawing/2014/main" id="{FC2FC9F5-EBC0-3B5A-9419-FA6D1BE35072}"/>
              </a:ext>
            </a:extLst>
          </p:cNvPr>
          <p:cNvGraphicFramePr>
            <a:graphicFrameLocks noGrp="1"/>
          </p:cNvGraphicFramePr>
          <p:nvPr>
            <p:extLst>
              <p:ext uri="{D42A27DB-BD31-4B8C-83A1-F6EECF244321}">
                <p14:modId xmlns:p14="http://schemas.microsoft.com/office/powerpoint/2010/main" val="3845463645"/>
              </p:ext>
            </p:extLst>
          </p:nvPr>
        </p:nvGraphicFramePr>
        <p:xfrm>
          <a:off x="1574006" y="2205071"/>
          <a:ext cx="9043987" cy="2517268"/>
        </p:xfrm>
        <a:graphic>
          <a:graphicData uri="http://schemas.openxmlformats.org/drawingml/2006/table">
            <a:tbl>
              <a:tblPr firstRow="1" firstCol="1" bandRow="1"/>
              <a:tblGrid>
                <a:gridCol w="4131469">
                  <a:extLst>
                    <a:ext uri="{9D8B030D-6E8A-4147-A177-3AD203B41FA5}">
                      <a16:colId xmlns:a16="http://schemas.microsoft.com/office/drawing/2014/main" val="2009279535"/>
                    </a:ext>
                  </a:extLst>
                </a:gridCol>
                <a:gridCol w="4912518">
                  <a:extLst>
                    <a:ext uri="{9D8B030D-6E8A-4147-A177-3AD203B41FA5}">
                      <a16:colId xmlns:a16="http://schemas.microsoft.com/office/drawing/2014/main" val="3500407144"/>
                    </a:ext>
                  </a:extLst>
                </a:gridCol>
              </a:tblGrid>
              <a:tr h="254000">
                <a:tc rowSpan="2">
                  <a:txBody>
                    <a:bodyPr/>
                    <a:lstStyle/>
                    <a:p>
                      <a:pPr algn="ctr">
                        <a:lnSpc>
                          <a:spcPct val="107000"/>
                        </a:lnSpc>
                        <a:spcAft>
                          <a:spcPts val="800"/>
                        </a:spcAft>
                        <a:buNone/>
                      </a:pPr>
                      <a:endParaRPr lang="pt-BR" sz="1100" kern="100">
                        <a:solidFill>
                          <a:srgbClr val="156082"/>
                        </a:solidFill>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pt-BR" sz="1100" b="1" kern="100">
                          <a:solidFill>
                            <a:srgbClr val="156082"/>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tc>
                  <a:txBody>
                    <a:bodyPr/>
                    <a:lstStyle/>
                    <a:p>
                      <a:pPr algn="just">
                        <a:lnSpc>
                          <a:spcPct val="107000"/>
                        </a:lnSpc>
                        <a:spcAft>
                          <a:spcPts val="800"/>
                        </a:spcAft>
                        <a:buNone/>
                      </a:pPr>
                      <a:r>
                        <a:rPr lang="pt-BR" sz="2400" b="1" u="sng" kern="10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Numerador</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400" kern="100">
                          <a:effectLst/>
                          <a:latin typeface="Arial Narrow" panose="020B0606020202030204" pitchFamily="34" charset="0"/>
                          <a:ea typeface="Aptos" panose="020B0004020202020204" pitchFamily="34" charset="0"/>
                          <a:cs typeface="Times New Roman" panose="02020603050405020304" pitchFamily="18" charset="0"/>
                        </a:rPr>
                        <a:t>indica quantas dessas partes foram consideradas (partes hachuradas).</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extLst>
                  <a:ext uri="{0D108BD9-81ED-4DB2-BD59-A6C34878D82A}">
                    <a16:rowId xmlns:a16="http://schemas.microsoft.com/office/drawing/2014/main" val="1489657102"/>
                  </a:ext>
                </a:extLst>
              </a:tr>
              <a:tr h="0">
                <a:tc vMerge="1">
                  <a:txBody>
                    <a:bodyPr/>
                    <a:lstStyle/>
                    <a:p>
                      <a:endParaRPr lang="pt-BR"/>
                    </a:p>
                  </a:txBody>
                  <a:tcPr/>
                </a:tc>
                <a:tc>
                  <a:txBody>
                    <a:bodyPr/>
                    <a:lstStyle/>
                    <a:p>
                      <a:pPr algn="just">
                        <a:lnSpc>
                          <a:spcPct val="107000"/>
                        </a:lnSpc>
                        <a:spcAft>
                          <a:spcPts val="800"/>
                        </a:spcAft>
                        <a:buNone/>
                      </a:pPr>
                      <a:r>
                        <a:rPr lang="pt-BR" sz="2400" b="1" u="sng" kern="100"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Denominador</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indica o número de partes iguais em que o inteiro (todo) foi dividido.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57150" cap="flat" cmpd="dbl" algn="ctr">
                      <a:solidFill>
                        <a:srgbClr val="002060"/>
                      </a:solidFill>
                      <a:prstDash val="solid"/>
                      <a:round/>
                      <a:headEnd type="none" w="med" len="med"/>
                      <a:tailEnd type="none" w="med" len="med"/>
                    </a:lnL>
                    <a:lnR w="57150" cap="flat" cmpd="dbl" algn="ctr">
                      <a:solidFill>
                        <a:srgbClr val="002060"/>
                      </a:solidFill>
                      <a:prstDash val="solid"/>
                      <a:round/>
                      <a:headEnd type="none" w="med" len="med"/>
                      <a:tailEnd type="none" w="med" len="med"/>
                    </a:lnR>
                    <a:lnT w="57150" cap="flat" cmpd="dbl" algn="ctr">
                      <a:solidFill>
                        <a:srgbClr val="002060"/>
                      </a:solidFill>
                      <a:prstDash val="solid"/>
                      <a:round/>
                      <a:headEnd type="none" w="med" len="med"/>
                      <a:tailEnd type="none" w="med" len="med"/>
                    </a:lnT>
                    <a:lnB w="57150" cap="flat" cmpd="dbl" algn="ctr">
                      <a:solidFill>
                        <a:srgbClr val="002060"/>
                      </a:solidFill>
                      <a:prstDash val="solid"/>
                      <a:round/>
                      <a:headEnd type="none" w="med" len="med"/>
                      <a:tailEnd type="none" w="med" len="med"/>
                    </a:lnB>
                    <a:noFill/>
                  </a:tcPr>
                </a:tc>
                <a:extLst>
                  <a:ext uri="{0D108BD9-81ED-4DB2-BD59-A6C34878D82A}">
                    <a16:rowId xmlns:a16="http://schemas.microsoft.com/office/drawing/2014/main" val="1904785967"/>
                  </a:ext>
                </a:extLst>
              </a:tr>
            </a:tbl>
          </a:graphicData>
        </a:graphic>
      </p:graphicFrame>
      <p:pic>
        <p:nvPicPr>
          <p:cNvPr id="3078" name="Imagem 14">
            <a:extLst>
              <a:ext uri="{FF2B5EF4-FFF2-40B4-BE49-F238E27FC236}">
                <a16:creationId xmlns:a16="http://schemas.microsoft.com/office/drawing/2014/main" id="{DB6BAED3-3AB4-1EAF-3B0D-84C78708D4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310817"/>
            <a:ext cx="2710656" cy="569088"/>
          </a:xfrm>
          <a:prstGeom prst="rect">
            <a:avLst/>
          </a:prstGeom>
          <a:noFill/>
          <a:extLst>
            <a:ext uri="{909E8E84-426E-40DD-AFC4-6F175D3DCCD1}">
              <a14:hiddenFill xmlns:a14="http://schemas.microsoft.com/office/drawing/2010/main">
                <a:solidFill>
                  <a:srgbClr val="FFFFFF"/>
                </a:solidFill>
              </a14:hiddenFill>
            </a:ext>
          </a:extLst>
        </p:spPr>
      </p:pic>
      <p:pic>
        <p:nvPicPr>
          <p:cNvPr id="3077" name="Imagem 1" descr="Tela de celular com texto preto sobre fundo branco&#10;&#10;O conteúdo gerado por IA pode estar incorreto.">
            <a:extLst>
              <a:ext uri="{FF2B5EF4-FFF2-40B4-BE49-F238E27FC236}">
                <a16:creationId xmlns:a16="http://schemas.microsoft.com/office/drawing/2014/main" id="{54DA4C50-B689-B1EC-BEBA-65461E85C6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18" r="-2"/>
          <a:stretch>
            <a:fillRect/>
          </a:stretch>
        </p:blipFill>
        <p:spPr bwMode="auto">
          <a:xfrm>
            <a:off x="1686175" y="3205754"/>
            <a:ext cx="3900683" cy="11907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3B255981-2330-B419-DF08-A00B9EA860F3}"/>
              </a:ext>
            </a:extLst>
          </p:cNvPr>
          <p:cNvSpPr>
            <a:spLocks noChangeArrowheads="1"/>
          </p:cNvSpPr>
          <p:nvPr/>
        </p:nvSpPr>
        <p:spPr bwMode="auto">
          <a:xfrm>
            <a:off x="4400550" y="31003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9" name="Rectangle 8">
            <a:extLst>
              <a:ext uri="{FF2B5EF4-FFF2-40B4-BE49-F238E27FC236}">
                <a16:creationId xmlns:a16="http://schemas.microsoft.com/office/drawing/2014/main" id="{8FDB0B7B-D383-8EB3-EE01-339342A82DDD}"/>
              </a:ext>
            </a:extLst>
          </p:cNvPr>
          <p:cNvSpPr>
            <a:spLocks noChangeArrowheads="1"/>
          </p:cNvSpPr>
          <p:nvPr/>
        </p:nvSpPr>
        <p:spPr bwMode="auto">
          <a:xfrm>
            <a:off x="4400550" y="35575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905556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DC60F-54C5-3078-7134-149055B36EEC}"/>
            </a:ext>
          </a:extLst>
        </p:cNvPr>
        <p:cNvGrpSpPr/>
        <p:nvPr/>
      </p:nvGrpSpPr>
      <p:grpSpPr>
        <a:xfrm>
          <a:off x="0" y="0"/>
          <a:ext cx="0" cy="0"/>
          <a:chOff x="0" y="0"/>
          <a:chExt cx="0" cy="0"/>
        </a:xfrm>
      </p:grpSpPr>
      <p:pic>
        <p:nvPicPr>
          <p:cNvPr id="4102" name="Imagem 1" descr="Logotipo, nome da empresa&#10;&#10;Descrição gerada automaticamente">
            <a:extLst>
              <a:ext uri="{FF2B5EF4-FFF2-40B4-BE49-F238E27FC236}">
                <a16:creationId xmlns:a16="http://schemas.microsoft.com/office/drawing/2014/main" id="{66DED090-6CF3-2E7A-9042-B19BA460F2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977" t="9805"/>
          <a:stretch>
            <a:fillRect/>
          </a:stretch>
        </p:blipFill>
        <p:spPr bwMode="auto">
          <a:xfrm>
            <a:off x="620184" y="5192723"/>
            <a:ext cx="1979082" cy="109831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C50BA2C9-DC1F-2414-AAAD-246BDBB896EE}"/>
              </a:ext>
            </a:extLst>
          </p:cNvPr>
          <p:cNvSpPr>
            <a:spLocks noChangeArrowheads="1"/>
          </p:cNvSpPr>
          <p:nvPr/>
        </p:nvSpPr>
        <p:spPr bwMode="auto">
          <a:xfrm>
            <a:off x="400050" y="687514"/>
            <a:ext cx="11277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4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 porcentagem </a:t>
            </a:r>
            <a:r>
              <a:rPr kumimoji="0" lang="pt-BR" altLang="pt-BR" sz="2400" b="0" i="0" u="none" strike="noStrike" cap="none" normalizeH="0" baseline="0" dirty="0">
                <a:ln>
                  <a:noFill/>
                </a:ln>
                <a:solidFill>
                  <a:schemeClr val="tx1"/>
                </a:solidFill>
                <a:effectLst/>
                <a:latin typeface="Aptos" panose="020B0004020202020204" pitchFamily="34" charset="0"/>
                <a:ea typeface="Calibri" panose="020F0502020204030204" pitchFamily="34" charset="0"/>
                <a:cs typeface="Times New Roman" panose="02020603050405020304" pitchFamily="18" charset="0"/>
              </a:rPr>
              <a:t>é</a:t>
            </a:r>
            <a:r>
              <a:rPr kumimoji="0" lang="pt-BR" altLang="pt-BR" sz="24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um caso particular de fra</a:t>
            </a:r>
            <a:r>
              <a:rPr kumimoji="0" lang="pt-BR" altLang="pt-BR" sz="2400" b="0" i="0" u="none" strike="noStrike" cap="none" normalizeH="0" baseline="0" dirty="0">
                <a:ln>
                  <a:noFill/>
                </a:ln>
                <a:solidFill>
                  <a:schemeClr val="tx1"/>
                </a:solidFill>
                <a:effectLst/>
                <a:latin typeface="Aptos" panose="020B0004020202020204" pitchFamily="34" charset="0"/>
                <a:ea typeface="Calibri" panose="020F0502020204030204" pitchFamily="34" charset="0"/>
                <a:cs typeface="Times New Roman" panose="02020603050405020304" pitchFamily="18" charset="0"/>
              </a:rPr>
              <a:t>ç</a:t>
            </a:r>
            <a:r>
              <a:rPr kumimoji="0" lang="pt-BR" altLang="pt-BR" sz="24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ão, pois representa uma quantidade de partes de um todo composto por 100 partes. Assim,</a:t>
            </a:r>
            <a:endParaRPr kumimoji="0" lang="pt-BR" altLang="pt-BR" sz="2400" b="0" i="0" u="none" strike="noStrike" cap="none" normalizeH="0" baseline="0" dirty="0">
              <a:ln>
                <a:noFill/>
              </a:ln>
              <a:solidFill>
                <a:schemeClr val="tx1"/>
              </a:solidFill>
              <a:effectLst/>
              <a:latin typeface="Arial" panose="020B0604020202020204" pitchFamily="34" charset="0"/>
            </a:endParaRPr>
          </a:p>
        </p:txBody>
      </p:sp>
      <p:sp>
        <p:nvSpPr>
          <p:cNvPr id="11" name="Rectangle 10">
            <a:extLst>
              <a:ext uri="{FF2B5EF4-FFF2-40B4-BE49-F238E27FC236}">
                <a16:creationId xmlns:a16="http://schemas.microsoft.com/office/drawing/2014/main" id="{6F73C0E4-059E-5105-34B4-3BAE0E72E795}"/>
              </a:ext>
            </a:extLst>
          </p:cNvPr>
          <p:cNvSpPr>
            <a:spLocks noChangeArrowheads="1"/>
          </p:cNvSpPr>
          <p:nvPr/>
        </p:nvSpPr>
        <p:spPr bwMode="auto">
          <a:xfrm>
            <a:off x="4486275" y="24860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FBE1CD32-F1BD-8341-24EC-F5B7A49DF9A8}"/>
                  </a:ext>
                </a:extLst>
              </p:cNvPr>
              <p:cNvSpPr txBox="1"/>
              <p:nvPr/>
            </p:nvSpPr>
            <p:spPr>
              <a:xfrm>
                <a:off x="2838978" y="4831331"/>
                <a:ext cx="8339136" cy="1631409"/>
              </a:xfrm>
              <a:prstGeom prst="rect">
                <a:avLst/>
              </a:prstGeom>
              <a:noFill/>
            </p:spPr>
            <p:txBody>
              <a:bodyPr wrap="square">
                <a:spAutoFit/>
              </a:bodyPr>
              <a:lstStyle/>
              <a:p>
                <a:pPr algn="just">
                  <a:lnSpc>
                    <a:spcPct val="107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O símbolo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corresponde ao </a:t>
                </a:r>
                <a:r>
                  <a:rPr lang="pt-BR" sz="2400" u="sng" kern="100" dirty="0">
                    <a:effectLst/>
                    <a:latin typeface="Arial Narrow" panose="020B0606020202030204" pitchFamily="34" charset="0"/>
                    <a:ea typeface="Aptos" panose="020B0004020202020204" pitchFamily="34" charset="0"/>
                    <a:cs typeface="Times New Roman" panose="02020603050405020304" pitchFamily="18" charset="0"/>
                  </a:rPr>
                  <a:t>denominador</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100 e vice-versa.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Exemplo: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f>
                      <m:fPr>
                        <m:ctrlP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m:t>
                        </m:r>
                      </m:num>
                      <m:den>
                        <m:r>
                          <a:rPr lang="pt-BR" sz="24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𝟏𝟎𝟎</m:t>
                        </m:r>
                      </m:den>
                    </m:f>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m:t>
                    </m:r>
                    <m:r>
                      <a:rPr lang="pt-BR" sz="2400" b="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FBE1CD32-F1BD-8341-24EC-F5B7A49DF9A8}"/>
                  </a:ext>
                </a:extLst>
              </p:cNvPr>
              <p:cNvSpPr txBox="1">
                <a:spLocks noRot="1" noChangeAspect="1" noMove="1" noResize="1" noEditPoints="1" noAdjustHandles="1" noChangeArrowheads="1" noChangeShapeType="1" noTextEdit="1"/>
              </p:cNvSpPr>
              <p:nvPr/>
            </p:nvSpPr>
            <p:spPr>
              <a:xfrm>
                <a:off x="2838978" y="4831331"/>
                <a:ext cx="8339136" cy="1631409"/>
              </a:xfrm>
              <a:prstGeom prst="rect">
                <a:avLst/>
              </a:prstGeom>
              <a:blipFill>
                <a:blip r:embed="rId5"/>
                <a:stretch>
                  <a:fillRect l="-1170" t="-299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17" name="Tabela 16">
                <a:extLst>
                  <a:ext uri="{FF2B5EF4-FFF2-40B4-BE49-F238E27FC236}">
                    <a16:creationId xmlns:a16="http://schemas.microsoft.com/office/drawing/2014/main" id="{EE402553-FD26-541B-DBFB-EB01D3017E6A}"/>
                  </a:ext>
                </a:extLst>
              </p:cNvPr>
              <p:cNvGraphicFramePr>
                <a:graphicFrameLocks noGrp="1"/>
              </p:cNvGraphicFramePr>
              <p:nvPr>
                <p:extLst>
                  <p:ext uri="{D42A27DB-BD31-4B8C-83A1-F6EECF244321}">
                    <p14:modId xmlns:p14="http://schemas.microsoft.com/office/powerpoint/2010/main" val="1619425121"/>
                  </p:ext>
                </p:extLst>
              </p:nvPr>
            </p:nvGraphicFramePr>
            <p:xfrm>
              <a:off x="830263" y="1733502"/>
              <a:ext cx="8618537" cy="2946020"/>
            </p:xfrm>
            <a:graphic>
              <a:graphicData uri="http://schemas.openxmlformats.org/drawingml/2006/table">
                <a:tbl>
                  <a:tblPr firstRow="1" firstCol="1" bandRow="1"/>
                  <a:tblGrid>
                    <a:gridCol w="2428331">
                      <a:extLst>
                        <a:ext uri="{9D8B030D-6E8A-4147-A177-3AD203B41FA5}">
                          <a16:colId xmlns:a16="http://schemas.microsoft.com/office/drawing/2014/main" val="1443238471"/>
                        </a:ext>
                      </a:extLst>
                    </a:gridCol>
                    <a:gridCol w="1831439">
                      <a:extLst>
                        <a:ext uri="{9D8B030D-6E8A-4147-A177-3AD203B41FA5}">
                          <a16:colId xmlns:a16="http://schemas.microsoft.com/office/drawing/2014/main" val="1068121067"/>
                        </a:ext>
                      </a:extLst>
                    </a:gridCol>
                    <a:gridCol w="4358767">
                      <a:extLst>
                        <a:ext uri="{9D8B030D-6E8A-4147-A177-3AD203B41FA5}">
                          <a16:colId xmlns:a16="http://schemas.microsoft.com/office/drawing/2014/main" val="2272487778"/>
                        </a:ext>
                      </a:extLst>
                    </a:gridCol>
                  </a:tblGrid>
                  <a:tr h="0">
                    <a:tc>
                      <a:txBody>
                        <a:bodyPr/>
                        <a:lstStyle/>
                        <a:p>
                          <a:pPr algn="just">
                            <a:lnSpc>
                              <a:spcPct val="115000"/>
                            </a:lnSpc>
                            <a:buNone/>
                          </a:pPr>
                          <a14:m>
                            <m:oMathPara xmlns:m="http://schemas.openxmlformats.org/officeDocument/2006/math">
                              <m:oMathParaPr>
                                <m:jc m:val="centerGroup"/>
                              </m:oMathParaPr>
                              <m:oMath xmlns:m="http://schemas.openxmlformats.org/officeDocument/2006/math">
                                <m: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20%=</m:t>
                                </m:r>
                                <m:f>
                                  <m:fPr>
                                    <m:ctrlPr>
                                      <a:rPr lang="pt-BR" sz="2400" i="1" kern="100">
                                        <a:solidFill>
                                          <a:srgbClr val="000000"/>
                                        </a:solidFill>
                                        <a:effectLst/>
                                        <a:latin typeface="Cambria Math" panose="02040503050406030204" pitchFamily="18" charset="0"/>
                                        <a:ea typeface="Times New Roman" panose="02020603050405020304" pitchFamily="18" charset="0"/>
                                      </a:rPr>
                                    </m:ctrlPr>
                                  </m:fPr>
                                  <m:num>
                                    <m:r>
                                      <a:rPr lang="pt-BR" sz="2400" kern="100">
                                        <a:solidFill>
                                          <a:srgbClr val="000000"/>
                                        </a:solidFill>
                                        <a:effectLst/>
                                        <a:latin typeface="Cambria Math" panose="02040503050406030204" pitchFamily="18" charset="0"/>
                                        <a:ea typeface="Times New Roman" panose="02020603050405020304" pitchFamily="18" charset="0"/>
                                      </a:rPr>
                                      <m:t>20</m:t>
                                    </m:r>
                                  </m:num>
                                  <m:den>
                                    <m:r>
                                      <a:rPr lang="pt-BR" sz="2400" kern="100">
                                        <a:solidFill>
                                          <a:srgbClr val="000000"/>
                                        </a:solidFill>
                                        <a:effectLst/>
                                        <a:latin typeface="Cambria Math" panose="02040503050406030204" pitchFamily="18" charset="0"/>
                                        <a:ea typeface="Times New Roman" panose="02020603050405020304" pitchFamily="18" charset="0"/>
                                      </a:rPr>
                                      <m:t>100</m:t>
                                    </m:r>
                                  </m:den>
                                </m:f>
                              </m:oMath>
                            </m:oMathPara>
                          </a14:m>
                          <a:endParaRPr lang="pt-BR" sz="2400" kern="100">
                            <a:effectLst/>
                            <a:latin typeface="Aptos" panose="020B0004020202020204" pitchFamily="34" charset="0"/>
                            <a:ea typeface="Times New Roman" panose="02020603050405020304" pitchFamily="18" charset="0"/>
                          </a:endParaRPr>
                        </a:p>
                      </a:txBody>
                      <a:tcPr marL="68580" marR="68580" marT="0" marB="0">
                        <a:lnL>
                          <a:noFill/>
                        </a:lnL>
                        <a:lnR>
                          <a:noFill/>
                        </a:lnR>
                        <a:lnT>
                          <a:noFill/>
                        </a:lnT>
                        <a:lnB>
                          <a:noFill/>
                        </a:lnB>
                        <a:noFill/>
                      </a:tcPr>
                    </a:tc>
                    <a:tc>
                      <a:txBody>
                        <a:bodyPr/>
                        <a:lstStyle/>
                        <a:p>
                          <a:pPr algn="just">
                            <a:lnSpc>
                              <a:spcPct val="115000"/>
                            </a:lnSpc>
                            <a:buNone/>
                          </a:pPr>
                          <a:endParaRPr lang="pt-BR" sz="2400" kern="100">
                            <a:effectLst/>
                            <a:latin typeface="Arial Narrow" panose="020B0606020202030204" pitchFamily="34" charset="0"/>
                            <a:ea typeface="Times New Roman" panose="02020603050405020304" pitchFamily="18" charset="0"/>
                          </a:endParaRPr>
                        </a:p>
                      </a:txBody>
                      <a:tcPr marL="68580" marR="68580" marT="0" marB="0">
                        <a:lnL>
                          <a:noFill/>
                        </a:lnL>
                        <a:lnR>
                          <a:noFill/>
                        </a:lnR>
                        <a:lnT>
                          <a:noFill/>
                        </a:lnT>
                        <a:lnB>
                          <a:noFill/>
                        </a:lnB>
                        <a:noFill/>
                      </a:tcPr>
                    </a:tc>
                    <a:tc>
                      <a:txBody>
                        <a:bodyPr/>
                        <a:lstStyle/>
                        <a:p>
                          <a:pPr>
                            <a:lnSpc>
                              <a:spcPct val="115000"/>
                            </a:lnSpc>
                            <a:buNone/>
                          </a:pPr>
                          <a:r>
                            <a:rPr lang="pt-BR" sz="2400" kern="100" dirty="0">
                              <a:solidFill>
                                <a:srgbClr val="000000"/>
                              </a:solidFill>
                              <a:effectLst/>
                              <a:latin typeface="Arial Narrow" panose="020B0606020202030204" pitchFamily="34" charset="0"/>
                              <a:ea typeface="Times New Roman" panose="02020603050405020304" pitchFamily="18" charset="0"/>
                            </a:rPr>
                            <a:t>Significa que temos </a:t>
                          </a:r>
                          <a14:m>
                            <m:oMath xmlns:m="http://schemas.openxmlformats.org/officeDocument/2006/math">
                              <m:r>
                                <a:rPr lang="pt-BR" sz="2400" kern="100">
                                  <a:solidFill>
                                    <a:srgbClr val="000000"/>
                                  </a:solidFill>
                                  <a:effectLst/>
                                  <a:latin typeface="Cambria Math" panose="02040503050406030204" pitchFamily="18" charset="0"/>
                                  <a:ea typeface="Times New Roman" panose="02020603050405020304" pitchFamily="18" charset="0"/>
                                </a:rPr>
                                <m:t>20</m:t>
                              </m:r>
                            </m:oMath>
                          </a14:m>
                          <a:r>
                            <a:rPr lang="pt-BR" sz="2400" kern="100" dirty="0">
                              <a:solidFill>
                                <a:srgbClr val="000000"/>
                              </a:solidFill>
                              <a:effectLst/>
                              <a:latin typeface="Arial Narrow" panose="020B0606020202030204" pitchFamily="34" charset="0"/>
                              <a:ea typeface="Times New Roman" panose="02020603050405020304" pitchFamily="18" charset="0"/>
                            </a:rPr>
                            <a:t> partes de algo que foi divido em </a:t>
                          </a:r>
                          <a14:m>
                            <m:oMath xmlns:m="http://schemas.openxmlformats.org/officeDocument/2006/math">
                              <m:r>
                                <a:rPr lang="pt-BR" sz="2400" kern="100">
                                  <a:solidFill>
                                    <a:srgbClr val="000000"/>
                                  </a:solidFill>
                                  <a:effectLst/>
                                  <a:latin typeface="Cambria Math" panose="02040503050406030204" pitchFamily="18" charset="0"/>
                                  <a:ea typeface="Times New Roman" panose="02020603050405020304" pitchFamily="18" charset="0"/>
                                </a:rPr>
                                <m:t>100</m:t>
                              </m:r>
                            </m:oMath>
                          </a14:m>
                          <a:r>
                            <a:rPr lang="pt-BR" sz="2400" kern="100" dirty="0">
                              <a:solidFill>
                                <a:srgbClr val="000000"/>
                              </a:solidFill>
                              <a:effectLst/>
                              <a:latin typeface="Arial Narrow" panose="020B0606020202030204" pitchFamily="34" charset="0"/>
                              <a:ea typeface="Times New Roman" panose="02020603050405020304" pitchFamily="18" charset="0"/>
                            </a:rPr>
                            <a:t> partes;</a:t>
                          </a:r>
                          <a:endParaRPr lang="pt-BR" sz="2400" kern="100" dirty="0">
                            <a:effectLst/>
                            <a:latin typeface="Aptos" panose="020B0004020202020204" pitchFamily="34" charset="0"/>
                            <a:ea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1402810393"/>
                      </a:ext>
                    </a:extLst>
                  </a:tr>
                  <a:tr h="0">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pt-BR" sz="24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613889412"/>
                      </a:ext>
                    </a:extLst>
                  </a:tr>
                  <a:tr h="0">
                    <a:tc>
                      <a:txBody>
                        <a:bodyPr/>
                        <a:lstStyle/>
                        <a:p>
                          <a:pPr algn="just">
                            <a:lnSpc>
                              <a:spcPct val="107000"/>
                            </a:lnSpc>
                            <a:spcAft>
                              <a:spcPts val="800"/>
                            </a:spcAft>
                            <a:buNone/>
                          </a:pPr>
                          <a:r>
                            <a:rPr lang="pt-BR" sz="2400" i="1" kern="1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𝒏</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𝒏</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100</m:t>
                                    </m:r>
                                  </m:den>
                                </m:f>
                              </m:oMath>
                            </m:oMathPara>
                          </a14:m>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lnSpc>
                              <a:spcPct val="115000"/>
                            </a:lnSpc>
                            <a:buNone/>
                          </a:pPr>
                          <a:endParaRPr lang="pt-BR" sz="2400" kern="100">
                            <a:effectLst/>
                            <a:latin typeface="Arial Narrow" panose="020B0606020202030204" pitchFamily="34" charset="0"/>
                            <a:ea typeface="Times New Roman" panose="02020603050405020304" pitchFamily="18" charset="0"/>
                          </a:endParaRPr>
                        </a:p>
                      </a:txBody>
                      <a:tcPr marL="68580" marR="68580" marT="0" marB="0">
                        <a:lnL>
                          <a:noFill/>
                        </a:lnL>
                        <a:lnR>
                          <a:noFill/>
                        </a:lnR>
                        <a:lnT>
                          <a:noFill/>
                        </a:lnT>
                        <a:lnB>
                          <a:noFill/>
                        </a:lnB>
                        <a:noFill/>
                      </a:tcPr>
                    </a:tc>
                    <a:tc>
                      <a:txBody>
                        <a:bodyPr/>
                        <a:lstStyle/>
                        <a:p>
                          <a:pPr>
                            <a:lnSpc>
                              <a:spcPct val="115000"/>
                            </a:lnSpc>
                            <a:buNone/>
                          </a:pPr>
                          <a:r>
                            <a:rPr lang="pt-BR" sz="2400" kern="100" dirty="0">
                              <a:effectLst/>
                              <a:latin typeface="Arial Narrow" panose="020B0606020202030204" pitchFamily="34" charset="0"/>
                              <a:ea typeface="Times New Roman" panose="02020603050405020304" pitchFamily="18" charset="0"/>
                            </a:rPr>
                            <a:t> </a:t>
                          </a:r>
                          <a:endParaRPr lang="pt-BR" sz="2400" kern="100" dirty="0">
                            <a:effectLst/>
                            <a:latin typeface="Aptos" panose="020B0004020202020204" pitchFamily="34" charset="0"/>
                            <a:ea typeface="Times New Roman" panose="02020603050405020304" pitchFamily="18" charset="0"/>
                          </a:endParaRPr>
                        </a:p>
                        <a:p>
                          <a:pPr>
                            <a:lnSpc>
                              <a:spcPct val="115000"/>
                            </a:lnSpc>
                            <a:buNone/>
                          </a:pPr>
                          <a:r>
                            <a:rPr lang="pt-BR" sz="2400" kern="100" dirty="0">
                              <a:solidFill>
                                <a:srgbClr val="000000"/>
                              </a:solidFill>
                              <a:effectLst/>
                              <a:latin typeface="Arial Narrow" panose="020B0606020202030204" pitchFamily="34" charset="0"/>
                              <a:ea typeface="Times New Roman" panose="02020603050405020304" pitchFamily="18" charset="0"/>
                            </a:rPr>
                            <a:t>Significa que temos </a:t>
                          </a:r>
                          <a14:m>
                            <m:oMath xmlns:m="http://schemas.openxmlformats.org/officeDocument/2006/math">
                              <m:r>
                                <a:rPr lang="pt-BR" sz="2400" b="1" i="1" kern="100">
                                  <a:solidFill>
                                    <a:srgbClr val="000000"/>
                                  </a:solidFill>
                                  <a:effectLst/>
                                  <a:latin typeface="Cambria Math" panose="02040503050406030204" pitchFamily="18" charset="0"/>
                                  <a:ea typeface="Times New Roman" panose="02020603050405020304" pitchFamily="18" charset="0"/>
                                </a:rPr>
                                <m:t>𝒏</m:t>
                              </m:r>
                            </m:oMath>
                          </a14:m>
                          <a:r>
                            <a:rPr lang="pt-BR" sz="2400" kern="100" dirty="0">
                              <a:solidFill>
                                <a:srgbClr val="000000"/>
                              </a:solidFill>
                              <a:effectLst/>
                              <a:latin typeface="Arial Narrow" panose="020B0606020202030204" pitchFamily="34" charset="0"/>
                              <a:ea typeface="Times New Roman" panose="02020603050405020304" pitchFamily="18" charset="0"/>
                            </a:rPr>
                            <a:t> partes de algo que foi divido em </a:t>
                          </a:r>
                          <a14:m>
                            <m:oMath xmlns:m="http://schemas.openxmlformats.org/officeDocument/2006/math">
                              <m:r>
                                <a:rPr lang="pt-BR" sz="2400" kern="100">
                                  <a:solidFill>
                                    <a:srgbClr val="000000"/>
                                  </a:solidFill>
                                  <a:effectLst/>
                                  <a:latin typeface="Cambria Math" panose="02040503050406030204" pitchFamily="18" charset="0"/>
                                  <a:ea typeface="Times New Roman" panose="02020603050405020304" pitchFamily="18" charset="0"/>
                                </a:rPr>
                                <m:t>100</m:t>
                              </m:r>
                            </m:oMath>
                          </a14:m>
                          <a:r>
                            <a:rPr lang="pt-BR" sz="2400" kern="100" dirty="0">
                              <a:solidFill>
                                <a:srgbClr val="000000"/>
                              </a:solidFill>
                              <a:effectLst/>
                              <a:latin typeface="Arial Narrow" panose="020B0606020202030204" pitchFamily="34" charset="0"/>
                              <a:ea typeface="Times New Roman" panose="02020603050405020304" pitchFamily="18" charset="0"/>
                            </a:rPr>
                            <a:t> partes.</a:t>
                          </a:r>
                          <a:endParaRPr lang="pt-BR" sz="2400" kern="100" dirty="0">
                            <a:effectLst/>
                            <a:latin typeface="Aptos" panose="020B0004020202020204" pitchFamily="34" charset="0"/>
                            <a:ea typeface="Times New Roman" panose="02020603050405020304" pitchFamily="18" charset="0"/>
                          </a:endParaRPr>
                        </a:p>
                        <a:p>
                          <a:pPr>
                            <a:lnSpc>
                              <a:spcPct val="107000"/>
                            </a:lnSpc>
                            <a:spcAft>
                              <a:spcPts val="800"/>
                            </a:spcAft>
                            <a:buNone/>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186539448"/>
                      </a:ext>
                    </a:extLst>
                  </a:tr>
                </a:tbl>
              </a:graphicData>
            </a:graphic>
          </p:graphicFrame>
        </mc:Choice>
        <mc:Fallback xmlns="">
          <p:graphicFrame>
            <p:nvGraphicFramePr>
              <p:cNvPr id="17" name="Tabela 16">
                <a:extLst>
                  <a:ext uri="{FF2B5EF4-FFF2-40B4-BE49-F238E27FC236}">
                    <a16:creationId xmlns:a16="http://schemas.microsoft.com/office/drawing/2014/main" id="{EE402553-FD26-541B-DBFB-EB01D3017E6A}"/>
                  </a:ext>
                </a:extLst>
              </p:cNvPr>
              <p:cNvGraphicFramePr>
                <a:graphicFrameLocks noGrp="1"/>
              </p:cNvGraphicFramePr>
              <p:nvPr>
                <p:extLst>
                  <p:ext uri="{D42A27DB-BD31-4B8C-83A1-F6EECF244321}">
                    <p14:modId xmlns:p14="http://schemas.microsoft.com/office/powerpoint/2010/main" val="1619425121"/>
                  </p:ext>
                </p:extLst>
              </p:nvPr>
            </p:nvGraphicFramePr>
            <p:xfrm>
              <a:off x="830263" y="1733502"/>
              <a:ext cx="8618537" cy="2946020"/>
            </p:xfrm>
            <a:graphic>
              <a:graphicData uri="http://schemas.openxmlformats.org/drawingml/2006/table">
                <a:tbl>
                  <a:tblPr firstRow="1" firstCol="1" bandRow="1"/>
                  <a:tblGrid>
                    <a:gridCol w="2428331">
                      <a:extLst>
                        <a:ext uri="{9D8B030D-6E8A-4147-A177-3AD203B41FA5}">
                          <a16:colId xmlns:a16="http://schemas.microsoft.com/office/drawing/2014/main" val="1443238471"/>
                        </a:ext>
                      </a:extLst>
                    </a:gridCol>
                    <a:gridCol w="1831439">
                      <a:extLst>
                        <a:ext uri="{9D8B030D-6E8A-4147-A177-3AD203B41FA5}">
                          <a16:colId xmlns:a16="http://schemas.microsoft.com/office/drawing/2014/main" val="1068121067"/>
                        </a:ext>
                      </a:extLst>
                    </a:gridCol>
                    <a:gridCol w="4358767">
                      <a:extLst>
                        <a:ext uri="{9D8B030D-6E8A-4147-A177-3AD203B41FA5}">
                          <a16:colId xmlns:a16="http://schemas.microsoft.com/office/drawing/2014/main" val="2272487778"/>
                        </a:ext>
                      </a:extLst>
                    </a:gridCol>
                  </a:tblGrid>
                  <a:tr h="816864">
                    <a:tc>
                      <a:txBody>
                        <a:bodyPr/>
                        <a:lstStyle/>
                        <a:p>
                          <a:endParaRPr lang="pt-BR"/>
                        </a:p>
                      </a:txBody>
                      <a:tcPr marL="68580" marR="68580" marT="0" marB="0">
                        <a:lnL>
                          <a:noFill/>
                        </a:lnL>
                        <a:lnR>
                          <a:noFill/>
                        </a:lnR>
                        <a:lnT>
                          <a:noFill/>
                        </a:lnT>
                        <a:lnB>
                          <a:noFill/>
                        </a:lnB>
                        <a:blipFill>
                          <a:blip r:embed="rId6"/>
                          <a:stretch>
                            <a:fillRect t="-8209" r="-255276" b="-261194"/>
                          </a:stretch>
                        </a:blipFill>
                      </a:tcPr>
                    </a:tc>
                    <a:tc>
                      <a:txBody>
                        <a:bodyPr/>
                        <a:lstStyle/>
                        <a:p>
                          <a:pPr algn="just">
                            <a:lnSpc>
                              <a:spcPct val="115000"/>
                            </a:lnSpc>
                            <a:buNone/>
                          </a:pPr>
                          <a:endParaRPr lang="pt-BR" sz="2400" kern="100">
                            <a:effectLst/>
                            <a:latin typeface="Arial Narrow" panose="020B0606020202030204" pitchFamily="34" charset="0"/>
                            <a:ea typeface="Times New Roman" panose="02020603050405020304" pitchFamily="18" charset="0"/>
                          </a:endParaRPr>
                        </a:p>
                      </a:txBody>
                      <a:tcPr marL="68580" marR="68580" marT="0" marB="0">
                        <a:lnL>
                          <a:noFill/>
                        </a:lnL>
                        <a:lnR>
                          <a:noFill/>
                        </a:lnR>
                        <a:lnT>
                          <a:noFill/>
                        </a:lnT>
                        <a:lnB>
                          <a:noFill/>
                        </a:lnB>
                        <a:noFill/>
                      </a:tcPr>
                    </a:tc>
                    <a:tc>
                      <a:txBody>
                        <a:bodyPr/>
                        <a:lstStyle/>
                        <a:p>
                          <a:endParaRPr lang="pt-BR"/>
                        </a:p>
                      </a:txBody>
                      <a:tcPr marL="68580" marR="68580" marT="0" marB="0" anchor="ctr">
                        <a:lnL>
                          <a:noFill/>
                        </a:lnL>
                        <a:lnR>
                          <a:noFill/>
                        </a:lnR>
                        <a:lnT>
                          <a:noFill/>
                        </a:lnT>
                        <a:lnB>
                          <a:noFill/>
                        </a:lnB>
                        <a:blipFill>
                          <a:blip r:embed="rId6"/>
                          <a:stretch>
                            <a:fillRect l="-97762" t="-8209" b="-261194"/>
                          </a:stretch>
                        </a:blipFill>
                      </a:tcPr>
                    </a:tc>
                    <a:extLst>
                      <a:ext uri="{0D108BD9-81ED-4DB2-BD59-A6C34878D82A}">
                        <a16:rowId xmlns:a16="http://schemas.microsoft.com/office/drawing/2014/main" val="1402810393"/>
                      </a:ext>
                    </a:extLst>
                  </a:tr>
                  <a:tr h="492951">
                    <a:tc>
                      <a:txBody>
                        <a:bodyPr/>
                        <a:lstStyle/>
                        <a:p>
                          <a:endParaRPr lang="pt-BR"/>
                        </a:p>
                      </a:txBody>
                      <a:tcPr marL="68580" marR="68580" marT="0" marB="0" anchor="ctr">
                        <a:lnL>
                          <a:noFill/>
                        </a:lnL>
                        <a:lnR>
                          <a:noFill/>
                        </a:lnR>
                        <a:lnT>
                          <a:noFill/>
                        </a:lnT>
                        <a:lnB>
                          <a:noFill/>
                        </a:lnB>
                        <a:blipFill>
                          <a:blip r:embed="rId6"/>
                          <a:stretch>
                            <a:fillRect t="-179012" r="-255276" b="-332099"/>
                          </a:stretch>
                        </a:blipFill>
                      </a:tcPr>
                    </a:tc>
                    <a:tc>
                      <a:txBody>
                        <a:bodyPr/>
                        <a:lstStyle/>
                        <a:p>
                          <a:pPr algn="ctr">
                            <a:lnSpc>
                              <a:spcPct val="107000"/>
                            </a:lnSpc>
                            <a:spcAft>
                              <a:spcPts val="800"/>
                            </a:spcAft>
                            <a:buNone/>
                          </a:pPr>
                          <a:r>
                            <a:rPr lang="pt-BR" sz="24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endParaRPr lang="pt-BR"/>
                        </a:p>
                      </a:txBody>
                      <a:tcPr marL="68580" marR="68580" marT="0" marB="0" anchor="ctr">
                        <a:lnL>
                          <a:noFill/>
                        </a:lnL>
                        <a:lnR>
                          <a:noFill/>
                        </a:lnR>
                        <a:lnT>
                          <a:noFill/>
                        </a:lnT>
                        <a:lnB>
                          <a:noFill/>
                        </a:lnB>
                        <a:blipFill>
                          <a:blip r:embed="rId6"/>
                          <a:stretch>
                            <a:fillRect l="-97762" t="-179012" b="-332099"/>
                          </a:stretch>
                        </a:blipFill>
                      </a:tcPr>
                    </a:tc>
                    <a:extLst>
                      <a:ext uri="{0D108BD9-81ED-4DB2-BD59-A6C34878D82A}">
                        <a16:rowId xmlns:a16="http://schemas.microsoft.com/office/drawing/2014/main" val="613889412"/>
                      </a:ext>
                    </a:extLst>
                  </a:tr>
                  <a:tr h="1636205">
                    <a:tc>
                      <a:txBody>
                        <a:bodyPr/>
                        <a:lstStyle/>
                        <a:p>
                          <a:endParaRPr lang="pt-BR"/>
                        </a:p>
                      </a:txBody>
                      <a:tcPr marL="68580" marR="68580" marT="0" marB="0">
                        <a:lnL>
                          <a:noFill/>
                        </a:lnL>
                        <a:lnR>
                          <a:noFill/>
                        </a:lnR>
                        <a:lnT>
                          <a:noFill/>
                        </a:lnT>
                        <a:lnB>
                          <a:noFill/>
                        </a:lnB>
                        <a:blipFill>
                          <a:blip r:embed="rId6"/>
                          <a:stretch>
                            <a:fillRect t="-84015" r="-255276"/>
                          </a:stretch>
                        </a:blipFill>
                      </a:tcPr>
                    </a:tc>
                    <a:tc>
                      <a:txBody>
                        <a:bodyPr/>
                        <a:lstStyle/>
                        <a:p>
                          <a:pPr algn="just">
                            <a:lnSpc>
                              <a:spcPct val="115000"/>
                            </a:lnSpc>
                            <a:buNone/>
                          </a:pPr>
                          <a:endParaRPr lang="pt-BR" sz="2400" kern="100">
                            <a:effectLst/>
                            <a:latin typeface="Arial Narrow" panose="020B0606020202030204" pitchFamily="34" charset="0"/>
                            <a:ea typeface="Times New Roman" panose="02020603050405020304" pitchFamily="18" charset="0"/>
                          </a:endParaRPr>
                        </a:p>
                      </a:txBody>
                      <a:tcPr marL="68580" marR="68580" marT="0" marB="0">
                        <a:lnL>
                          <a:noFill/>
                        </a:lnL>
                        <a:lnR>
                          <a:noFill/>
                        </a:lnR>
                        <a:lnT>
                          <a:noFill/>
                        </a:lnT>
                        <a:lnB>
                          <a:noFill/>
                        </a:lnB>
                        <a:noFill/>
                      </a:tcPr>
                    </a:tc>
                    <a:tc>
                      <a:txBody>
                        <a:bodyPr/>
                        <a:lstStyle/>
                        <a:p>
                          <a:endParaRPr lang="pt-BR"/>
                        </a:p>
                      </a:txBody>
                      <a:tcPr marL="68580" marR="68580" marT="0" marB="0" anchor="ctr">
                        <a:lnL>
                          <a:noFill/>
                        </a:lnL>
                        <a:lnR>
                          <a:noFill/>
                        </a:lnR>
                        <a:lnT>
                          <a:noFill/>
                        </a:lnT>
                        <a:lnB>
                          <a:noFill/>
                        </a:lnB>
                        <a:blipFill>
                          <a:blip r:embed="rId6"/>
                          <a:stretch>
                            <a:fillRect l="-97762" t="-84015"/>
                          </a:stretch>
                        </a:blipFill>
                      </a:tcPr>
                    </a:tc>
                    <a:extLst>
                      <a:ext uri="{0D108BD9-81ED-4DB2-BD59-A6C34878D82A}">
                        <a16:rowId xmlns:a16="http://schemas.microsoft.com/office/drawing/2014/main" val="186539448"/>
                      </a:ext>
                    </a:extLst>
                  </a:tr>
                </a:tbl>
              </a:graphicData>
            </a:graphic>
          </p:graphicFrame>
        </mc:Fallback>
      </mc:AlternateContent>
      <p:sp>
        <p:nvSpPr>
          <p:cNvPr id="18" name="Seta: para a Direita 17">
            <a:extLst>
              <a:ext uri="{FF2B5EF4-FFF2-40B4-BE49-F238E27FC236}">
                <a16:creationId xmlns:a16="http://schemas.microsoft.com/office/drawing/2014/main" id="{7826D8DB-59B9-94FB-C270-B9E3E6228897}"/>
              </a:ext>
            </a:extLst>
          </p:cNvPr>
          <p:cNvSpPr>
            <a:spLocks noChangeArrowheads="1"/>
          </p:cNvSpPr>
          <p:nvPr/>
        </p:nvSpPr>
        <p:spPr bwMode="auto">
          <a:xfrm>
            <a:off x="3344862" y="2028825"/>
            <a:ext cx="1322387" cy="457200"/>
          </a:xfrm>
          <a:prstGeom prst="rightArrow">
            <a:avLst>
              <a:gd name="adj1" fmla="val 50000"/>
              <a:gd name="adj2" fmla="val 74805"/>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0800000" scaled="1"/>
            <a:tileRect/>
          </a:gradFill>
          <a:ln w="9525">
            <a:solidFill>
              <a:srgbClr val="000000"/>
            </a:solidFill>
            <a:miter lim="800000"/>
            <a:headEnd/>
            <a:tailEnd/>
          </a:ln>
        </p:spPr>
        <p:txBody>
          <a:bodyPr rot="0" vert="horz" wrap="square" lIns="91440" tIns="45720" rIns="91440" bIns="45720" anchor="t" anchorCtr="0" upright="1">
            <a:noAutofit/>
          </a:bodyPr>
          <a:lstStyle/>
          <a:p>
            <a:endParaRPr lang="pt-BR"/>
          </a:p>
        </p:txBody>
      </p:sp>
      <p:sp>
        <p:nvSpPr>
          <p:cNvPr id="19" name="Seta: para a Direita 18">
            <a:extLst>
              <a:ext uri="{FF2B5EF4-FFF2-40B4-BE49-F238E27FC236}">
                <a16:creationId xmlns:a16="http://schemas.microsoft.com/office/drawing/2014/main" id="{9BE588A5-A77B-A70C-70B1-92E1618CC403}"/>
              </a:ext>
            </a:extLst>
          </p:cNvPr>
          <p:cNvSpPr>
            <a:spLocks noChangeArrowheads="1"/>
          </p:cNvSpPr>
          <p:nvPr/>
        </p:nvSpPr>
        <p:spPr bwMode="auto">
          <a:xfrm>
            <a:off x="3344862" y="3682139"/>
            <a:ext cx="1427163" cy="457200"/>
          </a:xfrm>
          <a:prstGeom prst="rightArrow">
            <a:avLst>
              <a:gd name="adj1" fmla="val 50000"/>
              <a:gd name="adj2" fmla="val 74805"/>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0800000" scaled="1"/>
            <a:tileRect/>
          </a:gradFill>
          <a:ln w="9525">
            <a:solidFill>
              <a:srgbClr val="000000"/>
            </a:solidFill>
            <a:miter lim="800000"/>
            <a:headEnd/>
            <a:tailEnd/>
          </a:ln>
        </p:spPr>
        <p:txBody>
          <a:bodyPr rot="0" vert="horz" wrap="square" lIns="91440" tIns="45720" rIns="91440" bIns="45720" anchor="t" anchorCtr="0" upright="1">
            <a:noAutofit/>
          </a:bodyPr>
          <a:lstStyle/>
          <a:p>
            <a:endParaRPr lang="pt-BR"/>
          </a:p>
        </p:txBody>
      </p:sp>
    </p:spTree>
    <p:extLst>
      <p:ext uri="{BB962C8B-B14F-4D97-AF65-F5344CB8AC3E}">
        <p14:creationId xmlns:p14="http://schemas.microsoft.com/office/powerpoint/2010/main" val="272089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B14CC-4806-9CC8-897B-02850CA4000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5B84215-3AF2-E4AB-9F69-1383A10701DC}"/>
              </a:ext>
            </a:extLst>
          </p:cNvPr>
          <p:cNvSpPr txBox="1"/>
          <p:nvPr/>
        </p:nvSpPr>
        <p:spPr>
          <a:xfrm>
            <a:off x="571500" y="751048"/>
            <a:ext cx="11049000" cy="1444498"/>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Fração representada na forma</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percentual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Para representarmos uma fração, com </a:t>
            </a: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denominador igual a 100</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forma de porcentagem, substituímos o denominador 100 pelo símbolo %. </a:t>
            </a:r>
            <a:r>
              <a:rPr lang="pt-BR" sz="2400" kern="100" dirty="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4" name="Imagem 3" descr="Gráfico, Tabela&#10;&#10;O conteúdo gerado por IA pode estar incorreto.">
            <a:extLst>
              <a:ext uri="{FF2B5EF4-FFF2-40B4-BE49-F238E27FC236}">
                <a16:creationId xmlns:a16="http://schemas.microsoft.com/office/drawing/2014/main" id="{0A1D408D-1C9A-ABE3-5BD0-DCB45859B3D6}"/>
              </a:ext>
            </a:extLst>
          </p:cNvPr>
          <p:cNvPicPr>
            <a:picLocks noChangeAspect="1"/>
          </p:cNvPicPr>
          <p:nvPr/>
        </p:nvPicPr>
        <p:blipFill>
          <a:blip r:embed="rId3"/>
          <a:stretch>
            <a:fillRect/>
          </a:stretch>
        </p:blipFill>
        <p:spPr>
          <a:xfrm>
            <a:off x="647700" y="2542222"/>
            <a:ext cx="6134735" cy="2817265"/>
          </a:xfrm>
          <a:prstGeom prst="rect">
            <a:avLst/>
          </a:prstGeom>
        </p:spPr>
      </p:pic>
      <p:sp>
        <p:nvSpPr>
          <p:cNvPr id="6" name="CaixaDeTexto 5">
            <a:extLst>
              <a:ext uri="{FF2B5EF4-FFF2-40B4-BE49-F238E27FC236}">
                <a16:creationId xmlns:a16="http://schemas.microsoft.com/office/drawing/2014/main" id="{874D70FA-603A-D076-0489-DB67BD6503FB}"/>
              </a:ext>
            </a:extLst>
          </p:cNvPr>
          <p:cNvSpPr txBox="1"/>
          <p:nvPr/>
        </p:nvSpPr>
        <p:spPr>
          <a:xfrm>
            <a:off x="7096125" y="2934185"/>
            <a:ext cx="4648200" cy="1766637"/>
          </a:xfrm>
          <a:prstGeom prst="rect">
            <a:avLst/>
          </a:prstGeom>
          <a:noFill/>
        </p:spPr>
        <p:txBody>
          <a:bodyPr wrap="square">
            <a:spAutoFit/>
          </a:bodyPr>
          <a:lstStyle/>
          <a:p>
            <a:pPr algn="just">
              <a:lnSpc>
                <a:spcPct val="115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Porém, para representarmos uma fração, com </a:t>
            </a:r>
            <a:r>
              <a:rPr lang="pt-BR" sz="2400"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denominador diferente de 100</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 forma de porcentagem, podemos proceder de três formas.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6723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B47D8-6022-C957-349E-EB932D072BC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D934B6D-246D-3A05-DDE3-4E8568B8E17F}"/>
                  </a:ext>
                </a:extLst>
              </p:cNvPr>
              <p:cNvSpPr txBox="1"/>
              <p:nvPr/>
            </p:nvSpPr>
            <p:spPr>
              <a:xfrm>
                <a:off x="476249" y="527627"/>
                <a:ext cx="7915275" cy="693138"/>
              </a:xfrm>
              <a:prstGeom prst="rect">
                <a:avLst/>
              </a:prstGeom>
              <a:noFill/>
            </p:spPr>
            <p:txBody>
              <a:bodyPr wrap="square">
                <a:spAutoFit/>
              </a:bodyPr>
              <a:lstStyle/>
              <a:p>
                <a:pPr algn="just">
                  <a:lnSpc>
                    <a:spcPct val="115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 </a:t>
                </a:r>
                <a:r>
                  <a:rPr lang="pt-BR" sz="2400" kern="100" dirty="0">
                    <a:latin typeface="Aptos"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Escrever </a:t>
                </a:r>
                <a14:m>
                  <m:oMath xmlns:m="http://schemas.openxmlformats.org/officeDocument/2006/math">
                    <m:f>
                      <m:fPr>
                        <m:ctrlPr>
                          <a:rPr lang="pt-BR" sz="24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4 </m:t>
                        </m:r>
                      </m:den>
                    </m:f>
                  </m:oMath>
                </a14:m>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 forma percentual.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D934B6D-246D-3A05-DDE3-4E8568B8E17F}"/>
                  </a:ext>
                </a:extLst>
              </p:cNvPr>
              <p:cNvSpPr txBox="1">
                <a:spLocks noRot="1" noChangeAspect="1" noMove="1" noResize="1" noEditPoints="1" noAdjustHandles="1" noChangeArrowheads="1" noChangeShapeType="1" noTextEdit="1"/>
              </p:cNvSpPr>
              <p:nvPr/>
            </p:nvSpPr>
            <p:spPr>
              <a:xfrm>
                <a:off x="476249" y="527627"/>
                <a:ext cx="7915275" cy="693138"/>
              </a:xfrm>
              <a:prstGeom prst="rect">
                <a:avLst/>
              </a:prstGeom>
              <a:blipFill>
                <a:blip r:embed="rId3"/>
                <a:stretch>
                  <a:fillRect l="-1155" b="-796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52837052-42FA-1DF7-41B5-24CE30CAF08E}"/>
                  </a:ext>
                </a:extLst>
              </p:cNvPr>
              <p:cNvSpPr txBox="1"/>
              <p:nvPr/>
            </p:nvSpPr>
            <p:spPr>
              <a:xfrm>
                <a:off x="361950" y="1548064"/>
                <a:ext cx="11620500" cy="4951292"/>
              </a:xfrm>
              <a:prstGeom prst="rect">
                <a:avLst/>
              </a:prstGeom>
              <a:noFill/>
            </p:spPr>
            <p:txBody>
              <a:bodyPr wrap="square">
                <a:spAutoFit/>
              </a:bodyPr>
              <a:lstStyle/>
              <a:p>
                <a:pPr algn="just">
                  <a:spcAft>
                    <a:spcPts val="800"/>
                  </a:spcAft>
                  <a:buNone/>
                </a:pPr>
                <a:r>
                  <a:rPr lang="pt-BR" sz="2400" i="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Resolução</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b="1"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1ª Forma:</a:t>
                </a:r>
                <a:r>
                  <a:rPr lang="pt-BR" sz="24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escrever uma fração centesimal equivalente a </a:t>
                </a:r>
                <a14:m>
                  <m:oMath xmlns:m="http://schemas.openxmlformats.org/officeDocument/2006/math">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3 </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m:t>
                        </m:r>
                      </m:den>
                    </m:f>
                  </m:oMath>
                </a14:m>
                <a:r>
                  <a:rPr lang="pt-BR" sz="24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 representá-la na forma percentual.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sSup>
                            <m:sSup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e>
                            <m:sup>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25</m:t>
                              </m:r>
                            </m:sup>
                          </m:sSup>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num>
                        <m:den>
                          <m:sSub>
                            <m:sSub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m:t>
                              </m:r>
                            </m:e>
                            <m:sub>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×25</m:t>
                              </m:r>
                            </m:sub>
                          </m:sSub>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75</m:t>
                          </m:r>
                        </m:num>
                        <m:den>
                          <m:r>
                            <a:rPr lang="pt-BR" sz="24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=75</m:t>
                      </m:r>
                      <m:r>
                        <a:rPr lang="pt-BR" sz="24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b="1"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2ª Forma:</a:t>
                </a:r>
                <a:r>
                  <a:rPr lang="pt-BR" sz="24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representar </a:t>
                </a:r>
                <a14:m>
                  <m:oMath xmlns:m="http://schemas.openxmlformats.org/officeDocument/2006/math">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4 </m:t>
                        </m:r>
                      </m:den>
                    </m:f>
                  </m:oMath>
                </a14:m>
                <a:r>
                  <a:rPr lang="pt-BR" sz="24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na forma decimal, dividindo o numerador pelo denominador.</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4 </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3÷4 = 0,75</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depois, multiplicar, o resultado obtido, pela fração </a:t>
                </a:r>
                <a14:m>
                  <m:oMath xmlns:m="http://schemas.openxmlformats.org/officeDocument/2006/math">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100</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100</m:t>
                        </m:r>
                      </m:den>
                    </m:f>
                  </m:oMath>
                </a14:m>
                <a:r>
                  <a:rPr lang="pt-BR" sz="24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para então representar a forma percentual.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0,75</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100</m:t>
                          </m:r>
                        </m:num>
                        <m:den>
                          <m:r>
                            <a:rPr lang="pt-BR" sz="24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 100 </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0,75</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100</m:t>
                          </m:r>
                        </m:num>
                        <m:den>
                          <m:r>
                            <a:rPr lang="pt-BR" sz="24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75</m:t>
                          </m:r>
                        </m:num>
                        <m:den>
                          <m:r>
                            <a:rPr lang="pt-BR" sz="24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=75</m:t>
                      </m:r>
                      <m:r>
                        <a:rPr lang="pt-BR" sz="24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52837052-42FA-1DF7-41B5-24CE30CAF08E}"/>
                  </a:ext>
                </a:extLst>
              </p:cNvPr>
              <p:cNvSpPr txBox="1">
                <a:spLocks noRot="1" noChangeAspect="1" noMove="1" noResize="1" noEditPoints="1" noAdjustHandles="1" noChangeArrowheads="1" noChangeShapeType="1" noTextEdit="1"/>
              </p:cNvSpPr>
              <p:nvPr/>
            </p:nvSpPr>
            <p:spPr>
              <a:xfrm>
                <a:off x="361950" y="1548064"/>
                <a:ext cx="11620500" cy="4951292"/>
              </a:xfrm>
              <a:prstGeom prst="rect">
                <a:avLst/>
              </a:prstGeom>
              <a:blipFill>
                <a:blip r:embed="rId4"/>
                <a:stretch>
                  <a:fillRect l="-787" t="-1108"/>
                </a:stretch>
              </a:blipFill>
            </p:spPr>
            <p:txBody>
              <a:bodyPr/>
              <a:lstStyle/>
              <a:p>
                <a:r>
                  <a:rPr lang="pt-BR">
                    <a:noFill/>
                  </a:rPr>
                  <a:t> </a:t>
                </a:r>
              </a:p>
            </p:txBody>
          </p:sp>
        </mc:Fallback>
      </mc:AlternateContent>
    </p:spTree>
    <p:extLst>
      <p:ext uri="{BB962C8B-B14F-4D97-AF65-F5344CB8AC3E}">
        <p14:creationId xmlns:p14="http://schemas.microsoft.com/office/powerpoint/2010/main" val="3307974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1087F-9770-8E7D-12A5-CF295B2DA7A2}"/>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5EE65AD-67BD-CF92-073E-8139E64EB3D5}"/>
              </a:ext>
            </a:extLst>
          </p:cNvPr>
          <p:cNvSpPr txBox="1"/>
          <p:nvPr/>
        </p:nvSpPr>
        <p:spPr>
          <a:xfrm>
            <a:off x="314325" y="619125"/>
            <a:ext cx="11368089" cy="5343707"/>
          </a:xfrm>
          <a:prstGeom prst="rect">
            <a:avLst/>
          </a:prstGeom>
          <a:noFill/>
          <a:ln w="38100">
            <a:solidFill>
              <a:schemeClr val="accent1"/>
            </a:solidFill>
          </a:ln>
        </p:spPr>
        <p:txBody>
          <a:bodyPr wrap="square">
            <a:spAutoFit/>
          </a:bodyPr>
          <a:lstStyle/>
          <a:p>
            <a:pPr marL="2238375" algn="just">
              <a:lnSpc>
                <a:spcPct val="107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Observe, a posição da vírgula ao multiplicarmos um número por 100, nos exemplos:</a:t>
            </a:r>
          </a:p>
          <a:p>
            <a:pPr marL="2238375" algn="just">
              <a:lnSpc>
                <a:spcPct val="107000"/>
              </a:lnSpc>
              <a:spcAft>
                <a:spcPts val="800"/>
              </a:spcAft>
              <a:buNone/>
            </a:pPr>
            <a:endParaRPr lang="pt-BR" sz="2400" kern="100" dirty="0">
              <a:latin typeface="Arial Narrow" panose="020B0606020202030204" pitchFamily="34" charset="0"/>
              <a:ea typeface="Times New Roman" panose="02020603050405020304" pitchFamily="18" charset="0"/>
              <a:cs typeface="Times New Roman" panose="02020603050405020304" pitchFamily="18" charset="0"/>
            </a:endParaRPr>
          </a:p>
          <a:p>
            <a:pPr marL="2238375" algn="just">
              <a:lnSpc>
                <a:spcPct val="107000"/>
              </a:lnSpc>
              <a:spcAft>
                <a:spcPts val="800"/>
              </a:spcAft>
              <a:buNone/>
            </a:pP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2238375" algn="just">
              <a:lnSpc>
                <a:spcPct val="107000"/>
              </a:lnSpc>
              <a:spcAft>
                <a:spcPts val="800"/>
              </a:spcAft>
              <a:buNone/>
            </a:pPr>
            <a:endParaRPr lang="pt-BR" sz="2400" kern="100" dirty="0">
              <a:latin typeface="Arial Narrow" panose="020B0606020202030204" pitchFamily="34" charset="0"/>
              <a:ea typeface="Times New Roman" panose="02020603050405020304" pitchFamily="18" charset="0"/>
              <a:cs typeface="Times New Roman" panose="02020603050405020304" pitchFamily="18" charset="0"/>
            </a:endParaRPr>
          </a:p>
          <a:p>
            <a:pPr marL="2238375" algn="just">
              <a:lnSpc>
                <a:spcPct val="107000"/>
              </a:lnSpc>
              <a:spcAft>
                <a:spcPts val="800"/>
              </a:spcAft>
              <a:buNone/>
            </a:pP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2238375" algn="just">
              <a:lnSpc>
                <a:spcPct val="107000"/>
              </a:lnSpc>
              <a:spcAft>
                <a:spcPts val="800"/>
              </a:spcAft>
              <a:buNone/>
            </a:pPr>
            <a:endParaRPr lang="pt-BR" sz="2400" kern="100" dirty="0">
              <a:latin typeface="Arial Narrow" panose="020B0606020202030204" pitchFamily="34" charset="0"/>
              <a:ea typeface="Times New Roman" panose="02020603050405020304" pitchFamily="18" charset="0"/>
              <a:cs typeface="Times New Roman" panose="02020603050405020304" pitchFamily="18" charset="0"/>
            </a:endParaRPr>
          </a:p>
          <a:p>
            <a:pPr marL="2238375" algn="just">
              <a:lnSpc>
                <a:spcPct val="107000"/>
              </a:lnSpc>
              <a:spcAft>
                <a:spcPts val="800"/>
              </a:spcAft>
              <a:buNone/>
            </a:pPr>
            <a:endParaRPr lang="pt-BR" kern="100" dirty="0">
              <a:latin typeface="Arial Narrow" panose="020B0606020202030204" pitchFamily="34" charset="0"/>
              <a:ea typeface="Times New Roman" panose="02020603050405020304" pitchFamily="18" charset="0"/>
              <a:cs typeface="Times New Roman" panose="02020603050405020304" pitchFamily="18" charset="0"/>
            </a:endParaRPr>
          </a:p>
          <a:p>
            <a:pPr marL="2238375" algn="just">
              <a:lnSpc>
                <a:spcPct val="107000"/>
              </a:lnSpc>
              <a:spcAft>
                <a:spcPts val="800"/>
              </a:spcAft>
              <a:buNone/>
            </a:pPr>
            <a:endParaRPr lang="pt-BR" kern="100" dirty="0">
              <a:latin typeface="Arial Narrow" panose="020B0606020202030204" pitchFamily="34" charset="0"/>
              <a:ea typeface="Times New Roman" panose="02020603050405020304" pitchFamily="18" charset="0"/>
              <a:cs typeface="Times New Roman" panose="02020603050405020304" pitchFamily="18" charset="0"/>
            </a:endParaRPr>
          </a:p>
          <a:p>
            <a:pPr marL="2238375" algn="just">
              <a:lnSpc>
                <a:spcPct val="107000"/>
              </a:lnSpc>
              <a:spcAft>
                <a:spcPts val="800"/>
              </a:spcAft>
              <a:buNone/>
            </a:pPr>
            <a:endParaRPr lang="pt-BR" kern="100" dirty="0">
              <a:latin typeface="Arial Narrow" panose="020B0606020202030204" pitchFamily="34" charset="0"/>
              <a:ea typeface="Times New Roman" panose="02020603050405020304" pitchFamily="18" charset="0"/>
              <a:cs typeface="Times New Roman" panose="02020603050405020304" pitchFamily="18" charset="0"/>
            </a:endParaRPr>
          </a:p>
          <a:p>
            <a:pPr marL="2238375" algn="just">
              <a:lnSpc>
                <a:spcPct val="107000"/>
              </a:lnSpc>
              <a:spcAft>
                <a:spcPts val="800"/>
              </a:spcAft>
              <a:buNone/>
            </a:pPr>
            <a:endParaRPr lang="pt-BR" kern="100" dirty="0">
              <a:latin typeface="Arial Narrow" panose="020B0606020202030204" pitchFamily="34" charset="0"/>
              <a:ea typeface="Times New Roman" panose="02020603050405020304" pitchFamily="18" charset="0"/>
              <a:cs typeface="Times New Roman" panose="02020603050405020304" pitchFamily="18" charset="0"/>
            </a:endParaRPr>
          </a:p>
          <a:p>
            <a:pPr marL="2238375" algn="just">
              <a:lnSpc>
                <a:spcPct val="107000"/>
              </a:lnSpc>
              <a:spcAft>
                <a:spcPts val="800"/>
              </a:spcAft>
              <a:buNone/>
            </a:pPr>
            <a:endParaRPr lang="pt-BR" kern="100" dirty="0">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5127" name="Picture 7">
            <a:extLst>
              <a:ext uri="{FF2B5EF4-FFF2-40B4-BE49-F238E27FC236}">
                <a16:creationId xmlns:a16="http://schemas.microsoft.com/office/drawing/2014/main" id="{737B673D-2501-202A-03B1-1CE0522A03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2" t="22618" r="72659" b="13595"/>
          <a:stretch>
            <a:fillRect/>
          </a:stretch>
        </p:blipFill>
        <p:spPr bwMode="auto">
          <a:xfrm>
            <a:off x="3499525" y="1721513"/>
            <a:ext cx="4581014" cy="10668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375910AB-E8F9-00A8-FFBD-01E014B7F8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535" t="16019" r="38127"/>
          <a:stretch>
            <a:fillRect/>
          </a:stretch>
        </p:blipFill>
        <p:spPr bwMode="auto">
          <a:xfrm>
            <a:off x="3499525" y="3048121"/>
            <a:ext cx="4581014" cy="1323101"/>
          </a:xfrm>
          <a:prstGeom prst="rect">
            <a:avLst/>
          </a:prstGeom>
          <a:noFill/>
          <a:extLst>
            <a:ext uri="{909E8E84-426E-40DD-AFC4-6F175D3DCCD1}">
              <a14:hiddenFill xmlns:a14="http://schemas.microsoft.com/office/drawing/2010/main">
                <a:solidFill>
                  <a:srgbClr val="FFFFFF"/>
                </a:solidFill>
              </a14:hiddenFill>
            </a:ext>
          </a:extLst>
        </p:spPr>
      </p:pic>
      <p:pic>
        <p:nvPicPr>
          <p:cNvPr id="5125" name="Imagem 1">
            <a:extLst>
              <a:ext uri="{FF2B5EF4-FFF2-40B4-BE49-F238E27FC236}">
                <a16:creationId xmlns:a16="http://schemas.microsoft.com/office/drawing/2014/main" id="{68DB7BF9-77E0-65C9-EB4D-5D7794CF95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0349" t="13724" r="3429" b="13964"/>
          <a:stretch>
            <a:fillRect/>
          </a:stretch>
        </p:blipFill>
        <p:spPr bwMode="auto">
          <a:xfrm>
            <a:off x="3499525" y="4711784"/>
            <a:ext cx="4581014" cy="1191859"/>
          </a:xfrm>
          <a:prstGeom prst="rect">
            <a:avLst/>
          </a:prstGeom>
          <a:noFill/>
          <a:extLst>
            <a:ext uri="{909E8E84-426E-40DD-AFC4-6F175D3DCCD1}">
              <a14:hiddenFill xmlns:a14="http://schemas.microsoft.com/office/drawing/2010/main">
                <a:solidFill>
                  <a:srgbClr val="FFFFFF"/>
                </a:solidFill>
              </a14:hiddenFill>
            </a:ext>
          </a:extLst>
        </p:spPr>
      </p:pic>
      <p:pic>
        <p:nvPicPr>
          <p:cNvPr id="5128" name="Imagem 1" descr="Logotipo, nome da empresa&#10;&#10;Descrição gerada automaticamente">
            <a:extLst>
              <a:ext uri="{FF2B5EF4-FFF2-40B4-BE49-F238E27FC236}">
                <a16:creationId xmlns:a16="http://schemas.microsoft.com/office/drawing/2014/main" id="{D546C36F-199E-8C19-5F6D-20117E8AF0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977" t="9805"/>
          <a:stretch>
            <a:fillRect/>
          </a:stretch>
        </p:blipFill>
        <p:spPr bwMode="auto">
          <a:xfrm>
            <a:off x="509586" y="733425"/>
            <a:ext cx="1923049" cy="10668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a:extLst>
              <a:ext uri="{FF2B5EF4-FFF2-40B4-BE49-F238E27FC236}">
                <a16:creationId xmlns:a16="http://schemas.microsoft.com/office/drawing/2014/main" id="{5CEAC251-4B78-7426-B928-9E115CE387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92" r="72659"/>
          <a:stretch>
            <a:fillRect/>
          </a:stretch>
        </p:blipFill>
        <p:spPr bwMode="auto">
          <a:xfrm>
            <a:off x="0" y="0"/>
            <a:ext cx="1800225" cy="65722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7DA5A646-BD0F-0321-1085-D03F166149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4535" r="38127"/>
          <a:stretch>
            <a:fillRect/>
          </a:stretch>
        </p:blipFill>
        <p:spPr bwMode="auto">
          <a:xfrm>
            <a:off x="0" y="0"/>
            <a:ext cx="18002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5121" name="Imagem 1">
            <a:extLst>
              <a:ext uri="{FF2B5EF4-FFF2-40B4-BE49-F238E27FC236}">
                <a16:creationId xmlns:a16="http://schemas.microsoft.com/office/drawing/2014/main" id="{53DE6BBB-784F-320D-F7CA-27A20DC3A7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0349" r="3429"/>
          <a:stretch>
            <a:fillRect/>
          </a:stretch>
        </p:blipFill>
        <p:spPr bwMode="auto">
          <a:xfrm>
            <a:off x="0" y="0"/>
            <a:ext cx="1800225" cy="64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2836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7E3F4-46D9-C883-474D-1D0F3B34CE7A}"/>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10C5FC1F-F396-B070-87A8-5C6234B0BA05}"/>
              </a:ext>
            </a:extLst>
          </p:cNvPr>
          <p:cNvPicPr>
            <a:picLocks noChangeAspect="1"/>
          </p:cNvPicPr>
          <p:nvPr/>
        </p:nvPicPr>
        <p:blipFill>
          <a:blip r:embed="rId3"/>
          <a:stretch>
            <a:fillRect/>
          </a:stretch>
        </p:blipFill>
        <p:spPr>
          <a:xfrm>
            <a:off x="5554070" y="3990975"/>
            <a:ext cx="6171536" cy="2490921"/>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2B756B60-0F7C-1238-778F-F515A7C84031}"/>
                  </a:ext>
                </a:extLst>
              </p:cNvPr>
              <p:cNvSpPr txBox="1"/>
              <p:nvPr/>
            </p:nvSpPr>
            <p:spPr>
              <a:xfrm>
                <a:off x="614361" y="685800"/>
                <a:ext cx="11111245" cy="984116"/>
              </a:xfrm>
              <a:prstGeom prst="rect">
                <a:avLst/>
              </a:prstGeom>
              <a:noFill/>
            </p:spPr>
            <p:txBody>
              <a:bodyPr wrap="square">
                <a:spAutoFit/>
              </a:bodyPr>
              <a:lstStyle/>
              <a:p>
                <a:r>
                  <a:rPr lang="pt-BR" sz="2400" b="1" i="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3ª Forma:</a:t>
                </a:r>
                <a:r>
                  <a:rPr lang="pt-BR" sz="2400" i="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i="1" dirty="0">
                    <a:effectLst/>
                    <a:latin typeface="Arial Narrow" panose="020B0606020202030204" pitchFamily="34" charset="0"/>
                    <a:ea typeface="Aptos" panose="020B0004020202020204" pitchFamily="34" charset="0"/>
                    <a:cs typeface="Times New Roman" panose="02020603050405020304" pitchFamily="18" charset="0"/>
                  </a:rPr>
                  <a:t>construir a proporção, igualando  </a:t>
                </a:r>
                <a14:m>
                  <m:oMath xmlns:m="http://schemas.openxmlformats.org/officeDocument/2006/math">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 4 </m:t>
                        </m:r>
                      </m:den>
                    </m:f>
                  </m:oMath>
                </a14:m>
                <a:r>
                  <a:rPr lang="pt-BR" sz="2400" i="1" dirty="0">
                    <a:effectLst/>
                    <a:latin typeface="Arial Narrow" panose="020B0606020202030204" pitchFamily="34" charset="0"/>
                    <a:ea typeface="Aptos" panose="020B0004020202020204" pitchFamily="34" charset="0"/>
                    <a:cs typeface="Times New Roman" panose="02020603050405020304" pitchFamily="18" charset="0"/>
                  </a:rPr>
                  <a:t> à fração </a:t>
                </a:r>
                <a14:m>
                  <m:oMath xmlns:m="http://schemas.openxmlformats.org/officeDocument/2006/math">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𝑥</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100</m:t>
                        </m:r>
                      </m:den>
                    </m:f>
                  </m:oMath>
                </a14:m>
                <a:r>
                  <a:rPr lang="pt-BR" sz="2400" i="1" dirty="0">
                    <a:effectLst/>
                    <a:latin typeface="Arial Narrow" panose="020B0606020202030204" pitchFamily="34" charset="0"/>
                    <a:ea typeface="Aptos" panose="020B0004020202020204" pitchFamily="34" charset="0"/>
                    <a:cs typeface="Times New Roman" panose="02020603050405020304" pitchFamily="18" charset="0"/>
                  </a:rPr>
                  <a:t> e, depois, aplicar a Propriedade Fundamental da Proporção.</a:t>
                </a:r>
                <a:endParaRPr lang="pt-BR" sz="2400" dirty="0"/>
              </a:p>
            </p:txBody>
          </p:sp>
        </mc:Choice>
        <mc:Fallback xmlns="">
          <p:sp>
            <p:nvSpPr>
              <p:cNvPr id="11" name="CaixaDeTexto 10">
                <a:extLst>
                  <a:ext uri="{FF2B5EF4-FFF2-40B4-BE49-F238E27FC236}">
                    <a16:creationId xmlns:a16="http://schemas.microsoft.com/office/drawing/2014/main" id="{2B756B60-0F7C-1238-778F-F515A7C84031}"/>
                  </a:ext>
                </a:extLst>
              </p:cNvPr>
              <p:cNvSpPr txBox="1">
                <a:spLocks noRot="1" noChangeAspect="1" noMove="1" noResize="1" noEditPoints="1" noAdjustHandles="1" noChangeArrowheads="1" noChangeShapeType="1" noTextEdit="1"/>
              </p:cNvSpPr>
              <p:nvPr/>
            </p:nvSpPr>
            <p:spPr>
              <a:xfrm>
                <a:off x="614361" y="685800"/>
                <a:ext cx="11111245" cy="984116"/>
              </a:xfrm>
              <a:prstGeom prst="rect">
                <a:avLst/>
              </a:prstGeom>
              <a:blipFill>
                <a:blip r:embed="rId4"/>
                <a:stretch>
                  <a:fillRect l="-878" b="-12422"/>
                </a:stretch>
              </a:blipFill>
            </p:spPr>
            <p:txBody>
              <a:bodyPr/>
              <a:lstStyle/>
              <a:p>
                <a:r>
                  <a:rPr lang="pt-BR">
                    <a:noFill/>
                  </a:rPr>
                  <a:t> </a:t>
                </a:r>
              </a:p>
            </p:txBody>
          </p:sp>
        </mc:Fallback>
      </mc:AlternateContent>
      <p:pic>
        <p:nvPicPr>
          <p:cNvPr id="12" name="Imagem 11" descr="Forma&#10;&#10;O conteúdo gerado por IA pode estar incorreto.">
            <a:extLst>
              <a:ext uri="{FF2B5EF4-FFF2-40B4-BE49-F238E27FC236}">
                <a16:creationId xmlns:a16="http://schemas.microsoft.com/office/drawing/2014/main" id="{9D299FF8-B6AD-4C4C-73FA-89AE480675DD}"/>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saturation sat="300000"/>
                    </a14:imgEffect>
                  </a14:imgLayer>
                </a14:imgProps>
              </a:ext>
            </a:extLst>
          </a:blip>
          <a:stretch>
            <a:fillRect/>
          </a:stretch>
        </p:blipFill>
        <p:spPr>
          <a:xfrm>
            <a:off x="2051526" y="1889088"/>
            <a:ext cx="1450022" cy="984098"/>
          </a:xfrm>
          <a:prstGeom prst="rect">
            <a:avLst/>
          </a:prstGeom>
        </p:spPr>
      </p:pic>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09841295-D7BF-29D7-69C4-042565BBF3F8}"/>
                  </a:ext>
                </a:extLst>
              </p:cNvPr>
              <p:cNvSpPr txBox="1"/>
              <p:nvPr/>
            </p:nvSpPr>
            <p:spPr>
              <a:xfrm>
                <a:off x="857250" y="2912237"/>
                <a:ext cx="4114800" cy="2261132"/>
              </a:xfrm>
              <a:prstGeom prst="rect">
                <a:avLst/>
              </a:prstGeom>
              <a:noFill/>
            </p:spPr>
            <p:txBody>
              <a:bodyPr wrap="square">
                <a:spAutoFit/>
              </a:bodyPr>
              <a:lstStyle/>
              <a:p>
                <a:pPr>
                  <a:buNone/>
                </a:pPr>
                <a14:m>
                  <m:oMathPara xmlns:m="http://schemas.openxmlformats.org/officeDocument/2006/math">
                    <m:oMathParaPr>
                      <m:jc m:val="centerGroup"/>
                    </m:oMathParaPr>
                    <m:oMath xmlns:m="http://schemas.openxmlformats.org/officeDocument/2006/math">
                      <m:r>
                        <a:rPr lang="pt-BR" sz="2400" i="1" kern="10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m:t>
                      </m:r>
                      <m:r>
                        <a:rPr lang="pt-BR" sz="2400" i="1" kern="100">
                          <a:solidFill>
                            <a:srgbClr val="FFC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r>
                        <a:rPr lang="pt-BR" sz="24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100</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400" i="1" kern="100">
                          <a:solidFill>
                            <a:srgbClr val="FFC000"/>
                          </a:solidFill>
                          <a:effectLst/>
                          <a:latin typeface="Cambria Math" panose="02040503050406030204" pitchFamily="18" charset="0"/>
                          <a:ea typeface="Aptos" panose="020B0004020202020204" pitchFamily="34" charset="0"/>
                          <a:cs typeface="Times New Roman" panose="02020603050405020304" pitchFamily="18" charset="0"/>
                        </a:rPr>
                        <m:t>4</m:t>
                      </m:r>
                      <m:r>
                        <a:rPr lang="pt-BR" sz="2400" i="1" kern="100">
                          <a:solidFill>
                            <a:srgbClr val="FFC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300</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400" i="1" kern="100">
                          <a:solidFill>
                            <a:srgbClr val="FFC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300</m:t>
                          </m:r>
                        </m:num>
                        <m:den>
                          <m:r>
                            <a:rPr lang="pt-BR" sz="2400" i="1" kern="100">
                              <a:solidFill>
                                <a:srgbClr val="FFC000"/>
                              </a:solidFill>
                              <a:effectLst/>
                              <a:latin typeface="Cambria Math" panose="02040503050406030204" pitchFamily="18" charset="0"/>
                              <a:ea typeface="Aptos" panose="020B0004020202020204" pitchFamily="34" charset="0"/>
                              <a:cs typeface="Times New Roman" panose="02020603050405020304" pitchFamily="18" charset="0"/>
                            </a:rPr>
                            <m:t>4</m:t>
                          </m:r>
                        </m:den>
                      </m:f>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400" i="1" kern="100">
                          <a:solidFill>
                            <a:srgbClr val="FFC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=75</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400" i="1" kern="100" dirty="0">
                    <a:effectLst/>
                    <a:latin typeface="Arial Narrow" panose="020B0606020202030204" pitchFamily="34" charset="0"/>
                    <a:ea typeface="Aptos" panose="020B0004020202020204" pitchFamily="34" charset="0"/>
                    <a:cs typeface="Times New Roman" panose="02020603050405020304" pitchFamily="18" charset="0"/>
                  </a:rPr>
                  <a:t>Ou seja,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75%</m:t>
                    </m:r>
                  </m:oMath>
                </a14:m>
                <a:r>
                  <a:rPr lang="pt-BR" sz="24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4" name="CaixaDeTexto 13">
                <a:extLst>
                  <a:ext uri="{FF2B5EF4-FFF2-40B4-BE49-F238E27FC236}">
                    <a16:creationId xmlns:a16="http://schemas.microsoft.com/office/drawing/2014/main" id="{09841295-D7BF-29D7-69C4-042565BBF3F8}"/>
                  </a:ext>
                </a:extLst>
              </p:cNvPr>
              <p:cNvSpPr txBox="1">
                <a:spLocks noRot="1" noChangeAspect="1" noMove="1" noResize="1" noEditPoints="1" noAdjustHandles="1" noChangeArrowheads="1" noChangeShapeType="1" noTextEdit="1"/>
              </p:cNvSpPr>
              <p:nvPr/>
            </p:nvSpPr>
            <p:spPr>
              <a:xfrm>
                <a:off x="857250" y="2912237"/>
                <a:ext cx="4114800" cy="2261132"/>
              </a:xfrm>
              <a:prstGeom prst="rect">
                <a:avLst/>
              </a:prstGeom>
              <a:blipFill>
                <a:blip r:embed="rId7"/>
                <a:stretch>
                  <a:fillRect l="-2370" b="-4852"/>
                </a:stretch>
              </a:blipFill>
            </p:spPr>
            <p:txBody>
              <a:bodyPr/>
              <a:lstStyle/>
              <a:p>
                <a:r>
                  <a:rPr lang="pt-BR">
                    <a:noFill/>
                  </a:rPr>
                  <a:t> </a:t>
                </a:r>
              </a:p>
            </p:txBody>
          </p:sp>
        </mc:Fallback>
      </mc:AlternateContent>
    </p:spTree>
    <p:extLst>
      <p:ext uri="{BB962C8B-B14F-4D97-AF65-F5344CB8AC3E}">
        <p14:creationId xmlns:p14="http://schemas.microsoft.com/office/powerpoint/2010/main" val="182235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1199B-B5E3-75CE-7484-557B3F9E18F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286E5DF-73ED-A262-413B-6CF15E0910E8}"/>
                  </a:ext>
                </a:extLst>
              </p:cNvPr>
              <p:cNvSpPr txBox="1"/>
              <p:nvPr/>
            </p:nvSpPr>
            <p:spPr>
              <a:xfrm>
                <a:off x="409575" y="668490"/>
                <a:ext cx="11201400" cy="2029786"/>
              </a:xfrm>
              <a:prstGeom prst="rect">
                <a:avLst/>
              </a:prstGeom>
              <a:noFill/>
            </p:spPr>
            <p:txBody>
              <a:bodyPr wrap="square">
                <a:spAutoFit/>
              </a:bodyPr>
              <a:lstStyle/>
              <a:p>
                <a:pPr>
                  <a:spcAft>
                    <a:spcPts val="800"/>
                  </a:spcAft>
                  <a:buNone/>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Represente a fração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2 </m:t>
                        </m:r>
                      </m:den>
                    </m:f>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sua forma decimal e percentual.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i="1" u="sng" kern="100" dirty="0">
                    <a:effectLst/>
                    <a:latin typeface="Arial Narrow" panose="020B0606020202030204" pitchFamily="34" charset="0"/>
                    <a:ea typeface="Calibri" panose="020F0502020204030204" pitchFamily="34" charset="0"/>
                    <a:cs typeface="Times New Roman" panose="02020603050405020304" pitchFamily="18" charset="0"/>
                  </a:rPr>
                  <a:t>Resolução</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Efetuando a divisão do numerador pelo denominador, temos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9286E5DF-73ED-A262-413B-6CF15E0910E8}"/>
                  </a:ext>
                </a:extLst>
              </p:cNvPr>
              <p:cNvSpPr txBox="1">
                <a:spLocks noRot="1" noChangeAspect="1" noMove="1" noResize="1" noEditPoints="1" noAdjustHandles="1" noChangeArrowheads="1" noChangeShapeType="1" noTextEdit="1"/>
              </p:cNvSpPr>
              <p:nvPr/>
            </p:nvSpPr>
            <p:spPr>
              <a:xfrm>
                <a:off x="409575" y="668490"/>
                <a:ext cx="11201400" cy="2029786"/>
              </a:xfrm>
              <a:prstGeom prst="rect">
                <a:avLst/>
              </a:prstGeom>
              <a:blipFill>
                <a:blip r:embed="rId3"/>
                <a:stretch>
                  <a:fillRect l="-816" t="-3003" b="-5405"/>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3321BC69-2664-4A48-503A-4431201FBD69}"/>
              </a:ext>
            </a:extLst>
          </p:cNvPr>
          <p:cNvPicPr>
            <a:picLocks noChangeAspect="1"/>
          </p:cNvPicPr>
          <p:nvPr/>
        </p:nvPicPr>
        <p:blipFill>
          <a:blip r:embed="rId4"/>
          <a:stretch>
            <a:fillRect/>
          </a:stretch>
        </p:blipFill>
        <p:spPr>
          <a:xfrm>
            <a:off x="7658100" y="1683383"/>
            <a:ext cx="2714625" cy="1668696"/>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6CA520D-4949-1765-71B5-C02AAF55EF02}"/>
                  </a:ext>
                </a:extLst>
              </p:cNvPr>
              <p:cNvSpPr txBox="1"/>
              <p:nvPr/>
            </p:nvSpPr>
            <p:spPr>
              <a:xfrm>
                <a:off x="495299" y="3808666"/>
                <a:ext cx="11344275" cy="2731902"/>
              </a:xfrm>
              <a:prstGeom prst="rect">
                <a:avLst/>
              </a:prstGeom>
              <a:noFill/>
            </p:spPr>
            <p:txBody>
              <a:bodyPr wrap="square">
                <a:spAutoFit/>
              </a:bodyPr>
              <a:lstStyle/>
              <a:p>
                <a:pPr algn="just">
                  <a:lnSpc>
                    <a:spcPct val="115000"/>
                  </a:lnSpc>
                  <a:spcAft>
                    <a:spcPts val="800"/>
                  </a:spcAft>
                  <a:buNone/>
                </a:pP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Para representarmos, na forma percentual, multiplicamos por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m:t>
                        </m:r>
                      </m:den>
                    </m:f>
                  </m:oMath>
                </a14:m>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 e, depois, substituímos o denominador 100 pelo símbolo %, assim</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0,5 ∙</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0,5∙100</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50</m:t>
                          </m:r>
                        </m:num>
                        <m:den>
                          <m:r>
                            <a:rPr lang="pt-BR" sz="2400"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=50</m:t>
                      </m:r>
                      <m:r>
                        <a:rPr lang="pt-BR" sz="2400"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Dessa forma, o número </a:t>
                </a:r>
                <a14:m>
                  <m:oMath xmlns:m="http://schemas.openxmlformats.org/officeDocument/2006/math">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1 </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m:t>
                        </m:r>
                      </m:den>
                    </m:f>
                  </m:oMath>
                </a14:m>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 equivale a </a:t>
                </a:r>
                <a14:m>
                  <m:oMath xmlns:m="http://schemas.openxmlformats.org/officeDocument/2006/math">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0,5 </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𝑜𝑢</m:t>
                    </m:r>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50%</m:t>
                    </m:r>
                  </m:oMath>
                </a14:m>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06CA520D-4949-1765-71B5-C02AAF55EF02}"/>
                  </a:ext>
                </a:extLst>
              </p:cNvPr>
              <p:cNvSpPr txBox="1">
                <a:spLocks noRot="1" noChangeAspect="1" noMove="1" noResize="1" noEditPoints="1" noAdjustHandles="1" noChangeArrowheads="1" noChangeShapeType="1" noTextEdit="1"/>
              </p:cNvSpPr>
              <p:nvPr/>
            </p:nvSpPr>
            <p:spPr>
              <a:xfrm>
                <a:off x="495299" y="3808666"/>
                <a:ext cx="11344275" cy="2731902"/>
              </a:xfrm>
              <a:prstGeom prst="rect">
                <a:avLst/>
              </a:prstGeom>
              <a:blipFill>
                <a:blip r:embed="rId5"/>
                <a:stretch>
                  <a:fillRect l="-806" r="-860" b="-1339"/>
                </a:stretch>
              </a:blipFill>
            </p:spPr>
            <p:txBody>
              <a:bodyPr/>
              <a:lstStyle/>
              <a:p>
                <a:r>
                  <a:rPr lang="pt-BR">
                    <a:noFill/>
                  </a:rPr>
                  <a:t> </a:t>
                </a:r>
              </a:p>
            </p:txBody>
          </p:sp>
        </mc:Fallback>
      </mc:AlternateContent>
    </p:spTree>
    <p:extLst>
      <p:ext uri="{BB962C8B-B14F-4D97-AF65-F5344CB8AC3E}">
        <p14:creationId xmlns:p14="http://schemas.microsoft.com/office/powerpoint/2010/main" val="4101171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F38A4-5701-21A2-D621-F820A299FD70}"/>
            </a:ext>
          </a:extLst>
        </p:cNvPr>
        <p:cNvGrpSpPr/>
        <p:nvPr/>
      </p:nvGrpSpPr>
      <p:grpSpPr>
        <a:xfrm>
          <a:off x="0" y="0"/>
          <a:ext cx="0" cy="0"/>
          <a:chOff x="0" y="0"/>
          <a:chExt cx="0" cy="0"/>
        </a:xfrm>
      </p:grpSpPr>
      <p:pic>
        <p:nvPicPr>
          <p:cNvPr id="3" name="Imagem 14">
            <a:extLst>
              <a:ext uri="{FF2B5EF4-FFF2-40B4-BE49-F238E27FC236}">
                <a16:creationId xmlns:a16="http://schemas.microsoft.com/office/drawing/2014/main" id="{8AE33BEB-76E5-C1D4-5D0E-E37A9C25A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774" y="415342"/>
            <a:ext cx="2710656" cy="5690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5800C27-EAD9-A1C3-04B8-97A075459E07}"/>
                  </a:ext>
                </a:extLst>
              </p:cNvPr>
              <p:cNvSpPr txBox="1"/>
              <p:nvPr/>
            </p:nvSpPr>
            <p:spPr>
              <a:xfrm>
                <a:off x="391317" y="782138"/>
                <a:ext cx="11457783" cy="1807354"/>
              </a:xfrm>
              <a:prstGeom prst="rect">
                <a:avLst/>
              </a:prstGeom>
              <a:noFill/>
            </p:spPr>
            <p:txBody>
              <a:bodyPr wrap="square">
                <a:spAutoFit/>
              </a:bodyPr>
              <a:lstStyle/>
              <a:p>
                <a:pPr algn="ctr">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Frações Equivalentes</a:t>
                </a:r>
                <a:endParaRPr lang="pt-BR" sz="22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As frações </a:t>
                </a:r>
                <a14:m>
                  <m:oMath xmlns:m="http://schemas.openxmlformats.org/officeDocument/2006/math">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den>
                    </m:f>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𝟒</m:t>
                        </m:r>
                      </m:den>
                    </m:f>
                    <m:r>
                      <a:rPr lang="pt-BR" sz="2200" b="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𝟑</m:t>
                        </m:r>
                        <m:r>
                          <a:rPr lang="pt-BR" sz="2200" b="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𝟔</m:t>
                        </m:r>
                      </m:den>
                    </m:f>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𝟗</m:t>
                        </m:r>
                        <m:r>
                          <a:rPr lang="pt-BR" sz="2200" b="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𝟏𝟖</m:t>
                        </m:r>
                      </m:den>
                    </m:f>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𝟓𝟎</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𝟏𝟎𝟎</m:t>
                        </m:r>
                      </m:den>
                    </m:f>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são equivalentes, logo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todas representam 50%.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possível encontrar frações equivalentes, a partir de uma fração, multiplicando ou dividindo o numerador e o denominador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por um mesmo número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diferente de zero.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25800C27-EAD9-A1C3-04B8-97A075459E07}"/>
                  </a:ext>
                </a:extLst>
              </p:cNvPr>
              <p:cNvSpPr txBox="1">
                <a:spLocks noRot="1" noChangeAspect="1" noMove="1" noResize="1" noEditPoints="1" noAdjustHandles="1" noChangeArrowheads="1" noChangeShapeType="1" noTextEdit="1"/>
              </p:cNvSpPr>
              <p:nvPr/>
            </p:nvSpPr>
            <p:spPr>
              <a:xfrm>
                <a:off x="391317" y="782138"/>
                <a:ext cx="11457783" cy="1807354"/>
              </a:xfrm>
              <a:prstGeom prst="rect">
                <a:avLst/>
              </a:prstGeom>
              <a:blipFill>
                <a:blip r:embed="rId4"/>
                <a:stretch>
                  <a:fillRect l="-691" t="-2694" r="-638" b="-5387"/>
                </a:stretch>
              </a:blipFill>
            </p:spPr>
            <p:txBody>
              <a:bodyPr/>
              <a:lstStyle/>
              <a:p>
                <a:r>
                  <a:rPr lang="pt-BR">
                    <a:noFill/>
                  </a:rPr>
                  <a:t> </a:t>
                </a:r>
              </a:p>
            </p:txBody>
          </p:sp>
        </mc:Fallback>
      </mc:AlternateContent>
      <p:pic>
        <p:nvPicPr>
          <p:cNvPr id="6" name="Imagem 5" descr="Diagrama&#10;&#10;O conteúdo gerado por IA pode estar incorreto.">
            <a:extLst>
              <a:ext uri="{FF2B5EF4-FFF2-40B4-BE49-F238E27FC236}">
                <a16:creationId xmlns:a16="http://schemas.microsoft.com/office/drawing/2014/main" id="{870E0152-96AB-03C2-5B17-46ADF7F9E180}"/>
              </a:ext>
            </a:extLst>
          </p:cNvPr>
          <p:cNvPicPr>
            <a:picLocks noChangeAspect="1"/>
          </p:cNvPicPr>
          <p:nvPr/>
        </p:nvPicPr>
        <p:blipFill>
          <a:blip r:embed="rId5"/>
          <a:stretch>
            <a:fillRect/>
          </a:stretch>
        </p:blipFill>
        <p:spPr>
          <a:xfrm>
            <a:off x="1078247" y="3802610"/>
            <a:ext cx="3240000" cy="1797206"/>
          </a:xfrm>
          <a:prstGeom prst="rect">
            <a:avLst/>
          </a:prstGeom>
        </p:spPr>
      </p:pic>
      <p:sp>
        <p:nvSpPr>
          <p:cNvPr id="8" name="CaixaDeTexto 7">
            <a:extLst>
              <a:ext uri="{FF2B5EF4-FFF2-40B4-BE49-F238E27FC236}">
                <a16:creationId xmlns:a16="http://schemas.microsoft.com/office/drawing/2014/main" id="{474E7BF5-8876-E6C5-E39E-6D97B09A0C43}"/>
              </a:ext>
            </a:extLst>
          </p:cNvPr>
          <p:cNvSpPr txBox="1"/>
          <p:nvPr/>
        </p:nvSpPr>
        <p:spPr>
          <a:xfrm>
            <a:off x="391317" y="2694614"/>
            <a:ext cx="5371308" cy="1107996"/>
          </a:xfrm>
          <a:prstGeom prst="rect">
            <a:avLst/>
          </a:prstGeom>
          <a:noFill/>
        </p:spPr>
        <p:txBody>
          <a:bodyPr wrap="square">
            <a:spAutoFit/>
          </a:bodyPr>
          <a:lstStyle/>
          <a:p>
            <a:pPr marL="342900" lvl="0" indent="-342900">
              <a:buFont typeface="Symbol" panose="05050102010706020507" pitchFamily="18" charset="2"/>
              <a:buChar char=""/>
            </a:pPr>
            <a:r>
              <a:rPr lang="pt-BR" sz="2200" b="1"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Amplificação</a:t>
            </a:r>
            <a:endParaRPr lang="pt-BR" sz="2200" b="1"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Multiplica-se o numerador e o denominador por um mesmo número, maior que 1.</a:t>
            </a: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p:txBody>
      </p:sp>
      <p:cxnSp>
        <p:nvCxnSpPr>
          <p:cNvPr id="10" name="Conector reto 9">
            <a:extLst>
              <a:ext uri="{FF2B5EF4-FFF2-40B4-BE49-F238E27FC236}">
                <a16:creationId xmlns:a16="http://schemas.microsoft.com/office/drawing/2014/main" id="{C2C3C68E-DB4D-3015-2CC0-BED2C72983DC}"/>
              </a:ext>
            </a:extLst>
          </p:cNvPr>
          <p:cNvCxnSpPr>
            <a:cxnSpLocks/>
            <a:stCxn id="5" idx="2"/>
          </p:cNvCxnSpPr>
          <p:nvPr/>
        </p:nvCxnSpPr>
        <p:spPr>
          <a:xfrm>
            <a:off x="6120209" y="2589492"/>
            <a:ext cx="0" cy="3201708"/>
          </a:xfrm>
          <a:prstGeom prst="line">
            <a:avLst/>
          </a:prstGeom>
          <a:ln w="38100"/>
        </p:spPr>
        <p:style>
          <a:lnRef idx="1">
            <a:schemeClr val="dk1"/>
          </a:lnRef>
          <a:fillRef idx="0">
            <a:schemeClr val="dk1"/>
          </a:fillRef>
          <a:effectRef idx="0">
            <a:schemeClr val="dk1"/>
          </a:effectRef>
          <a:fontRef idx="minor">
            <a:schemeClr val="tx1"/>
          </a:fontRef>
        </p:style>
      </p:cxnSp>
      <p:sp>
        <p:nvSpPr>
          <p:cNvPr id="15" name="CaixaDeTexto 14">
            <a:extLst>
              <a:ext uri="{FF2B5EF4-FFF2-40B4-BE49-F238E27FC236}">
                <a16:creationId xmlns:a16="http://schemas.microsoft.com/office/drawing/2014/main" id="{32BBE438-8B61-E8B5-E799-54EB1ED5216B}"/>
              </a:ext>
            </a:extLst>
          </p:cNvPr>
          <p:cNvSpPr txBox="1"/>
          <p:nvPr/>
        </p:nvSpPr>
        <p:spPr>
          <a:xfrm>
            <a:off x="6250980" y="2694614"/>
            <a:ext cx="5467349" cy="1226939"/>
          </a:xfrm>
          <a:prstGeom prst="rect">
            <a:avLst/>
          </a:prstGeom>
          <a:noFill/>
        </p:spPr>
        <p:txBody>
          <a:bodyPr wrap="square">
            <a:spAutoFit/>
          </a:bodyPr>
          <a:lstStyle/>
          <a:p>
            <a:pPr marL="342900" lvl="0" indent="-342900">
              <a:lnSpc>
                <a:spcPct val="115000"/>
              </a:lnSpc>
              <a:buFont typeface="Symbol" panose="05050102010706020507" pitchFamily="18" charset="2"/>
              <a:buChar char=""/>
            </a:pPr>
            <a:r>
              <a:rPr lang="pt-BR" sz="2200" b="1"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Simplificação</a:t>
            </a:r>
            <a:endParaRPr lang="pt-BR" sz="2200" b="1"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a:p>
            <a:pPr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Divide-se o numerador e o denominador por um divisor comum, maior que 1.</a:t>
            </a: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p:txBody>
      </p:sp>
      <p:pic>
        <p:nvPicPr>
          <p:cNvPr id="17" name="Imagem 16" descr="Diagrama&#10;&#10;O conteúdo gerado por IA pode estar incorreto.">
            <a:extLst>
              <a:ext uri="{FF2B5EF4-FFF2-40B4-BE49-F238E27FC236}">
                <a16:creationId xmlns:a16="http://schemas.microsoft.com/office/drawing/2014/main" id="{0480B4DD-34BF-416E-209A-C4EA0DA973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7880" y="3975243"/>
            <a:ext cx="3240000" cy="1624573"/>
          </a:xfrm>
          <a:prstGeom prst="rect">
            <a:avLst/>
          </a:prstGeom>
        </p:spPr>
      </p:pic>
      <p:sp>
        <p:nvSpPr>
          <p:cNvPr id="20" name="CaixaDeTexto 19">
            <a:extLst>
              <a:ext uri="{FF2B5EF4-FFF2-40B4-BE49-F238E27FC236}">
                <a16:creationId xmlns:a16="http://schemas.microsoft.com/office/drawing/2014/main" id="{AAA732C6-FE16-85D3-95B8-EBBF22D30131}"/>
              </a:ext>
            </a:extLst>
          </p:cNvPr>
          <p:cNvSpPr txBox="1"/>
          <p:nvPr/>
        </p:nvSpPr>
        <p:spPr>
          <a:xfrm>
            <a:off x="229193" y="5896322"/>
            <a:ext cx="11782030" cy="707886"/>
          </a:xfrm>
          <a:prstGeom prst="rect">
            <a:avLst/>
          </a:prstGeom>
          <a:noFill/>
        </p:spPr>
        <p:txBody>
          <a:bodyPr wrap="square">
            <a:spAutoFit/>
          </a:bodyPr>
          <a:lstStyle/>
          <a:p>
            <a:r>
              <a:rPr lang="pt-BR" sz="2000" b="1" dirty="0">
                <a:effectLst/>
                <a:latin typeface="Arial Narrow" panose="020B0606020202030204" pitchFamily="34" charset="0"/>
                <a:ea typeface="Calibri" panose="020F0502020204030204" pitchFamily="34" charset="0"/>
                <a:cs typeface="Times New Roman" panose="02020603050405020304" pitchFamily="18" charset="0"/>
              </a:rPr>
              <a:t>OBS.: </a:t>
            </a:r>
            <a:r>
              <a:rPr lang="pt-BR" sz="2000" dirty="0">
                <a:effectLst/>
                <a:latin typeface="Arial Narrow" panose="020B0606020202030204" pitchFamily="34" charset="0"/>
                <a:ea typeface="Calibri" panose="020F0502020204030204" pitchFamily="34" charset="0"/>
                <a:cs typeface="Times New Roman" panose="02020603050405020304" pitchFamily="18" charset="0"/>
              </a:rPr>
              <a:t>Ao simplificarmos uma fração, esta pode se tornar irredutível, isto ocorre quando seu numerador e denominador são primos entre si.</a:t>
            </a:r>
            <a:endParaRPr lang="pt-BR" sz="2000" dirty="0"/>
          </a:p>
        </p:txBody>
      </p:sp>
    </p:spTree>
    <p:extLst>
      <p:ext uri="{BB962C8B-B14F-4D97-AF65-F5344CB8AC3E}">
        <p14:creationId xmlns:p14="http://schemas.microsoft.com/office/powerpoint/2010/main" val="451321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193E5-11E3-EA18-6F8A-71CA68E5203C}"/>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11C4B79F-7B05-14AD-EB27-ADD95AB08632}"/>
              </a:ext>
            </a:extLst>
          </p:cNvPr>
          <p:cNvPicPr>
            <a:picLocks noChangeAspect="1"/>
          </p:cNvPicPr>
          <p:nvPr/>
        </p:nvPicPr>
        <p:blipFill>
          <a:blip r:embed="rId3"/>
          <a:stretch>
            <a:fillRect/>
          </a:stretch>
        </p:blipFill>
        <p:spPr>
          <a:xfrm>
            <a:off x="7353300" y="857152"/>
            <a:ext cx="4519926" cy="1401081"/>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D8C59DC-BFDF-3EC0-D38F-6BC26AAA4D04}"/>
                  </a:ext>
                </a:extLst>
              </p:cNvPr>
              <p:cNvSpPr txBox="1"/>
              <p:nvPr/>
            </p:nvSpPr>
            <p:spPr>
              <a:xfrm>
                <a:off x="330837" y="1875903"/>
                <a:ext cx="11530326" cy="2396554"/>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Porcentagem representada na forma</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decimal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Para representarmos um número percentual, na forma decimal, dividimos esse número por 100 ou o representamos em sua forma fracionária, simplificamos, se possível, e, por fim, dividimos o numerador pelo denominador.</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Por exemplo, para representarmos </a:t>
                </a:r>
                <a14:m>
                  <m:oMath xmlns:m="http://schemas.openxmlformats.org/officeDocument/2006/math">
                    <m:r>
                      <a:rPr lang="pt-BR" sz="2400" kern="100">
                        <a:effectLst/>
                        <a:latin typeface="Cambria Math" panose="02040503050406030204" pitchFamily="18" charset="0"/>
                        <a:ea typeface="Calibri" panose="020F0502020204030204" pitchFamily="34" charset="0"/>
                        <a:cs typeface="Times New Roman" panose="02020603050405020304" pitchFamily="18" charset="0"/>
                      </a:rPr>
                      <m:t>20%</m:t>
                    </m:r>
                  </m:oMath>
                </a14:m>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em sua forma decimal, devemos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7D8C59DC-BFDF-3EC0-D38F-6BC26AAA4D04}"/>
                  </a:ext>
                </a:extLst>
              </p:cNvPr>
              <p:cNvSpPr txBox="1">
                <a:spLocks noRot="1" noChangeAspect="1" noMove="1" noResize="1" noEditPoints="1" noAdjustHandles="1" noChangeArrowheads="1" noChangeShapeType="1" noTextEdit="1"/>
              </p:cNvSpPr>
              <p:nvPr/>
            </p:nvSpPr>
            <p:spPr>
              <a:xfrm>
                <a:off x="330837" y="1875903"/>
                <a:ext cx="11530326" cy="2396554"/>
              </a:xfrm>
              <a:prstGeom prst="rect">
                <a:avLst/>
              </a:prstGeom>
              <a:blipFill>
                <a:blip r:embed="rId5"/>
                <a:stretch>
                  <a:fillRect l="-846" t="-1781" r="-793" b="-458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7" name="Tabela 6">
                <a:extLst>
                  <a:ext uri="{FF2B5EF4-FFF2-40B4-BE49-F238E27FC236}">
                    <a16:creationId xmlns:a16="http://schemas.microsoft.com/office/drawing/2014/main" id="{9868F83A-5D82-68A9-200E-DEA5CF23AD89}"/>
                  </a:ext>
                </a:extLst>
              </p:cNvPr>
              <p:cNvGraphicFramePr>
                <a:graphicFrameLocks noGrp="1"/>
              </p:cNvGraphicFramePr>
              <p:nvPr>
                <p:extLst>
                  <p:ext uri="{D42A27DB-BD31-4B8C-83A1-F6EECF244321}">
                    <p14:modId xmlns:p14="http://schemas.microsoft.com/office/powerpoint/2010/main" val="2583432153"/>
                  </p:ext>
                </p:extLst>
              </p:nvPr>
            </p:nvGraphicFramePr>
            <p:xfrm>
              <a:off x="1581149" y="4384485"/>
              <a:ext cx="9153525" cy="1705229"/>
            </p:xfrm>
            <a:graphic>
              <a:graphicData uri="http://schemas.openxmlformats.org/drawingml/2006/table">
                <a:tbl>
                  <a:tblPr firstRow="1" firstCol="1" bandRow="1"/>
                  <a:tblGrid>
                    <a:gridCol w="3047287">
                      <a:extLst>
                        <a:ext uri="{9D8B030D-6E8A-4147-A177-3AD203B41FA5}">
                          <a16:colId xmlns:a16="http://schemas.microsoft.com/office/drawing/2014/main" val="144402244"/>
                        </a:ext>
                      </a:extLst>
                    </a:gridCol>
                    <a:gridCol w="831078">
                      <a:extLst>
                        <a:ext uri="{9D8B030D-6E8A-4147-A177-3AD203B41FA5}">
                          <a16:colId xmlns:a16="http://schemas.microsoft.com/office/drawing/2014/main" val="4065589439"/>
                        </a:ext>
                      </a:extLst>
                    </a:gridCol>
                    <a:gridCol w="5275160">
                      <a:extLst>
                        <a:ext uri="{9D8B030D-6E8A-4147-A177-3AD203B41FA5}">
                          <a16:colId xmlns:a16="http://schemas.microsoft.com/office/drawing/2014/main" val="1908291814"/>
                        </a:ext>
                      </a:extLst>
                    </a:gridCol>
                  </a:tblGrid>
                  <a:tr h="1705229">
                    <a:tc>
                      <a:txBody>
                        <a:bodyPr/>
                        <a:lstStyle/>
                        <a:p>
                          <a:pPr algn="just">
                            <a:lnSpc>
                              <a:spcPct val="107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I) dividir </a:t>
                          </a:r>
                          <a14:m>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20 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por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100</m:t>
                              </m:r>
                            </m:oMath>
                          </a14:m>
                          <a:r>
                            <a:rPr lang="pt-BR" sz="2200" kern="10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ctr">
                            <a:lnSpc>
                              <a:spcPct val="107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ou</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II) escrever este número na forma de fração e simplificá-la, se possível, para só então efetuar a divisão do numerador pelo denominador.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extLst>
                      <a:ext uri="{0D108BD9-81ED-4DB2-BD59-A6C34878D82A}">
                        <a16:rowId xmlns:a16="http://schemas.microsoft.com/office/drawing/2014/main" val="1114410337"/>
                      </a:ext>
                    </a:extLst>
                  </a:tr>
                </a:tbl>
              </a:graphicData>
            </a:graphic>
          </p:graphicFrame>
        </mc:Choice>
        <mc:Fallback xmlns="">
          <p:graphicFrame>
            <p:nvGraphicFramePr>
              <p:cNvPr id="7" name="Tabela 6">
                <a:extLst>
                  <a:ext uri="{FF2B5EF4-FFF2-40B4-BE49-F238E27FC236}">
                    <a16:creationId xmlns:a16="http://schemas.microsoft.com/office/drawing/2014/main" id="{9868F83A-5D82-68A9-200E-DEA5CF23AD89}"/>
                  </a:ext>
                </a:extLst>
              </p:cNvPr>
              <p:cNvGraphicFramePr>
                <a:graphicFrameLocks noGrp="1"/>
              </p:cNvGraphicFramePr>
              <p:nvPr>
                <p:extLst>
                  <p:ext uri="{D42A27DB-BD31-4B8C-83A1-F6EECF244321}">
                    <p14:modId xmlns:p14="http://schemas.microsoft.com/office/powerpoint/2010/main" val="2583432153"/>
                  </p:ext>
                </p:extLst>
              </p:nvPr>
            </p:nvGraphicFramePr>
            <p:xfrm>
              <a:off x="1581149" y="4384485"/>
              <a:ext cx="9153525" cy="1705229"/>
            </p:xfrm>
            <a:graphic>
              <a:graphicData uri="http://schemas.openxmlformats.org/drawingml/2006/table">
                <a:tbl>
                  <a:tblPr firstRow="1" firstCol="1" bandRow="1"/>
                  <a:tblGrid>
                    <a:gridCol w="3047287">
                      <a:extLst>
                        <a:ext uri="{9D8B030D-6E8A-4147-A177-3AD203B41FA5}">
                          <a16:colId xmlns:a16="http://schemas.microsoft.com/office/drawing/2014/main" val="144402244"/>
                        </a:ext>
                      </a:extLst>
                    </a:gridCol>
                    <a:gridCol w="831078">
                      <a:extLst>
                        <a:ext uri="{9D8B030D-6E8A-4147-A177-3AD203B41FA5}">
                          <a16:colId xmlns:a16="http://schemas.microsoft.com/office/drawing/2014/main" val="4065589439"/>
                        </a:ext>
                      </a:extLst>
                    </a:gridCol>
                    <a:gridCol w="5275160">
                      <a:extLst>
                        <a:ext uri="{9D8B030D-6E8A-4147-A177-3AD203B41FA5}">
                          <a16:colId xmlns:a16="http://schemas.microsoft.com/office/drawing/2014/main" val="1908291814"/>
                        </a:ext>
                      </a:extLst>
                    </a:gridCol>
                  </a:tblGrid>
                  <a:tr h="1705229">
                    <a:tc>
                      <a:txBody>
                        <a:bodyPr/>
                        <a:lstStyle/>
                        <a:p>
                          <a:endParaRPr lang="pt-BR"/>
                        </a:p>
                      </a:txBody>
                      <a:tcPr marL="68580" marR="68580" marT="0" marB="0">
                        <a:lnL>
                          <a:noFill/>
                        </a:lnL>
                        <a:lnR>
                          <a:noFill/>
                        </a:lnR>
                        <a:lnT>
                          <a:noFill/>
                        </a:lnT>
                        <a:lnB>
                          <a:noFill/>
                        </a:lnB>
                        <a:blipFill>
                          <a:blip r:embed="rId6"/>
                          <a:stretch>
                            <a:fillRect t="-5000" r="-200400"/>
                          </a:stretch>
                        </a:blipFill>
                      </a:tcPr>
                    </a:tc>
                    <a:tc>
                      <a:txBody>
                        <a:bodyPr/>
                        <a:lstStyle/>
                        <a:p>
                          <a:pPr algn="ctr">
                            <a:lnSpc>
                              <a:spcPct val="107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ou</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II) escrever este número na forma de fração e simplificá-la, se possível, para só então efetuar a divisão do numerador pelo denominador.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extLst>
                      <a:ext uri="{0D108BD9-81ED-4DB2-BD59-A6C34878D82A}">
                        <a16:rowId xmlns:a16="http://schemas.microsoft.com/office/drawing/2014/main" val="1114410337"/>
                      </a:ext>
                    </a:extLst>
                  </a:tr>
                </a:tbl>
              </a:graphicData>
            </a:graphic>
          </p:graphicFrame>
        </mc:Fallback>
      </mc:AlternateContent>
      <p:pic>
        <p:nvPicPr>
          <p:cNvPr id="6148" name="Picture 4" descr="Interface gráfica do usuário, Texto&#10;&#10;O conteúdo gerado por IA pode estar incorreto.">
            <a:extLst>
              <a:ext uri="{FF2B5EF4-FFF2-40B4-BE49-F238E27FC236}">
                <a16:creationId xmlns:a16="http://schemas.microsoft.com/office/drawing/2014/main" id="{8C72C898-BA2D-DB62-277C-8468A708ED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42715" y="4814094"/>
            <a:ext cx="1645840" cy="1135062"/>
          </a:xfrm>
          <a:prstGeom prst="rect">
            <a:avLst/>
          </a:prstGeom>
          <a:noFill/>
          <a:extLst>
            <a:ext uri="{909E8E84-426E-40DD-AFC4-6F175D3DCCD1}">
              <a14:hiddenFill xmlns:a14="http://schemas.microsoft.com/office/drawing/2010/main">
                <a:solidFill>
                  <a:srgbClr val="FFFFFF"/>
                </a:solidFill>
              </a14:hiddenFill>
            </a:ext>
          </a:extLst>
        </p:spPr>
      </p:pic>
      <p:pic>
        <p:nvPicPr>
          <p:cNvPr id="6147" name="Imagem 1" descr="Tela de celular&#10;&#10;O conteúdo gerado por IA pode estar incorreto.">
            <a:extLst>
              <a:ext uri="{FF2B5EF4-FFF2-40B4-BE49-F238E27FC236}">
                <a16:creationId xmlns:a16="http://schemas.microsoft.com/office/drawing/2014/main" id="{D3B5B3BF-27A8-5E80-B548-BC606A04E24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54750" y="5510438"/>
            <a:ext cx="3727450" cy="106498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Interface gráfica do usuário, Texto&#10;&#10;O conteúdo gerado por IA pode estar incorreto.">
            <a:extLst>
              <a:ext uri="{FF2B5EF4-FFF2-40B4-BE49-F238E27FC236}">
                <a16:creationId xmlns:a16="http://schemas.microsoft.com/office/drawing/2014/main" id="{1691F023-1F46-A70F-B65B-04B30A1501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828675" cy="571500"/>
          </a:xfrm>
          <a:prstGeom prst="rect">
            <a:avLst/>
          </a:prstGeom>
          <a:noFill/>
          <a:extLst>
            <a:ext uri="{909E8E84-426E-40DD-AFC4-6F175D3DCCD1}">
              <a14:hiddenFill xmlns:a14="http://schemas.microsoft.com/office/drawing/2010/main">
                <a:solidFill>
                  <a:srgbClr val="FFFFFF"/>
                </a:solidFill>
              </a14:hiddenFill>
            </a:ext>
          </a:extLst>
        </p:spPr>
      </p:pic>
      <p:pic>
        <p:nvPicPr>
          <p:cNvPr id="6145" name="Imagem 1" descr="Tela de celular&#10;&#10;O conteúdo gerado por IA pode estar incorreto.">
            <a:extLst>
              <a:ext uri="{FF2B5EF4-FFF2-40B4-BE49-F238E27FC236}">
                <a16:creationId xmlns:a16="http://schemas.microsoft.com/office/drawing/2014/main" id="{64BEA6B6-FFD7-2A66-40AB-B87F32AB73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800225"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419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12002-6C43-552A-E24E-1C83D8D2902B}"/>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79CD089E-27DB-1BA0-29C5-519199D2665E}"/>
              </a:ext>
            </a:extLst>
          </p:cNvPr>
          <p:cNvPicPr>
            <a:picLocks noChangeAspect="1"/>
          </p:cNvPicPr>
          <p:nvPr/>
        </p:nvPicPr>
        <p:blipFill>
          <a:blip r:embed="rId3"/>
          <a:srcRect t="4921"/>
          <a:stretch>
            <a:fillRect/>
          </a:stretch>
        </p:blipFill>
        <p:spPr>
          <a:xfrm>
            <a:off x="290092" y="685800"/>
            <a:ext cx="5282034" cy="2340461"/>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CF99BCB-BAD5-23B5-5639-EB0DE209A852}"/>
                  </a:ext>
                </a:extLst>
              </p:cNvPr>
              <p:cNvSpPr txBox="1"/>
              <p:nvPr/>
            </p:nvSpPr>
            <p:spPr>
              <a:xfrm>
                <a:off x="5715841" y="992540"/>
                <a:ext cx="6186067" cy="3526863"/>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Decimal representado na forma</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percentual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Multiplicamos e dividimos o número decimal por 100, onde o divisor 100 é substituído pelo símbolo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Representar o número </a:t>
                </a:r>
                <a14:m>
                  <m:oMath xmlns:m="http://schemas.openxmlformats.org/officeDocument/2006/math">
                    <m:r>
                      <a:rPr lang="pt-BR" sz="24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2,23</m:t>
                    </m:r>
                  </m:oMath>
                </a14:m>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 forma percentual.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kern="100">
                          <a:effectLst/>
                          <a:latin typeface="Cambria Math" panose="02040503050406030204" pitchFamily="18" charset="0"/>
                          <a:ea typeface="Calibri" panose="020F0502020204030204" pitchFamily="34" charset="0"/>
                          <a:cs typeface="Times New Roman" panose="02020603050405020304" pitchFamily="18" charset="0"/>
                        </a:rPr>
                        <m:t>2,23∙</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100 </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2,23∙100</m:t>
                          </m:r>
                        </m:num>
                        <m:den>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4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 223 </m:t>
                          </m:r>
                        </m:num>
                        <m:den>
                          <m:r>
                            <a:rPr lang="pt-BR" sz="2400"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100</m:t>
                          </m:r>
                        </m:den>
                      </m:f>
                      <m:r>
                        <a:rPr lang="pt-BR" sz="2400" i="1" kern="100">
                          <a:effectLst/>
                          <a:latin typeface="Cambria Math" panose="02040503050406030204" pitchFamily="18" charset="0"/>
                          <a:ea typeface="Calibri" panose="020F0502020204030204" pitchFamily="34" charset="0"/>
                          <a:cs typeface="Times New Roman" panose="02020603050405020304" pitchFamily="18" charset="0"/>
                        </a:rPr>
                        <m:t>=223</m:t>
                      </m:r>
                      <m:r>
                        <a:rPr lang="pt-BR" sz="2400" i="1" kern="100">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0CF99BCB-BAD5-23B5-5639-EB0DE209A852}"/>
                  </a:ext>
                </a:extLst>
              </p:cNvPr>
              <p:cNvSpPr txBox="1">
                <a:spLocks noRot="1" noChangeAspect="1" noMove="1" noResize="1" noEditPoints="1" noAdjustHandles="1" noChangeArrowheads="1" noChangeShapeType="1" noTextEdit="1"/>
              </p:cNvSpPr>
              <p:nvPr/>
            </p:nvSpPr>
            <p:spPr>
              <a:xfrm>
                <a:off x="5715841" y="992540"/>
                <a:ext cx="6186067" cy="3526863"/>
              </a:xfrm>
              <a:prstGeom prst="rect">
                <a:avLst/>
              </a:prstGeom>
              <a:blipFill>
                <a:blip r:embed="rId4"/>
                <a:stretch>
                  <a:fillRect l="-1578" t="-1038" r="-1578"/>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254CFF08-0722-DF52-D7BA-45CC8B6FEEA6}"/>
              </a:ext>
            </a:extLst>
          </p:cNvPr>
          <p:cNvPicPr>
            <a:picLocks noChangeAspect="1"/>
          </p:cNvPicPr>
          <p:nvPr/>
        </p:nvPicPr>
        <p:blipFill>
          <a:blip r:embed="rId5"/>
          <a:stretch>
            <a:fillRect/>
          </a:stretch>
        </p:blipFill>
        <p:spPr>
          <a:xfrm>
            <a:off x="394948" y="4300297"/>
            <a:ext cx="5472451" cy="438211"/>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E16D56F2-7C6C-6A61-D378-DC7C65D93DD1}"/>
                  </a:ext>
                </a:extLst>
              </p:cNvPr>
              <p:cNvSpPr txBox="1"/>
              <p:nvPr/>
            </p:nvSpPr>
            <p:spPr>
              <a:xfrm>
                <a:off x="781049" y="4738508"/>
                <a:ext cx="10991851" cy="1534394"/>
              </a:xfrm>
              <a:prstGeom prst="rect">
                <a:avLst/>
              </a:prstGeom>
              <a:noFill/>
            </p:spPr>
            <p:txBody>
              <a:bodyPr wrap="square">
                <a:spAutoFit/>
              </a:bodyPr>
              <a:lstStyle/>
              <a:p>
                <a:pPr algn="just">
                  <a:lnSpc>
                    <a:spcPct val="107000"/>
                  </a:lnSpc>
                  <a:spcAft>
                    <a:spcPts val="800"/>
                  </a:spcAft>
                  <a:buNone/>
                </a:pPr>
                <a:r>
                  <a:rPr lang="pt-BR" sz="2000" b="1" kern="100" dirty="0">
                    <a:solidFill>
                      <a:srgbClr val="6B9E9B"/>
                    </a:solidFill>
                    <a:effectLst/>
                    <a:latin typeface="Arial Narrow" panose="020B0606020202030204" pitchFamily="34" charset="0"/>
                    <a:ea typeface="Calibri" panose="020F0502020204030204" pitchFamily="34" charset="0"/>
                    <a:cs typeface="Times New Roman" panose="02020603050405020304" pitchFamily="18" charset="0"/>
                  </a:rPr>
                  <a:t>Quando multiplicamos e dividimos por um mesmo número, não alteramos o valor do número inicial. </a:t>
                </a:r>
              </a:p>
              <a:p>
                <a:pPr algn="just">
                  <a:lnSpc>
                    <a:spcPct val="107000"/>
                  </a:lnSpc>
                  <a:spcAft>
                    <a:spcPts val="800"/>
                  </a:spcAft>
                  <a:buNone/>
                </a:pPr>
                <a:r>
                  <a:rPr lang="pt-BR" sz="2000" b="1" kern="100" dirty="0">
                    <a:solidFill>
                      <a:srgbClr val="6B9E9B"/>
                    </a:solidFill>
                    <a:effectLst/>
                    <a:latin typeface="Arial Narrow" panose="020B0606020202030204" pitchFamily="34" charset="0"/>
                    <a:ea typeface="Calibri" panose="020F0502020204030204" pitchFamily="34" charset="0"/>
                    <a:cs typeface="Times New Roman" panose="02020603050405020304" pitchFamily="18" charset="0"/>
                  </a:rPr>
                  <a:t>Por exemplo, considere: número inicial = 2;  fator = 3; divisor = 3.</a:t>
                </a:r>
                <a:endParaRPr lang="pt-BR" sz="2000" b="1" kern="100" dirty="0">
                  <a:solidFill>
                    <a:srgbClr val="6B9E9B"/>
                  </a:solidFill>
                  <a:effectLst/>
                  <a:latin typeface="Aptos" panose="020B0004020202020204" pitchFamily="34" charset="0"/>
                  <a:ea typeface="Aptos" panose="020B0004020202020204" pitchFamily="34" charset="0"/>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f>
                        <m:fPr>
                          <m:ctrlPr>
                            <a:rPr lang="pt-BR" sz="2000" i="1">
                              <a:effectLst/>
                              <a:latin typeface="Cambria Math" panose="02040503050406030204" pitchFamily="18" charset="0"/>
                              <a:ea typeface="Calibri" panose="020F0502020204030204" pitchFamily="34" charset="0"/>
                            </a:rPr>
                          </m:ctrlPr>
                        </m:fPr>
                        <m:num>
                          <m:r>
                            <a:rPr lang="pt-BR" sz="2000" i="1">
                              <a:effectLst/>
                              <a:latin typeface="Cambria Math" panose="02040503050406030204" pitchFamily="18" charset="0"/>
                              <a:ea typeface="Calibri" panose="020F0502020204030204" pitchFamily="34" charset="0"/>
                              <a:cs typeface="Times New Roman" panose="02020603050405020304" pitchFamily="18" charset="0"/>
                            </a:rPr>
                            <m:t> 2∙</m:t>
                          </m:r>
                          <m:r>
                            <a:rPr lang="pt-BR" sz="2000" i="1">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3 </m:t>
                          </m:r>
                        </m:num>
                        <m:den>
                          <m:r>
                            <a:rPr lang="pt-BR" sz="2000" i="1">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0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000" i="1">
                              <a:effectLst/>
                              <a:latin typeface="Cambria Math" panose="02040503050406030204" pitchFamily="18" charset="0"/>
                              <a:ea typeface="Calibri" panose="020F0502020204030204" pitchFamily="34" charset="0"/>
                            </a:rPr>
                          </m:ctrlPr>
                        </m:fPr>
                        <m:num>
                          <m:r>
                            <a:rPr lang="pt-BR" sz="2000" i="1">
                              <a:effectLst/>
                              <a:latin typeface="Cambria Math" panose="02040503050406030204" pitchFamily="18" charset="0"/>
                              <a:ea typeface="Calibri" panose="020F0502020204030204" pitchFamily="34" charset="0"/>
                              <a:cs typeface="Times New Roman" panose="02020603050405020304" pitchFamily="18" charset="0"/>
                            </a:rPr>
                            <m:t> 6 </m:t>
                          </m:r>
                        </m:num>
                        <m:den>
                          <m:r>
                            <a:rPr lang="pt-BR" sz="2000" i="1">
                              <a:solidFill>
                                <a:srgbClr val="FF00FF"/>
                              </a:solidFill>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000" i="1">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pt-BR" sz="2000" dirty="0"/>
              </a:p>
            </p:txBody>
          </p:sp>
        </mc:Choice>
        <mc:Fallback xmlns="">
          <p:sp>
            <p:nvSpPr>
              <p:cNvPr id="9" name="CaixaDeTexto 8">
                <a:extLst>
                  <a:ext uri="{FF2B5EF4-FFF2-40B4-BE49-F238E27FC236}">
                    <a16:creationId xmlns:a16="http://schemas.microsoft.com/office/drawing/2014/main" id="{E16D56F2-7C6C-6A61-D378-DC7C65D93DD1}"/>
                  </a:ext>
                </a:extLst>
              </p:cNvPr>
              <p:cNvSpPr txBox="1">
                <a:spLocks noRot="1" noChangeAspect="1" noMove="1" noResize="1" noEditPoints="1" noAdjustHandles="1" noChangeArrowheads="1" noChangeShapeType="1" noTextEdit="1"/>
              </p:cNvSpPr>
              <p:nvPr/>
            </p:nvSpPr>
            <p:spPr>
              <a:xfrm>
                <a:off x="781049" y="4738508"/>
                <a:ext cx="10991851" cy="1534394"/>
              </a:xfrm>
              <a:prstGeom prst="rect">
                <a:avLst/>
              </a:prstGeom>
              <a:blipFill>
                <a:blip r:embed="rId6"/>
                <a:stretch>
                  <a:fillRect l="-555" t="-2381"/>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7F41EE1E-0723-1027-7650-73C2C654C5D0}"/>
              </a:ext>
            </a:extLst>
          </p:cNvPr>
          <p:cNvPicPr>
            <a:picLocks noChangeAspect="1"/>
          </p:cNvPicPr>
          <p:nvPr/>
        </p:nvPicPr>
        <p:blipFill>
          <a:blip r:embed="rId7"/>
          <a:srcRect t="25235"/>
          <a:stretch>
            <a:fillRect/>
          </a:stretch>
        </p:blipFill>
        <p:spPr>
          <a:xfrm>
            <a:off x="3477871" y="6389415"/>
            <a:ext cx="8295030" cy="219106"/>
          </a:xfrm>
          <a:prstGeom prst="rect">
            <a:avLst/>
          </a:prstGeom>
        </p:spPr>
      </p:pic>
    </p:spTree>
    <p:extLst>
      <p:ext uri="{BB962C8B-B14F-4D97-AF65-F5344CB8AC3E}">
        <p14:creationId xmlns:p14="http://schemas.microsoft.com/office/powerpoint/2010/main" val="1736916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7C7AD-C066-DEDD-9B82-4A8D8759A01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C5BF49F-F110-FC10-2935-DD80041BD546}"/>
              </a:ext>
            </a:extLst>
          </p:cNvPr>
          <p:cNvSpPr txBox="1"/>
          <p:nvPr/>
        </p:nvSpPr>
        <p:spPr>
          <a:xfrm>
            <a:off x="490537" y="608173"/>
            <a:ext cx="11210925" cy="1302921"/>
          </a:xfrm>
          <a:prstGeom prst="rect">
            <a:avLst/>
          </a:prstGeom>
          <a:noFill/>
        </p:spPr>
        <p:txBody>
          <a:bodyPr wrap="square">
            <a:spAutoFit/>
          </a:bodyPr>
          <a:lstStyle/>
          <a:p>
            <a:pPr algn="just">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Exemplo: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Roberta trabalha vendendo chocolates que ela mesma produz. Observe a fôrma que ela despejou o chocolate derretido para resfriá-lo.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Imagem de vídeo game&#10;&#10;O conteúdo gerado por IA pode estar incorreto.">
            <a:extLst>
              <a:ext uri="{FF2B5EF4-FFF2-40B4-BE49-F238E27FC236}">
                <a16:creationId xmlns:a16="http://schemas.microsoft.com/office/drawing/2014/main" id="{B77D7587-A267-9A8A-9D97-E875DAE7D862}"/>
              </a:ext>
            </a:extLst>
          </p:cNvPr>
          <p:cNvPicPr>
            <a:picLocks noChangeAspect="1"/>
          </p:cNvPicPr>
          <p:nvPr/>
        </p:nvPicPr>
        <p:blipFill>
          <a:blip r:embed="rId3"/>
          <a:stretch>
            <a:fillRect/>
          </a:stretch>
        </p:blipFill>
        <p:spPr>
          <a:xfrm>
            <a:off x="661352" y="1911094"/>
            <a:ext cx="2515871" cy="2717852"/>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51CD16E-ADF2-88C7-D3D5-46B2E22AD248}"/>
                  </a:ext>
                </a:extLst>
              </p:cNvPr>
              <p:cNvSpPr txBox="1"/>
              <p:nvPr/>
            </p:nvSpPr>
            <p:spPr>
              <a:xfrm>
                <a:off x="3267075" y="1911094"/>
                <a:ext cx="8605202" cy="2402068"/>
              </a:xfrm>
              <a:prstGeom prst="rect">
                <a:avLst/>
              </a:prstGeom>
              <a:noFill/>
            </p:spPr>
            <p:txBody>
              <a:bodyPr wrap="square">
                <a:spAutoFit/>
              </a:bodyPr>
              <a:lstStyle/>
              <a:p>
                <a:pPr algn="just">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a)</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Qual fração representa a quantidade de chocolate, em marrom, contida na fôrma?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i="1" u="sng" kern="100" dirty="0">
                    <a:effectLst/>
                    <a:latin typeface="Arial Narrow" panose="020B0606020202030204" pitchFamily="34" charset="0"/>
                    <a:ea typeface="Calibri" panose="020F0502020204030204" pitchFamily="34" charset="0"/>
                    <a:cs typeface="Times New Roman" panose="02020603050405020304" pitchFamily="18" charset="0"/>
                  </a:rPr>
                  <a:t>Resolução</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i="1" kern="100" dirty="0">
                    <a:effectLst/>
                    <a:latin typeface="Arial Narrow" panose="020B0606020202030204" pitchFamily="34" charset="0"/>
                    <a:ea typeface="Aptos" panose="020B0004020202020204" pitchFamily="34" charset="0"/>
                    <a:cs typeface="Times New Roman" panose="02020603050405020304" pitchFamily="18" charset="0"/>
                  </a:rPr>
                  <a:t>Observe que foram preenchidos 40 quadradinhos do total de 100, logo </a:t>
                </a:r>
                <a14:m>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40</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100</m:t>
                        </m:r>
                      </m:den>
                    </m:f>
                  </m:oMath>
                </a14:m>
                <a:r>
                  <a:rPr lang="pt-BR" sz="2400" i="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51CD16E-ADF2-88C7-D3D5-46B2E22AD248}"/>
                  </a:ext>
                </a:extLst>
              </p:cNvPr>
              <p:cNvSpPr txBox="1">
                <a:spLocks noRot="1" noChangeAspect="1" noMove="1" noResize="1" noEditPoints="1" noAdjustHandles="1" noChangeArrowheads="1" noChangeShapeType="1" noTextEdit="1"/>
              </p:cNvSpPr>
              <p:nvPr/>
            </p:nvSpPr>
            <p:spPr>
              <a:xfrm>
                <a:off x="3267075" y="1911094"/>
                <a:ext cx="8605202" cy="2402068"/>
              </a:xfrm>
              <a:prstGeom prst="rect">
                <a:avLst/>
              </a:prstGeom>
              <a:blipFill>
                <a:blip r:embed="rId4"/>
                <a:stretch>
                  <a:fillRect l="-1133" t="-2025" r="-1062" b="-126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F1186888-B795-CBA3-C705-7E7F0C4BF84A}"/>
                  </a:ext>
                </a:extLst>
              </p:cNvPr>
              <p:cNvSpPr txBox="1"/>
              <p:nvPr/>
            </p:nvSpPr>
            <p:spPr>
              <a:xfrm>
                <a:off x="342900" y="4578564"/>
                <a:ext cx="11439525" cy="1930144"/>
              </a:xfrm>
              <a:prstGeom prst="rect">
                <a:avLst/>
              </a:prstGeom>
              <a:noFill/>
            </p:spPr>
            <p:txBody>
              <a:bodyPr wrap="square">
                <a:spAutoFit/>
              </a:bodyPr>
              <a:lstStyle/>
              <a:p>
                <a:pPr algn="just">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b)</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Qual porcentagem representa a fração obtida no item 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i="1" u="sng" kern="100" dirty="0">
                    <a:effectLst/>
                    <a:latin typeface="Arial Narrow" panose="020B0606020202030204" pitchFamily="34" charset="0"/>
                    <a:ea typeface="Calibri" panose="020F0502020204030204" pitchFamily="34" charset="0"/>
                    <a:cs typeface="Times New Roman" panose="02020603050405020304" pitchFamily="18" charset="0"/>
                  </a:rPr>
                  <a:t>Resolução</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4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Neste caso, como o denominador da fação </a:t>
                </a:r>
                <a14:m>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40</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100</m:t>
                        </m:r>
                      </m:den>
                    </m:f>
                  </m:oMath>
                </a14:m>
                <a:r>
                  <a:rPr lang="pt-BR" sz="24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igual a 100, basta substituirmos esse denominador pelo símbolo %. Logo</a:t>
                </a:r>
                <a:r>
                  <a:rPr lang="pt-BR" sz="24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40%.</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F1186888-B795-CBA3-C705-7E7F0C4BF84A}"/>
                  </a:ext>
                </a:extLst>
              </p:cNvPr>
              <p:cNvSpPr txBox="1">
                <a:spLocks noRot="1" noChangeAspect="1" noMove="1" noResize="1" noEditPoints="1" noAdjustHandles="1" noChangeArrowheads="1" noChangeShapeType="1" noTextEdit="1"/>
              </p:cNvSpPr>
              <p:nvPr/>
            </p:nvSpPr>
            <p:spPr>
              <a:xfrm>
                <a:off x="342900" y="4578564"/>
                <a:ext cx="11439525" cy="1930144"/>
              </a:xfrm>
              <a:prstGeom prst="rect">
                <a:avLst/>
              </a:prstGeom>
              <a:blipFill>
                <a:blip r:embed="rId5"/>
                <a:stretch>
                  <a:fillRect l="-799" t="-3155" r="-799" b="-5678"/>
                </a:stretch>
              </a:blipFill>
            </p:spPr>
            <p:txBody>
              <a:bodyPr/>
              <a:lstStyle/>
              <a:p>
                <a:r>
                  <a:rPr lang="pt-BR">
                    <a:noFill/>
                  </a:rPr>
                  <a:t> </a:t>
                </a:r>
              </a:p>
            </p:txBody>
          </p:sp>
        </mc:Fallback>
      </mc:AlternateContent>
    </p:spTree>
    <p:extLst>
      <p:ext uri="{BB962C8B-B14F-4D97-AF65-F5344CB8AC3E}">
        <p14:creationId xmlns:p14="http://schemas.microsoft.com/office/powerpoint/2010/main" val="3268572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0B6AC-7CE4-461F-EF21-481BB6EC4B12}"/>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A929C9A8-6C8C-D3BA-EBC1-DFC153199A90}"/>
              </a:ext>
            </a:extLst>
          </p:cNvPr>
          <p:cNvPicPr>
            <a:picLocks noChangeAspect="1"/>
          </p:cNvPicPr>
          <p:nvPr/>
        </p:nvPicPr>
        <p:blipFill>
          <a:blip r:embed="rId3"/>
          <a:stretch>
            <a:fillRect/>
          </a:stretch>
        </p:blipFill>
        <p:spPr>
          <a:xfrm>
            <a:off x="218784" y="585740"/>
            <a:ext cx="4172532" cy="676369"/>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8F1CDA1-E9CA-92F0-820F-871FCE417E81}"/>
                  </a:ext>
                </a:extLst>
              </p:cNvPr>
              <p:cNvSpPr txBox="1"/>
              <p:nvPr/>
            </p:nvSpPr>
            <p:spPr>
              <a:xfrm>
                <a:off x="333375" y="1492554"/>
                <a:ext cx="11525250" cy="4779706"/>
              </a:xfrm>
              <a:prstGeom prst="rect">
                <a:avLst/>
              </a:prstGeom>
              <a:noFill/>
            </p:spPr>
            <p:txBody>
              <a:bodyPr wrap="square">
                <a:spAutoFit/>
              </a:bodyPr>
              <a:lstStyle/>
              <a:p>
                <a:pPr>
                  <a:lnSpc>
                    <a:spcPct val="115000"/>
                  </a:lnSpc>
                  <a:buNone/>
                </a:pPr>
                <a:r>
                  <a:rPr lang="pt-BR" sz="2400" b="1" dirty="0">
                    <a:solidFill>
                      <a:srgbClr val="0D0D0D"/>
                    </a:solidFill>
                    <a:effectLst/>
                    <a:latin typeface="Arial Narrow" panose="020B0606020202030204" pitchFamily="34" charset="0"/>
                    <a:ea typeface="Times New Roman" panose="02020603050405020304" pitchFamily="18" charset="0"/>
                  </a:rPr>
                  <a:t>1. </a:t>
                </a:r>
                <a:r>
                  <a:rPr lang="pt-BR" sz="2400" dirty="0">
                    <a:solidFill>
                      <a:srgbClr val="000000"/>
                    </a:solidFill>
                    <a:effectLst/>
                    <a:latin typeface="Arial Narrow" panose="020B0606020202030204" pitchFamily="34" charset="0"/>
                    <a:ea typeface="Times New Roman" panose="02020603050405020304" pitchFamily="18" charset="0"/>
                  </a:rPr>
                  <a:t>Observe a fração </a:t>
                </a:r>
                <a14:m>
                  <m:oMath xmlns:m="http://schemas.openxmlformats.org/officeDocument/2006/math">
                    <m:f>
                      <m:fPr>
                        <m:ctrlPr>
                          <a:rPr lang="pt-BR" sz="2400" i="1">
                            <a:effectLst/>
                            <a:latin typeface="Cambria Math" panose="02040503050406030204" pitchFamily="18" charset="0"/>
                            <a:ea typeface="Times New Roman" panose="02020603050405020304" pitchFamily="18" charset="0"/>
                          </a:rPr>
                        </m:ctrlPr>
                      </m:fPr>
                      <m:num>
                        <m:r>
                          <a:rPr lang="pt-BR" sz="2400">
                            <a:solidFill>
                              <a:srgbClr val="000000"/>
                            </a:solidFill>
                            <a:effectLst/>
                            <a:latin typeface="Cambria Math" panose="02040503050406030204" pitchFamily="18" charset="0"/>
                            <a:ea typeface="Times New Roman" panose="02020603050405020304" pitchFamily="18" charset="0"/>
                          </a:rPr>
                          <m:t>32</m:t>
                        </m:r>
                      </m:num>
                      <m:den>
                        <m:r>
                          <a:rPr lang="pt-BR" sz="2400">
                            <a:solidFill>
                              <a:srgbClr val="000000"/>
                            </a:solidFill>
                            <a:effectLst/>
                            <a:latin typeface="Cambria Math" panose="02040503050406030204" pitchFamily="18" charset="0"/>
                            <a:ea typeface="Times New Roman" panose="02020603050405020304" pitchFamily="18" charset="0"/>
                          </a:rPr>
                          <m:t>128</m:t>
                        </m:r>
                      </m:den>
                    </m:f>
                    <m:r>
                      <a:rPr lang="pt-BR" sz="2400" i="1">
                        <a:solidFill>
                          <a:srgbClr val="000000"/>
                        </a:solidFill>
                        <a:effectLst/>
                        <a:latin typeface="Cambria Math" panose="02040503050406030204" pitchFamily="18" charset="0"/>
                        <a:ea typeface="Times New Roman" panose="02020603050405020304" pitchFamily="18" charset="0"/>
                      </a:rPr>
                      <m:t>∙</m:t>
                    </m:r>
                  </m:oMath>
                </a14:m>
                <a:endParaRPr lang="pt-BR" sz="2400" dirty="0">
                  <a:effectLst/>
                  <a:latin typeface="Times New Roman" panose="02020603050405020304" pitchFamily="18" charset="0"/>
                  <a:ea typeface="Times New Roman" panose="02020603050405020304" pitchFamily="18" charset="0"/>
                </a:endParaRPr>
              </a:p>
              <a:p>
                <a:pPr>
                  <a:lnSpc>
                    <a:spcPct val="115000"/>
                  </a:lnSpc>
                  <a:buNone/>
                </a:pPr>
                <a:r>
                  <a:rPr lang="pt-BR" sz="2400" dirty="0">
                    <a:solidFill>
                      <a:srgbClr val="000000"/>
                    </a:solidFill>
                    <a:effectLst/>
                    <a:latin typeface="Arial Narrow" panose="020B0606020202030204" pitchFamily="34" charset="0"/>
                    <a:ea typeface="Times New Roman" panose="02020603050405020304" pitchFamily="18" charset="0"/>
                  </a:rPr>
                  <a:t>a) Essa fração corresponde a qual número decimal?</a:t>
                </a:r>
                <a:endParaRPr lang="pt-BR" sz="2400" dirty="0">
                  <a:effectLst/>
                  <a:latin typeface="Times New Roman" panose="02020603050405020304" pitchFamily="18" charset="0"/>
                  <a:ea typeface="Times New Roman" panose="02020603050405020304" pitchFamily="18" charset="0"/>
                </a:endParaRPr>
              </a:p>
              <a:p>
                <a:pPr>
                  <a:lnSpc>
                    <a:spcPct val="115000"/>
                  </a:lnSpc>
                  <a:buNone/>
                </a:pPr>
                <a:r>
                  <a:rPr lang="pt-BR" sz="2400" dirty="0">
                    <a:solidFill>
                      <a:srgbClr val="000000"/>
                    </a:solidFill>
                    <a:effectLst/>
                    <a:latin typeface="Arial Narrow" panose="020B0606020202030204" pitchFamily="34" charset="0"/>
                    <a:ea typeface="Times New Roman" panose="02020603050405020304" pitchFamily="18" charset="0"/>
                  </a:rPr>
                  <a:t>b) Qual é a porcentagem que corresponde a essa fração?</a:t>
                </a:r>
              </a:p>
              <a:p>
                <a:endParaRPr lang="pt-BR" sz="2400" b="1" dirty="0"/>
              </a:p>
              <a:p>
                <a:endParaRPr lang="pt-BR" sz="2400" b="1" dirty="0"/>
              </a:p>
              <a:p>
                <a:r>
                  <a:rPr lang="pt-BR" sz="2400" b="1" dirty="0"/>
                  <a:t>2. </a:t>
                </a:r>
                <a:r>
                  <a:rPr lang="pt-BR" sz="2400" dirty="0">
                    <a:solidFill>
                      <a:srgbClr val="000000"/>
                    </a:solidFill>
                    <a:latin typeface="Arial Narrow" panose="020B0606020202030204" pitchFamily="34" charset="0"/>
                  </a:rPr>
                  <a:t>Obtenha frações equivalentes e irredutíveis para cada uma das frações, a seguir, e as expresse na forma percentual.</a:t>
                </a:r>
              </a:p>
              <a:p>
                <a:pPr/>
                <a14:m>
                  <m:oMathPara xmlns:m="http://schemas.openxmlformats.org/officeDocument/2006/math">
                    <m:oMathParaPr>
                      <m:jc m:val="left"/>
                    </m:oMathParaPr>
                    <m:oMath xmlns:m="http://schemas.openxmlformats.org/officeDocument/2006/math">
                      <m:r>
                        <m:rPr>
                          <m:sty m:val="p"/>
                        </m:rPr>
                        <a:rPr lang="pt-BR" sz="2400" smtClean="0">
                          <a:solidFill>
                            <a:srgbClr val="000000"/>
                          </a:solidFill>
                          <a:latin typeface="Cambria Math" panose="02040503050406030204" pitchFamily="18" charset="0"/>
                        </a:rPr>
                        <m:t>a</m:t>
                      </m:r>
                      <m:r>
                        <a:rPr lang="pt-BR" sz="2400" smtClean="0">
                          <a:solidFill>
                            <a:srgbClr val="000000"/>
                          </a:solidFill>
                          <a:latin typeface="Cambria Math" panose="02040503050406030204" pitchFamily="18" charset="0"/>
                        </a:rPr>
                        <m:t>) </m:t>
                      </m:r>
                      <m:f>
                        <m:fPr>
                          <m:ctrlPr>
                            <a:rPr lang="pt-BR" sz="2400" i="1">
                              <a:solidFill>
                                <a:srgbClr val="000000"/>
                              </a:solidFill>
                              <a:latin typeface="Cambria Math" panose="02040503050406030204" pitchFamily="18" charset="0"/>
                            </a:rPr>
                          </m:ctrlPr>
                        </m:fPr>
                        <m:num>
                          <m:r>
                            <a:rPr lang="pt-BR" sz="2400">
                              <a:solidFill>
                                <a:srgbClr val="000000"/>
                              </a:solidFill>
                              <a:latin typeface="Cambria Math" panose="02040503050406030204" pitchFamily="18" charset="0"/>
                            </a:rPr>
                            <m:t>12</m:t>
                          </m:r>
                        </m:num>
                        <m:den>
                          <m:r>
                            <a:rPr lang="pt-BR" sz="2400">
                              <a:solidFill>
                                <a:srgbClr val="000000"/>
                              </a:solidFill>
                              <a:latin typeface="Cambria Math" panose="02040503050406030204" pitchFamily="18" charset="0"/>
                            </a:rPr>
                            <m:t> 20 </m:t>
                          </m:r>
                        </m:den>
                      </m:f>
                      <m:r>
                        <a:rPr lang="pt-BR" sz="2400" b="0" i="0" smtClean="0">
                          <a:solidFill>
                            <a:srgbClr val="000000"/>
                          </a:solidFill>
                          <a:latin typeface="Cambria Math" panose="02040503050406030204" pitchFamily="18" charset="0"/>
                        </a:rPr>
                        <m:t>        </m:t>
                      </m:r>
                    </m:oMath>
                  </m:oMathPara>
                </a14:m>
                <a:endParaRPr lang="pt-BR" sz="2400" b="0" i="0" dirty="0">
                  <a:solidFill>
                    <a:srgbClr val="000000"/>
                  </a:solidFill>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pt-BR" sz="2400" b="0" i="0" smtClean="0">
                          <a:solidFill>
                            <a:srgbClr val="000000"/>
                          </a:solidFill>
                          <a:latin typeface="Cambria Math" panose="02040503050406030204" pitchFamily="18" charset="0"/>
                        </a:rPr>
                        <m:t>                 </m:t>
                      </m:r>
                    </m:oMath>
                  </m:oMathPara>
                </a14:m>
                <a:endParaRPr lang="pt-BR" sz="2400" b="0" i="0" dirty="0">
                  <a:solidFill>
                    <a:srgbClr val="000000"/>
                  </a:solidFill>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pt-BR" sz="2400" b="0" i="0" smtClean="0">
                          <a:solidFill>
                            <a:srgbClr val="000000"/>
                          </a:solidFill>
                          <a:latin typeface="Cambria Math" panose="02040503050406030204" pitchFamily="18" charset="0"/>
                        </a:rPr>
                        <m:t> </m:t>
                      </m:r>
                      <m:r>
                        <m:rPr>
                          <m:sty m:val="p"/>
                        </m:rPr>
                        <a:rPr lang="pt-BR" sz="2400">
                          <a:solidFill>
                            <a:srgbClr val="000000"/>
                          </a:solidFill>
                          <a:latin typeface="Cambria Math" panose="02040503050406030204" pitchFamily="18" charset="0"/>
                        </a:rPr>
                        <m:t>b</m:t>
                      </m:r>
                      <m:r>
                        <a:rPr lang="pt-BR" sz="2400">
                          <a:solidFill>
                            <a:srgbClr val="000000"/>
                          </a:solidFill>
                          <a:latin typeface="Cambria Math" panose="02040503050406030204" pitchFamily="18" charset="0"/>
                        </a:rPr>
                        <m:t>) </m:t>
                      </m:r>
                      <m:f>
                        <m:fPr>
                          <m:ctrlPr>
                            <a:rPr lang="pt-BR" sz="2400" i="1">
                              <a:solidFill>
                                <a:srgbClr val="000000"/>
                              </a:solidFill>
                              <a:latin typeface="Cambria Math" panose="02040503050406030204" pitchFamily="18" charset="0"/>
                            </a:rPr>
                          </m:ctrlPr>
                        </m:fPr>
                        <m:num>
                          <m:r>
                            <a:rPr lang="pt-BR" sz="2400">
                              <a:solidFill>
                                <a:srgbClr val="000000"/>
                              </a:solidFill>
                              <a:latin typeface="Cambria Math" panose="02040503050406030204" pitchFamily="18" charset="0"/>
                            </a:rPr>
                            <m:t>24</m:t>
                          </m:r>
                        </m:num>
                        <m:den>
                          <m:r>
                            <a:rPr lang="pt-BR" sz="2400">
                              <a:solidFill>
                                <a:srgbClr val="000000"/>
                              </a:solidFill>
                              <a:latin typeface="Cambria Math" panose="02040503050406030204" pitchFamily="18" charset="0"/>
                            </a:rPr>
                            <m:t> 54 </m:t>
                          </m:r>
                        </m:den>
                      </m:f>
                    </m:oMath>
                  </m:oMathPara>
                </a14:m>
                <a:endParaRPr lang="pt-BR" sz="2400" dirty="0">
                  <a:solidFill>
                    <a:srgbClr val="000000"/>
                  </a:solidFill>
                  <a:latin typeface="Arial Narrow" panose="020B0606020202030204" pitchFamily="34" charset="0"/>
                </a:endParaRPr>
              </a:p>
            </p:txBody>
          </p:sp>
        </mc:Choice>
        <mc:Fallback xmlns="">
          <p:sp>
            <p:nvSpPr>
              <p:cNvPr id="5" name="CaixaDeTexto 4">
                <a:extLst>
                  <a:ext uri="{FF2B5EF4-FFF2-40B4-BE49-F238E27FC236}">
                    <a16:creationId xmlns:a16="http://schemas.microsoft.com/office/drawing/2014/main" id="{D8F1CDA1-E9CA-92F0-820F-871FCE417E81}"/>
                  </a:ext>
                </a:extLst>
              </p:cNvPr>
              <p:cNvSpPr txBox="1">
                <a:spLocks noRot="1" noChangeAspect="1" noMove="1" noResize="1" noEditPoints="1" noAdjustHandles="1" noChangeArrowheads="1" noChangeShapeType="1" noTextEdit="1"/>
              </p:cNvSpPr>
              <p:nvPr/>
            </p:nvSpPr>
            <p:spPr>
              <a:xfrm>
                <a:off x="333375" y="1492554"/>
                <a:ext cx="11525250" cy="4779706"/>
              </a:xfrm>
              <a:prstGeom prst="rect">
                <a:avLst/>
              </a:prstGeom>
              <a:blipFill>
                <a:blip r:embed="rId4"/>
                <a:stretch>
                  <a:fillRect l="-847" r="-1270"/>
                </a:stretch>
              </a:blipFill>
            </p:spPr>
            <p:txBody>
              <a:bodyPr/>
              <a:lstStyle/>
              <a:p>
                <a:r>
                  <a:rPr lang="pt-BR">
                    <a:noFill/>
                  </a:rPr>
                  <a:t> </a:t>
                </a:r>
              </a:p>
            </p:txBody>
          </p:sp>
        </mc:Fallback>
      </mc:AlternateContent>
    </p:spTree>
    <p:extLst>
      <p:ext uri="{BB962C8B-B14F-4D97-AF65-F5344CB8AC3E}">
        <p14:creationId xmlns:p14="http://schemas.microsoft.com/office/powerpoint/2010/main" val="3263991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216C5-2D83-E0BD-5A8C-B7BFB6DD027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538B4D8-72F7-378F-1953-71A3E0B42312}"/>
              </a:ext>
            </a:extLst>
          </p:cNvPr>
          <p:cNvSpPr txBox="1"/>
          <p:nvPr/>
        </p:nvSpPr>
        <p:spPr>
          <a:xfrm>
            <a:off x="428625" y="700220"/>
            <a:ext cx="6096000" cy="3040832"/>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Estudos realizados pelo Instituto de Análises Comportamentais Ligadas à Tecnologia (IACLT) buscam compreender o quanto o celular está presente em nossas vidas. Durante esses estudos, foi constatado que 80% das pessoas têm o hábito de checar se há mensagens no celular imediatamente após acordar.</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478B9266-666A-A1A6-B91D-4F510560C7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24625" y="700220"/>
            <a:ext cx="5417362" cy="2838595"/>
          </a:xfrm>
          <a:prstGeom prst="rect">
            <a:avLst/>
          </a:prstGeom>
          <a:noFill/>
          <a:ln>
            <a:noFill/>
          </a:ln>
        </p:spPr>
      </p:pic>
      <p:sp>
        <p:nvSpPr>
          <p:cNvPr id="6" name="CaixaDeTexto 5">
            <a:extLst>
              <a:ext uri="{FF2B5EF4-FFF2-40B4-BE49-F238E27FC236}">
                <a16:creationId xmlns:a16="http://schemas.microsoft.com/office/drawing/2014/main" id="{D1A8F280-70EF-C1C8-ED54-17846BBFF452}"/>
              </a:ext>
            </a:extLst>
          </p:cNvPr>
          <p:cNvSpPr txBox="1"/>
          <p:nvPr/>
        </p:nvSpPr>
        <p:spPr>
          <a:xfrm>
            <a:off x="6524625" y="3578187"/>
            <a:ext cx="5417363" cy="325730"/>
          </a:xfrm>
          <a:prstGeom prst="rect">
            <a:avLst/>
          </a:prstGeom>
          <a:noFill/>
        </p:spPr>
        <p:txBody>
          <a:bodyPr wrap="square">
            <a:spAutoFit/>
          </a:bodyPr>
          <a:lstStyle/>
          <a:p>
            <a:pPr algn="ctr">
              <a:lnSpc>
                <a:spcPct val="115000"/>
              </a:lnSpc>
              <a:spcAft>
                <a:spcPts val="800"/>
              </a:spcAft>
              <a:buNone/>
            </a:pPr>
            <a:r>
              <a:rPr lang="pt-BR" sz="1400" kern="100" dirty="0">
                <a:effectLst/>
                <a:latin typeface="Arial Narrow" panose="020B0606020202030204" pitchFamily="34" charset="0"/>
                <a:ea typeface="Aptos" panose="020B0004020202020204" pitchFamily="34" charset="0"/>
                <a:cs typeface="Times New Roman" panose="02020603050405020304" pitchFamily="18" charset="0"/>
              </a:rPr>
              <a:t>Disponível em: http://www.arionaurocartuns.com.br . Acesso em: 25 maio 2025.</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7F6C1701-0684-A226-CF0A-807D5EA2C974}"/>
                  </a:ext>
                </a:extLst>
              </p:cNvPr>
              <p:cNvSpPr txBox="1"/>
              <p:nvPr/>
            </p:nvSpPr>
            <p:spPr>
              <a:xfrm>
                <a:off x="428625" y="4102587"/>
                <a:ext cx="11246662" cy="2175019"/>
              </a:xfrm>
              <a:prstGeom prst="rect">
                <a:avLst/>
              </a:prstGeom>
              <a:noFill/>
            </p:spPr>
            <p:txBody>
              <a:bodyPr wrap="square">
                <a:spAutoFit/>
              </a:bodyPr>
              <a:lstStyle/>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Qual fração irredutível representa a porcentagem de pessoas que checam o celular imediatamente após acordar?</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Represente cada fração, a seguir, na forma percentual: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 xmlns:m="http://schemas.openxmlformats.org/officeDocument/2006/math">
                    <m:d>
                      <m:d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400" kern="100">
                            <a:effectLst/>
                            <a:latin typeface="Cambria Math" panose="02040503050406030204" pitchFamily="18" charset="0"/>
                            <a:ea typeface="Aptos" panose="020B0004020202020204" pitchFamily="34" charset="0"/>
                            <a:cs typeface="Times New Roman" panose="02020603050405020304" pitchFamily="18" charset="0"/>
                          </a:rPr>
                          <m:t>I</m:t>
                        </m:r>
                      </m:e>
                    </m:d>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20</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d>
                      <m:d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400" kern="100">
                            <a:effectLst/>
                            <a:latin typeface="Cambria Math" panose="02040503050406030204" pitchFamily="18" charset="0"/>
                            <a:ea typeface="Aptos" panose="020B0004020202020204" pitchFamily="34" charset="0"/>
                            <a:cs typeface="Times New Roman" panose="02020603050405020304" pitchFamily="18" charset="0"/>
                          </a:rPr>
                          <m:t>II</m:t>
                        </m:r>
                      </m:e>
                    </m:d>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 2 </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d>
                      <m:d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400" kern="100">
                            <a:effectLst/>
                            <a:latin typeface="Cambria Math" panose="02040503050406030204" pitchFamily="18" charset="0"/>
                            <a:ea typeface="Aptos" panose="020B0004020202020204" pitchFamily="34" charset="0"/>
                            <a:cs typeface="Times New Roman" panose="02020603050405020304" pitchFamily="18" charset="0"/>
                          </a:rPr>
                          <m:t>III</m:t>
                        </m:r>
                      </m:e>
                    </m:d>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 5 </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d>
                      <m:d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400" kern="100">
                            <a:effectLst/>
                            <a:latin typeface="Cambria Math" panose="02040503050406030204" pitchFamily="18" charset="0"/>
                            <a:ea typeface="Aptos" panose="020B0004020202020204" pitchFamily="34" charset="0"/>
                            <a:cs typeface="Times New Roman" panose="02020603050405020304" pitchFamily="18" charset="0"/>
                          </a:rPr>
                          <m:t>IV</m:t>
                        </m:r>
                      </m:e>
                    </m:d>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 13 </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25</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7F6C1701-0684-A226-CF0A-807D5EA2C974}"/>
                  </a:ext>
                </a:extLst>
              </p:cNvPr>
              <p:cNvSpPr txBox="1">
                <a:spLocks noRot="1" noChangeAspect="1" noMove="1" noResize="1" noEditPoints="1" noAdjustHandles="1" noChangeArrowheads="1" noChangeShapeType="1" noTextEdit="1"/>
              </p:cNvSpPr>
              <p:nvPr/>
            </p:nvSpPr>
            <p:spPr>
              <a:xfrm>
                <a:off x="428625" y="4102587"/>
                <a:ext cx="11246662" cy="2175019"/>
              </a:xfrm>
              <a:prstGeom prst="rect">
                <a:avLst/>
              </a:prstGeom>
              <a:blipFill>
                <a:blip r:embed="rId4"/>
                <a:stretch>
                  <a:fillRect l="-813" t="-1120" r="-867"/>
                </a:stretch>
              </a:blipFill>
            </p:spPr>
            <p:txBody>
              <a:bodyPr/>
              <a:lstStyle/>
              <a:p>
                <a:r>
                  <a:rPr lang="pt-BR">
                    <a:noFill/>
                  </a:rPr>
                  <a:t> </a:t>
                </a:r>
              </a:p>
            </p:txBody>
          </p:sp>
        </mc:Fallback>
      </mc:AlternateContent>
    </p:spTree>
    <p:extLst>
      <p:ext uri="{BB962C8B-B14F-4D97-AF65-F5344CB8AC3E}">
        <p14:creationId xmlns:p14="http://schemas.microsoft.com/office/powerpoint/2010/main" val="2565815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655AA-A309-4427-9671-2E680703D46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7E9828-989E-0348-F995-73613A1573B7}"/>
              </a:ext>
            </a:extLst>
          </p:cNvPr>
          <p:cNvSpPr txBox="1"/>
          <p:nvPr/>
        </p:nvSpPr>
        <p:spPr>
          <a:xfrm>
            <a:off x="352425" y="682743"/>
            <a:ext cx="11487150" cy="917174"/>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Complete adequadamente o quadro, a seguir, com as diferentes representações de um número racional.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Tabela 6">
                <a:extLst>
                  <a:ext uri="{FF2B5EF4-FFF2-40B4-BE49-F238E27FC236}">
                    <a16:creationId xmlns:a16="http://schemas.microsoft.com/office/drawing/2014/main" id="{FD05F53F-792D-53F6-A02A-ACF126CE559C}"/>
                  </a:ext>
                </a:extLst>
              </p:cNvPr>
              <p:cNvGraphicFramePr>
                <a:graphicFrameLocks noGrp="1"/>
              </p:cNvGraphicFramePr>
              <p:nvPr>
                <p:extLst>
                  <p:ext uri="{D42A27DB-BD31-4B8C-83A1-F6EECF244321}">
                    <p14:modId xmlns:p14="http://schemas.microsoft.com/office/powerpoint/2010/main" val="4040145871"/>
                  </p:ext>
                </p:extLst>
              </p:nvPr>
            </p:nvGraphicFramePr>
            <p:xfrm>
              <a:off x="2314574" y="1312297"/>
              <a:ext cx="6562725" cy="5146896"/>
            </p:xfrm>
            <a:graphic>
              <a:graphicData uri="http://schemas.openxmlformats.org/drawingml/2006/table">
                <a:tbl>
                  <a:tblPr firstRow="1" firstCol="1" bandRow="1"/>
                  <a:tblGrid>
                    <a:gridCol w="3018014">
                      <a:extLst>
                        <a:ext uri="{9D8B030D-6E8A-4147-A177-3AD203B41FA5}">
                          <a16:colId xmlns:a16="http://schemas.microsoft.com/office/drawing/2014/main" val="1053098215"/>
                        </a:ext>
                      </a:extLst>
                    </a:gridCol>
                    <a:gridCol w="1568785">
                      <a:extLst>
                        <a:ext uri="{9D8B030D-6E8A-4147-A177-3AD203B41FA5}">
                          <a16:colId xmlns:a16="http://schemas.microsoft.com/office/drawing/2014/main" val="3807378462"/>
                        </a:ext>
                      </a:extLst>
                    </a:gridCol>
                    <a:gridCol w="1975926">
                      <a:extLst>
                        <a:ext uri="{9D8B030D-6E8A-4147-A177-3AD203B41FA5}">
                          <a16:colId xmlns:a16="http://schemas.microsoft.com/office/drawing/2014/main" val="2441540412"/>
                        </a:ext>
                      </a:extLst>
                    </a:gridCol>
                  </a:tblGrid>
                  <a:tr h="416997">
                    <a:tc>
                      <a:txBody>
                        <a:bodyPr/>
                        <a:lstStyle/>
                        <a:p>
                          <a:pPr algn="ctr">
                            <a:lnSpc>
                              <a:spcPct val="107000"/>
                            </a:lnSpc>
                            <a:spcAft>
                              <a:spcPts val="800"/>
                            </a:spcAft>
                            <a:buNone/>
                          </a:pPr>
                          <a:r>
                            <a:rPr lang="pt-BR" sz="2400" b="1" kern="100">
                              <a:solidFill>
                                <a:srgbClr val="FFFFFF"/>
                              </a:solidFill>
                              <a:effectLst/>
                              <a:latin typeface="Arial Narrow" panose="020B0606020202030204" pitchFamily="34" charset="0"/>
                              <a:ea typeface="Aptos" panose="020B0004020202020204" pitchFamily="34" charset="0"/>
                              <a:cs typeface="Times New Roman" panose="02020603050405020304" pitchFamily="18" charset="0"/>
                            </a:rPr>
                            <a:t>Fração irredutível</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solidFill>
                          <a:srgbClr val="3A7C22"/>
                        </a:solidFill>
                      </a:tcPr>
                    </a:tc>
                    <a:tc>
                      <a:txBody>
                        <a:bodyPr/>
                        <a:lstStyle/>
                        <a:p>
                          <a:pPr algn="ctr">
                            <a:lnSpc>
                              <a:spcPct val="107000"/>
                            </a:lnSpc>
                            <a:spcAft>
                              <a:spcPts val="800"/>
                            </a:spcAft>
                            <a:buNone/>
                          </a:pPr>
                          <a:r>
                            <a:rPr lang="pt-BR" sz="2400" b="1" kern="100">
                              <a:solidFill>
                                <a:srgbClr val="FFFFFF"/>
                              </a:solidFill>
                              <a:effectLst/>
                              <a:latin typeface="Arial Narrow" panose="020B0606020202030204" pitchFamily="34" charset="0"/>
                              <a:ea typeface="Aptos" panose="020B0004020202020204" pitchFamily="34" charset="0"/>
                              <a:cs typeface="Times New Roman" panose="02020603050405020304" pitchFamily="18" charset="0"/>
                            </a:rPr>
                            <a:t>Decimal</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solidFill>
                          <a:srgbClr val="3A7C22"/>
                        </a:solidFill>
                      </a:tcPr>
                    </a:tc>
                    <a:tc>
                      <a:txBody>
                        <a:bodyPr/>
                        <a:lstStyle/>
                        <a:p>
                          <a:pPr algn="ctr">
                            <a:lnSpc>
                              <a:spcPct val="107000"/>
                            </a:lnSpc>
                            <a:spcAft>
                              <a:spcPts val="800"/>
                            </a:spcAft>
                            <a:buNone/>
                          </a:pPr>
                          <a:r>
                            <a:rPr lang="pt-BR" sz="2400" b="1" kern="100">
                              <a:solidFill>
                                <a:srgbClr val="FFFFFF"/>
                              </a:solidFill>
                              <a:effectLst/>
                              <a:latin typeface="Arial Narrow" panose="020B0606020202030204" pitchFamily="34" charset="0"/>
                              <a:ea typeface="Aptos" panose="020B0004020202020204" pitchFamily="34" charset="0"/>
                              <a:cs typeface="Times New Roman" panose="02020603050405020304" pitchFamily="18" charset="0"/>
                            </a:rPr>
                            <a:t>Percentual</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solidFill>
                          <a:srgbClr val="3A7C22"/>
                        </a:solidFill>
                      </a:tcPr>
                    </a:tc>
                    <a:extLst>
                      <a:ext uri="{0D108BD9-81ED-4DB2-BD59-A6C34878D82A}">
                        <a16:rowId xmlns:a16="http://schemas.microsoft.com/office/drawing/2014/main" val="3770270166"/>
                      </a:ext>
                    </a:extLst>
                  </a:tr>
                  <a:tr h="932493">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pt-BR" sz="24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𝟗</m:t>
                                    </m:r>
                                  </m:num>
                                  <m:den>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𝟏𝟎</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0,9</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2315430396"/>
                      </a:ext>
                    </a:extLst>
                  </a:tr>
                  <a:tr h="932493">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pt-BR" sz="24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𝟑</m:t>
                                    </m:r>
                                  </m:num>
                                  <m:den>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𝟓</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60%</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866286481"/>
                      </a:ext>
                    </a:extLst>
                  </a:tr>
                  <a:tr h="653870">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0,3</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4049602160"/>
                      </a:ext>
                    </a:extLst>
                  </a:tr>
                  <a:tr h="932493">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pt-BR" sz="24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𝟗</m:t>
                                    </m:r>
                                  </m:num>
                                  <m:den>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𝟐𝟎</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37819767"/>
                      </a:ext>
                    </a:extLst>
                  </a:tr>
                  <a:tr h="686130">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8%</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2878605611"/>
                      </a:ext>
                    </a:extLst>
                  </a:tr>
                  <a:tr h="592420">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1,42</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4263305575"/>
                      </a:ext>
                    </a:extLst>
                  </a:tr>
                </a:tbl>
              </a:graphicData>
            </a:graphic>
          </p:graphicFrame>
        </mc:Choice>
        <mc:Fallback xmlns="">
          <p:graphicFrame>
            <p:nvGraphicFramePr>
              <p:cNvPr id="7" name="Tabela 6">
                <a:extLst>
                  <a:ext uri="{FF2B5EF4-FFF2-40B4-BE49-F238E27FC236}">
                    <a16:creationId xmlns:a16="http://schemas.microsoft.com/office/drawing/2014/main" id="{FD05F53F-792D-53F6-A02A-ACF126CE559C}"/>
                  </a:ext>
                </a:extLst>
              </p:cNvPr>
              <p:cNvGraphicFramePr>
                <a:graphicFrameLocks noGrp="1"/>
              </p:cNvGraphicFramePr>
              <p:nvPr>
                <p:extLst>
                  <p:ext uri="{D42A27DB-BD31-4B8C-83A1-F6EECF244321}">
                    <p14:modId xmlns:p14="http://schemas.microsoft.com/office/powerpoint/2010/main" val="4040145871"/>
                  </p:ext>
                </p:extLst>
              </p:nvPr>
            </p:nvGraphicFramePr>
            <p:xfrm>
              <a:off x="2314574" y="1312297"/>
              <a:ext cx="6562725" cy="5146896"/>
            </p:xfrm>
            <a:graphic>
              <a:graphicData uri="http://schemas.openxmlformats.org/drawingml/2006/table">
                <a:tbl>
                  <a:tblPr firstRow="1" firstCol="1" bandRow="1"/>
                  <a:tblGrid>
                    <a:gridCol w="3018014">
                      <a:extLst>
                        <a:ext uri="{9D8B030D-6E8A-4147-A177-3AD203B41FA5}">
                          <a16:colId xmlns:a16="http://schemas.microsoft.com/office/drawing/2014/main" val="1053098215"/>
                        </a:ext>
                      </a:extLst>
                    </a:gridCol>
                    <a:gridCol w="1568785">
                      <a:extLst>
                        <a:ext uri="{9D8B030D-6E8A-4147-A177-3AD203B41FA5}">
                          <a16:colId xmlns:a16="http://schemas.microsoft.com/office/drawing/2014/main" val="3807378462"/>
                        </a:ext>
                      </a:extLst>
                    </a:gridCol>
                    <a:gridCol w="1975926">
                      <a:extLst>
                        <a:ext uri="{9D8B030D-6E8A-4147-A177-3AD203B41FA5}">
                          <a16:colId xmlns:a16="http://schemas.microsoft.com/office/drawing/2014/main" val="2441540412"/>
                        </a:ext>
                      </a:extLst>
                    </a:gridCol>
                  </a:tblGrid>
                  <a:tr h="416997">
                    <a:tc>
                      <a:txBody>
                        <a:bodyPr/>
                        <a:lstStyle/>
                        <a:p>
                          <a:pPr algn="ctr">
                            <a:lnSpc>
                              <a:spcPct val="107000"/>
                            </a:lnSpc>
                            <a:spcAft>
                              <a:spcPts val="800"/>
                            </a:spcAft>
                            <a:buNone/>
                          </a:pPr>
                          <a:r>
                            <a:rPr lang="pt-BR" sz="2400" b="1" kern="100">
                              <a:solidFill>
                                <a:srgbClr val="FFFFFF"/>
                              </a:solidFill>
                              <a:effectLst/>
                              <a:latin typeface="Arial Narrow" panose="020B0606020202030204" pitchFamily="34" charset="0"/>
                              <a:ea typeface="Aptos" panose="020B0004020202020204" pitchFamily="34" charset="0"/>
                              <a:cs typeface="Times New Roman" panose="02020603050405020304" pitchFamily="18" charset="0"/>
                            </a:rPr>
                            <a:t>Fração irredutível</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solidFill>
                          <a:srgbClr val="3A7C22"/>
                        </a:solidFill>
                      </a:tcPr>
                    </a:tc>
                    <a:tc>
                      <a:txBody>
                        <a:bodyPr/>
                        <a:lstStyle/>
                        <a:p>
                          <a:pPr algn="ctr">
                            <a:lnSpc>
                              <a:spcPct val="107000"/>
                            </a:lnSpc>
                            <a:spcAft>
                              <a:spcPts val="800"/>
                            </a:spcAft>
                            <a:buNone/>
                          </a:pPr>
                          <a:r>
                            <a:rPr lang="pt-BR" sz="2400" b="1" kern="100">
                              <a:solidFill>
                                <a:srgbClr val="FFFFFF"/>
                              </a:solidFill>
                              <a:effectLst/>
                              <a:latin typeface="Arial Narrow" panose="020B0606020202030204" pitchFamily="34" charset="0"/>
                              <a:ea typeface="Aptos" panose="020B0004020202020204" pitchFamily="34" charset="0"/>
                              <a:cs typeface="Times New Roman" panose="02020603050405020304" pitchFamily="18" charset="0"/>
                            </a:rPr>
                            <a:t>Decimal</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solidFill>
                          <a:srgbClr val="3A7C22"/>
                        </a:solidFill>
                      </a:tcPr>
                    </a:tc>
                    <a:tc>
                      <a:txBody>
                        <a:bodyPr/>
                        <a:lstStyle/>
                        <a:p>
                          <a:pPr algn="ctr">
                            <a:lnSpc>
                              <a:spcPct val="107000"/>
                            </a:lnSpc>
                            <a:spcAft>
                              <a:spcPts val="800"/>
                            </a:spcAft>
                            <a:buNone/>
                          </a:pPr>
                          <a:r>
                            <a:rPr lang="pt-BR" sz="2400" b="1" kern="100">
                              <a:solidFill>
                                <a:srgbClr val="FFFFFF"/>
                              </a:solidFill>
                              <a:effectLst/>
                              <a:latin typeface="Arial Narrow" panose="020B0606020202030204" pitchFamily="34" charset="0"/>
                              <a:ea typeface="Aptos" panose="020B0004020202020204" pitchFamily="34" charset="0"/>
                              <a:cs typeface="Times New Roman" panose="02020603050405020304" pitchFamily="18" charset="0"/>
                            </a:rPr>
                            <a:t>Percentual</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solidFill>
                          <a:srgbClr val="3A7C22"/>
                        </a:solidFill>
                      </a:tcPr>
                    </a:tc>
                    <a:extLst>
                      <a:ext uri="{0D108BD9-81ED-4DB2-BD59-A6C34878D82A}">
                        <a16:rowId xmlns:a16="http://schemas.microsoft.com/office/drawing/2014/main" val="3770270166"/>
                      </a:ext>
                    </a:extLst>
                  </a:tr>
                  <a:tr h="932493">
                    <a:tc>
                      <a:txBody>
                        <a:bodyPr/>
                        <a:lstStyle/>
                        <a:p>
                          <a:endParaRPr lang="pt-B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blipFill>
                          <a:blip r:embed="rId3"/>
                          <a:stretch>
                            <a:fillRect l="-202" t="-54545" r="-117944" b="-411039"/>
                          </a:stretch>
                        </a:blipFill>
                      </a:tcPr>
                    </a:tc>
                    <a:tc>
                      <a:txBody>
                        <a:bodyPr/>
                        <a:lstStyle/>
                        <a:p>
                          <a:pPr algn="ctr">
                            <a:lnSpc>
                              <a:spcPct val="107000"/>
                            </a:lnSpc>
                            <a:spcAft>
                              <a:spcPts val="800"/>
                            </a:spcAft>
                            <a:buNone/>
                          </a:pPr>
                          <a:r>
                            <a:rPr lang="pt-BR" sz="24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0,9</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2315430396"/>
                      </a:ext>
                    </a:extLst>
                  </a:tr>
                  <a:tr h="932493">
                    <a:tc>
                      <a:txBody>
                        <a:bodyPr/>
                        <a:lstStyle/>
                        <a:p>
                          <a:endParaRPr lang="pt-B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blipFill>
                          <a:blip r:embed="rId3"/>
                          <a:stretch>
                            <a:fillRect l="-202" t="-155556" r="-117944" b="-313725"/>
                          </a:stretch>
                        </a:blipFill>
                      </a:tcPr>
                    </a:tc>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60%</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866286481"/>
                      </a:ext>
                    </a:extLst>
                  </a:tr>
                  <a:tr h="653870">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0,3</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4049602160"/>
                      </a:ext>
                    </a:extLst>
                  </a:tr>
                  <a:tr h="932493">
                    <a:tc>
                      <a:txBody>
                        <a:bodyPr/>
                        <a:lstStyle/>
                        <a:p>
                          <a:endParaRPr lang="pt-B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blipFill>
                          <a:blip r:embed="rId3"/>
                          <a:stretch>
                            <a:fillRect l="-202" t="-325490" r="-117944" b="-143791"/>
                          </a:stretch>
                        </a:blipFill>
                      </a:tcPr>
                    </a:tc>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37819767"/>
                      </a:ext>
                    </a:extLst>
                  </a:tr>
                  <a:tr h="686130">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8%</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2878605611"/>
                      </a:ext>
                    </a:extLst>
                  </a:tr>
                  <a:tr h="592420">
                    <a:tc>
                      <a:txBody>
                        <a:bodyPr/>
                        <a:lstStyle/>
                        <a:p>
                          <a:pPr algn="ctr">
                            <a:lnSpc>
                              <a:spcPct val="107000"/>
                            </a:lnSpc>
                            <a:spcAft>
                              <a:spcPts val="800"/>
                            </a:spcAft>
                            <a:buNone/>
                          </a:pPr>
                          <a:r>
                            <a:rPr lang="pt-BR" sz="2400" b="1"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1,42</a:t>
                          </a:r>
                          <a:endParaRPr lang="pt-BR"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tc>
                      <a:txBody>
                        <a:bodyPr/>
                        <a:lstStyle/>
                        <a:p>
                          <a:pPr algn="ctr">
                            <a:lnSpc>
                              <a:spcPct val="107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124F1A"/>
                          </a:solidFill>
                          <a:prstDash val="solid"/>
                          <a:round/>
                          <a:headEnd type="none" w="med" len="med"/>
                          <a:tailEnd type="none" w="med" len="med"/>
                        </a:lnL>
                        <a:lnR w="19050" cap="flat" cmpd="sng" algn="ctr">
                          <a:solidFill>
                            <a:srgbClr val="124F1A"/>
                          </a:solidFill>
                          <a:prstDash val="solid"/>
                          <a:round/>
                          <a:headEnd type="none" w="med" len="med"/>
                          <a:tailEnd type="none" w="med" len="med"/>
                        </a:lnR>
                        <a:lnT w="19050" cap="flat" cmpd="sng" algn="ctr">
                          <a:solidFill>
                            <a:srgbClr val="124F1A"/>
                          </a:solidFill>
                          <a:prstDash val="solid"/>
                          <a:round/>
                          <a:headEnd type="none" w="med" len="med"/>
                          <a:tailEnd type="none" w="med" len="med"/>
                        </a:lnT>
                        <a:lnB w="19050" cap="flat" cmpd="sng" algn="ctr">
                          <a:solidFill>
                            <a:srgbClr val="124F1A"/>
                          </a:solidFill>
                          <a:prstDash val="solid"/>
                          <a:round/>
                          <a:headEnd type="none" w="med" len="med"/>
                          <a:tailEnd type="none" w="med" len="med"/>
                        </a:lnB>
                        <a:noFill/>
                      </a:tcPr>
                    </a:tc>
                    <a:extLst>
                      <a:ext uri="{0D108BD9-81ED-4DB2-BD59-A6C34878D82A}">
                        <a16:rowId xmlns:a16="http://schemas.microsoft.com/office/drawing/2014/main" val="4263305575"/>
                      </a:ext>
                    </a:extLst>
                  </a:tr>
                </a:tbl>
              </a:graphicData>
            </a:graphic>
          </p:graphicFrame>
        </mc:Fallback>
      </mc:AlternateContent>
    </p:spTree>
    <p:extLst>
      <p:ext uri="{BB962C8B-B14F-4D97-AF65-F5344CB8AC3E}">
        <p14:creationId xmlns:p14="http://schemas.microsoft.com/office/powerpoint/2010/main" val="2380563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43DCE-42C3-FE15-3682-FCE91D42EF9D}"/>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5C00B1CF-17D6-DE04-4A0E-95BCDC8D6855}"/>
              </a:ext>
            </a:extLst>
          </p:cNvPr>
          <p:cNvPicPr>
            <a:picLocks noChangeAspect="1"/>
          </p:cNvPicPr>
          <p:nvPr/>
        </p:nvPicPr>
        <p:blipFill>
          <a:blip r:embed="rId3"/>
          <a:stretch>
            <a:fillRect/>
          </a:stretch>
        </p:blipFill>
        <p:spPr>
          <a:xfrm>
            <a:off x="237832" y="628594"/>
            <a:ext cx="4191585" cy="800212"/>
          </a:xfrm>
          <a:prstGeom prst="rect">
            <a:avLst/>
          </a:prstGeom>
        </p:spPr>
      </p:pic>
      <p:sp>
        <p:nvSpPr>
          <p:cNvPr id="5" name="CaixaDeTexto 4">
            <a:extLst>
              <a:ext uri="{FF2B5EF4-FFF2-40B4-BE49-F238E27FC236}">
                <a16:creationId xmlns:a16="http://schemas.microsoft.com/office/drawing/2014/main" id="{5211506C-8834-AF2E-E70C-3E2F4FE7C137}"/>
              </a:ext>
            </a:extLst>
          </p:cNvPr>
          <p:cNvSpPr txBox="1"/>
          <p:nvPr/>
        </p:nvSpPr>
        <p:spPr>
          <a:xfrm>
            <a:off x="323850" y="1343166"/>
            <a:ext cx="11630318" cy="1211614"/>
          </a:xfrm>
          <a:prstGeom prst="rect">
            <a:avLst/>
          </a:prstGeom>
          <a:noFill/>
        </p:spPr>
        <p:txBody>
          <a:bodyPr wrap="square">
            <a:spAutoFit/>
          </a:bodyPr>
          <a:lstStyle/>
          <a:p>
            <a:pPr marL="457200" algn="ctr">
              <a:lnSpc>
                <a:spcPct val="107000"/>
              </a:lnSpc>
              <a:spcAft>
                <a:spcPts val="800"/>
              </a:spcAft>
              <a:buNone/>
            </a:pPr>
            <a:r>
              <a:rPr lang="pt-BR" sz="20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CÁLCULO PERCENTUAL DE UM VALOR</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Ao calcularmos a porcentagem referente a um determinado valor, </a:t>
            </a: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multiplicamos esse valor pela porcentagem desejada em sua forma fracionária ou decimal</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Matematicamente,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8" name="Tabela 7">
                <a:extLst>
                  <a:ext uri="{FF2B5EF4-FFF2-40B4-BE49-F238E27FC236}">
                    <a16:creationId xmlns:a16="http://schemas.microsoft.com/office/drawing/2014/main" id="{0F201078-DFD5-24B9-CB4B-3F228867C25F}"/>
                  </a:ext>
                </a:extLst>
              </p:cNvPr>
              <p:cNvGraphicFramePr>
                <a:graphicFrameLocks noGrp="1"/>
              </p:cNvGraphicFramePr>
              <p:nvPr>
                <p:extLst>
                  <p:ext uri="{D42A27DB-BD31-4B8C-83A1-F6EECF244321}">
                    <p14:modId xmlns:p14="http://schemas.microsoft.com/office/powerpoint/2010/main" val="2427969745"/>
                  </p:ext>
                </p:extLst>
              </p:nvPr>
            </p:nvGraphicFramePr>
            <p:xfrm>
              <a:off x="3400425" y="2491867"/>
              <a:ext cx="5036820" cy="937133"/>
            </p:xfrm>
            <a:graphic>
              <a:graphicData uri="http://schemas.openxmlformats.org/drawingml/2006/table">
                <a:tbl>
                  <a:tblPr firstRow="1" firstCol="1" bandRow="1"/>
                  <a:tblGrid>
                    <a:gridCol w="1787218">
                      <a:extLst>
                        <a:ext uri="{9D8B030D-6E8A-4147-A177-3AD203B41FA5}">
                          <a16:colId xmlns:a16="http://schemas.microsoft.com/office/drawing/2014/main" val="3186730039"/>
                        </a:ext>
                      </a:extLst>
                    </a:gridCol>
                    <a:gridCol w="1345190">
                      <a:extLst>
                        <a:ext uri="{9D8B030D-6E8A-4147-A177-3AD203B41FA5}">
                          <a16:colId xmlns:a16="http://schemas.microsoft.com/office/drawing/2014/main" val="1839316559"/>
                        </a:ext>
                      </a:extLst>
                    </a:gridCol>
                    <a:gridCol w="1904412">
                      <a:extLst>
                        <a:ext uri="{9D8B030D-6E8A-4147-A177-3AD203B41FA5}">
                          <a16:colId xmlns:a16="http://schemas.microsoft.com/office/drawing/2014/main" val="2050194425"/>
                        </a:ext>
                      </a:extLst>
                    </a:gridCol>
                  </a:tblGrid>
                  <a:tr h="623740">
                    <a:tc>
                      <a:txBody>
                        <a:bodyPr/>
                        <a:lstStyle/>
                        <a:p>
                          <a:pPr algn="ctr">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000" i="1" kern="100">
                                    <a:solidFill>
                                      <a:srgbClr val="153D63"/>
                                    </a:solidFill>
                                    <a:effectLst/>
                                    <a:latin typeface="Cambria Math" panose="02040503050406030204" pitchFamily="18" charset="0"/>
                                    <a:ea typeface="Aptos" panose="020B0004020202020204" pitchFamily="34" charset="0"/>
                                    <a:cs typeface="Times New Roman" panose="02020603050405020304" pitchFamily="18" charset="0"/>
                                  </a:rPr>
                                  <m:t>𝑛</m:t>
                                </m:r>
                                <m:r>
                                  <a:rPr lang="pt-BR" sz="2000" i="1" kern="100">
                                    <a:solidFill>
                                      <a:srgbClr val="153D63"/>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de</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0000"/>
                            </a:lnSpc>
                            <a:buNone/>
                          </a:pPr>
                          <a:endParaRPr lang="pt-BR" sz="2000" kern="100">
                            <a:solidFill>
                              <a:srgbClr val="000000"/>
                            </a:solidFill>
                            <a:effectLst/>
                            <a:latin typeface="Aptos" panose="020B0004020202020204" pitchFamily="34" charset="0"/>
                            <a:ea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0000"/>
                            </a:lnSpc>
                            <a:spcAft>
                              <a:spcPts val="800"/>
                            </a:spcAft>
                            <a:buNone/>
                          </a:pPr>
                          <a14:m>
                            <m:oMathPara xmlns:m="http://schemas.openxmlformats.org/officeDocument/2006/math">
                              <m:oMathParaPr>
                                <m:jc m:val="centerGroup"/>
                              </m:oMathParaPr>
                              <m:oMath xmlns:m="http://schemas.openxmlformats.org/officeDocument/2006/math">
                                <m:f>
                                  <m:fPr>
                                    <m:ctrlPr>
                                      <a:rPr lang="pt-BR" sz="2000" i="1" kern="100">
                                        <a:solidFill>
                                          <a:srgbClr val="153D63"/>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000" i="1" kern="100">
                                        <a:solidFill>
                                          <a:srgbClr val="153D63"/>
                                        </a:solidFill>
                                        <a:effectLst/>
                                        <a:latin typeface="Cambria Math" panose="02040503050406030204" pitchFamily="18" charset="0"/>
                                        <a:ea typeface="Aptos" panose="020B0004020202020204" pitchFamily="34" charset="0"/>
                                        <a:cs typeface="Times New Roman" panose="02020603050405020304" pitchFamily="18" charset="0"/>
                                      </a:rPr>
                                      <m:t>𝑛</m:t>
                                    </m:r>
                                  </m:num>
                                  <m:den>
                                    <m:r>
                                      <a:rPr lang="pt-BR" sz="2000" i="1" kern="100">
                                        <a:solidFill>
                                          <a:srgbClr val="153D63"/>
                                        </a:solidFill>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000" i="1" kern="100">
                                    <a:effectLst/>
                                    <a:latin typeface="Cambria Math" panose="02040503050406030204" pitchFamily="18" charset="0"/>
                                    <a:ea typeface="Aptos" panose="020B0004020202020204" pitchFamily="34" charset="0"/>
                                    <a:cs typeface="Times New Roman" panose="02020603050405020304" pitchFamily="18" charset="0"/>
                                  </a:rPr>
                                  <m:t> ∙ </m:t>
                                </m:r>
                                <m:r>
                                  <a:rPr lang="pt-BR" sz="20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oMath>
                            </m:oMathPara>
                          </a14:m>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2960800568"/>
                      </a:ext>
                    </a:extLst>
                  </a:tr>
                  <a:tr h="313393">
                    <a:tc gridSpan="3">
                      <a:txBody>
                        <a:bodyPr/>
                        <a:lstStyle/>
                        <a:p>
                          <a:pPr algn="ctr">
                            <a:lnSpc>
                              <a:spcPct val="100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Onde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𝑛</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é um número racional positivo.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660475983"/>
                      </a:ext>
                    </a:extLst>
                  </a:tr>
                </a:tbl>
              </a:graphicData>
            </a:graphic>
          </p:graphicFrame>
        </mc:Choice>
        <mc:Fallback xmlns="">
          <p:graphicFrame>
            <p:nvGraphicFramePr>
              <p:cNvPr id="8" name="Tabela 7">
                <a:extLst>
                  <a:ext uri="{FF2B5EF4-FFF2-40B4-BE49-F238E27FC236}">
                    <a16:creationId xmlns:a16="http://schemas.microsoft.com/office/drawing/2014/main" id="{0F201078-DFD5-24B9-CB4B-3F228867C25F}"/>
                  </a:ext>
                </a:extLst>
              </p:cNvPr>
              <p:cNvGraphicFramePr>
                <a:graphicFrameLocks noGrp="1"/>
              </p:cNvGraphicFramePr>
              <p:nvPr>
                <p:extLst>
                  <p:ext uri="{D42A27DB-BD31-4B8C-83A1-F6EECF244321}">
                    <p14:modId xmlns:p14="http://schemas.microsoft.com/office/powerpoint/2010/main" val="2427969745"/>
                  </p:ext>
                </p:extLst>
              </p:nvPr>
            </p:nvGraphicFramePr>
            <p:xfrm>
              <a:off x="3400425" y="2491867"/>
              <a:ext cx="5036820" cy="937133"/>
            </p:xfrm>
            <a:graphic>
              <a:graphicData uri="http://schemas.openxmlformats.org/drawingml/2006/table">
                <a:tbl>
                  <a:tblPr firstRow="1" firstCol="1" bandRow="1"/>
                  <a:tblGrid>
                    <a:gridCol w="1787218">
                      <a:extLst>
                        <a:ext uri="{9D8B030D-6E8A-4147-A177-3AD203B41FA5}">
                          <a16:colId xmlns:a16="http://schemas.microsoft.com/office/drawing/2014/main" val="3186730039"/>
                        </a:ext>
                      </a:extLst>
                    </a:gridCol>
                    <a:gridCol w="1345190">
                      <a:extLst>
                        <a:ext uri="{9D8B030D-6E8A-4147-A177-3AD203B41FA5}">
                          <a16:colId xmlns:a16="http://schemas.microsoft.com/office/drawing/2014/main" val="1839316559"/>
                        </a:ext>
                      </a:extLst>
                    </a:gridCol>
                    <a:gridCol w="1904412">
                      <a:extLst>
                        <a:ext uri="{9D8B030D-6E8A-4147-A177-3AD203B41FA5}">
                          <a16:colId xmlns:a16="http://schemas.microsoft.com/office/drawing/2014/main" val="2050194425"/>
                        </a:ext>
                      </a:extLst>
                    </a:gridCol>
                  </a:tblGrid>
                  <a:tr h="623740">
                    <a:tc>
                      <a:txBody>
                        <a:bodyPr/>
                        <a:lstStyle/>
                        <a:p>
                          <a:endParaRPr lang="pt-BR"/>
                        </a:p>
                      </a:txBody>
                      <a:tcPr marL="68580" marR="68580" marT="0" marB="0" anchor="ctr">
                        <a:lnL>
                          <a:noFill/>
                        </a:lnL>
                        <a:lnR>
                          <a:noFill/>
                        </a:lnR>
                        <a:lnT>
                          <a:noFill/>
                        </a:lnT>
                        <a:lnB>
                          <a:noFill/>
                        </a:lnB>
                        <a:blipFill>
                          <a:blip r:embed="rId5"/>
                          <a:stretch>
                            <a:fillRect r="-181633" b="-71845"/>
                          </a:stretch>
                        </a:blipFill>
                      </a:tcPr>
                    </a:tc>
                    <a:tc>
                      <a:txBody>
                        <a:bodyPr/>
                        <a:lstStyle/>
                        <a:p>
                          <a:pPr algn="ctr">
                            <a:lnSpc>
                              <a:spcPct val="100000"/>
                            </a:lnSpc>
                            <a:buNone/>
                          </a:pPr>
                          <a:endParaRPr lang="pt-BR" sz="2000" kern="100">
                            <a:solidFill>
                              <a:srgbClr val="000000"/>
                            </a:solidFill>
                            <a:effectLst/>
                            <a:latin typeface="Aptos" panose="020B0004020202020204" pitchFamily="34" charset="0"/>
                            <a:ea typeface="Times New Roman" panose="02020603050405020304" pitchFamily="18" charset="0"/>
                          </a:endParaRPr>
                        </a:p>
                      </a:txBody>
                      <a:tcPr marL="68580" marR="68580" marT="0" marB="0" anchor="ctr">
                        <a:lnL>
                          <a:noFill/>
                        </a:lnL>
                        <a:lnR>
                          <a:noFill/>
                        </a:lnR>
                        <a:lnT>
                          <a:noFill/>
                        </a:lnT>
                        <a:lnB>
                          <a:noFill/>
                        </a:lnB>
                        <a:noFill/>
                      </a:tcPr>
                    </a:tc>
                    <a:tc>
                      <a:txBody>
                        <a:bodyPr/>
                        <a:lstStyle/>
                        <a:p>
                          <a:endParaRPr lang="pt-BR"/>
                        </a:p>
                      </a:txBody>
                      <a:tcPr marL="68580" marR="68580" marT="0" marB="0" anchor="ctr">
                        <a:lnL>
                          <a:noFill/>
                        </a:lnL>
                        <a:lnR>
                          <a:noFill/>
                        </a:lnR>
                        <a:lnT>
                          <a:noFill/>
                        </a:lnT>
                        <a:lnB>
                          <a:noFill/>
                        </a:lnB>
                        <a:blipFill>
                          <a:blip r:embed="rId5"/>
                          <a:stretch>
                            <a:fillRect l="-164537" b="-71845"/>
                          </a:stretch>
                        </a:blipFill>
                      </a:tcPr>
                    </a:tc>
                    <a:extLst>
                      <a:ext uri="{0D108BD9-81ED-4DB2-BD59-A6C34878D82A}">
                        <a16:rowId xmlns:a16="http://schemas.microsoft.com/office/drawing/2014/main" val="2960800568"/>
                      </a:ext>
                    </a:extLst>
                  </a:tr>
                  <a:tr h="313393">
                    <a:tc gridSpan="3">
                      <a:txBody>
                        <a:bodyPr/>
                        <a:lstStyle/>
                        <a:p>
                          <a:endParaRPr lang="pt-BR"/>
                        </a:p>
                      </a:txBody>
                      <a:tcPr marL="68580" marR="68580" marT="0" marB="0" anchor="ctr">
                        <a:lnL>
                          <a:noFill/>
                        </a:lnL>
                        <a:lnR>
                          <a:noFill/>
                        </a:lnR>
                        <a:lnT>
                          <a:noFill/>
                        </a:lnT>
                        <a:lnB>
                          <a:noFill/>
                        </a:lnB>
                        <a:blipFill>
                          <a:blip r:embed="rId5"/>
                          <a:stretch>
                            <a:fillRect t="-198077" b="-42308"/>
                          </a:stretch>
                        </a:blip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660475983"/>
                      </a:ext>
                    </a:extLst>
                  </a:tr>
                </a:tbl>
              </a:graphicData>
            </a:graphic>
          </p:graphicFrame>
        </mc:Fallback>
      </mc:AlternateContent>
      <p:sp>
        <p:nvSpPr>
          <p:cNvPr id="9" name="Seta: para a Direita 8">
            <a:extLst>
              <a:ext uri="{FF2B5EF4-FFF2-40B4-BE49-F238E27FC236}">
                <a16:creationId xmlns:a16="http://schemas.microsoft.com/office/drawing/2014/main" id="{6E7EA366-7A57-1329-7399-D79DDBC66F60}"/>
              </a:ext>
            </a:extLst>
          </p:cNvPr>
          <p:cNvSpPr>
            <a:spLocks noChangeArrowheads="1"/>
          </p:cNvSpPr>
          <p:nvPr/>
        </p:nvSpPr>
        <p:spPr bwMode="auto">
          <a:xfrm>
            <a:off x="5300504" y="2584615"/>
            <a:ext cx="1236662" cy="431483"/>
          </a:xfrm>
          <a:prstGeom prst="rightArrow">
            <a:avLst>
              <a:gd name="adj1" fmla="val 50000"/>
              <a:gd name="adj2" fmla="val 74805"/>
            </a:avLst>
          </a:prstGeom>
          <a:gradFill flip="none" rotWithShape="1">
            <a:gsLst>
              <a:gs pos="0">
                <a:schemeClr val="accent1">
                  <a:lumMod val="75000"/>
                  <a:tint val="66000"/>
                  <a:satMod val="160000"/>
                </a:schemeClr>
              </a:gs>
              <a:gs pos="50000">
                <a:schemeClr val="accent1">
                  <a:lumMod val="75000"/>
                  <a:tint val="44500"/>
                  <a:satMod val="160000"/>
                </a:schemeClr>
              </a:gs>
              <a:gs pos="100000">
                <a:schemeClr val="accent1">
                  <a:lumMod val="75000"/>
                  <a:tint val="23500"/>
                  <a:satMod val="160000"/>
                </a:schemeClr>
              </a:gs>
            </a:gsLst>
            <a:lin ang="10800000" scaled="1"/>
            <a:tileRect/>
          </a:gradFill>
          <a:ln w="9525">
            <a:solidFill>
              <a:srgbClr val="000000"/>
            </a:solidFill>
            <a:miter lim="800000"/>
            <a:headEnd/>
            <a:tailEnd/>
          </a:ln>
        </p:spPr>
        <p:txBody>
          <a:bodyPr rot="0" vert="horz" wrap="square" lIns="91440" tIns="45720" rIns="91440" bIns="45720" anchor="t" anchorCtr="0" upright="1">
            <a:noAutofit/>
          </a:bodyPr>
          <a:lstStyle/>
          <a:p>
            <a:endParaRPr lang="pt-B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04EF5B46-CE9F-DFF0-8B9F-EACA2EC41A94}"/>
                  </a:ext>
                </a:extLst>
              </p:cNvPr>
              <p:cNvSpPr txBox="1"/>
              <p:nvPr/>
            </p:nvSpPr>
            <p:spPr>
              <a:xfrm>
                <a:off x="444854" y="3348459"/>
                <a:ext cx="11302291" cy="3187026"/>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Exemplo: </a:t>
                </a:r>
                <a:r>
                  <a:rPr lang="pt-BR" sz="20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Calcule </a:t>
                </a:r>
                <a14:m>
                  <m:oMath xmlns:m="http://schemas.openxmlformats.org/officeDocument/2006/math">
                    <m:r>
                      <a:rPr lang="pt-BR" sz="20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12% </m:t>
                    </m:r>
                  </m:oMath>
                </a14:m>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 </a:t>
                </a:r>
                <a14:m>
                  <m:oMath xmlns:m="http://schemas.openxmlformats.org/officeDocument/2006/math">
                    <m:r>
                      <a:rPr lang="pt-BR" sz="20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450</m:t>
                    </m:r>
                  </m:oMath>
                </a14:m>
                <a:r>
                  <a:rPr lang="pt-BR" sz="20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000" i="1"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0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Podemos calcular considerando a porcentagem em sua forma fracionária ou decimal.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000" kern="100" dirty="0">
                    <a:solidFill>
                      <a:srgbClr val="77206D"/>
                    </a:solidFill>
                    <a:effectLst/>
                    <a:latin typeface="Arial Narrow" panose="020B0606020202030204" pitchFamily="34" charset="0"/>
                    <a:ea typeface="Times New Roman" panose="02020603050405020304" pitchFamily="18" charset="0"/>
                    <a:cs typeface="Times New Roman" panose="02020603050405020304" pitchFamily="18" charset="0"/>
                  </a:rPr>
                  <a:t>Forma fracionária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000" i="1" kern="100">
                          <a:solidFill>
                            <a:srgbClr val="77206D"/>
                          </a:solidFill>
                          <a:effectLst/>
                          <a:latin typeface="Cambria Math" panose="02040503050406030204" pitchFamily="18" charset="0"/>
                          <a:ea typeface="Times New Roman" panose="02020603050405020304" pitchFamily="18" charset="0"/>
                          <a:cs typeface="Times New Roman" panose="02020603050405020304" pitchFamily="18" charset="0"/>
                        </a:rPr>
                        <m:t>12% </m:t>
                      </m:r>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450=</m:t>
                      </m:r>
                      <m:f>
                        <m:fPr>
                          <m:ctrlPr>
                            <a:rPr lang="pt-BR" sz="2000" i="1" kern="100">
                              <a:solidFill>
                                <a:srgbClr val="77206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solidFill>
                                <a:srgbClr val="77206D"/>
                              </a:solidFill>
                              <a:effectLst/>
                              <a:latin typeface="Cambria Math" panose="02040503050406030204" pitchFamily="18" charset="0"/>
                              <a:ea typeface="Times New Roman" panose="02020603050405020304" pitchFamily="18" charset="0"/>
                              <a:cs typeface="Times New Roman" panose="02020603050405020304" pitchFamily="18" charset="0"/>
                            </a:rPr>
                            <m:t>12</m:t>
                          </m:r>
                        </m:num>
                        <m:den>
                          <m:r>
                            <a:rPr lang="pt-BR" sz="2000" i="1" kern="100">
                              <a:solidFill>
                                <a:srgbClr val="77206D"/>
                              </a:solidFill>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∙450= </m:t>
                      </m:r>
                      <m:f>
                        <m:fPr>
                          <m:ctrlP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12∙450</m:t>
                              </m:r>
                            </m:e>
                            <m:sup>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sup>
                          </m:sSup>
                        </m:num>
                        <m:den>
                          <m:sSub>
                            <m:sSubPr>
                              <m:ctrlP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m:t>
                              </m:r>
                            </m:e>
                            <m:sub>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sub>
                          </m:sSub>
                        </m:den>
                      </m:f>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12∙45</m:t>
                          </m:r>
                        </m:num>
                        <m:den>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den>
                      </m:f>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540</m:t>
                          </m:r>
                        </m:num>
                        <m:den>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den>
                      </m:f>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=54</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000" kern="100" dirty="0">
                    <a:solidFill>
                      <a:srgbClr val="BF4E14"/>
                    </a:solidFill>
                    <a:effectLst/>
                    <a:latin typeface="Arial Narrow" panose="020B0606020202030204" pitchFamily="34" charset="0"/>
                    <a:ea typeface="Times New Roman" panose="02020603050405020304" pitchFamily="18" charset="0"/>
                    <a:cs typeface="Times New Roman" panose="02020603050405020304" pitchFamily="18" charset="0"/>
                  </a:rPr>
                  <a:t>Forma decimal</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000"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12%</m:t>
                      </m:r>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450=</m:t>
                      </m:r>
                      <m:f>
                        <m:fPr>
                          <m:ctrlPr>
                            <a:rPr lang="pt-BR" sz="2000"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12</m:t>
                          </m:r>
                        </m:num>
                        <m:den>
                          <m:r>
                            <a:rPr lang="pt-BR" sz="2000"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∙450=</m:t>
                      </m:r>
                      <m:r>
                        <a:rPr lang="pt-BR" sz="2000"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0,12</m:t>
                      </m:r>
                      <m: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∙450= 54</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Em ambos os casos obteremos o mesmo resultado.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04EF5B46-CE9F-DFF0-8B9F-EACA2EC41A94}"/>
                  </a:ext>
                </a:extLst>
              </p:cNvPr>
              <p:cNvSpPr txBox="1">
                <a:spLocks noRot="1" noChangeAspect="1" noMove="1" noResize="1" noEditPoints="1" noAdjustHandles="1" noChangeArrowheads="1" noChangeShapeType="1" noTextEdit="1"/>
              </p:cNvSpPr>
              <p:nvPr/>
            </p:nvSpPr>
            <p:spPr>
              <a:xfrm>
                <a:off x="444854" y="3348459"/>
                <a:ext cx="11302291" cy="3187026"/>
              </a:xfrm>
              <a:prstGeom prst="rect">
                <a:avLst/>
              </a:prstGeom>
              <a:blipFill>
                <a:blip r:embed="rId6"/>
                <a:stretch>
                  <a:fillRect l="-593" t="-1338" b="-2103"/>
                </a:stretch>
              </a:blipFill>
            </p:spPr>
            <p:txBody>
              <a:bodyPr/>
              <a:lstStyle/>
              <a:p>
                <a:r>
                  <a:rPr lang="pt-BR">
                    <a:noFill/>
                  </a:rPr>
                  <a:t> </a:t>
                </a:r>
              </a:p>
            </p:txBody>
          </p:sp>
        </mc:Fallback>
      </mc:AlternateContent>
    </p:spTree>
    <p:extLst>
      <p:ext uri="{BB962C8B-B14F-4D97-AF65-F5344CB8AC3E}">
        <p14:creationId xmlns:p14="http://schemas.microsoft.com/office/powerpoint/2010/main" val="484104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099F2-2156-8332-DC65-838ED440555A}"/>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449634FB-BEC5-8176-5F6A-D45FF6507754}"/>
              </a:ext>
            </a:extLst>
          </p:cNvPr>
          <p:cNvPicPr>
            <a:picLocks noChangeAspect="1"/>
          </p:cNvPicPr>
          <p:nvPr/>
        </p:nvPicPr>
        <p:blipFill>
          <a:blip r:embed="rId3"/>
          <a:stretch>
            <a:fillRect/>
          </a:stretch>
        </p:blipFill>
        <p:spPr>
          <a:xfrm>
            <a:off x="285459" y="595216"/>
            <a:ext cx="4969449" cy="1652684"/>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A98C3DC-F9B4-8534-A2C3-150984595164}"/>
                  </a:ext>
                </a:extLst>
              </p:cNvPr>
              <p:cNvSpPr txBox="1"/>
              <p:nvPr/>
            </p:nvSpPr>
            <p:spPr>
              <a:xfrm>
                <a:off x="285459" y="2446414"/>
                <a:ext cx="11506491" cy="4154984"/>
              </a:xfrm>
              <a:prstGeom prst="rect">
                <a:avLst/>
              </a:prstGeom>
              <a:noFill/>
            </p:spPr>
            <p:txBody>
              <a:bodyPr wrap="square">
                <a:spAutoFit/>
              </a:bodyPr>
              <a:lstStyle/>
              <a:p>
                <a:pPr algn="jus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Considere a situação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fazenda Barreiro, durante o período de produção, 15% das vacas que estavam prenhas produziram bezerros. Sabendo que a fazenda possui 460 vacas. Qual foi a quantidade de bezerros que nasceram?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200" i="1" u="sng" kern="100" dirty="0">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15%</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equivale a soma 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𝑚𝑎𝑖𝑠</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5%</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Logo,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15%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𝑑𝑒</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460=10% </m:t>
                      </m:r>
                      <m: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𝑑𝑒</m:t>
                      </m:r>
                      <m: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 460+5% </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𝑑𝑒</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460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Calculando o valor correspondente a </a:t>
                </a:r>
                <a14:m>
                  <m:oMath xmlns:m="http://schemas.openxmlformats.org/officeDocument/2006/math">
                    <m: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10% </m:t>
                    </m:r>
                    <m: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𝑑𝑒</m:t>
                    </m:r>
                    <m: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 460</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200"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10%∙460=46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14:m>
                  <m:oMath xmlns:m="http://schemas.openxmlformats.org/officeDocument/2006/math">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5% </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𝑑𝑒</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460</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corresponde à metade de </a:t>
                </a:r>
                <a14:m>
                  <m:oMath xmlns:m="http://schemas.openxmlformats.org/officeDocument/2006/math">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46</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Portanto,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15%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𝑑𝑒</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460=46+23=69</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Nasceram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69 </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bezerros na fazenda Barreiro.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2A98C3DC-F9B4-8534-A2C3-150984595164}"/>
                  </a:ext>
                </a:extLst>
              </p:cNvPr>
              <p:cNvSpPr txBox="1">
                <a:spLocks noRot="1" noChangeAspect="1" noMove="1" noResize="1" noEditPoints="1" noAdjustHandles="1" noChangeArrowheads="1" noChangeShapeType="1" noTextEdit="1"/>
              </p:cNvSpPr>
              <p:nvPr/>
            </p:nvSpPr>
            <p:spPr>
              <a:xfrm>
                <a:off x="285459" y="2446414"/>
                <a:ext cx="11506491" cy="4154984"/>
              </a:xfrm>
              <a:prstGeom prst="rect">
                <a:avLst/>
              </a:prstGeom>
              <a:blipFill>
                <a:blip r:embed="rId4"/>
                <a:stretch>
                  <a:fillRect l="-689" t="-1173" r="-689" b="-1906"/>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B9B51F9C-8F1C-F2BF-C56A-8288246EF543}"/>
              </a:ext>
            </a:extLst>
          </p:cNvPr>
          <p:cNvSpPr txBox="1"/>
          <p:nvPr/>
        </p:nvSpPr>
        <p:spPr>
          <a:xfrm>
            <a:off x="5715000" y="1010125"/>
            <a:ext cx="5715000" cy="1237775"/>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Podemos calcular </a:t>
            </a:r>
            <a:r>
              <a:rPr lang="pt-BR" sz="2200"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valor percentual</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 um número, também, por meio da </a:t>
            </a:r>
            <a:r>
              <a:rPr lang="pt-BR" sz="2200"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somatória de outros valores percentuais</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04463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1ADAF-4BBE-85A5-B098-7FC7142DF9F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EABD6E5-8BC9-3E90-3EB0-B38A4CF31401}"/>
                  </a:ext>
                </a:extLst>
              </p:cNvPr>
              <p:cNvSpPr txBox="1"/>
              <p:nvPr/>
            </p:nvSpPr>
            <p:spPr>
              <a:xfrm>
                <a:off x="361950" y="758702"/>
                <a:ext cx="11620500" cy="5842818"/>
              </a:xfrm>
              <a:prstGeom prst="rect">
                <a:avLst/>
              </a:prstGeom>
              <a:noFill/>
            </p:spPr>
            <p:txBody>
              <a:bodyPr wrap="square">
                <a:spAutoFit/>
              </a:bodyPr>
              <a:lstStyle/>
              <a:p>
                <a:pPr marL="342900" lvl="0" indent="-342900">
                  <a:spcAft>
                    <a:spcPts val="6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Cálculo percentual de um valor por meio de regra de três simples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r>
                  <a:rPr lang="pt-BR" sz="2200"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que é uma regra de três simples?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É uma ferramenta matemática utilizada quando há 4 valores, em que um destes é desconhecido (incógnita). Ela envolve apenas 2 grandezas. No caso do cálculo percentual, envolve grandezas diretamente proporcionais, a porcentagem e o valor correspondente a esta.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r>
                  <a:rPr lang="pt-BR" sz="2200"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Como construir?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 modo prático, construímos uma tabela com duas colunas, cada coluna é destinada a uma das grandezas. Ou, apenas escrevemos a relação de proporção entre essas grandezas.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r>
                  <a:rPr lang="pt-BR" sz="2200"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Como resolver?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Aplicamos a propriedade fundamental da proporção: “O produto dos meios é igual ao produto dos extremos”.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pt-BR" sz="2200"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200"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𝑏</m:t>
                          </m:r>
                        </m:den>
                      </m:f>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c</m:t>
                          </m:r>
                          <m:r>
                            <a:rPr lang="pt-BR" sz="22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𝑑</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Lê-se: </a:t>
                </a:r>
                <a14:m>
                  <m:oMath xmlns:m="http://schemas.openxmlformats.org/officeDocument/2006/math">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𝑎</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está para</a:t>
                </a:r>
                <a14:m>
                  <m:oMath xmlns:m="http://schemas.openxmlformats.org/officeDocument/2006/math">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𝑏</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assim como </a:t>
                </a:r>
                <a14:m>
                  <m:oMath xmlns:m="http://schemas.openxmlformats.org/officeDocument/2006/math">
                    <m:r>
                      <m:rPr>
                        <m:sty m:val="p"/>
                      </m:rPr>
                      <a:rPr lang="pt-BR" sz="22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c</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está para </a:t>
                </a:r>
                <a14:m>
                  <m:oMath xmlns:m="http://schemas.openxmlformats.org/officeDocument/2006/math">
                    <m:r>
                      <a:rPr lang="pt-BR" sz="2200"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𝑑</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Onde: </a:t>
                </a:r>
                <a14:m>
                  <m:oMath xmlns:m="http://schemas.openxmlformats.org/officeDocument/2006/math">
                    <m:r>
                      <m:rPr>
                        <m:sty m:val="p"/>
                      </m:rPr>
                      <a:rPr lang="pt-BR" sz="2200"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a</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200"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d</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são os extremos e, </a:t>
                </a:r>
                <a14:m>
                  <m:oMath xmlns:m="http://schemas.openxmlformats.org/officeDocument/2006/math">
                    <m:r>
                      <m:rPr>
                        <m:sty m:val="p"/>
                      </m:rPr>
                      <a:rPr lang="pt-BR" sz="2200"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b</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2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c</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são os meios.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Logo, </a:t>
                </a:r>
                <a14:m>
                  <m:oMath xmlns:m="http://schemas.openxmlformats.org/officeDocument/2006/math">
                    <m:r>
                      <a:rPr lang="pt-BR" sz="2200"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d</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2200"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22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c</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EABD6E5-8BC9-3E90-3EB0-B38A4CF31401}"/>
                  </a:ext>
                </a:extLst>
              </p:cNvPr>
              <p:cNvSpPr txBox="1">
                <a:spLocks noRot="1" noChangeAspect="1" noMove="1" noResize="1" noEditPoints="1" noAdjustHandles="1" noChangeArrowheads="1" noChangeShapeType="1" noTextEdit="1"/>
              </p:cNvSpPr>
              <p:nvPr/>
            </p:nvSpPr>
            <p:spPr>
              <a:xfrm>
                <a:off x="361950" y="758702"/>
                <a:ext cx="11620500" cy="5842818"/>
              </a:xfrm>
              <a:prstGeom prst="rect">
                <a:avLst/>
              </a:prstGeom>
              <a:blipFill>
                <a:blip r:embed="rId3"/>
                <a:stretch>
                  <a:fillRect l="-682" t="-1043" r="-629" b="-1043"/>
                </a:stretch>
              </a:blipFill>
            </p:spPr>
            <p:txBody>
              <a:bodyPr/>
              <a:lstStyle/>
              <a:p>
                <a:r>
                  <a:rPr lang="pt-BR">
                    <a:noFill/>
                  </a:rPr>
                  <a:t> </a:t>
                </a:r>
              </a:p>
            </p:txBody>
          </p:sp>
        </mc:Fallback>
      </mc:AlternateContent>
    </p:spTree>
    <p:extLst>
      <p:ext uri="{BB962C8B-B14F-4D97-AF65-F5344CB8AC3E}">
        <p14:creationId xmlns:p14="http://schemas.microsoft.com/office/powerpoint/2010/main" val="3469508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74E73-17BF-AD20-7616-999B66F5CE9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D8FB5DF-6EFB-E47C-282F-0BE2C47CED65}"/>
                  </a:ext>
                </a:extLst>
              </p:cNvPr>
              <p:cNvSpPr txBox="1"/>
              <p:nvPr/>
            </p:nvSpPr>
            <p:spPr>
              <a:xfrm>
                <a:off x="314325" y="422759"/>
                <a:ext cx="6096000" cy="1465914"/>
              </a:xfrm>
              <a:prstGeom prst="rect">
                <a:avLst/>
              </a:prstGeom>
              <a:noFill/>
            </p:spPr>
            <p:txBody>
              <a:bodyPr wrap="square">
                <a:spAutoFit/>
              </a:bodyPr>
              <a:lstStyle/>
              <a:p>
                <a:pPr algn="just">
                  <a:lnSpc>
                    <a:spcPct val="107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Exemplo:</a:t>
                </a: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Calcule o valor correspondente a </a:t>
                </a:r>
                <a14:m>
                  <m:oMath xmlns:m="http://schemas.openxmlformats.org/officeDocument/2006/math">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 </m:t>
                    </m:r>
                    <m:r>
                      <m:rPr>
                        <m:sty m:val="p"/>
                      </m:rP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de</m:t>
                    </m:r>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500</m:t>
                    </m:r>
                  </m:oMath>
                </a14:m>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14:m>
                  <m:oMath xmlns:m="http://schemas.openxmlformats.org/officeDocument/2006/math">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400" i="1"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4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D8FB5DF-6EFB-E47C-282F-0BE2C47CED65}"/>
                  </a:ext>
                </a:extLst>
              </p:cNvPr>
              <p:cNvSpPr txBox="1">
                <a:spLocks noRot="1" noChangeAspect="1" noMove="1" noResize="1" noEditPoints="1" noAdjustHandles="1" noChangeArrowheads="1" noChangeShapeType="1" noTextEdit="1"/>
              </p:cNvSpPr>
              <p:nvPr/>
            </p:nvSpPr>
            <p:spPr>
              <a:xfrm>
                <a:off x="314325" y="422759"/>
                <a:ext cx="6096000" cy="1465914"/>
              </a:xfrm>
              <a:prstGeom prst="rect">
                <a:avLst/>
              </a:prstGeom>
              <a:blipFill>
                <a:blip r:embed="rId3"/>
                <a:stretch>
                  <a:fillRect l="-1600" t="-3734" b="-788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6" name="Tabela 5">
                <a:extLst>
                  <a:ext uri="{FF2B5EF4-FFF2-40B4-BE49-F238E27FC236}">
                    <a16:creationId xmlns:a16="http://schemas.microsoft.com/office/drawing/2014/main" id="{D11D0C6F-27C6-E06C-D6AE-C4C43FDAF9AB}"/>
                  </a:ext>
                </a:extLst>
              </p:cNvPr>
              <p:cNvGraphicFramePr>
                <a:graphicFrameLocks noGrp="1"/>
              </p:cNvGraphicFramePr>
              <p:nvPr>
                <p:extLst>
                  <p:ext uri="{D42A27DB-BD31-4B8C-83A1-F6EECF244321}">
                    <p14:modId xmlns:p14="http://schemas.microsoft.com/office/powerpoint/2010/main" val="3771946089"/>
                  </p:ext>
                </p:extLst>
              </p:nvPr>
            </p:nvGraphicFramePr>
            <p:xfrm>
              <a:off x="428704" y="1961926"/>
              <a:ext cx="9616996" cy="3615373"/>
            </p:xfrm>
            <a:graphic>
              <a:graphicData uri="http://schemas.openxmlformats.org/drawingml/2006/table">
                <a:tbl>
                  <a:tblPr firstRow="1" firstCol="1" bandRow="1"/>
                  <a:tblGrid>
                    <a:gridCol w="5826775">
                      <a:extLst>
                        <a:ext uri="{9D8B030D-6E8A-4147-A177-3AD203B41FA5}">
                          <a16:colId xmlns:a16="http://schemas.microsoft.com/office/drawing/2014/main" val="1169211264"/>
                        </a:ext>
                      </a:extLst>
                    </a:gridCol>
                    <a:gridCol w="3790221">
                      <a:extLst>
                        <a:ext uri="{9D8B030D-6E8A-4147-A177-3AD203B41FA5}">
                          <a16:colId xmlns:a16="http://schemas.microsoft.com/office/drawing/2014/main" val="3692068174"/>
                        </a:ext>
                      </a:extLst>
                    </a:gridCol>
                  </a:tblGrid>
                  <a:tr h="301399">
                    <a:tc>
                      <a:txBody>
                        <a:bodyPr/>
                        <a:lstStyle/>
                        <a:p>
                          <a:pPr algn="just">
                            <a:lnSpc>
                              <a:spcPct val="107000"/>
                            </a:lnSpc>
                            <a:spcAft>
                              <a:spcPts val="800"/>
                            </a:spcAft>
                            <a:buNone/>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Inicialmente construímos a tabela.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5000"/>
                            </a:lnSpc>
                            <a:spcAft>
                              <a:spcPts val="800"/>
                            </a:spcAft>
                            <a:buNone/>
                          </a:pPr>
                          <a:endParaRPr lang="pt-BR" sz="220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Dessa forma,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100 </m:t>
                                    </m:r>
                                  </m:num>
                                  <m:den>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20</m:t>
                                    </m:r>
                                  </m:den>
                                </m:f>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500 </m:t>
                                    </m:r>
                                  </m:num>
                                  <m:den>
                                    <m:r>
                                      <m:rPr>
                                        <m:sty m:val="p"/>
                                      </m:rPr>
                                      <a:rPr lang="pt-BR" sz="2200"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x</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i="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Aplicando a propriedade fundamental da proporção,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14:m>
                            <m:oMathPara xmlns:m="http://schemas.openxmlformats.org/officeDocument/2006/math">
                              <m:oMathParaPr>
                                <m:jc m:val="centerGroup"/>
                              </m:oMathParaPr>
                              <m:oMath xmlns:m="http://schemas.openxmlformats.org/officeDocument/2006/math">
                                <m:r>
                                  <a:rPr lang="pt-BR" sz="2200"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100</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20</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500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14:m>
                            <m:oMathPara xmlns:m="http://schemas.openxmlformats.org/officeDocument/2006/math">
                              <m:oMathParaPr>
                                <m:jc m:val="centerGroup"/>
                              </m:oMathParaPr>
                              <m:oMath xmlns:m="http://schemas.openxmlformats.org/officeDocument/2006/math">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100</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x</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=10 000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14:m>
                            <m:oMathPara xmlns:m="http://schemas.openxmlformats.org/officeDocument/2006/math">
                              <m:oMathParaPr>
                                <m:jc m:val="centerGroup"/>
                              </m:oMathParaPr>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x</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10 0</m:t>
                                    </m:r>
                                    <m:r>
                                      <a:rPr lang="pt-BR" sz="2200" strike="sngStrike"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00</m:t>
                                    </m:r>
                                  </m:num>
                                  <m:den>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200" strike="sngStrike"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00</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4810172"/>
                      </a:ext>
                    </a:extLst>
                  </a:tr>
                </a:tbl>
              </a:graphicData>
            </a:graphic>
          </p:graphicFrame>
        </mc:Choice>
        <mc:Fallback xmlns="">
          <p:graphicFrame>
            <p:nvGraphicFramePr>
              <p:cNvPr id="6" name="Tabela 5">
                <a:extLst>
                  <a:ext uri="{FF2B5EF4-FFF2-40B4-BE49-F238E27FC236}">
                    <a16:creationId xmlns:a16="http://schemas.microsoft.com/office/drawing/2014/main" id="{D11D0C6F-27C6-E06C-D6AE-C4C43FDAF9AB}"/>
                  </a:ext>
                </a:extLst>
              </p:cNvPr>
              <p:cNvGraphicFramePr>
                <a:graphicFrameLocks noGrp="1"/>
              </p:cNvGraphicFramePr>
              <p:nvPr>
                <p:extLst>
                  <p:ext uri="{D42A27DB-BD31-4B8C-83A1-F6EECF244321}">
                    <p14:modId xmlns:p14="http://schemas.microsoft.com/office/powerpoint/2010/main" val="3771946089"/>
                  </p:ext>
                </p:extLst>
              </p:nvPr>
            </p:nvGraphicFramePr>
            <p:xfrm>
              <a:off x="428704" y="1961926"/>
              <a:ext cx="9616996" cy="3615373"/>
            </p:xfrm>
            <a:graphic>
              <a:graphicData uri="http://schemas.openxmlformats.org/drawingml/2006/table">
                <a:tbl>
                  <a:tblPr firstRow="1" firstCol="1" bandRow="1"/>
                  <a:tblGrid>
                    <a:gridCol w="5826775">
                      <a:extLst>
                        <a:ext uri="{9D8B030D-6E8A-4147-A177-3AD203B41FA5}">
                          <a16:colId xmlns:a16="http://schemas.microsoft.com/office/drawing/2014/main" val="1169211264"/>
                        </a:ext>
                      </a:extLst>
                    </a:gridCol>
                    <a:gridCol w="3790221">
                      <a:extLst>
                        <a:ext uri="{9D8B030D-6E8A-4147-A177-3AD203B41FA5}">
                          <a16:colId xmlns:a16="http://schemas.microsoft.com/office/drawing/2014/main" val="3692068174"/>
                        </a:ext>
                      </a:extLst>
                    </a:gridCol>
                  </a:tblGrid>
                  <a:tr h="3615373">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05" t="-1684" r="-65272" b="-337"/>
                          </a:stretch>
                        </a:blipFill>
                      </a:tcPr>
                    </a:tc>
                    <a:tc>
                      <a:txBody>
                        <a:bodyPr/>
                        <a:lstStyle/>
                        <a:p>
                          <a:endParaRPr lang="pt-B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53859" t="-1684" r="-322" b="-337"/>
                          </a:stretch>
                        </a:blipFill>
                      </a:tcPr>
                    </a:tc>
                    <a:extLst>
                      <a:ext uri="{0D108BD9-81ED-4DB2-BD59-A6C34878D82A}">
                        <a16:rowId xmlns:a16="http://schemas.microsoft.com/office/drawing/2014/main" val="2274810172"/>
                      </a:ext>
                    </a:extLst>
                  </a:tr>
                </a:tbl>
              </a:graphicData>
            </a:graphic>
          </p:graphicFrame>
        </mc:Fallback>
      </mc:AlternateContent>
      <p:sp>
        <p:nvSpPr>
          <p:cNvPr id="7" name="Rectangle 4">
            <a:extLst>
              <a:ext uri="{FF2B5EF4-FFF2-40B4-BE49-F238E27FC236}">
                <a16:creationId xmlns:a16="http://schemas.microsoft.com/office/drawing/2014/main" id="{E35F151C-22A6-0969-69D1-1CE4889F0B26}"/>
              </a:ext>
            </a:extLst>
          </p:cNvPr>
          <p:cNvSpPr>
            <a:spLocks noChangeArrowheads="1"/>
          </p:cNvSpPr>
          <p:nvPr/>
        </p:nvSpPr>
        <p:spPr bwMode="auto">
          <a:xfrm>
            <a:off x="4849813" y="29527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1267" name="Imagem 1" descr="Gráfico, Gráfico de dispersão&#10;&#10;Descrição gerada automaticamente">
            <a:extLst>
              <a:ext uri="{FF2B5EF4-FFF2-40B4-BE49-F238E27FC236}">
                <a16:creationId xmlns:a16="http://schemas.microsoft.com/office/drawing/2014/main" id="{38A4D2CC-2319-20C5-0022-72375E8AD9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960"/>
          <a:stretch>
            <a:fillRect/>
          </a:stretch>
        </p:blipFill>
        <p:spPr bwMode="auto">
          <a:xfrm>
            <a:off x="590226" y="2651011"/>
            <a:ext cx="5353374" cy="138557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B5AAFB05-67BF-429D-FD1E-546A426321DE}"/>
                  </a:ext>
                </a:extLst>
              </p:cNvPr>
              <p:cNvSpPr txBox="1"/>
              <p:nvPr/>
            </p:nvSpPr>
            <p:spPr>
              <a:xfrm>
                <a:off x="428704" y="5773877"/>
                <a:ext cx="8521700" cy="492507"/>
              </a:xfrm>
              <a:prstGeom prst="rect">
                <a:avLst/>
              </a:prstGeom>
              <a:noFill/>
            </p:spPr>
            <p:txBody>
              <a:bodyPr wrap="square">
                <a:spAutoFit/>
              </a:bodyPr>
              <a:lstStyle/>
              <a:p>
                <a:pPr algn="just">
                  <a:lnSpc>
                    <a:spcPct val="115000"/>
                  </a:lnSpc>
                  <a:spcAft>
                    <a:spcPts val="800"/>
                  </a:spcAft>
                  <a:buNone/>
                </a:pPr>
                <a:r>
                  <a:rPr lang="pt-BR" sz="240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Logo, </a:t>
                </a:r>
                <a14:m>
                  <m:oMath xmlns:m="http://schemas.openxmlformats.org/officeDocument/2006/math">
                    <m:r>
                      <a:rPr lang="pt-BR" sz="24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20% </m:t>
                    </m:r>
                    <m:r>
                      <a:rPr lang="pt-BR" sz="24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𝑑𝑒</m:t>
                    </m:r>
                    <m:r>
                      <a:rPr lang="pt-BR" sz="24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500</m:t>
                    </m:r>
                  </m:oMath>
                </a14:m>
                <a:r>
                  <a:rPr lang="pt-BR" sz="240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corresponde a </a:t>
                </a:r>
                <a14:m>
                  <m:oMath xmlns:m="http://schemas.openxmlformats.org/officeDocument/2006/math">
                    <m:r>
                      <a:rPr lang="pt-BR" sz="24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100</m:t>
                    </m:r>
                  </m:oMath>
                </a14:m>
                <a:r>
                  <a:rPr lang="pt-BR" sz="240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B5AAFB05-67BF-429D-FD1E-546A426321DE}"/>
                  </a:ext>
                </a:extLst>
              </p:cNvPr>
              <p:cNvSpPr txBox="1">
                <a:spLocks noRot="1" noChangeAspect="1" noMove="1" noResize="1" noEditPoints="1" noAdjustHandles="1" noChangeArrowheads="1" noChangeShapeType="1" noTextEdit="1"/>
              </p:cNvSpPr>
              <p:nvPr/>
            </p:nvSpPr>
            <p:spPr>
              <a:xfrm>
                <a:off x="428704" y="5773877"/>
                <a:ext cx="8521700" cy="492507"/>
              </a:xfrm>
              <a:prstGeom prst="rect">
                <a:avLst/>
              </a:prstGeom>
              <a:blipFill>
                <a:blip r:embed="rId6"/>
                <a:stretch>
                  <a:fillRect l="-1073" t="-4938" b="-25926"/>
                </a:stretch>
              </a:blipFill>
            </p:spPr>
            <p:txBody>
              <a:bodyPr/>
              <a:lstStyle/>
              <a:p>
                <a:r>
                  <a:rPr lang="pt-BR">
                    <a:noFill/>
                  </a:rPr>
                  <a:t> </a:t>
                </a:r>
              </a:p>
            </p:txBody>
          </p:sp>
        </mc:Fallback>
      </mc:AlternateContent>
    </p:spTree>
    <p:extLst>
      <p:ext uri="{BB962C8B-B14F-4D97-AF65-F5344CB8AC3E}">
        <p14:creationId xmlns:p14="http://schemas.microsoft.com/office/powerpoint/2010/main" val="108493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0D00A-E721-8AD4-1250-9E7A98E2280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A47C704-66C0-E547-F49D-E41440A425A2}"/>
              </a:ext>
            </a:extLst>
          </p:cNvPr>
          <p:cNvSpPr txBox="1"/>
          <p:nvPr/>
        </p:nvSpPr>
        <p:spPr>
          <a:xfrm>
            <a:off x="466724" y="648924"/>
            <a:ext cx="11306175" cy="710964"/>
          </a:xfrm>
          <a:prstGeom prst="rect">
            <a:avLst/>
          </a:prstGeom>
          <a:noFill/>
        </p:spPr>
        <p:txBody>
          <a:bodyPr wrap="square">
            <a:spAutoFit/>
          </a:bodyPr>
          <a:lstStyle/>
          <a:p>
            <a:pPr algn="just">
              <a:lnSpc>
                <a:spcPct val="115000"/>
              </a:lnSpc>
              <a:spcAft>
                <a:spcPts val="800"/>
              </a:spcAft>
              <a:buNone/>
            </a:pPr>
            <a:r>
              <a:rPr lang="pt-BR" sz="18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Além do cálculo da porcentagem de um valor, ou seja, a parte de um todo, existem mais duas situações envolvendo porcentagem que merecem destaque:</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B108DB1C-B8E3-183D-CCEE-EA17100D8B82}"/>
              </a:ext>
            </a:extLst>
          </p:cNvPr>
          <p:cNvPicPr>
            <a:picLocks noChangeAspect="1"/>
          </p:cNvPicPr>
          <p:nvPr/>
        </p:nvPicPr>
        <p:blipFill>
          <a:blip r:embed="rId3"/>
          <a:stretch>
            <a:fillRect/>
          </a:stretch>
        </p:blipFill>
        <p:spPr>
          <a:xfrm>
            <a:off x="380999" y="2208325"/>
            <a:ext cx="4320000" cy="688140"/>
          </a:xfrm>
          <a:prstGeom prst="rect">
            <a:avLst/>
          </a:prstGeom>
        </p:spPr>
      </p:pic>
      <p:cxnSp>
        <p:nvCxnSpPr>
          <p:cNvPr id="6" name="Conector reto 5">
            <a:extLst>
              <a:ext uri="{FF2B5EF4-FFF2-40B4-BE49-F238E27FC236}">
                <a16:creationId xmlns:a16="http://schemas.microsoft.com/office/drawing/2014/main" id="{60BFE591-9E61-D094-BAC5-293F2B3D763A}"/>
              </a:ext>
            </a:extLst>
          </p:cNvPr>
          <p:cNvCxnSpPr>
            <a:cxnSpLocks/>
          </p:cNvCxnSpPr>
          <p:nvPr/>
        </p:nvCxnSpPr>
        <p:spPr>
          <a:xfrm>
            <a:off x="6181725" y="1228725"/>
            <a:ext cx="0" cy="5334000"/>
          </a:xfrm>
          <a:prstGeom prst="line">
            <a:avLst/>
          </a:prstGeom>
          <a:ln w="38100"/>
        </p:spPr>
        <p:style>
          <a:lnRef idx="1">
            <a:schemeClr val="dk1"/>
          </a:lnRef>
          <a:fillRef idx="0">
            <a:schemeClr val="dk1"/>
          </a:fillRef>
          <a:effectRef idx="0">
            <a:schemeClr val="dk1"/>
          </a:effectRef>
          <a:fontRef idx="minor">
            <a:schemeClr val="tx1"/>
          </a:fontRef>
        </p:style>
      </p:cxnSp>
      <p:sp>
        <p:nvSpPr>
          <p:cNvPr id="9" name="CaixaDeTexto 8">
            <a:extLst>
              <a:ext uri="{FF2B5EF4-FFF2-40B4-BE49-F238E27FC236}">
                <a16:creationId xmlns:a16="http://schemas.microsoft.com/office/drawing/2014/main" id="{B3AEDCFE-C07D-1EE1-1EB5-67044320AC59}"/>
              </a:ext>
            </a:extLst>
          </p:cNvPr>
          <p:cNvSpPr txBox="1"/>
          <p:nvPr/>
        </p:nvSpPr>
        <p:spPr>
          <a:xfrm>
            <a:off x="307582" y="1359888"/>
            <a:ext cx="5702692" cy="848437"/>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1ª Situação: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Calcular o valor do “todo” conhecendo uma parte dele e o percentual relativo a essa parte.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08A5EFA2-72A3-78B7-B5A4-AAFF92D148D6}"/>
              </a:ext>
            </a:extLst>
          </p:cNvPr>
          <p:cNvSpPr txBox="1"/>
          <p:nvPr/>
        </p:nvSpPr>
        <p:spPr>
          <a:xfrm>
            <a:off x="6353175" y="1041156"/>
            <a:ext cx="5702691" cy="769441"/>
          </a:xfrm>
          <a:prstGeom prst="rect">
            <a:avLst/>
          </a:prstGeom>
          <a:noFill/>
        </p:spPr>
        <p:txBody>
          <a:bodyPr wrap="square">
            <a:spAutoFit/>
          </a:bodyPr>
          <a:lstStyle/>
          <a:p>
            <a:pPr algn="l"/>
            <a:r>
              <a:rPr lang="pt-BR" sz="2200" b="1" kern="100" dirty="0">
                <a:solidFill>
                  <a:srgbClr val="000000"/>
                </a:solidFill>
                <a:latin typeface="Arial Narrow" panose="020B0606020202030204" pitchFamily="34" charset="0"/>
                <a:cs typeface="Times New Roman" panose="02020603050405020304" pitchFamily="18" charset="0"/>
              </a:rPr>
              <a:t>2ª Situação: </a:t>
            </a:r>
            <a:r>
              <a:rPr lang="pt-BR" sz="2200" kern="100" dirty="0">
                <a:solidFill>
                  <a:srgbClr val="000000"/>
                </a:solidFill>
                <a:latin typeface="Arial Narrow" panose="020B0606020202030204" pitchFamily="34" charset="0"/>
                <a:cs typeface="Times New Roman" panose="02020603050405020304" pitchFamily="18" charset="0"/>
              </a:rPr>
              <a:t>Calcular a taxa percentual, conhecendo o “todo” e a “parte”.</a:t>
            </a:r>
          </a:p>
        </p:txBody>
      </p:sp>
      <p:pic>
        <p:nvPicPr>
          <p:cNvPr id="16" name="Imagem 15">
            <a:extLst>
              <a:ext uri="{FF2B5EF4-FFF2-40B4-BE49-F238E27FC236}">
                <a16:creationId xmlns:a16="http://schemas.microsoft.com/office/drawing/2014/main" id="{2ABC14F9-7A14-85AF-5A01-1718331AAEF1}"/>
              </a:ext>
            </a:extLst>
          </p:cNvPr>
          <p:cNvPicPr>
            <a:picLocks noChangeAspect="1"/>
          </p:cNvPicPr>
          <p:nvPr/>
        </p:nvPicPr>
        <p:blipFill>
          <a:blip r:embed="rId4"/>
          <a:stretch>
            <a:fillRect/>
          </a:stretch>
        </p:blipFill>
        <p:spPr>
          <a:xfrm>
            <a:off x="6353175" y="1752120"/>
            <a:ext cx="5116106" cy="769441"/>
          </a:xfrm>
          <a:prstGeom prst="rect">
            <a:avLst/>
          </a:prstGeom>
        </p:spPr>
      </p:pic>
      <mc:AlternateContent xmlns:mc="http://schemas.openxmlformats.org/markup-compatibility/2006" xmlns:a14="http://schemas.microsoft.com/office/drawing/2010/main">
        <mc:Choice Requires="a14">
          <p:graphicFrame>
            <p:nvGraphicFramePr>
              <p:cNvPr id="19" name="Tabela 18">
                <a:extLst>
                  <a:ext uri="{FF2B5EF4-FFF2-40B4-BE49-F238E27FC236}">
                    <a16:creationId xmlns:a16="http://schemas.microsoft.com/office/drawing/2014/main" id="{108F9C18-1D8C-8007-AFC1-4D47EDB2DA5A}"/>
                  </a:ext>
                </a:extLst>
              </p:cNvPr>
              <p:cNvGraphicFramePr>
                <a:graphicFrameLocks noGrp="1"/>
              </p:cNvGraphicFramePr>
              <p:nvPr>
                <p:extLst>
                  <p:ext uri="{D42A27DB-BD31-4B8C-83A1-F6EECF244321}">
                    <p14:modId xmlns:p14="http://schemas.microsoft.com/office/powerpoint/2010/main" val="2377823540"/>
                  </p:ext>
                </p:extLst>
              </p:nvPr>
            </p:nvGraphicFramePr>
            <p:xfrm>
              <a:off x="1077717" y="4121640"/>
              <a:ext cx="4162421" cy="2265744"/>
            </p:xfrm>
            <a:graphic>
              <a:graphicData uri="http://schemas.openxmlformats.org/drawingml/2006/table">
                <a:tbl>
                  <a:tblPr firstRow="1" firstCol="1" bandRow="1"/>
                  <a:tblGrid>
                    <a:gridCol w="2015741">
                      <a:extLst>
                        <a:ext uri="{9D8B030D-6E8A-4147-A177-3AD203B41FA5}">
                          <a16:colId xmlns:a16="http://schemas.microsoft.com/office/drawing/2014/main" val="501572987"/>
                        </a:ext>
                      </a:extLst>
                    </a:gridCol>
                    <a:gridCol w="2146680">
                      <a:extLst>
                        <a:ext uri="{9D8B030D-6E8A-4147-A177-3AD203B41FA5}">
                          <a16:colId xmlns:a16="http://schemas.microsoft.com/office/drawing/2014/main" val="3346982918"/>
                        </a:ext>
                      </a:extLst>
                    </a:gridCol>
                  </a:tblGrid>
                  <a:tr h="1797374">
                    <a:tc>
                      <a:txBody>
                        <a:bodyPr/>
                        <a:lstStyle/>
                        <a:p>
                          <a:pPr algn="just">
                            <a:lnSpc>
                              <a:spcPct val="150000"/>
                            </a:lnSpc>
                            <a:spcAft>
                              <a:spcPts val="800"/>
                            </a:spcAft>
                            <a:buNone/>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25</m:t>
                                    </m:r>
                                  </m:num>
                                  <m:den>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100 </m:t>
                                    </m:r>
                                  </m:den>
                                </m:f>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25</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num>
                                  <m:den>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100 </m:t>
                                    </m:r>
                                  </m:den>
                                </m:f>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just">
                            <a:lnSpc>
                              <a:spcPct val="150000"/>
                            </a:lnSpc>
                            <a:spcAft>
                              <a:spcPts val="800"/>
                            </a:spcAft>
                            <a:buNone/>
                          </a:pPr>
                          <a14:m>
                            <m:oMathPara xmlns:m="http://schemas.openxmlformats.org/officeDocument/2006/math">
                              <m:oMathParaPr>
                                <m:jc m:val="centerGroup"/>
                              </m:oMathParaPr>
                              <m:oMath xmlns:m="http://schemas.openxmlformats.org/officeDocument/2006/math">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25</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14:m>
                            <m:oMathPara xmlns:m="http://schemas.openxmlformats.org/officeDocument/2006/math">
                              <m:oMathParaPr>
                                <m:jc m:val="centerGroup"/>
                              </m:oMathParaPr>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500</m:t>
                                    </m:r>
                                  </m:num>
                                  <m:den>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25</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14:m>
                            <m:oMathPara xmlns:m="http://schemas.openxmlformats.org/officeDocument/2006/math">
                              <m:oMathParaPr>
                                <m:jc m:val="centerGroup"/>
                              </m:oMathParaPr>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x</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62969874"/>
                      </a:ext>
                    </a:extLst>
                  </a:tr>
                </a:tbl>
              </a:graphicData>
            </a:graphic>
          </p:graphicFrame>
        </mc:Choice>
        <mc:Fallback xmlns="">
          <p:graphicFrame>
            <p:nvGraphicFramePr>
              <p:cNvPr id="19" name="Tabela 18">
                <a:extLst>
                  <a:ext uri="{FF2B5EF4-FFF2-40B4-BE49-F238E27FC236}">
                    <a16:creationId xmlns:a16="http://schemas.microsoft.com/office/drawing/2014/main" id="{108F9C18-1D8C-8007-AFC1-4D47EDB2DA5A}"/>
                  </a:ext>
                </a:extLst>
              </p:cNvPr>
              <p:cNvGraphicFramePr>
                <a:graphicFrameLocks noGrp="1"/>
              </p:cNvGraphicFramePr>
              <p:nvPr>
                <p:extLst>
                  <p:ext uri="{D42A27DB-BD31-4B8C-83A1-F6EECF244321}">
                    <p14:modId xmlns:p14="http://schemas.microsoft.com/office/powerpoint/2010/main" val="2377823540"/>
                  </p:ext>
                </p:extLst>
              </p:nvPr>
            </p:nvGraphicFramePr>
            <p:xfrm>
              <a:off x="1077717" y="4121640"/>
              <a:ext cx="4162421" cy="2265744"/>
            </p:xfrm>
            <a:graphic>
              <a:graphicData uri="http://schemas.openxmlformats.org/drawingml/2006/table">
                <a:tbl>
                  <a:tblPr firstRow="1" firstCol="1" bandRow="1"/>
                  <a:tblGrid>
                    <a:gridCol w="2015741">
                      <a:extLst>
                        <a:ext uri="{9D8B030D-6E8A-4147-A177-3AD203B41FA5}">
                          <a16:colId xmlns:a16="http://schemas.microsoft.com/office/drawing/2014/main" val="501572987"/>
                        </a:ext>
                      </a:extLst>
                    </a:gridCol>
                    <a:gridCol w="2146680">
                      <a:extLst>
                        <a:ext uri="{9D8B030D-6E8A-4147-A177-3AD203B41FA5}">
                          <a16:colId xmlns:a16="http://schemas.microsoft.com/office/drawing/2014/main" val="3346982918"/>
                        </a:ext>
                      </a:extLst>
                    </a:gridCol>
                  </a:tblGrid>
                  <a:tr h="2265744">
                    <a:tc>
                      <a:txBody>
                        <a:bodyPr/>
                        <a:lstStyle/>
                        <a:p>
                          <a:endParaRPr lang="pt-BR"/>
                        </a:p>
                      </a:txBody>
                      <a:tcPr marL="68580" marR="68580" marT="0" marB="0">
                        <a:lnL>
                          <a:noFill/>
                        </a:lnL>
                        <a:lnR w="12700" cap="flat" cmpd="sng" algn="ctr">
                          <a:solidFill>
                            <a:srgbClr val="000000"/>
                          </a:solidFill>
                          <a:prstDash val="solid"/>
                          <a:round/>
                          <a:headEnd type="none" w="med" len="med"/>
                          <a:tailEnd type="none" w="med" len="med"/>
                        </a:lnR>
                        <a:lnT>
                          <a:noFill/>
                        </a:lnT>
                        <a:lnB>
                          <a:noFill/>
                        </a:lnB>
                        <a:blipFill>
                          <a:blip r:embed="rId5"/>
                          <a:stretch>
                            <a:fillRect r="-106647" b="-269"/>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5"/>
                          <a:stretch>
                            <a:fillRect l="-93768" b="-269"/>
                          </a:stretch>
                        </a:blipFill>
                      </a:tcPr>
                    </a:tc>
                    <a:extLst>
                      <a:ext uri="{0D108BD9-81ED-4DB2-BD59-A6C34878D82A}">
                        <a16:rowId xmlns:a16="http://schemas.microsoft.com/office/drawing/2014/main" val="3262969874"/>
                      </a:ext>
                    </a:extLst>
                  </a:tr>
                </a:tbl>
              </a:graphicData>
            </a:graphic>
          </p:graphicFrame>
        </mc:Fallback>
      </mc:AlternateContent>
      <p:sp>
        <p:nvSpPr>
          <p:cNvPr id="20" name="Rectangle 2">
            <a:extLst>
              <a:ext uri="{FF2B5EF4-FFF2-40B4-BE49-F238E27FC236}">
                <a16:creationId xmlns:a16="http://schemas.microsoft.com/office/drawing/2014/main" id="{63959C00-2D77-8C60-2ADB-494A732BE81F}"/>
              </a:ext>
            </a:extLst>
          </p:cNvPr>
          <p:cNvSpPr>
            <a:spLocks noChangeArrowheads="1"/>
          </p:cNvSpPr>
          <p:nvPr/>
        </p:nvSpPr>
        <p:spPr bwMode="auto">
          <a:xfrm>
            <a:off x="380999" y="2896465"/>
            <a:ext cx="5695949"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Para determinarmos esse valor podemos equacionar o problema considerando que o valor do todo seja </a:t>
            </a:r>
            <a:r>
              <a:rPr kumimoji="0" lang="pt-BR" altLang="pt-BR" sz="2200" b="0" i="0" u="none" strike="noStrike" cap="none" normalizeH="0" baseline="0" dirty="0">
                <a:ln>
                  <a:noFill/>
                </a:ln>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a:t>x</a:t>
            </a:r>
            <a:r>
              <a:rPr kumimoji="0" lang="pt-BR" altLang="pt-BR" sz="2200" b="0" i="0" u="none" strike="noStrike" cap="none" normalizeH="0" baseline="0" dirty="0">
                <a:ln>
                  <a:noFill/>
                </a:ln>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kumimoji="0" lang="pt-BR" altLang="pt-BR" sz="2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a:t>25%</a:t>
            </a:r>
            <a:r>
              <a:rPr kumimoji="0" lang="pt-BR" altLang="pt-BR" sz="2200" b="0" i="0" u="none" strike="noStrike" cap="none" normalizeH="0" baseline="0" dirty="0">
                <a:ln>
                  <a:noFill/>
                </a:ln>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 </a:t>
            </a:r>
            <a:r>
              <a:rPr kumimoji="0" lang="pt-BR" altLang="pt-BR" sz="2200" b="0" i="0" u="none" strike="noStrike" cap="none" normalizeH="0" baseline="0" dirty="0">
                <a:ln>
                  <a:noFill/>
                </a:ln>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a:t>x </a:t>
            </a:r>
            <a:r>
              <a:rPr kumimoji="0" lang="pt-BR" altLang="pt-BR" sz="2200" b="0" i="0" u="none" strike="noStrike" cap="none" normalizeH="0" baseline="0" dirty="0">
                <a:ln>
                  <a:noFill/>
                </a:ln>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é</a:t>
            </a:r>
            <a:r>
              <a:rPr kumimoji="0" lang="pt-BR" altLang="pt-BR" sz="22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igual a</a:t>
            </a:r>
            <a:r>
              <a:rPr kumimoji="0" lang="pt-BR" altLang="pt-BR" sz="2200" b="0" i="0" u="none" strike="noStrike" cap="none" normalizeH="0" baseline="0" dirty="0">
                <a:ln>
                  <a:noFill/>
                </a:ln>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a:t> 5</a:t>
            </a:r>
            <a:r>
              <a:rPr kumimoji="0" lang="pt-BR" altLang="pt-BR" sz="22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logo</a:t>
            </a:r>
            <a:endParaRPr kumimoji="0" lang="pt-BR" altLang="pt-BR" sz="22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22" name="CaixaDeTexto 21">
                <a:extLst>
                  <a:ext uri="{FF2B5EF4-FFF2-40B4-BE49-F238E27FC236}">
                    <a16:creationId xmlns:a16="http://schemas.microsoft.com/office/drawing/2014/main" id="{19F67957-B90C-A339-72DB-8446355C4AB6}"/>
                  </a:ext>
                </a:extLst>
              </p:cNvPr>
              <p:cNvSpPr txBox="1"/>
              <p:nvPr/>
            </p:nvSpPr>
            <p:spPr>
              <a:xfrm>
                <a:off x="6353175" y="2591360"/>
                <a:ext cx="5702689" cy="1107996"/>
              </a:xfrm>
              <a:prstGeom prst="rect">
                <a:avLst/>
              </a:prstGeom>
              <a:noFill/>
            </p:spPr>
            <p:txBody>
              <a:bodyPr wrap="square">
                <a:spAutoFit/>
              </a:bodyPr>
              <a:lstStyle/>
              <a:p>
                <a:pPr algn="jus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Considerando que o percentual seja </a:t>
                </a:r>
                <a14:m>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x</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x</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de</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70 = 14</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Podemos calcular de duas maneiras, observe: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22" name="CaixaDeTexto 21">
                <a:extLst>
                  <a:ext uri="{FF2B5EF4-FFF2-40B4-BE49-F238E27FC236}">
                    <a16:creationId xmlns:a16="http://schemas.microsoft.com/office/drawing/2014/main" id="{19F67957-B90C-A339-72DB-8446355C4AB6}"/>
                  </a:ext>
                </a:extLst>
              </p:cNvPr>
              <p:cNvSpPr txBox="1">
                <a:spLocks noRot="1" noChangeAspect="1" noMove="1" noResize="1" noEditPoints="1" noAdjustHandles="1" noChangeArrowheads="1" noChangeShapeType="1" noTextEdit="1"/>
              </p:cNvSpPr>
              <p:nvPr/>
            </p:nvSpPr>
            <p:spPr>
              <a:xfrm>
                <a:off x="6353175" y="2591360"/>
                <a:ext cx="5702689" cy="1107996"/>
              </a:xfrm>
              <a:prstGeom prst="rect">
                <a:avLst/>
              </a:prstGeom>
              <a:blipFill>
                <a:blip r:embed="rId6"/>
                <a:stretch>
                  <a:fillRect l="-1389" t="-4396" b="-9890"/>
                </a:stretch>
              </a:blipFill>
            </p:spPr>
            <p:txBody>
              <a:bodyPr/>
              <a:lstStyle/>
              <a:p>
                <a:r>
                  <a:rPr lang="pt-BR">
                    <a:noFill/>
                  </a:rPr>
                  <a:t> </a:t>
                </a:r>
              </a:p>
            </p:txBody>
          </p:sp>
        </mc:Fallback>
      </mc:AlternateContent>
      <p:pic>
        <p:nvPicPr>
          <p:cNvPr id="26" name="Imagem 25">
            <a:extLst>
              <a:ext uri="{FF2B5EF4-FFF2-40B4-BE49-F238E27FC236}">
                <a16:creationId xmlns:a16="http://schemas.microsoft.com/office/drawing/2014/main" id="{73508492-E322-976B-E170-C9336EE18A6E}"/>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720864" y="3722062"/>
            <a:ext cx="4606920" cy="2840663"/>
          </a:xfrm>
          <a:prstGeom prst="rect">
            <a:avLst/>
          </a:prstGeom>
        </p:spPr>
      </p:pic>
    </p:spTree>
    <p:extLst>
      <p:ext uri="{BB962C8B-B14F-4D97-AF65-F5344CB8AC3E}">
        <p14:creationId xmlns:p14="http://schemas.microsoft.com/office/powerpoint/2010/main" val="173842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8F1F5-0B55-F9DC-5912-136FE43244F2}"/>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E9EA96C0-01D0-1077-A55F-7876B58BF1FC}"/>
              </a:ext>
            </a:extLst>
          </p:cNvPr>
          <p:cNvPicPr>
            <a:picLocks noChangeAspect="1"/>
          </p:cNvPicPr>
          <p:nvPr/>
        </p:nvPicPr>
        <p:blipFill>
          <a:blip r:embed="rId3"/>
          <a:srcRect t="11848"/>
          <a:stretch>
            <a:fillRect/>
          </a:stretch>
        </p:blipFill>
        <p:spPr>
          <a:xfrm>
            <a:off x="199739" y="628650"/>
            <a:ext cx="4096322" cy="638225"/>
          </a:xfrm>
          <a:prstGeom prst="rect">
            <a:avLst/>
          </a:prstGeom>
        </p:spPr>
      </p:pic>
      <p:sp>
        <p:nvSpPr>
          <p:cNvPr id="5" name="CaixaDeTexto 4">
            <a:extLst>
              <a:ext uri="{FF2B5EF4-FFF2-40B4-BE49-F238E27FC236}">
                <a16:creationId xmlns:a16="http://schemas.microsoft.com/office/drawing/2014/main" id="{B25527C4-A115-E388-FB98-459DDB0D5169}"/>
              </a:ext>
            </a:extLst>
          </p:cNvPr>
          <p:cNvSpPr txBox="1"/>
          <p:nvPr/>
        </p:nvSpPr>
        <p:spPr>
          <a:xfrm>
            <a:off x="276224" y="1266875"/>
            <a:ext cx="11630025" cy="4996240"/>
          </a:xfrm>
          <a:prstGeom prst="rect">
            <a:avLst/>
          </a:prstGeom>
          <a:noFill/>
        </p:spPr>
        <p:txBody>
          <a:bodyPr wrap="square">
            <a:spAutoFit/>
          </a:bodyPr>
          <a:lstStyle/>
          <a:p>
            <a:pPr algn="just">
              <a:buNone/>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5.</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Gabriela tem 160 livros em sua estante e já leu 60% deles. Quantos livros Gabriela já leu?</a:t>
            </a:r>
          </a:p>
          <a:p>
            <a:pPr algn="just">
              <a:spcAft>
                <a:spcPts val="800"/>
              </a:spcAft>
              <a:buNone/>
            </a:pPr>
            <a:endPar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r>
              <a:rPr lang="pt-BR" sz="2400" b="1" dirty="0">
                <a:latin typeface="Arial Narrow" panose="020B0606020202030204" pitchFamily="34" charset="0"/>
              </a:rPr>
              <a:t>6.</a:t>
            </a:r>
            <a:r>
              <a:rPr lang="pt-BR" sz="2400" dirty="0">
                <a:latin typeface="Arial Narrow" panose="020B0606020202030204" pitchFamily="34" charset="0"/>
              </a:rPr>
              <a:t> Durante uma comemoração, Carlos Eduardo ganhou uma caixa com 37 trufas artesanais. Ele comeu 9 e ofereceu 5 a seus amigos. </a:t>
            </a:r>
          </a:p>
          <a:p>
            <a:r>
              <a:rPr lang="pt-BR" sz="2400" dirty="0">
                <a:latin typeface="Arial Narrow" panose="020B0606020202030204" pitchFamily="34" charset="0"/>
              </a:rPr>
              <a:t>Considerando o total de trufas da caixa, qual a porcentagem que representa, aproximadamente, a quantidade consumida por Carlos Eduardo e seus amigos?</a:t>
            </a:r>
          </a:p>
          <a:p>
            <a:r>
              <a:rPr lang="pt-BR" sz="2400" dirty="0">
                <a:latin typeface="Arial Narrow" panose="020B0606020202030204" pitchFamily="34" charset="0"/>
              </a:rPr>
              <a:t>(A) 25%                  (C) 38%</a:t>
            </a:r>
            <a:br>
              <a:rPr lang="pt-BR" sz="2400" dirty="0">
                <a:latin typeface="Arial Narrow" panose="020B0606020202030204" pitchFamily="34" charset="0"/>
              </a:rPr>
            </a:br>
            <a:r>
              <a:rPr lang="pt-BR" sz="2400" dirty="0">
                <a:latin typeface="Arial Narrow" panose="020B0606020202030204" pitchFamily="34" charset="0"/>
              </a:rPr>
              <a:t>(B) 37%                  (D) 40%</a:t>
            </a:r>
          </a:p>
          <a:p>
            <a:br>
              <a:rPr lang="pt-BR" sz="2400" dirty="0">
                <a:latin typeface="Arial Narrow" panose="020B0606020202030204" pitchFamily="34" charset="0"/>
              </a:rPr>
            </a:br>
            <a:r>
              <a:rPr lang="pt-BR" sz="2400" b="1" dirty="0">
                <a:latin typeface="Arial Narrow" panose="020B0606020202030204" pitchFamily="34" charset="0"/>
              </a:rPr>
              <a:t>7. </a:t>
            </a:r>
            <a:r>
              <a:rPr lang="pt-BR" sz="2400" dirty="0">
                <a:latin typeface="Arial Narrow" panose="020B0606020202030204" pitchFamily="34" charset="0"/>
              </a:rPr>
              <a:t>O salário de um corretor de imóveis é composto por uma parte fixa de R$ 1.518,00, acrescida de uma comissão de 7% sobre o valor total de suas vendas no mês. No mês de agosto, esse corretor realizou apenas uma venda, um apartamento no valor de         R$ 892.707,00. Qual será o valor do salário do corretor no mês de agosto? </a:t>
            </a:r>
          </a:p>
        </p:txBody>
      </p:sp>
    </p:spTree>
    <p:extLst>
      <p:ext uri="{BB962C8B-B14F-4D97-AF65-F5344CB8AC3E}">
        <p14:creationId xmlns:p14="http://schemas.microsoft.com/office/powerpoint/2010/main" val="1355546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19632-0512-5547-790A-F9315FD15CE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EB34FF2-0D3D-DDCC-B69A-471206E38C07}"/>
                  </a:ext>
                </a:extLst>
              </p:cNvPr>
              <p:cNvSpPr txBox="1"/>
              <p:nvPr/>
            </p:nvSpPr>
            <p:spPr>
              <a:xfrm>
                <a:off x="304800" y="673743"/>
                <a:ext cx="11582400" cy="5947462"/>
              </a:xfrm>
              <a:prstGeom prst="rect">
                <a:avLst/>
              </a:prstGeom>
              <a:noFill/>
            </p:spPr>
            <p:txBody>
              <a:bodyPr wrap="square">
                <a:spAutoFit/>
              </a:bodyPr>
              <a:lstStyle/>
              <a:p>
                <a:pPr algn="just">
                  <a:lnSpc>
                    <a:spcPct val="115000"/>
                  </a:lnSpc>
                  <a:spcAft>
                    <a:spcPts val="800"/>
                  </a:spcAft>
                  <a:buNone/>
                </a:pPr>
                <a:r>
                  <a:rPr lang="pt-BR" sz="23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8.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daltonismo, ou discromatopsia, é uma condição visual que dificulta a percepção das cores, especialmente a distinção entre vermelho e verde. É mais comum em homens, devido a um gene recessivo no cromossomo X. Embora não cause cegueira, o daltonismo pode afetar a qualidade de vida e causar dificuldades em algumas atividades. Estima-se que </a:t>
                </a:r>
                <a14:m>
                  <m:oMath xmlns:m="http://schemas.openxmlformats.org/officeDocument/2006/math">
                    <m:f>
                      <m:fPr>
                        <m:ctrlPr>
                          <a:rPr lang="pt-BR" sz="23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100</m:t>
                        </m:r>
                      </m:den>
                    </m:f>
                  </m:oMath>
                </a14:m>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da população mundial tenha esse distúrbio visual.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Escreva a fração correspondente à população mundial que possui essa condição visual, na forma percentual.</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A cidade de Mineiros, no sudoeste goiano, que possui cerca de 70 000 habitantes, segundo o senso de 2022. Qual é a quantidade estimada de daltônicos nessa cidade?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Sabe-se que 10% da população de uma cidade equivale a 4690 pessoas. Como podemos obter a quantidade estimada de daltônicos, desta cidade, utilizando a informação fornecida por meio de cálculo mental?</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8EB34FF2-0D3D-DDCC-B69A-471206E38C07}"/>
                  </a:ext>
                </a:extLst>
              </p:cNvPr>
              <p:cNvSpPr txBox="1">
                <a:spLocks noRot="1" noChangeAspect="1" noMove="1" noResize="1" noEditPoints="1" noAdjustHandles="1" noChangeArrowheads="1" noChangeShapeType="1" noTextEdit="1"/>
              </p:cNvSpPr>
              <p:nvPr/>
            </p:nvSpPr>
            <p:spPr>
              <a:xfrm>
                <a:off x="304800" y="673743"/>
                <a:ext cx="11582400" cy="5947462"/>
              </a:xfrm>
              <a:prstGeom prst="rect">
                <a:avLst/>
              </a:prstGeom>
              <a:blipFill>
                <a:blip r:embed="rId3"/>
                <a:stretch>
                  <a:fillRect l="-737" t="-513" r="-737" b="-1231"/>
                </a:stretch>
              </a:blipFill>
            </p:spPr>
            <p:txBody>
              <a:bodyPr/>
              <a:lstStyle/>
              <a:p>
                <a:r>
                  <a:rPr lang="pt-BR">
                    <a:noFill/>
                  </a:rPr>
                  <a:t> </a:t>
                </a:r>
              </a:p>
            </p:txBody>
          </p:sp>
        </mc:Fallback>
      </mc:AlternateContent>
    </p:spTree>
    <p:extLst>
      <p:ext uri="{BB962C8B-B14F-4D97-AF65-F5344CB8AC3E}">
        <p14:creationId xmlns:p14="http://schemas.microsoft.com/office/powerpoint/2010/main" val="2727809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7436C-0BD5-EA55-8FB8-A5A3384E899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9C33D0A-96D3-D558-3FF1-355144B570E2}"/>
              </a:ext>
            </a:extLst>
          </p:cNvPr>
          <p:cNvSpPr txBox="1"/>
          <p:nvPr/>
        </p:nvSpPr>
        <p:spPr>
          <a:xfrm>
            <a:off x="428625" y="546942"/>
            <a:ext cx="11410950" cy="2246769"/>
          </a:xfrm>
          <a:prstGeom prst="rect">
            <a:avLst/>
          </a:prstGeom>
          <a:noFill/>
        </p:spPr>
        <p:txBody>
          <a:bodyPr wrap="square">
            <a:spAutoFit/>
          </a:bodyPr>
          <a:lstStyle/>
          <a:p>
            <a:pPr algn="just">
              <a:spcAft>
                <a:spcPts val="800"/>
              </a:spcAft>
              <a:buNone/>
            </a:pPr>
            <a:r>
              <a:rPr lang="pt-BR" sz="23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9.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Thinnon treina todo os dias, com uma meta diária de correr 15 km. Em um determinado dia, após o início do treino, Thinnon percebeu que já havia completado 60% da meta.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Quantos quilômetros ainda faltam para que ele conclua o treino?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5                  </a:t>
            </a:r>
            <a:r>
              <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(C) 8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6                  </a:t>
            </a:r>
            <a:r>
              <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(D) 9 </a:t>
            </a:r>
            <a:endParaRPr lang="pt-BR" sz="23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9A6A2939-9B33-9256-C393-94FEEB076822}"/>
              </a:ext>
            </a:extLst>
          </p:cNvPr>
          <p:cNvSpPr txBox="1"/>
          <p:nvPr/>
        </p:nvSpPr>
        <p:spPr>
          <a:xfrm>
            <a:off x="357187" y="2887064"/>
            <a:ext cx="11477625" cy="1610697"/>
          </a:xfrm>
          <a:prstGeom prst="rect">
            <a:avLst/>
          </a:prstGeom>
          <a:noFill/>
        </p:spPr>
        <p:txBody>
          <a:bodyPr wrap="square">
            <a:spAutoFit/>
          </a:bodyPr>
          <a:lstStyle/>
          <a:p>
            <a:pPr algn="just">
              <a:spcAft>
                <a:spcPts val="800"/>
              </a:spcAft>
              <a:buNone/>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Amanda realiza um treino diário de corrida no Parque Vaca Brava, completando várias voltas ao redor do local. Em um dos treinos, após finalizar 8 voltas, seu treinador informou que ela havia completado 40% do total previsto para aquele dia.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é o número total de voltas que compõem o treinamento completo de Amanda nesse dia?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EADD090E-4FA3-EDC8-FA24-AD4FEC6EC8D3}"/>
              </a:ext>
            </a:extLst>
          </p:cNvPr>
          <p:cNvSpPr txBox="1"/>
          <p:nvPr/>
        </p:nvSpPr>
        <p:spPr>
          <a:xfrm>
            <a:off x="395287" y="4821895"/>
            <a:ext cx="11477625" cy="1289840"/>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11. </a:t>
            </a:r>
            <a:r>
              <a:rPr lang="pt-BR" sz="23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Durante uma liquidação em uma loja de eletrônicos, um cliente observou que um fone de ouvido estava com um desconto de R$ 12,00, equivalente a 5% do valor original do produto. Qual era o preço original do fone de ouvido antes do desconto?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3191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BB796-6025-9207-B768-9F69CCBA60E5}"/>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263ACFF8-00E1-3CE1-819A-1C5CB593002E}"/>
              </a:ext>
            </a:extLst>
          </p:cNvPr>
          <p:cNvPicPr>
            <a:picLocks noChangeAspect="1"/>
          </p:cNvPicPr>
          <p:nvPr/>
        </p:nvPicPr>
        <p:blipFill>
          <a:blip r:embed="rId3"/>
          <a:stretch>
            <a:fillRect/>
          </a:stretch>
        </p:blipFill>
        <p:spPr>
          <a:xfrm>
            <a:off x="242604" y="690517"/>
            <a:ext cx="3938872" cy="636492"/>
          </a:xfrm>
          <a:prstGeom prst="rect">
            <a:avLst/>
          </a:prstGeom>
        </p:spPr>
      </p:pic>
      <p:sp>
        <p:nvSpPr>
          <p:cNvPr id="6" name="CaixaDeTexto 5">
            <a:extLst>
              <a:ext uri="{FF2B5EF4-FFF2-40B4-BE49-F238E27FC236}">
                <a16:creationId xmlns:a16="http://schemas.microsoft.com/office/drawing/2014/main" id="{42426EF5-B649-F798-A913-3E9619FF1DE9}"/>
              </a:ext>
            </a:extLst>
          </p:cNvPr>
          <p:cNvSpPr txBox="1"/>
          <p:nvPr/>
        </p:nvSpPr>
        <p:spPr>
          <a:xfrm>
            <a:off x="314325" y="1463410"/>
            <a:ext cx="11430000" cy="2605970"/>
          </a:xfrm>
          <a:prstGeom prst="rect">
            <a:avLst/>
          </a:prstGeom>
          <a:noFill/>
        </p:spPr>
        <p:txBody>
          <a:bodyPr wrap="square">
            <a:spAutoFit/>
          </a:bodyPr>
          <a:lstStyle/>
          <a:p>
            <a:pPr marL="457200" algn="ctr">
              <a:lnSpc>
                <a:spcPct val="115000"/>
              </a:lnSpc>
              <a:buNone/>
            </a:pPr>
            <a:r>
              <a:rPr lang="pt-BR" sz="2400" b="1" kern="100" dirty="0">
                <a:solidFill>
                  <a:srgbClr val="000000"/>
                </a:solidFill>
                <a:effectLst/>
                <a:highlight>
                  <a:srgbClr val="FFFFFF"/>
                </a:highlight>
                <a:latin typeface="Arial Narrow" panose="020B0606020202030204" pitchFamily="34" charset="0"/>
                <a:ea typeface="Aptos" panose="020B0004020202020204" pitchFamily="34" charset="0"/>
                <a:cs typeface="Times New Roman" panose="02020603050405020304" pitchFamily="18" charset="0"/>
              </a:rPr>
              <a:t>AUMENTO E DESCONTO PERCENTUAL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400" dirty="0">
                <a:solidFill>
                  <a:srgbClr val="000000"/>
                </a:solidFill>
                <a:effectLst/>
                <a:latin typeface="Arial Narrow" panose="020B0606020202030204" pitchFamily="34" charset="0"/>
                <a:ea typeface="Times New Roman" panose="02020603050405020304" pitchFamily="18" charset="0"/>
              </a:rPr>
              <a:t>Seja para realizar transações na bolsa de valores ou calcular o preço de um alimento em um mercado, a </a:t>
            </a:r>
            <a:r>
              <a:rPr lang="pt-BR" sz="2400" b="1" dirty="0">
                <a:solidFill>
                  <a:srgbClr val="000000"/>
                </a:solidFill>
                <a:effectLst/>
                <a:latin typeface="Arial Narrow" panose="020B0606020202030204" pitchFamily="34" charset="0"/>
                <a:ea typeface="Times New Roman" panose="02020603050405020304" pitchFamily="18" charset="0"/>
              </a:rPr>
              <a:t>aplicação de aumentos e descontos</a:t>
            </a:r>
            <a:r>
              <a:rPr lang="pt-BR" sz="2400" dirty="0">
                <a:solidFill>
                  <a:srgbClr val="000000"/>
                </a:solidFill>
                <a:effectLst/>
                <a:latin typeface="Arial Narrow" panose="020B0606020202030204" pitchFamily="34" charset="0"/>
                <a:ea typeface="Times New Roman" panose="02020603050405020304" pitchFamily="18" charset="0"/>
              </a:rPr>
              <a:t> é um conhecimento fundamental para a matemática financeira, utilizada na economia pessoal e na economia de um país. </a:t>
            </a:r>
            <a:endParaRPr lang="pt-BR" sz="2400" dirty="0">
              <a:effectLst/>
              <a:latin typeface="Times New Roman" panose="02020603050405020304" pitchFamily="18" charset="0"/>
              <a:ea typeface="Times New Roman" panose="02020603050405020304" pitchFamily="18" charset="0"/>
            </a:endParaRPr>
          </a:p>
          <a:p>
            <a:pPr algn="just">
              <a:lnSpc>
                <a:spcPct val="115000"/>
              </a:lnSpc>
              <a:buNone/>
            </a:pPr>
            <a:r>
              <a:rPr lang="pt-BR" sz="2400" dirty="0">
                <a:solidFill>
                  <a:srgbClr val="000000"/>
                </a:solidFill>
                <a:effectLst/>
                <a:latin typeface="Arial Narrow" panose="020B0606020202030204" pitchFamily="34" charset="0"/>
                <a:ea typeface="Times New Roman" panose="02020603050405020304" pitchFamily="18" charset="0"/>
              </a:rPr>
              <a:t>Observe alguns anúncios de descontos informando que os produtos sofreram um determinado decréscimo percentual. </a:t>
            </a:r>
            <a:endParaRPr lang="pt-BR" sz="2400" dirty="0">
              <a:effectLst/>
              <a:latin typeface="Times New Roman" panose="02020603050405020304" pitchFamily="18" charset="0"/>
              <a:ea typeface="Times New Roman" panose="02020603050405020304" pitchFamily="18" charset="0"/>
            </a:endParaRPr>
          </a:p>
        </p:txBody>
      </p:sp>
      <p:pic>
        <p:nvPicPr>
          <p:cNvPr id="10" name="Imagem 9">
            <a:extLst>
              <a:ext uri="{FF2B5EF4-FFF2-40B4-BE49-F238E27FC236}">
                <a16:creationId xmlns:a16="http://schemas.microsoft.com/office/drawing/2014/main" id="{7137AE45-B46E-6472-622B-F3CCB6A24346}"/>
              </a:ext>
            </a:extLst>
          </p:cNvPr>
          <p:cNvPicPr>
            <a:picLocks noChangeAspect="1"/>
          </p:cNvPicPr>
          <p:nvPr/>
        </p:nvPicPr>
        <p:blipFill>
          <a:blip r:embed="rId4"/>
          <a:stretch>
            <a:fillRect/>
          </a:stretch>
        </p:blipFill>
        <p:spPr>
          <a:xfrm>
            <a:off x="3514496" y="4069380"/>
            <a:ext cx="5362804" cy="2276074"/>
          </a:xfrm>
          <a:prstGeom prst="rect">
            <a:avLst/>
          </a:prstGeom>
        </p:spPr>
      </p:pic>
    </p:spTree>
    <p:extLst>
      <p:ext uri="{BB962C8B-B14F-4D97-AF65-F5344CB8AC3E}">
        <p14:creationId xmlns:p14="http://schemas.microsoft.com/office/powerpoint/2010/main" val="4125221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3440A-7DD2-5889-0F75-0F8059CCD9C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8D70E0E-A4A8-A4DE-8980-F6DA3EC9856A}"/>
              </a:ext>
            </a:extLst>
          </p:cNvPr>
          <p:cNvSpPr txBox="1"/>
          <p:nvPr/>
        </p:nvSpPr>
        <p:spPr>
          <a:xfrm>
            <a:off x="404812" y="608415"/>
            <a:ext cx="11382375" cy="1341906"/>
          </a:xfrm>
          <a:prstGeom prst="rect">
            <a:avLst/>
          </a:prstGeom>
          <a:noFill/>
        </p:spPr>
        <p:txBody>
          <a:bodyPr wrap="square">
            <a:spAutoFit/>
          </a:bodyPr>
          <a:lstStyle/>
          <a:p>
            <a:pPr algn="just">
              <a:lnSpc>
                <a:spcPct val="115000"/>
              </a:lnSpc>
              <a:spcAft>
                <a:spcPts val="800"/>
              </a:spcAft>
              <a:buNone/>
            </a:pPr>
            <a:r>
              <a:rPr lang="pt-BR" sz="24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Frequentemente, os acréscimos ou decréscimos (descontos) aplicados em algumas situações, são baseados em porcentagem. Veja de forma prática, como se calcular os valores obtidos em cada situação: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3DD56C47-1F9C-AA3D-0259-EF26DEC5351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404812" y="1889710"/>
            <a:ext cx="3176588" cy="463997"/>
          </a:xfrm>
          <a:prstGeom prst="rect">
            <a:avLst/>
          </a:prstGeom>
        </p:spPr>
      </p:pic>
      <p:sp>
        <p:nvSpPr>
          <p:cNvPr id="9" name="CaixaDeTexto 8">
            <a:extLst>
              <a:ext uri="{FF2B5EF4-FFF2-40B4-BE49-F238E27FC236}">
                <a16:creationId xmlns:a16="http://schemas.microsoft.com/office/drawing/2014/main" id="{A127FF11-64E4-6CE0-C63B-63A7A0E41873}"/>
              </a:ext>
            </a:extLst>
          </p:cNvPr>
          <p:cNvSpPr txBox="1"/>
          <p:nvPr/>
        </p:nvSpPr>
        <p:spPr>
          <a:xfrm>
            <a:off x="404812" y="4277866"/>
            <a:ext cx="10525125" cy="438838"/>
          </a:xfrm>
          <a:prstGeom prst="rect">
            <a:avLst/>
          </a:prstGeom>
          <a:noFill/>
        </p:spPr>
        <p:txBody>
          <a:bodyPr wrap="square">
            <a:spAutoFit/>
          </a:bodyPr>
          <a:lstStyle/>
          <a:p>
            <a:pPr>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o cálculo de alguns fatores multiplicativos para o aumento percentual.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Imagem 13" descr="Logotipo, nome da empresa&#10;&#10;Descrição gerada automaticamente">
            <a:extLst>
              <a:ext uri="{FF2B5EF4-FFF2-40B4-BE49-F238E27FC236}">
                <a16:creationId xmlns:a16="http://schemas.microsoft.com/office/drawing/2014/main" id="{41543254-34F3-17A8-A818-8977F0C066B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977" t="9806"/>
          <a:stretch/>
        </p:blipFill>
        <p:spPr bwMode="auto">
          <a:xfrm>
            <a:off x="404812" y="2275945"/>
            <a:ext cx="1872576" cy="1039841"/>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DAD15CB5-4429-88B1-54E7-1FF0AE72E5A7}"/>
                  </a:ext>
                </a:extLst>
              </p:cNvPr>
              <p:cNvSpPr txBox="1"/>
              <p:nvPr/>
            </p:nvSpPr>
            <p:spPr>
              <a:xfrm>
                <a:off x="2415370" y="2500820"/>
                <a:ext cx="7361257" cy="430887"/>
              </a:xfrm>
              <a:prstGeom prst="rect">
                <a:avLst/>
              </a:prstGeom>
              <a:noFill/>
              <a:ln w="28575">
                <a:solidFill>
                  <a:srgbClr val="FFC000"/>
                </a:solidFill>
              </a:ln>
            </p:spPr>
            <p:txBody>
              <a:bodyPr wrap="square">
                <a:spAutoFit/>
              </a:bodyPr>
              <a:lstStyle/>
              <a:p>
                <a:pPr/>
                <a14:m>
                  <m:oMathPara xmlns:m="http://schemas.openxmlformats.org/officeDocument/2006/math">
                    <m:oMathParaPr>
                      <m:jc m:val="centerGroup"/>
                    </m:oMathParaPr>
                    <m:oMath xmlns:m="http://schemas.openxmlformats.org/officeDocument/2006/math">
                      <m:r>
                        <a:rPr lang="pt-BR" sz="2200" b="1" smtClean="0">
                          <a:latin typeface="Cambria Math" panose="02040503050406030204" pitchFamily="18" charset="0"/>
                        </a:rPr>
                        <m:t>𝐕</m:t>
                      </m:r>
                      <m:r>
                        <a:rPr lang="pt-BR" sz="2200" b="1" i="0">
                          <a:latin typeface="Cambria Math" panose="02040503050406030204" pitchFamily="18" charset="0"/>
                        </a:rPr>
                        <m:t>𝐚𝐥𝐨𝐫</m:t>
                      </m:r>
                      <m:r>
                        <a:rPr lang="pt-BR" sz="2200" b="0" i="0">
                          <a:latin typeface="Cambria Math" panose="02040503050406030204" pitchFamily="18" charset="0"/>
                        </a:rPr>
                        <m:t> </m:t>
                      </m:r>
                      <m:r>
                        <a:rPr lang="pt-BR" sz="2200" b="1" i="0">
                          <a:latin typeface="Cambria Math" panose="02040503050406030204" pitchFamily="18" charset="0"/>
                        </a:rPr>
                        <m:t>𝐢𝐧𝐢𝐜𝐢𝐚𝐥</m:t>
                      </m:r>
                      <m:r>
                        <a:rPr lang="pt-BR" sz="2200" b="0" i="0">
                          <a:latin typeface="Cambria Math" panose="02040503050406030204" pitchFamily="18" charset="0"/>
                        </a:rPr>
                        <m:t>  ×  </m:t>
                      </m:r>
                      <m:r>
                        <a:rPr lang="pt-BR" sz="2200" b="1" i="0">
                          <a:latin typeface="Cambria Math" panose="02040503050406030204" pitchFamily="18" charset="0"/>
                        </a:rPr>
                        <m:t>𝐅𝐚𝐭𝐨𝐫</m:t>
                      </m:r>
                      <m:r>
                        <a:rPr lang="pt-BR" sz="2200" b="0" i="0">
                          <a:latin typeface="Cambria Math" panose="02040503050406030204" pitchFamily="18" charset="0"/>
                        </a:rPr>
                        <m:t> </m:t>
                      </m:r>
                      <m:r>
                        <a:rPr lang="pt-BR" sz="2200" b="1" i="0">
                          <a:latin typeface="Cambria Math" panose="02040503050406030204" pitchFamily="18" charset="0"/>
                        </a:rPr>
                        <m:t>𝐦𝐮𝐥𝐭𝐢𝐩𝐥𝐢𝐜𝐚𝐭𝐢𝐯𝐨</m:t>
                      </m:r>
                      <m:r>
                        <a:rPr lang="pt-BR" sz="2200" b="0" i="0">
                          <a:latin typeface="Cambria Math" panose="02040503050406030204" pitchFamily="18" charset="0"/>
                        </a:rPr>
                        <m:t> = </m:t>
                      </m:r>
                      <m:r>
                        <a:rPr lang="pt-BR" sz="2200" b="1" i="0">
                          <a:latin typeface="Cambria Math" panose="02040503050406030204" pitchFamily="18" charset="0"/>
                        </a:rPr>
                        <m:t>𝐕𝐚𝐥𝐨𝐫</m:t>
                      </m:r>
                      <m:r>
                        <a:rPr lang="pt-BR" sz="2200" b="0" i="0">
                          <a:latin typeface="Cambria Math" panose="02040503050406030204" pitchFamily="18" charset="0"/>
                        </a:rPr>
                        <m:t> </m:t>
                      </m:r>
                      <m:r>
                        <a:rPr lang="pt-BR" sz="2200" b="1" i="0">
                          <a:latin typeface="Cambria Math" panose="02040503050406030204" pitchFamily="18" charset="0"/>
                        </a:rPr>
                        <m:t>𝐟𝐢𝐧𝐚𝐥</m:t>
                      </m:r>
                    </m:oMath>
                  </m:oMathPara>
                </a14:m>
                <a:endParaRPr lang="pt-BR" sz="2200" dirty="0"/>
              </a:p>
            </p:txBody>
          </p:sp>
        </mc:Choice>
        <mc:Fallback xmlns="">
          <p:sp>
            <p:nvSpPr>
              <p:cNvPr id="16" name="CaixaDeTexto 15">
                <a:extLst>
                  <a:ext uri="{FF2B5EF4-FFF2-40B4-BE49-F238E27FC236}">
                    <a16:creationId xmlns:a16="http://schemas.microsoft.com/office/drawing/2014/main" id="{DAD15CB5-4429-88B1-54E7-1FF0AE72E5A7}"/>
                  </a:ext>
                </a:extLst>
              </p:cNvPr>
              <p:cNvSpPr txBox="1">
                <a:spLocks noRot="1" noChangeAspect="1" noMove="1" noResize="1" noEditPoints="1" noAdjustHandles="1" noChangeArrowheads="1" noChangeShapeType="1" noTextEdit="1"/>
              </p:cNvSpPr>
              <p:nvPr/>
            </p:nvSpPr>
            <p:spPr>
              <a:xfrm>
                <a:off x="2415370" y="2500820"/>
                <a:ext cx="7361257" cy="430887"/>
              </a:xfrm>
              <a:prstGeom prst="rect">
                <a:avLst/>
              </a:prstGeom>
              <a:blipFill>
                <a:blip r:embed="rId6"/>
                <a:stretch>
                  <a:fillRect b="-11842"/>
                </a:stretch>
              </a:blipFill>
              <a:ln w="28575">
                <a:solidFill>
                  <a:srgbClr val="FFC000"/>
                </a:solidFill>
              </a:ln>
            </p:spPr>
            <p:txBody>
              <a:bodyPr/>
              <a:lstStyle/>
              <a:p>
                <a:r>
                  <a:rPr lang="pt-BR">
                    <a:noFill/>
                  </a:rPr>
                  <a:t> </a:t>
                </a:r>
              </a:p>
            </p:txBody>
          </p:sp>
        </mc:Fallback>
      </mc:AlternateContent>
      <p:sp>
        <p:nvSpPr>
          <p:cNvPr id="18" name="CaixaDeTexto 17">
            <a:extLst>
              <a:ext uri="{FF2B5EF4-FFF2-40B4-BE49-F238E27FC236}">
                <a16:creationId xmlns:a16="http://schemas.microsoft.com/office/drawing/2014/main" id="{BECBA0AE-6D89-7793-B907-B95811A25C5A}"/>
              </a:ext>
            </a:extLst>
          </p:cNvPr>
          <p:cNvSpPr txBox="1"/>
          <p:nvPr/>
        </p:nvSpPr>
        <p:spPr>
          <a:xfrm>
            <a:off x="1542950" y="3165927"/>
            <a:ext cx="9677500" cy="950966"/>
          </a:xfrm>
          <a:prstGeom prst="rect">
            <a:avLst/>
          </a:prstGeom>
          <a:noFill/>
          <a:ln w="28575">
            <a:solidFill>
              <a:srgbClr val="FFC000"/>
            </a:solidFill>
          </a:ln>
        </p:spPr>
        <p:txBody>
          <a:bodyPr wrap="square">
            <a:spAutoFit/>
          </a:bodyPr>
          <a:lstStyle/>
          <a:p>
            <a:pPr algn="just">
              <a:lnSpc>
                <a:spcPct val="115000"/>
              </a:lnSpc>
              <a:spcAft>
                <a:spcPts val="800"/>
              </a:spcAft>
              <a:buNone/>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Acréscimo: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Valor multiplicado pela soma de 1 mais a porcentagem (na forma decimal).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Desconto: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Valor multiplicado pela subtração de 1 menos a porcentagem (na forma decimal).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9" name="Imagem 18" descr="Uma imagem contendo Diagrama&#10;&#10;O conteúdo gerado por IA pode estar incorreto.">
            <a:extLst>
              <a:ext uri="{FF2B5EF4-FFF2-40B4-BE49-F238E27FC236}">
                <a16:creationId xmlns:a16="http://schemas.microsoft.com/office/drawing/2014/main" id="{00798F56-1591-95BE-CA1D-D274708960CF}"/>
              </a:ext>
            </a:extLst>
          </p:cNvPr>
          <p:cNvPicPr>
            <a:picLocks noChangeAspect="1"/>
          </p:cNvPicPr>
          <p:nvPr/>
        </p:nvPicPr>
        <p:blipFill>
          <a:blip r:embed="rId7"/>
          <a:stretch>
            <a:fillRect/>
          </a:stretch>
        </p:blipFill>
        <p:spPr>
          <a:xfrm>
            <a:off x="2139144" y="4716704"/>
            <a:ext cx="7524473" cy="1849102"/>
          </a:xfrm>
          <a:prstGeom prst="rect">
            <a:avLst/>
          </a:prstGeom>
        </p:spPr>
      </p:pic>
    </p:spTree>
    <p:extLst>
      <p:ext uri="{BB962C8B-B14F-4D97-AF65-F5344CB8AC3E}">
        <p14:creationId xmlns:p14="http://schemas.microsoft.com/office/powerpoint/2010/main" val="1818361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8949A-FB04-35AE-2D90-E215C8A028D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2DFF958-1E32-6ED8-9E1A-F57BB47DC61A}"/>
                  </a:ext>
                </a:extLst>
              </p:cNvPr>
              <p:cNvSpPr txBox="1"/>
              <p:nvPr/>
            </p:nvSpPr>
            <p:spPr>
              <a:xfrm>
                <a:off x="276224" y="672397"/>
                <a:ext cx="11639551" cy="3477875"/>
              </a:xfrm>
              <a:prstGeom prst="rect">
                <a:avLst/>
              </a:prstGeom>
              <a:noFill/>
            </p:spPr>
            <p:txBody>
              <a:bodyPr wrap="square">
                <a:spAutoFit/>
              </a:bodyPr>
              <a:lstStyle/>
              <a:p>
                <a:pPr algn="just">
                  <a:buNone/>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Exemplo: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Silvio pretende pagar o aluguel do imóvel onde reside. O valor do aluguel é de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R$ 1100,00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se quitado até a data de vencimento. Contudo, em caso de atraso de um dia, é aplicada uma multa de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sobre o valor original. Nessas condições, qual será o valor que Silvio deverá pagar se atrasar o pagamento em um dia?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Substituindo os valores fornecidos na equação: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14:m>
                  <m:oMathPara xmlns:m="http://schemas.openxmlformats.org/officeDocument/2006/math">
                    <m:oMathParaPr>
                      <m:jc m:val="centerGroup"/>
                    </m:oMathParaPr>
                    <m:oMath xmlns:m="http://schemas.openxmlformats.org/officeDocument/2006/math">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𝑣𝑎𝑙𝑜𝑟</m:t>
                      </m:r>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𝑖𝑛𝑖𝑐𝑖𝑎𝑙</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𝑓𝑎𝑡𝑜𝑟</m:t>
                      </m:r>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𝑚𝑢𝑙𝑡𝑖𝑝𝑙𝑖𝑐𝑎𝑡𝑖𝑣𝑜</m:t>
                      </m:r>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𝑣𝑎𝑙𝑜𝑟</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𝑓𝑖𝑛𝑎𝑙</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1100</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1+0,07</m:t>
                          </m:r>
                        </m:e>
                      </m:d>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1100</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1,07</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=1177</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Assim, pagando com um dia de atraso, Silvio pagará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R$ 1177,00</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Agora, observe os cálculos de alguns fatores multiplicativos para desconto percentual.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2DFF958-1E32-6ED8-9E1A-F57BB47DC61A}"/>
                  </a:ext>
                </a:extLst>
              </p:cNvPr>
              <p:cNvSpPr txBox="1">
                <a:spLocks noRot="1" noChangeAspect="1" noMove="1" noResize="1" noEditPoints="1" noAdjustHandles="1" noChangeArrowheads="1" noChangeShapeType="1" noTextEdit="1"/>
              </p:cNvSpPr>
              <p:nvPr/>
            </p:nvSpPr>
            <p:spPr>
              <a:xfrm>
                <a:off x="276224" y="672397"/>
                <a:ext cx="11639551" cy="3477875"/>
              </a:xfrm>
              <a:prstGeom prst="rect">
                <a:avLst/>
              </a:prstGeom>
              <a:blipFill>
                <a:blip r:embed="rId3"/>
                <a:stretch>
                  <a:fillRect l="-681" t="-1051" r="-628" b="-245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graphicFrame>
            <p:nvGraphicFramePr>
              <p:cNvPr id="5" name="Tabela 4">
                <a:extLst>
                  <a:ext uri="{FF2B5EF4-FFF2-40B4-BE49-F238E27FC236}">
                    <a16:creationId xmlns:a16="http://schemas.microsoft.com/office/drawing/2014/main" id="{0FBD359D-66D9-C86D-6B43-B029DB158A39}"/>
                  </a:ext>
                </a:extLst>
              </p:cNvPr>
              <p:cNvGraphicFramePr>
                <a:graphicFrameLocks noGrp="1"/>
              </p:cNvGraphicFramePr>
              <p:nvPr>
                <p:extLst>
                  <p:ext uri="{D42A27DB-BD31-4B8C-83A1-F6EECF244321}">
                    <p14:modId xmlns:p14="http://schemas.microsoft.com/office/powerpoint/2010/main" val="2855504664"/>
                  </p:ext>
                </p:extLst>
              </p:nvPr>
            </p:nvGraphicFramePr>
            <p:xfrm>
              <a:off x="1694496" y="4264691"/>
              <a:ext cx="8803005" cy="2121363"/>
            </p:xfrm>
            <a:graphic>
              <a:graphicData uri="http://schemas.openxmlformats.org/drawingml/2006/table">
                <a:tbl>
                  <a:tblPr firstRow="1" firstCol="1" bandRow="1"/>
                  <a:tblGrid>
                    <a:gridCol w="1870833">
                      <a:extLst>
                        <a:ext uri="{9D8B030D-6E8A-4147-A177-3AD203B41FA5}">
                          <a16:colId xmlns:a16="http://schemas.microsoft.com/office/drawing/2014/main" val="3698785637"/>
                        </a:ext>
                      </a:extLst>
                    </a:gridCol>
                    <a:gridCol w="5007000">
                      <a:extLst>
                        <a:ext uri="{9D8B030D-6E8A-4147-A177-3AD203B41FA5}">
                          <a16:colId xmlns:a16="http://schemas.microsoft.com/office/drawing/2014/main" val="4174850576"/>
                        </a:ext>
                      </a:extLst>
                    </a:gridCol>
                    <a:gridCol w="1925172">
                      <a:extLst>
                        <a:ext uri="{9D8B030D-6E8A-4147-A177-3AD203B41FA5}">
                          <a16:colId xmlns:a16="http://schemas.microsoft.com/office/drawing/2014/main" val="3466389493"/>
                        </a:ext>
                      </a:extLst>
                    </a:gridCol>
                  </a:tblGrid>
                  <a:tr h="567019">
                    <a:tc>
                      <a:txBody>
                        <a:bodyPr/>
                        <a:lstStyle/>
                        <a:p>
                          <a:pPr algn="ctr">
                            <a:lnSpc>
                              <a:spcPct val="107000"/>
                            </a:lnSpc>
                            <a:spcAft>
                              <a:spcPts val="800"/>
                            </a:spcAft>
                            <a:buNone/>
                          </a:pPr>
                          <a:r>
                            <a:rPr lang="pt-BR" sz="22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Desconto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57150" cap="flat" cmpd="dbl" algn="ctr">
                          <a:solidFill>
                            <a:srgbClr val="4EA72E"/>
                          </a:solidFill>
                          <a:prstDash val="solid"/>
                          <a:round/>
                          <a:headEnd type="none" w="med" len="med"/>
                          <a:tailEnd type="none" w="med" len="med"/>
                        </a:lnB>
                        <a:noFill/>
                      </a:tcPr>
                    </a:tc>
                    <a:tc>
                      <a:txBody>
                        <a:bodyPr/>
                        <a:lstStyle/>
                        <a:p>
                          <a:pPr algn="ctr">
                            <a:lnSpc>
                              <a:spcPct val="107000"/>
                            </a:lnSpc>
                            <a:spcAft>
                              <a:spcPts val="800"/>
                            </a:spcAft>
                            <a:buNone/>
                          </a:pPr>
                          <a:r>
                            <a:rPr lang="pt-BR" sz="22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Cálculo do fator multiplicativo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57150" cap="flat" cmpd="dbl" algn="ctr">
                          <a:solidFill>
                            <a:srgbClr val="4EA72E"/>
                          </a:solidFill>
                          <a:prstDash val="solid"/>
                          <a:round/>
                          <a:headEnd type="none" w="med" len="med"/>
                          <a:tailEnd type="none" w="med" len="med"/>
                        </a:lnB>
                        <a:noFill/>
                      </a:tcPr>
                    </a:tc>
                    <a:tc>
                      <a:txBody>
                        <a:bodyPr/>
                        <a:lstStyle/>
                        <a:p>
                          <a:pPr algn="ctr">
                            <a:lnSpc>
                              <a:spcPct val="107000"/>
                            </a:lnSpc>
                            <a:spcAft>
                              <a:spcPts val="800"/>
                            </a:spcAft>
                            <a:buNone/>
                          </a:pPr>
                          <a:r>
                            <a:rPr lang="pt-BR" sz="22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Fator multiplicativo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57150" cap="flat" cmpd="dbl" algn="ctr">
                          <a:solidFill>
                            <a:srgbClr val="4EA72E"/>
                          </a:solidFill>
                          <a:prstDash val="solid"/>
                          <a:round/>
                          <a:headEnd type="none" w="med" len="med"/>
                          <a:tailEnd type="none" w="med" len="med"/>
                        </a:lnB>
                        <a:noFill/>
                      </a:tcPr>
                    </a:tc>
                    <a:extLst>
                      <a:ext uri="{0D108BD9-81ED-4DB2-BD59-A6C34878D82A}">
                        <a16:rowId xmlns:a16="http://schemas.microsoft.com/office/drawing/2014/main" val="975056424"/>
                      </a:ext>
                    </a:extLst>
                  </a:tr>
                  <a:tr h="311334">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𝟓</m:t>
                                </m:r>
                                <m:r>
                                  <a:rPr lang="pt-BR" sz="2200" b="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571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noFill/>
                      </a:tcPr>
                    </a:tc>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100% </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5% = 1 </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0,05</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571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noFill/>
                      </a:tcPr>
                    </a:tc>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0,95</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571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noFill/>
                      </a:tcPr>
                    </a:tc>
                    <a:extLst>
                      <a:ext uri="{0D108BD9-81ED-4DB2-BD59-A6C34878D82A}">
                        <a16:rowId xmlns:a16="http://schemas.microsoft.com/office/drawing/2014/main" val="46805141"/>
                      </a:ext>
                    </a:extLst>
                  </a:tr>
                  <a:tr h="498747">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𝟐𝟓</m:t>
                                </m:r>
                                <m:r>
                                  <a:rPr lang="pt-BR" sz="2200" b="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noFill/>
                      </a:tcPr>
                    </a:tc>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100% </m:t>
                                </m:r>
                                <m:r>
                                  <a:rPr lang="pt-BR" sz="2200"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 25% = 1 </m:t>
                                </m:r>
                                <m:r>
                                  <a:rPr lang="pt-BR" sz="2200"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 0,25</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noFill/>
                      </a:tcPr>
                    </a:tc>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0,75</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noFill/>
                      </a:tcPr>
                    </a:tc>
                    <a:extLst>
                      <a:ext uri="{0D108BD9-81ED-4DB2-BD59-A6C34878D82A}">
                        <a16:rowId xmlns:a16="http://schemas.microsoft.com/office/drawing/2014/main" val="208920117"/>
                      </a:ext>
                    </a:extLst>
                  </a:tr>
                  <a:tr h="311334">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𝟖𝟎</m:t>
                                </m:r>
                                <m:r>
                                  <a:rPr lang="pt-BR" sz="2200" b="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noFill/>
                      </a:tcPr>
                    </a:tc>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100% </m:t>
                                </m:r>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 80% = 1 </m:t>
                                </m:r>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 0,8</m:t>
                                </m:r>
                              </m:oMath>
                            </m:oMathPara>
                          </a14:m>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noFill/>
                      </a:tcPr>
                    </a:tc>
                    <a:tc>
                      <a:txBody>
                        <a:bodyPr/>
                        <a:lstStyle/>
                        <a:p>
                          <a:pPr algn="ctr">
                            <a:lnSpc>
                              <a:spcPct val="107000"/>
                            </a:lnSpc>
                            <a:spcAft>
                              <a:spcPts val="800"/>
                            </a:spcAft>
                            <a:buNone/>
                          </a:pPr>
                          <a14:m>
                            <m:oMathPara xmlns:m="http://schemas.openxmlformats.org/officeDocument/2006/math">
                              <m:oMathParaPr>
                                <m:jc m:val="centerGroup"/>
                              </m:oMathParaPr>
                              <m:oMath xmlns:m="http://schemas.openxmlformats.org/officeDocument/2006/math">
                                <m:r>
                                  <a:rPr lang="pt-BR" sz="2200"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0,2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noFill/>
                      </a:tcPr>
                    </a:tc>
                    <a:extLst>
                      <a:ext uri="{0D108BD9-81ED-4DB2-BD59-A6C34878D82A}">
                        <a16:rowId xmlns:a16="http://schemas.microsoft.com/office/drawing/2014/main" val="655932787"/>
                      </a:ext>
                    </a:extLst>
                  </a:tr>
                </a:tbl>
              </a:graphicData>
            </a:graphic>
          </p:graphicFrame>
        </mc:Choice>
        <mc:Fallback xmlns="">
          <p:graphicFrame>
            <p:nvGraphicFramePr>
              <p:cNvPr id="5" name="Tabela 4">
                <a:extLst>
                  <a:ext uri="{FF2B5EF4-FFF2-40B4-BE49-F238E27FC236}">
                    <a16:creationId xmlns:a16="http://schemas.microsoft.com/office/drawing/2014/main" id="{0FBD359D-66D9-C86D-6B43-B029DB158A39}"/>
                  </a:ext>
                </a:extLst>
              </p:cNvPr>
              <p:cNvGraphicFramePr>
                <a:graphicFrameLocks noGrp="1"/>
              </p:cNvGraphicFramePr>
              <p:nvPr>
                <p:extLst>
                  <p:ext uri="{D42A27DB-BD31-4B8C-83A1-F6EECF244321}">
                    <p14:modId xmlns:p14="http://schemas.microsoft.com/office/powerpoint/2010/main" val="2855504664"/>
                  </p:ext>
                </p:extLst>
              </p:nvPr>
            </p:nvGraphicFramePr>
            <p:xfrm>
              <a:off x="1694496" y="4264691"/>
              <a:ext cx="8803005" cy="2121363"/>
            </p:xfrm>
            <a:graphic>
              <a:graphicData uri="http://schemas.openxmlformats.org/drawingml/2006/table">
                <a:tbl>
                  <a:tblPr firstRow="1" firstCol="1" bandRow="1"/>
                  <a:tblGrid>
                    <a:gridCol w="1870833">
                      <a:extLst>
                        <a:ext uri="{9D8B030D-6E8A-4147-A177-3AD203B41FA5}">
                          <a16:colId xmlns:a16="http://schemas.microsoft.com/office/drawing/2014/main" val="3698785637"/>
                        </a:ext>
                      </a:extLst>
                    </a:gridCol>
                    <a:gridCol w="5007000">
                      <a:extLst>
                        <a:ext uri="{9D8B030D-6E8A-4147-A177-3AD203B41FA5}">
                          <a16:colId xmlns:a16="http://schemas.microsoft.com/office/drawing/2014/main" val="4174850576"/>
                        </a:ext>
                      </a:extLst>
                    </a:gridCol>
                    <a:gridCol w="1925172">
                      <a:extLst>
                        <a:ext uri="{9D8B030D-6E8A-4147-A177-3AD203B41FA5}">
                          <a16:colId xmlns:a16="http://schemas.microsoft.com/office/drawing/2014/main" val="3466389493"/>
                        </a:ext>
                      </a:extLst>
                    </a:gridCol>
                  </a:tblGrid>
                  <a:tr h="701866">
                    <a:tc>
                      <a:txBody>
                        <a:bodyPr/>
                        <a:lstStyle/>
                        <a:p>
                          <a:pPr algn="ctr">
                            <a:lnSpc>
                              <a:spcPct val="107000"/>
                            </a:lnSpc>
                            <a:spcAft>
                              <a:spcPts val="800"/>
                            </a:spcAft>
                            <a:buNone/>
                          </a:pPr>
                          <a:r>
                            <a:rPr lang="pt-BR" sz="22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Desconto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57150" cap="flat" cmpd="dbl" algn="ctr">
                          <a:solidFill>
                            <a:srgbClr val="4EA72E"/>
                          </a:solidFill>
                          <a:prstDash val="solid"/>
                          <a:round/>
                          <a:headEnd type="none" w="med" len="med"/>
                          <a:tailEnd type="none" w="med" len="med"/>
                        </a:lnB>
                        <a:noFill/>
                      </a:tcPr>
                    </a:tc>
                    <a:tc>
                      <a:txBody>
                        <a:bodyPr/>
                        <a:lstStyle/>
                        <a:p>
                          <a:pPr algn="ctr">
                            <a:lnSpc>
                              <a:spcPct val="107000"/>
                            </a:lnSpc>
                            <a:spcAft>
                              <a:spcPts val="800"/>
                            </a:spcAft>
                            <a:buNone/>
                          </a:pPr>
                          <a:r>
                            <a:rPr lang="pt-BR" sz="22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Cálculo do fator multiplicativo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57150" cap="flat" cmpd="dbl" algn="ctr">
                          <a:solidFill>
                            <a:srgbClr val="4EA72E"/>
                          </a:solidFill>
                          <a:prstDash val="solid"/>
                          <a:round/>
                          <a:headEnd type="none" w="med" len="med"/>
                          <a:tailEnd type="none" w="med" len="med"/>
                        </a:lnB>
                        <a:noFill/>
                      </a:tcPr>
                    </a:tc>
                    <a:tc>
                      <a:txBody>
                        <a:bodyPr/>
                        <a:lstStyle/>
                        <a:p>
                          <a:pPr algn="ctr">
                            <a:lnSpc>
                              <a:spcPct val="107000"/>
                            </a:lnSpc>
                            <a:spcAft>
                              <a:spcPts val="800"/>
                            </a:spcAft>
                            <a:buNone/>
                          </a:pPr>
                          <a:r>
                            <a:rPr lang="pt-BR" sz="22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Fator multiplicativo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57150" cap="flat" cmpd="dbl" algn="ctr">
                          <a:solidFill>
                            <a:srgbClr val="4EA72E"/>
                          </a:solidFill>
                          <a:prstDash val="solid"/>
                          <a:round/>
                          <a:headEnd type="none" w="med" len="med"/>
                          <a:tailEnd type="none" w="med" len="med"/>
                        </a:lnB>
                        <a:noFill/>
                      </a:tcPr>
                    </a:tc>
                    <a:extLst>
                      <a:ext uri="{0D108BD9-81ED-4DB2-BD59-A6C34878D82A}">
                        <a16:rowId xmlns:a16="http://schemas.microsoft.com/office/drawing/2014/main" val="975056424"/>
                      </a:ext>
                    </a:extLst>
                  </a:tr>
                  <a:tr h="460375">
                    <a:tc>
                      <a:txBody>
                        <a:bodyPr/>
                        <a:lstStyle/>
                        <a:p>
                          <a:endParaRPr lang="pt-B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571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blipFill>
                          <a:blip r:embed="rId4"/>
                          <a:stretch>
                            <a:fillRect l="-326" t="-171053" r="-372964" b="-211842"/>
                          </a:stretch>
                        </a:blipFill>
                      </a:tcPr>
                    </a:tc>
                    <a:tc>
                      <a:txBody>
                        <a:bodyPr/>
                        <a:lstStyle/>
                        <a:p>
                          <a:endParaRPr lang="pt-B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571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blipFill>
                          <a:blip r:embed="rId4"/>
                          <a:stretch>
                            <a:fillRect l="-37424" t="-171053" r="-39125" b="-211842"/>
                          </a:stretch>
                        </a:blipFill>
                      </a:tcPr>
                    </a:tc>
                    <a:tc>
                      <a:txBody>
                        <a:bodyPr/>
                        <a:lstStyle/>
                        <a:p>
                          <a:endParaRPr lang="pt-B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571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blipFill>
                          <a:blip r:embed="rId4"/>
                          <a:stretch>
                            <a:fillRect l="-357911" t="-171053" r="-1899" b="-211842"/>
                          </a:stretch>
                        </a:blipFill>
                      </a:tcPr>
                    </a:tc>
                    <a:extLst>
                      <a:ext uri="{0D108BD9-81ED-4DB2-BD59-A6C34878D82A}">
                        <a16:rowId xmlns:a16="http://schemas.microsoft.com/office/drawing/2014/main" val="46805141"/>
                      </a:ext>
                    </a:extLst>
                  </a:tr>
                  <a:tr h="498747">
                    <a:tc>
                      <a:txBody>
                        <a:bodyPr/>
                        <a:lstStyle/>
                        <a:p>
                          <a:endParaRPr lang="pt-B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blipFill>
                          <a:blip r:embed="rId4"/>
                          <a:stretch>
                            <a:fillRect l="-326" t="-251220" r="-372964" b="-96341"/>
                          </a:stretch>
                        </a:blipFill>
                      </a:tcPr>
                    </a:tc>
                    <a:tc>
                      <a:txBody>
                        <a:bodyPr/>
                        <a:lstStyle/>
                        <a:p>
                          <a:endParaRPr lang="pt-B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blipFill>
                          <a:blip r:embed="rId4"/>
                          <a:stretch>
                            <a:fillRect l="-37424" t="-251220" r="-39125" b="-96341"/>
                          </a:stretch>
                        </a:blipFill>
                      </a:tcPr>
                    </a:tc>
                    <a:tc>
                      <a:txBody>
                        <a:bodyPr/>
                        <a:lstStyle/>
                        <a:p>
                          <a:endParaRPr lang="pt-B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blipFill>
                          <a:blip r:embed="rId4"/>
                          <a:stretch>
                            <a:fillRect l="-357911" t="-251220" r="-1899" b="-96341"/>
                          </a:stretch>
                        </a:blipFill>
                      </a:tcPr>
                    </a:tc>
                    <a:extLst>
                      <a:ext uri="{0D108BD9-81ED-4DB2-BD59-A6C34878D82A}">
                        <a16:rowId xmlns:a16="http://schemas.microsoft.com/office/drawing/2014/main" val="208920117"/>
                      </a:ext>
                    </a:extLst>
                  </a:tr>
                  <a:tr h="460375">
                    <a:tc>
                      <a:txBody>
                        <a:bodyPr/>
                        <a:lstStyle/>
                        <a:p>
                          <a:endParaRPr lang="pt-B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blipFill>
                          <a:blip r:embed="rId4"/>
                          <a:stretch>
                            <a:fillRect l="-326" t="-378947" r="-372964" b="-3947"/>
                          </a:stretch>
                        </a:blipFill>
                      </a:tcPr>
                    </a:tc>
                    <a:tc>
                      <a:txBody>
                        <a:bodyPr/>
                        <a:lstStyle/>
                        <a:p>
                          <a:endParaRPr lang="pt-B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blipFill>
                          <a:blip r:embed="rId4"/>
                          <a:stretch>
                            <a:fillRect l="-37424" t="-378947" r="-39125" b="-3947"/>
                          </a:stretch>
                        </a:blipFill>
                      </a:tcPr>
                    </a:tc>
                    <a:tc>
                      <a:txBody>
                        <a:bodyPr/>
                        <a:lstStyle/>
                        <a:p>
                          <a:endParaRPr lang="pt-BR"/>
                        </a:p>
                      </a:txBody>
                      <a:tcPr marL="68580" marR="68580" marT="0" marB="0">
                        <a:lnL w="19050" cap="flat" cmpd="dbl" algn="ctr">
                          <a:solidFill>
                            <a:srgbClr val="4EA72E"/>
                          </a:solidFill>
                          <a:prstDash val="solid"/>
                          <a:round/>
                          <a:headEnd type="none" w="med" len="med"/>
                          <a:tailEnd type="none" w="med" len="med"/>
                        </a:lnL>
                        <a:lnR w="19050" cap="flat" cmpd="dbl" algn="ctr">
                          <a:solidFill>
                            <a:srgbClr val="4EA72E"/>
                          </a:solidFill>
                          <a:prstDash val="solid"/>
                          <a:round/>
                          <a:headEnd type="none" w="med" len="med"/>
                          <a:tailEnd type="none" w="med" len="med"/>
                        </a:lnR>
                        <a:lnT w="19050" cap="flat" cmpd="dbl" algn="ctr">
                          <a:solidFill>
                            <a:srgbClr val="4EA72E"/>
                          </a:solidFill>
                          <a:prstDash val="solid"/>
                          <a:round/>
                          <a:headEnd type="none" w="med" len="med"/>
                          <a:tailEnd type="none" w="med" len="med"/>
                        </a:lnT>
                        <a:lnB w="19050" cap="flat" cmpd="dbl" algn="ctr">
                          <a:solidFill>
                            <a:srgbClr val="4EA72E"/>
                          </a:solidFill>
                          <a:prstDash val="solid"/>
                          <a:round/>
                          <a:headEnd type="none" w="med" len="med"/>
                          <a:tailEnd type="none" w="med" len="med"/>
                        </a:lnB>
                        <a:blipFill>
                          <a:blip r:embed="rId4"/>
                          <a:stretch>
                            <a:fillRect l="-357911" t="-378947" r="-1899" b="-3947"/>
                          </a:stretch>
                        </a:blipFill>
                      </a:tcPr>
                    </a:tc>
                    <a:extLst>
                      <a:ext uri="{0D108BD9-81ED-4DB2-BD59-A6C34878D82A}">
                        <a16:rowId xmlns:a16="http://schemas.microsoft.com/office/drawing/2014/main" val="655932787"/>
                      </a:ext>
                    </a:extLst>
                  </a:tr>
                </a:tbl>
              </a:graphicData>
            </a:graphic>
          </p:graphicFrame>
        </mc:Fallback>
      </mc:AlternateContent>
    </p:spTree>
    <p:extLst>
      <p:ext uri="{BB962C8B-B14F-4D97-AF65-F5344CB8AC3E}">
        <p14:creationId xmlns:p14="http://schemas.microsoft.com/office/powerpoint/2010/main" val="4438071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F82B7-D383-FE94-5FFC-F4A608251D8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17AAB88-2056-2403-628B-97EBAE229DA0}"/>
                  </a:ext>
                </a:extLst>
              </p:cNvPr>
              <p:cNvSpPr txBox="1"/>
              <p:nvPr/>
            </p:nvSpPr>
            <p:spPr>
              <a:xfrm>
                <a:off x="328612" y="893326"/>
                <a:ext cx="11534775" cy="3754874"/>
              </a:xfrm>
              <a:prstGeom prst="rect">
                <a:avLst/>
              </a:prstGeom>
              <a:noFill/>
            </p:spPr>
            <p:txBody>
              <a:bodyPr wrap="square">
                <a:spAutoFit/>
              </a:bodyPr>
              <a:lstStyle/>
              <a:p>
                <a:pPr>
                  <a:spcAft>
                    <a:spcPts val="800"/>
                  </a:spcAft>
                  <a:buNone/>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Exemplo:</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 Silvio optar por pagar o aluguel da casa antecipadamente, ele receberá um desconto de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sobre o valor total de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R$ 1100,00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Nessas condições, qual será o valor que Silvio pagará com o desconto?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Solução: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Substituindo os valores fornecidos na equação: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𝑣𝑎𝑙𝑜𝑟</m:t>
                      </m:r>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𝑖𝑛𝑖𝑐𝑖𝑎𝑙</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𝑓𝑎𝑡𝑜𝑟</m:t>
                      </m:r>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𝑚𝑢𝑙𝑡𝑖𝑝𝑙𝑖𝑐𝑎𝑡𝑖𝑣𝑜</m:t>
                      </m:r>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𝑣𝑎𝑙𝑜𝑟</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𝑓𝑖𝑛𝑎𝑙</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1100</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1−0,05</m:t>
                          </m:r>
                        </m:e>
                      </m:d>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1100</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0,95</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=1045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Desta forma, pagando antecipadamente, ele pagará R$ 1045,00</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117AAB88-2056-2403-628B-97EBAE229DA0}"/>
                  </a:ext>
                </a:extLst>
              </p:cNvPr>
              <p:cNvSpPr txBox="1">
                <a:spLocks noRot="1" noChangeAspect="1" noMove="1" noResize="1" noEditPoints="1" noAdjustHandles="1" noChangeArrowheads="1" noChangeShapeType="1" noTextEdit="1"/>
              </p:cNvSpPr>
              <p:nvPr/>
            </p:nvSpPr>
            <p:spPr>
              <a:xfrm>
                <a:off x="328612" y="893326"/>
                <a:ext cx="11534775" cy="3754874"/>
              </a:xfrm>
              <a:prstGeom prst="rect">
                <a:avLst/>
              </a:prstGeom>
              <a:blipFill>
                <a:blip r:embed="rId3"/>
                <a:stretch>
                  <a:fillRect l="-687" t="-1136" b="-2110"/>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C3B505B7-6E19-96E7-BF76-88AC5950A737}"/>
              </a:ext>
            </a:extLst>
          </p:cNvPr>
          <p:cNvPicPr>
            <a:picLocks noChangeAspect="1"/>
          </p:cNvPicPr>
          <p:nvPr/>
        </p:nvPicPr>
        <p:blipFill>
          <a:blip r:embed="rId4"/>
          <a:stretch>
            <a:fillRect/>
          </a:stretch>
        </p:blipFill>
        <p:spPr>
          <a:xfrm>
            <a:off x="5598768" y="4648200"/>
            <a:ext cx="6264620" cy="1938438"/>
          </a:xfrm>
          <a:prstGeom prst="rect">
            <a:avLst/>
          </a:prstGeom>
        </p:spPr>
      </p:pic>
    </p:spTree>
    <p:extLst>
      <p:ext uri="{BB962C8B-B14F-4D97-AF65-F5344CB8AC3E}">
        <p14:creationId xmlns:p14="http://schemas.microsoft.com/office/powerpoint/2010/main" val="3453431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B3FBC-07AB-32BC-8B30-0042EC7DC92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Tabela 3">
                <a:extLst>
                  <a:ext uri="{FF2B5EF4-FFF2-40B4-BE49-F238E27FC236}">
                    <a16:creationId xmlns:a16="http://schemas.microsoft.com/office/drawing/2014/main" id="{63F4B414-D993-52A8-F5D8-3493EA511EE8}"/>
                  </a:ext>
                </a:extLst>
              </p:cNvPr>
              <p:cNvGraphicFramePr>
                <a:graphicFrameLocks noGrp="1"/>
              </p:cNvGraphicFramePr>
              <p:nvPr>
                <p:extLst>
                  <p:ext uri="{D42A27DB-BD31-4B8C-83A1-F6EECF244321}">
                    <p14:modId xmlns:p14="http://schemas.microsoft.com/office/powerpoint/2010/main" val="4207287870"/>
                  </p:ext>
                </p:extLst>
              </p:nvPr>
            </p:nvGraphicFramePr>
            <p:xfrm>
              <a:off x="2076450" y="2325370"/>
              <a:ext cx="8753475" cy="2435860"/>
            </p:xfrm>
            <a:graphic>
              <a:graphicData uri="http://schemas.openxmlformats.org/drawingml/2006/table">
                <a:tbl>
                  <a:tblPr firstRow="1" firstCol="1" bandRow="1"/>
                  <a:tblGrid>
                    <a:gridCol w="4375879">
                      <a:extLst>
                        <a:ext uri="{9D8B030D-6E8A-4147-A177-3AD203B41FA5}">
                          <a16:colId xmlns:a16="http://schemas.microsoft.com/office/drawing/2014/main" val="1991580213"/>
                        </a:ext>
                      </a:extLst>
                    </a:gridCol>
                    <a:gridCol w="4377596">
                      <a:extLst>
                        <a:ext uri="{9D8B030D-6E8A-4147-A177-3AD203B41FA5}">
                          <a16:colId xmlns:a16="http://schemas.microsoft.com/office/drawing/2014/main" val="4151634708"/>
                        </a:ext>
                      </a:extLst>
                    </a:gridCol>
                  </a:tblGrid>
                  <a:tr h="2351723">
                    <a:tc>
                      <a:txBody>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Calculando o acréscimo de 10%,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100∙</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100%+10%</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=100∙</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1+0,1</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=100∙1,1</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=110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Seguido do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desconto 5%,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110∙</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100%</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5%</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=110∙</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kern="100">
                                        <a:effectLst/>
                                        <a:latin typeface="Cambria Math" panose="02040503050406030204" pitchFamily="18" charset="0"/>
                                        <a:ea typeface="Aptos" panose="020B0004020202020204" pitchFamily="34" charset="0"/>
                                        <a:cs typeface="Times New Roman" panose="02020603050405020304" pitchFamily="18" charset="0"/>
                                      </a:rPr>
                                      <m:t>1</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0,5</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110∙0,95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𝟏𝟎𝟒</m:t>
                                </m:r>
                                <m:r>
                                  <a:rPr lang="pt-BR" sz="2200" b="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𝟓𝟎</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746594095"/>
                      </a:ext>
                    </a:extLst>
                  </a:tr>
                </a:tbl>
              </a:graphicData>
            </a:graphic>
          </p:graphicFrame>
        </mc:Choice>
        <mc:Fallback xmlns="">
          <p:graphicFrame>
            <p:nvGraphicFramePr>
              <p:cNvPr id="4" name="Tabela 3">
                <a:extLst>
                  <a:ext uri="{FF2B5EF4-FFF2-40B4-BE49-F238E27FC236}">
                    <a16:creationId xmlns:a16="http://schemas.microsoft.com/office/drawing/2014/main" id="{63F4B414-D993-52A8-F5D8-3493EA511EE8}"/>
                  </a:ext>
                </a:extLst>
              </p:cNvPr>
              <p:cNvGraphicFramePr>
                <a:graphicFrameLocks noGrp="1"/>
              </p:cNvGraphicFramePr>
              <p:nvPr>
                <p:extLst>
                  <p:ext uri="{D42A27DB-BD31-4B8C-83A1-F6EECF244321}">
                    <p14:modId xmlns:p14="http://schemas.microsoft.com/office/powerpoint/2010/main" val="4207287870"/>
                  </p:ext>
                </p:extLst>
              </p:nvPr>
            </p:nvGraphicFramePr>
            <p:xfrm>
              <a:off x="2076450" y="2325370"/>
              <a:ext cx="8753475" cy="2435860"/>
            </p:xfrm>
            <a:graphic>
              <a:graphicData uri="http://schemas.openxmlformats.org/drawingml/2006/table">
                <a:tbl>
                  <a:tblPr firstRow="1" firstCol="1" bandRow="1"/>
                  <a:tblGrid>
                    <a:gridCol w="4375879">
                      <a:extLst>
                        <a:ext uri="{9D8B030D-6E8A-4147-A177-3AD203B41FA5}">
                          <a16:colId xmlns:a16="http://schemas.microsoft.com/office/drawing/2014/main" val="1991580213"/>
                        </a:ext>
                      </a:extLst>
                    </a:gridCol>
                    <a:gridCol w="4377596">
                      <a:extLst>
                        <a:ext uri="{9D8B030D-6E8A-4147-A177-3AD203B41FA5}">
                          <a16:colId xmlns:a16="http://schemas.microsoft.com/office/drawing/2014/main" val="4151634708"/>
                        </a:ext>
                      </a:extLst>
                    </a:gridCol>
                  </a:tblGrid>
                  <a:tr h="2435860">
                    <a:tc>
                      <a:txBody>
                        <a:bodyPr/>
                        <a:lstStyle/>
                        <a:p>
                          <a:endParaRPr lang="pt-BR"/>
                        </a:p>
                      </a:txBody>
                      <a:tcPr marL="68580" marR="68580" marT="0" marB="0">
                        <a:lnL>
                          <a:noFill/>
                        </a:lnL>
                        <a:lnR w="12700" cap="flat" cmpd="sng" algn="ctr">
                          <a:solidFill>
                            <a:srgbClr val="000000"/>
                          </a:solidFill>
                          <a:prstDash val="solid"/>
                          <a:round/>
                          <a:headEnd type="none" w="med" len="med"/>
                          <a:tailEnd type="none" w="med" len="med"/>
                        </a:lnR>
                        <a:lnT>
                          <a:noFill/>
                        </a:lnT>
                        <a:lnB>
                          <a:noFill/>
                        </a:lnB>
                        <a:blipFill>
                          <a:blip r:embed="rId3"/>
                          <a:stretch>
                            <a:fillRect t="-2743" r="-100139" b="-249"/>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3"/>
                          <a:stretch>
                            <a:fillRect l="-99861" t="-2743" b="-249"/>
                          </a:stretch>
                        </a:blipFill>
                      </a:tcPr>
                    </a:tc>
                    <a:extLst>
                      <a:ext uri="{0D108BD9-81ED-4DB2-BD59-A6C34878D82A}">
                        <a16:rowId xmlns:a16="http://schemas.microsoft.com/office/drawing/2014/main" val="2746594095"/>
                      </a:ext>
                    </a:extLst>
                  </a:tr>
                </a:tbl>
              </a:graphicData>
            </a:graphic>
          </p:graphicFrame>
        </mc:Fallback>
      </mc:AlternateContent>
      <p:sp>
        <p:nvSpPr>
          <p:cNvPr id="5" name="Rectangle 2">
            <a:extLst>
              <a:ext uri="{FF2B5EF4-FFF2-40B4-BE49-F238E27FC236}">
                <a16:creationId xmlns:a16="http://schemas.microsoft.com/office/drawing/2014/main" id="{9D622B93-54B7-8445-F7AD-67F28C1FCD43}"/>
              </a:ext>
            </a:extLst>
          </p:cNvPr>
          <p:cNvSpPr>
            <a:spLocks noChangeArrowheads="1"/>
          </p:cNvSpPr>
          <p:nvPr/>
        </p:nvSpPr>
        <p:spPr bwMode="auto">
          <a:xfrm>
            <a:off x="371474" y="806589"/>
            <a:ext cx="1144905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BR" altLang="pt-BR" sz="2200" b="1"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AUMENTOS E DESCONTOS SUCESSIVOS</a:t>
            </a:r>
            <a:endParaRPr kumimoji="0" lang="pt-BR" altLang="pt-BR" sz="2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Para calcular aumentos e descontos sucessivos, a ordem dessas varia</a:t>
            </a:r>
            <a:r>
              <a:rPr kumimoji="0" lang="pt-BR" altLang="pt-BR" sz="2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ç</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ões não importa. </a:t>
            </a:r>
            <a:endParaRPr kumimoji="0" lang="pt-BR" altLang="pt-BR" sz="2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Por exemplo, considere o valor total de </a:t>
            </a:r>
            <a:r>
              <a:rPr kumimoji="0" lang="pt-BR" altLang="pt-BR" sz="2200" b="0" i="0" u="none" strike="noStrike" cap="none" normalizeH="0" baseline="0" dirty="0">
                <a:ln>
                  <a:noFill/>
                </a:ln>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a:t>R$ 100,00</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Um aumento de </a:t>
            </a:r>
            <a:r>
              <a:rPr kumimoji="0" lang="pt-BR" altLang="pt-BR" sz="2200" b="0" i="0" u="none" strike="noStrike" cap="none" normalizeH="0" baseline="0" dirty="0">
                <a:ln>
                  <a:noFill/>
                </a:ln>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a:t>10%</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seguido de um desconto de </a:t>
            </a:r>
            <a:r>
              <a:rPr kumimoji="0" lang="pt-BR" altLang="pt-BR" sz="2200" b="0" i="0" u="none" strike="noStrike" cap="none" normalizeH="0" baseline="0" dirty="0">
                <a:ln>
                  <a:noFill/>
                </a:ln>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a:t>5%</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tem o mesmo resultado de um desconto de </a:t>
            </a:r>
            <a:r>
              <a:rPr kumimoji="0" lang="pt-BR" altLang="pt-BR" sz="2200" b="0" i="0" u="none" strike="noStrike" cap="none" normalizeH="0" baseline="0" dirty="0">
                <a:ln>
                  <a:noFill/>
                </a:ln>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a:t>5%</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seguido de um aumento de </a:t>
            </a:r>
            <a:r>
              <a:rPr kumimoji="0" lang="pt-BR" altLang="pt-BR" sz="2200" b="0" i="0" u="none" strike="noStrike" cap="none" normalizeH="0" baseline="0" dirty="0">
                <a:ln>
                  <a:noFill/>
                </a:ln>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a:t>10%</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Observe:</a:t>
            </a:r>
            <a:endParaRPr kumimoji="0" lang="pt-BR" altLang="pt-BR" sz="2200" b="0" i="0" u="none" strike="noStrike" cap="none" normalizeH="0" baseline="0" dirty="0">
              <a:ln>
                <a:noFill/>
              </a:ln>
              <a:solidFill>
                <a:schemeClr val="tx1"/>
              </a:solidFill>
              <a:effectLst/>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2C7D6AC-5190-486D-29CC-0DB0085F6520}"/>
                  </a:ext>
                </a:extLst>
              </p:cNvPr>
              <p:cNvSpPr txBox="1"/>
              <p:nvPr/>
            </p:nvSpPr>
            <p:spPr>
              <a:xfrm>
                <a:off x="447675" y="4833461"/>
                <a:ext cx="10858500" cy="1446550"/>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Se calcularmos no sentido inverso, o desconto seguido do acr</a:t>
                </a:r>
                <a:r>
                  <a:rPr kumimoji="0" lang="pt-BR" altLang="pt-BR" sz="2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é</a:t>
                </a:r>
                <a:r>
                  <a:rPr kumimoji="0" lang="pt-BR" altLang="pt-BR" sz="22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scimo, temos</a:t>
                </a:r>
                <a:endParaRPr kumimoji="0" lang="pt-BR" altLang="pt-BR" sz="2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kumimoji="0" lang="pt-BR" altLang="pt-BR" sz="2200" b="0" i="1" u="none" strike="noStrike" cap="none" normalizeH="0" baseline="0" dirty="0" smtClean="0">
                          <a:ln>
                            <a:noFill/>
                          </a:ln>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100∙0,95=95</m:t>
                      </m:r>
                    </m:oMath>
                  </m:oMathPara>
                </a14:m>
                <a:endParaRPr kumimoji="0" lang="pt-BR" altLang="pt-BR" sz="2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kumimoji="0" lang="pt-BR" altLang="pt-BR" sz="2200" b="0" i="1" u="none" strike="noStrike" cap="none" normalizeH="0" baseline="0" dirty="0" smtClean="0">
                          <a:ln>
                            <a:noFill/>
                          </a:ln>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95∙1,1=</m:t>
                      </m:r>
                      <m:r>
                        <a:rPr kumimoji="0" lang="pt-BR" altLang="pt-BR" sz="2200" b="1" i="1" u="none" strike="noStrike" cap="none" normalizeH="0" baseline="0" dirty="0">
                          <a:ln>
                            <a:noFill/>
                          </a:ln>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𝟏𝟎𝟒</m:t>
                      </m:r>
                      <m:r>
                        <a:rPr kumimoji="0" lang="pt-BR" altLang="pt-BR" sz="2200" b="1" i="1" u="none" strike="noStrike" cap="none" normalizeH="0" baseline="0" dirty="0">
                          <a:ln>
                            <a:noFill/>
                          </a:ln>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m:t>
                      </m:r>
                      <m:r>
                        <a:rPr kumimoji="0" lang="pt-BR" altLang="pt-BR" sz="2200" b="1" i="1" u="none" strike="noStrike" cap="none" normalizeH="0" baseline="0" dirty="0">
                          <a:ln>
                            <a:noFill/>
                          </a:ln>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𝟓𝟎</m:t>
                      </m:r>
                    </m:oMath>
                  </m:oMathPara>
                </a14:m>
                <a:endParaRPr kumimoji="0" lang="pt-BR" altLang="pt-BR" sz="2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Observe que obtivemos o mesmo valor.</a:t>
                </a:r>
                <a:endParaRPr kumimoji="0" lang="pt-BR" altLang="pt-BR" sz="2200" b="0" i="0" u="none" strike="noStrike" cap="none" normalizeH="0" baseline="0" dirty="0">
                  <a:ln>
                    <a:noFill/>
                  </a:ln>
                  <a:solidFill>
                    <a:schemeClr val="tx1"/>
                  </a:solidFill>
                  <a:effectLst/>
                  <a:latin typeface="Arial" panose="020B0604020202020204" pitchFamily="34" charset="0"/>
                </a:endParaRPr>
              </a:p>
            </p:txBody>
          </p:sp>
        </mc:Choice>
        <mc:Fallback xmlns="">
          <p:sp>
            <p:nvSpPr>
              <p:cNvPr id="7" name="CaixaDeTexto 6">
                <a:extLst>
                  <a:ext uri="{FF2B5EF4-FFF2-40B4-BE49-F238E27FC236}">
                    <a16:creationId xmlns:a16="http://schemas.microsoft.com/office/drawing/2014/main" id="{C2C7D6AC-5190-486D-29CC-0DB0085F6520}"/>
                  </a:ext>
                </a:extLst>
              </p:cNvPr>
              <p:cNvSpPr txBox="1">
                <a:spLocks noRot="1" noChangeAspect="1" noMove="1" noResize="1" noEditPoints="1" noAdjustHandles="1" noChangeArrowheads="1" noChangeShapeType="1" noTextEdit="1"/>
              </p:cNvSpPr>
              <p:nvPr/>
            </p:nvSpPr>
            <p:spPr>
              <a:xfrm>
                <a:off x="447675" y="4833461"/>
                <a:ext cx="10858500" cy="1446550"/>
              </a:xfrm>
              <a:prstGeom prst="rect">
                <a:avLst/>
              </a:prstGeom>
              <a:blipFill>
                <a:blip r:embed="rId4"/>
                <a:stretch>
                  <a:fillRect l="-730" t="-3376" b="-8017"/>
                </a:stretch>
              </a:blipFill>
            </p:spPr>
            <p:txBody>
              <a:bodyPr/>
              <a:lstStyle/>
              <a:p>
                <a:r>
                  <a:rPr lang="pt-BR">
                    <a:noFill/>
                  </a:rPr>
                  <a:t> </a:t>
                </a:r>
              </a:p>
            </p:txBody>
          </p:sp>
        </mc:Fallback>
      </mc:AlternateContent>
    </p:spTree>
    <p:extLst>
      <p:ext uri="{BB962C8B-B14F-4D97-AF65-F5344CB8AC3E}">
        <p14:creationId xmlns:p14="http://schemas.microsoft.com/office/powerpoint/2010/main" val="1709254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7D56D-0E28-EC7A-FFD7-4E452E0E62FF}"/>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E19F3394-2CF8-AC36-9CD8-67E5D88E3FDC}"/>
              </a:ext>
            </a:extLst>
          </p:cNvPr>
          <p:cNvPicPr>
            <a:picLocks noChangeAspect="1"/>
          </p:cNvPicPr>
          <p:nvPr/>
        </p:nvPicPr>
        <p:blipFill>
          <a:blip r:embed="rId3"/>
          <a:stretch>
            <a:fillRect/>
          </a:stretch>
        </p:blipFill>
        <p:spPr>
          <a:xfrm>
            <a:off x="346625" y="590538"/>
            <a:ext cx="5472724" cy="440676"/>
          </a:xfrm>
          <a:prstGeom prst="rect">
            <a:avLst/>
          </a:prstGeom>
        </p:spPr>
      </p:pic>
      <p:pic>
        <p:nvPicPr>
          <p:cNvPr id="5" name="Imagem 4">
            <a:extLst>
              <a:ext uri="{FF2B5EF4-FFF2-40B4-BE49-F238E27FC236}">
                <a16:creationId xmlns:a16="http://schemas.microsoft.com/office/drawing/2014/main" id="{3D0CB61F-4D1B-64E3-D042-EAA9BCE7979A}"/>
              </a:ext>
            </a:extLst>
          </p:cNvPr>
          <p:cNvPicPr>
            <a:picLocks noChangeAspect="1"/>
          </p:cNvPicPr>
          <p:nvPr/>
        </p:nvPicPr>
        <p:blipFill>
          <a:blip r:embed="rId4"/>
          <a:stretch>
            <a:fillRect/>
          </a:stretch>
        </p:blipFill>
        <p:spPr>
          <a:xfrm>
            <a:off x="5889137" y="1667804"/>
            <a:ext cx="6096851" cy="285790"/>
          </a:xfrm>
          <a:prstGeom prst="rect">
            <a:avLst/>
          </a:prstGeom>
        </p:spPr>
      </p:pic>
      <p:sp>
        <p:nvSpPr>
          <p:cNvPr id="7" name="CaixaDeTexto 6">
            <a:extLst>
              <a:ext uri="{FF2B5EF4-FFF2-40B4-BE49-F238E27FC236}">
                <a16:creationId xmlns:a16="http://schemas.microsoft.com/office/drawing/2014/main" id="{312CA818-143A-96F4-D8E5-039615F69C6B}"/>
              </a:ext>
            </a:extLst>
          </p:cNvPr>
          <p:cNvSpPr txBox="1"/>
          <p:nvPr/>
        </p:nvSpPr>
        <p:spPr>
          <a:xfrm>
            <a:off x="416413" y="1031214"/>
            <a:ext cx="11499787" cy="769441"/>
          </a:xfrm>
          <a:prstGeom prst="rect">
            <a:avLst/>
          </a:prstGeom>
          <a:noFill/>
        </p:spPr>
        <p:txBody>
          <a:bodyPr wrap="square">
            <a:spAutoFit/>
          </a:bodyPr>
          <a:lstStyle/>
          <a:p>
            <a:r>
              <a:rPr lang="pt-BR" sz="2200" b="1" dirty="0">
                <a:solidFill>
                  <a:srgbClr val="6B9E9B"/>
                </a:solidFill>
                <a:effectLst/>
                <a:latin typeface="Arial Narrow" panose="020B0606020202030204" pitchFamily="34" charset="0"/>
                <a:ea typeface="Aptos" panose="020B0004020202020204" pitchFamily="34" charset="0"/>
                <a:cs typeface="Times New Roman" panose="02020603050405020304" pitchFamily="18" charset="0"/>
              </a:rPr>
              <a:t>Ao invés de calcularmos separadamente os acréscimos e/ou decréscimos sucessivos, podemos calculá-los simultaneamente, efetuando a multiplicação de seus fatores multiplicativos pelo valor total.</a:t>
            </a:r>
            <a:endParaRPr lang="pt-BR" sz="2200" b="1" dirty="0">
              <a:solidFill>
                <a:srgbClr val="6B9E9B"/>
              </a:solidFill>
            </a:endParaRP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0BB731D2-E9C9-1AF9-357B-6AB4EBA2304D}"/>
                  </a:ext>
                </a:extLst>
              </p:cNvPr>
              <p:cNvSpPr txBox="1"/>
              <p:nvPr/>
            </p:nvSpPr>
            <p:spPr>
              <a:xfrm>
                <a:off x="238125" y="1953594"/>
                <a:ext cx="11715750" cy="4637167"/>
              </a:xfrm>
              <a:prstGeom prst="rect">
                <a:avLst/>
              </a:prstGeom>
              <a:noFill/>
            </p:spPr>
            <p:txBody>
              <a:bodyPr wrap="square">
                <a:spAutoFit/>
              </a:bodyPr>
              <a:lstStyle/>
              <a:p>
                <a:pPr>
                  <a:buNone/>
                </a:pPr>
                <a:r>
                  <a:rPr lang="pt-BR" sz="2200" b="1" dirty="0">
                    <a:solidFill>
                      <a:srgbClr val="212529"/>
                    </a:solidFill>
                    <a:effectLst/>
                    <a:latin typeface="Arial Narrow" panose="020B0606020202030204" pitchFamily="34" charset="0"/>
                    <a:ea typeface="Times New Roman" panose="02020603050405020304" pitchFamily="18" charset="0"/>
                  </a:rPr>
                  <a:t>Exemplo: </a:t>
                </a:r>
                <a:r>
                  <a:rPr lang="pt-BR" sz="2200" dirty="0">
                    <a:solidFill>
                      <a:srgbClr val="000000"/>
                    </a:solidFill>
                    <a:effectLst/>
                    <a:latin typeface="Arial Narrow" panose="020B0606020202030204" pitchFamily="34" charset="0"/>
                    <a:ea typeface="Times New Roman" panose="02020603050405020304" pitchFamily="18" charset="0"/>
                  </a:rPr>
                  <a:t>Um produto que custava </a:t>
                </a:r>
                <a14:m>
                  <m:oMath xmlns:m="http://schemas.openxmlformats.org/officeDocument/2006/math">
                    <m:r>
                      <m:rPr>
                        <m:sty m:val="p"/>
                      </m:rPr>
                      <a:rPr lang="pt-BR" sz="2200">
                        <a:solidFill>
                          <a:srgbClr val="000000"/>
                        </a:solidFill>
                        <a:effectLst/>
                        <a:latin typeface="Cambria Math" panose="02040503050406030204" pitchFamily="18" charset="0"/>
                        <a:ea typeface="Times New Roman" panose="02020603050405020304" pitchFamily="18" charset="0"/>
                      </a:rPr>
                      <m:t>R</m:t>
                    </m:r>
                    <m:r>
                      <a:rPr lang="pt-BR" sz="2200">
                        <a:solidFill>
                          <a:srgbClr val="000000"/>
                        </a:solidFill>
                        <a:effectLst/>
                        <a:latin typeface="Cambria Math" panose="02040503050406030204" pitchFamily="18" charset="0"/>
                        <a:ea typeface="Times New Roman" panose="02020603050405020304" pitchFamily="18" charset="0"/>
                      </a:rPr>
                      <m:t>$ 480,00 </m:t>
                    </m:r>
                  </m:oMath>
                </a14:m>
                <a:r>
                  <a:rPr lang="pt-BR" sz="2200" dirty="0">
                    <a:solidFill>
                      <a:srgbClr val="000000"/>
                    </a:solidFill>
                    <a:effectLst/>
                    <a:latin typeface="Arial Narrow" panose="020B0606020202030204" pitchFamily="34" charset="0"/>
                    <a:ea typeface="Times New Roman" panose="02020603050405020304" pitchFamily="18" charset="0"/>
                  </a:rPr>
                  <a:t>teve um aumento de 25%. Na semana seguinte, o preço foi reduzido em 20%. Após essas duas variações, qual passou a ser o valor final do produto?</a:t>
                </a:r>
                <a:endParaRPr lang="pt-BR" sz="2200" dirty="0">
                  <a:effectLst/>
                  <a:latin typeface="Times New Roman" panose="02020603050405020304" pitchFamily="18" charset="0"/>
                  <a:ea typeface="Times New Roman" panose="02020603050405020304" pitchFamily="18" charset="0"/>
                </a:endParaRPr>
              </a:p>
              <a:p>
                <a:pPr algn="just">
                  <a:spcAft>
                    <a:spcPts val="800"/>
                  </a:spcAft>
                  <a:buNone/>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Calculando o acréscimo,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25%</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𝑑𝑒</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480</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480∙1,25=600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Calculando o decréscimo,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𝑑𝑒</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600</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600∙0,8=</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𝟒𝟖𝟎</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Logo, o produto continuou custando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𝑅</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$ 480,00</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Ao invés de calcularmos separadamente, podemos calcular simultaneamente, o acréscimo de 25% (1,25) e o decréscimo de 20% (0,8), sobre os R$ 480,00</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480∙1,25∙0,8=</m:t>
                      </m:r>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𝟒𝟖𝟎</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0BB731D2-E9C9-1AF9-357B-6AB4EBA2304D}"/>
                  </a:ext>
                </a:extLst>
              </p:cNvPr>
              <p:cNvSpPr txBox="1">
                <a:spLocks noRot="1" noChangeAspect="1" noMove="1" noResize="1" noEditPoints="1" noAdjustHandles="1" noChangeArrowheads="1" noChangeShapeType="1" noTextEdit="1"/>
              </p:cNvSpPr>
              <p:nvPr/>
            </p:nvSpPr>
            <p:spPr>
              <a:xfrm>
                <a:off x="238125" y="1953594"/>
                <a:ext cx="11715750" cy="4637167"/>
              </a:xfrm>
              <a:prstGeom prst="rect">
                <a:avLst/>
              </a:prstGeom>
              <a:blipFill>
                <a:blip r:embed="rId5"/>
                <a:stretch>
                  <a:fillRect l="-676" t="-788" r="-676"/>
                </a:stretch>
              </a:blipFill>
            </p:spPr>
            <p:txBody>
              <a:bodyPr/>
              <a:lstStyle/>
              <a:p>
                <a:r>
                  <a:rPr lang="pt-BR">
                    <a:noFill/>
                  </a:rPr>
                  <a:t> </a:t>
                </a:r>
              </a:p>
            </p:txBody>
          </p:sp>
        </mc:Fallback>
      </mc:AlternateContent>
    </p:spTree>
    <p:extLst>
      <p:ext uri="{BB962C8B-B14F-4D97-AF65-F5344CB8AC3E}">
        <p14:creationId xmlns:p14="http://schemas.microsoft.com/office/powerpoint/2010/main" val="37971729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D621A-06BA-5C58-CDC6-4895AD4C5FF0}"/>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53AE8B75-0CA6-2AE4-4359-BB1AB50C5718}"/>
              </a:ext>
            </a:extLst>
          </p:cNvPr>
          <p:cNvPicPr>
            <a:picLocks noChangeAspect="1"/>
          </p:cNvPicPr>
          <p:nvPr/>
        </p:nvPicPr>
        <p:blipFill>
          <a:blip r:embed="rId3"/>
          <a:stretch>
            <a:fillRect/>
          </a:stretch>
        </p:blipFill>
        <p:spPr>
          <a:xfrm>
            <a:off x="290171" y="590497"/>
            <a:ext cx="4887007" cy="762106"/>
          </a:xfrm>
          <a:prstGeom prst="rect">
            <a:avLst/>
          </a:prstGeom>
        </p:spPr>
      </p:pic>
      <p:sp>
        <p:nvSpPr>
          <p:cNvPr id="5" name="CaixaDeTexto 4">
            <a:extLst>
              <a:ext uri="{FF2B5EF4-FFF2-40B4-BE49-F238E27FC236}">
                <a16:creationId xmlns:a16="http://schemas.microsoft.com/office/drawing/2014/main" id="{3417D8B5-F3E2-448D-F08A-FBE98AE67587}"/>
              </a:ext>
            </a:extLst>
          </p:cNvPr>
          <p:cNvSpPr txBox="1"/>
          <p:nvPr/>
        </p:nvSpPr>
        <p:spPr>
          <a:xfrm>
            <a:off x="290171" y="1352603"/>
            <a:ext cx="11597029" cy="2431435"/>
          </a:xfrm>
          <a:prstGeom prst="rect">
            <a:avLst/>
          </a:prstGeom>
          <a:noFill/>
        </p:spPr>
        <p:txBody>
          <a:bodyPr wrap="square">
            <a:spAutoFit/>
          </a:bodyPr>
          <a:lstStyle/>
          <a:p>
            <a:pPr marR="88900" algn="just">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Luciana trabalha em uma empresa no setor administrativo e, após uma avaliação de desempenho, foi promovida a um cargo de maior responsabilidade. Como parte da promoção, ela recebeu um reajuste salarial de 25% sobre o salário que recebia anteriormente, que era de R$ 3036,00.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o valor do aumento salarial recebido por Luciana, em reais?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passou a ser o novo salário de Luciana após o reajuste?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4DB9C66B-EA5E-733C-AEA9-87CC566465B8}"/>
              </a:ext>
            </a:extLst>
          </p:cNvPr>
          <p:cNvSpPr txBox="1"/>
          <p:nvPr/>
        </p:nvSpPr>
        <p:spPr>
          <a:xfrm>
            <a:off x="297485" y="4143845"/>
            <a:ext cx="11597029" cy="2123658"/>
          </a:xfrm>
          <a:prstGeom prst="rect">
            <a:avLst/>
          </a:prstGeom>
          <a:noFill/>
        </p:spPr>
        <p:txBody>
          <a:bodyPr wrap="square">
            <a:spAutoFit/>
          </a:bodyPr>
          <a:lstStyle/>
          <a:p>
            <a:pPr algn="just">
              <a:buNone/>
            </a:pPr>
            <a:r>
              <a:rPr lang="pt-BR" sz="2200" b="1"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13.</a:t>
            </a: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 Antônio costuma pesquisar preços antes de realizar compras e, em uma promoção online, encontrou uma calça que desejava por R$ 169,00. Durante o processo de pagamento, ele aplicou um cupom de desconto de 20%, oferecido pelo site como parte de uma campanha para novos clientes.</a:t>
            </a: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Responda:</a:t>
            </a: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a) Qual foi o valor do desconto aplicado, em reais? </a:t>
            </a: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b) Qual foi o valor efetivamente pago por Antônio pela calça, após o uso do cupom?</a:t>
            </a: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p:txBody>
      </p:sp>
    </p:spTree>
    <p:extLst>
      <p:ext uri="{BB962C8B-B14F-4D97-AF65-F5344CB8AC3E}">
        <p14:creationId xmlns:p14="http://schemas.microsoft.com/office/powerpoint/2010/main" val="2153913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E199F24-26FC-BF7E-6AE1-263C52548BEF}"/>
              </a:ext>
            </a:extLst>
          </p:cNvPr>
          <p:cNvSpPr txBox="1"/>
          <p:nvPr/>
        </p:nvSpPr>
        <p:spPr>
          <a:xfrm>
            <a:off x="378961" y="1033779"/>
            <a:ext cx="5351462" cy="4341638"/>
          </a:xfrm>
          <a:prstGeom prst="rect">
            <a:avLst/>
          </a:prstGeom>
          <a:noFill/>
        </p:spPr>
        <p:txBody>
          <a:bodyPr wrap="square">
            <a:spAutoFit/>
          </a:bodyPr>
          <a:lstStyle/>
          <a:p>
            <a:pPr marR="88900"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14.</a:t>
            </a: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 Carol organiza cuidadosamente seus gastos mensais para manter um bom controle financeiro. Ela registrou, em um quadro, os valores gastos em julho e, com base nos percentuais de reajuste já conhecidos para cada categoria de despesa, elaborou uma previsão para o mês de agosto.</a:t>
            </a: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a:p>
            <a:pPr marR="88900" algn="just">
              <a:lnSpc>
                <a:spcPct val="115000"/>
              </a:lnSpc>
              <a:buNone/>
            </a:pP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Com base nos dados do quadro, determine a previsão total de gastos de Carol para agosto, considerando os reajustes indicados para cada despesa, indique se houve aumento ou redução das suas despesas e qual é esse valor.</a:t>
            </a: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p:txBody>
      </p:sp>
      <p:pic>
        <p:nvPicPr>
          <p:cNvPr id="7" name="Imagem 6" descr="Tabela&#10;&#10;O conteúdo gerado por IA pode estar incorreto.">
            <a:extLst>
              <a:ext uri="{FF2B5EF4-FFF2-40B4-BE49-F238E27FC236}">
                <a16:creationId xmlns:a16="http://schemas.microsoft.com/office/drawing/2014/main" id="{DE756C17-1FF9-8BD1-707A-041EB67EFB21}"/>
              </a:ext>
            </a:extLst>
          </p:cNvPr>
          <p:cNvPicPr>
            <a:picLocks noChangeAspect="1"/>
          </p:cNvPicPr>
          <p:nvPr/>
        </p:nvPicPr>
        <p:blipFill>
          <a:blip r:embed="rId2"/>
          <a:stretch>
            <a:fillRect/>
          </a:stretch>
        </p:blipFill>
        <p:spPr>
          <a:xfrm>
            <a:off x="5808662" y="1043304"/>
            <a:ext cx="6004377" cy="4109721"/>
          </a:xfrm>
          <a:prstGeom prst="rect">
            <a:avLst/>
          </a:prstGeom>
        </p:spPr>
      </p:pic>
    </p:spTree>
    <p:extLst>
      <p:ext uri="{BB962C8B-B14F-4D97-AF65-F5344CB8AC3E}">
        <p14:creationId xmlns:p14="http://schemas.microsoft.com/office/powerpoint/2010/main" val="2142156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81138-0931-9E5C-B37B-D41E293B189B}"/>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1C235D7B-F621-39EA-FFCB-F753A74D31C3}"/>
              </a:ext>
            </a:extLst>
          </p:cNvPr>
          <p:cNvGraphicFramePr>
            <a:graphicFrameLocks noGrp="1"/>
          </p:cNvGraphicFramePr>
          <p:nvPr>
            <p:extLst>
              <p:ext uri="{D42A27DB-BD31-4B8C-83A1-F6EECF244321}">
                <p14:modId xmlns:p14="http://schemas.microsoft.com/office/powerpoint/2010/main" val="462974046"/>
              </p:ext>
            </p:extLst>
          </p:nvPr>
        </p:nvGraphicFramePr>
        <p:xfrm>
          <a:off x="285750" y="4610100"/>
          <a:ext cx="6160453" cy="923004"/>
        </p:xfrm>
        <a:graphic>
          <a:graphicData uri="http://schemas.openxmlformats.org/drawingml/2006/table">
            <a:tbl>
              <a:tblPr firstRow="1" firstCol="1" bandRow="1"/>
              <a:tblGrid>
                <a:gridCol w="3079622">
                  <a:extLst>
                    <a:ext uri="{9D8B030D-6E8A-4147-A177-3AD203B41FA5}">
                      <a16:colId xmlns:a16="http://schemas.microsoft.com/office/drawing/2014/main" val="2402927154"/>
                    </a:ext>
                  </a:extLst>
                </a:gridCol>
                <a:gridCol w="3080831">
                  <a:extLst>
                    <a:ext uri="{9D8B030D-6E8A-4147-A177-3AD203B41FA5}">
                      <a16:colId xmlns:a16="http://schemas.microsoft.com/office/drawing/2014/main" val="3668311571"/>
                    </a:ext>
                  </a:extLst>
                </a:gridCol>
              </a:tblGrid>
              <a:tr h="923004">
                <a:tc>
                  <a:txBody>
                    <a:bodyPr/>
                    <a:lstStyle/>
                    <a:p>
                      <a:pPr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extLst>
                  <a:ext uri="{0D108BD9-81ED-4DB2-BD59-A6C34878D82A}">
                    <a16:rowId xmlns:a16="http://schemas.microsoft.com/office/drawing/2014/main" val="2104524429"/>
                  </a:ext>
                </a:extLst>
              </a:tr>
            </a:tbl>
          </a:graphicData>
        </a:graphic>
      </p:graphicFrame>
      <p:sp>
        <p:nvSpPr>
          <p:cNvPr id="8" name="Rectangle 2">
            <a:extLst>
              <a:ext uri="{FF2B5EF4-FFF2-40B4-BE49-F238E27FC236}">
                <a16:creationId xmlns:a16="http://schemas.microsoft.com/office/drawing/2014/main" id="{19650396-900B-3DF3-82F0-DB11930B97A9}"/>
              </a:ext>
            </a:extLst>
          </p:cNvPr>
          <p:cNvSpPr>
            <a:spLocks noChangeArrowheads="1"/>
          </p:cNvSpPr>
          <p:nvPr/>
        </p:nvSpPr>
        <p:spPr bwMode="auto">
          <a:xfrm>
            <a:off x="547687" y="970866"/>
            <a:ext cx="11096625"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200" b="1"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15. (ENEM 2019 </a:t>
            </a:r>
            <a:r>
              <a:rPr kumimoji="0" lang="pt-BR" altLang="pt-BR" sz="22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pt-BR" altLang="pt-BR" sz="2200" b="1"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Adaptado)</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Segundo o Instituto Brasileiro de Geografia e Estat</a:t>
            </a:r>
            <a:r>
              <a:rPr kumimoji="0" lang="pt-BR" altLang="pt-BR" sz="2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í</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stica (IBGE), o rendimento m</a:t>
            </a:r>
            <a:r>
              <a:rPr kumimoji="0" lang="pt-BR" altLang="pt-BR" sz="2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é</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dio mensal dos trabalhadores brasileiros, no ano 2000, era de </a:t>
            </a:r>
            <a:r>
              <a:rPr kumimoji="0" lang="pt-BR" altLang="pt-BR" sz="22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R$ 1 250,00. J</a:t>
            </a:r>
            <a:r>
              <a:rPr kumimoji="0" lang="pt-BR" altLang="pt-BR" sz="2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á</a:t>
            </a:r>
            <a:r>
              <a:rPr kumimoji="0" lang="pt-BR" altLang="pt-BR" sz="22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o Censo 2010 mostrou que, em 2010, esse valor teve um aumento de 7,2% em rela</a:t>
            </a:r>
            <a:r>
              <a:rPr kumimoji="0" lang="pt-BR" altLang="pt-BR" sz="2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ç</a:t>
            </a:r>
            <a:r>
              <a:rPr kumimoji="0" lang="pt-BR" altLang="pt-BR" sz="22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ão a 2000. Esse mesmo instituto projeta que, em 2020, o rendimento m</a:t>
            </a:r>
            <a:r>
              <a:rPr kumimoji="0" lang="pt-BR" altLang="pt-BR" sz="2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é</a:t>
            </a:r>
            <a:r>
              <a:rPr kumimoji="0" lang="pt-BR" altLang="pt-BR" sz="22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dio mensal dos trabalhadores brasileiros poder</a:t>
            </a:r>
            <a:r>
              <a:rPr kumimoji="0" lang="pt-BR" altLang="pt-BR" sz="2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á</a:t>
            </a:r>
            <a:r>
              <a:rPr kumimoji="0" lang="pt-BR" altLang="pt-BR" sz="22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ser 10% maior do que foi em 2010.</a:t>
            </a:r>
            <a:endParaRPr kumimoji="0" lang="pt-BR" altLang="pt-BR" sz="22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pt-BR" altLang="pt-BR" sz="1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IBGE. Censo 2010. Dispon</a:t>
            </a:r>
            <a:r>
              <a:rPr kumimoji="0" lang="pt-BR" altLang="pt-BR"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í</a:t>
            </a:r>
            <a:r>
              <a:rPr kumimoji="0" lang="pt-BR" altLang="pt-BR" sz="1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vel em: www.ibge.gov.br.</a:t>
            </a:r>
            <a:endParaRPr kumimoji="0" lang="pt-BR" altLang="pt-BR" sz="12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pt-BR" altLang="pt-BR" sz="1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Acesso em: 07 jun. 2024 (adaptado). </a:t>
            </a:r>
            <a:endParaRPr kumimoji="0" lang="pt-BR" altLang="pt-BR" sz="1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Supondo que as proje</a:t>
            </a:r>
            <a:r>
              <a:rPr kumimoji="0" lang="pt-BR" altLang="pt-BR" sz="2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ç</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ões do IBGE se realizem, o rendimento m</a:t>
            </a:r>
            <a:r>
              <a:rPr kumimoji="0" lang="pt-BR" altLang="pt-BR" sz="2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é</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dio mensal dos brasileiros em 2020 ser</a:t>
            </a:r>
            <a:r>
              <a:rPr kumimoji="0" lang="pt-BR" altLang="pt-BR" sz="2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á</a:t>
            </a:r>
            <a:r>
              <a:rPr kumimoji="0" lang="pt-BR" altLang="pt-BR" sz="22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de </a:t>
            </a:r>
          </a:p>
          <a:p>
            <a:pPr algn="just" eaLnBrk="0" fontAlgn="base" hangingPunct="0">
              <a:spcBef>
                <a:spcPct val="0"/>
              </a:spcBef>
              <a:spcAft>
                <a:spcPct val="0"/>
              </a:spcAft>
            </a:pP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(A) R$ 1 340,00. </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eaLnBrk="0" fontAlgn="base" hangingPunct="0">
              <a:spcBef>
                <a:spcPct val="0"/>
              </a:spcBef>
              <a:spcAft>
                <a:spcPct val="0"/>
              </a:spcAft>
            </a:pP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(B) R$ 1 349,00. </a:t>
            </a:r>
            <a:endParaRPr lang="pt-BR" sz="2200" kern="100" dirty="0">
              <a:latin typeface="Aptos" panose="020B0004020202020204" pitchFamily="34" charset="0"/>
              <a:ea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pP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(C) R$ 1 375,00. </a:t>
            </a:r>
            <a:endParaRPr lang="pt-BR" sz="2200" kern="100" dirty="0">
              <a:latin typeface="Aptos" panose="020B0004020202020204" pitchFamily="34" charset="0"/>
              <a:ea typeface="Times New Roman" panose="02020603050405020304" pitchFamily="18" charset="0"/>
              <a:cs typeface="Times New Roman" panose="02020603050405020304" pitchFamily="18" charset="0"/>
            </a:endParaRPr>
          </a:p>
          <a:p>
            <a:pPr algn="just">
              <a:spcAft>
                <a:spcPts val="800"/>
              </a:spcAft>
              <a:buNone/>
            </a:pP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(D) R$ 1 474,00.</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741828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DAFA4BE3-9BAC-E5E5-F2EC-209F3997CBFC}"/>
              </a:ext>
            </a:extLst>
          </p:cNvPr>
          <p:cNvSpPr txBox="1"/>
          <p:nvPr/>
        </p:nvSpPr>
        <p:spPr>
          <a:xfrm>
            <a:off x="361949" y="656819"/>
            <a:ext cx="11439525" cy="848437"/>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16.</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Adriane foi a uma papelaria para comprar materiais escolares para seus filhos. No caixa, ela observou um aviso com a seguinte informação promocional: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696E1CD4-889B-198C-6EA5-F2B0C3D9F758}"/>
              </a:ext>
            </a:extLst>
          </p:cNvPr>
          <p:cNvPicPr>
            <a:picLocks noChangeAspect="1"/>
          </p:cNvPicPr>
          <p:nvPr/>
        </p:nvPicPr>
        <p:blipFill>
          <a:blip r:embed="rId2"/>
          <a:stretch>
            <a:fillRect/>
          </a:stretch>
        </p:blipFill>
        <p:spPr>
          <a:xfrm>
            <a:off x="2347389" y="1505256"/>
            <a:ext cx="7497221" cy="1476581"/>
          </a:xfrm>
          <a:prstGeom prst="rect">
            <a:avLst/>
          </a:prstGeom>
        </p:spPr>
      </p:pic>
      <p:sp>
        <p:nvSpPr>
          <p:cNvPr id="13" name="CaixaDeTexto 12">
            <a:extLst>
              <a:ext uri="{FF2B5EF4-FFF2-40B4-BE49-F238E27FC236}">
                <a16:creationId xmlns:a16="http://schemas.microsoft.com/office/drawing/2014/main" id="{35ADB1B0-9FD3-B0F0-B4BD-68214A705C24}"/>
              </a:ext>
            </a:extLst>
          </p:cNvPr>
          <p:cNvSpPr txBox="1"/>
          <p:nvPr/>
        </p:nvSpPr>
        <p:spPr>
          <a:xfrm>
            <a:off x="447673" y="3162300"/>
            <a:ext cx="10839451" cy="2816156"/>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valor total dos materiais escolares adquiridos por Adriane, antes de qualquer desconto ou acréscimo, foi de R$ 940,00.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nessas informações,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Se Adriane decidir pagar à vista, qual será o valor final pago?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Se Adriane optar por pagar a prazo, qual será o valor total a ser pago?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será a diferença entre os dois valores (à vista e a prazo)?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44622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C7740-21AD-80F7-213C-AD50AD37C186}"/>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09A67F5F-A49F-260C-5B7C-6E88B11FBE3F}"/>
              </a:ext>
            </a:extLst>
          </p:cNvPr>
          <p:cNvPicPr>
            <a:picLocks noChangeAspect="1"/>
          </p:cNvPicPr>
          <p:nvPr/>
        </p:nvPicPr>
        <p:blipFill>
          <a:blip r:embed="rId2"/>
          <a:stretch>
            <a:fillRect/>
          </a:stretch>
        </p:blipFill>
        <p:spPr>
          <a:xfrm>
            <a:off x="3276328" y="738119"/>
            <a:ext cx="5639343" cy="710089"/>
          </a:xfrm>
          <a:prstGeom prst="rect">
            <a:avLst/>
          </a:prstGeom>
        </p:spPr>
      </p:pic>
      <p:sp>
        <p:nvSpPr>
          <p:cNvPr id="5" name="CaixaDeTexto 4">
            <a:extLst>
              <a:ext uri="{FF2B5EF4-FFF2-40B4-BE49-F238E27FC236}">
                <a16:creationId xmlns:a16="http://schemas.microsoft.com/office/drawing/2014/main" id="{E45B8C8A-1A5D-9694-2056-B41B954E5B3D}"/>
              </a:ext>
            </a:extLst>
          </p:cNvPr>
          <p:cNvSpPr txBox="1"/>
          <p:nvPr/>
        </p:nvSpPr>
        <p:spPr>
          <a:xfrm>
            <a:off x="2342606" y="1519535"/>
            <a:ext cx="7792536" cy="1107996"/>
          </a:xfrm>
          <a:prstGeom prst="rect">
            <a:avLst/>
          </a:prstGeom>
          <a:noFill/>
          <a:ln>
            <a:solidFill>
              <a:schemeClr val="tx1"/>
            </a:solidFill>
          </a:ln>
        </p:spPr>
        <p:txBody>
          <a:bodyPr wrap="square">
            <a:spAutoFit/>
          </a:bodyPr>
          <a:lstStyle/>
          <a:p>
            <a:pPr algn="just"/>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a:t>
            </a:r>
            <a:r>
              <a:rPr lang="pt-BR" sz="22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resolver</a:t>
            </a: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problema que envolva porcentagem. Fique atento à sua resolução, marque apenas uma alternativa e verifique a solução.</a:t>
            </a:r>
            <a:endParaRPr lang="pt-BR" sz="2200" dirty="0"/>
          </a:p>
        </p:txBody>
      </p:sp>
      <p:sp>
        <p:nvSpPr>
          <p:cNvPr id="7" name="CaixaDeTexto 6">
            <a:extLst>
              <a:ext uri="{FF2B5EF4-FFF2-40B4-BE49-F238E27FC236}">
                <a16:creationId xmlns:a16="http://schemas.microsoft.com/office/drawing/2014/main" id="{BF2D89BE-6E2C-0C0B-31D7-9FA35E59195A}"/>
              </a:ext>
            </a:extLst>
          </p:cNvPr>
          <p:cNvSpPr txBox="1"/>
          <p:nvPr/>
        </p:nvSpPr>
        <p:spPr>
          <a:xfrm>
            <a:off x="445292" y="2813435"/>
            <a:ext cx="11301414" cy="3749488"/>
          </a:xfrm>
          <a:prstGeom prst="rect">
            <a:avLst/>
          </a:prstGeom>
          <a:noFill/>
        </p:spPr>
        <p:txBody>
          <a:bodyPr wrap="square">
            <a:spAutoFit/>
          </a:bodyPr>
          <a:lstStyle/>
          <a:p>
            <a:pPr marR="88900" algn="just">
              <a:lnSpc>
                <a:spcPct val="107000"/>
              </a:lnSpc>
              <a:spcAft>
                <a:spcPts val="800"/>
              </a:spcAft>
              <a:buNone/>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Item 1.</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Durante uma liquidação em uma loja de roupas, Andréa comprou um vestido com 10% de desconto sobre o preço originalmente anunciado. Ela pagou R$ 270,00 pelo vestido já com o desconto aplicado.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era o valor original anunciado do vestido antes do desconto?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R$ 27,00</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R$ 243,00</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R$ 297,00</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R$ 300,00</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22700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790DD-3E28-B50B-1C00-5249118579AE}"/>
            </a:ext>
          </a:extLst>
        </p:cNvPr>
        <p:cNvGrpSpPr/>
        <p:nvPr/>
      </p:nvGrpSpPr>
      <p:grpSpPr>
        <a:xfrm>
          <a:off x="0" y="0"/>
          <a:ext cx="0" cy="0"/>
          <a:chOff x="0" y="0"/>
          <a:chExt cx="0" cy="0"/>
        </a:xfrm>
      </p:grpSpPr>
      <p:pic>
        <p:nvPicPr>
          <p:cNvPr id="2" name="Imagem 1" descr="Interface gráfica do usuário, Logotipo&#10;&#10;O conteúdo gerado por IA pode estar incorreto.">
            <a:extLst>
              <a:ext uri="{FF2B5EF4-FFF2-40B4-BE49-F238E27FC236}">
                <a16:creationId xmlns:a16="http://schemas.microsoft.com/office/drawing/2014/main" id="{A5A3E5A1-7CA3-07E0-AF4B-0CBE76467BB9}"/>
              </a:ext>
            </a:extLst>
          </p:cNvPr>
          <p:cNvPicPr>
            <a:picLocks noChangeAspect="1"/>
          </p:cNvPicPr>
          <p:nvPr/>
        </p:nvPicPr>
        <p:blipFill>
          <a:blip r:embed="rId2" cstate="print">
            <a:extLst>
              <a:ext uri="{28A0092B-C50C-407E-A947-70E740481C1C}">
                <a14:useLocalDpi xmlns:a14="http://schemas.microsoft.com/office/drawing/2010/main" val="0"/>
              </a:ext>
            </a:extLst>
          </a:blip>
          <a:srcRect t="16000" b="19637"/>
          <a:stretch>
            <a:fillRect/>
          </a:stretch>
        </p:blipFill>
        <p:spPr bwMode="auto">
          <a:xfrm>
            <a:off x="3524817" y="657225"/>
            <a:ext cx="5142366" cy="561975"/>
          </a:xfrm>
          <a:prstGeom prst="rect">
            <a:avLst/>
          </a:prstGeom>
          <a:noFill/>
          <a:ln>
            <a:noFill/>
          </a:ln>
        </p:spPr>
      </p:pic>
      <p:pic>
        <p:nvPicPr>
          <p:cNvPr id="4" name="Imagem 3">
            <a:extLst>
              <a:ext uri="{FF2B5EF4-FFF2-40B4-BE49-F238E27FC236}">
                <a16:creationId xmlns:a16="http://schemas.microsoft.com/office/drawing/2014/main" id="{A5563864-9C08-1CBE-2657-0C62C6B55138}"/>
              </a:ext>
            </a:extLst>
          </p:cNvPr>
          <p:cNvPicPr>
            <a:picLocks noChangeAspect="1"/>
          </p:cNvPicPr>
          <p:nvPr/>
        </p:nvPicPr>
        <p:blipFill>
          <a:blip r:embed="rId3"/>
          <a:stretch>
            <a:fillRect/>
          </a:stretch>
        </p:blipFill>
        <p:spPr>
          <a:xfrm>
            <a:off x="309016" y="1219200"/>
            <a:ext cx="3083376" cy="561976"/>
          </a:xfrm>
          <a:prstGeom prst="rect">
            <a:avLst/>
          </a:prstGeom>
        </p:spPr>
      </p:pic>
      <p:sp>
        <p:nvSpPr>
          <p:cNvPr id="6" name="CaixaDeTexto 5">
            <a:extLst>
              <a:ext uri="{FF2B5EF4-FFF2-40B4-BE49-F238E27FC236}">
                <a16:creationId xmlns:a16="http://schemas.microsoft.com/office/drawing/2014/main" id="{CBFC7746-F65F-7FF2-717C-F29251D92008}"/>
              </a:ext>
            </a:extLst>
          </p:cNvPr>
          <p:cNvSpPr txBox="1"/>
          <p:nvPr/>
        </p:nvSpPr>
        <p:spPr>
          <a:xfrm>
            <a:off x="585787" y="2192031"/>
            <a:ext cx="11020425" cy="3670748"/>
          </a:xfrm>
          <a:prstGeom prst="rect">
            <a:avLst/>
          </a:prstGeom>
          <a:noFill/>
        </p:spPr>
        <p:txBody>
          <a:bodyPr wrap="square">
            <a:spAutoFit/>
          </a:bodyPr>
          <a:lstStyle/>
          <a:p>
            <a:pPr marL="457200" algn="ctr">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EDUCAÇÃO FINANCEIRA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Matemática constitui uma linguagem universal, fundamental para a compreensão e a resolução de diversas situações do cotidiano. Seu domínio é essencial, por exemplo, no cálculo de taxas de juros, inflação, aplicações financeiras como análise de rentabilidade e liquidez e, no entendimento de tributos. Nesse contexto, torna-se cada vez mais importante o conhecimento de conceitos associados à Educação Financeira, pois eles promovem a tomada de decisões conscientes e responsáveis no âmbito econômico e pessoal.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897775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35B62-C2D7-BD89-0436-75157BCA965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671FF30-F6C8-BB48-B581-E2D6F6259318}"/>
                  </a:ext>
                </a:extLst>
              </p:cNvPr>
              <p:cNvSpPr txBox="1"/>
              <p:nvPr/>
            </p:nvSpPr>
            <p:spPr>
              <a:xfrm>
                <a:off x="414337" y="1000496"/>
                <a:ext cx="11363325" cy="4704237"/>
              </a:xfrm>
              <a:prstGeom prst="rect">
                <a:avLst/>
              </a:prstGeom>
              <a:noFill/>
            </p:spPr>
            <p:txBody>
              <a:bodyPr wrap="square">
                <a:spAutoFit/>
              </a:bodyPr>
              <a:lstStyle/>
              <a:p>
                <a:pPr algn="ctr">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ELEMENTOS BÁSICOS DA EDUCAÇÃO FINANCEIRA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Operação financeira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qualquer transação que envolve a movimentação de recursos financeiros, seja a compra e venda de ativos, empréstimos, investimentos ou outras atividades.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Capital Inicial (C)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valor investido no início de uma operação financeira.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Juros (</a:t>
                </a:r>
                <a14:m>
                  <m:oMath xmlns:m="http://schemas.openxmlformats.org/officeDocument/2006/math">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𝐉</m:t>
                    </m:r>
                  </m:oMath>
                </a14:m>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Pode-se definir juros como o rendimento, em dinheiro, de uma aplicação financeira, ou seja, um acréscimo sobre o valor de uma compra adquirida; um valor que se recebe quando fazemos uma aplicação monetária; um valor referente ao atraso no pagamento de uma prestação; a quantia paga pelo empréstimo de determinado capital; etc.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C671FF30-F6C8-BB48-B581-E2D6F6259318}"/>
                  </a:ext>
                </a:extLst>
              </p:cNvPr>
              <p:cNvSpPr txBox="1">
                <a:spLocks noRot="1" noChangeAspect="1" noMove="1" noResize="1" noEditPoints="1" noAdjustHandles="1" noChangeArrowheads="1" noChangeShapeType="1" noTextEdit="1"/>
              </p:cNvSpPr>
              <p:nvPr/>
            </p:nvSpPr>
            <p:spPr>
              <a:xfrm>
                <a:off x="414337" y="1000496"/>
                <a:ext cx="11363325" cy="4704237"/>
              </a:xfrm>
              <a:prstGeom prst="rect">
                <a:avLst/>
              </a:prstGeom>
              <a:blipFill>
                <a:blip r:embed="rId2"/>
                <a:stretch>
                  <a:fillRect l="-751" t="-648" r="-697" b="-1554"/>
                </a:stretch>
              </a:blipFill>
            </p:spPr>
            <p:txBody>
              <a:bodyPr/>
              <a:lstStyle/>
              <a:p>
                <a:r>
                  <a:rPr lang="pt-BR">
                    <a:noFill/>
                  </a:rPr>
                  <a:t> </a:t>
                </a:r>
              </a:p>
            </p:txBody>
          </p:sp>
        </mc:Fallback>
      </mc:AlternateContent>
    </p:spTree>
    <p:extLst>
      <p:ext uri="{BB962C8B-B14F-4D97-AF65-F5344CB8AC3E}">
        <p14:creationId xmlns:p14="http://schemas.microsoft.com/office/powerpoint/2010/main" val="3996835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0BF6F-4313-E498-F10A-30DE67535CC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02F5227-F213-32E9-4685-784360883813}"/>
                  </a:ext>
                </a:extLst>
              </p:cNvPr>
              <p:cNvSpPr txBox="1"/>
              <p:nvPr/>
            </p:nvSpPr>
            <p:spPr>
              <a:xfrm>
                <a:off x="404812" y="598803"/>
                <a:ext cx="11191875" cy="5960606"/>
              </a:xfrm>
              <a:prstGeom prst="rect">
                <a:avLst/>
              </a:prstGeom>
              <a:noFill/>
            </p:spPr>
            <p:txBody>
              <a:bodyPr wrap="square">
                <a:spAutoFit/>
              </a:bodyPr>
              <a:lstStyle/>
              <a:p>
                <a:pPr marL="342900" lvl="0" indent="-342900" algn="just">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Taxa de juros (</a:t>
                </a:r>
                <a14:m>
                  <m:oMath xmlns:m="http://schemas.openxmlformats.org/officeDocument/2006/math">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𝒊</m:t>
                    </m:r>
                  </m:oMath>
                </a14:m>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percentual aplicado no cálculo dos juros em determinado intervalo de tempo.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Preço de venda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valor arrecadado pela venda de um produto ou pela prestação de um serviço.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Preço de custo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valor gasto pela compra ou produção do produto a ser vendido.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Valor presente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valor de uma operação financeira na data inicial.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Valor futuro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valor de uma operação financeira compreendido entre a data inicial e final da operação.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Lucro (L) e Prejuízo (P)</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diferença do preço de venda e do preço de custo, de determinado produto, pode ser positiva ou negativa. Caso seja positiva haverá lucro, porém, se for negativa haverá prejuízo. Então, para obtermos lucro, o preço de venda precisa ser maior que o preço de custo do produto.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02F5227-F213-32E9-4685-784360883813}"/>
                  </a:ext>
                </a:extLst>
              </p:cNvPr>
              <p:cNvSpPr txBox="1">
                <a:spLocks noRot="1" noChangeAspect="1" noMove="1" noResize="1" noEditPoints="1" noAdjustHandles="1" noChangeArrowheads="1" noChangeShapeType="1" noTextEdit="1"/>
              </p:cNvSpPr>
              <p:nvPr/>
            </p:nvSpPr>
            <p:spPr>
              <a:xfrm>
                <a:off x="404812" y="598803"/>
                <a:ext cx="11191875" cy="5960606"/>
              </a:xfrm>
              <a:prstGeom prst="rect">
                <a:avLst/>
              </a:prstGeom>
              <a:blipFill>
                <a:blip r:embed="rId2"/>
                <a:stretch>
                  <a:fillRect l="-708" t="-1022" r="-708" b="-1022"/>
                </a:stretch>
              </a:blipFill>
            </p:spPr>
            <p:txBody>
              <a:bodyPr/>
              <a:lstStyle/>
              <a:p>
                <a:r>
                  <a:rPr lang="pt-BR">
                    <a:noFill/>
                  </a:rPr>
                  <a:t> </a:t>
                </a:r>
              </a:p>
            </p:txBody>
          </p:sp>
        </mc:Fallback>
      </mc:AlternateContent>
    </p:spTree>
    <p:extLst>
      <p:ext uri="{BB962C8B-B14F-4D97-AF65-F5344CB8AC3E}">
        <p14:creationId xmlns:p14="http://schemas.microsoft.com/office/powerpoint/2010/main" val="10320378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ADE6C-D33A-E550-6159-C2FFD602A95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432CB57-D044-1BD1-5FB4-4F487A6493A5}"/>
                  </a:ext>
                </a:extLst>
              </p:cNvPr>
              <p:cNvSpPr txBox="1"/>
              <p:nvPr/>
            </p:nvSpPr>
            <p:spPr>
              <a:xfrm>
                <a:off x="276225" y="763636"/>
                <a:ext cx="11639550" cy="3857466"/>
              </a:xfrm>
              <a:prstGeom prst="rect">
                <a:avLst/>
              </a:prstGeom>
              <a:noFill/>
            </p:spPr>
            <p:txBody>
              <a:bodyPr wrap="square">
                <a:spAutoFit/>
              </a:bodyPr>
              <a:lstStyle/>
              <a:p>
                <a:pPr algn="just">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produto foi comprado por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$ 900,00</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vendido por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$ 1200,00</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Responda às seguintes perguntas: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o lucro?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o percentual, aproximado, de lucro sobre o preço de custo?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 A diferença entre o preço de venda e o preço de custo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1200−900=300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Assim, o lucro</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foi de R$ 300,00.</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b) Construindo a Regra de três,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432CB57-D044-1BD1-5FB4-4F487A6493A5}"/>
                  </a:ext>
                </a:extLst>
              </p:cNvPr>
              <p:cNvSpPr txBox="1">
                <a:spLocks noRot="1" noChangeAspect="1" noMove="1" noResize="1" noEditPoints="1" noAdjustHandles="1" noChangeArrowheads="1" noChangeShapeType="1" noTextEdit="1"/>
              </p:cNvSpPr>
              <p:nvPr/>
            </p:nvSpPr>
            <p:spPr>
              <a:xfrm>
                <a:off x="276225" y="763636"/>
                <a:ext cx="11639550" cy="3857466"/>
              </a:xfrm>
              <a:prstGeom prst="rect">
                <a:avLst/>
              </a:prstGeom>
              <a:blipFill>
                <a:blip r:embed="rId2"/>
                <a:stretch>
                  <a:fillRect l="-681" t="-948" r="-628" b="-2212"/>
                </a:stretch>
              </a:blipFill>
            </p:spPr>
            <p:txBody>
              <a:bodyPr/>
              <a:lstStyle/>
              <a:p>
                <a:r>
                  <a:rPr lang="pt-BR">
                    <a:noFill/>
                  </a:rPr>
                  <a:t> </a:t>
                </a:r>
              </a:p>
            </p:txBody>
          </p:sp>
        </mc:Fallback>
      </mc:AlternateContent>
      <p:pic>
        <p:nvPicPr>
          <p:cNvPr id="4" name="Imagem 3" descr="Tabela&#10;&#10;O conteúdo gerado por IA pode estar incorreto.">
            <a:extLst>
              <a:ext uri="{FF2B5EF4-FFF2-40B4-BE49-F238E27FC236}">
                <a16:creationId xmlns:a16="http://schemas.microsoft.com/office/drawing/2014/main" id="{9932C324-3EC5-95FA-CCFD-D733DE8065EC}"/>
              </a:ext>
            </a:extLst>
          </p:cNvPr>
          <p:cNvPicPr>
            <a:picLocks noChangeAspect="1"/>
          </p:cNvPicPr>
          <p:nvPr/>
        </p:nvPicPr>
        <p:blipFill rotWithShape="1">
          <a:blip r:embed="rId3">
            <a:extLst>
              <a:ext uri="{28A0092B-C50C-407E-A947-70E740481C1C}">
                <a14:useLocalDpi xmlns:a14="http://schemas.microsoft.com/office/drawing/2010/main" val="0"/>
              </a:ext>
            </a:extLst>
          </a:blip>
          <a:srcRect t="17017" b="11436"/>
          <a:stretch/>
        </p:blipFill>
        <p:spPr bwMode="auto">
          <a:xfrm>
            <a:off x="433069" y="4621102"/>
            <a:ext cx="5381014" cy="85577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4CE0374-858B-EC09-B63E-A74594753C17}"/>
                  </a:ext>
                </a:extLst>
              </p:cNvPr>
              <p:cNvSpPr txBox="1"/>
              <p:nvPr/>
            </p:nvSpPr>
            <p:spPr>
              <a:xfrm>
                <a:off x="-85725" y="5476875"/>
                <a:ext cx="6096000" cy="7146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pt-BR" i="1" smtClean="0">
                              <a:solidFill>
                                <a:srgbClr val="836967"/>
                              </a:solidFill>
                              <a:latin typeface="Cambria Math" panose="02040503050406030204" pitchFamily="18" charset="0"/>
                            </a:rPr>
                          </m:ctrlPr>
                        </m:dPr>
                        <m:e>
                          <m:r>
                            <a:rPr lang="pt-BR" i="1">
                              <a:latin typeface="Cambria Math" panose="02040503050406030204" pitchFamily="18" charset="0"/>
                            </a:rPr>
                            <m:t>𝑂𝑏𝑠𝑒𝑟𝑣𝑒</m:t>
                          </m:r>
                          <m:r>
                            <a:rPr lang="pt-BR" i="0">
                              <a:latin typeface="Cambria Math" panose="02040503050406030204" pitchFamily="18" charset="0"/>
                            </a:rPr>
                            <m:t> </m:t>
                          </m:r>
                          <m:r>
                            <a:rPr lang="pt-BR" i="1">
                              <a:latin typeface="Cambria Math" panose="02040503050406030204" pitchFamily="18" charset="0"/>
                            </a:rPr>
                            <m:t>𝑞𝑢𝑒</m:t>
                          </m:r>
                          <m:r>
                            <a:rPr lang="pt-BR" i="0">
                              <a:latin typeface="Cambria Math" panose="02040503050406030204" pitchFamily="18" charset="0"/>
                            </a:rPr>
                            <m:t> </m:t>
                          </m:r>
                          <m:f>
                            <m:fPr>
                              <m:ctrlPr>
                                <a:rPr lang="pt-BR" i="1">
                                  <a:solidFill>
                                    <a:srgbClr val="836967"/>
                                  </a:solidFill>
                                  <a:latin typeface="Cambria Math" panose="02040503050406030204" pitchFamily="18" charset="0"/>
                                </a:rPr>
                              </m:ctrlPr>
                            </m:fPr>
                            <m:num>
                              <m:r>
                                <a:rPr lang="pt-BR" i="0">
                                  <a:latin typeface="Cambria Math" panose="02040503050406030204" pitchFamily="18" charset="0"/>
                                </a:rPr>
                                <m:t> 900 </m:t>
                              </m:r>
                            </m:num>
                            <m:den>
                              <m:r>
                                <a:rPr lang="pt-BR" i="0">
                                  <a:latin typeface="Cambria Math" panose="02040503050406030204" pitchFamily="18" charset="0"/>
                                </a:rPr>
                                <m:t>300</m:t>
                              </m:r>
                            </m:den>
                          </m:f>
                          <m:r>
                            <a:rPr lang="pt-BR" i="0">
                              <a:latin typeface="Cambria Math" panose="02040503050406030204" pitchFamily="18" charset="0"/>
                            </a:rPr>
                            <m:t> é </m:t>
                          </m:r>
                          <m:r>
                            <a:rPr lang="pt-BR" i="1">
                              <a:latin typeface="Cambria Math" panose="02040503050406030204" pitchFamily="18" charset="0"/>
                            </a:rPr>
                            <m:t>𝑒𝑞𝑢𝑖𝑣𝑎𝑙𝑒𝑛𝑡𝑒</m:t>
                          </m:r>
                          <m:r>
                            <a:rPr lang="pt-BR" i="0">
                              <a:latin typeface="Cambria Math" panose="02040503050406030204" pitchFamily="18" charset="0"/>
                            </a:rPr>
                            <m:t> </m:t>
                          </m:r>
                          <m:r>
                            <a:rPr lang="pt-BR" i="1">
                              <a:latin typeface="Cambria Math" panose="02040503050406030204" pitchFamily="18" charset="0"/>
                            </a:rPr>
                            <m:t>𝑎</m:t>
                          </m:r>
                          <m:r>
                            <a:rPr lang="pt-BR" i="0">
                              <a:latin typeface="Cambria Math" panose="02040503050406030204" pitchFamily="18" charset="0"/>
                            </a:rPr>
                            <m:t>  </m:t>
                          </m:r>
                          <m:f>
                            <m:fPr>
                              <m:ctrlPr>
                                <a:rPr lang="pt-BR" i="1">
                                  <a:solidFill>
                                    <a:srgbClr val="836967"/>
                                  </a:solidFill>
                                  <a:latin typeface="Cambria Math" panose="02040503050406030204" pitchFamily="18" charset="0"/>
                                </a:rPr>
                              </m:ctrlPr>
                            </m:fPr>
                            <m:num>
                              <m:r>
                                <a:rPr lang="pt-BR" i="0">
                                  <a:latin typeface="Cambria Math" panose="02040503050406030204" pitchFamily="18" charset="0"/>
                                </a:rPr>
                                <m:t> 9 </m:t>
                              </m:r>
                            </m:num>
                            <m:den>
                              <m:r>
                                <a:rPr lang="pt-BR" i="0">
                                  <a:latin typeface="Cambria Math" panose="02040503050406030204" pitchFamily="18" charset="0"/>
                                </a:rPr>
                                <m:t> 3 </m:t>
                              </m:r>
                            </m:den>
                          </m:f>
                        </m:e>
                      </m:d>
                    </m:oMath>
                  </m:oMathPara>
                </a14:m>
                <a:endParaRPr lang="pt-BR" dirty="0"/>
              </a:p>
            </p:txBody>
          </p:sp>
        </mc:Choice>
        <mc:Fallback xmlns="">
          <p:sp>
            <p:nvSpPr>
              <p:cNvPr id="6" name="CaixaDeTexto 5">
                <a:extLst>
                  <a:ext uri="{FF2B5EF4-FFF2-40B4-BE49-F238E27FC236}">
                    <a16:creationId xmlns:a16="http://schemas.microsoft.com/office/drawing/2014/main" id="{D4CE0374-858B-EC09-B63E-A74594753C17}"/>
                  </a:ext>
                </a:extLst>
              </p:cNvPr>
              <p:cNvSpPr txBox="1">
                <a:spLocks noRot="1" noChangeAspect="1" noMove="1" noResize="1" noEditPoints="1" noAdjustHandles="1" noChangeArrowheads="1" noChangeShapeType="1" noTextEdit="1"/>
              </p:cNvSpPr>
              <p:nvPr/>
            </p:nvSpPr>
            <p:spPr>
              <a:xfrm>
                <a:off x="-85725" y="5476875"/>
                <a:ext cx="6096000" cy="714683"/>
              </a:xfrm>
              <a:prstGeom prst="rect">
                <a:avLst/>
              </a:prstGeom>
              <a:blipFill>
                <a:blip r:embed="rId4"/>
                <a:stretch>
                  <a:fillRect/>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F7D59DF9-1179-85E3-A9AA-B8FFDA8A39B9}"/>
              </a:ext>
            </a:extLst>
          </p:cNvPr>
          <p:cNvPicPr>
            <a:picLocks noChangeAspect="1"/>
          </p:cNvPicPr>
          <p:nvPr/>
        </p:nvPicPr>
        <p:blipFill>
          <a:blip r:embed="rId5"/>
          <a:stretch>
            <a:fillRect/>
          </a:stretch>
        </p:blipFill>
        <p:spPr>
          <a:xfrm>
            <a:off x="6181727" y="4315468"/>
            <a:ext cx="5534665" cy="2171057"/>
          </a:xfrm>
          <a:prstGeom prst="rect">
            <a:avLst/>
          </a:prstGeom>
        </p:spPr>
      </p:pic>
    </p:spTree>
    <p:extLst>
      <p:ext uri="{BB962C8B-B14F-4D97-AF65-F5344CB8AC3E}">
        <p14:creationId xmlns:p14="http://schemas.microsoft.com/office/powerpoint/2010/main" val="367688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C287C-F8B2-6206-A37E-69D9151E9E8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00794AE-7A34-A1B5-AFD3-CDFAA575E097}"/>
              </a:ext>
            </a:extLst>
          </p:cNvPr>
          <p:cNvSpPr txBox="1"/>
          <p:nvPr/>
        </p:nvSpPr>
        <p:spPr>
          <a:xfrm>
            <a:off x="447674" y="769362"/>
            <a:ext cx="9324976" cy="903709"/>
          </a:xfrm>
          <a:prstGeom prst="rect">
            <a:avLst/>
          </a:prstGeom>
          <a:noFill/>
        </p:spPr>
        <p:txBody>
          <a:bodyPr wrap="square">
            <a:spAutoFit/>
          </a:bodyPr>
          <a:lstStyle/>
          <a:p>
            <a:pPr marL="342900" lvl="0" indent="-342900" algn="just">
              <a:lnSpc>
                <a:spcPct val="107000"/>
              </a:lnSpc>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Poder de Compra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É a capacidade de adquirir bens e serviços com uma determinada quantia.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Texto&#10;&#10;Descrição gerada automaticamente com confiança média">
            <a:extLst>
              <a:ext uri="{FF2B5EF4-FFF2-40B4-BE49-F238E27FC236}">
                <a16:creationId xmlns:a16="http://schemas.microsoft.com/office/drawing/2014/main" id="{E8ACC4FD-1168-26B0-E6CD-FEC5DB629CB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0999" y="1768321"/>
            <a:ext cx="1530154" cy="717704"/>
          </a:xfrm>
          <a:prstGeom prst="rect">
            <a:avLst/>
          </a:prstGeom>
          <a:noFill/>
          <a:ln>
            <a:noFill/>
          </a:ln>
        </p:spPr>
      </p:pic>
      <p:sp>
        <p:nvSpPr>
          <p:cNvPr id="6" name="CaixaDeTexto 5">
            <a:extLst>
              <a:ext uri="{FF2B5EF4-FFF2-40B4-BE49-F238E27FC236}">
                <a16:creationId xmlns:a16="http://schemas.microsoft.com/office/drawing/2014/main" id="{5288A250-2700-13D4-F2AA-678EC524BB53}"/>
              </a:ext>
            </a:extLst>
          </p:cNvPr>
          <p:cNvSpPr txBox="1"/>
          <p:nvPr/>
        </p:nvSpPr>
        <p:spPr>
          <a:xfrm>
            <a:off x="1146076" y="2110281"/>
            <a:ext cx="9474299" cy="375744"/>
          </a:xfrm>
          <a:prstGeom prst="rect">
            <a:avLst/>
          </a:prstGeom>
          <a:noFill/>
        </p:spPr>
        <p:txBody>
          <a:bodyPr wrap="square">
            <a:spAutoFit/>
          </a:bodyPr>
          <a:lstStyle/>
          <a:p>
            <a:pPr>
              <a:lnSpc>
                <a:spcPct val="107000"/>
              </a:lnSpc>
              <a:spcAft>
                <a:spcPts val="800"/>
              </a:spcAft>
              <a:buNone/>
            </a:pPr>
            <a:r>
              <a:rPr lang="pt-BR" sz="1800" b="1" kern="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Hoje, você consegue comprar o mesmo que comprava há alguns anos, com a mesma quantia?</a:t>
            </a:r>
            <a:endParaRPr lang="pt-BR" sz="1800"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DB1F1BE3-C77E-1BEA-EEAE-3924A2D59B02}"/>
              </a:ext>
            </a:extLst>
          </p:cNvPr>
          <p:cNvSpPr txBox="1"/>
          <p:nvPr/>
        </p:nvSpPr>
        <p:spPr>
          <a:xfrm>
            <a:off x="380999" y="2648621"/>
            <a:ext cx="11430001" cy="2016449"/>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importante entendermos que uma determinada quantia, de dinheiro, hoje, não tem o mesmo valor com o passar do tempo, e</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m função de acontecimentos como a inflação, em consequência disso, as moedas se desvalorizam levando junto o poder de compra de uma pessoa.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possível saber se o poder de compra de uma população aumentou ou diminuiu quando uma mesma quantia, em dinheiro, compra uma maior ou menor quantidade de um produto.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527F4096-9EFC-223F-34F3-A20B5BD33533}"/>
              </a:ext>
            </a:extLst>
          </p:cNvPr>
          <p:cNvPicPr>
            <a:picLocks noChangeAspect="1"/>
          </p:cNvPicPr>
          <p:nvPr/>
        </p:nvPicPr>
        <p:blipFill>
          <a:blip r:embed="rId3"/>
          <a:stretch>
            <a:fillRect/>
          </a:stretch>
        </p:blipFill>
        <p:spPr>
          <a:xfrm>
            <a:off x="2761965" y="4827666"/>
            <a:ext cx="7522060" cy="1423568"/>
          </a:xfrm>
          <a:prstGeom prst="rect">
            <a:avLst/>
          </a:prstGeom>
        </p:spPr>
      </p:pic>
    </p:spTree>
    <p:extLst>
      <p:ext uri="{BB962C8B-B14F-4D97-AF65-F5344CB8AC3E}">
        <p14:creationId xmlns:p14="http://schemas.microsoft.com/office/powerpoint/2010/main" val="5617589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BB505-B227-2974-72C3-3AD60CEC2EE9}"/>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4390960-8348-F976-3E1C-A9CB8B32ECB5}"/>
                  </a:ext>
                </a:extLst>
              </p:cNvPr>
              <p:cNvSpPr txBox="1"/>
              <p:nvPr/>
            </p:nvSpPr>
            <p:spPr>
              <a:xfrm>
                <a:off x="381000" y="527848"/>
                <a:ext cx="11430000" cy="5998052"/>
              </a:xfrm>
              <a:prstGeom prst="rect">
                <a:avLst/>
              </a:prstGeom>
              <a:noFill/>
            </p:spPr>
            <p:txBody>
              <a:bodyPr wrap="square">
                <a:spAutoFit/>
              </a:bodyPr>
              <a:lstStyle/>
              <a:p>
                <a:pPr marL="342900" lvl="0" indent="-342900" algn="just">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Inflação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o aumento generalizado dos preços de produtos e serviços que implica na diminuição do poder de compra da moeda. É calculada por meio de vários índices de preço.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Aumento Percentual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aumento percentual é uma medida que expressa quanto um valor cresceu em relação ao seu valor original, usando a porcentagem como unidade. Ele é utilizado para comparar a variação de preços, salários, lucros, despesas, entre outros, de forma proporcional.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Quando um valor sofre um acréscimo, não basta saber apenas quanto aumentou em números absolutos (em reais, por exemplo) é importante saber o quanto ele aumentou em relação ao que era antes. É isso que o aumento percentual nos mostra.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Bef>
                    <a:spcPts val="200"/>
                  </a:spcBef>
                  <a:spcAft>
                    <a:spcPts val="200"/>
                  </a:spcAft>
                  <a:buNone/>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Aumento</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Percentual</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Valor</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Final</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Valor</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Inicial</m:t>
                              </m:r>
                            </m:num>
                            <m:den>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Valor</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Inicial</m:t>
                              </m:r>
                            </m:den>
                          </m:f>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×100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Valor Final: o valor após o aumento.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Valor Inicial: o valor antes do aumento.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resultado é um número em % (porcentagem), que indica o crescimento relativo.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4390960-8348-F976-3E1C-A9CB8B32ECB5}"/>
                  </a:ext>
                </a:extLst>
              </p:cNvPr>
              <p:cNvSpPr txBox="1">
                <a:spLocks noRot="1" noChangeAspect="1" noMove="1" noResize="1" noEditPoints="1" noAdjustHandles="1" noChangeArrowheads="1" noChangeShapeType="1" noTextEdit="1"/>
              </p:cNvSpPr>
              <p:nvPr/>
            </p:nvSpPr>
            <p:spPr>
              <a:xfrm>
                <a:off x="381000" y="527848"/>
                <a:ext cx="11430000" cy="5998052"/>
              </a:xfrm>
              <a:prstGeom prst="rect">
                <a:avLst/>
              </a:prstGeom>
              <a:blipFill>
                <a:blip r:embed="rId2"/>
                <a:stretch>
                  <a:fillRect l="-747" t="-1016" r="-640" b="-915"/>
                </a:stretch>
              </a:blipFill>
            </p:spPr>
            <p:txBody>
              <a:bodyPr/>
              <a:lstStyle/>
              <a:p>
                <a:r>
                  <a:rPr lang="pt-BR">
                    <a:noFill/>
                  </a:rPr>
                  <a:t> </a:t>
                </a:r>
              </a:p>
            </p:txBody>
          </p:sp>
        </mc:Fallback>
      </mc:AlternateContent>
    </p:spTree>
    <p:extLst>
      <p:ext uri="{BB962C8B-B14F-4D97-AF65-F5344CB8AC3E}">
        <p14:creationId xmlns:p14="http://schemas.microsoft.com/office/powerpoint/2010/main" val="9872123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522BB-564A-2FA3-199B-DB7A73341EF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2ACB05F-BA02-6CA6-EBCC-5B955473DD14}"/>
              </a:ext>
            </a:extLst>
          </p:cNvPr>
          <p:cNvSpPr txBox="1"/>
          <p:nvPr/>
        </p:nvSpPr>
        <p:spPr>
          <a:xfrm>
            <a:off x="390524" y="737084"/>
            <a:ext cx="9115425" cy="1368708"/>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produto custava R$ 80,00 e passou a custar R$ 100,00.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foi o aumento percentual?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5" name="Tabela 4">
                <a:extLst>
                  <a:ext uri="{FF2B5EF4-FFF2-40B4-BE49-F238E27FC236}">
                    <a16:creationId xmlns:a16="http://schemas.microsoft.com/office/drawing/2014/main" id="{EE7844E6-E1B6-50D6-1486-8DECB5EB6CB0}"/>
                  </a:ext>
                </a:extLst>
              </p:cNvPr>
              <p:cNvGraphicFramePr>
                <a:graphicFrameLocks noGrp="1"/>
              </p:cNvGraphicFramePr>
              <p:nvPr>
                <p:extLst>
                  <p:ext uri="{D42A27DB-BD31-4B8C-83A1-F6EECF244321}">
                    <p14:modId xmlns:p14="http://schemas.microsoft.com/office/powerpoint/2010/main" val="3142632892"/>
                  </p:ext>
                </p:extLst>
              </p:nvPr>
            </p:nvGraphicFramePr>
            <p:xfrm>
              <a:off x="76200" y="1955609"/>
              <a:ext cx="5810250" cy="2946782"/>
            </p:xfrm>
            <a:graphic>
              <a:graphicData uri="http://schemas.openxmlformats.org/drawingml/2006/table">
                <a:tbl>
                  <a:tblPr firstRow="1" firstCol="1" bandRow="1"/>
                  <a:tblGrid>
                    <a:gridCol w="2828925">
                      <a:extLst>
                        <a:ext uri="{9D8B030D-6E8A-4147-A177-3AD203B41FA5}">
                          <a16:colId xmlns:a16="http://schemas.microsoft.com/office/drawing/2014/main" val="562353419"/>
                        </a:ext>
                      </a:extLst>
                    </a:gridCol>
                    <a:gridCol w="2981325">
                      <a:extLst>
                        <a:ext uri="{9D8B030D-6E8A-4147-A177-3AD203B41FA5}">
                          <a16:colId xmlns:a16="http://schemas.microsoft.com/office/drawing/2014/main" val="656037779"/>
                        </a:ext>
                      </a:extLst>
                    </a:gridCol>
                  </a:tblGrid>
                  <a:tr h="0">
                    <a:tc>
                      <a:txBody>
                        <a:bodyPr/>
                        <a:lstStyle/>
                        <a:p>
                          <a:pPr algn="ctr">
                            <a:lnSpc>
                              <a:spcPct val="100000"/>
                            </a:lnSpc>
                            <a:spcBef>
                              <a:spcPts val="200"/>
                            </a:spcBef>
                            <a:spcAft>
                              <a:spcPts val="200"/>
                            </a:spcAft>
                            <a:buNone/>
                          </a:pPr>
                          <a14:m>
                            <m:oMathPara xmlns:m="http://schemas.openxmlformats.org/officeDocument/2006/math">
                              <m:oMathParaPr>
                                <m:jc m:val="centerGroup"/>
                              </m:oMathParaPr>
                              <m:oMath xmlns:m="http://schemas.openxmlformats.org/officeDocument/2006/math">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Aumento</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Percentual</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just">
                            <a:lnSpc>
                              <a:spcPct val="100000"/>
                            </a:lnSpc>
                            <a:spcBef>
                              <a:spcPts val="200"/>
                            </a:spcBef>
                            <a:spcAft>
                              <a:spcPts val="200"/>
                            </a:spcAft>
                            <a:buNone/>
                          </a:pPr>
                          <a14:m>
                            <m:oMathPara xmlns:m="http://schemas.openxmlformats.org/officeDocument/2006/math">
                              <m:oMathParaPr>
                                <m:jc m:val="centerGroup"/>
                              </m:oMathParaPr>
                              <m:oMath xmlns:m="http://schemas.openxmlformats.org/officeDocument/2006/math">
                                <m:r>
                                  <a:rPr lang="pt-BR" sz="2000"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000" kern="100">
                                            <a:effectLst/>
                                            <a:latin typeface="Cambria Math" panose="02040503050406030204" pitchFamily="18" charset="0"/>
                                            <a:ea typeface="Aptos" panose="020B0004020202020204" pitchFamily="34" charset="0"/>
                                            <a:cs typeface="Times New Roman" panose="02020603050405020304" pitchFamily="18" charset="0"/>
                                          </a:rPr>
                                          <m:t>100</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kern="100">
                                            <a:effectLst/>
                                            <a:latin typeface="Cambria Math" panose="02040503050406030204" pitchFamily="18" charset="0"/>
                                            <a:ea typeface="Aptos" panose="020B0004020202020204" pitchFamily="34" charset="0"/>
                                            <a:cs typeface="Times New Roman" panose="02020603050405020304" pitchFamily="18" charset="0"/>
                                          </a:rPr>
                                          <m:t>80</m:t>
                                        </m:r>
                                      </m:num>
                                      <m:den>
                                        <m:r>
                                          <a:rPr lang="pt-BR" sz="2000" kern="100">
                                            <a:effectLst/>
                                            <a:latin typeface="Cambria Math" panose="02040503050406030204" pitchFamily="18" charset="0"/>
                                            <a:ea typeface="Aptos" panose="020B0004020202020204" pitchFamily="34" charset="0"/>
                                            <a:cs typeface="Times New Roman" panose="02020603050405020304" pitchFamily="18" charset="0"/>
                                          </a:rPr>
                                          <m:t>80</m:t>
                                        </m:r>
                                      </m:den>
                                    </m:f>
                                  </m:e>
                                </m:d>
                                <m:r>
                                  <a:rPr lang="pt-BR" sz="2000" kern="100">
                                    <a:effectLst/>
                                    <a:latin typeface="Cambria Math" panose="02040503050406030204" pitchFamily="18" charset="0"/>
                                    <a:ea typeface="Aptos" panose="020B0004020202020204" pitchFamily="34" charset="0"/>
                                    <a:cs typeface="Times New Roman" panose="02020603050405020304" pitchFamily="18" charset="0"/>
                                  </a:rPr>
                                  <m:t>×100</m:t>
                                </m:r>
                              </m:oMath>
                            </m:oMathPara>
                          </a14:m>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extLst>
                      <a:ext uri="{0D108BD9-81ED-4DB2-BD59-A6C34878D82A}">
                        <a16:rowId xmlns:a16="http://schemas.microsoft.com/office/drawing/2014/main" val="3342148463"/>
                      </a:ext>
                    </a:extLst>
                  </a:tr>
                  <a:tr h="0">
                    <a:tc>
                      <a:txBody>
                        <a:bodyPr/>
                        <a:lstStyle/>
                        <a:p>
                          <a:pPr algn="ctr">
                            <a:lnSpc>
                              <a:spcPct val="100000"/>
                            </a:lnSpc>
                            <a:spcBef>
                              <a:spcPts val="200"/>
                            </a:spcBef>
                            <a:spcAft>
                              <a:spcPts val="200"/>
                            </a:spcAft>
                            <a:buNone/>
                          </a:pPr>
                          <a:r>
                            <a:rPr lang="pt-BR" sz="20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just">
                            <a:lnSpc>
                              <a:spcPct val="100000"/>
                            </a:lnSpc>
                            <a:spcBef>
                              <a:spcPts val="200"/>
                            </a:spcBef>
                            <a:spcAft>
                              <a:spcPts val="200"/>
                            </a:spcAft>
                            <a:buNone/>
                          </a:pPr>
                          <a14:m>
                            <m:oMathPara xmlns:m="http://schemas.openxmlformats.org/officeDocument/2006/math">
                              <m:oMathParaPr>
                                <m:jc m:val="centerGroup"/>
                              </m:oMathParaPr>
                              <m:oMath xmlns:m="http://schemas.openxmlformats.org/officeDocument/2006/math">
                                <m:r>
                                  <a:rPr lang="pt-BR" sz="2000"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000" kern="100">
                                            <a:effectLst/>
                                            <a:latin typeface="Cambria Math" panose="02040503050406030204" pitchFamily="18" charset="0"/>
                                            <a:ea typeface="Aptos" panose="020B0004020202020204" pitchFamily="34" charset="0"/>
                                            <a:cs typeface="Times New Roman" panose="02020603050405020304" pitchFamily="18" charset="0"/>
                                          </a:rPr>
                                          <m:t>20</m:t>
                                        </m:r>
                                      </m:num>
                                      <m:den>
                                        <m:r>
                                          <a:rPr lang="pt-BR" sz="2000" kern="100">
                                            <a:effectLst/>
                                            <a:latin typeface="Cambria Math" panose="02040503050406030204" pitchFamily="18" charset="0"/>
                                            <a:ea typeface="Aptos" panose="020B0004020202020204" pitchFamily="34" charset="0"/>
                                            <a:cs typeface="Times New Roman" panose="02020603050405020304" pitchFamily="18" charset="0"/>
                                          </a:rPr>
                                          <m:t>80</m:t>
                                        </m:r>
                                      </m:den>
                                    </m:f>
                                  </m:e>
                                </m:d>
                                <m:r>
                                  <a:rPr lang="pt-BR" sz="2000" kern="100">
                                    <a:effectLst/>
                                    <a:latin typeface="Cambria Math" panose="02040503050406030204" pitchFamily="18" charset="0"/>
                                    <a:ea typeface="Aptos" panose="020B0004020202020204" pitchFamily="34" charset="0"/>
                                    <a:cs typeface="Times New Roman" panose="02020603050405020304" pitchFamily="18" charset="0"/>
                                  </a:rPr>
                                  <m:t>×100</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Bef>
                              <a:spcPts val="200"/>
                            </a:spcBef>
                            <a:spcAft>
                              <a:spcPts val="200"/>
                            </a:spcAft>
                            <a:buNone/>
                          </a:pPr>
                          <a14:m>
                            <m:oMathPara xmlns:m="http://schemas.openxmlformats.org/officeDocument/2006/math">
                              <m:oMathParaPr>
                                <m:jc m:val="centerGroup"/>
                              </m:oMathParaPr>
                              <m:oMath xmlns:m="http://schemas.openxmlformats.org/officeDocument/2006/math">
                                <m:r>
                                  <a:rPr lang="pt-BR" sz="2000"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000" kern="100">
                                        <a:effectLst/>
                                        <a:latin typeface="Cambria Math" panose="02040503050406030204" pitchFamily="18" charset="0"/>
                                        <a:ea typeface="Aptos" panose="020B0004020202020204" pitchFamily="34" charset="0"/>
                                        <a:cs typeface="Times New Roman" panose="02020603050405020304" pitchFamily="18" charset="0"/>
                                      </a:rPr>
                                      <m:t>20∙100</m:t>
                                    </m:r>
                                  </m:num>
                                  <m:den>
                                    <m:r>
                                      <a:rPr lang="pt-BR" sz="2000" kern="100">
                                        <a:effectLst/>
                                        <a:latin typeface="Cambria Math" panose="02040503050406030204" pitchFamily="18" charset="0"/>
                                        <a:ea typeface="Aptos" panose="020B0004020202020204" pitchFamily="34" charset="0"/>
                                        <a:cs typeface="Times New Roman" panose="02020603050405020304" pitchFamily="18" charset="0"/>
                                      </a:rPr>
                                      <m:t>80</m:t>
                                    </m:r>
                                  </m:den>
                                </m:f>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Bef>
                              <a:spcPts val="200"/>
                            </a:spcBef>
                            <a:spcAft>
                              <a:spcPts val="200"/>
                            </a:spcAft>
                            <a:buNone/>
                          </a:pPr>
                          <a14:m>
                            <m:oMathPara xmlns:m="http://schemas.openxmlformats.org/officeDocument/2006/math">
                              <m:oMathParaPr>
                                <m:jc m:val="centerGroup"/>
                              </m:oMathParaPr>
                              <m:oMath xmlns:m="http://schemas.openxmlformats.org/officeDocument/2006/math">
                                <m:r>
                                  <a:rPr lang="pt-BR" sz="2000"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000" kern="100">
                                        <a:effectLst/>
                                        <a:latin typeface="Cambria Math" panose="02040503050406030204" pitchFamily="18" charset="0"/>
                                        <a:ea typeface="Aptos" panose="020B0004020202020204" pitchFamily="34" charset="0"/>
                                        <a:cs typeface="Times New Roman" panose="02020603050405020304" pitchFamily="18" charset="0"/>
                                      </a:rPr>
                                      <m:t>2000</m:t>
                                    </m:r>
                                  </m:num>
                                  <m:den>
                                    <m:r>
                                      <a:rPr lang="pt-BR" sz="2000" kern="100">
                                        <a:effectLst/>
                                        <a:latin typeface="Cambria Math" panose="02040503050406030204" pitchFamily="18" charset="0"/>
                                        <a:ea typeface="Aptos" panose="020B0004020202020204" pitchFamily="34" charset="0"/>
                                        <a:cs typeface="Times New Roman" panose="02020603050405020304" pitchFamily="18" charset="0"/>
                                      </a:rPr>
                                      <m:t>80</m:t>
                                    </m:r>
                                  </m:den>
                                </m:f>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0000"/>
                            </a:lnSpc>
                            <a:spcBef>
                              <a:spcPts val="200"/>
                            </a:spcBef>
                            <a:spcAft>
                              <a:spcPts val="200"/>
                            </a:spcAft>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=25</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extLst>
                      <a:ext uri="{0D108BD9-81ED-4DB2-BD59-A6C34878D82A}">
                        <a16:rowId xmlns:a16="http://schemas.microsoft.com/office/drawing/2014/main" val="1889707947"/>
                      </a:ext>
                    </a:extLst>
                  </a:tr>
                </a:tbl>
              </a:graphicData>
            </a:graphic>
          </p:graphicFrame>
        </mc:Choice>
        <mc:Fallback xmlns="">
          <p:graphicFrame>
            <p:nvGraphicFramePr>
              <p:cNvPr id="5" name="Tabela 4">
                <a:extLst>
                  <a:ext uri="{FF2B5EF4-FFF2-40B4-BE49-F238E27FC236}">
                    <a16:creationId xmlns:a16="http://schemas.microsoft.com/office/drawing/2014/main" id="{EE7844E6-E1B6-50D6-1486-8DECB5EB6CB0}"/>
                  </a:ext>
                </a:extLst>
              </p:cNvPr>
              <p:cNvGraphicFramePr>
                <a:graphicFrameLocks noGrp="1"/>
              </p:cNvGraphicFramePr>
              <p:nvPr>
                <p:extLst>
                  <p:ext uri="{D42A27DB-BD31-4B8C-83A1-F6EECF244321}">
                    <p14:modId xmlns:p14="http://schemas.microsoft.com/office/powerpoint/2010/main" val="3142632892"/>
                  </p:ext>
                </p:extLst>
              </p:nvPr>
            </p:nvGraphicFramePr>
            <p:xfrm>
              <a:off x="76200" y="1955609"/>
              <a:ext cx="5810250" cy="2946782"/>
            </p:xfrm>
            <a:graphic>
              <a:graphicData uri="http://schemas.openxmlformats.org/drawingml/2006/table">
                <a:tbl>
                  <a:tblPr firstRow="1" firstCol="1" bandRow="1"/>
                  <a:tblGrid>
                    <a:gridCol w="2828925">
                      <a:extLst>
                        <a:ext uri="{9D8B030D-6E8A-4147-A177-3AD203B41FA5}">
                          <a16:colId xmlns:a16="http://schemas.microsoft.com/office/drawing/2014/main" val="562353419"/>
                        </a:ext>
                      </a:extLst>
                    </a:gridCol>
                    <a:gridCol w="2981325">
                      <a:extLst>
                        <a:ext uri="{9D8B030D-6E8A-4147-A177-3AD203B41FA5}">
                          <a16:colId xmlns:a16="http://schemas.microsoft.com/office/drawing/2014/main" val="656037779"/>
                        </a:ext>
                      </a:extLst>
                    </a:gridCol>
                  </a:tblGrid>
                  <a:tr h="710248">
                    <a:tc>
                      <a:txBody>
                        <a:bodyPr/>
                        <a:lstStyle/>
                        <a:p>
                          <a:endParaRPr lang="pt-BR"/>
                        </a:p>
                      </a:txBody>
                      <a:tcPr marL="68580" marR="68580" marT="0" marB="0" anchor="ctr">
                        <a:lnL>
                          <a:noFill/>
                        </a:lnL>
                        <a:lnR>
                          <a:noFill/>
                        </a:lnR>
                        <a:lnT>
                          <a:noFill/>
                        </a:lnT>
                        <a:lnB>
                          <a:noFill/>
                        </a:lnB>
                        <a:blipFill>
                          <a:blip r:embed="rId2"/>
                          <a:stretch>
                            <a:fillRect r="-105603" b="-314530"/>
                          </a:stretch>
                        </a:blipFill>
                      </a:tcPr>
                    </a:tc>
                    <a:tc>
                      <a:txBody>
                        <a:bodyPr/>
                        <a:lstStyle/>
                        <a:p>
                          <a:endParaRPr lang="pt-BR"/>
                        </a:p>
                      </a:txBody>
                      <a:tcPr marL="68580" marR="68580" marT="0" marB="0">
                        <a:lnL>
                          <a:noFill/>
                        </a:lnL>
                        <a:lnR>
                          <a:noFill/>
                        </a:lnR>
                        <a:lnT>
                          <a:noFill/>
                        </a:lnT>
                        <a:lnB>
                          <a:noFill/>
                        </a:lnB>
                        <a:blipFill>
                          <a:blip r:embed="rId2"/>
                          <a:stretch>
                            <a:fillRect l="-94694" b="-314530"/>
                          </a:stretch>
                        </a:blipFill>
                      </a:tcPr>
                    </a:tc>
                    <a:extLst>
                      <a:ext uri="{0D108BD9-81ED-4DB2-BD59-A6C34878D82A}">
                        <a16:rowId xmlns:a16="http://schemas.microsoft.com/office/drawing/2014/main" val="3342148463"/>
                      </a:ext>
                    </a:extLst>
                  </a:tr>
                  <a:tr h="2236534">
                    <a:tc>
                      <a:txBody>
                        <a:bodyPr/>
                        <a:lstStyle/>
                        <a:p>
                          <a:pPr algn="ctr">
                            <a:lnSpc>
                              <a:spcPct val="100000"/>
                            </a:lnSpc>
                            <a:spcBef>
                              <a:spcPts val="200"/>
                            </a:spcBef>
                            <a:spcAft>
                              <a:spcPts val="200"/>
                            </a:spcAft>
                            <a:buNone/>
                          </a:pPr>
                          <a:r>
                            <a:rPr lang="pt-BR" sz="20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endParaRPr lang="pt-BR"/>
                        </a:p>
                      </a:txBody>
                      <a:tcPr marL="68580" marR="68580" marT="0" marB="0">
                        <a:lnL>
                          <a:noFill/>
                        </a:lnL>
                        <a:lnR>
                          <a:noFill/>
                        </a:lnR>
                        <a:lnT>
                          <a:noFill/>
                        </a:lnT>
                        <a:lnB>
                          <a:noFill/>
                        </a:lnB>
                        <a:blipFill>
                          <a:blip r:embed="rId2"/>
                          <a:stretch>
                            <a:fillRect l="-94694" t="-31793"/>
                          </a:stretch>
                        </a:blipFill>
                      </a:tcPr>
                    </a:tc>
                    <a:extLst>
                      <a:ext uri="{0D108BD9-81ED-4DB2-BD59-A6C34878D82A}">
                        <a16:rowId xmlns:a16="http://schemas.microsoft.com/office/drawing/2014/main" val="1889707947"/>
                      </a:ext>
                    </a:extLst>
                  </a:tr>
                </a:tbl>
              </a:graphicData>
            </a:graphic>
          </p:graphicFrame>
        </mc:Fallback>
      </mc:AlternateContent>
      <p:sp>
        <p:nvSpPr>
          <p:cNvPr id="7" name="CaixaDeTexto 6">
            <a:extLst>
              <a:ext uri="{FF2B5EF4-FFF2-40B4-BE49-F238E27FC236}">
                <a16:creationId xmlns:a16="http://schemas.microsoft.com/office/drawing/2014/main" id="{3CC1E367-E301-4EE5-4E25-7494BDAA4D5B}"/>
              </a:ext>
            </a:extLst>
          </p:cNvPr>
          <p:cNvSpPr txBox="1"/>
          <p:nvPr/>
        </p:nvSpPr>
        <p:spPr>
          <a:xfrm>
            <a:off x="390524" y="5064316"/>
            <a:ext cx="6096000" cy="438966"/>
          </a:xfrm>
          <a:prstGeom prst="rect">
            <a:avLst/>
          </a:prstGeom>
          <a:noFill/>
        </p:spPr>
        <p:txBody>
          <a:bodyPr wrap="square">
            <a:spAutoFit/>
          </a:bodyPr>
          <a:lstStyle/>
          <a:p>
            <a:pPr algn="just">
              <a:lnSpc>
                <a:spcPct val="107000"/>
              </a:lnSpc>
              <a:spcBef>
                <a:spcPts val="200"/>
              </a:spcBef>
              <a:spcAft>
                <a:spcPts val="200"/>
              </a:spcAft>
              <a:buNone/>
            </a:pPr>
            <a:r>
              <a:rPr lang="pt-BR" sz="2200" i="1" kern="100" dirty="0">
                <a:effectLst/>
                <a:latin typeface="Arial Narrow" panose="020B0606020202030204" pitchFamily="34" charset="0"/>
                <a:ea typeface="Aptos" panose="020B0004020202020204" pitchFamily="34" charset="0"/>
                <a:cs typeface="Segoe UI Emoji" panose="020B0502040204020203" pitchFamily="34" charset="0"/>
              </a:rPr>
              <a:t>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produto teve um aumento percentual de 25%.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5235DB76-5B08-DC63-0F66-042052C3AF18}"/>
              </a:ext>
            </a:extLst>
          </p:cNvPr>
          <p:cNvPicPr>
            <a:picLocks noChangeAspect="1"/>
          </p:cNvPicPr>
          <p:nvPr/>
        </p:nvPicPr>
        <p:blipFill>
          <a:blip r:embed="rId3"/>
          <a:stretch>
            <a:fillRect/>
          </a:stretch>
        </p:blipFill>
        <p:spPr>
          <a:xfrm>
            <a:off x="7486368" y="1668324"/>
            <a:ext cx="4429407" cy="574569"/>
          </a:xfrm>
          <a:prstGeom prst="rect">
            <a:avLst/>
          </a:prstGeom>
        </p:spPr>
      </p:pic>
      <p:sp>
        <p:nvSpPr>
          <p:cNvPr id="11" name="CaixaDeTexto 10">
            <a:extLst>
              <a:ext uri="{FF2B5EF4-FFF2-40B4-BE49-F238E27FC236}">
                <a16:creationId xmlns:a16="http://schemas.microsoft.com/office/drawing/2014/main" id="{71CB8C4B-1246-AB36-9345-DA3BE8B28978}"/>
              </a:ext>
            </a:extLst>
          </p:cNvPr>
          <p:cNvSpPr txBox="1"/>
          <p:nvPr/>
        </p:nvSpPr>
        <p:spPr>
          <a:xfrm>
            <a:off x="7486367" y="2242893"/>
            <a:ext cx="4429408" cy="3144451"/>
          </a:xfrm>
          <a:prstGeom prst="rect">
            <a:avLst/>
          </a:prstGeom>
          <a:solidFill>
            <a:srgbClr val="E7EAE9"/>
          </a:solidFill>
          <a:ln>
            <a:noFill/>
          </a:ln>
        </p:spPr>
        <p:txBody>
          <a:bodyPr wrap="square">
            <a:spAutoFit/>
          </a:bodyPr>
          <a:lstStyle/>
          <a:p>
            <a:pPr algn="just">
              <a:lnSpc>
                <a:spcPct val="107000"/>
              </a:lnSpc>
              <a:spcAft>
                <a:spcPts val="800"/>
              </a:spcAft>
              <a:buNone/>
            </a:pPr>
            <a:r>
              <a:rPr lang="pt-BR" sz="2000" kern="100" dirty="0">
                <a:ln>
                  <a:noFill/>
                </a:ln>
                <a:effectLst/>
                <a:latin typeface="Arial Narrow" panose="020B0606020202030204" pitchFamily="34" charset="0"/>
                <a:ea typeface="Aptos" panose="020B0004020202020204" pitchFamily="34" charset="0"/>
                <a:cs typeface="Times New Roman" panose="02020603050405020304" pitchFamily="18" charset="0"/>
              </a:rPr>
              <a:t>O aumento percentual permite comparar proporcionalmente situações diferentes, mesmo quando os valores iniciais são distintos. Ele é essencial em:</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SzPts val="1100"/>
              <a:buFont typeface="Wingdings" panose="05000000000000000000" pitchFamily="2" charset="2"/>
              <a:buChar char=""/>
            </a:pPr>
            <a:r>
              <a:rPr lang="pt-BR" sz="2000" kern="100" dirty="0">
                <a:ln>
                  <a:noFill/>
                </a:ln>
                <a:effectLst/>
                <a:latin typeface="Arial Narrow" panose="020B0606020202030204" pitchFamily="34" charset="0"/>
                <a:ea typeface="Aptos" panose="020B0004020202020204" pitchFamily="34" charset="0"/>
                <a:cs typeface="Times New Roman" panose="02020603050405020304" pitchFamily="18" charset="0"/>
              </a:rPr>
              <a:t>Economia e inflação;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SzPts val="1100"/>
              <a:buFont typeface="Wingdings" panose="05000000000000000000" pitchFamily="2" charset="2"/>
              <a:buChar char=""/>
            </a:pPr>
            <a:r>
              <a:rPr lang="pt-BR" sz="2000" kern="100" dirty="0">
                <a:ln>
                  <a:noFill/>
                </a:ln>
                <a:effectLst/>
                <a:latin typeface="Arial Narrow" panose="020B0606020202030204" pitchFamily="34" charset="0"/>
                <a:ea typeface="Aptos" panose="020B0004020202020204" pitchFamily="34" charset="0"/>
                <a:cs typeface="Times New Roman" panose="02020603050405020304" pitchFamily="18" charset="0"/>
              </a:rPr>
              <a:t>Acompanhamento de preços;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SzPts val="1100"/>
              <a:buFont typeface="Wingdings" panose="05000000000000000000" pitchFamily="2" charset="2"/>
              <a:buChar char=""/>
            </a:pPr>
            <a:r>
              <a:rPr lang="pt-BR" sz="2000" kern="100" dirty="0">
                <a:ln>
                  <a:noFill/>
                </a:ln>
                <a:effectLst/>
                <a:latin typeface="Arial Narrow" panose="020B0606020202030204" pitchFamily="34" charset="0"/>
                <a:ea typeface="Aptos" panose="020B0004020202020204" pitchFamily="34" charset="0"/>
                <a:cs typeface="Times New Roman" panose="02020603050405020304" pitchFamily="18" charset="0"/>
              </a:rPr>
              <a:t>Crescimento populacional;</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SzPts val="1100"/>
              <a:buFont typeface="Wingdings" panose="05000000000000000000" pitchFamily="2" charset="2"/>
              <a:buChar char=""/>
            </a:pPr>
            <a:r>
              <a:rPr lang="pt-BR" sz="2000" kern="100" dirty="0">
                <a:ln>
                  <a:noFill/>
                </a:ln>
                <a:effectLst/>
                <a:latin typeface="Arial Narrow" panose="020B0606020202030204" pitchFamily="34" charset="0"/>
                <a:ea typeface="Aptos" panose="020B0004020202020204" pitchFamily="34" charset="0"/>
                <a:cs typeface="Times New Roman" panose="02020603050405020304" pitchFamily="18" charset="0"/>
              </a:rPr>
              <a:t>Rendimentos de investimentos;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100"/>
              <a:buFont typeface="Wingdings" panose="05000000000000000000" pitchFamily="2" charset="2"/>
              <a:buChar char=""/>
            </a:pPr>
            <a:r>
              <a:rPr lang="pt-BR" sz="2000" kern="100" dirty="0">
                <a:ln>
                  <a:noFill/>
                </a:ln>
                <a:effectLst/>
                <a:latin typeface="Arial Narrow" panose="020B0606020202030204" pitchFamily="34" charset="0"/>
                <a:ea typeface="Aptos" panose="020B0004020202020204" pitchFamily="34" charset="0"/>
                <a:cs typeface="Times New Roman" panose="02020603050405020304" pitchFamily="18" charset="0"/>
              </a:rPr>
              <a:t>Análise de desempenho em empresas.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D33FA2FC-3A4D-E9FA-0598-7455CB7DCFF2}"/>
              </a:ext>
            </a:extLst>
          </p:cNvPr>
          <p:cNvPicPr>
            <a:picLocks noChangeAspect="1"/>
          </p:cNvPicPr>
          <p:nvPr/>
        </p:nvPicPr>
        <p:blipFill>
          <a:blip r:embed="rId4"/>
          <a:stretch>
            <a:fillRect/>
          </a:stretch>
        </p:blipFill>
        <p:spPr>
          <a:xfrm>
            <a:off x="8067138" y="5514920"/>
            <a:ext cx="3848637" cy="1114581"/>
          </a:xfrm>
          <a:prstGeom prst="rect">
            <a:avLst/>
          </a:prstGeom>
        </p:spPr>
      </p:pic>
    </p:spTree>
    <p:extLst>
      <p:ext uri="{BB962C8B-B14F-4D97-AF65-F5344CB8AC3E}">
        <p14:creationId xmlns:p14="http://schemas.microsoft.com/office/powerpoint/2010/main" val="620192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A06E0-A7B9-036B-287F-E3509B64CBDF}"/>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E35C2A0F-4B90-0E35-AA0D-078B0CD7180A}"/>
              </a:ext>
            </a:extLst>
          </p:cNvPr>
          <p:cNvPicPr>
            <a:picLocks noChangeAspect="1"/>
          </p:cNvPicPr>
          <p:nvPr/>
        </p:nvPicPr>
        <p:blipFill>
          <a:blip r:embed="rId2"/>
          <a:stretch>
            <a:fillRect/>
          </a:stretch>
        </p:blipFill>
        <p:spPr>
          <a:xfrm>
            <a:off x="470939" y="647621"/>
            <a:ext cx="3615286" cy="517095"/>
          </a:xfrm>
          <a:prstGeom prst="rect">
            <a:avLst/>
          </a:prstGeom>
        </p:spPr>
      </p:pic>
      <p:sp>
        <p:nvSpPr>
          <p:cNvPr id="5" name="CaixaDeTexto 4">
            <a:extLst>
              <a:ext uri="{FF2B5EF4-FFF2-40B4-BE49-F238E27FC236}">
                <a16:creationId xmlns:a16="http://schemas.microsoft.com/office/drawing/2014/main" id="{9CB5D615-8543-BCA8-3D3B-1DF8AF0FD5B0}"/>
              </a:ext>
            </a:extLst>
          </p:cNvPr>
          <p:cNvSpPr txBox="1"/>
          <p:nvPr/>
        </p:nvSpPr>
        <p:spPr>
          <a:xfrm>
            <a:off x="314325" y="1382286"/>
            <a:ext cx="11563350" cy="4093428"/>
          </a:xfrm>
          <a:prstGeom prst="rect">
            <a:avLst/>
          </a:prstGeom>
          <a:noFill/>
        </p:spPr>
        <p:txBody>
          <a:bodyPr wrap="square">
            <a:spAutoFit/>
          </a:bodyPr>
          <a:lstStyle/>
          <a:p>
            <a:pPr>
              <a:spcAft>
                <a:spcPts val="800"/>
              </a:spcAft>
              <a:buNone/>
            </a:pPr>
            <a:r>
              <a:rPr lang="pt-BR" sz="2200" b="1" kern="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1.</a:t>
            </a:r>
            <a:r>
              <a:rPr lang="pt-BR" sz="2200" kern="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a:t>
            </a:r>
            <a:r>
              <a:rPr lang="pt-BR" sz="2200" kern="100" dirty="0">
                <a:solidFill>
                  <a:srgbClr val="000000"/>
                </a:solidFill>
                <a:effectLst/>
                <a:latin typeface="Arial Narrow" panose="020B0606020202030204" pitchFamily="34" charset="0"/>
                <a:ea typeface="Aptos" panose="020B0004020202020204" pitchFamily="34" charset="0"/>
                <a:cs typeface="Open Sans" panose="020B0606030504020204" pitchFamily="34" charset="0"/>
              </a:rPr>
              <a:t>Os preços de alguns produtos apresentaram aumentos significativos ao longo do ano de 2023. Observe os dados abaixo: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800"/>
              </a:spcAft>
              <a:buSzPts val="1000"/>
              <a:buFont typeface="Symbol" panose="05050102010706020507" pitchFamily="18" charset="2"/>
              <a:buChar char=""/>
            </a:pPr>
            <a:r>
              <a:rPr lang="pt-BR" sz="2200" b="1" kern="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Litro do leite</a:t>
            </a:r>
            <a:r>
              <a:rPr lang="pt-BR" sz="2200" kern="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de R$ 2,91 para R$ 6,44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800"/>
              </a:spcAft>
              <a:buSzPts val="1000"/>
              <a:buFont typeface="Symbol" panose="05050102010706020507" pitchFamily="18" charset="2"/>
              <a:buChar char=""/>
            </a:pPr>
            <a:r>
              <a:rPr lang="pt-BR" sz="2200" b="1" kern="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Quilo de pão</a:t>
            </a:r>
            <a:r>
              <a:rPr lang="pt-BR" sz="2200" kern="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de R$ 9,84 para R$ 18,22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Esses aumentos impactam diretamente o orçamento das famílias, especialmente aquelas em situação de maior vulnerabilidade econômica.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spcAft>
                <a:spcPts val="800"/>
              </a:spcAft>
              <a:buNone/>
            </a:pPr>
            <a:r>
              <a:rPr lang="pt-BR" sz="2200" kern="0" dirty="0">
                <a:effectLst/>
                <a:latin typeface="Arial Narrow" panose="020B0606020202030204" pitchFamily="34" charset="0"/>
                <a:ea typeface="Times New Roman" panose="02020603050405020304" pitchFamily="18" charset="0"/>
                <a:cs typeface="Open Sans" panose="020B0606030504020204" pitchFamily="34"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a) Cite uma possível causa econômica que pode ter contribuído para o aumento expressivo desses produtos.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200" kern="0" dirty="0">
                <a:effectLst/>
                <a:latin typeface="Arial Narrow" panose="020B0606020202030204" pitchFamily="34" charset="0"/>
                <a:ea typeface="Times New Roman" panose="02020603050405020304" pitchFamily="18" charset="0"/>
                <a:cs typeface="Open Sans" panose="020B0606030504020204" pitchFamily="34" charset="0"/>
              </a:rPr>
              <a:t>b) Calcule o percentual de aumento no preço do litro do leite e no quilo do pão, utilizando a fórmula do aumento percentual: </a:t>
            </a:r>
            <a:endParaRPr lang="pt-BR" sz="2200" dirty="0"/>
          </a:p>
        </p:txBody>
      </p:sp>
    </p:spTree>
    <p:extLst>
      <p:ext uri="{BB962C8B-B14F-4D97-AF65-F5344CB8AC3E}">
        <p14:creationId xmlns:p14="http://schemas.microsoft.com/office/powerpoint/2010/main" val="10521129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B85A7-D15F-CDD6-4335-F88D9965F2B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64E5B37-97EC-F4E8-8FFF-F4F5B5B9BCF6}"/>
              </a:ext>
            </a:extLst>
          </p:cNvPr>
          <p:cNvSpPr txBox="1"/>
          <p:nvPr/>
        </p:nvSpPr>
        <p:spPr>
          <a:xfrm>
            <a:off x="323849" y="696805"/>
            <a:ext cx="11363325" cy="584929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cheque especial é uma linha de crédito pré-aprovada oferecida pelos bancos, vinculada à conta corrente, que permite ao cliente realizar transações mesmo quando o saldo da conta está negativo.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Durante a primeira semana de junho de 2025, dois bancos apresentaram as seguintes taxas mensais de juros no cheque especial: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Banco A: 8,20% ao mês;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Banco B: 9,50% ao mês.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Suponha que uma pessoa tenha utilizado o cheque especial de R$</a:t>
            </a:r>
            <a:r>
              <a:rPr lang="pt-BR" sz="2200" kern="100" dirty="0">
                <a:effectLst/>
                <a:latin typeface="Arial" panose="020B060402020202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3224,00 durante um mês.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Qual dos dois bancos apresenta a maior taxa de juros?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Qual é a taxa diária de juros para cada um dos bancos? (Considere mês comercial de 30 dias.)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Expresse essas taxas mensais nas formas decimal e fracionária.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Qual será o valor total a pagar a cada banco após um mês, considerando o uso integral do cheque especial?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851168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36F1A-4EF5-404E-29F2-C05ED3E981B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E5F1B24-8066-08EA-2CA3-7966C2F12759}"/>
              </a:ext>
            </a:extLst>
          </p:cNvPr>
          <p:cNvSpPr txBox="1"/>
          <p:nvPr/>
        </p:nvSpPr>
        <p:spPr>
          <a:xfrm>
            <a:off x="381000" y="882769"/>
            <a:ext cx="11430000" cy="45903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Willian estava pesquisando fones de ouvido em lojas online quando se deparou com o seguinte anúncio: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Uma imagem contendo Diagrama&#10;&#10;O conteúdo gerado por IA pode estar incorreto.">
            <a:extLst>
              <a:ext uri="{FF2B5EF4-FFF2-40B4-BE49-F238E27FC236}">
                <a16:creationId xmlns:a16="http://schemas.microsoft.com/office/drawing/2014/main" id="{4791908A-8049-B581-0812-1D8C757D088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300"/>
                    </a14:imgEffect>
                    <a14:imgEffect>
                      <a14:brightnessContrast bright="20000" contrast="-40000"/>
                    </a14:imgEffect>
                  </a14:imgLayer>
                </a14:imgProps>
              </a:ext>
            </a:extLst>
          </a:blip>
          <a:stretch>
            <a:fillRect/>
          </a:stretch>
        </p:blipFill>
        <p:spPr>
          <a:xfrm>
            <a:off x="870902" y="1578927"/>
            <a:ext cx="2939098" cy="4559686"/>
          </a:xfrm>
          <a:prstGeom prst="rect">
            <a:avLst/>
          </a:prstGeom>
        </p:spPr>
      </p:pic>
      <p:sp>
        <p:nvSpPr>
          <p:cNvPr id="6" name="CaixaDeTexto 5">
            <a:extLst>
              <a:ext uri="{FF2B5EF4-FFF2-40B4-BE49-F238E27FC236}">
                <a16:creationId xmlns:a16="http://schemas.microsoft.com/office/drawing/2014/main" id="{4B03C01F-666E-7EA2-F3D5-6E898D112A34}"/>
              </a:ext>
            </a:extLst>
          </p:cNvPr>
          <p:cNvSpPr txBox="1"/>
          <p:nvPr/>
        </p:nvSpPr>
        <p:spPr>
          <a:xfrm>
            <a:off x="4171949" y="3282301"/>
            <a:ext cx="7343775" cy="848437"/>
          </a:xfrm>
          <a:prstGeom prst="rect">
            <a:avLst/>
          </a:prstGeom>
          <a:noFill/>
        </p:spPr>
        <p:txBody>
          <a:bodyPr wrap="square">
            <a:spAutoFit/>
          </a:bodyPr>
          <a:lstStyle/>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seria o aumento percentual, caso ele adquirisse esse produto pagando a prazo?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674508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BDED6-52CC-DF46-97EF-3BEEFA425E5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D741E3A-F9B6-DB71-3D58-A0E7BEF1744B}"/>
              </a:ext>
            </a:extLst>
          </p:cNvPr>
          <p:cNvSpPr txBox="1"/>
          <p:nvPr/>
        </p:nvSpPr>
        <p:spPr>
          <a:xfrm>
            <a:off x="347662" y="995792"/>
            <a:ext cx="11496675" cy="2920287"/>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Júlia é proprietária de uma loja de eletrônicos e está decidindo o preço de venda de um notebook de alto desempenho adquirido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por R$</a:t>
            </a:r>
            <a:r>
              <a:rPr lang="pt-BR" sz="2200" kern="100" dirty="0">
                <a:effectLst/>
                <a:latin typeface="Arial" panose="020B060402020202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6800,00. Dependendo da situação de mercado e da concorrência, ela pode precisar vender o produto com lucro ou até</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mesmo com prejuízo.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Caso Júlia deseje obter um lucro de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10%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sobre o valor de custo, qual deverá ser o preço de venda?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Em uma situação de baixa demanda, ela decide vender com prejuízo de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15%</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sobre o valor de custo. Qual será o novo preço de venda nesse caso?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87660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E677E-C73B-BF83-ADBD-B4E157F1616A}"/>
            </a:ext>
          </a:extLst>
        </p:cNvPr>
        <p:cNvGrpSpPr/>
        <p:nvPr/>
      </p:nvGrpSpPr>
      <p:grpSpPr>
        <a:xfrm>
          <a:off x="0" y="0"/>
          <a:ext cx="0" cy="0"/>
          <a:chOff x="0" y="0"/>
          <a:chExt cx="0" cy="0"/>
        </a:xfrm>
      </p:grpSpPr>
      <p:pic>
        <p:nvPicPr>
          <p:cNvPr id="2" name="Imagem 1" descr="Interface gráfica do usuário, Texto&#10;&#10;Descrição gerada automaticamente">
            <a:extLst>
              <a:ext uri="{FF2B5EF4-FFF2-40B4-BE49-F238E27FC236}">
                <a16:creationId xmlns:a16="http://schemas.microsoft.com/office/drawing/2014/main" id="{DCF495B8-2874-38DC-F008-3F88FC286AD9}"/>
              </a:ext>
            </a:extLst>
          </p:cNvPr>
          <p:cNvPicPr>
            <a:picLocks noChangeAspect="1"/>
          </p:cNvPicPr>
          <p:nvPr/>
        </p:nvPicPr>
        <p:blipFill rotWithShape="1">
          <a:blip r:embed="rId2"/>
          <a:srcRect r="1080"/>
          <a:stretch/>
        </p:blipFill>
        <p:spPr bwMode="auto">
          <a:xfrm>
            <a:off x="367982" y="611504"/>
            <a:ext cx="3519790" cy="64579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AE62AF10-3999-A399-2CC0-FC3F5F169481}"/>
                  </a:ext>
                </a:extLst>
              </p:cNvPr>
              <p:cNvSpPr txBox="1"/>
              <p:nvPr/>
            </p:nvSpPr>
            <p:spPr>
              <a:xfrm>
                <a:off x="367981" y="1586156"/>
                <a:ext cx="11566843" cy="3218445"/>
              </a:xfrm>
              <a:prstGeom prst="rect">
                <a:avLst/>
              </a:prstGeom>
              <a:noFill/>
            </p:spPr>
            <p:txBody>
              <a:bodyPr wrap="square">
                <a:spAutoFit/>
              </a:bodyPr>
              <a:lstStyle/>
              <a:p>
                <a:pPr marR="88900" algn="ctr">
                  <a:lnSpc>
                    <a:spcPct val="107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JUROS SIMPLES</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 regime de juros simples, os juros incidem sempre sobre o </a:t>
                </a:r>
                <a:r>
                  <a:rPr lang="pt-BR" sz="2200"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capital inicial</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ou seja, o valor dos juros de cada período é constante, portanto, não muda com o tempo. O juro simples é obtido por meio da multiplicação do capital inicial, taxa de juros e tempo. Assim,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gn="just">
                  <a:lnSpc>
                    <a:spcPct val="107000"/>
                  </a:lnSpc>
                  <a:spcBef>
                    <a:spcPts val="300"/>
                  </a:spcBef>
                  <a:spcAft>
                    <a:spcPts val="300"/>
                  </a:spcAft>
                  <a:buNone/>
                </a:pPr>
                <a14:m>
                  <m:oMathPara xmlns:m="http://schemas.openxmlformats.org/officeDocument/2006/math">
                    <m:oMathParaPr>
                      <m:jc m:val="centerGroup"/>
                    </m:oMathParaPr>
                    <m:oMath xmlns:m="http://schemas.openxmlformats.org/officeDocument/2006/math">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𝐉</m:t>
                      </m:r>
                      <m:r>
                        <a:rPr lang="pt-BR" sz="2200" b="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𝐂</m:t>
                      </m:r>
                      <m:r>
                        <a:rPr lang="pt-BR" sz="2200" b="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𝐢</m:t>
                      </m:r>
                      <m:r>
                        <a:rPr lang="pt-BR" sz="2200" b="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b="1" i="1" kern="100">
                          <a:solidFill>
                            <a:srgbClr val="124F1A"/>
                          </a:solidFill>
                          <a:effectLst/>
                          <a:latin typeface="Cambria Math" panose="02040503050406030204" pitchFamily="18" charset="0"/>
                          <a:ea typeface="Aptos" panose="020B0004020202020204" pitchFamily="34" charset="0"/>
                          <a:cs typeface="Times New Roman" panose="02020603050405020304" pitchFamily="18" charset="0"/>
                        </a:rPr>
                        <m:t>𝐭</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Onde: </a:t>
                </a: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J</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o juro; </a:t>
                </a:r>
                <a:r>
                  <a:rPr lang="pt-BR" sz="2200" b="1" kern="100" dirty="0">
                    <a:solidFill>
                      <a:srgbClr val="BF4E14"/>
                    </a:solidFill>
                    <a:effectLst/>
                    <a:latin typeface="Arial Narrow" panose="020B0606020202030204" pitchFamily="34" charset="0"/>
                    <a:ea typeface="Aptos" panose="020B0004020202020204" pitchFamily="34" charset="0"/>
                    <a:cs typeface="Times New Roman" panose="02020603050405020304" pitchFamily="18" charset="0"/>
                  </a:rPr>
                  <a:t>C</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o capital inicial (valor investido no início da operação financeira); </a:t>
                </a:r>
                <a14:m>
                  <m:oMath xmlns:m="http://schemas.openxmlformats.org/officeDocument/2006/math">
                    <m:r>
                      <a:rPr lang="pt-BR" sz="22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𝐢</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a taxa de juros (percentual utilizado para o cálculo dos juros em determinado intervalo de tempo) e </a:t>
                </a:r>
                <a14:m>
                  <m:oMath xmlns:m="http://schemas.openxmlformats.org/officeDocument/2006/math">
                    <m:r>
                      <a:rPr lang="pt-BR" sz="2200" b="1" i="1" kern="100">
                        <a:solidFill>
                          <a:srgbClr val="124F1A"/>
                        </a:solidFill>
                        <a:effectLst/>
                        <a:latin typeface="Cambria Math" panose="02040503050406030204" pitchFamily="18" charset="0"/>
                        <a:ea typeface="Aptos" panose="020B0004020202020204" pitchFamily="34" charset="0"/>
                        <a:cs typeface="Times New Roman" panose="02020603050405020304" pitchFamily="18" charset="0"/>
                      </a:rPr>
                      <m:t>𝐭</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o tempo (período da operação financeira).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AE62AF10-3999-A399-2CC0-FC3F5F169481}"/>
                  </a:ext>
                </a:extLst>
              </p:cNvPr>
              <p:cNvSpPr txBox="1">
                <a:spLocks noRot="1" noChangeAspect="1" noMove="1" noResize="1" noEditPoints="1" noAdjustHandles="1" noChangeArrowheads="1" noChangeShapeType="1" noTextEdit="1"/>
              </p:cNvSpPr>
              <p:nvPr/>
            </p:nvSpPr>
            <p:spPr>
              <a:xfrm>
                <a:off x="367981" y="1586156"/>
                <a:ext cx="11566843" cy="3218445"/>
              </a:xfrm>
              <a:prstGeom prst="rect">
                <a:avLst/>
              </a:prstGeom>
              <a:blipFill>
                <a:blip r:embed="rId3"/>
                <a:stretch>
                  <a:fillRect l="-685" t="-1515" b="-2841"/>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B55B2825-D20F-E0EC-2F4C-F9D534DC14E3}"/>
              </a:ext>
            </a:extLst>
          </p:cNvPr>
          <p:cNvPicPr>
            <a:picLocks noChangeAspect="1"/>
          </p:cNvPicPr>
          <p:nvPr/>
        </p:nvPicPr>
        <p:blipFill>
          <a:blip r:embed="rId4"/>
          <a:stretch>
            <a:fillRect/>
          </a:stretch>
        </p:blipFill>
        <p:spPr>
          <a:xfrm>
            <a:off x="6061103" y="4804601"/>
            <a:ext cx="5762916" cy="1736769"/>
          </a:xfrm>
          <a:prstGeom prst="rect">
            <a:avLst/>
          </a:prstGeom>
        </p:spPr>
      </p:pic>
    </p:spTree>
    <p:extLst>
      <p:ext uri="{BB962C8B-B14F-4D97-AF65-F5344CB8AC3E}">
        <p14:creationId xmlns:p14="http://schemas.microsoft.com/office/powerpoint/2010/main" val="20700803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12234-3FB3-CAFA-D3CD-C2CFB8CFD0D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44772DC-AEC5-DE5A-24D0-38A5F559E85D}"/>
                  </a:ext>
                </a:extLst>
              </p:cNvPr>
              <p:cNvSpPr txBox="1"/>
              <p:nvPr/>
            </p:nvSpPr>
            <p:spPr>
              <a:xfrm>
                <a:off x="452437" y="752159"/>
                <a:ext cx="11287125" cy="5570692"/>
              </a:xfrm>
              <a:prstGeom prst="rect">
                <a:avLst/>
              </a:prstGeom>
              <a:noFill/>
            </p:spPr>
            <p:txBody>
              <a:bodyPr wrap="square">
                <a:spAutoFit/>
              </a:bodyPr>
              <a:lstStyle/>
              <a:p>
                <a:pPr algn="just">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Quanto rende a quantia de R$ 1200,00, aplicado a juros simples, com a taxa de 2% ao mês, ao final de 1 ano e 3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gn="just" fontAlgn="base">
                  <a:buNone/>
                </a:pPr>
                <a:r>
                  <a:rPr lang="pt-BR" sz="2200" i="1" u="sng" dirty="0">
                    <a:solidFill>
                      <a:srgbClr val="000000"/>
                    </a:solidFill>
                    <a:effectLst/>
                    <a:latin typeface="Arial Narrow" panose="020B0606020202030204" pitchFamily="34" charset="0"/>
                    <a:ea typeface="Times New Roman" panose="02020603050405020304" pitchFamily="18" charset="0"/>
                  </a:rPr>
                  <a:t>Resolução</a:t>
                </a:r>
                <a:r>
                  <a:rPr lang="pt-BR" sz="2200" i="1" dirty="0">
                    <a:solidFill>
                      <a:srgbClr val="000000"/>
                    </a:solidFill>
                    <a:effectLst/>
                    <a:latin typeface="Arial Narrow" panose="020B0606020202030204" pitchFamily="34" charset="0"/>
                    <a:ea typeface="Times New Roman" panose="02020603050405020304" pitchFamily="18" charset="0"/>
                  </a:rPr>
                  <a:t>: Devemos identificar os valores fornecidos no enunciado e a incógnita a ser calculada.</a:t>
                </a:r>
                <a:endParaRPr lang="pt-BR" sz="2200" dirty="0">
                  <a:effectLst/>
                  <a:latin typeface="Times New Roman" panose="02020603050405020304" pitchFamily="18" charset="0"/>
                  <a:ea typeface="Times New Roman" panose="02020603050405020304" pitchFamily="18" charset="0"/>
                </a:endParaRPr>
              </a:p>
              <a:p>
                <a:pPr marR="90170" algn="just" fontAlgn="base">
                  <a:buNone/>
                </a:pPr>
                <a14:m>
                  <m:oMathPara xmlns:m="http://schemas.openxmlformats.org/officeDocument/2006/math">
                    <m:oMathParaPr>
                      <m:jc m:val="centerGroup"/>
                    </m:oMathParaPr>
                    <m:oMath xmlns:m="http://schemas.openxmlformats.org/officeDocument/2006/math">
                      <m:r>
                        <a:rPr lang="pt-BR" sz="2200" i="1">
                          <a:solidFill>
                            <a:srgbClr val="BF4E14"/>
                          </a:solidFill>
                          <a:effectLst/>
                          <a:latin typeface="Cambria Math" panose="02040503050406030204" pitchFamily="18" charset="0"/>
                          <a:ea typeface="Times New Roman" panose="02020603050405020304" pitchFamily="18" charset="0"/>
                        </a:rPr>
                        <m:t>𝐶</m:t>
                      </m:r>
                      <m:r>
                        <a:rPr lang="pt-BR" sz="2200" i="1">
                          <a:solidFill>
                            <a:srgbClr val="BF4E14"/>
                          </a:solidFill>
                          <a:effectLst/>
                          <a:latin typeface="Cambria Math" panose="02040503050406030204" pitchFamily="18" charset="0"/>
                          <a:ea typeface="Times New Roman" panose="02020603050405020304" pitchFamily="18" charset="0"/>
                        </a:rPr>
                        <m:t> = 1200</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buNone/>
                </a:pPr>
                <a14:m>
                  <m:oMathPara xmlns:m="http://schemas.openxmlformats.org/officeDocument/2006/math">
                    <m:oMathParaPr>
                      <m:jc m:val="centerGroup"/>
                    </m:oMathParaPr>
                    <m:oMath xmlns:m="http://schemas.openxmlformats.org/officeDocument/2006/math">
                      <m:r>
                        <a:rPr lang="pt-BR" sz="2200" i="1">
                          <a:solidFill>
                            <a:srgbClr val="0070C0"/>
                          </a:solidFill>
                          <a:effectLst/>
                          <a:latin typeface="Cambria Math" panose="02040503050406030204" pitchFamily="18" charset="0"/>
                          <a:ea typeface="Times New Roman" panose="02020603050405020304" pitchFamily="18" charset="0"/>
                        </a:rPr>
                        <m:t>𝑖</m:t>
                      </m:r>
                      <m:r>
                        <a:rPr lang="pt-BR" sz="2200" i="1">
                          <a:solidFill>
                            <a:srgbClr val="0070C0"/>
                          </a:solidFill>
                          <a:effectLst/>
                          <a:latin typeface="Cambria Math" panose="02040503050406030204" pitchFamily="18" charset="0"/>
                          <a:ea typeface="Times New Roman" panose="02020603050405020304" pitchFamily="18" charset="0"/>
                        </a:rPr>
                        <m:t> = 2% </m:t>
                      </m:r>
                      <m:r>
                        <a:rPr lang="pt-BR" sz="2200" i="1">
                          <a:solidFill>
                            <a:srgbClr val="0070C0"/>
                          </a:solidFill>
                          <a:effectLst/>
                          <a:latin typeface="Cambria Math" panose="02040503050406030204" pitchFamily="18" charset="0"/>
                          <a:ea typeface="Times New Roman" panose="02020603050405020304" pitchFamily="18" charset="0"/>
                        </a:rPr>
                        <m:t>𝑎𝑜</m:t>
                      </m:r>
                      <m:r>
                        <a:rPr lang="pt-BR" sz="2200" i="1">
                          <a:solidFill>
                            <a:srgbClr val="0070C0"/>
                          </a:solidFill>
                          <a:effectLst/>
                          <a:latin typeface="Cambria Math" panose="02040503050406030204" pitchFamily="18" charset="0"/>
                          <a:ea typeface="Times New Roman" panose="02020603050405020304" pitchFamily="18" charset="0"/>
                        </a:rPr>
                        <m:t> </m:t>
                      </m:r>
                      <m:r>
                        <a:rPr lang="pt-BR" sz="2200" i="1">
                          <a:solidFill>
                            <a:srgbClr val="0070C0"/>
                          </a:solidFill>
                          <a:effectLst/>
                          <a:latin typeface="Cambria Math" panose="02040503050406030204" pitchFamily="18" charset="0"/>
                          <a:ea typeface="Times New Roman" panose="02020603050405020304" pitchFamily="18" charset="0"/>
                        </a:rPr>
                        <m:t>𝑚</m:t>
                      </m:r>
                      <m:r>
                        <a:rPr lang="pt-BR" sz="2200" i="1">
                          <a:solidFill>
                            <a:srgbClr val="0070C0"/>
                          </a:solidFill>
                          <a:effectLst/>
                          <a:latin typeface="Cambria Math" panose="02040503050406030204" pitchFamily="18" charset="0"/>
                          <a:ea typeface="Times New Roman" panose="02020603050405020304" pitchFamily="18" charset="0"/>
                        </a:rPr>
                        <m:t>ê</m:t>
                      </m:r>
                      <m:r>
                        <a:rPr lang="pt-BR" sz="2200" i="1">
                          <a:solidFill>
                            <a:srgbClr val="0070C0"/>
                          </a:solidFill>
                          <a:effectLst/>
                          <a:latin typeface="Cambria Math" panose="02040503050406030204" pitchFamily="18" charset="0"/>
                          <a:ea typeface="Times New Roman" panose="02020603050405020304" pitchFamily="18" charset="0"/>
                        </a:rPr>
                        <m:t>𝑠</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buNone/>
                </a:pPr>
                <a14:m>
                  <m:oMathPara xmlns:m="http://schemas.openxmlformats.org/officeDocument/2006/math">
                    <m:oMathParaPr>
                      <m:jc m:val="centerGroup"/>
                    </m:oMathParaPr>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rPr>
                        <m:t>𝑝𝑎𝑠𝑠𝑎𝑛𝑑𝑜</m:t>
                      </m:r>
                      <m:r>
                        <a:rPr lang="pt-BR" sz="2200" i="1">
                          <a:solidFill>
                            <a:srgbClr val="000000"/>
                          </a:solidFill>
                          <a:effectLst/>
                          <a:latin typeface="Cambria Math" panose="02040503050406030204" pitchFamily="18" charset="0"/>
                          <a:ea typeface="Times New Roman" panose="02020603050405020304" pitchFamily="18" charset="0"/>
                        </a:rPr>
                        <m:t> </m:t>
                      </m:r>
                      <m:r>
                        <a:rPr lang="pt-BR" sz="2200" i="1">
                          <a:solidFill>
                            <a:srgbClr val="000000"/>
                          </a:solidFill>
                          <a:effectLst/>
                          <a:latin typeface="Cambria Math" panose="02040503050406030204" pitchFamily="18" charset="0"/>
                          <a:ea typeface="Times New Roman" panose="02020603050405020304" pitchFamily="18" charset="0"/>
                        </a:rPr>
                        <m:t>𝑝𝑎𝑟𝑎</m:t>
                      </m:r>
                      <m:r>
                        <a:rPr lang="pt-BR" sz="2200" i="1">
                          <a:solidFill>
                            <a:srgbClr val="000000"/>
                          </a:solidFill>
                          <a:effectLst/>
                          <a:latin typeface="Cambria Math" panose="02040503050406030204" pitchFamily="18" charset="0"/>
                          <a:ea typeface="Times New Roman" panose="02020603050405020304" pitchFamily="18" charset="0"/>
                        </a:rPr>
                        <m:t> </m:t>
                      </m:r>
                      <m:r>
                        <a:rPr lang="pt-BR" sz="2200" i="1">
                          <a:solidFill>
                            <a:srgbClr val="000000"/>
                          </a:solidFill>
                          <a:effectLst/>
                          <a:latin typeface="Cambria Math" panose="02040503050406030204" pitchFamily="18" charset="0"/>
                          <a:ea typeface="Times New Roman" panose="02020603050405020304" pitchFamily="18" charset="0"/>
                        </a:rPr>
                        <m:t>𝑎</m:t>
                      </m:r>
                      <m:r>
                        <a:rPr lang="pt-BR" sz="2200" i="1">
                          <a:solidFill>
                            <a:srgbClr val="000000"/>
                          </a:solidFill>
                          <a:effectLst/>
                          <a:latin typeface="Cambria Math" panose="02040503050406030204" pitchFamily="18" charset="0"/>
                          <a:ea typeface="Times New Roman" panose="02020603050405020304" pitchFamily="18" charset="0"/>
                        </a:rPr>
                        <m:t> </m:t>
                      </m:r>
                      <m:r>
                        <a:rPr lang="pt-BR" sz="2200" i="1">
                          <a:solidFill>
                            <a:srgbClr val="000000"/>
                          </a:solidFill>
                          <a:effectLst/>
                          <a:latin typeface="Cambria Math" panose="02040503050406030204" pitchFamily="18" charset="0"/>
                          <a:ea typeface="Times New Roman" panose="02020603050405020304" pitchFamily="18" charset="0"/>
                        </a:rPr>
                        <m:t>𝑓𝑜𝑟𝑚𝑎</m:t>
                      </m:r>
                      <m:r>
                        <a:rPr lang="pt-BR" sz="2200" i="1">
                          <a:solidFill>
                            <a:srgbClr val="000000"/>
                          </a:solidFill>
                          <a:effectLst/>
                          <a:latin typeface="Cambria Math" panose="02040503050406030204" pitchFamily="18" charset="0"/>
                          <a:ea typeface="Times New Roman" panose="02020603050405020304" pitchFamily="18" charset="0"/>
                        </a:rPr>
                        <m:t> </m:t>
                      </m:r>
                      <m:r>
                        <a:rPr lang="pt-BR" sz="2200" i="1">
                          <a:solidFill>
                            <a:srgbClr val="000000"/>
                          </a:solidFill>
                          <a:effectLst/>
                          <a:latin typeface="Cambria Math" panose="02040503050406030204" pitchFamily="18" charset="0"/>
                          <a:ea typeface="Times New Roman" panose="02020603050405020304" pitchFamily="18" charset="0"/>
                        </a:rPr>
                        <m:t>𝑑𝑒𝑐𝑖𝑚𝑎𝑙</m:t>
                      </m:r>
                      <m:r>
                        <a:rPr lang="pt-BR" sz="2200" i="1">
                          <a:solidFill>
                            <a:srgbClr val="000000"/>
                          </a:solidFill>
                          <a:effectLst/>
                          <a:latin typeface="Cambria Math" panose="02040503050406030204" pitchFamily="18" charset="0"/>
                          <a:ea typeface="Times New Roman" panose="02020603050405020304" pitchFamily="18" charset="0"/>
                        </a:rPr>
                        <m:t>, </m:t>
                      </m:r>
                      <m:r>
                        <a:rPr lang="pt-BR" sz="2200" i="1">
                          <a:solidFill>
                            <a:srgbClr val="000000"/>
                          </a:solidFill>
                          <a:effectLst/>
                          <a:latin typeface="Cambria Math" panose="02040503050406030204" pitchFamily="18" charset="0"/>
                          <a:ea typeface="Times New Roman" panose="02020603050405020304" pitchFamily="18" charset="0"/>
                        </a:rPr>
                        <m:t>𝑡𝑒𝑚𝑜𝑠</m:t>
                      </m:r>
                      <m:r>
                        <a:rPr lang="pt-BR" sz="2200" i="1">
                          <a:solidFill>
                            <a:srgbClr val="000000"/>
                          </a:solidFill>
                          <a:effectLst/>
                          <a:latin typeface="Cambria Math" panose="02040503050406030204" pitchFamily="18" charset="0"/>
                          <a:ea typeface="Times New Roman" panose="02020603050405020304" pitchFamily="18" charset="0"/>
                        </a:rPr>
                        <m:t> 2%=</m:t>
                      </m:r>
                      <m:f>
                        <m:fPr>
                          <m:ctrlPr>
                            <a:rPr lang="pt-BR" sz="2200" i="1">
                              <a:solidFill>
                                <a:srgbClr val="000000"/>
                              </a:solidFill>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2</m:t>
                          </m:r>
                        </m:num>
                        <m:den>
                          <m:r>
                            <a:rPr lang="pt-BR" sz="2200" i="1">
                              <a:solidFill>
                                <a:srgbClr val="000000"/>
                              </a:solidFill>
                              <a:effectLst/>
                              <a:latin typeface="Cambria Math" panose="02040503050406030204" pitchFamily="18" charset="0"/>
                              <a:ea typeface="Times New Roman" panose="02020603050405020304" pitchFamily="18" charset="0"/>
                            </a:rPr>
                            <m:t>100</m:t>
                          </m:r>
                        </m:den>
                      </m:f>
                      <m:r>
                        <a:rPr lang="pt-BR" sz="2200" i="1">
                          <a:solidFill>
                            <a:srgbClr val="000000"/>
                          </a:solidFill>
                          <a:effectLst/>
                          <a:latin typeface="Cambria Math" panose="02040503050406030204" pitchFamily="18" charset="0"/>
                          <a:ea typeface="Times New Roman" panose="02020603050405020304" pitchFamily="18" charset="0"/>
                        </a:rPr>
                        <m:t>=</m:t>
                      </m:r>
                      <m:r>
                        <a:rPr lang="pt-BR" sz="2200" i="1">
                          <a:solidFill>
                            <a:srgbClr val="0070C0"/>
                          </a:solidFill>
                          <a:effectLst/>
                          <a:latin typeface="Cambria Math" panose="02040503050406030204" pitchFamily="18" charset="0"/>
                          <a:ea typeface="Times New Roman" panose="02020603050405020304" pitchFamily="18" charset="0"/>
                        </a:rPr>
                        <m:t>0,02</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buNone/>
                </a:pPr>
                <a:r>
                  <a:rPr lang="pt-BR" sz="2200" i="1" dirty="0">
                    <a:effectLst/>
                    <a:latin typeface="Arial Narrow" panose="020B0606020202030204" pitchFamily="34" charset="0"/>
                    <a:ea typeface="Times New Roman" panose="02020603050405020304" pitchFamily="18" charset="0"/>
                  </a:rPr>
                  <a:t>É necessário que a unidade de tempo esteja na mesma unidade de tempo da taxa de juros, logo, devemos transformar a unidade do tempo, assim,</a:t>
                </a:r>
                <a:endParaRPr lang="pt-BR" sz="2200" dirty="0">
                  <a:effectLst/>
                  <a:latin typeface="Times New Roman" panose="02020603050405020304" pitchFamily="18" charset="0"/>
                  <a:ea typeface="Times New Roman" panose="02020603050405020304" pitchFamily="18" charset="0"/>
                </a:endParaRPr>
              </a:p>
              <a:p>
                <a:pPr marR="90170" algn="just" fontAlgn="base">
                  <a:buNone/>
                </a:pPr>
                <a:r>
                  <a:rPr lang="pt-BR" sz="2200" i="1" dirty="0">
                    <a:solidFill>
                      <a:srgbClr val="124F1A"/>
                    </a:solidFill>
                    <a:effectLst/>
                    <a:latin typeface="Arial Narrow" panose="020B0606020202030204" pitchFamily="34" charset="0"/>
                    <a:ea typeface="Times New Roman" panose="02020603050405020304" pitchFamily="18" charset="0"/>
                  </a:rPr>
                  <a:t>t = 1 ano e 3 meses</a:t>
                </a:r>
                <a:r>
                  <a:rPr lang="pt-BR" sz="2200" i="1" dirty="0">
                    <a:effectLst/>
                    <a:latin typeface="Arial Narrow" panose="020B0606020202030204" pitchFamily="34" charset="0"/>
                    <a:ea typeface="Times New Roman" panose="02020603050405020304" pitchFamily="18" charset="0"/>
                  </a:rPr>
                  <a:t> </a:t>
                </a:r>
                <a14:m>
                  <m:oMath xmlns:m="http://schemas.openxmlformats.org/officeDocument/2006/math">
                    <m:r>
                      <a:rPr lang="pt-BR" sz="2200" i="1">
                        <a:effectLst/>
                        <a:latin typeface="Cambria Math" panose="02040503050406030204" pitchFamily="18" charset="0"/>
                        <a:ea typeface="Times New Roman" panose="02020603050405020304" pitchFamily="18" charset="0"/>
                      </a:rPr>
                      <m:t>→12 </m:t>
                    </m:r>
                    <m:r>
                      <a:rPr lang="pt-BR" sz="2200" i="1">
                        <a:effectLst/>
                        <a:latin typeface="Cambria Math" panose="02040503050406030204" pitchFamily="18" charset="0"/>
                        <a:ea typeface="Times New Roman" panose="02020603050405020304" pitchFamily="18" charset="0"/>
                      </a:rPr>
                      <m:t>𝑚𝑒𝑠𝑒𝑠</m:t>
                    </m:r>
                    <m:r>
                      <a:rPr lang="pt-BR" sz="2200" i="1">
                        <a:effectLst/>
                        <a:latin typeface="Cambria Math" panose="02040503050406030204" pitchFamily="18" charset="0"/>
                        <a:ea typeface="Times New Roman" panose="02020603050405020304" pitchFamily="18" charset="0"/>
                      </a:rPr>
                      <m:t>+3 </m:t>
                    </m:r>
                    <m:r>
                      <a:rPr lang="pt-BR" sz="2200" i="1">
                        <a:effectLst/>
                        <a:latin typeface="Cambria Math" panose="02040503050406030204" pitchFamily="18" charset="0"/>
                        <a:ea typeface="Times New Roman" panose="02020603050405020304" pitchFamily="18" charset="0"/>
                      </a:rPr>
                      <m:t>𝑚𝑒𝑠𝑒𝑠</m:t>
                    </m:r>
                    <m:r>
                      <a:rPr lang="pt-BR" sz="2200" i="1">
                        <a:effectLst/>
                        <a:latin typeface="Cambria Math" panose="02040503050406030204" pitchFamily="18" charset="0"/>
                        <a:ea typeface="Times New Roman" panose="02020603050405020304" pitchFamily="18" charset="0"/>
                      </a:rPr>
                      <m:t>=15 </m:t>
                    </m:r>
                    <m:r>
                      <a:rPr lang="pt-BR" sz="2200" i="1">
                        <a:solidFill>
                          <a:srgbClr val="124F1A"/>
                        </a:solidFill>
                        <a:effectLst/>
                        <a:latin typeface="Cambria Math" panose="02040503050406030204" pitchFamily="18" charset="0"/>
                        <a:ea typeface="Times New Roman" panose="02020603050405020304" pitchFamily="18" charset="0"/>
                      </a:rPr>
                      <m:t>𝑚𝑒𝑠𝑒𝑠</m:t>
                    </m:r>
                  </m:oMath>
                </a14:m>
                <a:endParaRPr lang="pt-BR" sz="2200" dirty="0">
                  <a:effectLst/>
                  <a:latin typeface="Times New Roman" panose="02020603050405020304" pitchFamily="18" charset="0"/>
                  <a:ea typeface="Times New Roman" panose="02020603050405020304" pitchFamily="18" charset="0"/>
                </a:endParaRPr>
              </a:p>
              <a:p>
                <a:pPr marR="90170" algn="just" fontAlgn="base">
                  <a:buNone/>
                </a:pPr>
                <a:r>
                  <a:rPr lang="pt-BR" sz="2200" i="1" dirty="0">
                    <a:effectLst/>
                    <a:latin typeface="Arial Narrow" panose="020B0606020202030204" pitchFamily="34" charset="0"/>
                    <a:ea typeface="Times New Roman" panose="02020603050405020304" pitchFamily="18" charset="0"/>
                  </a:rPr>
                  <a:t>A incógnita a ser calculada é o juro (</a:t>
                </a:r>
                <a14:m>
                  <m:oMath xmlns:m="http://schemas.openxmlformats.org/officeDocument/2006/math">
                    <m:r>
                      <a:rPr lang="pt-BR" sz="2200" b="1" i="1">
                        <a:solidFill>
                          <a:srgbClr val="4EA72E"/>
                        </a:solidFill>
                        <a:effectLst/>
                        <a:latin typeface="Cambria Math" panose="02040503050406030204" pitchFamily="18" charset="0"/>
                        <a:ea typeface="Times New Roman" panose="02020603050405020304" pitchFamily="18" charset="0"/>
                      </a:rPr>
                      <m:t>𝑱</m:t>
                    </m:r>
                  </m:oMath>
                </a14:m>
                <a:r>
                  <a:rPr lang="pt-BR" sz="2200" i="1" dirty="0">
                    <a:effectLst/>
                    <a:latin typeface="Arial Narrow" panose="020B0606020202030204" pitchFamily="34" charset="0"/>
                    <a:ea typeface="Times New Roman" panose="02020603050405020304" pitchFamily="18" charset="0"/>
                  </a:rPr>
                  <a:t>), substituindo os dados fornecidos na fórmula dos juros simples, temos</a:t>
                </a:r>
                <a:endParaRPr lang="pt-BR" sz="2200" dirty="0">
                  <a:effectLst/>
                  <a:latin typeface="Times New Roman" panose="02020603050405020304" pitchFamily="18" charset="0"/>
                  <a:ea typeface="Times New Roman" panose="02020603050405020304" pitchFamily="18" charset="0"/>
                </a:endParaRPr>
              </a:p>
              <a:p>
                <a:pPr algn="just" fontAlgn="base">
                  <a:buNone/>
                </a:pPr>
                <a14:m>
                  <m:oMathPara xmlns:m="http://schemas.openxmlformats.org/officeDocument/2006/math">
                    <m:oMathParaPr>
                      <m:jc m:val="centerGroup"/>
                    </m:oMathParaPr>
                    <m:oMath xmlns:m="http://schemas.openxmlformats.org/officeDocument/2006/math">
                      <m:r>
                        <a:rPr lang="pt-BR" sz="2200" b="1" i="1">
                          <a:solidFill>
                            <a:srgbClr val="4EA72E"/>
                          </a:solidFill>
                          <a:effectLst/>
                          <a:latin typeface="Cambria Math" panose="02040503050406030204" pitchFamily="18" charset="0"/>
                          <a:ea typeface="Times New Roman" panose="02020603050405020304" pitchFamily="18" charset="0"/>
                        </a:rPr>
                        <m:t>𝑱</m:t>
                      </m:r>
                      <m:r>
                        <a:rPr lang="pt-BR" sz="2200" b="1" i="1">
                          <a:effectLst/>
                          <a:latin typeface="Cambria Math" panose="02040503050406030204" pitchFamily="18" charset="0"/>
                          <a:ea typeface="Times New Roman" panose="02020603050405020304" pitchFamily="18" charset="0"/>
                        </a:rPr>
                        <m:t> = </m:t>
                      </m:r>
                      <m:r>
                        <a:rPr lang="pt-BR" sz="2200" b="1" i="1">
                          <a:solidFill>
                            <a:srgbClr val="BF4E14"/>
                          </a:solidFill>
                          <a:effectLst/>
                          <a:latin typeface="Cambria Math" panose="02040503050406030204" pitchFamily="18" charset="0"/>
                          <a:ea typeface="Times New Roman" panose="02020603050405020304" pitchFamily="18" charset="0"/>
                        </a:rPr>
                        <m:t>𝑪</m:t>
                      </m:r>
                      <m:r>
                        <a:rPr lang="pt-BR" sz="2200" b="1" i="1">
                          <a:effectLst/>
                          <a:latin typeface="Cambria Math" panose="02040503050406030204" pitchFamily="18" charset="0"/>
                          <a:ea typeface="Times New Roman" panose="02020603050405020304" pitchFamily="18" charset="0"/>
                        </a:rPr>
                        <m:t> </m:t>
                      </m:r>
                      <m:r>
                        <a:rPr lang="pt-BR" sz="2200" b="1" i="1">
                          <a:solidFill>
                            <a:srgbClr val="000000"/>
                          </a:solidFill>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 </m:t>
                      </m:r>
                      <m:r>
                        <a:rPr lang="pt-BR" sz="2200" b="1" i="1">
                          <a:solidFill>
                            <a:srgbClr val="0070C0"/>
                          </a:solidFill>
                          <a:effectLst/>
                          <a:latin typeface="Cambria Math" panose="02040503050406030204" pitchFamily="18" charset="0"/>
                          <a:ea typeface="Times New Roman" panose="02020603050405020304" pitchFamily="18" charset="0"/>
                        </a:rPr>
                        <m:t>𝒊</m:t>
                      </m:r>
                      <m:r>
                        <a:rPr lang="pt-BR" sz="2200" b="1" i="1">
                          <a:effectLst/>
                          <a:latin typeface="Cambria Math" panose="02040503050406030204" pitchFamily="18" charset="0"/>
                          <a:ea typeface="Times New Roman" panose="02020603050405020304" pitchFamily="18" charset="0"/>
                        </a:rPr>
                        <m:t> </m:t>
                      </m:r>
                      <m:r>
                        <a:rPr lang="pt-BR" sz="2200" b="1" i="1">
                          <a:solidFill>
                            <a:srgbClr val="000000"/>
                          </a:solidFill>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 </m:t>
                      </m:r>
                      <m:r>
                        <a:rPr lang="pt-BR" sz="2200" b="1" i="1">
                          <a:solidFill>
                            <a:srgbClr val="124F1A"/>
                          </a:solidFill>
                          <a:effectLst/>
                          <a:latin typeface="Cambria Math" panose="02040503050406030204" pitchFamily="18" charset="0"/>
                          <a:ea typeface="Times New Roman" panose="02020603050405020304" pitchFamily="18" charset="0"/>
                        </a:rPr>
                        <m:t>𝒕</m:t>
                      </m:r>
                    </m:oMath>
                  </m:oMathPara>
                </a14:m>
                <a:endParaRPr lang="pt-BR" sz="2200" dirty="0">
                  <a:effectLst/>
                  <a:latin typeface="Times New Roman" panose="02020603050405020304" pitchFamily="18" charset="0"/>
                  <a:ea typeface="Times New Roman" panose="02020603050405020304" pitchFamily="18" charset="0"/>
                </a:endParaRPr>
              </a:p>
              <a:p>
                <a:pPr algn="just" fontAlgn="base">
                  <a:buNone/>
                </a:pPr>
                <a14:m>
                  <m:oMathPara xmlns:m="http://schemas.openxmlformats.org/officeDocument/2006/math">
                    <m:oMathParaPr>
                      <m:jc m:val="centerGroup"/>
                    </m:oMathParaPr>
                    <m:oMath xmlns:m="http://schemas.openxmlformats.org/officeDocument/2006/math">
                      <m:r>
                        <a:rPr lang="pt-BR" sz="2200" b="1" i="1">
                          <a:solidFill>
                            <a:srgbClr val="4EA72E"/>
                          </a:solidFill>
                          <a:effectLst/>
                          <a:latin typeface="Cambria Math" panose="02040503050406030204" pitchFamily="18" charset="0"/>
                          <a:ea typeface="Times New Roman" panose="02020603050405020304" pitchFamily="18" charset="0"/>
                        </a:rPr>
                        <m:t>𝑱</m:t>
                      </m:r>
                      <m:r>
                        <a:rPr lang="pt-BR" sz="2200" b="1" i="1">
                          <a:effectLst/>
                          <a:latin typeface="Cambria Math" panose="02040503050406030204" pitchFamily="18" charset="0"/>
                          <a:ea typeface="Times New Roman" panose="02020603050405020304" pitchFamily="18" charset="0"/>
                        </a:rPr>
                        <m:t>= </m:t>
                      </m:r>
                      <m:r>
                        <a:rPr lang="pt-BR" sz="2200" b="1" i="1">
                          <a:solidFill>
                            <a:srgbClr val="BF4E14"/>
                          </a:solidFill>
                          <a:effectLst/>
                          <a:latin typeface="Cambria Math" panose="02040503050406030204" pitchFamily="18" charset="0"/>
                          <a:ea typeface="Times New Roman" panose="02020603050405020304" pitchFamily="18" charset="0"/>
                        </a:rPr>
                        <m:t>𝟏𝟐𝟎𝟎</m:t>
                      </m:r>
                      <m:r>
                        <a:rPr lang="pt-BR" sz="2200" b="1" i="1">
                          <a:effectLst/>
                          <a:latin typeface="Cambria Math" panose="02040503050406030204" pitchFamily="18" charset="0"/>
                          <a:ea typeface="Times New Roman" panose="02020603050405020304" pitchFamily="18" charset="0"/>
                        </a:rPr>
                        <m:t> </m:t>
                      </m:r>
                      <m:r>
                        <a:rPr lang="pt-BR" sz="2200" b="1" i="1">
                          <a:solidFill>
                            <a:srgbClr val="000000"/>
                          </a:solidFill>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 </m:t>
                      </m:r>
                      <m:r>
                        <a:rPr lang="pt-BR" sz="2200" b="1" i="1">
                          <a:solidFill>
                            <a:srgbClr val="0070C0"/>
                          </a:solidFill>
                          <a:effectLst/>
                          <a:latin typeface="Cambria Math" panose="02040503050406030204" pitchFamily="18" charset="0"/>
                          <a:ea typeface="Times New Roman" panose="02020603050405020304" pitchFamily="18" charset="0"/>
                        </a:rPr>
                        <m:t>𝟎</m:t>
                      </m:r>
                      <m:r>
                        <a:rPr lang="pt-BR" sz="2200" b="1" i="1">
                          <a:solidFill>
                            <a:srgbClr val="0070C0"/>
                          </a:solidFill>
                          <a:effectLst/>
                          <a:latin typeface="Cambria Math" panose="02040503050406030204" pitchFamily="18" charset="0"/>
                          <a:ea typeface="Times New Roman" panose="02020603050405020304" pitchFamily="18" charset="0"/>
                        </a:rPr>
                        <m:t>,</m:t>
                      </m:r>
                      <m:r>
                        <a:rPr lang="pt-BR" sz="2200" b="1" i="1">
                          <a:solidFill>
                            <a:srgbClr val="0070C0"/>
                          </a:solidFill>
                          <a:effectLst/>
                          <a:latin typeface="Cambria Math" panose="02040503050406030204" pitchFamily="18" charset="0"/>
                          <a:ea typeface="Times New Roman" panose="02020603050405020304" pitchFamily="18" charset="0"/>
                        </a:rPr>
                        <m:t>𝟎𝟐</m:t>
                      </m:r>
                      <m:r>
                        <a:rPr lang="pt-BR" sz="2200" b="1" i="1">
                          <a:effectLst/>
                          <a:latin typeface="Cambria Math" panose="02040503050406030204" pitchFamily="18" charset="0"/>
                          <a:ea typeface="Times New Roman" panose="02020603050405020304" pitchFamily="18" charset="0"/>
                        </a:rPr>
                        <m:t> </m:t>
                      </m:r>
                      <m:r>
                        <a:rPr lang="pt-BR" sz="2200" b="1" i="1">
                          <a:solidFill>
                            <a:srgbClr val="000000"/>
                          </a:solidFill>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 </m:t>
                      </m:r>
                      <m:r>
                        <a:rPr lang="pt-BR" sz="2200" b="1" i="1">
                          <a:solidFill>
                            <a:srgbClr val="124F1A"/>
                          </a:solidFill>
                          <a:effectLst/>
                          <a:latin typeface="Cambria Math" panose="02040503050406030204" pitchFamily="18" charset="0"/>
                          <a:ea typeface="Times New Roman" panose="02020603050405020304" pitchFamily="18" charset="0"/>
                        </a:rPr>
                        <m:t>𝟏𝟓</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buNone/>
                </a:pPr>
                <a14:m>
                  <m:oMathPara xmlns:m="http://schemas.openxmlformats.org/officeDocument/2006/math">
                    <m:oMathParaPr>
                      <m:jc m:val="centerGroup"/>
                    </m:oMathParaPr>
                    <m:oMath xmlns:m="http://schemas.openxmlformats.org/officeDocument/2006/math">
                      <m:r>
                        <a:rPr lang="pt-BR" sz="2200" b="1" i="1">
                          <a:solidFill>
                            <a:srgbClr val="4EA72E"/>
                          </a:solidFill>
                          <a:effectLst/>
                          <a:latin typeface="Cambria Math" panose="02040503050406030204" pitchFamily="18" charset="0"/>
                          <a:ea typeface="Times New Roman" panose="02020603050405020304" pitchFamily="18" charset="0"/>
                        </a:rPr>
                        <m:t>𝑱</m:t>
                      </m:r>
                      <m:r>
                        <a:rPr lang="pt-BR" sz="2200" b="1" i="1">
                          <a:effectLst/>
                          <a:latin typeface="Cambria Math" panose="02040503050406030204" pitchFamily="18" charset="0"/>
                          <a:ea typeface="Times New Roman" panose="02020603050405020304" pitchFamily="18" charset="0"/>
                        </a:rPr>
                        <m:t>= </m:t>
                      </m:r>
                      <m:r>
                        <a:rPr lang="pt-BR" sz="2200" b="1" i="1">
                          <a:effectLst/>
                          <a:latin typeface="Cambria Math" panose="02040503050406030204" pitchFamily="18" charset="0"/>
                          <a:ea typeface="Times New Roman" panose="02020603050405020304" pitchFamily="18" charset="0"/>
                        </a:rPr>
                        <m:t>𝟑𝟔𝟎</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buNone/>
                </a:pPr>
                <a:r>
                  <a:rPr lang="pt-BR" sz="2200" i="1" dirty="0">
                    <a:effectLst/>
                    <a:latin typeface="Arial Narrow" panose="020B0606020202030204" pitchFamily="34" charset="0"/>
                    <a:ea typeface="Times New Roman" panose="02020603050405020304" pitchFamily="18" charset="0"/>
                  </a:rPr>
                  <a:t>Assim, o rendimento no final do período será de </a:t>
                </a:r>
                <a:r>
                  <a:rPr lang="pt-BR" sz="2200" b="1" i="1" dirty="0">
                    <a:effectLst/>
                    <a:latin typeface="Arial Narrow" panose="020B0606020202030204" pitchFamily="34" charset="0"/>
                    <a:ea typeface="Times New Roman" panose="02020603050405020304" pitchFamily="18" charset="0"/>
                  </a:rPr>
                  <a:t>R$ 360,00.</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44772DC-AEC5-DE5A-24D0-38A5F559E85D}"/>
                  </a:ext>
                </a:extLst>
              </p:cNvPr>
              <p:cNvSpPr txBox="1">
                <a:spLocks noRot="1" noChangeAspect="1" noMove="1" noResize="1" noEditPoints="1" noAdjustHandles="1" noChangeArrowheads="1" noChangeShapeType="1" noTextEdit="1"/>
              </p:cNvSpPr>
              <p:nvPr/>
            </p:nvSpPr>
            <p:spPr>
              <a:xfrm>
                <a:off x="452437" y="752159"/>
                <a:ext cx="11287125" cy="5570692"/>
              </a:xfrm>
              <a:prstGeom prst="rect">
                <a:avLst/>
              </a:prstGeom>
              <a:blipFill>
                <a:blip r:embed="rId2"/>
                <a:stretch>
                  <a:fillRect l="-702" t="-656" r="-648" b="-1313"/>
                </a:stretch>
              </a:blipFill>
            </p:spPr>
            <p:txBody>
              <a:bodyPr/>
              <a:lstStyle/>
              <a:p>
                <a:r>
                  <a:rPr lang="pt-BR">
                    <a:noFill/>
                  </a:rPr>
                  <a:t> </a:t>
                </a:r>
              </a:p>
            </p:txBody>
          </p:sp>
        </mc:Fallback>
      </mc:AlternateContent>
    </p:spTree>
    <p:extLst>
      <p:ext uri="{BB962C8B-B14F-4D97-AF65-F5344CB8AC3E}">
        <p14:creationId xmlns:p14="http://schemas.microsoft.com/office/powerpoint/2010/main" val="2980533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A1CB2-F2FF-8733-C5C2-EC94EDD1AC58}"/>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8887825A-CAF5-3E52-4CC2-EAE2E5CEB6DF}"/>
              </a:ext>
            </a:extLst>
          </p:cNvPr>
          <p:cNvPicPr>
            <a:picLocks noChangeAspect="1"/>
          </p:cNvPicPr>
          <p:nvPr/>
        </p:nvPicPr>
        <p:blipFill>
          <a:blip r:embed="rId2"/>
          <a:stretch>
            <a:fillRect/>
          </a:stretch>
        </p:blipFill>
        <p:spPr>
          <a:xfrm>
            <a:off x="342613" y="486999"/>
            <a:ext cx="3610262" cy="512153"/>
          </a:xfrm>
          <a:prstGeom prst="rect">
            <a:avLst/>
          </a:prstGeom>
        </p:spPr>
      </p:pic>
      <p:sp>
        <p:nvSpPr>
          <p:cNvPr id="5" name="CaixaDeTexto 4">
            <a:extLst>
              <a:ext uri="{FF2B5EF4-FFF2-40B4-BE49-F238E27FC236}">
                <a16:creationId xmlns:a16="http://schemas.microsoft.com/office/drawing/2014/main" id="{8663B90D-5635-6785-6C28-7D6B164B850E}"/>
              </a:ext>
            </a:extLst>
          </p:cNvPr>
          <p:cNvSpPr txBox="1"/>
          <p:nvPr/>
        </p:nvSpPr>
        <p:spPr>
          <a:xfrm>
            <a:off x="342613" y="1018709"/>
            <a:ext cx="10153650" cy="400110"/>
          </a:xfrm>
          <a:prstGeom prst="rect">
            <a:avLst/>
          </a:prstGeom>
          <a:noFill/>
        </p:spPr>
        <p:txBody>
          <a:bodyPr wrap="square">
            <a:spAutoFit/>
          </a:bodyPr>
          <a:lstStyle/>
          <a:p>
            <a:r>
              <a:rPr lang="pt-BR" sz="2000" b="1" dirty="0">
                <a:effectLst/>
                <a:latin typeface="Arial Narrow" panose="020B0606020202030204" pitchFamily="34" charset="0"/>
                <a:ea typeface="Aptos" panose="020B0004020202020204" pitchFamily="34" charset="0"/>
                <a:cs typeface="Times New Roman" panose="02020603050405020304" pitchFamily="18" charset="0"/>
              </a:rPr>
              <a:t>5.</a:t>
            </a:r>
            <a:r>
              <a:rPr lang="pt-BR" sz="2000" dirty="0">
                <a:effectLst/>
                <a:latin typeface="Arial Narrow" panose="020B0606020202030204" pitchFamily="34" charset="0"/>
                <a:ea typeface="Aptos" panose="020B0004020202020204" pitchFamily="34" charset="0"/>
                <a:cs typeface="Times New Roman" panose="02020603050405020304" pitchFamily="18" charset="0"/>
              </a:rPr>
              <a:t> Observe o exemplo, a seguir, de juro rotativo do cartão de crédito oferecido por um banco</a:t>
            </a:r>
            <a:endParaRPr lang="pt-BR" sz="2000" dirty="0"/>
          </a:p>
        </p:txBody>
      </p:sp>
      <p:pic>
        <p:nvPicPr>
          <p:cNvPr id="7" name="Imagem 6">
            <a:extLst>
              <a:ext uri="{FF2B5EF4-FFF2-40B4-BE49-F238E27FC236}">
                <a16:creationId xmlns:a16="http://schemas.microsoft.com/office/drawing/2014/main" id="{F97ABCD4-32D4-9992-0F88-291DCC3922C6}"/>
              </a:ext>
            </a:extLst>
          </p:cNvPr>
          <p:cNvPicPr>
            <a:picLocks noChangeAspect="1"/>
          </p:cNvPicPr>
          <p:nvPr/>
        </p:nvPicPr>
        <p:blipFill>
          <a:blip r:embed="rId3"/>
          <a:stretch>
            <a:fillRect/>
          </a:stretch>
        </p:blipFill>
        <p:spPr>
          <a:xfrm>
            <a:off x="3285827" y="1341546"/>
            <a:ext cx="4794126" cy="892180"/>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7348583A-7A74-282D-53F8-90753CE2F73D}"/>
                  </a:ext>
                </a:extLst>
              </p:cNvPr>
              <p:cNvSpPr txBox="1"/>
              <p:nvPr/>
            </p:nvSpPr>
            <p:spPr>
              <a:xfrm>
                <a:off x="342612" y="2275242"/>
                <a:ext cx="11506486" cy="736612"/>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Nesse mês, o cliente não conseguiu fazer o pagamento do valor total, por isso, pagou o valor de </a:t>
                </a:r>
                <a14:m>
                  <m:oMath xmlns:m="http://schemas.openxmlformats.org/officeDocument/2006/math">
                    <m:r>
                      <m:rPr>
                        <m:sty m:val="p"/>
                      </m:rPr>
                      <a:rPr lang="pt-BR" sz="20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000" kern="100">
                        <a:effectLst/>
                        <a:latin typeface="Cambria Math" panose="02040503050406030204" pitchFamily="18" charset="0"/>
                        <a:ea typeface="Aptos" panose="020B0004020202020204" pitchFamily="34" charset="0"/>
                        <a:cs typeface="Times New Roman" panose="02020603050405020304" pitchFamily="18" charset="0"/>
                      </a:rPr>
                      <m:t>$ 500,00</m:t>
                    </m:r>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que está acima do mínimo, mas abaixo do valor total da fatura daquele mês. Dessa forma, seu pagamento ficou assim:</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7348583A-7A74-282D-53F8-90753CE2F73D}"/>
                  </a:ext>
                </a:extLst>
              </p:cNvPr>
              <p:cNvSpPr txBox="1">
                <a:spLocks noRot="1" noChangeAspect="1" noMove="1" noResize="1" noEditPoints="1" noAdjustHandles="1" noChangeArrowheads="1" noChangeShapeType="1" noTextEdit="1"/>
              </p:cNvSpPr>
              <p:nvPr/>
            </p:nvSpPr>
            <p:spPr>
              <a:xfrm>
                <a:off x="342612" y="2275242"/>
                <a:ext cx="11506486" cy="736612"/>
              </a:xfrm>
              <a:prstGeom prst="rect">
                <a:avLst/>
              </a:prstGeom>
              <a:blipFill>
                <a:blip r:embed="rId4"/>
                <a:stretch>
                  <a:fillRect l="-530" t="-4959" r="-530" b="-12397"/>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60E2EFE5-A821-25B4-D7EE-AE292B1DD076}"/>
              </a:ext>
            </a:extLst>
          </p:cNvPr>
          <p:cNvPicPr>
            <a:picLocks noChangeAspect="1"/>
          </p:cNvPicPr>
          <p:nvPr/>
        </p:nvPicPr>
        <p:blipFill>
          <a:blip r:embed="rId5"/>
          <a:stretch>
            <a:fillRect/>
          </a:stretch>
        </p:blipFill>
        <p:spPr>
          <a:xfrm>
            <a:off x="3285827" y="3011854"/>
            <a:ext cx="4686597" cy="764119"/>
          </a:xfrm>
          <a:prstGeom prst="rect">
            <a:avLst/>
          </a:prstGeom>
        </p:spPr>
      </p:pic>
      <p:sp>
        <p:nvSpPr>
          <p:cNvPr id="13" name="CaixaDeTexto 12">
            <a:extLst>
              <a:ext uri="{FF2B5EF4-FFF2-40B4-BE49-F238E27FC236}">
                <a16:creationId xmlns:a16="http://schemas.microsoft.com/office/drawing/2014/main" id="{FAA1E486-5C9F-C0F5-71D9-C7468AF27E9E}"/>
              </a:ext>
            </a:extLst>
          </p:cNvPr>
          <p:cNvSpPr txBox="1"/>
          <p:nvPr/>
        </p:nvSpPr>
        <p:spPr>
          <a:xfrm>
            <a:off x="342613" y="3846147"/>
            <a:ext cx="11506485" cy="736612"/>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Assim, o saldo devedor somado aos juros do crédito rotativo será adicionado ao valor do pagamento mínimo da fatura de agosto. Dessa forma,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Imagem 13" descr="Tabela&#10;&#10;O conteúdo gerado por IA pode estar incorreto.">
            <a:extLst>
              <a:ext uri="{FF2B5EF4-FFF2-40B4-BE49-F238E27FC236}">
                <a16:creationId xmlns:a16="http://schemas.microsoft.com/office/drawing/2014/main" id="{C6732646-EBF9-14BA-8F65-77DFA88FBFD4}"/>
              </a:ext>
            </a:extLst>
          </p:cNvPr>
          <p:cNvPicPr>
            <a:picLocks noChangeAspect="1"/>
          </p:cNvPicPr>
          <p:nvPr/>
        </p:nvPicPr>
        <p:blipFill>
          <a:blip r:embed="rId6"/>
          <a:stretch>
            <a:fillRect/>
          </a:stretch>
        </p:blipFill>
        <p:spPr>
          <a:xfrm>
            <a:off x="2923876" y="4610266"/>
            <a:ext cx="5798433" cy="1885784"/>
          </a:xfrm>
          <a:prstGeom prst="rect">
            <a:avLst/>
          </a:prstGeom>
        </p:spPr>
      </p:pic>
      <p:sp>
        <p:nvSpPr>
          <p:cNvPr id="16" name="CaixaDeTexto 15">
            <a:extLst>
              <a:ext uri="{FF2B5EF4-FFF2-40B4-BE49-F238E27FC236}">
                <a16:creationId xmlns:a16="http://schemas.microsoft.com/office/drawing/2014/main" id="{DEFE71F5-4D0F-5D13-D4DB-C00123EB44B8}"/>
              </a:ext>
            </a:extLst>
          </p:cNvPr>
          <p:cNvSpPr txBox="1"/>
          <p:nvPr/>
        </p:nvSpPr>
        <p:spPr>
          <a:xfrm>
            <a:off x="8467723" y="6053172"/>
            <a:ext cx="3381375" cy="470385"/>
          </a:xfrm>
          <a:prstGeom prst="rect">
            <a:avLst/>
          </a:prstGeom>
          <a:noFill/>
        </p:spPr>
        <p:txBody>
          <a:bodyPr wrap="square">
            <a:spAutoFit/>
          </a:bodyPr>
          <a:lstStyle/>
          <a:p>
            <a:pPr algn="r">
              <a:lnSpc>
                <a:spcPct val="115000"/>
              </a:lnSpc>
              <a:spcAft>
                <a:spcPts val="800"/>
              </a:spcAft>
              <a:buNone/>
            </a:pPr>
            <a:r>
              <a:rPr lang="pt-BR" sz="1100" kern="100" dirty="0">
                <a:effectLst/>
                <a:latin typeface="Arial Narrow" panose="020B0606020202030204" pitchFamily="34" charset="0"/>
                <a:ea typeface="Aptos" panose="020B0004020202020204" pitchFamily="34" charset="0"/>
                <a:cs typeface="Times New Roman" panose="02020603050405020304" pitchFamily="18" charset="0"/>
              </a:rPr>
              <a:t>Disponível em: </a:t>
            </a:r>
            <a:r>
              <a:rPr lang="pt-BR" sz="1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https://www.cashme.com.br/blog/credito-rotativo/</a:t>
            </a:r>
            <a:r>
              <a:rPr lang="pt-BR" sz="1100" kern="100" dirty="0">
                <a:effectLst/>
                <a:latin typeface="Arial Narrow" panose="020B0606020202030204" pitchFamily="34" charset="0"/>
                <a:ea typeface="Aptos" panose="020B0004020202020204" pitchFamily="34" charset="0"/>
                <a:cs typeface="Times New Roman" panose="02020603050405020304" pitchFamily="18" charset="0"/>
              </a:rPr>
              <a:t> . Acesso em: 28 de maio de 2024 (adaptado).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071482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76C66-2E5E-66D6-3B68-3164F90C7B2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CA05861-6CCD-8DDD-64EC-51E42776F110}"/>
                  </a:ext>
                </a:extLst>
              </p:cNvPr>
              <p:cNvSpPr txBox="1"/>
              <p:nvPr/>
            </p:nvSpPr>
            <p:spPr>
              <a:xfrm>
                <a:off x="457200" y="888040"/>
                <a:ext cx="11068050" cy="4622676"/>
              </a:xfrm>
              <a:prstGeom prst="rect">
                <a:avLst/>
              </a:prstGeom>
              <a:noFill/>
            </p:spPr>
            <p:txBody>
              <a:bodyPr wrap="square">
                <a:spAutoFit/>
              </a:bodyPr>
              <a:lstStyle/>
              <a:p>
                <a:pPr marR="88900"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Considere que Marcos possui um cartão de crédito e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janeiro, ele gastou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$ 2500,00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na fatura do cartão de crédito;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Pagamento mínimo, indicado na própria fatura, é de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$ 300,00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Ele pagou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$ 800,00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da fatura;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 taxa de juros do cartão dele é de </a:t>
                </a:r>
                <a14:m>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13,7%</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Em fevereiro, ele planeja utilizar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R</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$ 1000,00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no cartão de crédito.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Qual o saldo devedor do cartão de crédito de Marcos, que vai para o crédito rotativo?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Qual o valor total deverá ser pago no mês de fevereiro?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9CA05861-6CCD-8DDD-64EC-51E42776F110}"/>
                  </a:ext>
                </a:extLst>
              </p:cNvPr>
              <p:cNvSpPr txBox="1">
                <a:spLocks noRot="1" noChangeAspect="1" noMove="1" noResize="1" noEditPoints="1" noAdjustHandles="1" noChangeArrowheads="1" noChangeShapeType="1" noTextEdit="1"/>
              </p:cNvSpPr>
              <p:nvPr/>
            </p:nvSpPr>
            <p:spPr>
              <a:xfrm>
                <a:off x="457200" y="888040"/>
                <a:ext cx="11068050" cy="4622676"/>
              </a:xfrm>
              <a:prstGeom prst="rect">
                <a:avLst/>
              </a:prstGeom>
              <a:blipFill>
                <a:blip r:embed="rId2"/>
                <a:stretch>
                  <a:fillRect l="-716" t="-923" b="-1583"/>
                </a:stretch>
              </a:blipFill>
            </p:spPr>
            <p:txBody>
              <a:bodyPr/>
              <a:lstStyle/>
              <a:p>
                <a:r>
                  <a:rPr lang="pt-BR">
                    <a:noFill/>
                  </a:rPr>
                  <a:t> </a:t>
                </a:r>
              </a:p>
            </p:txBody>
          </p:sp>
        </mc:Fallback>
      </mc:AlternateContent>
    </p:spTree>
    <p:extLst>
      <p:ext uri="{BB962C8B-B14F-4D97-AF65-F5344CB8AC3E}">
        <p14:creationId xmlns:p14="http://schemas.microsoft.com/office/powerpoint/2010/main" val="2652757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37650-D1AE-F68C-93F6-23A48E20F86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3B4BC9A-3F1C-A30F-3910-A958BB8E76BC}"/>
                  </a:ext>
                </a:extLst>
              </p:cNvPr>
              <p:cNvSpPr txBox="1"/>
              <p:nvPr/>
            </p:nvSpPr>
            <p:spPr>
              <a:xfrm>
                <a:off x="371475" y="652008"/>
                <a:ext cx="11449050" cy="5991384"/>
              </a:xfrm>
              <a:prstGeom prst="rect">
                <a:avLst/>
              </a:prstGeom>
              <a:noFill/>
            </p:spPr>
            <p:txBody>
              <a:bodyPr wrap="square">
                <a:spAutoFit/>
              </a:bodyPr>
              <a:lstStyle/>
              <a:p>
                <a:pPr algn="just">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Elabore um problema contextualizado de matemática financeira que envolva o cálculo de juros simples e que possa ser resolvido por meio da expressão: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spcAft>
                    <a:spcPts val="800"/>
                  </a:spcAft>
                  <a:buNone/>
                </a:pPr>
                <a14:m>
                  <m:oMathPara xmlns:m="http://schemas.openxmlformats.org/officeDocument/2006/math">
                    <m:oMathParaPr>
                      <m:jc m:val="centerGroup"/>
                    </m:oMathParaPr>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J</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400 ∙ 0,16 ∙ 4</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Em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pPr>
                <a14:m>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J</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representa o valor dos juros.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pP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400 </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representa o capital inicial aplicado (em reais).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pP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0,16</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representa a taxa de juros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16% </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ao mês).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pP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representa o tempo de aplicação (em mês).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Orientações: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mj-lt"/>
                  <a:buAutoNum type="romanUcPeriod"/>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Crie um enunciado claro e coerente, com contexto realista (como um investimento, empréstimo ou financiamento);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mj-lt"/>
                  <a:buAutoNum type="romanUcPeriod"/>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Certifique-se de que os dados apresentados no problema correspondam exatamente aos valores da expressão;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romanUcPeriod"/>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Após elaborar o problema, compartilhe com a turma para validação e discussão, com acompanhamento e orientação do professor.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3B4BC9A-3F1C-A30F-3910-A958BB8E76BC}"/>
                  </a:ext>
                </a:extLst>
              </p:cNvPr>
              <p:cNvSpPr txBox="1">
                <a:spLocks noRot="1" noChangeAspect="1" noMove="1" noResize="1" noEditPoints="1" noAdjustHandles="1" noChangeArrowheads="1" noChangeShapeType="1" noTextEdit="1"/>
              </p:cNvSpPr>
              <p:nvPr/>
            </p:nvSpPr>
            <p:spPr>
              <a:xfrm>
                <a:off x="371475" y="652008"/>
                <a:ext cx="11449050" cy="5991384"/>
              </a:xfrm>
              <a:prstGeom prst="rect">
                <a:avLst/>
              </a:prstGeom>
              <a:blipFill>
                <a:blip r:embed="rId2"/>
                <a:stretch>
                  <a:fillRect l="-692" t="-712" r="-692" b="-916"/>
                </a:stretch>
              </a:blipFill>
            </p:spPr>
            <p:txBody>
              <a:bodyPr/>
              <a:lstStyle/>
              <a:p>
                <a:r>
                  <a:rPr lang="pt-BR">
                    <a:noFill/>
                  </a:rPr>
                  <a:t> </a:t>
                </a:r>
              </a:p>
            </p:txBody>
          </p:sp>
        </mc:Fallback>
      </mc:AlternateContent>
    </p:spTree>
    <p:extLst>
      <p:ext uri="{BB962C8B-B14F-4D97-AF65-F5344CB8AC3E}">
        <p14:creationId xmlns:p14="http://schemas.microsoft.com/office/powerpoint/2010/main" val="32688511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24703-8BE6-4530-B1D8-51096F29E6A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7B91939-CC6B-E613-EEA1-E7FA6D17C9C9}"/>
              </a:ext>
            </a:extLst>
          </p:cNvPr>
          <p:cNvSpPr txBox="1"/>
          <p:nvPr/>
        </p:nvSpPr>
        <p:spPr>
          <a:xfrm>
            <a:off x="433387" y="796849"/>
            <a:ext cx="11325225" cy="1628266"/>
          </a:xfrm>
          <a:prstGeom prst="rect">
            <a:avLst/>
          </a:prstGeom>
          <a:noFill/>
        </p:spPr>
        <p:txBody>
          <a:bodyPr wrap="square">
            <a:spAutoFit/>
          </a:bodyPr>
          <a:lstStyle/>
          <a:p>
            <a:pPr algn="just">
              <a:lnSpc>
                <a:spcPct val="107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7.</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Miguel está planejando aplicar uma quantia em um investimento que oferece juros simples de 4% ao mês, com prazo de 8 meses. Seu objetivo é obter, ao final do período, um lucro de R$ 640,00, proveniente apenas dos juros.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deverá ser o valor do capital inicialmente investido por Miguel?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297E757-1796-483F-A5C1-23A26C2F29BA}"/>
              </a:ext>
            </a:extLst>
          </p:cNvPr>
          <p:cNvSpPr txBox="1"/>
          <p:nvPr/>
        </p:nvSpPr>
        <p:spPr>
          <a:xfrm>
            <a:off x="433387" y="2796006"/>
            <a:ext cx="11325225" cy="1628266"/>
          </a:xfrm>
          <a:prstGeom prst="rect">
            <a:avLst/>
          </a:prstGeom>
          <a:noFill/>
        </p:spPr>
        <p:txBody>
          <a:bodyPr wrap="square">
            <a:spAutoFit/>
          </a:bodyPr>
          <a:lstStyle/>
          <a:p>
            <a:pPr algn="just">
              <a:lnSpc>
                <a:spcPct val="107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8.</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Neto precisou recorrer a um empréstimo bancário no valor de R$ 5000,00 para cobrir despesas emergenciais. O contrato firmado estabelece uma taxa de juros simples de 8,95% ao mês, com prazo de 4 meses para quitação.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será o valor total da dívida de Neto ao final dos 4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C955AC0D-490C-A820-EE30-B5152D28A1A6}"/>
              </a:ext>
            </a:extLst>
          </p:cNvPr>
          <p:cNvSpPr txBox="1"/>
          <p:nvPr/>
        </p:nvSpPr>
        <p:spPr>
          <a:xfrm>
            <a:off x="433388" y="4795163"/>
            <a:ext cx="11325224" cy="1265988"/>
          </a:xfrm>
          <a:prstGeom prst="rect">
            <a:avLst/>
          </a:prstGeom>
          <a:noFill/>
        </p:spPr>
        <p:txBody>
          <a:bodyPr wrap="square">
            <a:spAutoFit/>
          </a:bodyPr>
          <a:lstStyle/>
          <a:p>
            <a:pPr algn="just">
              <a:lnSpc>
                <a:spcPct val="107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9.</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Letícia decidiu aplicar R$ 750,00 em uma aplicação de renda fixa que utiliza o regime de juros simples, com uma taxa de 0,5% ao mês. Ela pretende manter o valor investido por 24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será o valor total dos juros acumulados ao final deste período?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492336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FFE00-371F-9C22-106A-06C5FB32E72C}"/>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5CB678C6-4535-96CB-7983-ED115F1F3190}"/>
              </a:ext>
            </a:extLst>
          </p:cNvPr>
          <p:cNvPicPr>
            <a:picLocks noChangeAspect="1"/>
          </p:cNvPicPr>
          <p:nvPr/>
        </p:nvPicPr>
        <p:blipFill>
          <a:blip r:embed="rId2"/>
          <a:stretch>
            <a:fillRect/>
          </a:stretch>
        </p:blipFill>
        <p:spPr>
          <a:xfrm>
            <a:off x="309276" y="657174"/>
            <a:ext cx="3943510" cy="695375"/>
          </a:xfrm>
          <a:prstGeom prst="rect">
            <a:avLst/>
          </a:prstGeom>
        </p:spPr>
      </p:pic>
      <mc:AlternateContent xmlns:mc="http://schemas.openxmlformats.org/markup-compatibility/2006" xmlns:a14="http://schemas.microsoft.com/office/drawing/2010/main">
        <mc:Choice Requires="a14">
          <p:graphicFrame>
            <p:nvGraphicFramePr>
              <p:cNvPr id="6" name="Tabela 5">
                <a:extLst>
                  <a:ext uri="{FF2B5EF4-FFF2-40B4-BE49-F238E27FC236}">
                    <a16:creationId xmlns:a16="http://schemas.microsoft.com/office/drawing/2014/main" id="{AF5E6F79-BD2B-88D3-1086-E9295EE758B3}"/>
                  </a:ext>
                </a:extLst>
              </p:cNvPr>
              <p:cNvGraphicFramePr>
                <a:graphicFrameLocks noGrp="1"/>
              </p:cNvGraphicFramePr>
              <p:nvPr>
                <p:extLst>
                  <p:ext uri="{D42A27DB-BD31-4B8C-83A1-F6EECF244321}">
                    <p14:modId xmlns:p14="http://schemas.microsoft.com/office/powerpoint/2010/main" val="4025985011"/>
                  </p:ext>
                </p:extLst>
              </p:nvPr>
            </p:nvGraphicFramePr>
            <p:xfrm>
              <a:off x="5476875" y="1498175"/>
              <a:ext cx="6591300" cy="4230243"/>
            </p:xfrm>
            <a:graphic>
              <a:graphicData uri="http://schemas.openxmlformats.org/drawingml/2006/table">
                <a:tbl>
                  <a:tblPr firstRow="1" firstCol="1" bandRow="1"/>
                  <a:tblGrid>
                    <a:gridCol w="2847975">
                      <a:extLst>
                        <a:ext uri="{9D8B030D-6E8A-4147-A177-3AD203B41FA5}">
                          <a16:colId xmlns:a16="http://schemas.microsoft.com/office/drawing/2014/main" val="1356081518"/>
                        </a:ext>
                      </a:extLst>
                    </a:gridCol>
                    <a:gridCol w="3743325">
                      <a:extLst>
                        <a:ext uri="{9D8B030D-6E8A-4147-A177-3AD203B41FA5}">
                          <a16:colId xmlns:a16="http://schemas.microsoft.com/office/drawing/2014/main" val="4041698280"/>
                        </a:ext>
                      </a:extLst>
                    </a:gridCol>
                  </a:tblGrid>
                  <a:tr h="2374441">
                    <a:tc>
                      <a:txBody>
                        <a:bodyPr/>
                        <a:lstStyle/>
                        <a:p>
                          <a:pPr algn="just" fontAlgn="base">
                            <a:lnSpc>
                              <a:spcPct val="100000"/>
                            </a:lnSpc>
                            <a:buNone/>
                          </a:pPr>
                          <a:r>
                            <a:rPr lang="pt-BR" sz="2000" i="1" kern="100" dirty="0">
                              <a:effectLst/>
                              <a:latin typeface="Arial Narrow" panose="020B0606020202030204" pitchFamily="34" charset="0"/>
                              <a:ea typeface="Times New Roman" panose="02020603050405020304" pitchFamily="18" charset="0"/>
                            </a:rPr>
                            <a:t>Considerando</a:t>
                          </a:r>
                          <a:endParaRPr lang="pt-BR" sz="2000" kern="100" dirty="0">
                            <a:effectLst/>
                            <a:latin typeface="Aptos" panose="020B0004020202020204" pitchFamily="34" charset="0"/>
                            <a:ea typeface="Times New Roman" panose="02020603050405020304" pitchFamily="18" charset="0"/>
                          </a:endParaRPr>
                        </a:p>
                        <a:p>
                          <a:pPr algn="just" fontAlgn="base">
                            <a:lnSpc>
                              <a:spcPct val="100000"/>
                            </a:lnSpc>
                            <a:buNone/>
                          </a:pPr>
                          <a14:m>
                            <m:oMathPara xmlns:m="http://schemas.openxmlformats.org/officeDocument/2006/math">
                              <m:oMathParaPr>
                                <m:jc m:val="centerGroup"/>
                              </m:oMathParaPr>
                              <m:oMath xmlns:m="http://schemas.openxmlformats.org/officeDocument/2006/math">
                                <m:r>
                                  <a:rPr lang="pt-BR" sz="2000" b="1" i="1" kern="100">
                                    <a:solidFill>
                                      <a:srgbClr val="BF4E14"/>
                                    </a:solidFill>
                                    <a:effectLst/>
                                    <a:latin typeface="Cambria Math" panose="02040503050406030204" pitchFamily="18" charset="0"/>
                                    <a:ea typeface="Times New Roman" panose="02020603050405020304" pitchFamily="18" charset="0"/>
                                  </a:rPr>
                                  <m:t>𝑪</m:t>
                                </m:r>
                                <m:r>
                                  <a:rPr lang="pt-BR" sz="2000" b="1" i="1" kern="100">
                                    <a:solidFill>
                                      <a:srgbClr val="BF4E14"/>
                                    </a:solidFill>
                                    <a:effectLst/>
                                    <a:latin typeface="Cambria Math" panose="02040503050406030204" pitchFamily="18" charset="0"/>
                                    <a:ea typeface="Times New Roman" panose="02020603050405020304" pitchFamily="18" charset="0"/>
                                  </a:rPr>
                                  <m:t> = </m:t>
                                </m:r>
                                <m:r>
                                  <a:rPr lang="pt-BR" sz="2000" b="1" i="1" kern="100">
                                    <a:solidFill>
                                      <a:srgbClr val="BF4E14"/>
                                    </a:solidFill>
                                    <a:effectLst/>
                                    <a:latin typeface="Cambria Math" panose="02040503050406030204" pitchFamily="18" charset="0"/>
                                    <a:ea typeface="Times New Roman" panose="02020603050405020304" pitchFamily="18" charset="0"/>
                                  </a:rPr>
                                  <m:t>𝟒𝟎𝟎</m:t>
                                </m:r>
                              </m:oMath>
                            </m:oMathPara>
                          </a14:m>
                          <a:endParaRPr lang="pt-BR" sz="2000" kern="100" dirty="0">
                            <a:effectLst/>
                            <a:latin typeface="Aptos" panose="020B0004020202020204" pitchFamily="34" charset="0"/>
                            <a:ea typeface="Times New Roman" panose="02020603050405020304" pitchFamily="18" charset="0"/>
                          </a:endParaRPr>
                        </a:p>
                        <a:p>
                          <a:pPr algn="just" fontAlgn="base">
                            <a:lnSpc>
                              <a:spcPct val="100000"/>
                            </a:lnSpc>
                            <a:buNone/>
                          </a:pPr>
                          <a14:m>
                            <m:oMathPara xmlns:m="http://schemas.openxmlformats.org/officeDocument/2006/math">
                              <m:oMathParaPr>
                                <m:jc m:val="centerGroup"/>
                              </m:oMathParaPr>
                              <m:oMath xmlns:m="http://schemas.openxmlformats.org/officeDocument/2006/math">
                                <m:r>
                                  <a:rPr lang="pt-BR" sz="2000" b="1" i="1" kern="100">
                                    <a:solidFill>
                                      <a:srgbClr val="0F4761"/>
                                    </a:solidFill>
                                    <a:effectLst/>
                                    <a:latin typeface="Cambria Math" panose="02040503050406030204" pitchFamily="18" charset="0"/>
                                    <a:ea typeface="Times New Roman" panose="02020603050405020304" pitchFamily="18" charset="0"/>
                                  </a:rPr>
                                  <m:t>𝒊</m:t>
                                </m:r>
                                <m:r>
                                  <a:rPr lang="pt-BR" sz="2000" b="1" i="1" kern="100">
                                    <a:solidFill>
                                      <a:srgbClr val="0F4761"/>
                                    </a:solidFill>
                                    <a:effectLst/>
                                    <a:latin typeface="Cambria Math" panose="02040503050406030204" pitchFamily="18" charset="0"/>
                                    <a:ea typeface="Times New Roman" panose="02020603050405020304" pitchFamily="18" charset="0"/>
                                  </a:rPr>
                                  <m:t> = </m:t>
                                </m:r>
                                <m:r>
                                  <a:rPr lang="pt-BR" sz="2000" b="1" i="1" kern="100">
                                    <a:solidFill>
                                      <a:srgbClr val="0F4761"/>
                                    </a:solidFill>
                                    <a:effectLst/>
                                    <a:latin typeface="Cambria Math" panose="02040503050406030204" pitchFamily="18" charset="0"/>
                                    <a:ea typeface="Times New Roman" panose="02020603050405020304" pitchFamily="18" charset="0"/>
                                  </a:rPr>
                                  <m:t>𝟒</m:t>
                                </m:r>
                                <m:r>
                                  <a:rPr lang="pt-BR" sz="2000" b="1" i="1" kern="100">
                                    <a:solidFill>
                                      <a:srgbClr val="0F4761"/>
                                    </a:solidFill>
                                    <a:effectLst/>
                                    <a:latin typeface="Cambria Math" panose="02040503050406030204" pitchFamily="18" charset="0"/>
                                    <a:ea typeface="Times New Roman" panose="02020603050405020304" pitchFamily="18" charset="0"/>
                                  </a:rPr>
                                  <m:t>% </m:t>
                                </m:r>
                                <m:r>
                                  <a:rPr lang="pt-BR" sz="2000" i="1" kern="100">
                                    <a:solidFill>
                                      <a:srgbClr val="0F4761"/>
                                    </a:solidFill>
                                    <a:effectLst/>
                                    <a:latin typeface="Cambria Math" panose="02040503050406030204" pitchFamily="18" charset="0"/>
                                    <a:ea typeface="Times New Roman" panose="02020603050405020304" pitchFamily="18" charset="0"/>
                                  </a:rPr>
                                  <m:t>𝑎𝑜</m:t>
                                </m:r>
                                <m:r>
                                  <a:rPr lang="pt-BR" sz="2000" i="1" kern="100">
                                    <a:solidFill>
                                      <a:srgbClr val="0F4761"/>
                                    </a:solidFill>
                                    <a:effectLst/>
                                    <a:latin typeface="Cambria Math" panose="02040503050406030204" pitchFamily="18" charset="0"/>
                                    <a:ea typeface="Times New Roman" panose="02020603050405020304" pitchFamily="18" charset="0"/>
                                  </a:rPr>
                                  <m:t> </m:t>
                                </m:r>
                                <m:r>
                                  <a:rPr lang="pt-BR" sz="2000" i="1" kern="100">
                                    <a:solidFill>
                                      <a:srgbClr val="0F4761"/>
                                    </a:solidFill>
                                    <a:effectLst/>
                                    <a:latin typeface="Cambria Math" panose="02040503050406030204" pitchFamily="18" charset="0"/>
                                    <a:ea typeface="Times New Roman" panose="02020603050405020304" pitchFamily="18" charset="0"/>
                                  </a:rPr>
                                  <m:t>𝑚</m:t>
                                </m:r>
                                <m:r>
                                  <a:rPr lang="pt-BR" sz="2000" i="1" kern="100">
                                    <a:solidFill>
                                      <a:srgbClr val="0F4761"/>
                                    </a:solidFill>
                                    <a:effectLst/>
                                    <a:latin typeface="Cambria Math" panose="02040503050406030204" pitchFamily="18" charset="0"/>
                                    <a:ea typeface="Times New Roman" panose="02020603050405020304" pitchFamily="18" charset="0"/>
                                  </a:rPr>
                                  <m:t>ê</m:t>
                                </m:r>
                                <m:r>
                                  <a:rPr lang="pt-BR" sz="2000" i="1" kern="100">
                                    <a:solidFill>
                                      <a:srgbClr val="0F4761"/>
                                    </a:solidFill>
                                    <a:effectLst/>
                                    <a:latin typeface="Cambria Math" panose="02040503050406030204" pitchFamily="18" charset="0"/>
                                    <a:ea typeface="Times New Roman" panose="02020603050405020304" pitchFamily="18" charset="0"/>
                                  </a:rPr>
                                  <m:t>𝑠</m:t>
                                </m:r>
                                <m:r>
                                  <a:rPr lang="pt-BR" sz="2000" b="1" i="1" kern="100">
                                    <a:solidFill>
                                      <a:srgbClr val="0F4761"/>
                                    </a:solidFill>
                                    <a:effectLst/>
                                    <a:latin typeface="Cambria Math" panose="02040503050406030204" pitchFamily="18" charset="0"/>
                                    <a:ea typeface="Times New Roman" panose="02020603050405020304" pitchFamily="18" charset="0"/>
                                  </a:rPr>
                                  <m:t> </m:t>
                                </m:r>
                                <m:d>
                                  <m:dPr>
                                    <m:ctrlPr>
                                      <a:rPr lang="pt-BR" sz="2000" b="1" i="1" kern="100">
                                        <a:solidFill>
                                          <a:srgbClr val="0F4761"/>
                                        </a:solidFill>
                                        <a:effectLst/>
                                        <a:latin typeface="Cambria Math" panose="02040503050406030204" pitchFamily="18" charset="0"/>
                                        <a:ea typeface="Times New Roman" panose="02020603050405020304" pitchFamily="18" charset="0"/>
                                      </a:rPr>
                                    </m:ctrlPr>
                                  </m:dPr>
                                  <m:e>
                                    <m:r>
                                      <a:rPr lang="pt-BR" sz="2000" b="1" i="1" kern="100">
                                        <a:solidFill>
                                          <a:srgbClr val="0F4761"/>
                                        </a:solidFill>
                                        <a:effectLst/>
                                        <a:latin typeface="Cambria Math" panose="02040503050406030204" pitchFamily="18" charset="0"/>
                                        <a:ea typeface="Times New Roman" panose="02020603050405020304" pitchFamily="18" charset="0"/>
                                      </a:rPr>
                                      <m:t>𝟎</m:t>
                                    </m:r>
                                    <m:r>
                                      <a:rPr lang="pt-BR" sz="2000" b="1" i="1" kern="100">
                                        <a:solidFill>
                                          <a:srgbClr val="0F4761"/>
                                        </a:solidFill>
                                        <a:effectLst/>
                                        <a:latin typeface="Cambria Math" panose="02040503050406030204" pitchFamily="18" charset="0"/>
                                        <a:ea typeface="Times New Roman" panose="02020603050405020304" pitchFamily="18" charset="0"/>
                                      </a:rPr>
                                      <m:t>,</m:t>
                                    </m:r>
                                    <m:r>
                                      <a:rPr lang="pt-BR" sz="2000" b="1" i="1" kern="100">
                                        <a:solidFill>
                                          <a:srgbClr val="0F4761"/>
                                        </a:solidFill>
                                        <a:effectLst/>
                                        <a:latin typeface="Cambria Math" panose="02040503050406030204" pitchFamily="18" charset="0"/>
                                        <a:ea typeface="Times New Roman" panose="02020603050405020304" pitchFamily="18" charset="0"/>
                                      </a:rPr>
                                      <m:t>𝟎𝟒</m:t>
                                    </m:r>
                                  </m:e>
                                </m:d>
                              </m:oMath>
                            </m:oMathPara>
                          </a14:m>
                          <a:endParaRPr lang="pt-BR" sz="2000" kern="100" dirty="0">
                            <a:effectLst/>
                            <a:latin typeface="Aptos" panose="020B0004020202020204" pitchFamily="34" charset="0"/>
                            <a:ea typeface="Times New Roman" panose="02020603050405020304" pitchFamily="18" charset="0"/>
                          </a:endParaRPr>
                        </a:p>
                        <a:p>
                          <a:pPr algn="just" fontAlgn="base">
                            <a:lnSpc>
                              <a:spcPct val="100000"/>
                            </a:lnSpc>
                            <a:buNone/>
                          </a:pPr>
                          <a14:m>
                            <m:oMathPara xmlns:m="http://schemas.openxmlformats.org/officeDocument/2006/math">
                              <m:oMathParaPr>
                                <m:jc m:val="centerGroup"/>
                              </m:oMathParaPr>
                              <m:oMath xmlns:m="http://schemas.openxmlformats.org/officeDocument/2006/math">
                                <m:r>
                                  <a:rPr lang="pt-BR" sz="2000" b="1" i="1" kern="100">
                                    <a:solidFill>
                                      <a:srgbClr val="7030A0"/>
                                    </a:solidFill>
                                    <a:effectLst/>
                                    <a:latin typeface="Cambria Math" panose="02040503050406030204" pitchFamily="18" charset="0"/>
                                    <a:ea typeface="Times New Roman" panose="02020603050405020304" pitchFamily="18" charset="0"/>
                                  </a:rPr>
                                  <m:t>𝑴</m:t>
                                </m:r>
                                <m:r>
                                  <a:rPr lang="pt-BR" sz="2000" b="1" i="1" kern="100">
                                    <a:solidFill>
                                      <a:srgbClr val="7030A0"/>
                                    </a:solidFill>
                                    <a:effectLst/>
                                    <a:latin typeface="Cambria Math" panose="02040503050406030204" pitchFamily="18" charset="0"/>
                                    <a:ea typeface="Times New Roman" panose="02020603050405020304" pitchFamily="18" charset="0"/>
                                  </a:rPr>
                                  <m:t> = </m:t>
                                </m:r>
                                <m:r>
                                  <a:rPr lang="pt-BR" sz="2000" b="1" i="1" kern="100">
                                    <a:solidFill>
                                      <a:srgbClr val="7030A0"/>
                                    </a:solidFill>
                                    <a:effectLst/>
                                    <a:latin typeface="Cambria Math" panose="02040503050406030204" pitchFamily="18" charset="0"/>
                                    <a:ea typeface="Times New Roman" panose="02020603050405020304" pitchFamily="18" charset="0"/>
                                  </a:rPr>
                                  <m:t>𝟒𝟖𝟎</m:t>
                                </m:r>
                              </m:oMath>
                            </m:oMathPara>
                          </a14:m>
                          <a:endParaRPr lang="pt-BR" sz="2000" kern="100" dirty="0">
                            <a:effectLst/>
                            <a:latin typeface="Aptos" panose="020B0004020202020204" pitchFamily="34" charset="0"/>
                            <a:ea typeface="Times New Roman" panose="02020603050405020304" pitchFamily="18" charset="0"/>
                          </a:endParaRPr>
                        </a:p>
                        <a:p>
                          <a:pPr algn="just" fontAlgn="base">
                            <a:lnSpc>
                              <a:spcPct val="100000"/>
                            </a:lnSpc>
                            <a:buNone/>
                          </a:pPr>
                          <a14:m>
                            <m:oMathPara xmlns:m="http://schemas.openxmlformats.org/officeDocument/2006/math">
                              <m:oMathParaPr>
                                <m:jc m:val="centerGroup"/>
                              </m:oMathParaPr>
                              <m:oMath xmlns:m="http://schemas.openxmlformats.org/officeDocument/2006/math">
                                <m:r>
                                  <a:rPr lang="pt-BR" sz="2000" b="1" i="1" kern="100">
                                    <a:solidFill>
                                      <a:srgbClr val="4EA72E"/>
                                    </a:solidFill>
                                    <a:effectLst/>
                                    <a:latin typeface="Cambria Math" panose="02040503050406030204" pitchFamily="18" charset="0"/>
                                    <a:ea typeface="Times New Roman" panose="02020603050405020304" pitchFamily="18" charset="0"/>
                                  </a:rPr>
                                  <m:t>𝑱</m:t>
                                </m:r>
                                <m:r>
                                  <a:rPr lang="pt-BR" sz="2000" b="1" i="1" kern="100">
                                    <a:solidFill>
                                      <a:srgbClr val="000000"/>
                                    </a:solidFill>
                                    <a:effectLst/>
                                    <a:latin typeface="Cambria Math" panose="02040503050406030204" pitchFamily="18" charset="0"/>
                                    <a:ea typeface="Times New Roman" panose="02020603050405020304" pitchFamily="18" charset="0"/>
                                  </a:rPr>
                                  <m:t>=</m:t>
                                </m:r>
                                <m:r>
                                  <a:rPr lang="pt-BR" sz="2000" b="1" i="1" kern="100">
                                    <a:solidFill>
                                      <a:srgbClr val="BF4E14"/>
                                    </a:solidFill>
                                    <a:effectLst/>
                                    <a:latin typeface="Cambria Math" panose="02040503050406030204" pitchFamily="18" charset="0"/>
                                    <a:ea typeface="Times New Roman" panose="02020603050405020304" pitchFamily="18" charset="0"/>
                                  </a:rPr>
                                  <m:t>𝑪</m:t>
                                </m:r>
                                <m:r>
                                  <a:rPr lang="pt-BR" sz="2000" b="1" i="1" kern="100">
                                    <a:solidFill>
                                      <a:srgbClr val="000000"/>
                                    </a:solidFill>
                                    <a:effectLst/>
                                    <a:latin typeface="Cambria Math" panose="02040503050406030204" pitchFamily="18" charset="0"/>
                                    <a:ea typeface="Times New Roman" panose="02020603050405020304" pitchFamily="18" charset="0"/>
                                  </a:rPr>
                                  <m:t>∙ </m:t>
                                </m:r>
                                <m:r>
                                  <a:rPr lang="pt-BR" sz="2000" b="1" i="1" kern="100">
                                    <a:solidFill>
                                      <a:srgbClr val="0F4761"/>
                                    </a:solidFill>
                                    <a:effectLst/>
                                    <a:latin typeface="Cambria Math" panose="02040503050406030204" pitchFamily="18" charset="0"/>
                                    <a:ea typeface="Times New Roman" panose="02020603050405020304" pitchFamily="18" charset="0"/>
                                  </a:rPr>
                                  <m:t>𝒊</m:t>
                                </m:r>
                                <m:r>
                                  <a:rPr lang="pt-BR" sz="2000" b="1" i="1" kern="100">
                                    <a:solidFill>
                                      <a:srgbClr val="000000"/>
                                    </a:solidFill>
                                    <a:effectLst/>
                                    <a:latin typeface="Cambria Math" panose="02040503050406030204" pitchFamily="18" charset="0"/>
                                    <a:ea typeface="Times New Roman" panose="02020603050405020304" pitchFamily="18" charset="0"/>
                                  </a:rPr>
                                  <m:t> ∙ </m:t>
                                </m:r>
                                <m:r>
                                  <a:rPr lang="pt-BR" sz="2000" b="1" i="1" kern="100">
                                    <a:solidFill>
                                      <a:srgbClr val="124F1A"/>
                                    </a:solidFill>
                                    <a:effectLst/>
                                    <a:latin typeface="Cambria Math" panose="02040503050406030204" pitchFamily="18" charset="0"/>
                                    <a:ea typeface="Times New Roman" panose="02020603050405020304" pitchFamily="18" charset="0"/>
                                  </a:rPr>
                                  <m:t>𝒕</m:t>
                                </m:r>
                              </m:oMath>
                            </m:oMathPara>
                          </a14:m>
                          <a:endParaRPr lang="pt-BR" sz="2000" kern="100" dirty="0">
                            <a:effectLst/>
                            <a:latin typeface="Aptos" panose="020B0004020202020204" pitchFamily="34" charset="0"/>
                            <a:ea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algn="just" fontAlgn="base">
                            <a:lnSpc>
                              <a:spcPct val="100000"/>
                            </a:lnSpc>
                            <a:buNone/>
                          </a:pPr>
                          <a:r>
                            <a:rPr lang="pt-BR" sz="2000" i="1" kern="100" dirty="0">
                              <a:effectLst/>
                              <a:latin typeface="Arial Narrow" panose="020B0606020202030204" pitchFamily="34" charset="0"/>
                              <a:ea typeface="Times New Roman" panose="02020603050405020304" pitchFamily="18" charset="0"/>
                            </a:rPr>
                            <a:t>Temos:</a:t>
                          </a:r>
                          <a:endParaRPr lang="pt-BR" sz="2000" kern="100" dirty="0">
                            <a:effectLst/>
                            <a:latin typeface="Aptos" panose="020B0004020202020204" pitchFamily="34" charset="0"/>
                            <a:ea typeface="Times New Roman" panose="02020603050405020304" pitchFamily="18" charset="0"/>
                          </a:endParaRPr>
                        </a:p>
                        <a:p>
                          <a:pPr algn="ctr">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0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0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0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𝑱</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0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0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0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𝒊</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124F1A"/>
                                    </a:solidFill>
                                    <a:effectLst/>
                                    <a:latin typeface="Cambria Math" panose="02040503050406030204" pitchFamily="18" charset="0"/>
                                    <a:ea typeface="Aptos" panose="020B0004020202020204" pitchFamily="34" charset="0"/>
                                    <a:cs typeface="Times New Roman" panose="02020603050405020304" pitchFamily="18" charset="0"/>
                                  </a:rPr>
                                  <m:t>𝒕</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0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𝟒𝟖𝟎</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0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𝟒𝟎𝟎</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0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𝟒𝟎𝟎</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𝟎</m:t>
                                </m:r>
                                <m:r>
                                  <a:rPr lang="pt-BR" sz="20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𝟎𝟒</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124F1A"/>
                                    </a:solidFill>
                                    <a:effectLst/>
                                    <a:latin typeface="Cambria Math" panose="02040503050406030204" pitchFamily="18" charset="0"/>
                                    <a:ea typeface="Aptos" panose="020B0004020202020204" pitchFamily="34" charset="0"/>
                                    <a:cs typeface="Times New Roman" panose="02020603050405020304" pitchFamily="18" charset="0"/>
                                  </a:rPr>
                                  <m:t>𝒕</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0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𝟒𝟖𝟎</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𝟒𝟎𝟎</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𝟒𝟎𝟎</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𝟎</m:t>
                                </m:r>
                                <m:r>
                                  <a:rPr lang="pt-BR" sz="20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𝟎𝟒</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124F1A"/>
                                    </a:solidFill>
                                    <a:effectLst/>
                                    <a:latin typeface="Cambria Math" panose="02040503050406030204" pitchFamily="18" charset="0"/>
                                    <a:ea typeface="Aptos" panose="020B0004020202020204" pitchFamily="34" charset="0"/>
                                    <a:cs typeface="Times New Roman" panose="02020603050405020304" pitchFamily="18" charset="0"/>
                                  </a:rPr>
                                  <m:t>𝒕</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𝟖𝟎</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𝟒𝟎𝟎</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𝟎</m:t>
                                </m:r>
                                <m:r>
                                  <a:rPr lang="pt-BR" sz="20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F4761"/>
                                    </a:solidFill>
                                    <a:effectLst/>
                                    <a:latin typeface="Cambria Math" panose="02040503050406030204" pitchFamily="18" charset="0"/>
                                    <a:ea typeface="Aptos" panose="020B0004020202020204" pitchFamily="34" charset="0"/>
                                    <a:cs typeface="Times New Roman" panose="02020603050405020304" pitchFamily="18" charset="0"/>
                                  </a:rPr>
                                  <m:t>𝟎𝟒</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124F1A"/>
                                    </a:solidFill>
                                    <a:effectLst/>
                                    <a:latin typeface="Cambria Math" panose="02040503050406030204" pitchFamily="18" charset="0"/>
                                    <a:ea typeface="Aptos" panose="020B0004020202020204" pitchFamily="34" charset="0"/>
                                    <a:cs typeface="Times New Roman" panose="02020603050405020304" pitchFamily="18" charset="0"/>
                                  </a:rPr>
                                  <m:t>𝒕</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𝟖𝟎</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𝟏𝟔</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124F1A"/>
                                    </a:solidFill>
                                    <a:effectLst/>
                                    <a:latin typeface="Cambria Math" panose="02040503050406030204" pitchFamily="18" charset="0"/>
                                    <a:ea typeface="Aptos" panose="020B0004020202020204" pitchFamily="34" charset="0"/>
                                    <a:cs typeface="Times New Roman" panose="02020603050405020304" pitchFamily="18" charset="0"/>
                                  </a:rPr>
                                  <m:t>𝒕</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𝟏𝟔</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000" b="1" i="1" kern="100">
                                    <a:solidFill>
                                      <a:srgbClr val="124F1A"/>
                                    </a:solidFill>
                                    <a:effectLst/>
                                    <a:latin typeface="Cambria Math" panose="02040503050406030204" pitchFamily="18" charset="0"/>
                                    <a:ea typeface="Aptos" panose="020B0004020202020204" pitchFamily="34" charset="0"/>
                                    <a:cs typeface="Times New Roman" panose="02020603050405020304" pitchFamily="18" charset="0"/>
                                  </a:rPr>
                                  <m:t>𝒕</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𝟖𝟎</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000" b="1" i="1" kern="100">
                                    <a:solidFill>
                                      <a:srgbClr val="124F1A"/>
                                    </a:solidFill>
                                    <a:effectLst/>
                                    <a:latin typeface="Cambria Math" panose="02040503050406030204" pitchFamily="18" charset="0"/>
                                    <a:ea typeface="Aptos" panose="020B0004020202020204" pitchFamily="34" charset="0"/>
                                    <a:cs typeface="Times New Roman" panose="02020603050405020304" pitchFamily="18" charset="0"/>
                                  </a:rPr>
                                  <m:t>𝒕</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𝟖𝟎</m:t>
                                    </m:r>
                                  </m:num>
                                  <m:den>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𝟏𝟔</m:t>
                                    </m:r>
                                  </m:den>
                                </m:f>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000" b="1" i="1" kern="100">
                                    <a:solidFill>
                                      <a:srgbClr val="124F1A"/>
                                    </a:solidFill>
                                    <a:effectLst/>
                                    <a:latin typeface="Cambria Math" panose="02040503050406030204" pitchFamily="18" charset="0"/>
                                    <a:ea typeface="Aptos" panose="020B0004020202020204" pitchFamily="34" charset="0"/>
                                    <a:cs typeface="Times New Roman" panose="02020603050405020304" pitchFamily="18" charset="0"/>
                                  </a:rPr>
                                  <m:t>𝒕</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𝟓</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28145846"/>
                      </a:ext>
                    </a:extLst>
                  </a:tr>
                </a:tbl>
              </a:graphicData>
            </a:graphic>
          </p:graphicFrame>
        </mc:Choice>
        <mc:Fallback xmlns="">
          <p:graphicFrame>
            <p:nvGraphicFramePr>
              <p:cNvPr id="6" name="Tabela 5">
                <a:extLst>
                  <a:ext uri="{FF2B5EF4-FFF2-40B4-BE49-F238E27FC236}">
                    <a16:creationId xmlns:a16="http://schemas.microsoft.com/office/drawing/2014/main" id="{AF5E6F79-BD2B-88D3-1086-E9295EE758B3}"/>
                  </a:ext>
                </a:extLst>
              </p:cNvPr>
              <p:cNvGraphicFramePr>
                <a:graphicFrameLocks noGrp="1"/>
              </p:cNvGraphicFramePr>
              <p:nvPr>
                <p:extLst>
                  <p:ext uri="{D42A27DB-BD31-4B8C-83A1-F6EECF244321}">
                    <p14:modId xmlns:p14="http://schemas.microsoft.com/office/powerpoint/2010/main" val="4025985011"/>
                  </p:ext>
                </p:extLst>
              </p:nvPr>
            </p:nvGraphicFramePr>
            <p:xfrm>
              <a:off x="5476875" y="1498175"/>
              <a:ext cx="6591300" cy="4230243"/>
            </p:xfrm>
            <a:graphic>
              <a:graphicData uri="http://schemas.openxmlformats.org/drawingml/2006/table">
                <a:tbl>
                  <a:tblPr firstRow="1" firstCol="1" bandRow="1"/>
                  <a:tblGrid>
                    <a:gridCol w="2847975">
                      <a:extLst>
                        <a:ext uri="{9D8B030D-6E8A-4147-A177-3AD203B41FA5}">
                          <a16:colId xmlns:a16="http://schemas.microsoft.com/office/drawing/2014/main" val="1356081518"/>
                        </a:ext>
                      </a:extLst>
                    </a:gridCol>
                    <a:gridCol w="3743325">
                      <a:extLst>
                        <a:ext uri="{9D8B030D-6E8A-4147-A177-3AD203B41FA5}">
                          <a16:colId xmlns:a16="http://schemas.microsoft.com/office/drawing/2014/main" val="4041698280"/>
                        </a:ext>
                      </a:extLst>
                    </a:gridCol>
                  </a:tblGrid>
                  <a:tr h="4230243">
                    <a:tc>
                      <a:txBody>
                        <a:bodyPr/>
                        <a:lstStyle/>
                        <a:p>
                          <a:endParaRPr lang="pt-BR"/>
                        </a:p>
                      </a:txBody>
                      <a:tcPr marL="68580" marR="68580" marT="0" marB="0">
                        <a:lnL>
                          <a:noFill/>
                        </a:lnL>
                        <a:lnR w="12700" cap="flat" cmpd="sng" algn="ctr">
                          <a:solidFill>
                            <a:srgbClr val="000000"/>
                          </a:solidFill>
                          <a:prstDash val="solid"/>
                          <a:round/>
                          <a:headEnd type="none" w="med" len="med"/>
                          <a:tailEnd type="none" w="med" len="med"/>
                        </a:lnR>
                        <a:lnT>
                          <a:noFill/>
                        </a:lnT>
                        <a:lnB>
                          <a:noFill/>
                        </a:lnB>
                        <a:blipFill>
                          <a:blip r:embed="rId3"/>
                          <a:stretch>
                            <a:fillRect t="-1871" r="-131197" b="-144"/>
                          </a:stretch>
                        </a:blipFill>
                      </a:tcPr>
                    </a:tc>
                    <a:tc>
                      <a:txBody>
                        <a:bodyPr/>
                        <a:lstStyle/>
                        <a:p>
                          <a:endParaRPr lang="pt-B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3"/>
                          <a:stretch>
                            <a:fillRect l="-76221" t="-1871" b="-144"/>
                          </a:stretch>
                        </a:blipFill>
                      </a:tcPr>
                    </a:tc>
                    <a:extLst>
                      <a:ext uri="{0D108BD9-81ED-4DB2-BD59-A6C34878D82A}">
                        <a16:rowId xmlns:a16="http://schemas.microsoft.com/office/drawing/2014/main" val="128145846"/>
                      </a:ext>
                    </a:extLst>
                  </a:tr>
                </a:tbl>
              </a:graphicData>
            </a:graphic>
          </p:graphicFrame>
        </mc:Fallback>
      </mc:AlternateContent>
      <p:sp>
        <p:nvSpPr>
          <p:cNvPr id="7" name="Rectangle 2">
            <a:extLst>
              <a:ext uri="{FF2B5EF4-FFF2-40B4-BE49-F238E27FC236}">
                <a16:creationId xmlns:a16="http://schemas.microsoft.com/office/drawing/2014/main" id="{3E9341D6-5DAD-C5F1-3395-7F1AC2DB9200}"/>
              </a:ext>
            </a:extLst>
          </p:cNvPr>
          <p:cNvSpPr>
            <a:spLocks noChangeArrowheads="1"/>
          </p:cNvSpPr>
          <p:nvPr/>
        </p:nvSpPr>
        <p:spPr bwMode="auto">
          <a:xfrm>
            <a:off x="332882" y="1591318"/>
            <a:ext cx="4717401" cy="4493538"/>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BR" altLang="pt-BR" sz="2200" b="1" i="0" u="none" strike="noStrike" cap="none" normalizeH="0" baseline="0" dirty="0">
                <a:ln>
                  <a:noFill/>
                </a:ln>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MONTANTE</a:t>
            </a:r>
            <a:endParaRPr kumimoji="0" lang="pt-BR" altLang="pt-BR" sz="2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montante </a:t>
            </a:r>
            <a:r>
              <a:rPr kumimoji="0" lang="pt-BR" altLang="pt-BR" sz="2200" b="0" i="0" u="none" strike="noStrike" cap="none" normalizeH="0" baseline="0" dirty="0">
                <a:ln>
                  <a:noFill/>
                </a:ln>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é</a:t>
            </a:r>
            <a:r>
              <a:rPr kumimoji="0" lang="pt-BR" altLang="pt-BR" sz="22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 valor final da opera</a:t>
            </a:r>
            <a:r>
              <a:rPr kumimoji="0" lang="pt-BR" altLang="pt-BR" sz="2200" b="0" i="0" u="none" strike="noStrike" cap="none" normalizeH="0" baseline="0" dirty="0">
                <a:ln>
                  <a:noFill/>
                </a:ln>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ç</a:t>
            </a:r>
            <a:r>
              <a:rPr kumimoji="0" lang="pt-BR" altLang="pt-BR" sz="22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ão financeira dado pela adi</a:t>
            </a:r>
            <a:r>
              <a:rPr kumimoji="0" lang="pt-BR" altLang="pt-BR" sz="2200" b="0" i="0" u="none" strike="noStrike" cap="none" normalizeH="0" baseline="0" dirty="0">
                <a:ln>
                  <a:noFill/>
                </a:ln>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ç</a:t>
            </a:r>
            <a:r>
              <a:rPr kumimoji="0" lang="pt-BR" altLang="pt-BR" sz="22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ão do capital inicial com os juros acumulados.</a:t>
            </a:r>
            <a:endParaRPr kumimoji="0" lang="pt-BR" altLang="pt-BR" sz="2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200" b="1" i="0" u="none" strike="noStrike" cap="none" normalizeH="0" baseline="0" dirty="0">
                <a:ln>
                  <a:noFill/>
                </a:ln>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a:t>M</a:t>
            </a:r>
            <a:r>
              <a:rPr kumimoji="0" lang="pt-BR" altLang="pt-BR" sz="2200" b="1" i="0" u="none" strike="noStrike" cap="none" normalizeH="0" baseline="0" dirty="0">
                <a:ln>
                  <a:noFill/>
                </a:ln>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a:t> = </a:t>
            </a:r>
            <a:r>
              <a:rPr kumimoji="0" lang="pt-BR" altLang="pt-BR" sz="2200" b="1" i="0" u="none" strike="noStrike" cap="none" normalizeH="0" baseline="0" dirty="0">
                <a:ln>
                  <a:noFill/>
                </a:ln>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a:t>C</a:t>
            </a:r>
            <a:r>
              <a:rPr kumimoji="0" lang="pt-BR" altLang="pt-BR" sz="2200" b="1" i="0" u="none" strike="noStrike" cap="none" normalizeH="0" baseline="0" dirty="0">
                <a:ln>
                  <a:noFill/>
                </a:ln>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a:t> + </a:t>
            </a:r>
            <a:r>
              <a:rPr kumimoji="0" lang="pt-BR" altLang="pt-BR" sz="2200" b="1" i="0" u="none" strike="noStrike" cap="none" normalizeH="0" baseline="0" dirty="0">
                <a:ln>
                  <a:noFill/>
                </a:ln>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a:t>J</a:t>
            </a:r>
            <a:endParaRPr kumimoji="0" lang="pt-BR" altLang="pt-BR" sz="2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Em que: </a:t>
            </a:r>
            <a:r>
              <a:rPr kumimoji="0" lang="pt-BR" altLang="pt-BR" sz="2200" b="1" i="0" u="none" strike="noStrike" cap="none" normalizeH="0" baseline="0" dirty="0">
                <a:ln>
                  <a:noFill/>
                </a:ln>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M</a:t>
            </a:r>
            <a:r>
              <a:rPr kumimoji="0" lang="pt-BR" altLang="pt-BR" sz="22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kumimoji="0" lang="pt-BR" altLang="pt-BR" sz="2200" b="0" i="0" u="none" strike="noStrike" cap="none" normalizeH="0" baseline="0" dirty="0">
                <a:ln>
                  <a:noFill/>
                </a:ln>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é</a:t>
            </a:r>
            <a:r>
              <a:rPr kumimoji="0" lang="pt-BR" altLang="pt-BR" sz="22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 montante; </a:t>
            </a:r>
            <a:r>
              <a:rPr kumimoji="0" lang="pt-BR" altLang="pt-BR" sz="2200" b="1" i="0" u="none" strike="noStrike" cap="none" normalizeH="0" baseline="0" dirty="0">
                <a:ln>
                  <a:noFill/>
                </a:ln>
                <a:solidFill>
                  <a:srgbClr val="BF4E14"/>
                </a:solidFill>
                <a:effectLst/>
                <a:latin typeface="Arial Narrow" panose="020B0606020202030204" pitchFamily="34" charset="0"/>
                <a:ea typeface="Times New Roman" panose="02020603050405020304" pitchFamily="18" charset="0"/>
                <a:cs typeface="Times New Roman" panose="02020603050405020304" pitchFamily="18" charset="0"/>
              </a:rPr>
              <a:t>C</a:t>
            </a:r>
            <a:r>
              <a:rPr kumimoji="0" lang="pt-BR" altLang="pt-BR" sz="22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 capital inicial e </a:t>
            </a:r>
            <a:r>
              <a:rPr kumimoji="0" lang="pt-BR" altLang="pt-BR" sz="2200" b="1" i="0" u="none" strike="noStrike" cap="none" normalizeH="0" baseline="0" dirty="0">
                <a:ln>
                  <a:noFill/>
                </a:ln>
                <a:solidFill>
                  <a:srgbClr val="4EA72E"/>
                </a:solidFill>
                <a:effectLst/>
                <a:latin typeface="Arial Narrow" panose="020B0606020202030204" pitchFamily="34" charset="0"/>
                <a:ea typeface="Times New Roman" panose="02020603050405020304" pitchFamily="18" charset="0"/>
                <a:cs typeface="Times New Roman" panose="02020603050405020304" pitchFamily="18" charset="0"/>
              </a:rPr>
              <a:t>J</a:t>
            </a:r>
            <a:r>
              <a:rPr kumimoji="0" lang="pt-BR" altLang="pt-BR" sz="22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 juro.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2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200" b="1"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Exemplo: </a:t>
            </a:r>
            <a:r>
              <a:rPr kumimoji="0" lang="pt-BR" altLang="pt-BR" sz="22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Um capital de R$ 400,00 aplicado, a juros simples, a uma taxa de 4% ao mês, resultou no montante de R$ 480,00 ap</a:t>
            </a:r>
            <a:r>
              <a:rPr kumimoji="0" lang="pt-BR" altLang="pt-BR" sz="2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ó</a:t>
            </a:r>
            <a:r>
              <a:rPr kumimoji="0" lang="pt-BR" altLang="pt-BR" sz="22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s um certo tempo. Qual foi o tempo da aplica</a:t>
            </a:r>
            <a:r>
              <a:rPr kumimoji="0" lang="pt-BR" altLang="pt-BR" sz="2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ç</a:t>
            </a:r>
            <a:r>
              <a:rPr kumimoji="0" lang="pt-BR" altLang="pt-BR" sz="22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ão?</a:t>
            </a:r>
            <a:endParaRPr kumimoji="0" lang="pt-BR" altLang="pt-BR" sz="2200" b="0" i="0" u="none" strike="noStrike" cap="none" normalizeH="0" baseline="0" dirty="0">
              <a:ln>
                <a:noFill/>
              </a:ln>
              <a:solidFill>
                <a:schemeClr val="tx1"/>
              </a:solidFill>
              <a:effectLst/>
              <a:ea typeface="Times New Roman" panose="02020603050405020304" pitchFamily="18" charset="0"/>
            </a:endParaRPr>
          </a:p>
        </p:txBody>
      </p:sp>
      <p:sp>
        <p:nvSpPr>
          <p:cNvPr id="9" name="CaixaDeTexto 8">
            <a:extLst>
              <a:ext uri="{FF2B5EF4-FFF2-40B4-BE49-F238E27FC236}">
                <a16:creationId xmlns:a16="http://schemas.microsoft.com/office/drawing/2014/main" id="{EA07E361-598F-80DF-ECAE-A7AA5AA788BE}"/>
              </a:ext>
            </a:extLst>
          </p:cNvPr>
          <p:cNvSpPr txBox="1"/>
          <p:nvPr/>
        </p:nvSpPr>
        <p:spPr>
          <a:xfrm>
            <a:off x="7381876" y="6002467"/>
            <a:ext cx="4961730"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000" b="0" i="1"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rPr>
              <a:t>Portanto, o tempo de aplicação foi de 5 meses.</a:t>
            </a:r>
            <a:endParaRPr kumimoji="0" lang="pt-BR" altLang="pt-BR" sz="2000" b="0" i="0" u="none" strike="noStrike" cap="none" normalizeH="0" baseline="0" dirty="0">
              <a:ln>
                <a:noFill/>
              </a:ln>
              <a:solidFill>
                <a:schemeClr val="tx1"/>
              </a:solidFill>
              <a:effectLst/>
              <a:latin typeface="Arial" panose="020B0604020202020204" pitchFamily="34" charset="0"/>
            </a:endParaRPr>
          </a:p>
        </p:txBody>
      </p:sp>
      <p:sp>
        <p:nvSpPr>
          <p:cNvPr id="11" name="CaixaDeTexto 10">
            <a:extLst>
              <a:ext uri="{FF2B5EF4-FFF2-40B4-BE49-F238E27FC236}">
                <a16:creationId xmlns:a16="http://schemas.microsoft.com/office/drawing/2014/main" id="{9F964289-1668-008B-5A53-0B5B3B6F06EF}"/>
              </a:ext>
            </a:extLst>
          </p:cNvPr>
          <p:cNvSpPr txBox="1"/>
          <p:nvPr/>
        </p:nvSpPr>
        <p:spPr>
          <a:xfrm>
            <a:off x="5462716" y="820195"/>
            <a:ext cx="2533650" cy="43088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200" b="0" i="1" u="sng" strike="noStrike" cap="none" normalizeH="0" baseline="0" dirty="0">
                <a:ln>
                  <a:noFill/>
                </a:ln>
                <a:solidFill>
                  <a:schemeClr val="tx1"/>
                </a:solidFill>
                <a:effectLst/>
                <a:latin typeface="Arial Narrow" panose="020B0606020202030204" pitchFamily="34" charset="0"/>
                <a:ea typeface="Times New Roman" panose="02020603050405020304" pitchFamily="18" charset="0"/>
              </a:rPr>
              <a:t>Resolução</a:t>
            </a:r>
            <a:r>
              <a:rPr kumimoji="0" lang="pt-BR" altLang="pt-BR" sz="2200" b="0" i="1"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rPr>
              <a:t>:</a:t>
            </a:r>
            <a:endParaRPr kumimoji="0" lang="pt-BR" altLang="pt-BR" sz="2200" b="0" i="0" u="none" strike="noStrike" cap="none" normalizeH="0" baseline="0" dirty="0">
              <a:ln>
                <a:noFill/>
              </a:ln>
              <a:solidFill>
                <a:schemeClr val="tx1"/>
              </a:solidFill>
              <a:effectLst/>
              <a:ea typeface="Times New Roman" panose="02020603050405020304" pitchFamily="18" charset="0"/>
            </a:endParaRPr>
          </a:p>
        </p:txBody>
      </p:sp>
    </p:spTree>
    <p:extLst>
      <p:ext uri="{BB962C8B-B14F-4D97-AF65-F5344CB8AC3E}">
        <p14:creationId xmlns:p14="http://schemas.microsoft.com/office/powerpoint/2010/main" val="4330752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06912-3F7A-4F8B-4920-FA7D01290A24}"/>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21B5425F-E7B6-630A-D793-68A5113AEDBD}"/>
              </a:ext>
            </a:extLst>
          </p:cNvPr>
          <p:cNvPicPr>
            <a:picLocks noChangeAspect="1"/>
          </p:cNvPicPr>
          <p:nvPr/>
        </p:nvPicPr>
        <p:blipFill>
          <a:blip r:embed="rId2"/>
          <a:stretch>
            <a:fillRect/>
          </a:stretch>
        </p:blipFill>
        <p:spPr>
          <a:xfrm>
            <a:off x="323567" y="633370"/>
            <a:ext cx="4058216" cy="600159"/>
          </a:xfrm>
          <a:prstGeom prst="rect">
            <a:avLst/>
          </a:prstGeom>
        </p:spPr>
      </p:pic>
      <p:sp>
        <p:nvSpPr>
          <p:cNvPr id="5" name="CaixaDeTexto 4">
            <a:extLst>
              <a:ext uri="{FF2B5EF4-FFF2-40B4-BE49-F238E27FC236}">
                <a16:creationId xmlns:a16="http://schemas.microsoft.com/office/drawing/2014/main" id="{5AAEBA50-39B8-51E5-E669-4E378178B6C4}"/>
              </a:ext>
            </a:extLst>
          </p:cNvPr>
          <p:cNvSpPr txBox="1"/>
          <p:nvPr/>
        </p:nvSpPr>
        <p:spPr>
          <a:xfrm>
            <a:off x="323567" y="1368543"/>
            <a:ext cx="11420758" cy="45903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10.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Osmar construiu um quadro a fim de organizar seus investimentos e prever os rendimentos mês a mês.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Tabela&#10;&#10;O conteúdo gerado por IA pode estar incorreto.">
            <a:extLst>
              <a:ext uri="{FF2B5EF4-FFF2-40B4-BE49-F238E27FC236}">
                <a16:creationId xmlns:a16="http://schemas.microsoft.com/office/drawing/2014/main" id="{3982881C-F21F-A71E-8D42-F2586BB17B47}"/>
              </a:ext>
            </a:extLst>
          </p:cNvPr>
          <p:cNvPicPr>
            <a:picLocks noChangeAspect="1"/>
          </p:cNvPicPr>
          <p:nvPr/>
        </p:nvPicPr>
        <p:blipFill>
          <a:blip r:embed="rId3"/>
          <a:stretch>
            <a:fillRect/>
          </a:stretch>
        </p:blipFill>
        <p:spPr>
          <a:xfrm>
            <a:off x="2352675" y="1962593"/>
            <a:ext cx="6536837" cy="1429971"/>
          </a:xfrm>
          <a:prstGeom prst="rect">
            <a:avLst/>
          </a:prstGeom>
        </p:spPr>
      </p:pic>
      <p:sp>
        <p:nvSpPr>
          <p:cNvPr id="8" name="CaixaDeTexto 7">
            <a:extLst>
              <a:ext uri="{FF2B5EF4-FFF2-40B4-BE49-F238E27FC236}">
                <a16:creationId xmlns:a16="http://schemas.microsoft.com/office/drawing/2014/main" id="{1CFB5C28-4B8C-C2D5-CFE7-F0CDFCD2C085}"/>
              </a:ext>
            </a:extLst>
          </p:cNvPr>
          <p:cNvSpPr txBox="1"/>
          <p:nvPr/>
        </p:nvSpPr>
        <p:spPr>
          <a:xfrm>
            <a:off x="504824" y="3657161"/>
            <a:ext cx="10944225" cy="1832296"/>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Sabendo que os investimentos serão à juros simples,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Preencha as lacunas, no quadro, corretamente.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Como ele pode prever o montante de um ano, sem precisar calcular os rendimentos e os montantes dos meses anteriores? Mostre os cálculos.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599776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A528A-1204-E6E3-B168-6FC67F8899A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EEB4143-79D0-E9E2-432A-ED45B2933031}"/>
              </a:ext>
            </a:extLst>
          </p:cNvPr>
          <p:cNvSpPr txBox="1"/>
          <p:nvPr/>
        </p:nvSpPr>
        <p:spPr>
          <a:xfrm>
            <a:off x="376237" y="839167"/>
            <a:ext cx="11439525" cy="1628266"/>
          </a:xfrm>
          <a:prstGeom prst="rect">
            <a:avLst/>
          </a:prstGeom>
          <a:noFill/>
        </p:spPr>
        <p:txBody>
          <a:bodyPr wrap="square">
            <a:spAutoFit/>
          </a:bodyPr>
          <a:lstStyle/>
          <a:p>
            <a:pPr algn="just">
              <a:lnSpc>
                <a:spcPct val="107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11.</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Chrislorrayne precisou de um empréstimo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 R$ 12 500,00 para cobrir parte dos custos de instalação do seu novo ateliê de design. Ela contratou o crédito com uma instituição financeira que cobra juros simples de 3,5% ao mês, com prazo de 5 meses para quitação.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será o valor total que Chrislorrayne terá que pagar ao final do período?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372F56F-104B-DE7B-9292-C591430422E6}"/>
              </a:ext>
            </a:extLst>
          </p:cNvPr>
          <p:cNvSpPr txBox="1"/>
          <p:nvPr/>
        </p:nvSpPr>
        <p:spPr>
          <a:xfrm>
            <a:off x="492918" y="3921589"/>
            <a:ext cx="11206162" cy="801117"/>
          </a:xfrm>
          <a:prstGeom prst="rect">
            <a:avLst/>
          </a:prstGeom>
          <a:noFill/>
        </p:spPr>
        <p:txBody>
          <a:bodyPr wrap="square">
            <a:spAutoFit/>
          </a:bodyPr>
          <a:lstStyle/>
          <a:p>
            <a:pPr algn="just">
              <a:lnSpc>
                <a:spcPct val="107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12.</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Um capital</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de R$ 530,00 foi aplicado à taxa de juros simples de 3% ao mês. Qual será o valor do montante após 5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020569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5A496-A83A-B3C8-2BF0-825071D15B9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49F8083E-FBEF-22AB-7BCE-418B640D7311}"/>
              </a:ext>
            </a:extLst>
          </p:cNvPr>
          <p:cNvPicPr>
            <a:picLocks noChangeAspect="1"/>
          </p:cNvPicPr>
          <p:nvPr/>
        </p:nvPicPr>
        <p:blipFill>
          <a:blip r:embed="rId2"/>
          <a:stretch>
            <a:fillRect/>
          </a:stretch>
        </p:blipFill>
        <p:spPr>
          <a:xfrm>
            <a:off x="3905250" y="728594"/>
            <a:ext cx="4800871" cy="604511"/>
          </a:xfrm>
          <a:prstGeom prst="rect">
            <a:avLst/>
          </a:prstGeom>
        </p:spPr>
      </p:pic>
      <p:sp>
        <p:nvSpPr>
          <p:cNvPr id="3" name="CaixaDeTexto 2">
            <a:extLst>
              <a:ext uri="{FF2B5EF4-FFF2-40B4-BE49-F238E27FC236}">
                <a16:creationId xmlns:a16="http://schemas.microsoft.com/office/drawing/2014/main" id="{9EF4509C-9774-DA51-29EE-DBE6D1A1C6F4}"/>
              </a:ext>
            </a:extLst>
          </p:cNvPr>
          <p:cNvSpPr txBox="1"/>
          <p:nvPr/>
        </p:nvSpPr>
        <p:spPr>
          <a:xfrm>
            <a:off x="1276350" y="1333105"/>
            <a:ext cx="9725025" cy="707886"/>
          </a:xfrm>
          <a:prstGeom prst="rect">
            <a:avLst/>
          </a:prstGeom>
          <a:noFill/>
          <a:ln>
            <a:solidFill>
              <a:schemeClr val="tx1"/>
            </a:solidFill>
          </a:ln>
        </p:spPr>
        <p:txBody>
          <a:bodyPr wrap="square">
            <a:spAutoFit/>
          </a:bodyPr>
          <a:lstStyle/>
          <a:p>
            <a:pPr algn="just"/>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a:t>
            </a:r>
            <a:r>
              <a:rPr lang="pt-BR" sz="20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resolver</a:t>
            </a:r>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problema que envolva porcentagem. Fique atento à sua resolução, marque apenas uma alternativa e verifique a solução.</a:t>
            </a:r>
            <a:endParaRPr lang="pt-BR" sz="2000" dirty="0"/>
          </a:p>
        </p:txBody>
      </p:sp>
      <p:sp>
        <p:nvSpPr>
          <p:cNvPr id="5" name="CaixaDeTexto 4">
            <a:extLst>
              <a:ext uri="{FF2B5EF4-FFF2-40B4-BE49-F238E27FC236}">
                <a16:creationId xmlns:a16="http://schemas.microsoft.com/office/drawing/2014/main" id="{79B2BFC7-CB22-0253-B8D7-FB59CFEE0605}"/>
              </a:ext>
            </a:extLst>
          </p:cNvPr>
          <p:cNvSpPr txBox="1"/>
          <p:nvPr/>
        </p:nvSpPr>
        <p:spPr>
          <a:xfrm>
            <a:off x="361950" y="2461737"/>
            <a:ext cx="11468100" cy="3888244"/>
          </a:xfrm>
          <a:prstGeom prst="rect">
            <a:avLst/>
          </a:prstGeom>
          <a:noFill/>
        </p:spPr>
        <p:txBody>
          <a:bodyPr wrap="square">
            <a:spAutoFit/>
          </a:bodyPr>
          <a:lstStyle/>
          <a:p>
            <a:pPr algn="just">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Xande trabalha como técnico em informática e decidiu guardar parte de suas economias para trocar seu notebook de trabalho no fim do ano. Após pesquisar opções de investimento de curto prazo, ele escolheu aplicar R$ 750,00 em um fundo que utiliza juros simples como forma de rentabilidade, ideal para quem pretende retirar o dinheiro em poucos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Passados 6 meses, ao consultar seu extrato, Xande percebeu que o valor total da aplicação havia alcançado R$ 1065,00. Surpreso com o rendimento, ele resolveu calcular a taxa de juros mensal que o fundo havia oferecido, para avaliar se vale a pena fazer novos aportes nesse mesmo fundo nos próximos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é a taxa de juros mensal do fundo em que Xande aplicou?</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6% ao mês.</a:t>
            </a:r>
            <a:r>
              <a:rPr lang="pt-BR" sz="22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 		(C) 8% ao mês.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7% ao mês.</a:t>
            </a:r>
            <a:r>
              <a:rPr lang="pt-BR" sz="22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 		(D) 9% ao mês.</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920826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41837-BC65-2CFC-4AB2-742E70F0A07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0BF813A-2E14-E3A0-CAB8-2BBECA1F1C50}"/>
              </a:ext>
            </a:extLst>
          </p:cNvPr>
          <p:cNvSpPr txBox="1"/>
          <p:nvPr/>
        </p:nvSpPr>
        <p:spPr>
          <a:xfrm>
            <a:off x="476250" y="791655"/>
            <a:ext cx="11239500" cy="4335739"/>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Camila pretende fazer uma reforma simples em sua casa e, para isso, decidiu aplicar parte do seu décimo terceiro salário em uma aplicação de curto prazo. Ela optou por um investimento de juros simples, pois pretende resgatar o valor em alguns meses, antes do início do período de obras. Sabendo que o capital aplicado foi de R$ 1200,00, que a taxa de juros mensal foi de 1%, e que, ao final da aplicação, o montante recebido foi de R$ 1356,00.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07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foi o tempo, em meses, que o dinheiro ficou aplicado?</a:t>
            </a:r>
          </a:p>
          <a:p>
            <a:pPr marR="88900" algn="just">
              <a:lnSpc>
                <a:spcPct val="107000"/>
              </a:lnSpc>
              <a:spcAft>
                <a:spcPts val="800"/>
              </a:spcAft>
            </a:pPr>
            <a:r>
              <a:rPr lang="pt-BR" sz="2200" dirty="0">
                <a:latin typeface="Arial Narrow" panose="020B0606020202030204" pitchFamily="34" charset="0"/>
              </a:rPr>
              <a:t>(A) 11.</a:t>
            </a:r>
          </a:p>
          <a:p>
            <a:pPr marR="88900" algn="just">
              <a:lnSpc>
                <a:spcPct val="107000"/>
              </a:lnSpc>
              <a:spcAft>
                <a:spcPts val="800"/>
              </a:spcAft>
              <a:buNone/>
            </a:pPr>
            <a:r>
              <a:rPr lang="pt-BR" sz="2200" dirty="0">
                <a:latin typeface="Arial Narrow" panose="020B0606020202030204" pitchFamily="34" charset="0"/>
              </a:rPr>
              <a:t>(B) 12.</a:t>
            </a:r>
          </a:p>
          <a:p>
            <a:pPr marR="88900" algn="just">
              <a:lnSpc>
                <a:spcPct val="107000"/>
              </a:lnSpc>
              <a:spcAft>
                <a:spcPts val="800"/>
              </a:spcAft>
              <a:buNone/>
            </a:pPr>
            <a:r>
              <a:rPr lang="pt-BR" sz="2200" dirty="0">
                <a:latin typeface="Arial Narrow" panose="020B0606020202030204" pitchFamily="34" charset="0"/>
              </a:rPr>
              <a:t>(C) 13.</a:t>
            </a:r>
          </a:p>
          <a:p>
            <a:pPr marR="88900" algn="just">
              <a:lnSpc>
                <a:spcPct val="107000"/>
              </a:lnSpc>
              <a:spcAft>
                <a:spcPts val="800"/>
              </a:spcAft>
              <a:buNone/>
            </a:pPr>
            <a:r>
              <a:rPr lang="pt-BR" sz="2200" dirty="0">
                <a:latin typeface="Arial Narrow" panose="020B0606020202030204" pitchFamily="34" charset="0"/>
              </a:rPr>
              <a:t>(D) 14.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668895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46FF5-6FBC-D940-05D6-65ED1A5767D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F202C98-5B27-F498-7732-9CD0CDBCCC0E}"/>
              </a:ext>
            </a:extLst>
          </p:cNvPr>
          <p:cNvSpPr txBox="1"/>
          <p:nvPr/>
        </p:nvSpPr>
        <p:spPr>
          <a:xfrm>
            <a:off x="404812" y="821594"/>
            <a:ext cx="11382375" cy="4086760"/>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3</a:t>
            </a: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Lucas trabalha como freelancer de design gráfico e decidiu guardar uma parte de sua renda para comprar uma nova mesa digitalizadora. Para isso, ele aplicou R$ 600,00 em um investimento com juros simples, visando deixar o valor rendendo por alguns meses. O fundo escolhido oferecia uma taxa de juros anual de 20%. Após algum tempo, o valor acumulado atingiu R$ 1080,00.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Quanto tempo o valor ficou investido?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4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18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24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48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658244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C8D9B-6C76-484C-C899-E7762EB95863}"/>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7F24B49B-1301-EDBB-1FC9-A896C43D9000}"/>
              </a:ext>
            </a:extLst>
          </p:cNvPr>
          <p:cNvPicPr>
            <a:picLocks noChangeAspect="1"/>
          </p:cNvPicPr>
          <p:nvPr/>
        </p:nvPicPr>
        <p:blipFill>
          <a:blip r:embed="rId2"/>
          <a:srcRect t="9373"/>
          <a:stretch>
            <a:fillRect/>
          </a:stretch>
        </p:blipFill>
        <p:spPr>
          <a:xfrm>
            <a:off x="199613" y="611844"/>
            <a:ext cx="6466982" cy="1531388"/>
          </a:xfrm>
          <a:prstGeom prst="rect">
            <a:avLst/>
          </a:prstGeom>
        </p:spPr>
      </p:pic>
      <p:sp>
        <p:nvSpPr>
          <p:cNvPr id="5" name="CaixaDeTexto 4">
            <a:extLst>
              <a:ext uri="{FF2B5EF4-FFF2-40B4-BE49-F238E27FC236}">
                <a16:creationId xmlns:a16="http://schemas.microsoft.com/office/drawing/2014/main" id="{B1A5EA3E-75B0-3917-EC59-04DBB6AE598B}"/>
              </a:ext>
            </a:extLst>
          </p:cNvPr>
          <p:cNvSpPr txBox="1"/>
          <p:nvPr/>
        </p:nvSpPr>
        <p:spPr>
          <a:xfrm>
            <a:off x="242473" y="2143232"/>
            <a:ext cx="6448837" cy="4401205"/>
          </a:xfrm>
          <a:prstGeom prst="rect">
            <a:avLst/>
          </a:prstGeom>
          <a:solidFill>
            <a:srgbClr val="FFFCE2"/>
          </a:solidFill>
        </p:spPr>
        <p:txBody>
          <a:bodyPr wrap="square">
            <a:spAutoFit/>
          </a:bodyPr>
          <a:lstStyle/>
          <a:p>
            <a:pPr algn="just">
              <a:buNone/>
            </a:pPr>
            <a:r>
              <a:rPr lang="pt-BR" sz="2000" b="1" kern="100" dirty="0">
                <a:effectLst/>
                <a:latin typeface="Arial Narrow" panose="020B0606020202030204" pitchFamily="34" charset="0"/>
                <a:ea typeface="Aptos" panose="020B0004020202020204" pitchFamily="34" charset="0"/>
                <a:cs typeface="Arial" panose="020B0604020202020204" pitchFamily="34" charset="0"/>
              </a:rPr>
              <a:t>Item 1</a:t>
            </a:r>
            <a:r>
              <a:rPr lang="pt-BR" sz="2000" kern="100" dirty="0">
                <a:effectLst/>
                <a:latin typeface="Arial Narrow" panose="020B0606020202030204" pitchFamily="34" charset="0"/>
                <a:ea typeface="Aptos" panose="020B0004020202020204" pitchFamily="34" charset="0"/>
                <a:cs typeface="Arial" panose="020B0604020202020204" pitchFamily="34" charset="0"/>
              </a:rPr>
              <a:t>. Os estudantes do Colégio </a:t>
            </a:r>
            <a:r>
              <a:rPr lang="pt-BR" sz="2000" kern="100" dirty="0" err="1">
                <a:effectLst/>
                <a:latin typeface="Arial Narrow" panose="020B0606020202030204" pitchFamily="34" charset="0"/>
                <a:ea typeface="Aptos" panose="020B0004020202020204" pitchFamily="34" charset="0"/>
                <a:cs typeface="Arial" panose="020B0604020202020204" pitchFamily="34" charset="0"/>
              </a:rPr>
              <a:t>Aurelice</a:t>
            </a:r>
            <a:r>
              <a:rPr lang="pt-BR" sz="2000" kern="100" dirty="0">
                <a:effectLst/>
                <a:latin typeface="Arial Narrow" panose="020B0606020202030204" pitchFamily="34" charset="0"/>
                <a:ea typeface="Aptos" panose="020B0004020202020204" pitchFamily="34" charset="0"/>
                <a:cs typeface="Arial" panose="020B0604020202020204" pitchFamily="34" charset="0"/>
              </a:rPr>
              <a:t> estavam arrecadando fundos para financiar uma viagem à Cachoeira Salto do Itiquira, localizada em Formosa-GO. Para isso resolveram montar uma barraca de brigadeiros. A professora Lucieninha propôs aos estudantes que utilizassem uma planilha do Excel para simular os lucros arrecadados.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Aptos" panose="020B0004020202020204" pitchFamily="34" charset="0"/>
                <a:cs typeface="Arial" panose="020B0604020202020204" pitchFamily="34" charset="0"/>
              </a:rPr>
              <a:t>Para analisar alguns dados os estudantes inseriram as seguintes informações em uma planilha do Excel: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000" b="1" kern="100" dirty="0">
                <a:effectLst/>
                <a:latin typeface="Arial Narrow" panose="020B0606020202030204" pitchFamily="34" charset="0"/>
                <a:ea typeface="Aptos" panose="020B0004020202020204" pitchFamily="34" charset="0"/>
                <a:cs typeface="Arial" panose="020B0604020202020204" pitchFamily="34" charset="0"/>
              </a:rPr>
              <a:t>I. </a:t>
            </a:r>
            <a:r>
              <a:rPr lang="pt-BR" sz="2000" kern="100" dirty="0">
                <a:effectLst/>
                <a:latin typeface="Arial Narrow" panose="020B0606020202030204" pitchFamily="34" charset="0"/>
                <a:ea typeface="Aptos" panose="020B0004020202020204" pitchFamily="34" charset="0"/>
                <a:cs typeface="Arial" panose="020B0604020202020204" pitchFamily="34" charset="0"/>
              </a:rPr>
              <a:t>Preço de venda de cada brigadeiro: R$ 2,00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000" b="1" kern="100" dirty="0">
                <a:effectLst/>
                <a:latin typeface="Arial Narrow" panose="020B0606020202030204" pitchFamily="34" charset="0"/>
                <a:ea typeface="Aptos" panose="020B0004020202020204" pitchFamily="34" charset="0"/>
                <a:cs typeface="Arial" panose="020B0604020202020204" pitchFamily="34" charset="0"/>
              </a:rPr>
              <a:t>II. </a:t>
            </a:r>
            <a:r>
              <a:rPr lang="pt-BR" sz="2000" kern="100" dirty="0">
                <a:effectLst/>
                <a:latin typeface="Arial Narrow" panose="020B0606020202030204" pitchFamily="34" charset="0"/>
                <a:ea typeface="Aptos" panose="020B0004020202020204" pitchFamily="34" charset="0"/>
                <a:cs typeface="Arial" panose="020B0604020202020204" pitchFamily="34" charset="0"/>
              </a:rPr>
              <a:t>Quantidade vendida: 300 brigadeiros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000" b="1" kern="100" dirty="0">
                <a:effectLst/>
                <a:latin typeface="Arial Narrow" panose="020B0606020202030204" pitchFamily="34" charset="0"/>
                <a:ea typeface="Aptos" panose="020B0004020202020204" pitchFamily="34" charset="0"/>
                <a:cs typeface="Arial" panose="020B0604020202020204" pitchFamily="34" charset="0"/>
              </a:rPr>
              <a:t>III. </a:t>
            </a:r>
            <a:r>
              <a:rPr lang="pt-BR" sz="2000" kern="100" dirty="0">
                <a:effectLst/>
                <a:latin typeface="Arial Narrow" panose="020B0606020202030204" pitchFamily="34" charset="0"/>
                <a:ea typeface="Aptos" panose="020B0004020202020204" pitchFamily="34" charset="0"/>
                <a:cs typeface="Arial" panose="020B0604020202020204" pitchFamily="34" charset="0"/>
              </a:rPr>
              <a:t>Porcentagem destinada ao pagamento dos custos com ingredientes: 25%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Aptos" panose="020B0004020202020204" pitchFamily="34" charset="0"/>
                <a:cs typeface="Arial" panose="020B0604020202020204" pitchFamily="34" charset="0"/>
              </a:rPr>
              <a:t>Após os comandos certos a planilha do Excel automaticamente calculou a arrecadação total e o valor gasto com os custos: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Interface gráfica do usuário, Aplicativo, Tabela, Excel&#10;&#10;O conteúdo gerado por IA pode estar incorreto.">
            <a:extLst>
              <a:ext uri="{FF2B5EF4-FFF2-40B4-BE49-F238E27FC236}">
                <a16:creationId xmlns:a16="http://schemas.microsoft.com/office/drawing/2014/main" id="{17357334-C5A9-9F71-B315-1CE8C5920278}"/>
              </a:ext>
            </a:extLst>
          </p:cNvPr>
          <p:cNvPicPr>
            <a:picLocks noChangeAspect="1"/>
          </p:cNvPicPr>
          <p:nvPr/>
        </p:nvPicPr>
        <p:blipFill rotWithShape="1">
          <a:blip r:embed="rId3"/>
          <a:srcRect b="2138"/>
          <a:stretch/>
        </p:blipFill>
        <p:spPr bwMode="auto">
          <a:xfrm>
            <a:off x="7844117" y="679079"/>
            <a:ext cx="3496233" cy="3529384"/>
          </a:xfrm>
          <a:prstGeom prst="rect">
            <a:avLst/>
          </a:prstGeom>
          <a:ln>
            <a:solidFill>
              <a:srgbClr val="FFFCE2"/>
            </a:solid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D683388C-773C-A83F-9526-98A33D905819}"/>
              </a:ext>
            </a:extLst>
          </p:cNvPr>
          <p:cNvSpPr txBox="1"/>
          <p:nvPr/>
        </p:nvSpPr>
        <p:spPr>
          <a:xfrm>
            <a:off x="7265893" y="4285357"/>
            <a:ext cx="4652682" cy="2259080"/>
          </a:xfrm>
          <a:prstGeom prst="rect">
            <a:avLst/>
          </a:prstGeom>
          <a:solidFill>
            <a:srgbClr val="FFFCE2"/>
          </a:solid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Aptos" panose="020B0004020202020204" pitchFamily="34" charset="0"/>
                <a:cs typeface="Arial" panose="020B0604020202020204" pitchFamily="34" charset="0"/>
              </a:rPr>
              <a:t>Com base nas informações fornecidas e nos dados da planilha, qual é o valor que restará para o fundo da excursão após o pagamento dos custos?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Arial" panose="020B0604020202020204" pitchFamily="34" charset="0"/>
              </a:rPr>
              <a:t>(A) R$ 150,00 	</a:t>
            </a:r>
            <a:r>
              <a:rPr lang="pt-BR" sz="2000" kern="100" dirty="0">
                <a:latin typeface="Arial Narrow" panose="020B0606020202030204" pitchFamily="34" charset="0"/>
                <a:ea typeface="Aptos" panose="020B0004020202020204" pitchFamily="34" charset="0"/>
                <a:cs typeface="Arial" panose="020B0604020202020204" pitchFamily="34" charset="0"/>
              </a:rPr>
              <a:t>(C) R$ 450,00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000" kern="100" dirty="0">
                <a:effectLst/>
                <a:latin typeface="Arial Narrow" panose="020B0606020202030204" pitchFamily="34" charset="0"/>
                <a:ea typeface="Aptos" panose="020B0004020202020204" pitchFamily="34" charset="0"/>
                <a:cs typeface="Arial" panose="020B0604020202020204" pitchFamily="34" charset="0"/>
              </a:rPr>
              <a:t>(B) R$ 300,00 	</a:t>
            </a:r>
            <a:r>
              <a:rPr lang="pt-BR" sz="2000" kern="100" dirty="0">
                <a:latin typeface="Arial Narrow" panose="020B0606020202030204" pitchFamily="34" charset="0"/>
                <a:ea typeface="Aptos" panose="020B0004020202020204" pitchFamily="34" charset="0"/>
                <a:cs typeface="Arial" panose="020B0604020202020204" pitchFamily="34" charset="0"/>
              </a:rPr>
              <a:t>(D) R$ 600,00</a:t>
            </a:r>
            <a:endParaRPr lang="pt-BR" sz="20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628711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27630-49FD-F6C7-7B5C-65B6380818AF}"/>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6EFD096-D41C-3763-1892-A219A173D5F0}"/>
              </a:ext>
            </a:extLst>
          </p:cNvPr>
          <p:cNvPicPr>
            <a:picLocks noChangeAspect="1"/>
          </p:cNvPicPr>
          <p:nvPr/>
        </p:nvPicPr>
        <p:blipFill>
          <a:blip r:embed="rId2"/>
          <a:srcRect t="9373"/>
          <a:stretch>
            <a:fillRect/>
          </a:stretch>
        </p:blipFill>
        <p:spPr>
          <a:xfrm>
            <a:off x="289260" y="665633"/>
            <a:ext cx="4928199" cy="1167003"/>
          </a:xfrm>
          <a:prstGeom prst="rect">
            <a:avLst/>
          </a:prstGeom>
        </p:spPr>
      </p:pic>
      <p:sp>
        <p:nvSpPr>
          <p:cNvPr id="6" name="CaixaDeTexto 5">
            <a:extLst>
              <a:ext uri="{FF2B5EF4-FFF2-40B4-BE49-F238E27FC236}">
                <a16:creationId xmlns:a16="http://schemas.microsoft.com/office/drawing/2014/main" id="{8239BDEB-FBB1-EB71-A2ED-85DA6D4E9A37}"/>
              </a:ext>
            </a:extLst>
          </p:cNvPr>
          <p:cNvSpPr txBox="1"/>
          <p:nvPr/>
        </p:nvSpPr>
        <p:spPr>
          <a:xfrm>
            <a:off x="289260" y="1832636"/>
            <a:ext cx="11613480" cy="1323439"/>
          </a:xfrm>
          <a:prstGeom prst="rect">
            <a:avLst/>
          </a:prstGeom>
          <a:solidFill>
            <a:srgbClr val="FFFCE2"/>
          </a:solidFill>
        </p:spPr>
        <p:txBody>
          <a:bodyPr wrap="square">
            <a:spAutoFit/>
          </a:bodyPr>
          <a:lstStyle/>
          <a:p>
            <a:pPr algn="just">
              <a:buNone/>
            </a:pPr>
            <a:r>
              <a:rPr lang="pt-BR" sz="2000" b="1" kern="100" dirty="0">
                <a:effectLst/>
                <a:latin typeface="Arial Narrow" panose="020B0606020202030204" pitchFamily="34" charset="0"/>
                <a:ea typeface="Aptos" panose="020B0004020202020204" pitchFamily="34" charset="0"/>
                <a:cs typeface="Arial" panose="020B0604020202020204" pitchFamily="34" charset="0"/>
              </a:rPr>
              <a:t>Item 2. </a:t>
            </a:r>
            <a:r>
              <a:rPr lang="pt-BR" sz="2000" kern="100" dirty="0">
                <a:effectLst/>
                <a:latin typeface="Arial Narrow" panose="020B0606020202030204" pitchFamily="34" charset="0"/>
                <a:ea typeface="Aptos" panose="020B0004020202020204" pitchFamily="34" charset="0"/>
                <a:cs typeface="Arial" panose="020B0604020202020204" pitchFamily="34" charset="0"/>
              </a:rPr>
              <a:t>Marcos Paulo é um estudante do 8º ano da Rede Estadual de Goiás e sabe a importância da Matemática Financeira para uma gestão financeira consciente e eficiente, na vida pessoal. Por isso, ele está organizando uma planilha no Google Sheets para controlar as suas economias mensais. Ele recebe uma mesada de R$ 300,00 e a seguir está a planilha de controle de gastos mensais que ele criou.</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Tabela, Excel&#10;&#10;O conteúdo gerado por IA pode estar incorreto.">
            <a:extLst>
              <a:ext uri="{FF2B5EF4-FFF2-40B4-BE49-F238E27FC236}">
                <a16:creationId xmlns:a16="http://schemas.microsoft.com/office/drawing/2014/main" id="{86776C2B-0981-2E71-F27F-ECD13F51969F}"/>
              </a:ext>
            </a:extLst>
          </p:cNvPr>
          <p:cNvPicPr>
            <a:picLocks noChangeAspect="1"/>
          </p:cNvPicPr>
          <p:nvPr/>
        </p:nvPicPr>
        <p:blipFill>
          <a:blip r:embed="rId3"/>
          <a:stretch>
            <a:fillRect/>
          </a:stretch>
        </p:blipFill>
        <p:spPr>
          <a:xfrm>
            <a:off x="514443" y="3278569"/>
            <a:ext cx="4970576" cy="2790537"/>
          </a:xfrm>
          <a:prstGeom prst="rect">
            <a:avLst/>
          </a:prstGeom>
        </p:spPr>
      </p:pic>
      <p:sp>
        <p:nvSpPr>
          <p:cNvPr id="9" name="CaixaDeTexto 8">
            <a:extLst>
              <a:ext uri="{FF2B5EF4-FFF2-40B4-BE49-F238E27FC236}">
                <a16:creationId xmlns:a16="http://schemas.microsoft.com/office/drawing/2014/main" id="{3A7F34D7-DE6B-1A55-DDC2-345E08B4FE99}"/>
              </a:ext>
            </a:extLst>
          </p:cNvPr>
          <p:cNvSpPr txBox="1"/>
          <p:nvPr/>
        </p:nvSpPr>
        <p:spPr>
          <a:xfrm>
            <a:off x="5724993" y="3550452"/>
            <a:ext cx="5952564" cy="2246769"/>
          </a:xfrm>
          <a:prstGeom prst="rect">
            <a:avLst/>
          </a:prstGeom>
          <a:solidFill>
            <a:srgbClr val="FFFCE2"/>
          </a:solidFill>
        </p:spPr>
        <p:txBody>
          <a:bodyPr wrap="square">
            <a:spAutoFit/>
          </a:bodyPr>
          <a:lstStyle/>
          <a:p>
            <a:pPr algn="just">
              <a:buNone/>
            </a:pPr>
            <a:r>
              <a:rPr lang="pt-BR" sz="2000" kern="100" dirty="0">
                <a:effectLst/>
                <a:latin typeface="Arial Narrow" panose="020B0606020202030204" pitchFamily="34" charset="0"/>
                <a:ea typeface="Aptos" panose="020B0004020202020204" pitchFamily="34" charset="0"/>
                <a:cs typeface="Arial" panose="020B0604020202020204" pitchFamily="34" charset="0"/>
              </a:rPr>
              <a:t>Ao observar a planilha, Marcos Paulo percebeu que esqueceu de calcular o valor economizado no mês de fevereiro.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Aptos" panose="020B0004020202020204" pitchFamily="34" charset="0"/>
                <a:cs typeface="Arial" panose="020B0604020202020204" pitchFamily="34" charset="0"/>
              </a:rPr>
              <a:t>Sabendo que a coluna “Gastos” indica a porcentagem da mesada que foi gasta em cada mês, qual foi o valor, em reais, economizado no mês de fevereiro?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000" kern="100" dirty="0">
                <a:effectLst/>
                <a:latin typeface="Arial Narrow" panose="020B0606020202030204" pitchFamily="34" charset="0"/>
                <a:ea typeface="Aptos" panose="020B0004020202020204" pitchFamily="34" charset="0"/>
                <a:cs typeface="Arial" panose="020B0604020202020204" pitchFamily="34" charset="0"/>
              </a:rPr>
              <a:t>(A) 60,00		</a:t>
            </a:r>
            <a:r>
              <a:rPr lang="pt-BR" sz="2000" kern="100" dirty="0">
                <a:latin typeface="Arial Narrow" panose="020B0606020202030204" pitchFamily="34" charset="0"/>
                <a:ea typeface="Aptos" panose="020B0004020202020204" pitchFamily="34" charset="0"/>
                <a:cs typeface="Arial" panose="020B0604020202020204" pitchFamily="34" charset="0"/>
              </a:rPr>
              <a:t>(C) 120,00</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000" kern="100" dirty="0">
                <a:effectLst/>
                <a:latin typeface="Arial Narrow" panose="020B0606020202030204" pitchFamily="34" charset="0"/>
                <a:ea typeface="Aptos" panose="020B0004020202020204" pitchFamily="34" charset="0"/>
                <a:cs typeface="Arial" panose="020B0604020202020204" pitchFamily="34" charset="0"/>
              </a:rPr>
              <a:t>(B) 90,00		</a:t>
            </a:r>
            <a:r>
              <a:rPr lang="pt-BR" sz="2000" kern="100" dirty="0">
                <a:latin typeface="Arial Narrow" panose="020B0606020202030204" pitchFamily="34" charset="0"/>
                <a:ea typeface="Aptos" panose="020B0004020202020204" pitchFamily="34" charset="0"/>
                <a:cs typeface="Arial" panose="020B0604020202020204" pitchFamily="34" charset="0"/>
              </a:rPr>
              <a:t>(D) 180,00</a:t>
            </a:r>
            <a:endParaRPr lang="pt-BR" sz="20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770878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2BECB-8CCB-08E9-AFCD-F06818940AAB}"/>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C7DB6EAE-6E68-5089-6FA3-1210BECD5AA2}"/>
              </a:ext>
            </a:extLst>
          </p:cNvPr>
          <p:cNvPicPr>
            <a:picLocks noChangeAspect="1"/>
          </p:cNvPicPr>
          <p:nvPr/>
        </p:nvPicPr>
        <p:blipFill>
          <a:blip r:embed="rId2"/>
          <a:stretch>
            <a:fillRect/>
          </a:stretch>
        </p:blipFill>
        <p:spPr>
          <a:xfrm>
            <a:off x="3594563" y="672182"/>
            <a:ext cx="5002874" cy="600807"/>
          </a:xfrm>
          <a:prstGeom prst="rect">
            <a:avLst/>
          </a:prstGeom>
        </p:spPr>
      </p:pic>
      <p:pic>
        <p:nvPicPr>
          <p:cNvPr id="5" name="Imagem 4">
            <a:extLst>
              <a:ext uri="{FF2B5EF4-FFF2-40B4-BE49-F238E27FC236}">
                <a16:creationId xmlns:a16="http://schemas.microsoft.com/office/drawing/2014/main" id="{E4D734D5-2206-2498-6BD7-C51EC36D8B2B}"/>
              </a:ext>
            </a:extLst>
          </p:cNvPr>
          <p:cNvPicPr>
            <a:picLocks noChangeAspect="1"/>
          </p:cNvPicPr>
          <p:nvPr/>
        </p:nvPicPr>
        <p:blipFill>
          <a:blip r:embed="rId3"/>
          <a:stretch>
            <a:fillRect/>
          </a:stretch>
        </p:blipFill>
        <p:spPr>
          <a:xfrm>
            <a:off x="399204" y="1156446"/>
            <a:ext cx="3518373" cy="654581"/>
          </a:xfrm>
          <a:prstGeom prst="rect">
            <a:avLst/>
          </a:prstGeom>
        </p:spPr>
      </p:pic>
      <p:sp>
        <p:nvSpPr>
          <p:cNvPr id="7" name="CaixaDeTexto 6">
            <a:extLst>
              <a:ext uri="{FF2B5EF4-FFF2-40B4-BE49-F238E27FC236}">
                <a16:creationId xmlns:a16="http://schemas.microsoft.com/office/drawing/2014/main" id="{D87AD755-33C7-C87B-C78E-151C6AA6A45F}"/>
              </a:ext>
            </a:extLst>
          </p:cNvPr>
          <p:cNvSpPr txBox="1"/>
          <p:nvPr/>
        </p:nvSpPr>
        <p:spPr>
          <a:xfrm>
            <a:off x="399205" y="2129773"/>
            <a:ext cx="4683784" cy="4325415"/>
          </a:xfrm>
          <a:prstGeom prst="rect">
            <a:avLst/>
          </a:prstGeom>
          <a:noFill/>
        </p:spPr>
        <p:txBody>
          <a:bodyPr wrap="square">
            <a:spAutoFit/>
          </a:bodyPr>
          <a:lstStyle/>
          <a:p>
            <a:pPr marL="457200" algn="ctr">
              <a:lnSpc>
                <a:spcPct val="107000"/>
              </a:lnSpc>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PLANO CARTESIANO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plano cartesiano é formado por um sistema de dois eixos perpendiculares entre si, um horizontal e um vertical, denominados, respectivamente,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eixo das abscissas (</a:t>
            </a:r>
            <a:r>
              <a:rPr lang="pt-BR" sz="2200" b="1" kern="100" dirty="0">
                <a:effectLst/>
                <a:latin typeface="Cambria Math" panose="02040503050406030204" pitchFamily="18" charset="0"/>
                <a:ea typeface="Aptos" panose="020B0004020202020204" pitchFamily="34" charset="0"/>
                <a:cs typeface="Cambria Math" panose="02040503050406030204" pitchFamily="18" charset="0"/>
              </a:rPr>
              <a:t>𝒙</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eixo das ordenadas (</a:t>
            </a:r>
            <a:r>
              <a:rPr lang="pt-BR" sz="2200" b="1" kern="100" dirty="0">
                <a:effectLst/>
                <a:latin typeface="Cambria Math" panose="02040503050406030204" pitchFamily="18" charset="0"/>
                <a:ea typeface="Aptos" panose="020B0004020202020204" pitchFamily="34" charset="0"/>
                <a:cs typeface="Cambria Math" panose="02040503050406030204" pitchFamily="18" charset="0"/>
              </a:rPr>
              <a:t>𝒚</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Esses eixos se encontram em um ponto chamado origem (O) e, a partir da origem, os eixos são numerados, dividindo o plano em quatro partes que são chamadas de quadrantes.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descr="Uma imagem contendo Linha do tempo&#10;&#10;O conteúdo gerado por IA pode estar incorreto.">
            <a:extLst>
              <a:ext uri="{FF2B5EF4-FFF2-40B4-BE49-F238E27FC236}">
                <a16:creationId xmlns:a16="http://schemas.microsoft.com/office/drawing/2014/main" id="{9A4460F6-82FF-BA56-1B05-88EBC36A414C}"/>
              </a:ext>
            </a:extLst>
          </p:cNvPr>
          <p:cNvPicPr>
            <a:picLocks noChangeAspect="1"/>
          </p:cNvPicPr>
          <p:nvPr/>
        </p:nvPicPr>
        <p:blipFill>
          <a:blip r:embed="rId4"/>
          <a:stretch>
            <a:fillRect/>
          </a:stretch>
        </p:blipFill>
        <p:spPr>
          <a:xfrm>
            <a:off x="5554489" y="1494909"/>
            <a:ext cx="5920333" cy="4690909"/>
          </a:xfrm>
          <a:prstGeom prst="rect">
            <a:avLst/>
          </a:prstGeom>
        </p:spPr>
      </p:pic>
    </p:spTree>
    <p:extLst>
      <p:ext uri="{BB962C8B-B14F-4D97-AF65-F5344CB8AC3E}">
        <p14:creationId xmlns:p14="http://schemas.microsoft.com/office/powerpoint/2010/main" val="10738024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3CC88-4238-69AF-017C-FFA13E1D73F1}"/>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F43D779-CE8E-85E2-8FBE-DFBAF0D0EA2F}"/>
                  </a:ext>
                </a:extLst>
              </p:cNvPr>
              <p:cNvSpPr txBox="1"/>
              <p:nvPr/>
            </p:nvSpPr>
            <p:spPr>
              <a:xfrm>
                <a:off x="336176" y="671430"/>
                <a:ext cx="5401236" cy="4732578"/>
              </a:xfrm>
              <a:prstGeom prst="rect">
                <a:avLst/>
              </a:prstGeom>
              <a:noFill/>
            </p:spPr>
            <p:txBody>
              <a:bodyPr wrap="square">
                <a:spAutoFit/>
              </a:bodyPr>
              <a:lstStyle/>
              <a:p>
                <a:pPr marL="457200" algn="ctr">
                  <a:lnSpc>
                    <a:spcPct val="115000"/>
                  </a:lnSpc>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COORDENADAS CARTESIANAS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tabLst>
                    <a:tab pos="3105785" algn="l"/>
                  </a:tabLst>
                </a:pPr>
                <a:r>
                  <a:rPr lang="pt-BR" sz="2200" dirty="0">
                    <a:solidFill>
                      <a:srgbClr val="000000"/>
                    </a:solidFill>
                    <a:effectLst/>
                    <a:latin typeface="Arial Narrow" panose="020B0606020202030204" pitchFamily="34" charset="0"/>
                    <a:ea typeface="Calibri" panose="020F0502020204030204" pitchFamily="34" charset="0"/>
                  </a:rPr>
                  <a:t>Para localizar um ponto no plano cartesiano, são necessárias duas informações: uma referente ao eixo</a:t>
                </a:r>
                <a:r>
                  <a:rPr lang="pt-BR" sz="2200" b="1" i="1" dirty="0">
                    <a:solidFill>
                      <a:srgbClr val="ED7D31"/>
                    </a:solidFill>
                    <a:effectLst/>
                    <a:latin typeface="Arial Narrow" panose="020B0606020202030204" pitchFamily="34" charset="0"/>
                    <a:ea typeface="Calibri" panose="020F0502020204030204" pitchFamily="34" charset="0"/>
                  </a:rPr>
                  <a:t> </a:t>
                </a:r>
                <a14:m>
                  <m:oMath xmlns:m="http://schemas.openxmlformats.org/officeDocument/2006/math">
                    <m:r>
                      <a:rPr lang="pt-BR" sz="2200" b="1" i="1">
                        <a:solidFill>
                          <a:srgbClr val="ED7D31"/>
                        </a:solidFill>
                        <a:effectLst/>
                        <a:latin typeface="Cambria Math" panose="02040503050406030204" pitchFamily="18" charset="0"/>
                        <a:ea typeface="Calibri" panose="020F0502020204030204" pitchFamily="34" charset="0"/>
                      </a:rPr>
                      <m:t>𝒙</m:t>
                    </m:r>
                  </m:oMath>
                </a14:m>
                <a:r>
                  <a:rPr lang="pt-BR" sz="2200" dirty="0">
                    <a:solidFill>
                      <a:srgbClr val="000000"/>
                    </a:solidFill>
                    <a:effectLst/>
                    <a:latin typeface="Arial Narrow" panose="020B0606020202030204" pitchFamily="34" charset="0"/>
                    <a:ea typeface="Calibri" panose="020F0502020204030204" pitchFamily="34" charset="0"/>
                  </a:rPr>
                  <a:t> e outra referente ao eixo </a:t>
                </a:r>
                <a14:m>
                  <m:oMath xmlns:m="http://schemas.openxmlformats.org/officeDocument/2006/math">
                    <m:r>
                      <a:rPr lang="pt-BR" sz="2200" b="1" i="1">
                        <a:solidFill>
                          <a:srgbClr val="4472C4"/>
                        </a:solidFill>
                        <a:effectLst/>
                        <a:latin typeface="Cambria Math" panose="02040503050406030204" pitchFamily="18" charset="0"/>
                        <a:ea typeface="Calibri" panose="020F0502020204030204" pitchFamily="34" charset="0"/>
                      </a:rPr>
                      <m:t>𝒚</m:t>
                    </m:r>
                  </m:oMath>
                </a14:m>
                <a:r>
                  <a:rPr lang="pt-BR" sz="2200" dirty="0">
                    <a:solidFill>
                      <a:srgbClr val="000000"/>
                    </a:solidFill>
                    <a:effectLst/>
                    <a:latin typeface="Arial Narrow" panose="020B0606020202030204" pitchFamily="34" charset="0"/>
                    <a:ea typeface="Calibri" panose="020F0502020204030204" pitchFamily="34" charset="0"/>
                  </a:rPr>
                  <a:t>. Essa localização é realizada por meio de um par ordenado </a:t>
                </a:r>
                <a14:m>
                  <m:oMath xmlns:m="http://schemas.openxmlformats.org/officeDocument/2006/math">
                    <m:d>
                      <m:dPr>
                        <m:ctrlPr>
                          <a:rPr lang="pt-BR" sz="2200" i="1" kern="100">
                            <a:solidFill>
                              <a:srgbClr val="000000"/>
                            </a:solidFill>
                            <a:effectLst/>
                            <a:latin typeface="Cambria Math" panose="02040503050406030204" pitchFamily="18" charset="0"/>
                            <a:ea typeface="Calibri" panose="020F0502020204030204" pitchFamily="34" charset="0"/>
                          </a:rPr>
                        </m:ctrlPr>
                      </m:dPr>
                      <m:e>
                        <m:r>
                          <a:rPr lang="pt-BR" sz="2200" b="1" i="1">
                            <a:solidFill>
                              <a:srgbClr val="ED7D31"/>
                            </a:solidFill>
                            <a:effectLst/>
                            <a:latin typeface="Cambria Math" panose="02040503050406030204" pitchFamily="18" charset="0"/>
                            <a:ea typeface="Calibri" panose="020F0502020204030204" pitchFamily="34" charset="0"/>
                          </a:rPr>
                          <m:t>𝒙</m:t>
                        </m:r>
                        <m:r>
                          <a:rPr lang="pt-BR" sz="2200" b="1" i="1">
                            <a:solidFill>
                              <a:srgbClr val="000000"/>
                            </a:solidFill>
                            <a:effectLst/>
                            <a:latin typeface="Cambria Math" panose="02040503050406030204" pitchFamily="18" charset="0"/>
                            <a:ea typeface="Calibri" panose="020F0502020204030204" pitchFamily="34" charset="0"/>
                          </a:rPr>
                          <m:t>; </m:t>
                        </m:r>
                        <m:r>
                          <a:rPr lang="pt-BR" sz="2200" b="1" i="1">
                            <a:solidFill>
                              <a:srgbClr val="4472C4"/>
                            </a:solidFill>
                            <a:effectLst/>
                            <a:latin typeface="Cambria Math" panose="02040503050406030204" pitchFamily="18" charset="0"/>
                            <a:ea typeface="Calibri" panose="020F0502020204030204" pitchFamily="34" charset="0"/>
                          </a:rPr>
                          <m:t>𝒚</m:t>
                        </m:r>
                      </m:e>
                    </m:d>
                  </m:oMath>
                </a14:m>
                <a:r>
                  <a:rPr lang="pt-BR" sz="2200" dirty="0">
                    <a:solidFill>
                      <a:srgbClr val="000000"/>
                    </a:solidFill>
                    <a:effectLst/>
                    <a:latin typeface="Arial Narrow" panose="020B0606020202030204" pitchFamily="34" charset="0"/>
                    <a:ea typeface="Calibri" panose="020F0502020204030204" pitchFamily="34" charset="0"/>
                  </a:rPr>
                  <a:t>, em que o primeiro elemento representa a </a:t>
                </a:r>
                <a:r>
                  <a:rPr lang="pt-BR" sz="2200" b="1" dirty="0">
                    <a:solidFill>
                      <a:srgbClr val="ED7D31"/>
                    </a:solidFill>
                    <a:effectLst/>
                    <a:latin typeface="Arial Narrow" panose="020B0606020202030204" pitchFamily="34" charset="0"/>
                    <a:ea typeface="Calibri" panose="020F0502020204030204" pitchFamily="34" charset="0"/>
                  </a:rPr>
                  <a:t>abscissa</a:t>
                </a:r>
                <a:r>
                  <a:rPr lang="pt-BR" sz="2200" dirty="0">
                    <a:solidFill>
                      <a:srgbClr val="ED7D31"/>
                    </a:solidFill>
                    <a:effectLst/>
                    <a:latin typeface="Arial Narrow" panose="020B0606020202030204" pitchFamily="34" charset="0"/>
                    <a:ea typeface="Calibri" panose="020F0502020204030204" pitchFamily="34" charset="0"/>
                  </a:rPr>
                  <a:t> </a:t>
                </a:r>
                <a:r>
                  <a:rPr lang="pt-BR" sz="2200" dirty="0">
                    <a:solidFill>
                      <a:srgbClr val="000000"/>
                    </a:solidFill>
                    <a:effectLst/>
                    <a:latin typeface="Arial Narrow" panose="020B0606020202030204" pitchFamily="34" charset="0"/>
                    <a:ea typeface="Calibri" panose="020F0502020204030204" pitchFamily="34" charset="0"/>
                  </a:rPr>
                  <a:t>do ponto e indica sua posição em relação ao eixo </a:t>
                </a:r>
                <a14:m>
                  <m:oMath xmlns:m="http://schemas.openxmlformats.org/officeDocument/2006/math">
                    <m:r>
                      <a:rPr lang="pt-BR" sz="2200" b="1" i="1">
                        <a:solidFill>
                          <a:srgbClr val="ED7D31"/>
                        </a:solidFill>
                        <a:effectLst/>
                        <a:latin typeface="Cambria Math" panose="02040503050406030204" pitchFamily="18" charset="0"/>
                        <a:ea typeface="Calibri" panose="020F0502020204030204" pitchFamily="34" charset="0"/>
                      </a:rPr>
                      <m:t>𝒙</m:t>
                    </m:r>
                  </m:oMath>
                </a14:m>
                <a:r>
                  <a:rPr lang="pt-BR" sz="2200" dirty="0">
                    <a:solidFill>
                      <a:srgbClr val="000000"/>
                    </a:solidFill>
                    <a:effectLst/>
                    <a:latin typeface="Arial Narrow" panose="020B0606020202030204" pitchFamily="34" charset="0"/>
                    <a:ea typeface="Calibri" panose="020F0502020204030204" pitchFamily="34" charset="0"/>
                  </a:rPr>
                  <a:t> e, o segundo elemento representa a </a:t>
                </a:r>
                <a:r>
                  <a:rPr lang="pt-BR" sz="2200" b="1" dirty="0">
                    <a:solidFill>
                      <a:srgbClr val="4472C4"/>
                    </a:solidFill>
                    <a:effectLst/>
                    <a:latin typeface="Arial Narrow" panose="020B0606020202030204" pitchFamily="34" charset="0"/>
                    <a:ea typeface="Calibri" panose="020F0502020204030204" pitchFamily="34" charset="0"/>
                  </a:rPr>
                  <a:t>ordenada</a:t>
                </a:r>
                <a:r>
                  <a:rPr lang="pt-BR" sz="2200" dirty="0">
                    <a:solidFill>
                      <a:srgbClr val="4472C4"/>
                    </a:solidFill>
                    <a:effectLst/>
                    <a:latin typeface="Arial Narrow" panose="020B0606020202030204" pitchFamily="34" charset="0"/>
                    <a:ea typeface="Calibri" panose="020F0502020204030204" pitchFamily="34" charset="0"/>
                  </a:rPr>
                  <a:t> </a:t>
                </a:r>
                <a:r>
                  <a:rPr lang="pt-BR" sz="2200" dirty="0">
                    <a:solidFill>
                      <a:srgbClr val="000000"/>
                    </a:solidFill>
                    <a:effectLst/>
                    <a:latin typeface="Arial Narrow" panose="020B0606020202030204" pitchFamily="34" charset="0"/>
                    <a:ea typeface="Calibri" panose="020F0502020204030204" pitchFamily="34" charset="0"/>
                  </a:rPr>
                  <a:t>do ponto e indica sua posição em relação ao eixo </a:t>
                </a:r>
                <a14:m>
                  <m:oMath xmlns:m="http://schemas.openxmlformats.org/officeDocument/2006/math">
                    <m:r>
                      <a:rPr lang="pt-BR" sz="2200" b="1" i="1">
                        <a:solidFill>
                          <a:srgbClr val="4472C4"/>
                        </a:solidFill>
                        <a:effectLst/>
                        <a:latin typeface="Cambria Math" panose="02040503050406030204" pitchFamily="18" charset="0"/>
                        <a:ea typeface="Calibri" panose="020F0502020204030204" pitchFamily="34" charset="0"/>
                      </a:rPr>
                      <m:t>𝒚</m:t>
                    </m:r>
                  </m:oMath>
                </a14:m>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Times New Roman" panose="02020603050405020304" pitchFamily="18" charset="0"/>
                  <a:ea typeface="Times New Roman" panose="02020603050405020304" pitchFamily="18" charset="0"/>
                </a:endParaRPr>
              </a:p>
              <a:p>
                <a:pPr algn="just">
                  <a:lnSpc>
                    <a:spcPct val="115000"/>
                  </a:lnSpc>
                  <a:buNone/>
                </a:pPr>
                <a:r>
                  <a:rPr lang="pt-BR" sz="2200" dirty="0">
                    <a:solidFill>
                      <a:srgbClr val="000000"/>
                    </a:solidFill>
                    <a:effectLst/>
                    <a:latin typeface="Arial Narrow" panose="020B0606020202030204" pitchFamily="34" charset="0"/>
                    <a:ea typeface="Calibri" panose="020F0502020204030204" pitchFamily="34" charset="0"/>
                  </a:rPr>
                  <a:t>Observe, a seguir, as coordenadas de alguns pontos localizados no plano cartesiano.</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F43D779-CE8E-85E2-8FBE-DFBAF0D0EA2F}"/>
                  </a:ext>
                </a:extLst>
              </p:cNvPr>
              <p:cNvSpPr txBox="1">
                <a:spLocks noRot="1" noChangeAspect="1" noMove="1" noResize="1" noEditPoints="1" noAdjustHandles="1" noChangeArrowheads="1" noChangeShapeType="1" noTextEdit="1"/>
              </p:cNvSpPr>
              <p:nvPr/>
            </p:nvSpPr>
            <p:spPr>
              <a:xfrm>
                <a:off x="336176" y="671430"/>
                <a:ext cx="5401236" cy="4732578"/>
              </a:xfrm>
              <a:prstGeom prst="rect">
                <a:avLst/>
              </a:prstGeom>
              <a:blipFill>
                <a:blip r:embed="rId2"/>
                <a:stretch>
                  <a:fillRect l="-1467" t="-644" r="-1467" b="-1804"/>
                </a:stretch>
              </a:blipFill>
            </p:spPr>
            <p:txBody>
              <a:bodyPr/>
              <a:lstStyle/>
              <a:p>
                <a:r>
                  <a:rPr lang="pt-BR">
                    <a:noFill/>
                  </a:rPr>
                  <a:t> </a:t>
                </a:r>
              </a:p>
            </p:txBody>
          </p:sp>
        </mc:Fallback>
      </mc:AlternateContent>
      <p:pic>
        <p:nvPicPr>
          <p:cNvPr id="4" name="Imagem 3" descr="Tabela, Calendário&#10;&#10;Descrição gerada automaticamente">
            <a:extLst>
              <a:ext uri="{FF2B5EF4-FFF2-40B4-BE49-F238E27FC236}">
                <a16:creationId xmlns:a16="http://schemas.microsoft.com/office/drawing/2014/main" id="{A8CB5AA3-729D-1E4E-1065-0290E59B894D}"/>
              </a:ext>
            </a:extLst>
          </p:cNvPr>
          <p:cNvPicPr>
            <a:picLocks noChangeAspect="1"/>
          </p:cNvPicPr>
          <p:nvPr/>
        </p:nvPicPr>
        <p:blipFill>
          <a:blip r:embed="rId3"/>
          <a:stretch>
            <a:fillRect/>
          </a:stretch>
        </p:blipFill>
        <p:spPr>
          <a:xfrm>
            <a:off x="389451" y="5404008"/>
            <a:ext cx="5294686" cy="1166349"/>
          </a:xfrm>
          <a:prstGeom prst="rect">
            <a:avLst/>
          </a:prstGeom>
        </p:spPr>
      </p:pic>
      <p:pic>
        <p:nvPicPr>
          <p:cNvPr id="5" name="Imagem 4" descr="Gráfico&#10;&#10;O conteúdo gerado por IA pode estar incorreto.">
            <a:extLst>
              <a:ext uri="{FF2B5EF4-FFF2-40B4-BE49-F238E27FC236}">
                <a16:creationId xmlns:a16="http://schemas.microsoft.com/office/drawing/2014/main" id="{8016DE03-C491-5F9B-6C1E-5BAE43B0532D}"/>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364942" y="637818"/>
            <a:ext cx="5097113" cy="4720590"/>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E7BE86B0-297F-0627-E887-AD16B9565D21}"/>
                  </a:ext>
                </a:extLst>
              </p:cNvPr>
              <p:cNvSpPr txBox="1"/>
              <p:nvPr/>
            </p:nvSpPr>
            <p:spPr>
              <a:xfrm>
                <a:off x="5920511" y="5548411"/>
                <a:ext cx="6096000" cy="1021946"/>
              </a:xfrm>
              <a:prstGeom prst="rect">
                <a:avLst/>
              </a:prstGeom>
              <a:noFill/>
            </p:spPr>
            <p:txBody>
              <a:bodyPr wrap="square">
                <a:spAutoFit/>
              </a:bodyPr>
              <a:lstStyle/>
              <a:p>
                <a:pPr algn="just">
                  <a:lnSpc>
                    <a:spcPct val="115000"/>
                  </a:lnSpc>
                  <a:buNone/>
                </a:pPr>
                <a:r>
                  <a:rPr lang="pt-BR" sz="1800" b="1" dirty="0">
                    <a:solidFill>
                      <a:srgbClr val="000000"/>
                    </a:solidFill>
                    <a:effectLst/>
                    <a:latin typeface="Arial Narrow" panose="020B0606020202030204" pitchFamily="34" charset="0"/>
                    <a:ea typeface="Calibri" panose="020F0502020204030204" pitchFamily="34" charset="0"/>
                  </a:rPr>
                  <a:t>Observação:</a:t>
                </a:r>
                <a:r>
                  <a:rPr lang="pt-BR" sz="1800" dirty="0">
                    <a:solidFill>
                      <a:srgbClr val="000000"/>
                    </a:solidFill>
                    <a:effectLst/>
                    <a:latin typeface="Arial Narrow" panose="020B0606020202030204" pitchFamily="34" charset="0"/>
                    <a:ea typeface="Calibri" panose="020F0502020204030204" pitchFamily="34" charset="0"/>
                  </a:rPr>
                  <a:t> Quando a </a:t>
                </a:r>
                <a:r>
                  <a:rPr lang="pt-BR" sz="1800" b="1" dirty="0">
                    <a:solidFill>
                      <a:srgbClr val="ED7D31"/>
                    </a:solidFill>
                    <a:effectLst/>
                    <a:latin typeface="Arial Narrow" panose="020B0606020202030204" pitchFamily="34" charset="0"/>
                    <a:ea typeface="Calibri" panose="020F0502020204030204" pitchFamily="34" charset="0"/>
                  </a:rPr>
                  <a:t>abscissa</a:t>
                </a:r>
                <a:r>
                  <a:rPr lang="pt-BR" sz="1800" dirty="0">
                    <a:solidFill>
                      <a:srgbClr val="ED7D31"/>
                    </a:solidFill>
                    <a:effectLst/>
                    <a:latin typeface="Arial Narrow" panose="020B0606020202030204" pitchFamily="34" charset="0"/>
                    <a:ea typeface="Calibri" panose="020F0502020204030204" pitchFamily="34" charset="0"/>
                  </a:rPr>
                  <a:t> </a:t>
                </a:r>
                <a:r>
                  <a:rPr lang="pt-BR" sz="1800" dirty="0">
                    <a:solidFill>
                      <a:srgbClr val="000000"/>
                    </a:solidFill>
                    <a:effectLst/>
                    <a:latin typeface="Arial Narrow" panose="020B0606020202030204" pitchFamily="34" charset="0"/>
                    <a:ea typeface="Calibri" panose="020F0502020204030204" pitchFamily="34" charset="0"/>
                  </a:rPr>
                  <a:t>de um ponto é igual a zero, ele se localiza sobre o eixo </a:t>
                </a:r>
                <a14:m>
                  <m:oMath xmlns:m="http://schemas.openxmlformats.org/officeDocument/2006/math">
                    <m:r>
                      <a:rPr lang="pt-BR" sz="1800" b="1" i="1">
                        <a:solidFill>
                          <a:srgbClr val="0070C0"/>
                        </a:solidFill>
                        <a:effectLst/>
                        <a:latin typeface="Cambria Math" panose="02040503050406030204" pitchFamily="18" charset="0"/>
                        <a:ea typeface="Calibri" panose="020F0502020204030204" pitchFamily="34" charset="0"/>
                      </a:rPr>
                      <m:t>𝒚</m:t>
                    </m:r>
                  </m:oMath>
                </a14:m>
                <a:r>
                  <a:rPr lang="pt-BR" sz="1800" dirty="0">
                    <a:solidFill>
                      <a:srgbClr val="000000"/>
                    </a:solidFill>
                    <a:effectLst/>
                    <a:latin typeface="Arial Narrow" panose="020B0606020202030204" pitchFamily="34" charset="0"/>
                    <a:ea typeface="Calibri" panose="020F0502020204030204" pitchFamily="34" charset="0"/>
                  </a:rPr>
                  <a:t> e quando a </a:t>
                </a:r>
                <a:r>
                  <a:rPr lang="pt-BR" sz="1800" b="1" dirty="0">
                    <a:solidFill>
                      <a:srgbClr val="0070C0"/>
                    </a:solidFill>
                    <a:effectLst/>
                    <a:latin typeface="Arial Narrow" panose="020B0606020202030204" pitchFamily="34" charset="0"/>
                    <a:ea typeface="Calibri" panose="020F0502020204030204" pitchFamily="34" charset="0"/>
                  </a:rPr>
                  <a:t>ordenada</a:t>
                </a:r>
                <a:r>
                  <a:rPr lang="pt-BR" sz="1800" dirty="0">
                    <a:solidFill>
                      <a:srgbClr val="4472C4"/>
                    </a:solidFill>
                    <a:effectLst/>
                    <a:latin typeface="Arial Narrow" panose="020B0606020202030204" pitchFamily="34" charset="0"/>
                    <a:ea typeface="Calibri" panose="020F0502020204030204" pitchFamily="34" charset="0"/>
                  </a:rPr>
                  <a:t> </a:t>
                </a:r>
                <a:r>
                  <a:rPr lang="pt-BR" sz="1800" dirty="0">
                    <a:solidFill>
                      <a:srgbClr val="000000"/>
                    </a:solidFill>
                    <a:effectLst/>
                    <a:latin typeface="Arial Narrow" panose="020B0606020202030204" pitchFamily="34" charset="0"/>
                    <a:ea typeface="Calibri" panose="020F0502020204030204" pitchFamily="34" charset="0"/>
                  </a:rPr>
                  <a:t>de um ponto é igual a zero, ele se localiza sobre o eixo </a:t>
                </a:r>
                <a14:m>
                  <m:oMath xmlns:m="http://schemas.openxmlformats.org/officeDocument/2006/math">
                    <m:r>
                      <a:rPr lang="pt-BR" sz="1800" b="1" i="1">
                        <a:solidFill>
                          <a:srgbClr val="ED7D31"/>
                        </a:solidFill>
                        <a:effectLst/>
                        <a:latin typeface="Cambria Math" panose="02040503050406030204" pitchFamily="18" charset="0"/>
                        <a:ea typeface="Calibri" panose="020F0502020204030204" pitchFamily="34" charset="0"/>
                      </a:rPr>
                      <m:t>𝒙</m:t>
                    </m:r>
                  </m:oMath>
                </a14:m>
                <a:r>
                  <a:rPr lang="pt-BR" sz="1800" dirty="0">
                    <a:solidFill>
                      <a:srgbClr val="000000"/>
                    </a:solidFill>
                    <a:effectLst/>
                    <a:latin typeface="Arial Narrow" panose="020B0606020202030204" pitchFamily="34" charset="0"/>
                    <a:ea typeface="Calibri" panose="020F0502020204030204" pitchFamily="34" charset="0"/>
                  </a:rPr>
                  <a:t>.</a:t>
                </a:r>
                <a:endParaRPr lang="pt-BR" sz="2000" dirty="0">
                  <a:effectLst/>
                  <a:latin typeface="Times New Roman" panose="02020603050405020304" pitchFamily="18" charset="0"/>
                  <a:ea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E7BE86B0-297F-0627-E887-AD16B9565D21}"/>
                  </a:ext>
                </a:extLst>
              </p:cNvPr>
              <p:cNvSpPr txBox="1">
                <a:spLocks noRot="1" noChangeAspect="1" noMove="1" noResize="1" noEditPoints="1" noAdjustHandles="1" noChangeArrowheads="1" noChangeShapeType="1" noTextEdit="1"/>
              </p:cNvSpPr>
              <p:nvPr/>
            </p:nvSpPr>
            <p:spPr>
              <a:xfrm>
                <a:off x="5920511" y="5548411"/>
                <a:ext cx="6096000" cy="1021946"/>
              </a:xfrm>
              <a:prstGeom prst="rect">
                <a:avLst/>
              </a:prstGeom>
              <a:blipFill>
                <a:blip r:embed="rId6"/>
                <a:stretch>
                  <a:fillRect l="-800" t="-1190" r="-900" b="-8333"/>
                </a:stretch>
              </a:blipFill>
            </p:spPr>
            <p:txBody>
              <a:bodyPr/>
              <a:lstStyle/>
              <a:p>
                <a:r>
                  <a:rPr lang="pt-BR">
                    <a:noFill/>
                  </a:rPr>
                  <a:t> </a:t>
                </a:r>
              </a:p>
            </p:txBody>
          </p:sp>
        </mc:Fallback>
      </mc:AlternateContent>
      <p:cxnSp>
        <p:nvCxnSpPr>
          <p:cNvPr id="9" name="Conector reto 8">
            <a:extLst>
              <a:ext uri="{FF2B5EF4-FFF2-40B4-BE49-F238E27FC236}">
                <a16:creationId xmlns:a16="http://schemas.microsoft.com/office/drawing/2014/main" id="{3E194E05-8795-397D-4D80-024E44E88375}"/>
              </a:ext>
            </a:extLst>
          </p:cNvPr>
          <p:cNvCxnSpPr>
            <a:cxnSpLocks/>
          </p:cNvCxnSpPr>
          <p:nvPr/>
        </p:nvCxnSpPr>
        <p:spPr>
          <a:xfrm>
            <a:off x="5827059" y="637818"/>
            <a:ext cx="0" cy="5932539"/>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329008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223B9-2BE2-9C74-4BB5-8DB457259CFC}"/>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D303D6CA-D593-339A-78D3-701762ED8553}"/>
              </a:ext>
            </a:extLst>
          </p:cNvPr>
          <p:cNvPicPr>
            <a:picLocks noChangeAspect="1"/>
          </p:cNvPicPr>
          <p:nvPr/>
        </p:nvPicPr>
        <p:blipFill>
          <a:blip r:embed="rId2"/>
          <a:stretch>
            <a:fillRect/>
          </a:stretch>
        </p:blipFill>
        <p:spPr>
          <a:xfrm>
            <a:off x="268934" y="642057"/>
            <a:ext cx="4105848" cy="571580"/>
          </a:xfrm>
          <a:prstGeom prst="rect">
            <a:avLst/>
          </a:prstGeom>
        </p:spPr>
      </p:pic>
      <p:sp>
        <p:nvSpPr>
          <p:cNvPr id="5" name="CaixaDeTexto 4">
            <a:extLst>
              <a:ext uri="{FF2B5EF4-FFF2-40B4-BE49-F238E27FC236}">
                <a16:creationId xmlns:a16="http://schemas.microsoft.com/office/drawing/2014/main" id="{DC61229A-3486-AC46-3771-B5F417B54A6E}"/>
              </a:ext>
            </a:extLst>
          </p:cNvPr>
          <p:cNvSpPr txBox="1"/>
          <p:nvPr/>
        </p:nvSpPr>
        <p:spPr>
          <a:xfrm>
            <a:off x="295838" y="1379386"/>
            <a:ext cx="4258238" cy="425694"/>
          </a:xfrm>
          <a:prstGeom prst="rect">
            <a:avLst/>
          </a:prstGeom>
          <a:noFill/>
        </p:spPr>
        <p:txBody>
          <a:bodyPr wrap="square">
            <a:spAutoFit/>
          </a:bodyPr>
          <a:lstStyle/>
          <a:p>
            <a:pPr algn="just">
              <a:lnSpc>
                <a:spcPct val="115000"/>
              </a:lnSpc>
              <a:spcAft>
                <a:spcPts val="800"/>
              </a:spcAft>
              <a:buNone/>
            </a:pPr>
            <a:r>
              <a:rPr lang="pt-BR" sz="2000" b="1" kern="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Observe o plano cartesiano a seguir.</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Gráfico, Gráfico de dispersão&#10;&#10;Descrição gerada automaticamente">
            <a:extLst>
              <a:ext uri="{FF2B5EF4-FFF2-40B4-BE49-F238E27FC236}">
                <a16:creationId xmlns:a16="http://schemas.microsoft.com/office/drawing/2014/main" id="{FFDBFE5A-7FBE-F9E4-0A24-4E273AA6521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t="14303"/>
          <a:stretch/>
        </p:blipFill>
        <p:spPr bwMode="auto">
          <a:xfrm>
            <a:off x="5091953" y="941574"/>
            <a:ext cx="6624918" cy="5587720"/>
          </a:xfrm>
          <a:prstGeom prst="rect">
            <a:avLst/>
          </a:prstGeom>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D035D7ED-4496-0759-292A-7FB466F70286}"/>
              </a:ext>
            </a:extLst>
          </p:cNvPr>
          <p:cNvSpPr txBox="1"/>
          <p:nvPr/>
        </p:nvSpPr>
        <p:spPr>
          <a:xfrm>
            <a:off x="295838" y="1835080"/>
            <a:ext cx="4437529" cy="2503249"/>
          </a:xfrm>
          <a:prstGeom prst="rect">
            <a:avLst/>
          </a:prstGeom>
          <a:noFill/>
        </p:spPr>
        <p:txBody>
          <a:bodyPr wrap="square">
            <a:spAutoFit/>
          </a:bodyPr>
          <a:lstStyle/>
          <a:p>
            <a:pPr algn="just">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Determine:</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a) As coordenadas dos pontos destacados.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b) Os pares ordenados que pertençam ao eixo das abscissas.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c) Os pares ordenados que pertençam ao eixo das ordenadas.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d) Os pares ordenados que pertençam ao: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B55E719E-8E4F-D75C-9CF7-2A3C8F31867E}"/>
                  </a:ext>
                </a:extLst>
              </p:cNvPr>
              <p:cNvSpPr txBox="1"/>
              <p:nvPr/>
            </p:nvSpPr>
            <p:spPr>
              <a:xfrm>
                <a:off x="295838" y="4338329"/>
                <a:ext cx="5029200" cy="882293"/>
              </a:xfrm>
              <a:prstGeom prst="rect">
                <a:avLst/>
              </a:prstGeom>
              <a:noFill/>
            </p:spPr>
            <p:txBody>
              <a:bodyPr wrap="square">
                <a:spAutoFit/>
              </a:bodyPr>
              <a:lstStyle/>
              <a:p>
                <a:pPr algn="just">
                  <a:lnSpc>
                    <a:spcPct val="115000"/>
                  </a:lnSpc>
                  <a:spcAft>
                    <a:spcPts val="800"/>
                  </a:spcAft>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1° quadrante </a:t>
                </a:r>
                <a14:m>
                  <m:oMath xmlns:m="http://schemas.openxmlformats.org/officeDocument/2006/math">
                    <m: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3º quadrante </a:t>
                </a:r>
                <a14:m>
                  <m:oMath xmlns:m="http://schemas.openxmlformats.org/officeDocument/2006/math">
                    <m: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2° quadrante </a:t>
                </a:r>
                <a14:m>
                  <m:oMath xmlns:m="http://schemas.openxmlformats.org/officeDocument/2006/math">
                    <m: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4° quadrante </a:t>
                </a:r>
                <a14:m>
                  <m:oMath xmlns:m="http://schemas.openxmlformats.org/officeDocument/2006/math">
                    <m: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B55E719E-8E4F-D75C-9CF7-2A3C8F31867E}"/>
                  </a:ext>
                </a:extLst>
              </p:cNvPr>
              <p:cNvSpPr txBox="1">
                <a:spLocks noRot="1" noChangeAspect="1" noMove="1" noResize="1" noEditPoints="1" noAdjustHandles="1" noChangeArrowheads="1" noChangeShapeType="1" noTextEdit="1"/>
              </p:cNvSpPr>
              <p:nvPr/>
            </p:nvSpPr>
            <p:spPr>
              <a:xfrm>
                <a:off x="295838" y="4338329"/>
                <a:ext cx="5029200" cy="882293"/>
              </a:xfrm>
              <a:prstGeom prst="rect">
                <a:avLst/>
              </a:prstGeom>
              <a:blipFill>
                <a:blip r:embed="rId5"/>
                <a:stretch>
                  <a:fillRect l="-1333" t="-2778" b="-1111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3D49BCB2-9261-8EC2-C850-7C26DC8A7150}"/>
                  </a:ext>
                </a:extLst>
              </p:cNvPr>
              <p:cNvSpPr txBox="1"/>
              <p:nvPr/>
            </p:nvSpPr>
            <p:spPr>
              <a:xfrm>
                <a:off x="295838" y="5599218"/>
                <a:ext cx="4796115" cy="426399"/>
              </a:xfrm>
              <a:prstGeom prst="rect">
                <a:avLst/>
              </a:prstGeom>
              <a:noFill/>
            </p:spPr>
            <p:txBody>
              <a:bodyPr wrap="square">
                <a:spAutoFit/>
              </a:bodyPr>
              <a:lstStyle/>
              <a:p>
                <a:pPr algn="just">
                  <a:lnSpc>
                    <a:spcPct val="115000"/>
                  </a:lnSpc>
                  <a:spcAft>
                    <a:spcPts val="800"/>
                  </a:spcAft>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e) A medida algébrica do segmento </a:t>
                </a:r>
                <a14:m>
                  <m:oMath xmlns:m="http://schemas.openxmlformats.org/officeDocument/2006/math">
                    <m:acc>
                      <m:accPr>
                        <m:chr m:val="̅"/>
                        <m:ctrlP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t>𝐴𝐶</m:t>
                        </m:r>
                      </m:e>
                    </m:acc>
                  </m:oMath>
                </a14:m>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3D49BCB2-9261-8EC2-C850-7C26DC8A7150}"/>
                  </a:ext>
                </a:extLst>
              </p:cNvPr>
              <p:cNvSpPr txBox="1">
                <a:spLocks noRot="1" noChangeAspect="1" noMove="1" noResize="1" noEditPoints="1" noAdjustHandles="1" noChangeArrowheads="1" noChangeShapeType="1" noTextEdit="1"/>
              </p:cNvSpPr>
              <p:nvPr/>
            </p:nvSpPr>
            <p:spPr>
              <a:xfrm>
                <a:off x="295838" y="5599218"/>
                <a:ext cx="4796115" cy="426399"/>
              </a:xfrm>
              <a:prstGeom prst="rect">
                <a:avLst/>
              </a:prstGeom>
              <a:blipFill>
                <a:blip r:embed="rId6"/>
                <a:stretch>
                  <a:fillRect l="-1399" t="-5797" b="-23188"/>
                </a:stretch>
              </a:blipFill>
            </p:spPr>
            <p:txBody>
              <a:bodyPr/>
              <a:lstStyle/>
              <a:p>
                <a:r>
                  <a:rPr lang="pt-BR">
                    <a:noFill/>
                  </a:rPr>
                  <a:t> </a:t>
                </a:r>
              </a:p>
            </p:txBody>
          </p:sp>
        </mc:Fallback>
      </mc:AlternateContent>
    </p:spTree>
    <p:extLst>
      <p:ext uri="{BB962C8B-B14F-4D97-AF65-F5344CB8AC3E}">
        <p14:creationId xmlns:p14="http://schemas.microsoft.com/office/powerpoint/2010/main" val="18663153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304B5-3A18-7F07-BAAB-C139849E400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D11781C-F00A-2E9B-4836-5B973C09B9BB}"/>
              </a:ext>
            </a:extLst>
          </p:cNvPr>
          <p:cNvSpPr txBox="1"/>
          <p:nvPr/>
        </p:nvSpPr>
        <p:spPr>
          <a:xfrm>
            <a:off x="385483" y="777950"/>
            <a:ext cx="11519646" cy="1487587"/>
          </a:xfrm>
          <a:prstGeom prst="rect">
            <a:avLst/>
          </a:prstGeom>
          <a:noFill/>
        </p:spPr>
        <p:txBody>
          <a:bodyPr wrap="square">
            <a:spAutoFit/>
          </a:bodyPr>
          <a:lstStyle/>
          <a:p>
            <a:pPr algn="just">
              <a:lnSpc>
                <a:spcPct val="115000"/>
              </a:lnSpc>
              <a:spcAft>
                <a:spcPts val="800"/>
              </a:spcAft>
              <a:buNone/>
            </a:pPr>
            <a:r>
              <a:rPr lang="pt-BR" sz="2000" b="1" kern="0" dirty="0">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O triângulo das Bermudas é uma região do oceano Atlântico compreendida entre as cidades de Miami, San Juan e a Ilha das Bermudas. Essa região ficou famosa devido ao grande número de aviões, navios e submarinos que nela desapareceram. A figura, a seguir, mostra um sistema de coordenadas com os vértices do triângulo devidamente representados.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F9964A2-86BD-C11B-802B-AADB50F6038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4136" y="2352431"/>
            <a:ext cx="4962264" cy="3675427"/>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2C3F80A-908C-3937-BCBE-466AE9A3C6C0}"/>
                  </a:ext>
                </a:extLst>
              </p:cNvPr>
              <p:cNvSpPr txBox="1"/>
              <p:nvPr/>
            </p:nvSpPr>
            <p:spPr>
              <a:xfrm>
                <a:off x="5809129" y="2347042"/>
                <a:ext cx="6096000" cy="3785652"/>
              </a:xfrm>
              <a:prstGeom prst="rect">
                <a:avLst/>
              </a:prstGeom>
              <a:noFill/>
            </p:spPr>
            <p:txBody>
              <a:bodyPr wrap="square">
                <a:spAutoFit/>
              </a:bodyPr>
              <a:lstStyle/>
              <a:p>
                <a:pPr>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Sobre esse triângulo, valide as afirmações, a seguir, em V para verdadeiras ou F para falsas.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 O ponto B, que representa Bermudas, está localizado na coordenada cartesiana </a:t>
                </a:r>
                <a14:m>
                  <m:oMath xmlns:m="http://schemas.openxmlformats.org/officeDocument/2006/math">
                    <m:d>
                      <m:dPr>
                        <m:ctrlP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t>7; 9</m:t>
                        </m:r>
                      </m:e>
                    </m:d>
                  </m:oMath>
                </a14:m>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 O ponto C, que representa San Juan, está localizado na coordenada cartesiana </a:t>
                </a:r>
                <a14:m>
                  <m:oMath xmlns:m="http://schemas.openxmlformats.org/officeDocument/2006/math">
                    <m:d>
                      <m:dPr>
                        <m:ctrlP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t>0; 9</m:t>
                        </m:r>
                      </m:e>
                    </m:d>
                  </m:oMath>
                </a14:m>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 O ponto E, que representa Miami, está localizado na coordenada cartesiana </a:t>
                </a:r>
                <a14:m>
                  <m:oMath xmlns:m="http://schemas.openxmlformats.org/officeDocument/2006/math">
                    <m:d>
                      <m:dPr>
                        <m:ctrlP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t>2; 0</m:t>
                        </m:r>
                      </m:e>
                    </m:d>
                  </m:oMath>
                </a14:m>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 O ponto de coordenadas </a:t>
                </a:r>
                <a14:m>
                  <m:oMath xmlns:m="http://schemas.openxmlformats.org/officeDocument/2006/math">
                    <m:d>
                      <m:dPr>
                        <m:ctrlP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t>7;2</m:t>
                        </m:r>
                      </m:e>
                    </m:d>
                  </m:oMath>
                </a14:m>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está localizada no interior do triângulo das Bermudas.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 O ponto de coordenadas </a:t>
                </a:r>
                <a14:m>
                  <m:oMath xmlns:m="http://schemas.openxmlformats.org/officeDocument/2006/math">
                    <m:d>
                      <m:dPr>
                        <m:ctrlP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i="1" kern="0">
                            <a:effectLst/>
                            <a:latin typeface="Cambria Math" panose="02040503050406030204" pitchFamily="18" charset="0"/>
                            <a:ea typeface="Times New Roman" panose="02020603050405020304" pitchFamily="18" charset="0"/>
                            <a:cs typeface="Times New Roman" panose="02020603050405020304" pitchFamily="18" charset="0"/>
                          </a:rPr>
                          <m:t>9;2</m:t>
                        </m:r>
                      </m:e>
                    </m:d>
                  </m:oMath>
                </a14:m>
                <a:r>
                  <a:rPr lang="pt-BR" sz="2000" kern="0" dirty="0">
                    <a:effectLst/>
                    <a:latin typeface="Arial Narrow" panose="020B0606020202030204" pitchFamily="34" charset="0"/>
                    <a:ea typeface="Times New Roman" panose="02020603050405020304" pitchFamily="18" charset="0"/>
                    <a:cs typeface="Times New Roman" panose="02020603050405020304" pitchFamily="18" charset="0"/>
                  </a:rPr>
                  <a:t> está localizada no interior do triângulo das Bermudas.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D2C3F80A-908C-3937-BCBE-466AE9A3C6C0}"/>
                  </a:ext>
                </a:extLst>
              </p:cNvPr>
              <p:cNvSpPr txBox="1">
                <a:spLocks noRot="1" noChangeAspect="1" noMove="1" noResize="1" noEditPoints="1" noAdjustHandles="1" noChangeArrowheads="1" noChangeShapeType="1" noTextEdit="1"/>
              </p:cNvSpPr>
              <p:nvPr/>
            </p:nvSpPr>
            <p:spPr>
              <a:xfrm>
                <a:off x="5809129" y="2347042"/>
                <a:ext cx="6096000" cy="3785652"/>
              </a:xfrm>
              <a:prstGeom prst="rect">
                <a:avLst/>
              </a:prstGeom>
              <a:blipFill>
                <a:blip r:embed="rId3"/>
                <a:stretch>
                  <a:fillRect l="-1100" t="-805" r="-1000" b="-1610"/>
                </a:stretch>
              </a:blipFill>
            </p:spPr>
            <p:txBody>
              <a:bodyPr/>
              <a:lstStyle/>
              <a:p>
                <a:r>
                  <a:rPr lang="pt-BR">
                    <a:noFill/>
                  </a:rPr>
                  <a:t> </a:t>
                </a:r>
              </a:p>
            </p:txBody>
          </p:sp>
        </mc:Fallback>
      </mc:AlternateContent>
    </p:spTree>
    <p:extLst>
      <p:ext uri="{BB962C8B-B14F-4D97-AF65-F5344CB8AC3E}">
        <p14:creationId xmlns:p14="http://schemas.microsoft.com/office/powerpoint/2010/main" val="21259952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7BA58-E16F-32FD-E0B8-DC50344A6E3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E5086D0-0694-4A88-5B65-41EC9B847C1D}"/>
                  </a:ext>
                </a:extLst>
              </p:cNvPr>
              <p:cNvSpPr txBox="1"/>
              <p:nvPr/>
            </p:nvSpPr>
            <p:spPr>
              <a:xfrm>
                <a:off x="448235" y="788005"/>
                <a:ext cx="11295529" cy="1431097"/>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professor de Matemática de João pediu que ele marcasse em um plano cartesiano os pontos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𝐴</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 </m:t>
                            </m:r>
                          </m:den>
                        </m:f>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𝐵</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 </m:t>
                            </m:r>
                          </m:den>
                        </m:f>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0; −1</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𝐷</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3;−3</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𝐸</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0;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 </m:t>
                            </m:r>
                          </m:den>
                        </m:f>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Considerando que João marcou corretamente todos os pontos, qual será o único quadrante em que não haverá nenhum ponto marcado?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E5086D0-0694-4A88-5B65-41EC9B847C1D}"/>
                  </a:ext>
                </a:extLst>
              </p:cNvPr>
              <p:cNvSpPr txBox="1">
                <a:spLocks noRot="1" noChangeAspect="1" noMove="1" noResize="1" noEditPoints="1" noAdjustHandles="1" noChangeArrowheads="1" noChangeShapeType="1" noTextEdit="1"/>
              </p:cNvSpPr>
              <p:nvPr/>
            </p:nvSpPr>
            <p:spPr>
              <a:xfrm>
                <a:off x="448235" y="788005"/>
                <a:ext cx="11295529" cy="1431097"/>
              </a:xfrm>
              <a:prstGeom prst="rect">
                <a:avLst/>
              </a:prstGeom>
              <a:blipFill>
                <a:blip r:embed="rId2"/>
                <a:stretch>
                  <a:fillRect l="-702" t="-1702" r="-756" b="-7234"/>
                </a:stretch>
              </a:blipFill>
            </p:spPr>
            <p:txBody>
              <a:bodyPr/>
              <a:lstStyle/>
              <a:p>
                <a:r>
                  <a:rPr lang="pt-BR">
                    <a:noFill/>
                  </a:rPr>
                  <a:t> </a:t>
                </a:r>
              </a:p>
            </p:txBody>
          </p:sp>
        </mc:Fallback>
      </mc:AlternateContent>
    </p:spTree>
    <p:extLst>
      <p:ext uri="{BB962C8B-B14F-4D97-AF65-F5344CB8AC3E}">
        <p14:creationId xmlns:p14="http://schemas.microsoft.com/office/powerpoint/2010/main" val="2540819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F3AE8-4D00-07C8-F781-A01042B5D18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95FB5CD-E0E0-4C8C-FBD2-48B05A23A030}"/>
                  </a:ext>
                </a:extLst>
              </p:cNvPr>
              <p:cNvSpPr txBox="1"/>
              <p:nvPr/>
            </p:nvSpPr>
            <p:spPr>
              <a:xfrm>
                <a:off x="376516" y="1963317"/>
                <a:ext cx="5934638" cy="3473771"/>
              </a:xfrm>
              <a:prstGeom prst="rect">
                <a:avLst/>
              </a:prstGeom>
              <a:noFill/>
            </p:spPr>
            <p:txBody>
              <a:bodyPr wrap="square">
                <a:spAutoFit/>
              </a:bodyPr>
              <a:lstStyle/>
              <a:p>
                <a:pPr marL="457200" algn="ctr">
                  <a:lnSpc>
                    <a:spcPct val="107000"/>
                  </a:lnSpc>
                  <a:buNone/>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MOVIMENTAÇÃO DE PONTOS NO PLANO CARTESIANO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Para todo ponto </a:t>
                </a:r>
                <a14:m>
                  <m:oMath xmlns:m="http://schemas.openxmlformats.org/officeDocument/2006/math">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𝐏</m:t>
                    </m:r>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de</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par ordenado </a:t>
                </a:r>
                <a14:m>
                  <m:oMath xmlns:m="http://schemas.openxmlformats.org/officeDocument/2006/math">
                    <m:d>
                      <m:dPr>
                        <m:ctrlPr>
                          <a:rPr lang="pt-BR" sz="2000" b="1"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0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0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0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𝒚</m:t>
                        </m:r>
                      </m:e>
                    </m:d>
                  </m:oMath>
                </a14:m>
                <a:r>
                  <a:rPr lang="pt-BR" sz="20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o valor de </a:t>
                </a:r>
                <a14:m>
                  <m:oMath xmlns:m="http://schemas.openxmlformats.org/officeDocument/2006/math">
                    <m:r>
                      <a:rPr lang="pt-BR" sz="20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(abscissa) indica quantas unidades esse ponto se encontra em relação à origem </a:t>
                </a:r>
                <a14:m>
                  <m:oMath xmlns:m="http://schemas.openxmlformats.org/officeDocument/2006/math">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𝐎</m:t>
                    </m:r>
                    <m:r>
                      <a:rPr lang="pt-BR" sz="2000" b="1"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000" b="1"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𝟎</m:t>
                        </m:r>
                        <m:r>
                          <a:rPr lang="pt-BR" sz="2000" b="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b="1" i="1" kern="100">
                            <a:effectLst/>
                            <a:latin typeface="Cambria Math" panose="02040503050406030204" pitchFamily="18" charset="0"/>
                            <a:ea typeface="Aptos" panose="020B0004020202020204" pitchFamily="34" charset="0"/>
                            <a:cs typeface="Times New Roman" panose="02020603050405020304" pitchFamily="18" charset="0"/>
                          </a:rPr>
                          <m:t>𝟎</m:t>
                        </m:r>
                      </m:e>
                    </m:d>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no sentido </a:t>
                </a:r>
                <a:r>
                  <a:rPr lang="pt-BR" sz="20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horizontal</a:t>
                </a:r>
                <a:r>
                  <a:rPr lang="pt-BR" sz="2000"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e, o valor de </a:t>
                </a:r>
                <a14:m>
                  <m:oMath xmlns:m="http://schemas.openxmlformats.org/officeDocument/2006/math">
                    <m:r>
                      <a:rPr lang="pt-BR" sz="2000" b="1" i="1" kern="100">
                        <a:solidFill>
                          <a:srgbClr val="E97132"/>
                        </a:solidFill>
                        <a:effectLst/>
                        <a:latin typeface="Cambria Math" panose="02040503050406030204" pitchFamily="18" charset="0"/>
                        <a:ea typeface="Aptos" panose="020B0004020202020204" pitchFamily="34" charset="0"/>
                        <a:cs typeface="Times New Roman" panose="02020603050405020304" pitchFamily="18" charset="0"/>
                      </a:rPr>
                      <m:t>𝒚</m:t>
                    </m:r>
                  </m:oMath>
                </a14:m>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(ordenada) indica quantas unidades esse ponto se localiza em relação à origem no sentido </a:t>
                </a:r>
                <a:r>
                  <a:rPr lang="pt-BR" sz="2000" b="1" kern="100" dirty="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vertical</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Aptos" panose="020B0004020202020204" pitchFamily="34" charset="0"/>
                    <a:cs typeface="JansonTextLT-Roman"/>
                  </a:rPr>
                  <a:t>Exemplo: </a:t>
                </a:r>
                <a:r>
                  <a:rPr lang="pt-BR" sz="2000" kern="100" dirty="0">
                    <a:effectLst/>
                    <a:latin typeface="Arial Narrow" panose="020B0606020202030204" pitchFamily="34" charset="0"/>
                    <a:ea typeface="Aptos" panose="020B0004020202020204" pitchFamily="34" charset="0"/>
                    <a:cs typeface="JansonTextLT-Roman"/>
                  </a:rPr>
                  <a:t>Considere o plano cartesiano onde estão representados os pontos </a:t>
                </a:r>
                <a:r>
                  <a:rPr lang="pt-BR" sz="2000" b="1" kern="100" dirty="0">
                    <a:effectLst/>
                    <a:latin typeface="Arial Narrow" panose="020B0606020202030204" pitchFamily="34" charset="0"/>
                    <a:ea typeface="Aptos" panose="020B0004020202020204" pitchFamily="34" charset="0"/>
                    <a:cs typeface="JansonTextLT-Roman"/>
                  </a:rPr>
                  <a:t>M, N, O, P,</a:t>
                </a:r>
                <a:r>
                  <a:rPr lang="pt-BR" sz="2000" kern="100" dirty="0">
                    <a:effectLst/>
                    <a:latin typeface="Arial Narrow" panose="020B0606020202030204" pitchFamily="34" charset="0"/>
                    <a:ea typeface="Aptos" panose="020B0004020202020204" pitchFamily="34" charset="0"/>
                    <a:cs typeface="JansonTextLT-Roman"/>
                  </a:rPr>
                  <a:t> </a:t>
                </a:r>
                <a:r>
                  <a:rPr lang="pt-BR" sz="2000" b="1" kern="100" dirty="0">
                    <a:effectLst/>
                    <a:latin typeface="Arial Narrow" panose="020B0606020202030204" pitchFamily="34" charset="0"/>
                    <a:ea typeface="Aptos" panose="020B0004020202020204" pitchFamily="34" charset="0"/>
                    <a:cs typeface="JansonTextLT-Roman"/>
                  </a:rPr>
                  <a:t>Q</a:t>
                </a:r>
                <a:r>
                  <a:rPr lang="pt-BR" sz="2000" kern="100" dirty="0">
                    <a:effectLst/>
                    <a:latin typeface="Arial Narrow" panose="020B0606020202030204" pitchFamily="34" charset="0"/>
                    <a:ea typeface="Aptos" panose="020B0004020202020204" pitchFamily="34" charset="0"/>
                    <a:cs typeface="JansonTextLT-Roman"/>
                  </a:rPr>
                  <a:t> e </a:t>
                </a:r>
                <a:r>
                  <a:rPr lang="pt-BR" sz="2000" b="1" kern="100" dirty="0">
                    <a:effectLst/>
                    <a:latin typeface="Arial Narrow" panose="020B0606020202030204" pitchFamily="34" charset="0"/>
                    <a:ea typeface="Aptos" panose="020B0004020202020204" pitchFamily="34" charset="0"/>
                    <a:cs typeface="JansonTextLT-Roman"/>
                  </a:rPr>
                  <a:t>um peão de xadrez</a:t>
                </a:r>
                <a:r>
                  <a:rPr lang="pt-BR" sz="2000" kern="100" dirty="0">
                    <a:effectLst/>
                    <a:latin typeface="Arial Narrow" panose="020B0606020202030204" pitchFamily="34" charset="0"/>
                    <a:ea typeface="Aptos" panose="020B0004020202020204" pitchFamily="34" charset="0"/>
                    <a:cs typeface="JansonTextLT-Roman"/>
                  </a:rPr>
                  <a:t> que se encontra sobre o ponto de coordenadas </a:t>
                </a:r>
                <a14:m>
                  <m:oMath xmlns:m="http://schemas.openxmlformats.org/officeDocument/2006/math">
                    <m:d>
                      <m:dPr>
                        <m:ctrlPr>
                          <a:rPr lang="pt-BR" sz="2000" i="1" kern="100">
                            <a:effectLst/>
                            <a:latin typeface="Cambria Math" panose="02040503050406030204" pitchFamily="18" charset="0"/>
                            <a:ea typeface="Aptos" panose="020B0004020202020204" pitchFamily="34" charset="0"/>
                            <a:cs typeface="JansonTextLT-Roman"/>
                          </a:rPr>
                        </m:ctrlPr>
                      </m:dPr>
                      <m:e>
                        <m:r>
                          <a:rPr lang="pt-BR" sz="2000" i="1" kern="100">
                            <a:effectLst/>
                            <a:latin typeface="Cambria Math" panose="02040503050406030204" pitchFamily="18" charset="0"/>
                            <a:ea typeface="Aptos" panose="020B0004020202020204" pitchFamily="34" charset="0"/>
                            <a:cs typeface="JansonTextLT-Roman"/>
                          </a:rPr>
                          <m:t>4</m:t>
                        </m:r>
                        <m:r>
                          <a:rPr lang="pt-BR" sz="2000" b="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i="1" kern="100">
                            <a:effectLst/>
                            <a:latin typeface="Cambria Math" panose="02040503050406030204" pitchFamily="18" charset="0"/>
                            <a:ea typeface="Aptos" panose="020B0004020202020204" pitchFamily="34" charset="0"/>
                            <a:cs typeface="JansonTextLT-Roman"/>
                          </a:rPr>
                          <m:t>5</m:t>
                        </m:r>
                      </m:e>
                    </m:d>
                  </m:oMath>
                </a14:m>
                <a:r>
                  <a:rPr lang="pt-BR" sz="2000" kern="100" dirty="0">
                    <a:effectLst/>
                    <a:latin typeface="Arial Narrow" panose="020B0606020202030204" pitchFamily="34" charset="0"/>
                    <a:ea typeface="Aptos" panose="020B0004020202020204" pitchFamily="34" charset="0"/>
                    <a:cs typeface="JansonTextLT-Roman"/>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695FB5CD-E0E0-4C8C-FBD2-48B05A23A030}"/>
                  </a:ext>
                </a:extLst>
              </p:cNvPr>
              <p:cNvSpPr txBox="1">
                <a:spLocks noRot="1" noChangeAspect="1" noMove="1" noResize="1" noEditPoints="1" noAdjustHandles="1" noChangeArrowheads="1" noChangeShapeType="1" noTextEdit="1"/>
              </p:cNvSpPr>
              <p:nvPr/>
            </p:nvSpPr>
            <p:spPr>
              <a:xfrm>
                <a:off x="376516" y="1963317"/>
                <a:ext cx="5934638" cy="3473771"/>
              </a:xfrm>
              <a:prstGeom prst="rect">
                <a:avLst/>
              </a:prstGeom>
              <a:blipFill>
                <a:blip r:embed="rId2"/>
                <a:stretch>
                  <a:fillRect l="-1131" t="-1053" r="-1028" b="-1754"/>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0AAF7B7F-4FB9-29D9-BB68-228A0FA4BBA9}"/>
              </a:ext>
            </a:extLst>
          </p:cNvPr>
          <p:cNvPicPr>
            <a:picLocks noChangeAspect="1"/>
          </p:cNvPicPr>
          <p:nvPr/>
        </p:nvPicPr>
        <p:blipFill>
          <a:blip r:embed="rId3"/>
          <a:stretch>
            <a:fillRect/>
          </a:stretch>
        </p:blipFill>
        <p:spPr>
          <a:xfrm>
            <a:off x="376516" y="734490"/>
            <a:ext cx="4124901" cy="704948"/>
          </a:xfrm>
          <a:prstGeom prst="rect">
            <a:avLst/>
          </a:prstGeom>
        </p:spPr>
      </p:pic>
      <p:pic>
        <p:nvPicPr>
          <p:cNvPr id="2" name="Imagem 1" descr="Gráfico, Gráfico de dispersão&#10;&#10;Descrição gerada automaticamente">
            <a:extLst>
              <a:ext uri="{FF2B5EF4-FFF2-40B4-BE49-F238E27FC236}">
                <a16:creationId xmlns:a16="http://schemas.microsoft.com/office/drawing/2014/main" id="{BB9743AD-3D80-7B41-B101-530750AB3D0E}"/>
              </a:ext>
            </a:extLst>
          </p:cNvPr>
          <p:cNvPicPr>
            <a:picLocks noChangeAspect="1"/>
          </p:cNvPicPr>
          <p:nvPr/>
        </p:nvPicPr>
        <p:blipFill>
          <a:blip r:embed="rId4"/>
          <a:stretch>
            <a:fillRect/>
          </a:stretch>
        </p:blipFill>
        <p:spPr>
          <a:xfrm>
            <a:off x="6539659" y="1592150"/>
            <a:ext cx="5006882" cy="4216107"/>
          </a:xfrm>
          <a:prstGeom prst="rect">
            <a:avLst/>
          </a:prstGeom>
        </p:spPr>
      </p:pic>
    </p:spTree>
    <p:extLst>
      <p:ext uri="{BB962C8B-B14F-4D97-AF65-F5344CB8AC3E}">
        <p14:creationId xmlns:p14="http://schemas.microsoft.com/office/powerpoint/2010/main" val="27803037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83A57-4D60-C648-31BF-06802FCCBB7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96FC755-2690-8D4A-E4AF-0C404185F1FA}"/>
                  </a:ext>
                </a:extLst>
              </p:cNvPr>
              <p:cNvSpPr txBox="1"/>
              <p:nvPr/>
            </p:nvSpPr>
            <p:spPr>
              <a:xfrm>
                <a:off x="573740" y="1042292"/>
                <a:ext cx="6122896" cy="5006499"/>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Considerando que esse peão sempre se deslocará a partir do ponto (4; 5), qual será sua localização </a:t>
                </a:r>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quando ele for </a:t>
                </a:r>
                <a:r>
                  <a:rPr lang="pt-BR" sz="2200" kern="100" dirty="0">
                    <a:effectLst/>
                    <a:latin typeface="Arial Narrow" panose="020B0606020202030204" pitchFamily="34" charset="0"/>
                    <a:ea typeface="Aptos" panose="020B0004020202020204" pitchFamily="34" charset="0"/>
                    <a:cs typeface="Arial" panose="020B0604020202020204" pitchFamily="34" charset="0"/>
                  </a:rPr>
                  <a:t>deslocado para um ponto: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JansonTextLT-Roman"/>
                  </a:rPr>
                  <a:t>a) cujas coordenadas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JansonTextLT-Roman"/>
                      </a:rPr>
                      <m:t>𝑥</m:t>
                    </m:r>
                  </m:oMath>
                </a14:m>
                <a:r>
                  <a:rPr lang="pt-BR" sz="2200" kern="100" dirty="0">
                    <a:effectLst/>
                    <a:latin typeface="Arial Narrow" panose="020B0606020202030204" pitchFamily="34" charset="0"/>
                    <a:ea typeface="Aptos" panose="020B0004020202020204" pitchFamily="34" charset="0"/>
                    <a:cs typeface="JansonTextLT-Roman"/>
                  </a:rPr>
                  <a:t> 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JansonTextLT-Roman"/>
                      </a:rPr>
                      <m:t>𝑦</m:t>
                    </m:r>
                  </m:oMath>
                </a14:m>
                <a:r>
                  <a:rPr lang="pt-BR" sz="2200" kern="100" dirty="0">
                    <a:effectLst/>
                    <a:latin typeface="Arial Narrow" panose="020B0606020202030204" pitchFamily="34" charset="0"/>
                    <a:ea typeface="Aptos" panose="020B0004020202020204" pitchFamily="34" charset="0"/>
                    <a:cs typeface="JansonTextLT-Roman"/>
                  </a:rPr>
                  <a:t> tenham duas unidades a menos?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JansonTextLT-Roman"/>
                  </a:rPr>
                  <a:t>b) cuja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JansonTextLT-Roman"/>
                      </a:rPr>
                      <m:t>𝑥</m:t>
                    </m:r>
                  </m:oMath>
                </a14:m>
                <a:r>
                  <a:rPr lang="pt-BR" sz="2200" kern="100" dirty="0">
                    <a:effectLst/>
                    <a:latin typeface="Arial Narrow" panose="020B0606020202030204" pitchFamily="34" charset="0"/>
                    <a:ea typeface="Aptos" panose="020B0004020202020204" pitchFamily="34" charset="0"/>
                    <a:cs typeface="JansonTextLT-Roman"/>
                  </a:rPr>
                  <a:t> seja mantida e a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JansonTextLT-Roman"/>
                      </a:rPr>
                      <m:t>𝑦</m:t>
                    </m:r>
                  </m:oMath>
                </a14:m>
                <a:r>
                  <a:rPr lang="pt-BR" sz="2200" kern="100" dirty="0">
                    <a:effectLst/>
                    <a:latin typeface="Arial Narrow" panose="020B0606020202030204" pitchFamily="34" charset="0"/>
                    <a:ea typeface="Aptos" panose="020B0004020202020204" pitchFamily="34" charset="0"/>
                    <a:cs typeface="JansonTextLT-Roman"/>
                  </a:rPr>
                  <a:t> tenha duas unidades a mais?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JansonTextLT-Roman"/>
                  </a:rPr>
                  <a:t>c) cuja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JansonTextLT-Roman"/>
                      </a:rPr>
                      <m:t>𝑥</m:t>
                    </m:r>
                  </m:oMath>
                </a14:m>
                <a:r>
                  <a:rPr lang="pt-BR" sz="2200" kern="100" dirty="0">
                    <a:effectLst/>
                    <a:latin typeface="Arial Narrow" panose="020B0606020202030204" pitchFamily="34" charset="0"/>
                    <a:ea typeface="Aptos" panose="020B0004020202020204" pitchFamily="34" charset="0"/>
                    <a:cs typeface="JansonTextLT-Roman"/>
                  </a:rPr>
                  <a:t> tenha três unidades a menos e a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JansonTextLT-Roman"/>
                      </a:rPr>
                      <m:t>𝑦</m:t>
                    </m:r>
                  </m:oMath>
                </a14:m>
                <a:r>
                  <a:rPr lang="pt-BR" sz="2200" kern="100" dirty="0">
                    <a:effectLst/>
                    <a:latin typeface="Arial Narrow" panose="020B0606020202030204" pitchFamily="34" charset="0"/>
                    <a:ea typeface="Aptos" panose="020B0004020202020204" pitchFamily="34" charset="0"/>
                    <a:cs typeface="JansonTextLT-Roman"/>
                  </a:rPr>
                  <a:t> tenha duas unidades a mais?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JansonTextLT-Roman"/>
                  </a:rPr>
                  <a:t>d) cuja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JansonTextLT-Roman"/>
                      </a:rPr>
                      <m:t>𝑥</m:t>
                    </m:r>
                  </m:oMath>
                </a14:m>
                <a:r>
                  <a:rPr lang="pt-BR" sz="2200" kern="100" dirty="0">
                    <a:effectLst/>
                    <a:latin typeface="Arial Narrow" panose="020B0606020202030204" pitchFamily="34" charset="0"/>
                    <a:ea typeface="Aptos" panose="020B0004020202020204" pitchFamily="34" charset="0"/>
                    <a:cs typeface="JansonTextLT-Roman"/>
                  </a:rPr>
                  <a:t> tenha uma unidade a mais e a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JansonTextLT-Roman"/>
                      </a:rPr>
                      <m:t>𝑦</m:t>
                    </m:r>
                  </m:oMath>
                </a14:m>
                <a:r>
                  <a:rPr lang="pt-BR" sz="2200" kern="100" dirty="0">
                    <a:effectLst/>
                    <a:latin typeface="Arial Narrow" panose="020B0606020202030204" pitchFamily="34" charset="0"/>
                    <a:ea typeface="Aptos" panose="020B0004020202020204" pitchFamily="34" charset="0"/>
                    <a:cs typeface="JansonTextLT-Roman"/>
                  </a:rPr>
                  <a:t> tenha quatro unidades a menos?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JansonTextLT-Roman"/>
                  </a:rPr>
                  <a:t>e) cuja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JansonTextLT-Roman"/>
                      </a:rPr>
                      <m:t>𝑥</m:t>
                    </m:r>
                  </m:oMath>
                </a14:m>
                <a:r>
                  <a:rPr lang="pt-BR" sz="2200" kern="100" dirty="0">
                    <a:effectLst/>
                    <a:latin typeface="Arial Narrow" panose="020B0606020202030204" pitchFamily="34" charset="0"/>
                    <a:ea typeface="Aptos" panose="020B0004020202020204" pitchFamily="34" charset="0"/>
                    <a:cs typeface="JansonTextLT-Roman"/>
                  </a:rPr>
                  <a:t> tenha duas unidades a mais e a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JansonTextLT-Roman"/>
                      </a:rPr>
                      <m:t>𝑦</m:t>
                    </m:r>
                  </m:oMath>
                </a14:m>
                <a:r>
                  <a:rPr lang="pt-BR" sz="2200" kern="100" dirty="0">
                    <a:effectLst/>
                    <a:latin typeface="Arial Narrow" panose="020B0606020202030204" pitchFamily="34" charset="0"/>
                    <a:ea typeface="Aptos" panose="020B0004020202020204" pitchFamily="34" charset="0"/>
                    <a:cs typeface="JansonTextLT-Roman"/>
                  </a:rPr>
                  <a:t> tenha uma unidade a menos?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96FC755-2690-8D4A-E4AF-0C404185F1FA}"/>
                  </a:ext>
                </a:extLst>
              </p:cNvPr>
              <p:cNvSpPr txBox="1">
                <a:spLocks noRot="1" noChangeAspect="1" noMove="1" noResize="1" noEditPoints="1" noAdjustHandles="1" noChangeArrowheads="1" noChangeShapeType="1" noTextEdit="1"/>
              </p:cNvSpPr>
              <p:nvPr/>
            </p:nvSpPr>
            <p:spPr>
              <a:xfrm>
                <a:off x="573740" y="1042292"/>
                <a:ext cx="6122896" cy="5006499"/>
              </a:xfrm>
              <a:prstGeom prst="rect">
                <a:avLst/>
              </a:prstGeom>
              <a:blipFill>
                <a:blip r:embed="rId2"/>
                <a:stretch>
                  <a:fillRect l="-1294" t="-731" r="-1194" b="-1340"/>
                </a:stretch>
              </a:blipFill>
            </p:spPr>
            <p:txBody>
              <a:bodyPr/>
              <a:lstStyle/>
              <a:p>
                <a:r>
                  <a:rPr lang="pt-BR">
                    <a:noFill/>
                  </a:rPr>
                  <a:t> </a:t>
                </a:r>
              </a:p>
            </p:txBody>
          </p:sp>
        </mc:Fallback>
      </mc:AlternateContent>
      <p:pic>
        <p:nvPicPr>
          <p:cNvPr id="4" name="Imagem 3" descr="Gráfico, Gráfico de dispersão&#10;&#10;Descrição gerada automaticamente">
            <a:extLst>
              <a:ext uri="{FF2B5EF4-FFF2-40B4-BE49-F238E27FC236}">
                <a16:creationId xmlns:a16="http://schemas.microsoft.com/office/drawing/2014/main" id="{783A31CA-8CC0-B886-1845-A83BDC65FC18}"/>
              </a:ext>
            </a:extLst>
          </p:cNvPr>
          <p:cNvPicPr>
            <a:picLocks noChangeAspect="1"/>
          </p:cNvPicPr>
          <p:nvPr/>
        </p:nvPicPr>
        <p:blipFill>
          <a:blip r:embed="rId3"/>
          <a:stretch>
            <a:fillRect/>
          </a:stretch>
        </p:blipFill>
        <p:spPr>
          <a:xfrm>
            <a:off x="6898247" y="1437487"/>
            <a:ext cx="5006882" cy="4216107"/>
          </a:xfrm>
          <a:prstGeom prst="rect">
            <a:avLst/>
          </a:prstGeom>
        </p:spPr>
      </p:pic>
    </p:spTree>
    <p:extLst>
      <p:ext uri="{BB962C8B-B14F-4D97-AF65-F5344CB8AC3E}">
        <p14:creationId xmlns:p14="http://schemas.microsoft.com/office/powerpoint/2010/main" val="31788141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0AAA4-16CB-88FE-5802-C1316779570A}"/>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9D0F4F36-0945-4F5D-CD0D-37486BFBDDEF}"/>
              </a:ext>
            </a:extLst>
          </p:cNvPr>
          <p:cNvPicPr>
            <a:picLocks noChangeAspect="1"/>
          </p:cNvPicPr>
          <p:nvPr/>
        </p:nvPicPr>
        <p:blipFill>
          <a:blip r:embed="rId2"/>
          <a:stretch>
            <a:fillRect/>
          </a:stretch>
        </p:blipFill>
        <p:spPr>
          <a:xfrm>
            <a:off x="258846" y="604513"/>
            <a:ext cx="4143953" cy="628738"/>
          </a:xfrm>
          <a:prstGeom prst="rect">
            <a:avLst/>
          </a:prstGeom>
        </p:spPr>
      </p:pic>
      <p:sp>
        <p:nvSpPr>
          <p:cNvPr id="5" name="CaixaDeTexto 4">
            <a:extLst>
              <a:ext uri="{FF2B5EF4-FFF2-40B4-BE49-F238E27FC236}">
                <a16:creationId xmlns:a16="http://schemas.microsoft.com/office/drawing/2014/main" id="{111EDE4C-C5AC-435B-1C41-ABC81A6A6CA6}"/>
              </a:ext>
            </a:extLst>
          </p:cNvPr>
          <p:cNvSpPr txBox="1"/>
          <p:nvPr/>
        </p:nvSpPr>
        <p:spPr>
          <a:xfrm>
            <a:off x="331693" y="1370224"/>
            <a:ext cx="11618260" cy="45903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4.</a:t>
            </a:r>
            <a:r>
              <a:rPr lang="pt-BR" sz="2200" kern="100" dirty="0">
                <a:effectLst/>
                <a:latin typeface="Arial Narrow" panose="020B0606020202030204" pitchFamily="34" charset="0"/>
                <a:ea typeface="Aptos" panose="020B0004020202020204" pitchFamily="34" charset="0"/>
                <a:cs typeface="Arial" panose="020B0604020202020204" pitchFamily="34" charset="0"/>
              </a:rPr>
              <a:t>  Daniela se encontra inicialmente no mapa no ponto P, conforme apresentado no plano cartesiano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Gráfico, Gráfico de dispersão&#10;&#10;O conteúdo gerado por IA pode estar incorreto.">
            <a:extLst>
              <a:ext uri="{FF2B5EF4-FFF2-40B4-BE49-F238E27FC236}">
                <a16:creationId xmlns:a16="http://schemas.microsoft.com/office/drawing/2014/main" id="{0A326734-6EBE-D6A7-F80B-DAE79492DEB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tretch>
            <a:fillRect/>
          </a:stretch>
        </p:blipFill>
        <p:spPr>
          <a:xfrm>
            <a:off x="488276" y="2081188"/>
            <a:ext cx="4361629" cy="4425383"/>
          </a:xfrm>
          <a:prstGeom prst="rect">
            <a:avLst/>
          </a:prstGeom>
        </p:spPr>
      </p:pic>
      <p:sp>
        <p:nvSpPr>
          <p:cNvPr id="8" name="CaixaDeTexto 7">
            <a:extLst>
              <a:ext uri="{FF2B5EF4-FFF2-40B4-BE49-F238E27FC236}">
                <a16:creationId xmlns:a16="http://schemas.microsoft.com/office/drawing/2014/main" id="{D65D094B-BD47-2CEF-0034-0CADAED20550}"/>
              </a:ext>
            </a:extLst>
          </p:cNvPr>
          <p:cNvSpPr txBox="1"/>
          <p:nvPr/>
        </p:nvSpPr>
        <p:spPr>
          <a:xfrm>
            <a:off x="5172635" y="1966233"/>
            <a:ext cx="6660777" cy="4352474"/>
          </a:xfrm>
          <a:prstGeom prst="rect">
            <a:avLst/>
          </a:prstGeom>
          <a:noFill/>
        </p:spPr>
        <p:txBody>
          <a:bodyPr wrap="square">
            <a:spAutoFit/>
          </a:bodyPr>
          <a:lstStyle/>
          <a:p>
            <a:pPr algn="just">
              <a:lnSpc>
                <a:spcPct val="115000"/>
              </a:lnSpc>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Ela começou a andar pelo mapa até chegar ao seu destino. O seu trajeto foi: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Arial" panose="020B0604020202020204" pitchFamily="34" charset="0"/>
              </a:rPr>
              <a:t>2 unidades a menos no eixo das abscissas.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Arial" panose="020B0604020202020204" pitchFamily="34" charset="0"/>
              </a:rPr>
              <a:t>4 unidades a menos no eixo das ordenadas.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Arial" panose="020B0604020202020204" pitchFamily="34" charset="0"/>
              </a:rPr>
              <a:t>1 unidade a mais no eixo das abscissas.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Após todas as movimentações feitas por Daniela, em qual local ela irá chegar?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Açougue.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Casa.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Escola.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Farmácia.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816899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A4717-D3DA-FF0F-66B4-8E1DE04327C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BC4C656-D547-544C-0C82-51DB2484B2B0}"/>
              </a:ext>
            </a:extLst>
          </p:cNvPr>
          <p:cNvSpPr txBox="1"/>
          <p:nvPr/>
        </p:nvSpPr>
        <p:spPr>
          <a:xfrm>
            <a:off x="385483" y="717287"/>
            <a:ext cx="11510682" cy="2016449"/>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200" kern="100" dirty="0">
                <a:effectLst/>
                <a:latin typeface="Arial Narrow" panose="020B0606020202030204" pitchFamily="34" charset="0"/>
                <a:ea typeface="Aptos" panose="020B0004020202020204" pitchFamily="34" charset="0"/>
                <a:cs typeface="MyriadArabic-Regular"/>
              </a:rPr>
              <a:t> </a:t>
            </a:r>
            <a:r>
              <a:rPr lang="pt-BR" sz="2200" b="1" kern="100" dirty="0">
                <a:effectLst/>
                <a:latin typeface="Arial Narrow" panose="020B0606020202030204" pitchFamily="34" charset="0"/>
                <a:ea typeface="Aptos" panose="020B0004020202020204" pitchFamily="34" charset="0"/>
                <a:cs typeface="MyriadArabic-Regular"/>
              </a:rPr>
              <a:t>(ENEM 2016 – Adaptada)</a:t>
            </a:r>
            <a:r>
              <a:rPr lang="pt-BR" sz="2200" kern="100" dirty="0">
                <a:effectLst/>
                <a:latin typeface="Arial Narrow" panose="020B0606020202030204" pitchFamily="34" charset="0"/>
                <a:ea typeface="Aptos" panose="020B0004020202020204" pitchFamily="34" charset="0"/>
                <a:cs typeface="MyriadArabic-Regular"/>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família resolveu comprar um imóvel num bairro cujas ruas estão representadas na figura. As ruas com nomes de letras são paralelas entre si e perpendiculares às ruas identificadas com números. Todos os quarteirões são quadrados, com as mesmas medidas, e todas as ruas têm a mesma largura, permitindo caminhar somente nas direções vertical e horizontal. Desconsidere a largura das ruas.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Tela de celular&#10;&#10;Descrição gerada automaticamente com confiança média">
            <a:extLst>
              <a:ext uri="{FF2B5EF4-FFF2-40B4-BE49-F238E27FC236}">
                <a16:creationId xmlns:a16="http://schemas.microsoft.com/office/drawing/2014/main" id="{4B220D6E-C849-90F9-DAD8-014FE9159F28}"/>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89940" y="2733736"/>
            <a:ext cx="3364884" cy="3644522"/>
          </a:xfrm>
          <a:prstGeom prst="rect">
            <a:avLst/>
          </a:prstGeom>
          <a:noFill/>
          <a:ln>
            <a:noFill/>
          </a:ln>
        </p:spPr>
      </p:pic>
      <p:sp>
        <p:nvSpPr>
          <p:cNvPr id="6" name="CaixaDeTexto 5">
            <a:extLst>
              <a:ext uri="{FF2B5EF4-FFF2-40B4-BE49-F238E27FC236}">
                <a16:creationId xmlns:a16="http://schemas.microsoft.com/office/drawing/2014/main" id="{8ADFF4D6-0AFC-D8A4-8C0D-8C8AD4D91FD6}"/>
              </a:ext>
            </a:extLst>
          </p:cNvPr>
          <p:cNvSpPr txBox="1"/>
          <p:nvPr/>
        </p:nvSpPr>
        <p:spPr>
          <a:xfrm>
            <a:off x="4177553" y="2733736"/>
            <a:ext cx="7524507" cy="3573799"/>
          </a:xfrm>
          <a:prstGeom prst="rect">
            <a:avLst/>
          </a:prstGeom>
          <a:noFill/>
        </p:spPr>
        <p:txBody>
          <a:bodyPr wrap="square">
            <a:spAutoFit/>
          </a:bodyPr>
          <a:lstStyle/>
          <a:p>
            <a:pPr algn="just">
              <a:lnSpc>
                <a:spcPct val="115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família pretende que esse imóvel tenha a mesma distância de percurso até o local de trabalho da mãe, localizado na rua 6 com a rua E, o consultório do pai, na rua 2 com a rua E, e a escola das crianças, na rua 4 com a rua A. Com base nesses dados, o imóvel que atende as pretensões da família deverá ser localizado no encontro das ruas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3 e 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4 e 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4 e D.</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4 e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E</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449107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1EC6E-F3BA-62AC-E1A5-3C19F4131DC0}"/>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2F8C6431-1668-E390-A183-CB3D0DA31896}"/>
              </a:ext>
            </a:extLst>
          </p:cNvPr>
          <p:cNvPicPr>
            <a:picLocks noChangeAspect="1"/>
          </p:cNvPicPr>
          <p:nvPr/>
        </p:nvPicPr>
        <p:blipFill>
          <a:blip r:embed="rId2"/>
          <a:stretch>
            <a:fillRect/>
          </a:stretch>
        </p:blipFill>
        <p:spPr>
          <a:xfrm>
            <a:off x="3695564" y="728594"/>
            <a:ext cx="4800871" cy="604511"/>
          </a:xfrm>
          <a:prstGeom prst="rect">
            <a:avLst/>
          </a:prstGeom>
        </p:spPr>
      </p:pic>
      <p:sp>
        <p:nvSpPr>
          <p:cNvPr id="3" name="CaixaDeTexto 2">
            <a:extLst>
              <a:ext uri="{FF2B5EF4-FFF2-40B4-BE49-F238E27FC236}">
                <a16:creationId xmlns:a16="http://schemas.microsoft.com/office/drawing/2014/main" id="{5ABD95D6-9A71-4035-D558-F7247F502F0E}"/>
              </a:ext>
            </a:extLst>
          </p:cNvPr>
          <p:cNvSpPr txBox="1"/>
          <p:nvPr/>
        </p:nvSpPr>
        <p:spPr>
          <a:xfrm>
            <a:off x="605117" y="1317877"/>
            <a:ext cx="10981764" cy="1107996"/>
          </a:xfrm>
          <a:prstGeom prst="rect">
            <a:avLst/>
          </a:prstGeom>
          <a:noFill/>
          <a:ln>
            <a:solidFill>
              <a:schemeClr val="tx1"/>
            </a:solidFill>
          </a:ln>
        </p:spPr>
        <p:txBody>
          <a:bodyPr wrap="square">
            <a:spAutoFit/>
          </a:bodyPr>
          <a:lstStyle/>
          <a:p>
            <a:pPr algn="just"/>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a:t>
            </a:r>
            <a:r>
              <a:rPr lang="pt-BR" sz="22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identificar </a:t>
            </a: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localização/movimentação de objeto em mapas, croquis e outras representações gráficas, vamos basicamente utilizar o plano cartesiano. Fique atento a sua resolução e marque apenas uma alternativa.</a:t>
            </a:r>
            <a:endParaRPr lang="pt-BR" sz="2200" dirty="0"/>
          </a:p>
        </p:txBody>
      </p:sp>
      <p:sp>
        <p:nvSpPr>
          <p:cNvPr id="5" name="CaixaDeTexto 4">
            <a:extLst>
              <a:ext uri="{FF2B5EF4-FFF2-40B4-BE49-F238E27FC236}">
                <a16:creationId xmlns:a16="http://schemas.microsoft.com/office/drawing/2014/main" id="{FBE9680B-40D7-C29D-6479-5DBFE379C701}"/>
              </a:ext>
            </a:extLst>
          </p:cNvPr>
          <p:cNvSpPr txBox="1"/>
          <p:nvPr/>
        </p:nvSpPr>
        <p:spPr>
          <a:xfrm>
            <a:off x="457200" y="2599856"/>
            <a:ext cx="5916706" cy="801117"/>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quadrilátero EFHG representado no plano cartesiano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Gráfico, Gráfico de linhas&#10;&#10;Descrição gerada automaticamente">
            <a:extLst>
              <a:ext uri="{FF2B5EF4-FFF2-40B4-BE49-F238E27FC236}">
                <a16:creationId xmlns:a16="http://schemas.microsoft.com/office/drawing/2014/main" id="{EE3BD7D2-D1C1-276E-732A-79E50ABDE9B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400000"/>
                    </a14:imgEffect>
                  </a14:imgLayer>
                </a14:imgProps>
              </a:ext>
            </a:extLst>
          </a:blip>
          <a:srcRect b="8080"/>
          <a:stretch>
            <a:fillRect/>
          </a:stretch>
        </p:blipFill>
        <p:spPr bwMode="auto">
          <a:xfrm>
            <a:off x="6840072" y="2716268"/>
            <a:ext cx="4222375" cy="383393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22C8300A-4F63-FDA4-05B2-ABF1695C13AD}"/>
                  </a:ext>
                </a:extLst>
              </p:cNvPr>
              <p:cNvSpPr txBox="1"/>
              <p:nvPr/>
            </p:nvSpPr>
            <p:spPr>
              <a:xfrm>
                <a:off x="578086" y="3924450"/>
                <a:ext cx="6234955" cy="2426818"/>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Quais são as coordenadas de cada um dos seus vértices?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0 ; 4</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2 ; 0</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−4 ;−3</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m:t>
                    </m:r>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e</m:t>
                    </m:r>
                    <m:r>
                      <a:rPr lang="pt-BR" sz="2200" i="1" kern="100">
                        <a:effectLst/>
                        <a:latin typeface="Cambria Math" panose="02040503050406030204" pitchFamily="18" charset="0"/>
                        <a:ea typeface="Aptos" panose="020B0004020202020204" pitchFamily="34" charset="0"/>
                        <a:cs typeface="Arial" panose="020B0604020202020204" pitchFamily="34" charset="0"/>
                      </a:rPr>
                      <m:t>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−5 ; 2</m:t>
                        </m:r>
                      </m:e>
                    </m:d>
                    <m:r>
                      <a:rPr lang="pt-BR" sz="2200" i="1" kern="100">
                        <a:effectLst/>
                        <a:latin typeface="Cambria Math" panose="02040503050406030204" pitchFamily="18" charset="0"/>
                        <a:ea typeface="Aptos" panose="020B0004020202020204" pitchFamily="34" charset="0"/>
                        <a:cs typeface="Arial" panose="020B0604020202020204" pitchFamily="34"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4 ; 0</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0 ; 2</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−3 ; −4</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m:t>
                    </m:r>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e</m:t>
                    </m:r>
                    <m:r>
                      <a:rPr lang="pt-BR" sz="2200" i="1" kern="100">
                        <a:effectLst/>
                        <a:latin typeface="Cambria Math" panose="02040503050406030204" pitchFamily="18" charset="0"/>
                        <a:ea typeface="Aptos" panose="020B0004020202020204" pitchFamily="34" charset="0"/>
                        <a:cs typeface="Arial" panose="020B0604020202020204" pitchFamily="34" charset="0"/>
                      </a:rPr>
                      <m:t>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2 ; −5</m:t>
                        </m:r>
                      </m:e>
                    </m:d>
                    <m:r>
                      <a:rPr lang="pt-BR" sz="2200" i="1" kern="100">
                        <a:effectLst/>
                        <a:latin typeface="Cambria Math" panose="02040503050406030204" pitchFamily="18" charset="0"/>
                        <a:ea typeface="Aptos" panose="020B0004020202020204" pitchFamily="34" charset="0"/>
                        <a:cs typeface="Arial" panose="020B0604020202020204" pitchFamily="34"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2 ; 0</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4 ; 3</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5 ; 2</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m:t>
                    </m:r>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e</m:t>
                    </m:r>
                    <m:r>
                      <a:rPr lang="pt-BR" sz="2200" i="1" kern="100">
                        <a:effectLst/>
                        <a:latin typeface="Cambria Math" panose="02040503050406030204" pitchFamily="18" charset="0"/>
                        <a:ea typeface="Aptos" panose="020B0004020202020204" pitchFamily="34" charset="0"/>
                        <a:cs typeface="Arial" panose="020B0604020202020204" pitchFamily="34" charset="0"/>
                      </a:rPr>
                      <m:t>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1 ; 4</m:t>
                        </m:r>
                      </m:e>
                    </m:d>
                    <m:r>
                      <a:rPr lang="pt-BR" sz="2200" i="1" kern="100">
                        <a:effectLst/>
                        <a:latin typeface="Cambria Math" panose="02040503050406030204" pitchFamily="18" charset="0"/>
                        <a:ea typeface="Aptos" panose="020B0004020202020204" pitchFamily="34" charset="0"/>
                        <a:cs typeface="Arial" panose="020B0604020202020204" pitchFamily="34"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0 ; 4</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2 ; 0</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−4 ; −3</m:t>
                        </m:r>
                      </m:e>
                    </m:d>
                    <m:r>
                      <a:rPr lang="pt-BR" sz="2200" i="1" kern="100">
                        <a:effectLst/>
                        <a:latin typeface="Cambria Math" panose="02040503050406030204" pitchFamily="18" charset="0"/>
                        <a:ea typeface="Aptos" panose="020B0004020202020204" pitchFamily="34" charset="0"/>
                        <a:cs typeface="Arial" panose="020B0604020202020204" pitchFamily="34" charset="0"/>
                      </a:rPr>
                      <m:t> </m:t>
                    </m:r>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e</m:t>
                    </m:r>
                    <m:r>
                      <a:rPr lang="pt-BR" sz="2200" i="1" kern="100">
                        <a:effectLst/>
                        <a:latin typeface="Cambria Math" panose="02040503050406030204" pitchFamily="18" charset="0"/>
                        <a:ea typeface="Aptos" panose="020B0004020202020204" pitchFamily="34" charset="0"/>
                        <a:cs typeface="Arial" panose="020B0604020202020204" pitchFamily="34" charset="0"/>
                      </a:rPr>
                      <m:t> </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2 ; −5</m:t>
                        </m:r>
                      </m:e>
                    </m:d>
                    <m:r>
                      <a:rPr lang="pt-BR" sz="2200" i="1" kern="100">
                        <a:effectLst/>
                        <a:latin typeface="Cambria Math" panose="02040503050406030204" pitchFamily="18" charset="0"/>
                        <a:ea typeface="Aptos" panose="020B0004020202020204" pitchFamily="34" charset="0"/>
                        <a:cs typeface="Arial" panose="020B0604020202020204" pitchFamily="34"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22C8300A-4F63-FDA4-05B2-ABF1695C13AD}"/>
                  </a:ext>
                </a:extLst>
              </p:cNvPr>
              <p:cNvSpPr txBox="1">
                <a:spLocks noRot="1" noChangeAspect="1" noMove="1" noResize="1" noEditPoints="1" noAdjustHandles="1" noChangeArrowheads="1" noChangeShapeType="1" noTextEdit="1"/>
              </p:cNvSpPr>
              <p:nvPr/>
            </p:nvSpPr>
            <p:spPr>
              <a:xfrm>
                <a:off x="578086" y="3924450"/>
                <a:ext cx="6234955" cy="2426818"/>
              </a:xfrm>
              <a:prstGeom prst="rect">
                <a:avLst/>
              </a:prstGeom>
              <a:blipFill>
                <a:blip r:embed="rId5"/>
                <a:stretch>
                  <a:fillRect l="-1271" t="-1005" b="-3769"/>
                </a:stretch>
              </a:blipFill>
            </p:spPr>
            <p:txBody>
              <a:bodyPr/>
              <a:lstStyle/>
              <a:p>
                <a:r>
                  <a:rPr lang="pt-BR">
                    <a:noFill/>
                  </a:rPr>
                  <a:t> </a:t>
                </a:r>
              </a:p>
            </p:txBody>
          </p:sp>
        </mc:Fallback>
      </mc:AlternateContent>
    </p:spTree>
    <p:extLst>
      <p:ext uri="{BB962C8B-B14F-4D97-AF65-F5344CB8AC3E}">
        <p14:creationId xmlns:p14="http://schemas.microsoft.com/office/powerpoint/2010/main" val="6492928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0B96A-E0FF-1447-8B32-EBC24B95E90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28A88C6-6123-E7BE-55C0-A66D26302FC6}"/>
              </a:ext>
            </a:extLst>
          </p:cNvPr>
          <p:cNvSpPr txBox="1"/>
          <p:nvPr/>
        </p:nvSpPr>
        <p:spPr>
          <a:xfrm>
            <a:off x="421341" y="547562"/>
            <a:ext cx="11026588" cy="848437"/>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100" dirty="0">
                <a:effectLst/>
                <a:latin typeface="Arial Narrow" panose="020B0606020202030204" pitchFamily="34" charset="0"/>
                <a:ea typeface="Aptos" panose="020B0004020202020204" pitchFamily="34" charset="0"/>
                <a:cs typeface="Arial" panose="020B0604020202020204" pitchFamily="34" charset="0"/>
              </a:rPr>
              <a:t> Túlio desenhou um plano cartesiano simbolizando o bairro onde mora e marcou os pontos K, L, M, N e R, como pode ser visto na figura.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10;&#10;Descrição gerada automaticamente">
            <a:extLst>
              <a:ext uri="{FF2B5EF4-FFF2-40B4-BE49-F238E27FC236}">
                <a16:creationId xmlns:a16="http://schemas.microsoft.com/office/drawing/2014/main" id="{5E229B42-AD4C-A84C-85FA-3EEF7C26E4BB}"/>
              </a:ext>
            </a:extLst>
          </p:cNvPr>
          <p:cNvPicPr>
            <a:picLocks noChangeAspect="1"/>
          </p:cNvPicPr>
          <p:nvPr/>
        </p:nvPicPr>
        <p:blipFill rotWithShape="1">
          <a:blip r:embed="rId2"/>
          <a:srcRect b="3863"/>
          <a:stretch>
            <a:fillRect/>
          </a:stretch>
        </p:blipFill>
        <p:spPr bwMode="auto">
          <a:xfrm>
            <a:off x="642134" y="1620116"/>
            <a:ext cx="4207772" cy="4237467"/>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8138BFC-DD39-606C-6E38-DCED5ED959B7}"/>
                  </a:ext>
                </a:extLst>
              </p:cNvPr>
              <p:cNvSpPr txBox="1"/>
              <p:nvPr/>
            </p:nvSpPr>
            <p:spPr>
              <a:xfrm>
                <a:off x="5065058" y="1878575"/>
                <a:ext cx="6759389" cy="3100849"/>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Nesse plano cartesiano, a casa de Túlio está representada no ponto R e sua escola ficou localizada no ponto que tem a mesma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da casa e coordenada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igual a 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ponto representa a localização da escola de Túlio?</a:t>
                </a:r>
              </a:p>
              <a:p>
                <a:r>
                  <a:rPr lang="pt-BR" sz="2200" kern="100" dirty="0">
                    <a:latin typeface="Arial Narrow" panose="020B0606020202030204" pitchFamily="34" charset="0"/>
                    <a:cs typeface="Times New Roman" panose="02020603050405020304" pitchFamily="18" charset="0"/>
                  </a:rPr>
                  <a:t>(A) K</a:t>
                </a:r>
              </a:p>
              <a:p>
                <a:r>
                  <a:rPr lang="pt-BR" sz="2200" kern="100" dirty="0">
                    <a:latin typeface="Arial Narrow" panose="020B0606020202030204" pitchFamily="34" charset="0"/>
                    <a:cs typeface="Times New Roman" panose="02020603050405020304" pitchFamily="18" charset="0"/>
                  </a:rPr>
                  <a:t>(B) L</a:t>
                </a:r>
              </a:p>
              <a:p>
                <a:r>
                  <a:rPr lang="pt-BR" sz="2200" kern="100" dirty="0">
                    <a:latin typeface="Arial Narrow" panose="020B0606020202030204" pitchFamily="34" charset="0"/>
                    <a:cs typeface="Times New Roman" panose="02020603050405020304" pitchFamily="18" charset="0"/>
                  </a:rPr>
                  <a:t>(C) M</a:t>
                </a:r>
              </a:p>
              <a:p>
                <a:r>
                  <a:rPr lang="pt-BR" sz="2200" kern="100" dirty="0">
                    <a:latin typeface="Arial Narrow" panose="020B0606020202030204" pitchFamily="34" charset="0"/>
                    <a:cs typeface="Times New Roman" panose="02020603050405020304" pitchFamily="18" charset="0"/>
                  </a:rPr>
                  <a:t>(D) N</a:t>
                </a:r>
              </a:p>
            </p:txBody>
          </p:sp>
        </mc:Choice>
        <mc:Fallback xmlns="">
          <p:sp>
            <p:nvSpPr>
              <p:cNvPr id="6" name="CaixaDeTexto 5">
                <a:extLst>
                  <a:ext uri="{FF2B5EF4-FFF2-40B4-BE49-F238E27FC236}">
                    <a16:creationId xmlns:a16="http://schemas.microsoft.com/office/drawing/2014/main" id="{08138BFC-DD39-606C-6E38-DCED5ED959B7}"/>
                  </a:ext>
                </a:extLst>
              </p:cNvPr>
              <p:cNvSpPr txBox="1">
                <a:spLocks noRot="1" noChangeAspect="1" noMove="1" noResize="1" noEditPoints="1" noAdjustHandles="1" noChangeArrowheads="1" noChangeShapeType="1" noTextEdit="1"/>
              </p:cNvSpPr>
              <p:nvPr/>
            </p:nvSpPr>
            <p:spPr>
              <a:xfrm>
                <a:off x="5065058" y="1878575"/>
                <a:ext cx="6759389" cy="3100849"/>
              </a:xfrm>
              <a:prstGeom prst="rect">
                <a:avLst/>
              </a:prstGeom>
              <a:blipFill>
                <a:blip r:embed="rId3"/>
                <a:stretch>
                  <a:fillRect l="-1172" t="-1375" r="-1172" b="-3340"/>
                </a:stretch>
              </a:blipFill>
            </p:spPr>
            <p:txBody>
              <a:bodyPr/>
              <a:lstStyle/>
              <a:p>
                <a:r>
                  <a:rPr lang="pt-BR">
                    <a:noFill/>
                  </a:rPr>
                  <a:t> </a:t>
                </a:r>
              </a:p>
            </p:txBody>
          </p:sp>
        </mc:Fallback>
      </mc:AlternateContent>
    </p:spTree>
    <p:extLst>
      <p:ext uri="{BB962C8B-B14F-4D97-AF65-F5344CB8AC3E}">
        <p14:creationId xmlns:p14="http://schemas.microsoft.com/office/powerpoint/2010/main" val="35214590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46350-E402-3618-3544-D00D71BFABBB}"/>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7E4E26E2-6A00-9787-B6F3-59E4BB12421A}"/>
              </a:ext>
            </a:extLst>
          </p:cNvPr>
          <p:cNvPicPr>
            <a:picLocks noChangeAspect="1"/>
          </p:cNvPicPr>
          <p:nvPr/>
        </p:nvPicPr>
        <p:blipFill>
          <a:blip r:embed="rId2"/>
          <a:stretch>
            <a:fillRect/>
          </a:stretch>
        </p:blipFill>
        <p:spPr>
          <a:xfrm>
            <a:off x="291628" y="680141"/>
            <a:ext cx="4096322" cy="800212"/>
          </a:xfrm>
          <a:prstGeom prst="rect">
            <a:avLst/>
          </a:prstGeom>
        </p:spPr>
      </p:pic>
      <p:sp>
        <p:nvSpPr>
          <p:cNvPr id="5" name="CaixaDeTexto 4">
            <a:extLst>
              <a:ext uri="{FF2B5EF4-FFF2-40B4-BE49-F238E27FC236}">
                <a16:creationId xmlns:a16="http://schemas.microsoft.com/office/drawing/2014/main" id="{F41C42DA-C372-E72D-C095-1BB3BA29100E}"/>
              </a:ext>
            </a:extLst>
          </p:cNvPr>
          <p:cNvSpPr txBox="1"/>
          <p:nvPr/>
        </p:nvSpPr>
        <p:spPr>
          <a:xfrm>
            <a:off x="484094" y="1309400"/>
            <a:ext cx="11223812" cy="3211135"/>
          </a:xfrm>
          <a:prstGeom prst="rect">
            <a:avLst/>
          </a:prstGeom>
          <a:noFill/>
        </p:spPr>
        <p:txBody>
          <a:bodyPr wrap="square">
            <a:spAutoFit/>
          </a:bodyPr>
          <a:lstStyle/>
          <a:p>
            <a:pPr marL="457200" algn="ctr">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TRANSFORMAÇÕES GEOMÉTRICAS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Quando se realiza alguma transformação geométrica podem ocorrer duas situações: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Wingdings" panose="05000000000000000000" pitchFamily="2"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figura obtida mantém o formato da original, porém é maior ou menor;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Wingdings" panose="05000000000000000000" pitchFamily="2"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figura obtida é congruente à figura original.</a:t>
            </a: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a:p>
            <a:pPr algn="just">
              <a:buNone/>
            </a:pP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Assim, temos dois tipos de transformações: homotéticas e isométricas. </a:t>
            </a:r>
          </a:p>
          <a:p>
            <a:pPr algn="just">
              <a:buNone/>
            </a:pP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a:p>
            <a:pPr marL="342900" lvl="0" indent="-342900" algn="just">
              <a:buFont typeface="Symbol" panose="05050102010706020507" pitchFamily="18" charset="2"/>
              <a:buChar char=""/>
            </a:pP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As transformações de </a:t>
            </a:r>
            <a:r>
              <a:rPr lang="pt-BR" sz="2200" b="1"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homotetia </a:t>
            </a: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são aquelas em que a forma é mantida, mas as medidas dos lados são ampliadas ou reduzidas. Assim, a figura transformada é </a:t>
            </a:r>
            <a:r>
              <a:rPr lang="pt-BR" sz="2200" u="sng"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semelhante</a:t>
            </a: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 à original.</a:t>
            </a: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p:txBody>
      </p:sp>
      <p:pic>
        <p:nvPicPr>
          <p:cNvPr id="6" name="Imagem 5" descr="Forma, Polígono&#10;&#10;Descrição gerada automaticamente">
            <a:extLst>
              <a:ext uri="{FF2B5EF4-FFF2-40B4-BE49-F238E27FC236}">
                <a16:creationId xmlns:a16="http://schemas.microsoft.com/office/drawing/2014/main" id="{FDC7EADC-4279-12FE-6198-0F7D8BDA66AA}"/>
              </a:ext>
            </a:extLst>
          </p:cNvPr>
          <p:cNvPicPr>
            <a:picLocks noChangeAspect="1"/>
          </p:cNvPicPr>
          <p:nvPr/>
        </p:nvPicPr>
        <p:blipFill rotWithShape="1">
          <a:blip r:embed="rId3">
            <a:extLst>
              <a:ext uri="{28A0092B-C50C-407E-A947-70E740481C1C}">
                <a14:useLocalDpi xmlns:a14="http://schemas.microsoft.com/office/drawing/2010/main" val="0"/>
              </a:ext>
            </a:extLst>
          </a:blip>
          <a:srcRect l="36648" t="50337"/>
          <a:stretch/>
        </p:blipFill>
        <p:spPr bwMode="auto">
          <a:xfrm>
            <a:off x="3528975" y="4596184"/>
            <a:ext cx="5040000" cy="194408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522620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3DA18-5BA9-0477-4A53-4DEA00F88B5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EC7104D-5C4E-C5C0-DBCF-729E36FF3F18}"/>
              </a:ext>
            </a:extLst>
          </p:cNvPr>
          <p:cNvSpPr txBox="1"/>
          <p:nvPr/>
        </p:nvSpPr>
        <p:spPr>
          <a:xfrm>
            <a:off x="457200" y="632668"/>
            <a:ext cx="11349318" cy="837602"/>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As transformações de </a:t>
            </a:r>
            <a:r>
              <a:rPr lang="pt-BR" sz="2200" b="1"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isometria</a:t>
            </a:r>
            <a:r>
              <a:rPr lang="pt-BR" sz="2200" dirty="0">
                <a:solidFill>
                  <a:srgbClr val="000000"/>
                </a:solidFill>
                <a:effectLst/>
                <a:latin typeface="Arial Narrow" panose="020B0606020202030204" pitchFamily="34" charset="0"/>
                <a:ea typeface="Times New Roman" panose="02020603050405020304" pitchFamily="18" charset="0"/>
                <a:cs typeface="Cambria Math" panose="02040503050406030204" pitchFamily="18" charset="0"/>
              </a:rPr>
              <a:t> são aquelas nas quais a forma e as medidas não são alteradas. Assim, a figura transformada é congruente à original.</a:t>
            </a:r>
            <a:endParaRPr lang="pt-BR" sz="2200" dirty="0">
              <a:solidFill>
                <a:srgbClr val="000000"/>
              </a:solidFill>
              <a:effectLst/>
              <a:latin typeface="Cambria Math" panose="02040503050406030204" pitchFamily="18" charset="0"/>
              <a:ea typeface="Times New Roman" panose="02020603050405020304" pitchFamily="18" charset="0"/>
              <a:cs typeface="Cambria Math" panose="02040503050406030204" pitchFamily="18" charset="0"/>
            </a:endParaRPr>
          </a:p>
        </p:txBody>
      </p:sp>
      <p:pic>
        <p:nvPicPr>
          <p:cNvPr id="4" name="Imagem 3" descr="Forma, Polígono&#10;&#10;Descrição gerada automaticamente">
            <a:extLst>
              <a:ext uri="{FF2B5EF4-FFF2-40B4-BE49-F238E27FC236}">
                <a16:creationId xmlns:a16="http://schemas.microsoft.com/office/drawing/2014/main" id="{854CA117-B892-8D77-CE05-5566E16BA6CA}"/>
              </a:ext>
            </a:extLst>
          </p:cNvPr>
          <p:cNvPicPr>
            <a:picLocks noChangeAspect="1"/>
          </p:cNvPicPr>
          <p:nvPr/>
        </p:nvPicPr>
        <p:blipFill rotWithShape="1">
          <a:blip r:embed="rId2">
            <a:extLst>
              <a:ext uri="{28A0092B-C50C-407E-A947-70E740481C1C}">
                <a14:useLocalDpi xmlns:a14="http://schemas.microsoft.com/office/drawing/2010/main" val="0"/>
              </a:ext>
            </a:extLst>
          </a:blip>
          <a:srcRect r="49565" b="66678"/>
          <a:stretch/>
        </p:blipFill>
        <p:spPr bwMode="auto">
          <a:xfrm>
            <a:off x="3224174" y="1721282"/>
            <a:ext cx="5040000" cy="1637852"/>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26B12C83-D76F-2C92-0BD8-BE8467E7B0A5}"/>
              </a:ext>
            </a:extLst>
          </p:cNvPr>
          <p:cNvSpPr txBox="1"/>
          <p:nvPr/>
        </p:nvSpPr>
        <p:spPr>
          <a:xfrm>
            <a:off x="457200" y="4133983"/>
            <a:ext cx="11430000" cy="1237711"/>
          </a:xfrm>
          <a:prstGeom prst="rect">
            <a:avLst/>
          </a:prstGeom>
          <a:noFill/>
        </p:spPr>
        <p:txBody>
          <a:bodyPr wrap="square">
            <a:spAutoFit/>
          </a:bodyPr>
          <a:lstStyle/>
          <a:p>
            <a:pPr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As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isometrias</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(ou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simetrias</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podem modificar a posição de uma figura no plano, mas produzem sempre figuras que têm a mesma forma e as mesmas medidas, ou seja, produzem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figuras congruentes</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à original. Essas simetrias são classificadas em: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translação, reflexão</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rotação.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599291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30386-13BA-8634-81BC-97E996EF3F1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8C3F0B2-F10B-A8F2-4036-F892EAF80A2B}"/>
              </a:ext>
            </a:extLst>
          </p:cNvPr>
          <p:cNvSpPr txBox="1"/>
          <p:nvPr/>
        </p:nvSpPr>
        <p:spPr>
          <a:xfrm>
            <a:off x="322729" y="816302"/>
            <a:ext cx="11519647" cy="1729704"/>
          </a:xfrm>
          <a:prstGeom prst="rect">
            <a:avLst/>
          </a:prstGeom>
          <a:noFill/>
        </p:spPr>
        <p:txBody>
          <a:bodyPr wrap="square">
            <a:spAutoFit/>
          </a:bodyPr>
          <a:lstStyle/>
          <a:p>
            <a:pPr algn="ctr">
              <a:lnSpc>
                <a:spcPct val="115000"/>
              </a:lnSpc>
              <a:spcAft>
                <a:spcPts val="800"/>
              </a:spcAft>
              <a:buNone/>
            </a:pP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TRANSLAÇÃO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translação é a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isometria </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pela qual a figura é deslocada em determinada direção e/ou sentido, mantendo uma mesma distância entre cada um dos pontos da figura original e o correspondente da figura obtida. Na figura, a seguir, o triângulo DEF é congruente ao triângulo ABC.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linhas&#10;&#10;Descrição gerada automaticamente">
            <a:extLst>
              <a:ext uri="{FF2B5EF4-FFF2-40B4-BE49-F238E27FC236}">
                <a16:creationId xmlns:a16="http://schemas.microsoft.com/office/drawing/2014/main" id="{11DC1C9D-C2D6-82D6-281A-7F403489AC1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300000"/>
                    </a14:imgEffect>
                  </a14:imgLayer>
                </a14:imgProps>
              </a:ext>
            </a:extLst>
          </a:blip>
          <a:srcRect l="45398" t="1280" r="1" b="34367"/>
          <a:stretch/>
        </p:blipFill>
        <p:spPr bwMode="auto">
          <a:xfrm>
            <a:off x="3048000" y="2654095"/>
            <a:ext cx="5498951" cy="37736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602497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3D66B-EAE5-0716-200E-B578588ABD6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EB1AD67-9FB7-52C6-51C0-8FDC5218DE09}"/>
                  </a:ext>
                </a:extLst>
              </p:cNvPr>
              <p:cNvSpPr txBox="1"/>
              <p:nvPr/>
            </p:nvSpPr>
            <p:spPr>
              <a:xfrm>
                <a:off x="233082" y="733528"/>
                <a:ext cx="11663083" cy="1132105"/>
              </a:xfrm>
              <a:prstGeom prst="rect">
                <a:avLst/>
              </a:prstGeom>
              <a:noFill/>
            </p:spPr>
            <p:txBody>
              <a:bodyPr wrap="square">
                <a:spAutoFit/>
              </a:bodyPr>
              <a:lstStyle/>
              <a:p>
                <a:pPr algn="ctr">
                  <a:lnSpc>
                    <a:spcPct val="115000"/>
                  </a:lnSpc>
                  <a:spcAft>
                    <a:spcPts val="800"/>
                  </a:spcAft>
                  <a:buNone/>
                </a:pPr>
                <a:r>
                  <a:rPr lang="pt-BR" sz="18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REFLEXÃO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18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Uma figura pode ser refletida, em um plano, de dois modos: em relação a </a:t>
                </a:r>
                <a:r>
                  <a:rPr lang="pt-BR" sz="1800" u="sng"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uma reta</a:t>
                </a:r>
                <a:r>
                  <a:rPr lang="pt-BR" sz="18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ou em relação a </a:t>
                </a:r>
                <a:r>
                  <a:rPr lang="pt-BR" sz="1800" u="sng"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um ponto</a:t>
                </a:r>
                <a:r>
                  <a:rPr lang="pt-BR" sz="18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Na figura, a seguir, o triângulo DEF foi obtido do triângulo ABC a partir da reflexão em relação à reta </a:t>
                </a:r>
                <a14:m>
                  <m:oMath xmlns:m="http://schemas.openxmlformats.org/officeDocument/2006/math">
                    <m:r>
                      <a:rPr lang="pt-BR" sz="1800" b="1"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𝐫</m:t>
                    </m:r>
                  </m:oMath>
                </a14:m>
                <a:r>
                  <a:rPr lang="pt-BR" sz="18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indicada.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EB1AD67-9FB7-52C6-51C0-8FDC5218DE09}"/>
                  </a:ext>
                </a:extLst>
              </p:cNvPr>
              <p:cNvSpPr txBox="1">
                <a:spLocks noRot="1" noChangeAspect="1" noMove="1" noResize="1" noEditPoints="1" noAdjustHandles="1" noChangeArrowheads="1" noChangeShapeType="1" noTextEdit="1"/>
              </p:cNvSpPr>
              <p:nvPr/>
            </p:nvSpPr>
            <p:spPr>
              <a:xfrm>
                <a:off x="233082" y="733528"/>
                <a:ext cx="11663083" cy="1132105"/>
              </a:xfrm>
              <a:prstGeom prst="rect">
                <a:avLst/>
              </a:prstGeom>
              <a:blipFill>
                <a:blip r:embed="rId2"/>
                <a:stretch>
                  <a:fillRect l="-418" t="-1075" r="-470" b="-6989"/>
                </a:stretch>
              </a:blipFill>
            </p:spPr>
            <p:txBody>
              <a:bodyPr/>
              <a:lstStyle/>
              <a:p>
                <a:r>
                  <a:rPr lang="pt-BR">
                    <a:noFill/>
                  </a:rPr>
                  <a:t> </a:t>
                </a:r>
              </a:p>
            </p:txBody>
          </p:sp>
        </mc:Fallback>
      </mc:AlternateContent>
      <p:pic>
        <p:nvPicPr>
          <p:cNvPr id="4" name="Imagem 3" descr="Gráfico, Gráfico de linhas&#10;&#10;Descrição gerada automaticamente">
            <a:extLst>
              <a:ext uri="{FF2B5EF4-FFF2-40B4-BE49-F238E27FC236}">
                <a16:creationId xmlns:a16="http://schemas.microsoft.com/office/drawing/2014/main" id="{4C9AAAB4-84E2-2E5C-C62E-A90863DF06E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51447" t="1404" b="28253"/>
          <a:stretch/>
        </p:blipFill>
        <p:spPr bwMode="auto">
          <a:xfrm>
            <a:off x="3888655" y="1795444"/>
            <a:ext cx="4351935" cy="365711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AAE36104-7966-4692-61CA-4DD696AF241E}"/>
                  </a:ext>
                </a:extLst>
              </p:cNvPr>
              <p:cNvSpPr txBox="1"/>
              <p:nvPr/>
            </p:nvSpPr>
            <p:spPr>
              <a:xfrm>
                <a:off x="331692" y="5593557"/>
                <a:ext cx="11465859" cy="1061829"/>
              </a:xfrm>
              <a:prstGeom prst="rect">
                <a:avLst/>
              </a:prstGeom>
              <a:noFill/>
            </p:spPr>
            <p:txBody>
              <a:bodyPr wrap="square">
                <a:spAutoFit/>
              </a:bodyPr>
              <a:lstStyle/>
              <a:p>
                <a:pPr algn="just">
                  <a:buNone/>
                </a:pPr>
                <a:r>
                  <a:rPr lang="pt-BR" sz="21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Dizemos que esses dois triângulos são simétricos em relação à reta </a:t>
                </a:r>
                <a14:m>
                  <m:oMath xmlns:m="http://schemas.openxmlformats.org/officeDocument/2006/math">
                    <m:r>
                      <a:rPr lang="pt-BR" sz="2100" b="1"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𝒓</m:t>
                    </m:r>
                  </m:oMath>
                </a14:m>
                <a:r>
                  <a:rPr lang="pt-BR" sz="21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que o triângulo DEF é a reflexão do triângulo ABC. E essa reta </a:t>
                </a:r>
                <a14:m>
                  <m:oMath xmlns:m="http://schemas.openxmlformats.org/officeDocument/2006/math">
                    <m:r>
                      <a:rPr lang="pt-BR" sz="2100" b="1"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𝒓</m:t>
                    </m:r>
                  </m:oMath>
                </a14:m>
                <a:r>
                  <a:rPr lang="pt-BR" sz="21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é o </a:t>
                </a:r>
                <a:r>
                  <a:rPr lang="pt-BR" sz="2100" u="sng"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eixo de reflexão ou eixo de simetria</a:t>
                </a:r>
                <a:r>
                  <a:rPr lang="pt-BR" sz="21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 simetria em relação a uma reta é chamada de </a:t>
                </a:r>
                <a:r>
                  <a:rPr lang="pt-BR" sz="21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simetria axial.</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AAE36104-7966-4692-61CA-4DD696AF241E}"/>
                  </a:ext>
                </a:extLst>
              </p:cNvPr>
              <p:cNvSpPr txBox="1">
                <a:spLocks noRot="1" noChangeAspect="1" noMove="1" noResize="1" noEditPoints="1" noAdjustHandles="1" noChangeArrowheads="1" noChangeShapeType="1" noTextEdit="1"/>
              </p:cNvSpPr>
              <p:nvPr/>
            </p:nvSpPr>
            <p:spPr>
              <a:xfrm>
                <a:off x="331692" y="5593557"/>
                <a:ext cx="11465859" cy="1061829"/>
              </a:xfrm>
              <a:prstGeom prst="rect">
                <a:avLst/>
              </a:prstGeom>
              <a:blipFill>
                <a:blip r:embed="rId5"/>
                <a:stretch>
                  <a:fillRect l="-638" t="-4023" r="-638" b="-9195"/>
                </a:stretch>
              </a:blipFill>
            </p:spPr>
            <p:txBody>
              <a:bodyPr/>
              <a:lstStyle/>
              <a:p>
                <a:r>
                  <a:rPr lang="pt-BR">
                    <a:noFill/>
                  </a:rPr>
                  <a:t> </a:t>
                </a:r>
              </a:p>
            </p:txBody>
          </p:sp>
        </mc:Fallback>
      </mc:AlternateContent>
    </p:spTree>
    <p:extLst>
      <p:ext uri="{BB962C8B-B14F-4D97-AF65-F5344CB8AC3E}">
        <p14:creationId xmlns:p14="http://schemas.microsoft.com/office/powerpoint/2010/main" val="31003381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D603D-C098-59DA-2A20-5AA0F99A88C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4DEE2FD-CBB1-4DB3-90E4-F5047C6B572F}"/>
              </a:ext>
            </a:extLst>
          </p:cNvPr>
          <p:cNvSpPr txBox="1"/>
          <p:nvPr/>
        </p:nvSpPr>
        <p:spPr>
          <a:xfrm>
            <a:off x="295835" y="671009"/>
            <a:ext cx="11600330" cy="848374"/>
          </a:xfrm>
          <a:prstGeom prst="rect">
            <a:avLst/>
          </a:prstGeom>
          <a:noFill/>
        </p:spPr>
        <p:txBody>
          <a:bodyPr wrap="square">
            <a:spAutoFit/>
          </a:bodyPr>
          <a:lstStyle/>
          <a:p>
            <a:pPr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Na figura, a seguir, o triângulo DEF foi obtido do triângulo ABC a partir da reflexão em relação ao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ponto P</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indicado.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linhas&#10;&#10;Descrição gerada automaticamente">
            <a:extLst>
              <a:ext uri="{FF2B5EF4-FFF2-40B4-BE49-F238E27FC236}">
                <a16:creationId xmlns:a16="http://schemas.microsoft.com/office/drawing/2014/main" id="{3B23F0FD-AA10-3634-E344-000B7DCE619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Lst>
          </a:blip>
          <a:srcRect l="47865" t="4036" r="870" b="13453"/>
          <a:stretch>
            <a:fillRect/>
          </a:stretch>
        </p:blipFill>
        <p:spPr bwMode="auto">
          <a:xfrm>
            <a:off x="568958" y="1519383"/>
            <a:ext cx="5231205" cy="4883354"/>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75CC2E32-BFB0-4D69-E788-19CC12AA3739}"/>
              </a:ext>
            </a:extLst>
          </p:cNvPr>
          <p:cNvSpPr txBox="1"/>
          <p:nvPr/>
        </p:nvSpPr>
        <p:spPr>
          <a:xfrm>
            <a:off x="6158753" y="3075641"/>
            <a:ext cx="4921624" cy="1627048"/>
          </a:xfrm>
          <a:prstGeom prst="rect">
            <a:avLst/>
          </a:prstGeom>
          <a:noFill/>
        </p:spPr>
        <p:txBody>
          <a:bodyPr wrap="square">
            <a:spAutoFit/>
          </a:bodyPr>
          <a:lstStyle/>
          <a:p>
            <a:pPr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Dizemos que esses dois triângulos são simétricos em relação ao ponto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 simetria em relação a um ponto é chamada de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simetria central.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700188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495AF-A43A-C662-D9B0-4D533DE9DF8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59A1E2B-F548-83D9-E858-9EFE2FC02C5F}"/>
              </a:ext>
            </a:extLst>
          </p:cNvPr>
          <p:cNvSpPr txBox="1"/>
          <p:nvPr/>
        </p:nvSpPr>
        <p:spPr>
          <a:xfrm>
            <a:off x="251011" y="618908"/>
            <a:ext cx="11519647" cy="2123658"/>
          </a:xfrm>
          <a:prstGeom prst="rect">
            <a:avLst/>
          </a:prstGeom>
          <a:noFill/>
        </p:spPr>
        <p:txBody>
          <a:bodyPr wrap="square">
            <a:spAutoFit/>
          </a:bodyPr>
          <a:lstStyle/>
          <a:p>
            <a:pPr algn="ctr">
              <a:buNone/>
            </a:pP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ROTAÇÃO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rotação é a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isometria</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pela qual uma nova figura é obtida a partir de um giro da figura original ao redor de um único ponto fixo. Esse ponto é chamado de centro de rotação. Em uma rotação, o giro pode ser feito no sentido horário ou no sentido anti-horário, segundo certo ângulo.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Na figura a seguir, o triângulo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A’B’C</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foi obtido do triângulo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ABC,</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 partir da rotação em relação ao ponto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indicado. A rotação foi de </a:t>
            </a:r>
            <a:r>
              <a:rPr lang="pt-BR" sz="2200" b="1" kern="0" dirty="0">
                <a:solidFill>
                  <a:srgbClr val="4EA72E"/>
                </a:solidFill>
                <a:effectLst/>
                <a:latin typeface="Arial Narrow" panose="020B0606020202030204" pitchFamily="34" charset="0"/>
                <a:ea typeface="Times New Roman" panose="02020603050405020304" pitchFamily="18" charset="0"/>
                <a:cs typeface="Times New Roman" panose="02020603050405020304" pitchFamily="18" charset="0"/>
              </a:rPr>
              <a:t>90° no</a:t>
            </a:r>
            <a:r>
              <a:rPr lang="pt-BR" sz="2200" kern="0" dirty="0">
                <a:solidFill>
                  <a:srgbClr val="4EA72E"/>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b="1" kern="0" dirty="0">
                <a:solidFill>
                  <a:srgbClr val="4EA72E"/>
                </a:solidFill>
                <a:effectLst/>
                <a:latin typeface="Arial Narrow" panose="020B0606020202030204" pitchFamily="34" charset="0"/>
                <a:ea typeface="Times New Roman" panose="02020603050405020304" pitchFamily="18" charset="0"/>
                <a:cs typeface="Times New Roman" panose="02020603050405020304" pitchFamily="18" charset="0"/>
              </a:rPr>
              <a:t>sentido horário</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linhas&#10;&#10;Descrição gerada automaticamente">
            <a:extLst>
              <a:ext uri="{FF2B5EF4-FFF2-40B4-BE49-F238E27FC236}">
                <a16:creationId xmlns:a16="http://schemas.microsoft.com/office/drawing/2014/main" id="{DBD48C0A-9F6B-A6C9-5A82-23DD99C484E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rcRect l="5521" t="12843" r="27633" b="13617"/>
          <a:stretch/>
        </p:blipFill>
        <p:spPr bwMode="auto">
          <a:xfrm>
            <a:off x="614511" y="2952893"/>
            <a:ext cx="4925677" cy="3286199"/>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D25C60E-0A13-7F59-4089-011B35ECE8EA}"/>
              </a:ext>
            </a:extLst>
          </p:cNvPr>
          <p:cNvSpPr txBox="1"/>
          <p:nvPr/>
        </p:nvSpPr>
        <p:spPr>
          <a:xfrm>
            <a:off x="6096000" y="5576138"/>
            <a:ext cx="5307105" cy="801117"/>
          </a:xfrm>
          <a:prstGeom prst="rect">
            <a:avLst/>
          </a:prstGeom>
          <a:noFill/>
        </p:spPr>
        <p:txBody>
          <a:bodyPr wrap="square">
            <a:spAutoFit/>
          </a:bodyPr>
          <a:lstStyle/>
          <a:p>
            <a:pPr>
              <a:lnSpc>
                <a:spcPct val="107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rotação pode ser no sentido anti-horário e em torno de um ponto que não pertença à figura.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489810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2B665-4FF5-A1E5-1503-CC2ACBC35CF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B80453D-4DCC-A041-4DF4-F55DA2596574}"/>
              </a:ext>
            </a:extLst>
          </p:cNvPr>
          <p:cNvSpPr txBox="1"/>
          <p:nvPr/>
        </p:nvSpPr>
        <p:spPr>
          <a:xfrm>
            <a:off x="475128" y="807570"/>
            <a:ext cx="11385177" cy="848374"/>
          </a:xfrm>
          <a:prstGeom prst="rect">
            <a:avLst/>
          </a:prstGeom>
          <a:noFill/>
        </p:spPr>
        <p:txBody>
          <a:bodyPr wrap="square">
            <a:spAutoFit/>
          </a:bodyPr>
          <a:lstStyle/>
          <a:p>
            <a:pPr algn="just">
              <a:lnSpc>
                <a:spcPct val="115000"/>
              </a:lnSpc>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Na figura, a seguir, o triângulo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A’B’C’</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foi obtido do triângulo </a:t>
            </a: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ABC,</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 partir da rotação em relação ao ponto D indicado. A rotação foi de </a:t>
            </a:r>
            <a:r>
              <a:rPr lang="pt-BR" sz="2200" b="1" kern="0" dirty="0">
                <a:solidFill>
                  <a:srgbClr val="4EA72E"/>
                </a:solidFill>
                <a:effectLst/>
                <a:latin typeface="Arial Narrow" panose="020B0606020202030204" pitchFamily="34" charset="0"/>
                <a:ea typeface="Times New Roman" panose="02020603050405020304" pitchFamily="18" charset="0"/>
                <a:cs typeface="Times New Roman" panose="02020603050405020304" pitchFamily="18" charset="0"/>
              </a:rPr>
              <a:t>90° no</a:t>
            </a:r>
            <a:r>
              <a:rPr lang="pt-BR" sz="2200" kern="0" dirty="0">
                <a:solidFill>
                  <a:srgbClr val="4EA72E"/>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b="1" kern="0" dirty="0">
                <a:solidFill>
                  <a:srgbClr val="4EA72E"/>
                </a:solidFill>
                <a:effectLst/>
                <a:latin typeface="Arial Narrow" panose="020B0606020202030204" pitchFamily="34" charset="0"/>
                <a:ea typeface="Times New Roman" panose="02020603050405020304" pitchFamily="18" charset="0"/>
                <a:cs typeface="Times New Roman" panose="02020603050405020304" pitchFamily="18" charset="0"/>
              </a:rPr>
              <a:t>sentido anti-horário</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linhas, Gráfico de dispersão&#10;&#10;Descrição gerada automaticamente">
            <a:extLst>
              <a:ext uri="{FF2B5EF4-FFF2-40B4-BE49-F238E27FC236}">
                <a16:creationId xmlns:a16="http://schemas.microsoft.com/office/drawing/2014/main" id="{BDD4D0C8-4C0A-231A-4016-974F40E7F70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rcRect l="26792" t="2585" r="18049" b="14787"/>
          <a:stretch/>
        </p:blipFill>
        <p:spPr bwMode="auto">
          <a:xfrm>
            <a:off x="3961568" y="1655944"/>
            <a:ext cx="4268864" cy="474485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388501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88A8D-A75D-9F4A-0EED-D2FE853954CE}"/>
            </a:ext>
          </a:extLst>
        </p:cNvPr>
        <p:cNvGrpSpPr/>
        <p:nvPr/>
      </p:nvGrpSpPr>
      <p:grpSpPr>
        <a:xfrm>
          <a:off x="0" y="0"/>
          <a:ext cx="0" cy="0"/>
          <a:chOff x="0" y="0"/>
          <a:chExt cx="0" cy="0"/>
        </a:xfrm>
      </p:grpSpPr>
      <p:pic>
        <p:nvPicPr>
          <p:cNvPr id="2" name="Imagem 1" descr="Logotipo&#10;&#10;Descrição gerada automaticamente">
            <a:extLst>
              <a:ext uri="{FF2B5EF4-FFF2-40B4-BE49-F238E27FC236}">
                <a16:creationId xmlns:a16="http://schemas.microsoft.com/office/drawing/2014/main" id="{FEEEFF4B-8D5B-8C6A-C29C-B9A0D83C85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688"/>
          <a:stretch>
            <a:fillRect/>
          </a:stretch>
        </p:blipFill>
        <p:spPr bwMode="auto">
          <a:xfrm>
            <a:off x="102794" y="677918"/>
            <a:ext cx="4693324" cy="764085"/>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3EA4FE76-8FC4-1727-85FB-B44AE57E4564}"/>
              </a:ext>
            </a:extLst>
          </p:cNvPr>
          <p:cNvSpPr txBox="1"/>
          <p:nvPr/>
        </p:nvSpPr>
        <p:spPr>
          <a:xfrm>
            <a:off x="363071" y="1442003"/>
            <a:ext cx="11465858" cy="848437"/>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6.</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Na figura, a seguir, o triângulo DEF é imagem do triângulo ABC. Qual foi a transformação geométrica utilizada no triângulo ABC para se obter o triângulo DEF?</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Gráfico, Gráfico de linhas&#10;&#10;Descrição gerada automaticamente">
            <a:extLst>
              <a:ext uri="{FF2B5EF4-FFF2-40B4-BE49-F238E27FC236}">
                <a16:creationId xmlns:a16="http://schemas.microsoft.com/office/drawing/2014/main" id="{56881F9A-2459-37A1-E045-270965F5F1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1828" y="2377944"/>
            <a:ext cx="5320124" cy="4162555"/>
          </a:xfrm>
          <a:prstGeom prst="rect">
            <a:avLst/>
          </a:prstGeom>
          <a:noFill/>
          <a:ln w="25400" cmpd="sng">
            <a:noFill/>
            <a:miter lim="800000"/>
            <a:headEnd/>
            <a:tailEnd/>
          </a:ln>
          <a:effectLst/>
        </p:spPr>
      </p:pic>
    </p:spTree>
    <p:extLst>
      <p:ext uri="{BB962C8B-B14F-4D97-AF65-F5344CB8AC3E}">
        <p14:creationId xmlns:p14="http://schemas.microsoft.com/office/powerpoint/2010/main" val="23144860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1CCFA-3408-821B-45B8-BE81BC76C1E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2BB2BD1-9E33-1EF7-6BB9-A0EBCE3F8FEA}"/>
              </a:ext>
            </a:extLst>
          </p:cNvPr>
          <p:cNvSpPr txBox="1"/>
          <p:nvPr/>
        </p:nvSpPr>
        <p:spPr>
          <a:xfrm>
            <a:off x="824751" y="2383234"/>
            <a:ext cx="3863789" cy="1627112"/>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7.</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Associe as figuras da primeira coluna às transformações geométricas correspondentes na segunda coluna.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linhas&#10;&#10;Descrição gerada automaticamente">
            <a:extLst>
              <a:ext uri="{FF2B5EF4-FFF2-40B4-BE49-F238E27FC236}">
                <a16:creationId xmlns:a16="http://schemas.microsoft.com/office/drawing/2014/main" id="{70607983-351B-54E1-B6A5-6FB08E570A5A}"/>
              </a:ext>
            </a:extLst>
          </p:cNvPr>
          <p:cNvPicPr>
            <a:picLocks noChangeAspect="1"/>
          </p:cNvPicPr>
          <p:nvPr/>
        </p:nvPicPr>
        <p:blipFill>
          <a:blip r:embed="rId2"/>
          <a:stretch>
            <a:fillRect/>
          </a:stretch>
        </p:blipFill>
        <p:spPr>
          <a:xfrm>
            <a:off x="5976993" y="662011"/>
            <a:ext cx="3534560" cy="5848384"/>
          </a:xfrm>
          <a:prstGeom prst="rect">
            <a:avLst/>
          </a:prstGeom>
        </p:spPr>
      </p:pic>
    </p:spTree>
    <p:extLst>
      <p:ext uri="{BB962C8B-B14F-4D97-AF65-F5344CB8AC3E}">
        <p14:creationId xmlns:p14="http://schemas.microsoft.com/office/powerpoint/2010/main" val="5029890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F145B-72E9-1E72-D3E2-6430BD0D2CC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B73CD28-7847-52DD-93FD-FEB75C9226AC}"/>
              </a:ext>
            </a:extLst>
          </p:cNvPr>
          <p:cNvSpPr txBox="1"/>
          <p:nvPr/>
        </p:nvSpPr>
        <p:spPr>
          <a:xfrm>
            <a:off x="373764" y="591720"/>
            <a:ext cx="5202283" cy="814069"/>
          </a:xfrm>
          <a:prstGeom prst="rect">
            <a:avLst/>
          </a:prstGeom>
          <a:noFill/>
        </p:spPr>
        <p:txBody>
          <a:bodyPr wrap="square">
            <a:spAutoFit/>
          </a:bodyPr>
          <a:lstStyle/>
          <a:p>
            <a:pPr algn="just">
              <a:lnSpc>
                <a:spcPct val="115000"/>
              </a:lnSpc>
              <a:spcAft>
                <a:spcPts val="800"/>
              </a:spcAft>
              <a:buNone/>
            </a:pPr>
            <a:r>
              <a:rPr lang="pt-BR" sz="2100" b="1" kern="0" dirty="0">
                <a:effectLst/>
                <a:latin typeface="Arial Narrow" panose="020B0606020202030204" pitchFamily="34" charset="0"/>
                <a:ea typeface="Times New Roman" panose="02020603050405020304" pitchFamily="18" charset="0"/>
                <a:cs typeface="Times New Roman" panose="02020603050405020304" pitchFamily="18" charset="0"/>
              </a:rPr>
              <a:t>8.</a:t>
            </a: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 O triângulo DEF, a seguir, foi obtido através da ampliação do triângulo ABC. </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Linha do tempo&#10;&#10;Descrição gerada automaticamente com confiança baixa">
            <a:extLst>
              <a:ext uri="{FF2B5EF4-FFF2-40B4-BE49-F238E27FC236}">
                <a16:creationId xmlns:a16="http://schemas.microsoft.com/office/drawing/2014/main" id="{C5921E50-241E-F6AB-0A04-1DBC399BCA3B}"/>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373764" y="1305752"/>
            <a:ext cx="5130565" cy="2797576"/>
          </a:xfrm>
          <a:prstGeom prst="rect">
            <a:avLst/>
          </a:prstGeom>
          <a:noFill/>
          <a:ln>
            <a:noFill/>
          </a:ln>
        </p:spPr>
      </p:pic>
      <p:sp>
        <p:nvSpPr>
          <p:cNvPr id="6" name="CaixaDeTexto 5">
            <a:extLst>
              <a:ext uri="{FF2B5EF4-FFF2-40B4-BE49-F238E27FC236}">
                <a16:creationId xmlns:a16="http://schemas.microsoft.com/office/drawing/2014/main" id="{26CAF5F6-5253-CBAB-479F-460449BE6F0F}"/>
              </a:ext>
            </a:extLst>
          </p:cNvPr>
          <p:cNvSpPr txBox="1"/>
          <p:nvPr/>
        </p:nvSpPr>
        <p:spPr>
          <a:xfrm>
            <a:off x="221364" y="4103328"/>
            <a:ext cx="6107718" cy="2677656"/>
          </a:xfrm>
          <a:prstGeom prst="rect">
            <a:avLst/>
          </a:prstGeom>
          <a:noFill/>
        </p:spPr>
        <p:txBody>
          <a:bodyPr wrap="square">
            <a:spAutoFit/>
          </a:bodyPr>
          <a:lstStyle/>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Sobre essa transformação homotética, responda:</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a)</a:t>
            </a:r>
            <a:r>
              <a:rPr lang="pt-BR" sz="2100" b="1"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Quais as medidas dos ângulos internos do triângulo ABC?</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b) Quais as medidas dos ângulos internos do triângulo DEF?</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c) O que se pode afirmar em relação às medidas dos ângulos internos dos triângulos ABC e DEF?</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d) Quais as medidas dos lados do triângulo ABC?</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e) Quais as medidas dos lados do triângulo DEF?</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8" name="Conector reto 7">
            <a:extLst>
              <a:ext uri="{FF2B5EF4-FFF2-40B4-BE49-F238E27FC236}">
                <a16:creationId xmlns:a16="http://schemas.microsoft.com/office/drawing/2014/main" id="{AE5A88D8-8E80-88C1-9E22-F541DCFAA0E7}"/>
              </a:ext>
            </a:extLst>
          </p:cNvPr>
          <p:cNvCxnSpPr/>
          <p:nvPr/>
        </p:nvCxnSpPr>
        <p:spPr>
          <a:xfrm>
            <a:off x="6355977" y="788895"/>
            <a:ext cx="0" cy="58270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aixaDeTexto 9">
            <a:extLst>
              <a:ext uri="{FF2B5EF4-FFF2-40B4-BE49-F238E27FC236}">
                <a16:creationId xmlns:a16="http://schemas.microsoft.com/office/drawing/2014/main" id="{0B97D362-5557-4371-2155-AB9060F6C75A}"/>
              </a:ext>
            </a:extLst>
          </p:cNvPr>
          <p:cNvSpPr txBox="1"/>
          <p:nvPr/>
        </p:nvSpPr>
        <p:spPr>
          <a:xfrm>
            <a:off x="6427695" y="788895"/>
            <a:ext cx="5468468" cy="5909310"/>
          </a:xfrm>
          <a:prstGeom prst="rect">
            <a:avLst/>
          </a:prstGeom>
          <a:noFill/>
        </p:spPr>
        <p:txBody>
          <a:bodyPr wrap="square">
            <a:spAutoFit/>
          </a:bodyPr>
          <a:lstStyle/>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f) Lados homólogos (ou correspondentes) são pares de lados, cada um em um triângulo, que se opõem a ângulos congruentes. Identifique quais são os três pares de lados homólogos nos triângulos ABC e DEF. </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g) Calcule a razão entre a medida de cada lado do triângulo DEF e a medida do seu lado homólogo (ou correspondente) no triângulo ABC.</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h) O que podemos afirmar sobre os lados dos triângulos ABC e DEF? Justifique sua resposta.</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i) Calcule o perímetro do triângulo ABC.</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j) Calcule o perímetro do triângulo DEF.</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k) O que se pode afirmar sobre o perímetro do triângulo DEF em relação ao perímetro do triângulo ABC?</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l) Calcule a área do triângulo ABC.</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m) Calcule a área do triângulo DEF.</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0" dirty="0">
                <a:effectLst/>
                <a:latin typeface="Arial Narrow" panose="020B0606020202030204" pitchFamily="34" charset="0"/>
                <a:ea typeface="Times New Roman" panose="02020603050405020304" pitchFamily="18" charset="0"/>
                <a:cs typeface="Times New Roman" panose="02020603050405020304" pitchFamily="18" charset="0"/>
              </a:rPr>
              <a:t>n) O que se pode afirmar sobre a área do triângulo DEF em relação a área do triângulo ABC?</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518609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B5117-E8A6-9337-5ABC-C3EDFBC0F2C6}"/>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26F84B9-4851-BE54-E262-A6BAFC3E3863}"/>
              </a:ext>
            </a:extLst>
          </p:cNvPr>
          <p:cNvPicPr>
            <a:picLocks noChangeAspect="1"/>
          </p:cNvPicPr>
          <p:nvPr/>
        </p:nvPicPr>
        <p:blipFill>
          <a:blip r:embed="rId2"/>
          <a:stretch>
            <a:fillRect/>
          </a:stretch>
        </p:blipFill>
        <p:spPr>
          <a:xfrm>
            <a:off x="3695564" y="728594"/>
            <a:ext cx="4800871" cy="604511"/>
          </a:xfrm>
          <a:prstGeom prst="rect">
            <a:avLst/>
          </a:prstGeom>
        </p:spPr>
      </p:pic>
      <p:sp>
        <p:nvSpPr>
          <p:cNvPr id="3" name="CaixaDeTexto 2">
            <a:extLst>
              <a:ext uri="{FF2B5EF4-FFF2-40B4-BE49-F238E27FC236}">
                <a16:creationId xmlns:a16="http://schemas.microsoft.com/office/drawing/2014/main" id="{7ECCAB1A-C972-EC68-6F9A-0B0DBB40BF6F}"/>
              </a:ext>
            </a:extLst>
          </p:cNvPr>
          <p:cNvSpPr txBox="1"/>
          <p:nvPr/>
        </p:nvSpPr>
        <p:spPr>
          <a:xfrm>
            <a:off x="605117" y="1317877"/>
            <a:ext cx="10981764" cy="707886"/>
          </a:xfrm>
          <a:prstGeom prst="rect">
            <a:avLst/>
          </a:prstGeom>
          <a:noFill/>
          <a:ln>
            <a:solidFill>
              <a:schemeClr val="tx1"/>
            </a:solidFill>
          </a:ln>
        </p:spPr>
        <p:txBody>
          <a:bodyPr wrap="square">
            <a:spAutoFit/>
          </a:bodyPr>
          <a:lstStyle/>
          <a:p>
            <a:pPr algn="just"/>
            <a:r>
              <a:rPr lang="pt-BR" sz="2000" dirty="0">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reconhecer uma figura construída por uma transformação geométrica. Fique atento à sua resolução, marque apenas uma alternativa e verifique a solução.</a:t>
            </a:r>
            <a:endParaRPr lang="pt-BR" sz="2000" dirty="0"/>
          </a:p>
        </p:txBody>
      </p:sp>
      <p:sp>
        <p:nvSpPr>
          <p:cNvPr id="5" name="CaixaDeTexto 4">
            <a:extLst>
              <a:ext uri="{FF2B5EF4-FFF2-40B4-BE49-F238E27FC236}">
                <a16:creationId xmlns:a16="http://schemas.microsoft.com/office/drawing/2014/main" id="{927BEE79-6395-5012-54BC-689BDF0EFA93}"/>
              </a:ext>
            </a:extLst>
          </p:cNvPr>
          <p:cNvSpPr txBox="1"/>
          <p:nvPr/>
        </p:nvSpPr>
        <p:spPr>
          <a:xfrm>
            <a:off x="286871" y="2156010"/>
            <a:ext cx="6096000" cy="45903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Observe a figura,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Gráfico, Gráfico de linhas&#10;&#10;Descrição gerada automaticamente">
            <a:extLst>
              <a:ext uri="{FF2B5EF4-FFF2-40B4-BE49-F238E27FC236}">
                <a16:creationId xmlns:a16="http://schemas.microsoft.com/office/drawing/2014/main" id="{6003B904-B951-A585-74D4-0BCF8F56F3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5117" y="3070091"/>
            <a:ext cx="4737848" cy="2470032"/>
          </a:xfrm>
          <a:prstGeom prst="rect">
            <a:avLst/>
          </a:prstGeom>
          <a:noFill/>
          <a:ln w="25400" cmpd="sng">
            <a:solidFill>
              <a:srgbClr val="6B9D6D"/>
            </a:solidFill>
            <a:miter lim="800000"/>
            <a:headEnd/>
            <a:tailEnd/>
          </a:ln>
          <a:effectLst/>
        </p:spPr>
      </p:pic>
      <p:sp>
        <p:nvSpPr>
          <p:cNvPr id="8" name="CaixaDeTexto 7">
            <a:extLst>
              <a:ext uri="{FF2B5EF4-FFF2-40B4-BE49-F238E27FC236}">
                <a16:creationId xmlns:a16="http://schemas.microsoft.com/office/drawing/2014/main" id="{619C7DEF-1C90-0BED-5BAF-A32ED715429B}"/>
              </a:ext>
            </a:extLst>
          </p:cNvPr>
          <p:cNvSpPr txBox="1"/>
          <p:nvPr/>
        </p:nvSpPr>
        <p:spPr>
          <a:xfrm>
            <a:off x="5951511" y="2897029"/>
            <a:ext cx="5448435" cy="2816156"/>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Pode-se afirmar que uma das figuras foi obtida a partir da outra através de uma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 ampliação.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(B) reflexão.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(C) rotação.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(D) translação.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847049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69129-BA29-77A1-5D1E-FE72E8C0DBE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0AA3BDF-DBA8-EC2C-5787-4CEA429FCF7C}"/>
              </a:ext>
            </a:extLst>
          </p:cNvPr>
          <p:cNvSpPr txBox="1"/>
          <p:nvPr/>
        </p:nvSpPr>
        <p:spPr>
          <a:xfrm>
            <a:off x="466164" y="686847"/>
            <a:ext cx="6096000" cy="45903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Item 2.</a:t>
            </a:r>
            <a:r>
              <a:rPr lang="pt-BR" sz="2200" kern="100" dirty="0">
                <a:effectLst/>
                <a:latin typeface="Arial Narrow" panose="020B0606020202030204" pitchFamily="34" charset="0"/>
                <a:ea typeface="Aptos" panose="020B0004020202020204" pitchFamily="34" charset="0"/>
                <a:cs typeface="Arial" panose="020B0604020202020204" pitchFamily="34" charset="0"/>
              </a:rPr>
              <a:t> Observe a figura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linhas&#10;&#10;O conteúdo gerado por IA pode estar incorreto.">
            <a:extLst>
              <a:ext uri="{FF2B5EF4-FFF2-40B4-BE49-F238E27FC236}">
                <a16:creationId xmlns:a16="http://schemas.microsoft.com/office/drawing/2014/main" id="{2EC50547-62D0-2D3A-B58C-8462CA2E40A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Lst>
          </a:blip>
          <a:stretch>
            <a:fillRect/>
          </a:stretch>
        </p:blipFill>
        <p:spPr>
          <a:xfrm>
            <a:off x="550301" y="1381555"/>
            <a:ext cx="5076743" cy="4311033"/>
          </a:xfrm>
          <a:prstGeom prst="rect">
            <a:avLst/>
          </a:prstGeom>
        </p:spPr>
      </p:pic>
      <p:sp>
        <p:nvSpPr>
          <p:cNvPr id="6" name="CaixaDeTexto 5">
            <a:extLst>
              <a:ext uri="{FF2B5EF4-FFF2-40B4-BE49-F238E27FC236}">
                <a16:creationId xmlns:a16="http://schemas.microsoft.com/office/drawing/2014/main" id="{BB39B4E1-4BCC-444F-7E05-91F0CD24DC1F}"/>
              </a:ext>
            </a:extLst>
          </p:cNvPr>
          <p:cNvSpPr txBox="1"/>
          <p:nvPr/>
        </p:nvSpPr>
        <p:spPr>
          <a:xfrm>
            <a:off x="5844988" y="790401"/>
            <a:ext cx="6096000" cy="710964"/>
          </a:xfrm>
          <a:prstGeom prst="rect">
            <a:avLst/>
          </a:prstGeom>
          <a:noFill/>
        </p:spPr>
        <p:txBody>
          <a:bodyPr wrap="square">
            <a:spAutoFit/>
          </a:bodyPr>
          <a:lstStyle/>
          <a:p>
            <a:pPr algn="just">
              <a:lnSpc>
                <a:spcPct val="115000"/>
              </a:lnSpc>
              <a:spcAft>
                <a:spcPts val="800"/>
              </a:spcAft>
              <a:buNone/>
            </a:pPr>
            <a:r>
              <a:rPr lang="pt-BR" sz="1800" kern="100" dirty="0">
                <a:effectLst/>
                <a:latin typeface="Arial Narrow" panose="020B0606020202030204" pitchFamily="34" charset="0"/>
                <a:ea typeface="Aptos" panose="020B0004020202020204" pitchFamily="34" charset="0"/>
                <a:cs typeface="Arial" panose="020B0604020202020204" pitchFamily="34" charset="0"/>
              </a:rPr>
              <a:t>A figura que é simétrica em relação ao eixo, que contém o ponto A, está representada em qual plano cartesiano?</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BC559DB2-0CB5-DA7A-388C-51E9BA28A2A5}"/>
              </a:ext>
            </a:extLst>
          </p:cNvPr>
          <p:cNvPicPr>
            <a:picLocks noChangeAspect="1"/>
          </p:cNvPicPr>
          <p:nvPr/>
        </p:nvPicPr>
        <p:blipFill>
          <a:blip r:embed="rId4"/>
          <a:stretch>
            <a:fillRect/>
          </a:stretch>
        </p:blipFill>
        <p:spPr>
          <a:xfrm>
            <a:off x="6313691" y="1564578"/>
            <a:ext cx="5400000" cy="2458208"/>
          </a:xfrm>
          <a:prstGeom prst="rect">
            <a:avLst/>
          </a:prstGeom>
        </p:spPr>
      </p:pic>
      <p:pic>
        <p:nvPicPr>
          <p:cNvPr id="12" name="Imagem 11">
            <a:extLst>
              <a:ext uri="{FF2B5EF4-FFF2-40B4-BE49-F238E27FC236}">
                <a16:creationId xmlns:a16="http://schemas.microsoft.com/office/drawing/2014/main" id="{335A5730-F947-B021-28C3-CDF4677FAC05}"/>
              </a:ext>
            </a:extLst>
          </p:cNvPr>
          <p:cNvPicPr>
            <a:picLocks noChangeAspect="1"/>
          </p:cNvPicPr>
          <p:nvPr/>
        </p:nvPicPr>
        <p:blipFill>
          <a:blip r:embed="rId5"/>
          <a:srcRect t="9627"/>
          <a:stretch>
            <a:fillRect/>
          </a:stretch>
        </p:blipFill>
        <p:spPr>
          <a:xfrm>
            <a:off x="6313691" y="4034083"/>
            <a:ext cx="5400000" cy="2458208"/>
          </a:xfrm>
          <a:prstGeom prst="rect">
            <a:avLst/>
          </a:prstGeom>
        </p:spPr>
      </p:pic>
      <p:pic>
        <p:nvPicPr>
          <p:cNvPr id="18436" name="Picture 4" descr="Gráfico, Gráfico de linhas&#10;&#10;O conteúdo gerado por IA pode estar incorreto.">
            <a:extLst>
              <a:ext uri="{FF2B5EF4-FFF2-40B4-BE49-F238E27FC236}">
                <a16:creationId xmlns:a16="http://schemas.microsoft.com/office/drawing/2014/main" id="{8E2B002B-B4E9-2145-E9A8-5B4B911152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619250" cy="1343025"/>
          </a:xfrm>
          <a:prstGeom prst="rect">
            <a:avLst/>
          </a:prstGeom>
          <a:noFill/>
          <a:extLst>
            <a:ext uri="{909E8E84-426E-40DD-AFC4-6F175D3DCCD1}">
              <a14:hiddenFill xmlns:a14="http://schemas.microsoft.com/office/drawing/2010/main">
                <a:solidFill>
                  <a:srgbClr val="FFFFFF"/>
                </a:solidFill>
              </a14:hiddenFill>
            </a:ext>
          </a:extLst>
        </p:spPr>
      </p:pic>
      <p:pic>
        <p:nvPicPr>
          <p:cNvPr id="18435" name="Picture 3" descr="Gráfico, Gráfico de linhas&#10;&#10;O conteúdo gerado por IA pode estar incorreto.">
            <a:extLst>
              <a:ext uri="{FF2B5EF4-FFF2-40B4-BE49-F238E27FC236}">
                <a16:creationId xmlns:a16="http://schemas.microsoft.com/office/drawing/2014/main" id="{170DF46D-589E-9ABD-1AF3-3C65C76DD41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61925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Gráfico, Gráfico de linhas&#10;&#10;O conteúdo gerado por IA pode estar incorreto.">
            <a:extLst>
              <a:ext uri="{FF2B5EF4-FFF2-40B4-BE49-F238E27FC236}">
                <a16:creationId xmlns:a16="http://schemas.microsoft.com/office/drawing/2014/main" id="{7BAD3805-0CC6-B206-210C-59CC34729B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61925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8433" name="Imagem 1" descr="Gráfico, Gráfico de linhas&#10;&#10;O conteúdo gerado por IA pode estar incorreto.">
            <a:extLst>
              <a:ext uri="{FF2B5EF4-FFF2-40B4-BE49-F238E27FC236}">
                <a16:creationId xmlns:a16="http://schemas.microsoft.com/office/drawing/2014/main" id="{E8976D48-D4CB-BED4-1F36-E203338AE2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619250" cy="1362075"/>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descr="Gráfico, Gráfico de linhas&#10;&#10;O conteúdo gerado por IA pode estar incorreto.">
            <a:extLst>
              <a:ext uri="{FF2B5EF4-FFF2-40B4-BE49-F238E27FC236}">
                <a16:creationId xmlns:a16="http://schemas.microsoft.com/office/drawing/2014/main" id="{16D92F5C-1FCB-D270-F5C4-C8B825DF17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619250" cy="1343025"/>
          </a:xfrm>
          <a:prstGeom prst="rect">
            <a:avLst/>
          </a:prstGeom>
          <a:noFill/>
          <a:extLst>
            <a:ext uri="{909E8E84-426E-40DD-AFC4-6F175D3DCCD1}">
              <a14:hiddenFill xmlns:a14="http://schemas.microsoft.com/office/drawing/2010/main">
                <a:solidFill>
                  <a:srgbClr val="FFFFFF"/>
                </a:solidFill>
              </a14:hiddenFill>
            </a:ext>
          </a:extLst>
        </p:spPr>
      </p:pic>
      <p:pic>
        <p:nvPicPr>
          <p:cNvPr id="18439" name="Picture 7" descr="Gráfico, Gráfico de linhas&#10;&#10;O conteúdo gerado por IA pode estar incorreto.">
            <a:extLst>
              <a:ext uri="{FF2B5EF4-FFF2-40B4-BE49-F238E27FC236}">
                <a16:creationId xmlns:a16="http://schemas.microsoft.com/office/drawing/2014/main" id="{78C6808C-DF86-DA50-4D54-5E872F5AFE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61925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Gráfico, Gráfico de linhas&#10;&#10;O conteúdo gerado por IA pode estar incorreto.">
            <a:extLst>
              <a:ext uri="{FF2B5EF4-FFF2-40B4-BE49-F238E27FC236}">
                <a16:creationId xmlns:a16="http://schemas.microsoft.com/office/drawing/2014/main" id="{464637EC-959D-5D5E-2F66-C3CCC1F6AE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61925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8437" name="Picture 5" descr="Gráfico, Gráfico de linhas&#10;&#10;O conteúdo gerado por IA pode estar incorreto.">
            <a:extLst>
              <a:ext uri="{FF2B5EF4-FFF2-40B4-BE49-F238E27FC236}">
                <a16:creationId xmlns:a16="http://schemas.microsoft.com/office/drawing/2014/main" id="{74264BBF-4AF4-8A23-9A50-337AC075C54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619250" cy="136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7562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E436F-0DDF-0F2D-DBA9-7A1707753E90}"/>
            </a:ext>
          </a:extLst>
        </p:cNvPr>
        <p:cNvGrpSpPr/>
        <p:nvPr/>
      </p:nvGrpSpPr>
      <p:grpSpPr>
        <a:xfrm>
          <a:off x="0" y="0"/>
          <a:ext cx="0" cy="0"/>
          <a:chOff x="0" y="0"/>
          <a:chExt cx="0" cy="0"/>
        </a:xfrm>
      </p:grpSpPr>
      <p:pic>
        <p:nvPicPr>
          <p:cNvPr id="2" name="Imagem 1" descr="Uma imagem contendo Interface gráfica do usuário&#10;&#10;Descrição gerada automaticamente">
            <a:extLst>
              <a:ext uri="{FF2B5EF4-FFF2-40B4-BE49-F238E27FC236}">
                <a16:creationId xmlns:a16="http://schemas.microsoft.com/office/drawing/2014/main" id="{47F8F76E-01DB-5470-9D24-B7CF1EEEB3D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750" y="466312"/>
            <a:ext cx="4004542" cy="887357"/>
          </a:xfrm>
          <a:prstGeom prst="rect">
            <a:avLst/>
          </a:prstGeom>
          <a:noFill/>
          <a:ln>
            <a:noFill/>
          </a:ln>
        </p:spPr>
      </p:pic>
      <p:sp>
        <p:nvSpPr>
          <p:cNvPr id="4" name="CaixaDeTexto 3">
            <a:extLst>
              <a:ext uri="{FF2B5EF4-FFF2-40B4-BE49-F238E27FC236}">
                <a16:creationId xmlns:a16="http://schemas.microsoft.com/office/drawing/2014/main" id="{E6703606-634B-DFA7-0ED2-A9F0CCA7418C}"/>
              </a:ext>
            </a:extLst>
          </p:cNvPr>
          <p:cNvSpPr txBox="1"/>
          <p:nvPr/>
        </p:nvSpPr>
        <p:spPr>
          <a:xfrm>
            <a:off x="609599" y="1065020"/>
            <a:ext cx="10990729" cy="3881575"/>
          </a:xfrm>
          <a:prstGeom prst="rect">
            <a:avLst/>
          </a:prstGeom>
          <a:noFill/>
        </p:spPr>
        <p:txBody>
          <a:bodyPr wrap="square">
            <a:spAutoFit/>
          </a:bodyPr>
          <a:lstStyle/>
          <a:p>
            <a:pPr marL="457200" algn="ctr">
              <a:lnSpc>
                <a:spcPct val="115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AMPLIAÇÃO E REDUÇÃO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Quando uma imagem é </a:t>
            </a:r>
            <a:r>
              <a:rPr lang="pt-BR" sz="2200" b="1" kern="0" dirty="0">
                <a:solidFill>
                  <a:srgbClr val="A02B93"/>
                </a:solidFill>
                <a:effectLst/>
                <a:latin typeface="Arial Narrow" panose="020B0606020202030204" pitchFamily="34" charset="0"/>
                <a:ea typeface="Calibri" panose="020F0502020204030204" pitchFamily="34" charset="0"/>
                <a:cs typeface="Times New Roman" panose="02020603050405020304" pitchFamily="18" charset="0"/>
              </a:rPr>
              <a:t>ampliada</a:t>
            </a: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 as medidas dos ângulos são mantidas e as medidas de comprimento, de área e de volume são alteradas, ou seja, as medidas são multiplicadas por um número </a:t>
            </a:r>
            <a:r>
              <a:rPr lang="pt-BR" sz="2200" b="1" kern="0" dirty="0">
                <a:solidFill>
                  <a:srgbClr val="A02B93"/>
                </a:solidFill>
                <a:effectLst/>
                <a:latin typeface="Arial Narrow" panose="020B0606020202030204" pitchFamily="34" charset="0"/>
                <a:ea typeface="Calibri" panose="020F0502020204030204" pitchFamily="34" charset="0"/>
                <a:cs typeface="Times New Roman" panose="02020603050405020304" pitchFamily="18" charset="0"/>
              </a:rPr>
              <a:t>maior que 1 </a:t>
            </a: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chamado de fator de ampliação.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Semelhantemente, quando uma imagem é </a:t>
            </a:r>
            <a:r>
              <a:rPr lang="pt-BR" sz="2200" b="1" kern="0" dirty="0">
                <a:solidFill>
                  <a:srgbClr val="4EA72E"/>
                </a:solidFill>
                <a:effectLst/>
                <a:latin typeface="Arial Narrow" panose="020B0606020202030204" pitchFamily="34" charset="0"/>
                <a:ea typeface="Calibri" panose="020F0502020204030204" pitchFamily="34" charset="0"/>
                <a:cs typeface="Times New Roman" panose="02020603050405020304" pitchFamily="18" charset="0"/>
              </a:rPr>
              <a:t>reduzida</a:t>
            </a: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 as medidas dos ângulos são mantidas e as demais medidas são alteradas, neste caso, as medidas de comprimento são multiplicadas por um número </a:t>
            </a:r>
            <a:r>
              <a:rPr lang="pt-BR" sz="2200" b="1" kern="0" dirty="0">
                <a:solidFill>
                  <a:srgbClr val="4EA72E"/>
                </a:solidFill>
                <a:effectLst/>
                <a:latin typeface="Arial Narrow" panose="020B0606020202030204" pitchFamily="34" charset="0"/>
                <a:ea typeface="Calibri" panose="020F0502020204030204" pitchFamily="34" charset="0"/>
                <a:cs typeface="Times New Roman" panose="02020603050405020304" pitchFamily="18" charset="0"/>
              </a:rPr>
              <a:t>entre 0 e 1 </a:t>
            </a: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chamado de fator de redução</a:t>
            </a:r>
            <a:r>
              <a:rPr lang="pt-BR" sz="2200"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200" b="1" kern="0" dirty="0">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Observe a imagem, na malha quadriculada.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Desenho de uma pessoa&#10;&#10;Descrição gerada automaticamente com confiança baixa">
            <a:extLst>
              <a:ext uri="{FF2B5EF4-FFF2-40B4-BE49-F238E27FC236}">
                <a16:creationId xmlns:a16="http://schemas.microsoft.com/office/drawing/2014/main" id="{2D2EAED3-5FC6-7101-9B3D-9D8ED7FCABD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67075" y="3680012"/>
            <a:ext cx="3346218" cy="2774576"/>
          </a:xfrm>
          <a:prstGeom prst="rect">
            <a:avLst/>
          </a:prstGeom>
          <a:noFill/>
          <a:ln>
            <a:noFill/>
          </a:ln>
        </p:spPr>
      </p:pic>
    </p:spTree>
    <p:extLst>
      <p:ext uri="{BB962C8B-B14F-4D97-AF65-F5344CB8AC3E}">
        <p14:creationId xmlns:p14="http://schemas.microsoft.com/office/powerpoint/2010/main" val="20314460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09BA1-5CDB-5C51-DEA6-10C5DA53F51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D45AEA6-A04D-DF77-0E7B-5C310E3AB2FE}"/>
                  </a:ext>
                </a:extLst>
              </p:cNvPr>
              <p:cNvSpPr txBox="1"/>
              <p:nvPr/>
            </p:nvSpPr>
            <p:spPr>
              <a:xfrm>
                <a:off x="493059" y="723537"/>
                <a:ext cx="5334000" cy="5015797"/>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Comparando a figura que representa a casa 1 com a figura que representa a casa 2, percebe-se que houve uma </a:t>
                </a:r>
                <a:r>
                  <a:rPr lang="pt-BR" sz="2200" b="1" kern="0" dirty="0">
                    <a:solidFill>
                      <a:srgbClr val="A02B93"/>
                    </a:solidFill>
                    <a:effectLst/>
                    <a:latin typeface="Arial Narrow" panose="020B0606020202030204" pitchFamily="34" charset="0"/>
                    <a:ea typeface="Calibri" panose="020F0502020204030204" pitchFamily="34" charset="0"/>
                    <a:cs typeface="Times New Roman" panose="02020603050405020304" pitchFamily="18" charset="0"/>
                  </a:rPr>
                  <a:t>ampliação</a:t>
                </a: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 na qual a medida do comprimento dos lados foi </a:t>
                </a:r>
                <a:r>
                  <a:rPr lang="pt-BR" sz="2200" b="1" kern="0" dirty="0">
                    <a:solidFill>
                      <a:srgbClr val="A02B93"/>
                    </a:solidFill>
                    <a:effectLst/>
                    <a:latin typeface="Arial Narrow" panose="020B0606020202030204" pitchFamily="34" charset="0"/>
                    <a:ea typeface="Calibri" panose="020F0502020204030204" pitchFamily="34" charset="0"/>
                    <a:cs typeface="Times New Roman" panose="02020603050405020304" pitchFamily="18" charset="0"/>
                  </a:rPr>
                  <a:t>multiplicada por 2 </a:t>
                </a: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(dobro) e, as medidas dos ângulos não se alteraram.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Comparando a figura que representa a casa 1 com a figura que representa a casa 3, percebe-se que houve uma </a:t>
                </a:r>
                <a:r>
                  <a:rPr lang="pt-BR" sz="2200" b="1" kern="0" dirty="0">
                    <a:solidFill>
                      <a:srgbClr val="4EA72E"/>
                    </a:solidFill>
                    <a:effectLst/>
                    <a:latin typeface="Arial Narrow" panose="020B0606020202030204" pitchFamily="34" charset="0"/>
                    <a:ea typeface="Calibri" panose="020F0502020204030204" pitchFamily="34" charset="0"/>
                    <a:cs typeface="Times New Roman" panose="02020603050405020304" pitchFamily="18" charset="0"/>
                  </a:rPr>
                  <a:t>redução</a:t>
                </a: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 na qual a medida do comprimento dos lados foi </a:t>
                </a:r>
                <a:r>
                  <a:rPr lang="pt-BR" sz="2200" b="1" kern="0" dirty="0">
                    <a:solidFill>
                      <a:srgbClr val="4EA72E"/>
                    </a:solidFill>
                    <a:effectLst/>
                    <a:latin typeface="Arial Narrow" panose="020B0606020202030204" pitchFamily="34" charset="0"/>
                    <a:ea typeface="Calibri" panose="020F0502020204030204" pitchFamily="34" charset="0"/>
                    <a:cs typeface="Times New Roman" panose="02020603050405020304" pitchFamily="18" charset="0"/>
                  </a:rPr>
                  <a:t>multiplicada</a:t>
                </a: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b="1" kern="0" dirty="0">
                    <a:solidFill>
                      <a:srgbClr val="4EA72E"/>
                    </a:solidFill>
                    <a:effectLst/>
                    <a:latin typeface="Arial Narrow" panose="020B0606020202030204" pitchFamily="34" charset="0"/>
                    <a:ea typeface="Calibri" panose="020F0502020204030204" pitchFamily="34" charset="0"/>
                    <a:cs typeface="Times New Roman" panose="02020603050405020304" pitchFamily="18" charset="0"/>
                  </a:rPr>
                  <a:t>por</a:t>
                </a: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pt-BR" sz="2200" b="1" i="1" kern="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b="1" i="1" kern="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𝟏</m:t>
                        </m:r>
                      </m:num>
                      <m:den>
                        <m:r>
                          <a:rPr lang="pt-BR" sz="2200" b="1" i="1" kern="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200" b="1" i="1" kern="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𝟐</m:t>
                        </m:r>
                        <m:r>
                          <a:rPr lang="pt-BR" sz="2200" b="1" i="1" kern="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 </m:t>
                        </m:r>
                      </m:den>
                    </m:f>
                  </m:oMath>
                </a14:m>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 (metade) e, as medidas dos ângulos não se alteraram.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8D45AEA6-A04D-DF77-0E7B-5C310E3AB2FE}"/>
                  </a:ext>
                </a:extLst>
              </p:cNvPr>
              <p:cNvSpPr txBox="1">
                <a:spLocks noRot="1" noChangeAspect="1" noMove="1" noResize="1" noEditPoints="1" noAdjustHandles="1" noChangeArrowheads="1" noChangeShapeType="1" noTextEdit="1"/>
              </p:cNvSpPr>
              <p:nvPr/>
            </p:nvSpPr>
            <p:spPr>
              <a:xfrm>
                <a:off x="493059" y="723537"/>
                <a:ext cx="5334000" cy="5015797"/>
              </a:xfrm>
              <a:prstGeom prst="rect">
                <a:avLst/>
              </a:prstGeom>
              <a:blipFill>
                <a:blip r:embed="rId2"/>
                <a:stretch>
                  <a:fillRect l="-1486" t="-487" r="-1486" b="-1460"/>
                </a:stretch>
              </a:blipFill>
            </p:spPr>
            <p:txBody>
              <a:bodyPr/>
              <a:lstStyle/>
              <a:p>
                <a:r>
                  <a:rPr lang="pt-BR">
                    <a:noFill/>
                  </a:rPr>
                  <a:t> </a:t>
                </a:r>
              </a:p>
            </p:txBody>
          </p:sp>
        </mc:Fallback>
      </mc:AlternateContent>
      <p:pic>
        <p:nvPicPr>
          <p:cNvPr id="4" name="Imagem 3" descr="Desenho de uma pessoa&#10;&#10;Descrição gerada automaticamente com confiança baixa">
            <a:extLst>
              <a:ext uri="{FF2B5EF4-FFF2-40B4-BE49-F238E27FC236}">
                <a16:creationId xmlns:a16="http://schemas.microsoft.com/office/drawing/2014/main" id="{DC9425CE-97CE-6A47-F282-1435ECB8D2C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252817"/>
            <a:ext cx="5249077" cy="4352365"/>
          </a:xfrm>
          <a:prstGeom prst="rect">
            <a:avLst/>
          </a:prstGeom>
          <a:noFill/>
          <a:ln>
            <a:noFill/>
          </a:ln>
        </p:spPr>
      </p:pic>
    </p:spTree>
    <p:extLst>
      <p:ext uri="{BB962C8B-B14F-4D97-AF65-F5344CB8AC3E}">
        <p14:creationId xmlns:p14="http://schemas.microsoft.com/office/powerpoint/2010/main" val="15604363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AB075-16AC-1D34-FA46-9EE2AA852C6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B764412-B62D-7E1A-1174-867D737EB30C}"/>
              </a:ext>
            </a:extLst>
          </p:cNvPr>
          <p:cNvSpPr txBox="1"/>
          <p:nvPr/>
        </p:nvSpPr>
        <p:spPr>
          <a:xfrm>
            <a:off x="295834" y="623460"/>
            <a:ext cx="11403105" cy="1237775"/>
          </a:xfrm>
          <a:prstGeom prst="rect">
            <a:avLst/>
          </a:prstGeom>
          <a:noFill/>
        </p:spPr>
        <p:txBody>
          <a:bodyPr wrap="square">
            <a:spAutoFit/>
          </a:bodyPr>
          <a:lstStyle/>
          <a:p>
            <a:pPr marL="342900" lvl="0" indent="-342900">
              <a:lnSpc>
                <a:spcPct val="115000"/>
              </a:lnSpc>
              <a:buFont typeface="Wingdings" panose="05000000000000000000" pitchFamily="2"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Ampliação e Redução no plano cartesiano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Pode-se realizar ampliação ou redução de um polígono no plano cartesiano, multiplicando as coordenadas dos vértices por um número positivo diferente de 0 e 1. Observe a figura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linhas&#10;&#10;O conteúdo gerado por IA pode estar incorreto.">
            <a:extLst>
              <a:ext uri="{FF2B5EF4-FFF2-40B4-BE49-F238E27FC236}">
                <a16:creationId xmlns:a16="http://schemas.microsoft.com/office/drawing/2014/main" id="{20BDE005-C1D3-6614-69FE-0B5D5501BFF1}"/>
              </a:ext>
            </a:extLst>
          </p:cNvPr>
          <p:cNvPicPr>
            <a:picLocks noChangeAspect="1"/>
          </p:cNvPicPr>
          <p:nvPr/>
        </p:nvPicPr>
        <p:blipFill>
          <a:blip r:embed="rId2"/>
          <a:stretch>
            <a:fillRect/>
          </a:stretch>
        </p:blipFill>
        <p:spPr>
          <a:xfrm>
            <a:off x="425523" y="2031085"/>
            <a:ext cx="4469205" cy="4163974"/>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24C0DE1-D041-3166-9B79-5931035E1A7A}"/>
                  </a:ext>
                </a:extLst>
              </p:cNvPr>
              <p:cNvSpPr txBox="1"/>
              <p:nvPr/>
            </p:nvSpPr>
            <p:spPr>
              <a:xfrm>
                <a:off x="4589929" y="2468904"/>
                <a:ext cx="7306236" cy="3288336"/>
              </a:xfrm>
              <a:prstGeom prst="rect">
                <a:avLst/>
              </a:prstGeom>
              <a:noFill/>
            </p:spPr>
            <p:txBody>
              <a:bodyPr wrap="square">
                <a:spAutoFit/>
              </a:bodyPr>
              <a:lstStyle/>
              <a:p>
                <a:pPr marL="457200"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losango representado pelos vértices </a:t>
                </a: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E</a:t>
                </a:r>
                <a:r>
                  <a:rPr lang="pt-BR" sz="2200" b="1" kern="100" baseline="-250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1 </a:t>
                </a: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(2; 2), F</a:t>
                </a:r>
                <a:r>
                  <a:rPr lang="pt-BR" sz="2200" b="1" kern="100" baseline="-250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1 </a:t>
                </a: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(4; 6), G</a:t>
                </a:r>
                <a:r>
                  <a:rPr lang="pt-BR" sz="2200" b="1" kern="100" baseline="-250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1 </a:t>
                </a: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(8; 8), H</a:t>
                </a:r>
                <a:r>
                  <a:rPr lang="pt-BR" sz="2200" b="1" kern="100" baseline="-250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1 </a:t>
                </a: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(6; 4)</a:t>
                </a:r>
                <a:r>
                  <a:rPr lang="pt-BR" sz="2200"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foi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ampliado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relação ao losango </a:t>
                </a:r>
                <a:r>
                  <a:rPr lang="pt-BR" sz="2200" b="1" kern="100" dirty="0">
                    <a:solidFill>
                      <a:srgbClr val="80340D"/>
                    </a:solidFill>
                    <a:effectLst/>
                    <a:latin typeface="Arial Narrow" panose="020B0606020202030204" pitchFamily="34" charset="0"/>
                    <a:ea typeface="Aptos" panose="020B0004020202020204" pitchFamily="34" charset="0"/>
                    <a:cs typeface="Times New Roman" panose="02020603050405020304" pitchFamily="18" charset="0"/>
                  </a:rPr>
                  <a:t>A (1; 1), B (2; 3),  C (4; 4), D (3; 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pois, suas coordenadas cartesianas foram multiplicadas por 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Ou</a:t>
                </a:r>
                <a:endParaRPr lang="pt-BR" sz="2200" b="1"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losango representado pelos vértices </a:t>
                </a:r>
                <a:r>
                  <a:rPr lang="pt-BR" sz="2200" b="1" kern="100" dirty="0">
                    <a:solidFill>
                      <a:srgbClr val="80340D"/>
                    </a:solidFill>
                    <a:effectLst/>
                    <a:latin typeface="Arial Narrow" panose="020B0606020202030204" pitchFamily="34" charset="0"/>
                    <a:ea typeface="Aptos" panose="020B0004020202020204" pitchFamily="34" charset="0"/>
                    <a:cs typeface="Times New Roman" panose="02020603050405020304" pitchFamily="18" charset="0"/>
                  </a:rPr>
                  <a:t>A (1; 1), B (2; 3), C (4; 4), D (3; 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foi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reduzido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relação ao losango </a:t>
                </a: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E</a:t>
                </a:r>
                <a:r>
                  <a:rPr lang="pt-BR" sz="2200" b="1" kern="100" baseline="-250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1 </a:t>
                </a: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(2; 2), F</a:t>
                </a:r>
                <a:r>
                  <a:rPr lang="pt-BR" sz="2200" b="1" kern="100" baseline="-250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1 </a:t>
                </a: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(4; 6),    G</a:t>
                </a:r>
                <a:r>
                  <a:rPr lang="pt-BR" sz="2200" b="1" kern="100" baseline="-250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1 </a:t>
                </a: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(8; 8), H</a:t>
                </a:r>
                <a:r>
                  <a:rPr lang="pt-BR" sz="2200" b="1" kern="100" baseline="-250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1 </a:t>
                </a: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(6; 4)</a:t>
                </a:r>
                <a:r>
                  <a:rPr lang="pt-BR" sz="2200"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pois, suas coordenadas cartesianas foram multiplicadas por </a:t>
                </a:r>
                <a14:m>
                  <m:oMath xmlns:m="http://schemas.openxmlformats.org/officeDocument/2006/math">
                    <m:f>
                      <m:f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𝟏</m:t>
                        </m:r>
                      </m:num>
                      <m:den>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𝟐</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924C0DE1-D041-3166-9B79-5931035E1A7A}"/>
                  </a:ext>
                </a:extLst>
              </p:cNvPr>
              <p:cNvSpPr txBox="1">
                <a:spLocks noRot="1" noChangeAspect="1" noMove="1" noResize="1" noEditPoints="1" noAdjustHandles="1" noChangeArrowheads="1" noChangeShapeType="1" noTextEdit="1"/>
              </p:cNvSpPr>
              <p:nvPr/>
            </p:nvSpPr>
            <p:spPr>
              <a:xfrm>
                <a:off x="4589929" y="2468904"/>
                <a:ext cx="7306236" cy="3288336"/>
              </a:xfrm>
              <a:prstGeom prst="rect">
                <a:avLst/>
              </a:prstGeom>
              <a:blipFill>
                <a:blip r:embed="rId3"/>
                <a:stretch>
                  <a:fillRect t="-1299" r="-1085" b="-742"/>
                </a:stretch>
              </a:blipFill>
            </p:spPr>
            <p:txBody>
              <a:bodyPr/>
              <a:lstStyle/>
              <a:p>
                <a:r>
                  <a:rPr lang="pt-BR">
                    <a:noFill/>
                  </a:rPr>
                  <a:t> </a:t>
                </a:r>
              </a:p>
            </p:txBody>
          </p:sp>
        </mc:Fallback>
      </mc:AlternateContent>
    </p:spTree>
    <p:extLst>
      <p:ext uri="{BB962C8B-B14F-4D97-AF65-F5344CB8AC3E}">
        <p14:creationId xmlns:p14="http://schemas.microsoft.com/office/powerpoint/2010/main" val="42694364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EFB08-8547-710E-8A26-4FE7CD4D7C05}"/>
            </a:ext>
          </a:extLst>
        </p:cNvPr>
        <p:cNvGrpSpPr/>
        <p:nvPr/>
      </p:nvGrpSpPr>
      <p:grpSpPr>
        <a:xfrm>
          <a:off x="0" y="0"/>
          <a:ext cx="0" cy="0"/>
          <a:chOff x="0" y="0"/>
          <a:chExt cx="0" cy="0"/>
        </a:xfrm>
      </p:grpSpPr>
      <p:pic>
        <p:nvPicPr>
          <p:cNvPr id="2" name="Imagem 1" descr="Texto&#10;&#10;Descrição gerada automaticamente com confiança média">
            <a:extLst>
              <a:ext uri="{FF2B5EF4-FFF2-40B4-BE49-F238E27FC236}">
                <a16:creationId xmlns:a16="http://schemas.microsoft.com/office/drawing/2014/main" id="{A20666C9-C949-239F-7D62-F2EDB3FB1EF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529" y="598992"/>
            <a:ext cx="4601115" cy="781574"/>
          </a:xfrm>
          <a:prstGeom prst="rect">
            <a:avLst/>
          </a:prstGeom>
          <a:noFill/>
          <a:ln>
            <a:noFill/>
          </a:ln>
        </p:spPr>
      </p:pic>
      <p:sp>
        <p:nvSpPr>
          <p:cNvPr id="4" name="CaixaDeTexto 3">
            <a:extLst>
              <a:ext uri="{FF2B5EF4-FFF2-40B4-BE49-F238E27FC236}">
                <a16:creationId xmlns:a16="http://schemas.microsoft.com/office/drawing/2014/main" id="{DFE7A315-170B-E421-F80B-838CFFB8C7C4}"/>
              </a:ext>
            </a:extLst>
          </p:cNvPr>
          <p:cNvSpPr txBox="1"/>
          <p:nvPr/>
        </p:nvSpPr>
        <p:spPr>
          <a:xfrm>
            <a:off x="295834" y="1380566"/>
            <a:ext cx="7010401" cy="459036"/>
          </a:xfrm>
          <a:prstGeom prst="rect">
            <a:avLst/>
          </a:prstGeom>
          <a:noFill/>
        </p:spPr>
        <p:txBody>
          <a:bodyPr wrap="square">
            <a:spAutoFit/>
          </a:bodyPr>
          <a:lstStyle/>
          <a:p>
            <a:pPr>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Observe o quadrado contido no plano cartesiano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Gráfico&#10;&#10;Descrição gerada automaticamente">
            <a:extLst>
              <a:ext uri="{FF2B5EF4-FFF2-40B4-BE49-F238E27FC236}">
                <a16:creationId xmlns:a16="http://schemas.microsoft.com/office/drawing/2014/main" id="{6BA1F4C7-692A-0BB7-DFD0-3ED937ECC7C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rcRect l="40999" b="50435"/>
          <a:stretch/>
        </p:blipFill>
        <p:spPr bwMode="auto">
          <a:xfrm>
            <a:off x="554129" y="2063720"/>
            <a:ext cx="3801914" cy="3747176"/>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0158C3C1-6413-AEDA-EE6D-0F7E9B066A4C}"/>
                  </a:ext>
                </a:extLst>
              </p:cNvPr>
              <p:cNvSpPr txBox="1"/>
              <p:nvPr/>
            </p:nvSpPr>
            <p:spPr>
              <a:xfrm>
                <a:off x="4689346" y="4302850"/>
                <a:ext cx="7144065" cy="1431097"/>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Multiplique as coordenadas dos vértices do quadrado por </a:t>
                </a:r>
                <a14:m>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1 </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den>
                        </m:f>
                      </m:e>
                    </m:d>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e desenhe o novo quadrado, no plano cartesiano, indicando as novas coordenadas.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0158C3C1-6413-AEDA-EE6D-0F7E9B066A4C}"/>
                  </a:ext>
                </a:extLst>
              </p:cNvPr>
              <p:cNvSpPr txBox="1">
                <a:spLocks noRot="1" noChangeAspect="1" noMove="1" noResize="1" noEditPoints="1" noAdjustHandles="1" noChangeArrowheads="1" noChangeShapeType="1" noTextEdit="1"/>
              </p:cNvSpPr>
              <p:nvPr/>
            </p:nvSpPr>
            <p:spPr>
              <a:xfrm>
                <a:off x="4689346" y="4302850"/>
                <a:ext cx="7144065" cy="1431097"/>
              </a:xfrm>
              <a:prstGeom prst="rect">
                <a:avLst/>
              </a:prstGeom>
              <a:blipFill>
                <a:blip r:embed="rId5"/>
                <a:stretch>
                  <a:fillRect l="-1109" r="-1109" b="-6809"/>
                </a:stretch>
              </a:blipFill>
            </p:spPr>
            <p:txBody>
              <a:bodyPr/>
              <a:lstStyle/>
              <a:p>
                <a:r>
                  <a:rPr lang="pt-BR">
                    <a:noFill/>
                  </a:rPr>
                  <a:t> </a:t>
                </a:r>
              </a:p>
            </p:txBody>
          </p:sp>
        </mc:Fallback>
      </mc:AlternateContent>
    </p:spTree>
    <p:extLst>
      <p:ext uri="{BB962C8B-B14F-4D97-AF65-F5344CB8AC3E}">
        <p14:creationId xmlns:p14="http://schemas.microsoft.com/office/powerpoint/2010/main" val="21958096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885A4-2FBD-4BBD-7C0A-3EB632039DF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64C3532-9952-FFE1-DE0E-73318822AA25}"/>
              </a:ext>
            </a:extLst>
          </p:cNvPr>
          <p:cNvSpPr txBox="1"/>
          <p:nvPr/>
        </p:nvSpPr>
        <p:spPr>
          <a:xfrm>
            <a:off x="358588" y="677883"/>
            <a:ext cx="10210800" cy="459036"/>
          </a:xfrm>
          <a:prstGeom prst="rect">
            <a:avLst/>
          </a:prstGeom>
          <a:noFill/>
        </p:spPr>
        <p:txBody>
          <a:bodyPr wrap="square">
            <a:spAutoFit/>
          </a:bodyPr>
          <a:lstStyle/>
          <a:p>
            <a:pPr>
              <a:lnSpc>
                <a:spcPct val="115000"/>
              </a:lnSpc>
              <a:spcAft>
                <a:spcPts val="800"/>
              </a:spcAft>
              <a:buNone/>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11.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Observe o quadrado DEFG contido no plano cartesiano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10;&#10;O conteúdo gerado por IA pode estar incorreto.">
            <a:extLst>
              <a:ext uri="{FF2B5EF4-FFF2-40B4-BE49-F238E27FC236}">
                <a16:creationId xmlns:a16="http://schemas.microsoft.com/office/drawing/2014/main" id="{14B9515E-6CE6-C5CC-E6D8-F582C373DD4F}"/>
              </a:ext>
            </a:extLst>
          </p:cNvPr>
          <p:cNvPicPr>
            <a:picLocks noChangeAspect="1"/>
          </p:cNvPicPr>
          <p:nvPr/>
        </p:nvPicPr>
        <p:blipFill>
          <a:blip r:embed="rId2"/>
          <a:stretch>
            <a:fillRect/>
          </a:stretch>
        </p:blipFill>
        <p:spPr>
          <a:xfrm>
            <a:off x="501375" y="1387931"/>
            <a:ext cx="4962613" cy="4896328"/>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4CF5057E-17A7-3233-50E4-19DE58EE80CE}"/>
                  </a:ext>
                </a:extLst>
              </p:cNvPr>
              <p:cNvSpPr txBox="1"/>
              <p:nvPr/>
            </p:nvSpPr>
            <p:spPr>
              <a:xfrm>
                <a:off x="5836023" y="4221357"/>
                <a:ext cx="5979459" cy="1820435"/>
              </a:xfrm>
              <a:prstGeom prst="rect">
                <a:avLst/>
              </a:prstGeom>
              <a:noFill/>
            </p:spPr>
            <p:txBody>
              <a:bodyPr wrap="square">
                <a:spAutoFit/>
              </a:bodyPr>
              <a:lstStyle/>
              <a:p>
                <a:pPr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Multiplique as coordenadas dos vértices do quadrado DEFG por </a:t>
                </a:r>
                <a14:m>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2 </m:t>
                            </m:r>
                          </m:den>
                        </m:f>
                      </m:e>
                    </m:d>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e desenhe o novo quadrado D’E’F’G’, no plano cartesiano, indicando as novas coordenadas como na representação dada.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4CF5057E-17A7-3233-50E4-19DE58EE80CE}"/>
                  </a:ext>
                </a:extLst>
              </p:cNvPr>
              <p:cNvSpPr txBox="1">
                <a:spLocks noRot="1" noChangeAspect="1" noMove="1" noResize="1" noEditPoints="1" noAdjustHandles="1" noChangeArrowheads="1" noChangeShapeType="1" noTextEdit="1"/>
              </p:cNvSpPr>
              <p:nvPr/>
            </p:nvSpPr>
            <p:spPr>
              <a:xfrm>
                <a:off x="5836023" y="4221357"/>
                <a:ext cx="5979459" cy="1820435"/>
              </a:xfrm>
              <a:prstGeom prst="rect">
                <a:avLst/>
              </a:prstGeom>
              <a:blipFill>
                <a:blip r:embed="rId3"/>
                <a:stretch>
                  <a:fillRect l="-1325" t="-1003" r="-1325" b="-5686"/>
                </a:stretch>
              </a:blipFill>
            </p:spPr>
            <p:txBody>
              <a:bodyPr/>
              <a:lstStyle/>
              <a:p>
                <a:r>
                  <a:rPr lang="pt-BR">
                    <a:noFill/>
                  </a:rPr>
                  <a:t> </a:t>
                </a:r>
              </a:p>
            </p:txBody>
          </p:sp>
        </mc:Fallback>
      </mc:AlternateContent>
    </p:spTree>
    <p:extLst>
      <p:ext uri="{BB962C8B-B14F-4D97-AF65-F5344CB8AC3E}">
        <p14:creationId xmlns:p14="http://schemas.microsoft.com/office/powerpoint/2010/main" val="20996079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D9A96-FF4E-A9C7-F2CE-7DC756E0B78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DB49B7AC-9189-47F4-6E28-199C65A7DD41}"/>
              </a:ext>
            </a:extLst>
          </p:cNvPr>
          <p:cNvPicPr>
            <a:picLocks noChangeAspect="1"/>
          </p:cNvPicPr>
          <p:nvPr/>
        </p:nvPicPr>
        <p:blipFill>
          <a:blip r:embed="rId2"/>
          <a:stretch>
            <a:fillRect/>
          </a:stretch>
        </p:blipFill>
        <p:spPr>
          <a:xfrm>
            <a:off x="3695564" y="728594"/>
            <a:ext cx="4800871" cy="604511"/>
          </a:xfrm>
          <a:prstGeom prst="rect">
            <a:avLst/>
          </a:prstGeom>
        </p:spPr>
      </p:pic>
      <p:sp>
        <p:nvSpPr>
          <p:cNvPr id="3" name="CaixaDeTexto 2">
            <a:extLst>
              <a:ext uri="{FF2B5EF4-FFF2-40B4-BE49-F238E27FC236}">
                <a16:creationId xmlns:a16="http://schemas.microsoft.com/office/drawing/2014/main" id="{E7DA9443-28D3-940A-EE66-1820C2D09065}"/>
              </a:ext>
            </a:extLst>
          </p:cNvPr>
          <p:cNvSpPr txBox="1"/>
          <p:nvPr/>
        </p:nvSpPr>
        <p:spPr>
          <a:xfrm>
            <a:off x="605117" y="1317877"/>
            <a:ext cx="10981764" cy="1015663"/>
          </a:xfrm>
          <a:prstGeom prst="rect">
            <a:avLst/>
          </a:prstGeom>
          <a:noFill/>
          <a:ln>
            <a:solidFill>
              <a:schemeClr val="tx1"/>
            </a:solidFill>
          </a:ln>
        </p:spPr>
        <p:txBody>
          <a:bodyPr wrap="square">
            <a:spAutoFit/>
          </a:bodyPr>
          <a:lstStyle/>
          <a:p>
            <a:pPr algn="just"/>
            <a:r>
              <a:rPr lang="pt-BR" sz="2000" dirty="0">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a:t>
            </a:r>
            <a:r>
              <a:rPr lang="pt-BR" sz="2000" b="1" dirty="0">
                <a:effectLst/>
                <a:latin typeface="Arial Narrow" panose="020B0606020202030204" pitchFamily="34" charset="0"/>
                <a:ea typeface="Aptos" panose="020B0004020202020204" pitchFamily="34" charset="0"/>
                <a:cs typeface="Times New Roman" panose="02020603050405020304" pitchFamily="18" charset="0"/>
              </a:rPr>
              <a:t>reconhecer</a:t>
            </a:r>
            <a:r>
              <a:rPr lang="pt-BR" sz="2000" dirty="0">
                <a:effectLst/>
                <a:latin typeface="Arial Narrow" panose="020B0606020202030204" pitchFamily="34" charset="0"/>
                <a:ea typeface="Aptos" panose="020B0004020202020204" pitchFamily="34" charset="0"/>
                <a:cs typeface="Times New Roman" panose="02020603050405020304" pitchFamily="18" charset="0"/>
              </a:rPr>
              <a:t> a conservação ou modificação de medidas dos lados, do perímetro, da área em ampliação e/ou redução de figuras poligonais usando malhas quadriculadas. Fique atento à sua resolução, marque apenas uma alternativa e verifique a solução.</a:t>
            </a:r>
            <a:endParaRPr lang="pt-BR" sz="2000" dirty="0"/>
          </a:p>
        </p:txBody>
      </p:sp>
      <p:sp>
        <p:nvSpPr>
          <p:cNvPr id="5" name="CaixaDeTexto 4">
            <a:extLst>
              <a:ext uri="{FF2B5EF4-FFF2-40B4-BE49-F238E27FC236}">
                <a16:creationId xmlns:a16="http://schemas.microsoft.com/office/drawing/2014/main" id="{2585AC10-37B3-31F5-A5AC-187C26EC0C60}"/>
              </a:ext>
            </a:extLst>
          </p:cNvPr>
          <p:cNvSpPr txBox="1"/>
          <p:nvPr/>
        </p:nvSpPr>
        <p:spPr>
          <a:xfrm>
            <a:off x="340658" y="2506047"/>
            <a:ext cx="11313459" cy="123777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Os desenhos, a seguir, representam o formato de um jardim que será construído em uma praça da cidade. Inicialmente pensou-se num jardim pequeno, mas, devido ao grande entusiasmo que causou na população, o prefeito solicitou que fizessem um novo projeto, com desenho maior.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Uma imagem contendo Tabela&#10;&#10;Descrição gerada automaticamente">
            <a:extLst>
              <a:ext uri="{FF2B5EF4-FFF2-40B4-BE49-F238E27FC236}">
                <a16:creationId xmlns:a16="http://schemas.microsoft.com/office/drawing/2014/main" id="{7072A29D-44CD-310C-00E0-FCDFD693828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Lst>
          </a:blip>
          <a:srcRect l="4086" t="7979"/>
          <a:stretch>
            <a:fillRect/>
          </a:stretch>
        </p:blipFill>
        <p:spPr bwMode="auto">
          <a:xfrm>
            <a:off x="712693" y="4298427"/>
            <a:ext cx="4969044" cy="1830979"/>
          </a:xfrm>
          <a:prstGeom prst="rect">
            <a:avLst/>
          </a:prstGeom>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20AC63AA-D7FF-69FF-E49A-D6C38A6BDE53}"/>
              </a:ext>
            </a:extLst>
          </p:cNvPr>
          <p:cNvSpPr txBox="1"/>
          <p:nvPr/>
        </p:nvSpPr>
        <p:spPr>
          <a:xfrm>
            <a:off x="6266330" y="4205691"/>
            <a:ext cx="4670612" cy="2016449"/>
          </a:xfrm>
          <a:prstGeom prst="rect">
            <a:avLst/>
          </a:prstGeom>
          <a:noFill/>
        </p:spPr>
        <p:txBody>
          <a:bodyPr wrap="square">
            <a:spAutoFit/>
          </a:bodyPr>
          <a:lstStyle/>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área do novo projeto será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2 vezes maior que o primeiro.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(B) 3 vezes maior que o primeiro.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 4 vezes maior que o primeiro.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 6 vezes maior que o primeiro.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341595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40FCE-250C-9E3A-A6F6-5AA08E0C732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0395DE2-9B5D-A78B-3866-2E25418ADC6E}"/>
              </a:ext>
            </a:extLst>
          </p:cNvPr>
          <p:cNvSpPr txBox="1"/>
          <p:nvPr/>
        </p:nvSpPr>
        <p:spPr>
          <a:xfrm>
            <a:off x="376517" y="708926"/>
            <a:ext cx="11528612" cy="848437"/>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Na figura, a seguir, o quadrilátero A’B’C’D’ foi obtido através de uma transformação homotética (redução) a partir do quadrilátero ABCD.</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Uma imagem contendo Diagrama&#10;&#10;Descrição gerada automaticamente">
            <a:extLst>
              <a:ext uri="{FF2B5EF4-FFF2-40B4-BE49-F238E27FC236}">
                <a16:creationId xmlns:a16="http://schemas.microsoft.com/office/drawing/2014/main" id="{47C8D50D-0B8C-77C5-C693-0B7624100CC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saturation sat="300000"/>
                    </a14:imgEffect>
                  </a14:imgLayer>
                </a14:imgProps>
              </a:ext>
              <a:ext uri="{28A0092B-C50C-407E-A947-70E740481C1C}">
                <a14:useLocalDpi xmlns:a14="http://schemas.microsoft.com/office/drawing/2010/main" val="0"/>
              </a:ext>
            </a:extLst>
          </a:blip>
          <a:srcRect l="6615" b="3020"/>
          <a:stretch>
            <a:fillRect/>
          </a:stretch>
        </p:blipFill>
        <p:spPr bwMode="auto">
          <a:xfrm>
            <a:off x="604613" y="2150334"/>
            <a:ext cx="6226319" cy="321056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D090EA3-C3D4-D486-0D31-7515AA5EE39D}"/>
                  </a:ext>
                </a:extLst>
              </p:cNvPr>
              <p:cNvSpPr txBox="1"/>
              <p:nvPr/>
            </p:nvSpPr>
            <p:spPr>
              <a:xfrm>
                <a:off x="7646894" y="1844306"/>
                <a:ext cx="3639671" cy="4304768"/>
              </a:xfrm>
              <a:prstGeom prst="rect">
                <a:avLst/>
              </a:prstGeom>
              <a:noFill/>
            </p:spPr>
            <p:txBody>
              <a:bodyPr wrap="square">
                <a:spAutoFit/>
              </a:bodyPr>
              <a:lstStyle/>
              <a:p>
                <a:pPr marR="88900" algn="just">
                  <a:lnSpc>
                    <a:spcPct val="115000"/>
                  </a:lnSpc>
                  <a:spcAft>
                    <a:spcPts val="800"/>
                  </a:spcAft>
                  <a:buNone/>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 razão de homotetia nessa transformação é igual 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nSpc>
                    <a:spcPct val="115000"/>
                  </a:lnSpc>
                  <a:spcAft>
                    <a:spcPts val="800"/>
                  </a:spcAft>
                  <a:buNone/>
                </a:pPr>
                <a14:m>
                  <m:oMathPara xmlns:m="http://schemas.openxmlformats.org/officeDocument/2006/math">
                    <m:oMathParaPr>
                      <m:jc m:val="left"/>
                    </m:oMathParaPr>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A</m:t>
                          </m:r>
                        </m:e>
                      </m:d>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1 </m:t>
                          </m:r>
                        </m:num>
                        <m:den>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nSpc>
                    <a:spcPct val="115000"/>
                  </a:lnSpc>
                  <a:spcAft>
                    <a:spcPts val="800"/>
                  </a:spcAft>
                  <a:buNone/>
                </a:pPr>
                <a14:m>
                  <m:oMathPara xmlns:m="http://schemas.openxmlformats.org/officeDocument/2006/math">
                    <m:oMathParaPr>
                      <m:jc m:val="left"/>
                    </m:oMathParaPr>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B</m:t>
                          </m:r>
                        </m:e>
                      </m:d>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 3 </m:t>
                          </m:r>
                        </m:den>
                      </m:f>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nSpc>
                    <a:spcPct val="115000"/>
                  </a:lnSpc>
                  <a:spcAft>
                    <a:spcPts val="800"/>
                  </a:spcAft>
                  <a:buNone/>
                </a:pPr>
                <a14:m>
                  <m:oMathPara xmlns:m="http://schemas.openxmlformats.org/officeDocument/2006/math">
                    <m:oMathParaPr>
                      <m:jc m:val="left"/>
                    </m:oMathParaPr>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C</m:t>
                          </m:r>
                        </m:e>
                      </m:d>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 4 </m:t>
                          </m:r>
                        </m:den>
                      </m:f>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nSpc>
                    <a:spcPct val="115000"/>
                  </a:lnSpc>
                  <a:spcAft>
                    <a:spcPts val="800"/>
                  </a:spcAft>
                  <a:buNone/>
                </a:pPr>
                <a14:m>
                  <m:oMathPara xmlns:m="http://schemas.openxmlformats.org/officeDocument/2006/math">
                    <m:oMathParaPr>
                      <m:jc m:val="left"/>
                    </m:oMathParaPr>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D</m:t>
                          </m:r>
                        </m:e>
                      </m:d>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 6 </m:t>
                          </m:r>
                        </m:den>
                      </m:f>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FD090EA3-C3D4-D486-0D31-7515AA5EE39D}"/>
                  </a:ext>
                </a:extLst>
              </p:cNvPr>
              <p:cNvSpPr txBox="1">
                <a:spLocks noRot="1" noChangeAspect="1" noMove="1" noResize="1" noEditPoints="1" noAdjustHandles="1" noChangeArrowheads="1" noChangeShapeType="1" noTextEdit="1"/>
              </p:cNvSpPr>
              <p:nvPr/>
            </p:nvSpPr>
            <p:spPr>
              <a:xfrm>
                <a:off x="7646894" y="1844306"/>
                <a:ext cx="3639671" cy="4304768"/>
              </a:xfrm>
              <a:prstGeom prst="rect">
                <a:avLst/>
              </a:prstGeom>
              <a:blipFill>
                <a:blip r:embed="rId4"/>
                <a:stretch>
                  <a:fillRect l="-2178" t="-567"/>
                </a:stretch>
              </a:blipFill>
            </p:spPr>
            <p:txBody>
              <a:bodyPr/>
              <a:lstStyle/>
              <a:p>
                <a:r>
                  <a:rPr lang="pt-BR">
                    <a:noFill/>
                  </a:rPr>
                  <a:t> </a:t>
                </a:r>
              </a:p>
            </p:txBody>
          </p:sp>
        </mc:Fallback>
      </mc:AlternateContent>
    </p:spTree>
    <p:extLst>
      <p:ext uri="{BB962C8B-B14F-4D97-AF65-F5344CB8AC3E}">
        <p14:creationId xmlns:p14="http://schemas.microsoft.com/office/powerpoint/2010/main" val="12853238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14C18-4AB5-AB06-EA3F-53264D03498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B41CA6F-6BD3-9EFA-BD59-DCBE3B889B91}"/>
              </a:ext>
            </a:extLst>
          </p:cNvPr>
          <p:cNvSpPr txBox="1"/>
          <p:nvPr/>
        </p:nvSpPr>
        <p:spPr>
          <a:xfrm>
            <a:off x="421340" y="918447"/>
            <a:ext cx="11214847" cy="430887"/>
          </a:xfrm>
          <a:prstGeom prst="rect">
            <a:avLst/>
          </a:prstGeom>
          <a:noFill/>
        </p:spPr>
        <p:txBody>
          <a:bodyPr wrap="square">
            <a:spAutoFit/>
          </a:bodyPr>
          <a:lstStyle/>
          <a:p>
            <a:r>
              <a:rPr lang="pt-BR" sz="2200" b="1" dirty="0">
                <a:effectLst/>
                <a:latin typeface="Arial Narrow" panose="020B0606020202030204" pitchFamily="34" charset="0"/>
                <a:ea typeface="Aptos" panose="020B0004020202020204" pitchFamily="34" charset="0"/>
                <a:cs typeface="Arial" panose="020B0604020202020204" pitchFamily="34" charset="0"/>
              </a:rPr>
              <a:t>Item 3.</a:t>
            </a:r>
            <a:r>
              <a:rPr lang="pt-BR" sz="2200" dirty="0">
                <a:effectLst/>
                <a:latin typeface="Arial Narrow" panose="020B0606020202030204" pitchFamily="34" charset="0"/>
                <a:ea typeface="Aptos" panose="020B0004020202020204" pitchFamily="34" charset="0"/>
                <a:cs typeface="Arial" panose="020B0604020202020204" pitchFamily="34" charset="0"/>
              </a:rPr>
              <a:t> A figura representa o croqui de uma garagem a ser construída em um terreno.</a:t>
            </a:r>
            <a:endParaRPr lang="pt-BR" sz="2200" dirty="0"/>
          </a:p>
        </p:txBody>
      </p:sp>
      <p:pic>
        <p:nvPicPr>
          <p:cNvPr id="4" name="Imagem 3" descr="Gráfico, Gráfico de dispersão&#10;&#10;O conteúdo gerado por IA pode estar incorreto.">
            <a:extLst>
              <a:ext uri="{FF2B5EF4-FFF2-40B4-BE49-F238E27FC236}">
                <a16:creationId xmlns:a16="http://schemas.microsoft.com/office/drawing/2014/main" id="{430A9D3F-59AE-72D5-C66B-358C449E42B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400000"/>
                    </a14:imgEffect>
                  </a14:imgLayer>
                </a14:imgProps>
              </a:ext>
            </a:extLst>
          </a:blip>
          <a:srcRect l="1764" b="3981"/>
          <a:stretch>
            <a:fillRect/>
          </a:stretch>
        </p:blipFill>
        <p:spPr bwMode="auto">
          <a:xfrm>
            <a:off x="421340" y="1479531"/>
            <a:ext cx="4957484" cy="4916670"/>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384B068B-840C-8EEB-39F3-6FF08B99EFC3}"/>
              </a:ext>
            </a:extLst>
          </p:cNvPr>
          <p:cNvSpPr txBox="1"/>
          <p:nvPr/>
        </p:nvSpPr>
        <p:spPr>
          <a:xfrm>
            <a:off x="5710516" y="1853473"/>
            <a:ext cx="6302189" cy="447609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pedido do engenheiro, as medidas dos lados da figura deveriam ser dobradas para que a área da garagem caiba devidamente na implementação do projeto.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Sabendo que a coordenada A não irá mudar de local, as novas coordenadas dos outros três pontos depois da alteração serão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B (2; 12), C (14; 12) e D (14; 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B (2; 10), C (12; 10) e D (12; 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B (10; 2), C (10; 12) e D (2; 12).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B (12; 2), C (12; 14) e D (2; 14).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925596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5914</TotalTime>
  <Words>9973</Words>
  <Application>Microsoft Office PowerPoint</Application>
  <PresentationFormat>Widescreen</PresentationFormat>
  <Paragraphs>706</Paragraphs>
  <Slides>94</Slides>
  <Notes>32</Notes>
  <HiddenSlides>0</HiddenSlides>
  <MMClips>0</MMClips>
  <ScaleCrop>false</ScaleCrop>
  <HeadingPairs>
    <vt:vector size="6" baseType="variant">
      <vt:variant>
        <vt:lpstr>Fontes usadas</vt:lpstr>
      </vt:variant>
      <vt:variant>
        <vt:i4>9</vt:i4>
      </vt:variant>
      <vt:variant>
        <vt:lpstr>Tema</vt:lpstr>
      </vt:variant>
      <vt:variant>
        <vt:i4>2</vt:i4>
      </vt:variant>
      <vt:variant>
        <vt:lpstr>Títulos de slides</vt:lpstr>
      </vt:variant>
      <vt:variant>
        <vt:i4>94</vt:i4>
      </vt:variant>
    </vt:vector>
  </HeadingPairs>
  <TitlesOfParts>
    <vt:vector size="105" baseType="lpstr">
      <vt:lpstr>Aptos</vt:lpstr>
      <vt:lpstr>Arial</vt:lpstr>
      <vt:lpstr>Arial Narrow</vt:lpstr>
      <vt:lpstr>Calibri</vt:lpstr>
      <vt:lpstr>Calibri Light</vt:lpstr>
      <vt:lpstr>Cambria Math</vt:lpstr>
      <vt:lpstr>Symbol</vt:lpstr>
      <vt:lpstr>Times New Roman</vt:lpstr>
      <vt:lpstr>Wingdings</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TYAGO CAVALCANTE BILIO</cp:lastModifiedBy>
  <cp:revision>435</cp:revision>
  <dcterms:created xsi:type="dcterms:W3CDTF">2023-05-30T13:00:46Z</dcterms:created>
  <dcterms:modified xsi:type="dcterms:W3CDTF">2025-07-22T19:07:11Z</dcterms:modified>
</cp:coreProperties>
</file>