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464" r:id="rId5"/>
    <p:sldId id="257" r:id="rId6"/>
    <p:sldId id="505" r:id="rId7"/>
    <p:sldId id="258" r:id="rId8"/>
    <p:sldId id="427" r:id="rId9"/>
    <p:sldId id="379" r:id="rId10"/>
    <p:sldId id="380" r:id="rId11"/>
    <p:sldId id="381" r:id="rId12"/>
    <p:sldId id="259" r:id="rId13"/>
    <p:sldId id="264" r:id="rId14"/>
    <p:sldId id="263" r:id="rId15"/>
    <p:sldId id="467" r:id="rId16"/>
    <p:sldId id="465" r:id="rId17"/>
    <p:sldId id="466" r:id="rId18"/>
    <p:sldId id="270" r:id="rId19"/>
    <p:sldId id="506" r:id="rId20"/>
    <p:sldId id="479" r:id="rId21"/>
    <p:sldId id="382" r:id="rId22"/>
    <p:sldId id="266" r:id="rId23"/>
    <p:sldId id="276" r:id="rId24"/>
    <p:sldId id="507" r:id="rId25"/>
    <p:sldId id="383" r:id="rId26"/>
    <p:sldId id="508" r:id="rId27"/>
    <p:sldId id="274" r:id="rId28"/>
    <p:sldId id="449" r:id="rId29"/>
    <p:sldId id="384" r:id="rId30"/>
    <p:sldId id="509" r:id="rId31"/>
    <p:sldId id="510" r:id="rId32"/>
    <p:sldId id="511" r:id="rId33"/>
    <p:sldId id="512" r:id="rId34"/>
    <p:sldId id="283" r:id="rId35"/>
    <p:sldId id="451" r:id="rId36"/>
    <p:sldId id="282" r:id="rId37"/>
    <p:sldId id="483" r:id="rId38"/>
    <p:sldId id="484" r:id="rId39"/>
    <p:sldId id="513" r:id="rId40"/>
    <p:sldId id="514" r:id="rId41"/>
    <p:sldId id="287" r:id="rId42"/>
    <p:sldId id="369" r:id="rId43"/>
    <p:sldId id="515" r:id="rId44"/>
    <p:sldId id="516" r:id="rId45"/>
    <p:sldId id="517" r:id="rId46"/>
    <p:sldId id="518" r:id="rId47"/>
    <p:sldId id="519" r:id="rId48"/>
    <p:sldId id="520" r:id="rId49"/>
    <p:sldId id="521" r:id="rId50"/>
    <p:sldId id="292" r:id="rId51"/>
    <p:sldId id="522" r:id="rId52"/>
    <p:sldId id="523" r:id="rId53"/>
    <p:sldId id="524" r:id="rId54"/>
    <p:sldId id="525" r:id="rId55"/>
    <p:sldId id="526" r:id="rId56"/>
    <p:sldId id="527" r:id="rId57"/>
    <p:sldId id="528" r:id="rId58"/>
    <p:sldId id="529" r:id="rId59"/>
    <p:sldId id="530" r:id="rId60"/>
    <p:sldId id="531" r:id="rId61"/>
    <p:sldId id="532" r:id="rId62"/>
    <p:sldId id="533" r:id="rId63"/>
    <p:sldId id="297" r:id="rId64"/>
    <p:sldId id="534" r:id="rId65"/>
    <p:sldId id="535" r:id="rId66"/>
    <p:sldId id="536" r:id="rId67"/>
    <p:sldId id="537" r:id="rId68"/>
    <p:sldId id="538" r:id="rId69"/>
    <p:sldId id="539" r:id="rId70"/>
    <p:sldId id="540" r:id="rId71"/>
    <p:sldId id="541" r:id="rId72"/>
    <p:sldId id="542" r:id="rId73"/>
    <p:sldId id="303" r:id="rId74"/>
    <p:sldId id="544" r:id="rId75"/>
    <p:sldId id="545" r:id="rId76"/>
    <p:sldId id="546" r:id="rId77"/>
    <p:sldId id="547" r:id="rId78"/>
    <p:sldId id="548" r:id="rId79"/>
    <p:sldId id="549" r:id="rId80"/>
    <p:sldId id="550" r:id="rId81"/>
    <p:sldId id="551" r:id="rId82"/>
    <p:sldId id="552" r:id="rId83"/>
    <p:sldId id="336" r:id="rId84"/>
    <p:sldId id="553" r:id="rId85"/>
    <p:sldId id="554" r:id="rId86"/>
    <p:sldId id="555" r:id="rId87"/>
    <p:sldId id="556" r:id="rId88"/>
    <p:sldId id="557" r:id="rId89"/>
    <p:sldId id="558" r:id="rId90"/>
    <p:sldId id="559" r:id="rId91"/>
    <p:sldId id="560" r:id="rId92"/>
    <p:sldId id="561" r:id="rId93"/>
    <p:sldId id="346" r:id="rId94"/>
    <p:sldId id="562" r:id="rId95"/>
    <p:sldId id="563" r:id="rId96"/>
    <p:sldId id="564" r:id="rId97"/>
    <p:sldId id="565" r:id="rId98"/>
    <p:sldId id="567" r:id="rId99"/>
    <p:sldId id="568" r:id="rId100"/>
    <p:sldId id="566" r:id="rId101"/>
    <p:sldId id="569" r:id="rId102"/>
    <p:sldId id="570" r:id="rId103"/>
    <p:sldId id="571" r:id="rId104"/>
    <p:sldId id="572" r:id="rId105"/>
    <p:sldId id="573" r:id="rId106"/>
    <p:sldId id="574" r:id="rId107"/>
    <p:sldId id="366" r:id="rId10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0C9AD8-DF67-4A7B-8A5B-0100EE697A68}" v="152" dt="2025-01-22T13:55:56.3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8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12" Type="http://schemas.openxmlformats.org/officeDocument/2006/relationships/tableStyles" Target="tableStyles.xml"/><Relationship Id="rId16" Type="http://schemas.openxmlformats.org/officeDocument/2006/relationships/slide" Target="slides/slide12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microsoft.com/office/2015/10/relationships/revisionInfo" Target="revisionInfo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presProps" Target="presProps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viewProps" Target="viewProps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357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7720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2320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C78BA821-B3E0-4352-9B1A-AFEE116914C7}"/>
              </a:ext>
            </a:extLst>
          </p:cNvPr>
          <p:cNvSpPr/>
          <p:nvPr userDrawn="1"/>
        </p:nvSpPr>
        <p:spPr>
          <a:xfrm>
            <a:off x="162410" y="330200"/>
            <a:ext cx="11839089" cy="6311900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0DA5AEB-E4F8-4CEF-9CE8-3B261EF82C3A}"/>
              </a:ext>
            </a:extLst>
          </p:cNvPr>
          <p:cNvSpPr/>
          <p:nvPr userDrawn="1"/>
        </p:nvSpPr>
        <p:spPr>
          <a:xfrm>
            <a:off x="3987800" y="101518"/>
            <a:ext cx="4305300" cy="622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C6FBA71B-1815-4E70-BBC9-93DD687E8F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72162" y="145044"/>
            <a:ext cx="2309308" cy="440156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1D093ECF-BC52-4844-A3A4-4CFB9369DA3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06240" y="101518"/>
            <a:ext cx="867784" cy="48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837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package" Target="../embeddings/Microsoft_Word_Document1.docx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package" Target="../embeddings/Microsoft_Word_Document3.docx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package" Target="../embeddings/Microsoft_Word_Document4.docx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package" Target="../embeddings/Microsoft_Word_Document5.docx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package" Target="../embeddings/Microsoft_Word_Document6.docx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7.docx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emf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16E4A-5B2A-6890-4541-EE6447E97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E084BA6E-CA59-490B-956C-F48DB80398A6}"/>
              </a:ext>
            </a:extLst>
          </p:cNvPr>
          <p:cNvSpPr txBox="1"/>
          <p:nvPr/>
        </p:nvSpPr>
        <p:spPr>
          <a:xfrm>
            <a:off x="531439" y="3327538"/>
            <a:ext cx="61626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</a:rPr>
              <a:t>8º ANO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4ECD753-6760-0098-4FEF-CA4AFA3E3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039" y="4095920"/>
            <a:ext cx="4237087" cy="85351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35F73BB-9DC5-873E-7B14-1EEAC5B61999}"/>
              </a:ext>
            </a:extLst>
          </p:cNvPr>
          <p:cNvSpPr txBox="1"/>
          <p:nvPr/>
        </p:nvSpPr>
        <p:spPr>
          <a:xfrm>
            <a:off x="532737" y="3269330"/>
            <a:ext cx="2219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ADLaM Display" panose="02010000000000000000" pitchFamily="2" charset="0"/>
              </a:rPr>
              <a:t>8º ANO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C5EF5DD-0239-0012-7BFD-49E7B5D302A2}"/>
              </a:ext>
            </a:extLst>
          </p:cNvPr>
          <p:cNvSpPr txBox="1"/>
          <p:nvPr/>
        </p:nvSpPr>
        <p:spPr>
          <a:xfrm>
            <a:off x="409643" y="4271005"/>
            <a:ext cx="4206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ADLaM Display" panose="02010000000000000000" pitchFamily="2" charset="0"/>
              </a:rPr>
              <a:t>LÍNGUA PORTUGUESA</a:t>
            </a:r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C76637C9-0137-40A0-D4ED-2E85F521EA1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7DB3DAE3-FBFA-5548-2792-14F2D2569C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" name="AutoShape 6">
            <a:extLst>
              <a:ext uri="{FF2B5EF4-FFF2-40B4-BE49-F238E27FC236}">
                <a16:creationId xmlns:a16="http://schemas.microsoft.com/office/drawing/2014/main" id="{E1F982EB-CF8F-BA6A-FB6E-67B75E158D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AutoShape 8">
            <a:extLst>
              <a:ext uri="{FF2B5EF4-FFF2-40B4-BE49-F238E27FC236}">
                <a16:creationId xmlns:a16="http://schemas.microsoft.com/office/drawing/2014/main" id="{92571917-1A71-29A7-5ADA-DC2284E456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4C9531D9-8FCC-B771-5A6E-1A6B00887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4" y="-101462"/>
            <a:ext cx="12192000" cy="685800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237B7294-4D8F-F6C9-6841-0404DEA456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039" y="4095920"/>
            <a:ext cx="4359018" cy="85961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3F328A5E-E94F-B05B-EDF2-B9A9405C99D0}"/>
              </a:ext>
            </a:extLst>
          </p:cNvPr>
          <p:cNvSpPr txBox="1"/>
          <p:nvPr/>
        </p:nvSpPr>
        <p:spPr>
          <a:xfrm>
            <a:off x="679386" y="3264923"/>
            <a:ext cx="2219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ADLaM Display" panose="02010000000000000000" pitchFamily="2" charset="0"/>
              </a:rPr>
              <a:t>8º ANO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DEF880C-C5AB-6336-29B7-C32878C729AE}"/>
              </a:ext>
            </a:extLst>
          </p:cNvPr>
          <p:cNvSpPr txBox="1"/>
          <p:nvPr/>
        </p:nvSpPr>
        <p:spPr>
          <a:xfrm>
            <a:off x="409643" y="5326717"/>
            <a:ext cx="61549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>
                <a:solidFill>
                  <a:srgbClr val="ED7D31"/>
                </a:solidFill>
                <a:latin typeface="Calibri" panose="020F0502020204030204"/>
              </a:rPr>
              <a:t>3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º BIMESTRE - 2025</a:t>
            </a:r>
          </a:p>
        </p:txBody>
      </p:sp>
    </p:spTree>
    <p:extLst>
      <p:ext uri="{BB962C8B-B14F-4D97-AF65-F5344CB8AC3E}">
        <p14:creationId xmlns:p14="http://schemas.microsoft.com/office/powerpoint/2010/main" val="1953928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B6D87CC-A0B7-207C-13F8-DBAE59F42D38}"/>
              </a:ext>
            </a:extLst>
          </p:cNvPr>
          <p:cNvSpPr txBox="1"/>
          <p:nvPr/>
        </p:nvSpPr>
        <p:spPr>
          <a:xfrm>
            <a:off x="313763" y="1119999"/>
            <a:ext cx="11546541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b="1" dirty="0">
                <a:latin typeface="Arial Narrow" panose="020B0606020202030204" pitchFamily="34" charset="0"/>
              </a:rPr>
              <a:t>Contextualizando o gênero textual, o tema e o campo de atuação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DA70D1EF-E70B-5909-128D-F526D81AF9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366822"/>
              </p:ext>
            </p:extLst>
          </p:nvPr>
        </p:nvGraphicFramePr>
        <p:xfrm>
          <a:off x="322729" y="817804"/>
          <a:ext cx="11546541" cy="346697"/>
        </p:xfrm>
        <a:graphic>
          <a:graphicData uri="http://schemas.openxmlformats.org/drawingml/2006/table">
            <a:tbl>
              <a:tblPr firstRow="1" firstCol="1" bandRow="1"/>
              <a:tblGrid>
                <a:gridCol w="11546541">
                  <a:extLst>
                    <a:ext uri="{9D8B030D-6E8A-4147-A177-3AD203B41FA5}">
                      <a16:colId xmlns:a16="http://schemas.microsoft.com/office/drawing/2014/main" val="1169158245"/>
                    </a:ext>
                  </a:extLst>
                </a:gridCol>
              </a:tblGrid>
              <a:tr h="3466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kern="1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GRUPO DE ATIVIDADES 1</a:t>
                      </a:r>
                      <a:endParaRPr lang="pt-B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2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7424576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7E905756-868B-10C3-BEEB-D56D1F6F3382}"/>
              </a:ext>
            </a:extLst>
          </p:cNvPr>
          <p:cNvSpPr txBox="1"/>
          <p:nvPr/>
        </p:nvSpPr>
        <p:spPr>
          <a:xfrm>
            <a:off x="322728" y="2170070"/>
            <a:ext cx="1154654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Olá, estudante! Você sabia que a Charge e o Cartum além de um gênero textual, também são uma expressão artística? Charge e cartum são desenhos superlegais, como histórias em quadrinhos, mas com um toque especial! Eles usam o humor para contar histórias e fazer a gente pensar sobre o mundo ao nosso redor. </a:t>
            </a:r>
            <a:endParaRPr lang="pt-BR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91858D5-88EF-D8BA-30EC-744029F3D6DE}"/>
              </a:ext>
            </a:extLst>
          </p:cNvPr>
          <p:cNvSpPr txBox="1"/>
          <p:nvPr/>
        </p:nvSpPr>
        <p:spPr>
          <a:xfrm>
            <a:off x="322728" y="4343525"/>
            <a:ext cx="11546541" cy="4893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Caro(a) estudante, vamos conhecer os gêneros textuais Charge e Cartum?   </a:t>
            </a:r>
            <a:endParaRPr lang="pt-BR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962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889C3-691B-FED0-0D89-125869145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0D1FCA59-39E5-711B-3DC8-E5C41A8CF109}"/>
              </a:ext>
            </a:extLst>
          </p:cNvPr>
          <p:cNvSpPr txBox="1"/>
          <p:nvPr/>
        </p:nvSpPr>
        <p:spPr>
          <a:xfrm>
            <a:off x="367554" y="561971"/>
            <a:ext cx="11546540" cy="463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22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</a:t>
            </a:r>
            <a:r>
              <a:rPr lang="pt-BR" sz="23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Antes de ler os textos, vamos conversar? </a:t>
            </a:r>
            <a:r>
              <a:rPr lang="pt-BR" sz="2300" dirty="0">
                <a:latin typeface="Arial Narrow" panose="020B0606020202030204" pitchFamily="34" charset="0"/>
              </a:rPr>
              <a:t>Observe as imagens.  </a:t>
            </a:r>
          </a:p>
        </p:txBody>
      </p:sp>
      <p:pic>
        <p:nvPicPr>
          <p:cNvPr id="7" name="Imagem 6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1E2C0973-5C1E-4734-B8E8-9266610CD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58" y="1146333"/>
            <a:ext cx="4796117" cy="3132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m 7" descr="Mapa&#10;&#10;O conteúdo gerado por IA pode estar incorreto.">
            <a:extLst>
              <a:ext uri="{FF2B5EF4-FFF2-40B4-BE49-F238E27FC236}">
                <a16:creationId xmlns:a16="http://schemas.microsoft.com/office/drawing/2014/main" id="{4AECCC04-52EB-B021-F996-BDBAEDAEA2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303" y="1146333"/>
            <a:ext cx="4083574" cy="3132139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8EC37D71-A2F4-028A-E471-5E022734F43C}"/>
              </a:ext>
            </a:extLst>
          </p:cNvPr>
          <p:cNvSpPr txBox="1"/>
          <p:nvPr/>
        </p:nvSpPr>
        <p:spPr>
          <a:xfrm>
            <a:off x="645458" y="4314718"/>
            <a:ext cx="47961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Disponível em: </a:t>
            </a:r>
            <a:r>
              <a:rPr lang="pt-BR" sz="1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https://s3.static.brasilescola.uol.com.br/</a:t>
            </a:r>
            <a:r>
              <a:rPr lang="pt-BR" sz="1000" kern="100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img</a:t>
            </a:r>
            <a:r>
              <a:rPr lang="pt-BR" sz="1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/2015/01/rede-social.jpg. Acesso</a:t>
            </a:r>
            <a:r>
              <a:rPr lang="pt-BR" sz="1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em: 5 maio 2025.</a:t>
            </a:r>
            <a:endParaRPr lang="pt-B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4F0BCD2-D52D-75B3-8D1C-8F67670B3705}"/>
              </a:ext>
            </a:extLst>
          </p:cNvPr>
          <p:cNvSpPr txBox="1"/>
          <p:nvPr/>
        </p:nvSpPr>
        <p:spPr>
          <a:xfrm>
            <a:off x="6985300" y="4278472"/>
            <a:ext cx="488397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Disponível em: https://encrypted-tbn0.gstatic.com/</a:t>
            </a:r>
            <a:r>
              <a:rPr lang="pt-BR" sz="1000" kern="100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images?q</a:t>
            </a:r>
            <a:r>
              <a:rPr lang="pt-BR" sz="1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=tbn:ANd9GcTY1GSGPmHNn_KSRM6m2k0s8EY3AFKu9MA9XA&amp;s. Acesso em: 5 de maio 2025 </a:t>
            </a:r>
            <a:endParaRPr lang="pt-B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6388177-CE5F-1443-D877-BB4A9EA54C59}"/>
              </a:ext>
            </a:extLst>
          </p:cNvPr>
          <p:cNvSpPr txBox="1"/>
          <p:nvPr/>
        </p:nvSpPr>
        <p:spPr>
          <a:xfrm>
            <a:off x="367554" y="4987696"/>
            <a:ext cx="11501716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3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Você costuma encontrar esse tipo de texto em revistas, jornais, livros ou na internet?  Você percebeu que no texto II só tem imagens? Você considera que por meio dessas imagens e da sua leitura de mundo é possível saber de que o texto trata? Que tal arriscar na interpretação para saber qual é o assunto do texto? </a:t>
            </a:r>
            <a:endParaRPr lang="pt-BR" sz="2300" dirty="0"/>
          </a:p>
        </p:txBody>
      </p:sp>
    </p:spTree>
    <p:extLst>
      <p:ext uri="{BB962C8B-B14F-4D97-AF65-F5344CB8AC3E}">
        <p14:creationId xmlns:p14="http://schemas.microsoft.com/office/powerpoint/2010/main" val="3684193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231A7BB-76C6-ACB0-B76D-089D6468B49D}"/>
              </a:ext>
            </a:extLst>
          </p:cNvPr>
          <p:cNvSpPr txBox="1"/>
          <p:nvPr/>
        </p:nvSpPr>
        <p:spPr>
          <a:xfrm>
            <a:off x="345140" y="754192"/>
            <a:ext cx="1150171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► Conhecendo o gênero textual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2E5B80F9-9BA6-1806-9442-71EB54DEA5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5931268"/>
              </p:ext>
            </p:extLst>
          </p:nvPr>
        </p:nvGraphicFramePr>
        <p:xfrm>
          <a:off x="345140" y="1335726"/>
          <a:ext cx="11501717" cy="4632960"/>
        </p:xfrm>
        <a:graphic>
          <a:graphicData uri="http://schemas.openxmlformats.org/drawingml/2006/table">
            <a:tbl>
              <a:tblPr firstRow="1" firstCol="1" bandRow="1"/>
              <a:tblGrid>
                <a:gridCol w="11501717">
                  <a:extLst>
                    <a:ext uri="{9D8B030D-6E8A-4147-A177-3AD203B41FA5}">
                      <a16:colId xmlns:a16="http://schemas.microsoft.com/office/drawing/2014/main" val="3634531468"/>
                    </a:ext>
                  </a:extLst>
                </a:gridCol>
              </a:tblGrid>
              <a:tr h="2129580">
                <a:tc>
                  <a:txBody>
                    <a:bodyPr/>
                    <a:lstStyle/>
                    <a:p>
                      <a:pPr algn="ctr"/>
                      <a:r>
                        <a:rPr lang="pt-BR" sz="22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Gênero textual: Charge</a:t>
                      </a:r>
                      <a:endParaRPr lang="pt-BR" sz="22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22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Charge – </a:t>
                      </a:r>
                      <a:r>
                        <a:rPr lang="pt-BR" sz="22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É um gênero jornalístico que centrado em questões atuais, reflete o posicionamento editorial do jornal ou veículo de comunicação. Se caracteriza pela combinação de elementos visuais e textuais para transmitir uma mensagem de forma humorística e crítica. Ela utiliza recursos como </a:t>
                      </a:r>
                      <a:r>
                        <a:rPr lang="pt-BR" sz="22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caricaturas, desenhos, legendas e balões de fala para criar</a:t>
                      </a:r>
                      <a:r>
                        <a:rPr lang="pt-BR" sz="22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2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uma narrativa visual </a:t>
                      </a:r>
                      <a:r>
                        <a:rPr lang="pt-BR" sz="22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que satiriza algum aspecto da sociedade, seja político, social, cultural ou econômico.</a:t>
                      </a:r>
                    </a:p>
                    <a:p>
                      <a:pPr algn="ctr"/>
                      <a:r>
                        <a:rPr lang="pt-BR" sz="22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Características da Charge</a:t>
                      </a:r>
                      <a:endParaRPr lang="pt-BR" sz="22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22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Uso do humor como forma de crítica: </a:t>
                      </a:r>
                      <a:r>
                        <a:rPr lang="pt-BR" sz="22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Através de elementos visuais e textuais engraçados, ela busca chamar a atenção do leitor e provocar reflexões sobre determinado tema. </a:t>
                      </a:r>
                      <a:r>
                        <a:rPr lang="pt-BR" sz="22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É</a:t>
                      </a:r>
                      <a:r>
                        <a:rPr lang="pt-BR" sz="22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2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marcada pela sua concisão: </a:t>
                      </a:r>
                      <a:r>
                        <a:rPr lang="pt-BR" sz="22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É necessário transmitir a mensagem de forma rápida e direta. A</a:t>
                      </a:r>
                      <a:r>
                        <a:rPr lang="pt-BR" sz="22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 charges costumam ser curtas e objetivas</a:t>
                      </a:r>
                      <a:r>
                        <a:rPr lang="pt-BR" sz="22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, utilizando poucas palavras para transmitir uma ideia complexa. </a:t>
                      </a:r>
                      <a:r>
                        <a:rPr lang="pt-BR" sz="22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Capacidade de contextualização:</a:t>
                      </a:r>
                      <a:r>
                        <a:rPr lang="pt-BR" sz="22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2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Ela está sempre relacionada a algum acontecimento atual, seja um fato político, uma polêmica social ou um evento esportivo</a:t>
                      </a:r>
                      <a:r>
                        <a:rPr lang="pt-BR" sz="22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r"/>
                      <a:r>
                        <a:rPr lang="pt-B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     </a:t>
                      </a:r>
                      <a:r>
                        <a:rPr lang="pt-BR" sz="10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Disponível em: aulanotadez.com.br/glossário/o-que-e-</a:t>
                      </a:r>
                      <a:r>
                        <a:rPr lang="pt-BR" sz="1000" kern="120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genero</a:t>
                      </a:r>
                      <a:r>
                        <a:rPr lang="pt-BR" sz="10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-textual-charge. Acesso em: 30 abr. 2025 . 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2F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F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F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F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71159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8F5B11FA-6866-57DC-5EAA-5C2D05896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5425" y="28463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0738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646C3-E9A6-9547-82A2-C8A5CB7B4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CA74D88-7BEB-1E72-754C-5407BA9715AE}"/>
              </a:ext>
            </a:extLst>
          </p:cNvPr>
          <p:cNvSpPr txBox="1"/>
          <p:nvPr/>
        </p:nvSpPr>
        <p:spPr>
          <a:xfrm>
            <a:off x="430915" y="1941359"/>
            <a:ext cx="1520056" cy="939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Leia o texto.</a:t>
            </a:r>
            <a:endParaRPr lang="pt-BR" sz="22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Texto I</a:t>
            </a: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pt-BR" sz="22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 descr="Texto&#10;&#10;O conteúdo gerado por IA pode estar incorreto.">
            <a:extLst>
              <a:ext uri="{FF2B5EF4-FFF2-40B4-BE49-F238E27FC236}">
                <a16:creationId xmlns:a16="http://schemas.microsoft.com/office/drawing/2014/main" id="{5B712BA4-14C0-D27D-AFFD-00D94FEED8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634" t="19700" r="634" b="8"/>
          <a:stretch>
            <a:fillRect/>
          </a:stretch>
        </p:blipFill>
        <p:spPr>
          <a:xfrm>
            <a:off x="430914" y="2868966"/>
            <a:ext cx="5315461" cy="312784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9F84650-3873-4FA5-825B-028AD95190F6}"/>
              </a:ext>
            </a:extLst>
          </p:cNvPr>
          <p:cNvSpPr txBox="1"/>
          <p:nvPr/>
        </p:nvSpPr>
        <p:spPr>
          <a:xfrm>
            <a:off x="259973" y="6162447"/>
            <a:ext cx="709108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0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Disponível em:</a:t>
            </a:r>
            <a:r>
              <a:rPr lang="pt-BR" sz="1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0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https://www.tudosaladeaula.com/2025/01/atividade-com-charges-e-cartuns-para-interpretacao-8o-e-9o-ano/. Acesso</a:t>
            </a:r>
            <a:r>
              <a:rPr lang="pt-BR" sz="1000" kern="18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0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em: 5 maio 2025.</a:t>
            </a:r>
            <a:endParaRPr lang="pt-BR" sz="1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4F97C40-17D3-74CE-11BC-D28AC202DC0A}"/>
              </a:ext>
            </a:extLst>
          </p:cNvPr>
          <p:cNvSpPr txBox="1"/>
          <p:nvPr/>
        </p:nvSpPr>
        <p:spPr>
          <a:xfrm>
            <a:off x="5871881" y="2880399"/>
            <a:ext cx="588920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2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pt-BR" sz="22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pt-BR" sz="22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Charge</a:t>
            </a:r>
            <a:r>
              <a:rPr lang="pt-BR" sz="22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é um gênero textual jornalístico marcado pela ironia. Ela é produzida em uma espécie de quadro ou tira, que contém desenho ou caricatura sobre um acontecimento da atualidade. A qual assunto/tema  a charge está associada? </a:t>
            </a:r>
            <a:endParaRPr lang="pt-BR" sz="22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2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A desvalorização do pix por dinheiro.  </a:t>
            </a:r>
            <a:endParaRPr lang="pt-BR" sz="22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2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A modernização das transações financeiras. </a:t>
            </a:r>
            <a:endParaRPr lang="pt-BR" sz="22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2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A diminuição do dinheiro físico e das esmolas. </a:t>
            </a:r>
            <a:endParaRPr lang="pt-BR" sz="22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2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A substituição do dinheiro físico pela tecnologia. </a:t>
            </a:r>
            <a:endParaRPr lang="pt-BR" sz="22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26A385A-EB31-0435-A596-77E19EA3C88B}"/>
              </a:ext>
            </a:extLst>
          </p:cNvPr>
          <p:cNvSpPr txBox="1"/>
          <p:nvPr/>
        </p:nvSpPr>
        <p:spPr>
          <a:xfrm>
            <a:off x="329271" y="670293"/>
            <a:ext cx="115848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E</a:t>
            </a:r>
            <a:r>
              <a:rPr lang="pt-BR" sz="2200" b="1" dirty="0">
                <a:latin typeface="Arial Narrow" panose="020B0606020202030204" pitchFamily="34" charset="0"/>
              </a:rPr>
              <a:t>studante, a charge é um texto híbrido (verbal e não verbal) que tem como principal característica a crítica, de forma irônica ou satirizada, de uma determinada pessoa ou acontecimento de relevância social. Vamos conhecer melhor este gênero textual???? </a:t>
            </a:r>
            <a:endParaRPr lang="pt-BR" sz="2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386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C1B30BB-7D8E-CE64-7830-B272D07F934E}"/>
              </a:ext>
            </a:extLst>
          </p:cNvPr>
          <p:cNvSpPr txBox="1"/>
          <p:nvPr/>
        </p:nvSpPr>
        <p:spPr>
          <a:xfrm>
            <a:off x="358587" y="838045"/>
            <a:ext cx="11492753" cy="5401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300" b="1" kern="18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pt-BR" sz="23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Charge</a:t>
            </a: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tem a finalidade de ilustrar, por meio da sátira, os acontecimentos atuais que despertam o interesse público. Muito usado em jornais e revistas por causa do cunho político e social. Qual a finalidade dessa charge?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desaprovar o uso da tecnologia. 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criticar a situação dos moradores de rua.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informar sobre o comportamento dos pedintes. 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ironizar a modernização das transformações financeiras.</a:t>
            </a:r>
          </a:p>
          <a:p>
            <a:pPr algn="just"/>
            <a:endParaRPr lang="pt-BR" sz="2300" kern="1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2300" b="1" dirty="0">
                <a:latin typeface="Arial Narrow" panose="020B0606020202030204" pitchFamily="34" charset="0"/>
              </a:rPr>
              <a:t>4.</a:t>
            </a:r>
            <a:r>
              <a:rPr lang="pt-BR" sz="2300" dirty="0">
                <a:latin typeface="Arial Narrow" panose="020B0606020202030204" pitchFamily="34" charset="0"/>
              </a:rPr>
              <a:t> A charge é um texto que apresenta elementos verbais e não verbais e que tem como intuito fazer uma crítica sobre determinado acontecimento do nosso cotidiano.</a:t>
            </a:r>
            <a:r>
              <a:rPr lang="pt-BR" sz="2300" b="1" dirty="0">
                <a:latin typeface="Arial Narrow" panose="020B0606020202030204" pitchFamily="34" charset="0"/>
              </a:rPr>
              <a:t> </a:t>
            </a:r>
            <a:r>
              <a:rPr lang="pt-BR" sz="2300" dirty="0">
                <a:latin typeface="Arial Narrow" panose="020B0606020202030204" pitchFamily="34" charset="0"/>
              </a:rPr>
              <a:t>Ao analisar os elementos verbais e não verbais do texto, é possível concluir que  o/a </a:t>
            </a:r>
          </a:p>
          <a:p>
            <a:r>
              <a:rPr lang="pt-BR" sz="2300" dirty="0">
                <a:latin typeface="Arial Narrow" panose="020B0606020202030204" pitchFamily="34" charset="0"/>
              </a:rPr>
              <a:t>(A) pedinte prefere dinheiro a pix. </a:t>
            </a:r>
          </a:p>
          <a:p>
            <a:r>
              <a:rPr lang="pt-BR" sz="2300" dirty="0">
                <a:latin typeface="Arial Narrow" panose="020B0606020202030204" pitchFamily="34" charset="0"/>
              </a:rPr>
              <a:t>(B) pedinte não precisa mais de dinheiro. </a:t>
            </a:r>
          </a:p>
          <a:p>
            <a:r>
              <a:rPr lang="pt-BR" sz="2300" dirty="0">
                <a:latin typeface="Arial Narrow" panose="020B0606020202030204" pitchFamily="34" charset="0"/>
              </a:rPr>
              <a:t>(C) pix fez o pedinte deixar de ganhar esmolas. </a:t>
            </a:r>
          </a:p>
          <a:p>
            <a:r>
              <a:rPr lang="pt-BR" sz="2300" dirty="0">
                <a:latin typeface="Arial Narrow" panose="020B0606020202030204" pitchFamily="34" charset="0"/>
              </a:rPr>
              <a:t>(D) pix está diminuindo a circulação do dinheiro físico. </a:t>
            </a:r>
          </a:p>
        </p:txBody>
      </p:sp>
    </p:spTree>
    <p:extLst>
      <p:ext uri="{BB962C8B-B14F-4D97-AF65-F5344CB8AC3E}">
        <p14:creationId xmlns:p14="http://schemas.microsoft.com/office/powerpoint/2010/main" val="130672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331EC7BE-D564-93BA-9957-F721A959ADE3}"/>
              </a:ext>
            </a:extLst>
          </p:cNvPr>
          <p:cNvSpPr txBox="1"/>
          <p:nvPr/>
        </p:nvSpPr>
        <p:spPr>
          <a:xfrm>
            <a:off x="340657" y="799895"/>
            <a:ext cx="11510683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3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O contexto social de uma charge refere-se ao conjunto de elementos da sociedade que a influenciam e são retratados nela. Isso inclui aspectos políticos, econômicos, culturais e comportamentais da época em que a charge foi produzida e/ou publicada.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Nesse contexto, nota-se que  as personagens dessa charge possuem realidades financeiras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iguais.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opostas.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equiparadas.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semelhantes.</a:t>
            </a:r>
          </a:p>
          <a:p>
            <a:pPr algn="just"/>
            <a:endParaRPr lang="pt-BR" sz="2300" kern="1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2300" dirty="0">
                <a:latin typeface="Arial Narrow" panose="020B0606020202030204" pitchFamily="34" charset="0"/>
              </a:rPr>
              <a:t>b) A situação apresentada na charge reflete uma crítica</a:t>
            </a:r>
          </a:p>
          <a:p>
            <a:r>
              <a:rPr lang="pt-BR" sz="2300" dirty="0">
                <a:latin typeface="Arial Narrow" panose="020B0606020202030204" pitchFamily="34" charset="0"/>
              </a:rPr>
              <a:t>(A) religiosa e geográfica.</a:t>
            </a:r>
          </a:p>
          <a:p>
            <a:r>
              <a:rPr lang="pt-BR" sz="2300" dirty="0">
                <a:latin typeface="Arial Narrow" panose="020B0606020202030204" pitchFamily="34" charset="0"/>
              </a:rPr>
              <a:t>(B) econômica e social.</a:t>
            </a:r>
          </a:p>
          <a:p>
            <a:r>
              <a:rPr lang="pt-BR" sz="2300" dirty="0">
                <a:latin typeface="Arial Narrow" panose="020B0606020202030204" pitchFamily="34" charset="0"/>
              </a:rPr>
              <a:t>(C) política e jurídica.</a:t>
            </a:r>
          </a:p>
          <a:p>
            <a:r>
              <a:rPr lang="pt-BR" sz="2300" dirty="0">
                <a:latin typeface="Arial Narrow" panose="020B0606020202030204" pitchFamily="34" charset="0"/>
              </a:rPr>
              <a:t>(D) racial e cultural.</a:t>
            </a:r>
          </a:p>
        </p:txBody>
      </p:sp>
    </p:spTree>
    <p:extLst>
      <p:ext uri="{BB962C8B-B14F-4D97-AF65-F5344CB8AC3E}">
        <p14:creationId xmlns:p14="http://schemas.microsoft.com/office/powerpoint/2010/main" val="122670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DA90A04B-ECC3-6BED-A4A1-B03B37259A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8352375"/>
              </p:ext>
            </p:extLst>
          </p:nvPr>
        </p:nvGraphicFramePr>
        <p:xfrm>
          <a:off x="343721" y="1359000"/>
          <a:ext cx="11504557" cy="4008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04557">
                  <a:extLst>
                    <a:ext uri="{9D8B030D-6E8A-4147-A177-3AD203B41FA5}">
                      <a16:colId xmlns:a16="http://schemas.microsoft.com/office/drawing/2014/main" val="1326320715"/>
                    </a:ext>
                  </a:extLst>
                </a:gridCol>
              </a:tblGrid>
              <a:tr h="26930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300" b="1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Humor. Ironia. Sátira.</a:t>
                      </a:r>
                      <a:endParaRPr lang="pt-BR" sz="2300" b="1" kern="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300" b="0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Humor é um recurso linguístico que ocorre pela quebra de expectativas construídas ao longo do texto. Tem o poder de nos alegrar, relaxar e até mesmo nos fazer refletir sobre alguns assuntos de uma forma mais leve. Ele pode aparecer como ironia, como é o caso das charges. </a:t>
                      </a:r>
                      <a:endParaRPr lang="pt-BR" sz="2300" b="0" kern="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300" b="0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 ironia, como forma de crítica social, descontrói muitos padrões novos ou antigos. Tendo como consequência, não a rizada, mas a reflexão. A ironia acontece quando dizemos o contrário do que realmente pensamos, geralmente com a intenção de criticar, mostrar um absurdo ou simplesmente dar um toque engraçado à situação. </a:t>
                      </a:r>
                      <a:endParaRPr lang="pt-BR" sz="2300" b="0" kern="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300" b="0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 sátira é o uso do humor para fazer um comentário negativo sobre a sociedade, uma pessoa ou até uma questão política. Muitas vezes, toma forma de um exagero, uma hipérbole, paródia, ironia ou ridicularização.</a:t>
                      </a:r>
                      <a:endParaRPr lang="pt-BR" sz="2300" b="0" kern="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1000" b="0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Disponível em: </a:t>
                      </a:r>
                      <a:r>
                        <a:rPr lang="pt-BR" sz="1000" b="0" u="none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https://www.chargeonline.com.br/o-que-a-charge-satiriza/. </a:t>
                      </a:r>
                      <a:r>
                        <a:rPr lang="pt-BR" sz="1000" b="0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Acesso em: 17 jun. 2025. Adaptado.  </a:t>
                      </a:r>
                      <a:endParaRPr lang="pt-BR" sz="1000" b="0" kern="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5133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6320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31315C9-AE2A-88E5-C13F-9C482C52F210}"/>
              </a:ext>
            </a:extLst>
          </p:cNvPr>
          <p:cNvSpPr txBox="1"/>
          <p:nvPr/>
        </p:nvSpPr>
        <p:spPr>
          <a:xfrm>
            <a:off x="295836" y="938951"/>
            <a:ext cx="11564470" cy="472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Leia o texto. 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Texto&#10;&#10;O conteúdo gerado por IA pode estar incorreto.">
            <a:extLst>
              <a:ext uri="{FF2B5EF4-FFF2-40B4-BE49-F238E27FC236}">
                <a16:creationId xmlns:a16="http://schemas.microsoft.com/office/drawing/2014/main" id="{7EF44DFA-316C-3BF0-F3F7-F240607C68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181"/>
          <a:stretch>
            <a:fillRect/>
          </a:stretch>
        </p:blipFill>
        <p:spPr bwMode="auto">
          <a:xfrm>
            <a:off x="351177" y="1597398"/>
            <a:ext cx="5744823" cy="38172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8E4D41F-6F90-97C3-550F-96E35AD225F1}"/>
              </a:ext>
            </a:extLst>
          </p:cNvPr>
          <p:cNvSpPr txBox="1"/>
          <p:nvPr/>
        </p:nvSpPr>
        <p:spPr>
          <a:xfrm>
            <a:off x="351177" y="5505794"/>
            <a:ext cx="5646211" cy="413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0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Disponível em: https://destaqueregional.jor.br/noticia/3971/charge-de-luiz-fernando-cazo-traz-reflexao-comica-sobre-paternidade-e-redes-sociais. Acesso em: 17 jun. 2025.</a:t>
            </a:r>
            <a:endParaRPr lang="pt-B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C93E50C-1717-A91E-D9D8-6D5B5F8430F4}"/>
              </a:ext>
            </a:extLst>
          </p:cNvPr>
          <p:cNvSpPr txBox="1"/>
          <p:nvPr/>
        </p:nvSpPr>
        <p:spPr>
          <a:xfrm>
            <a:off x="6221506" y="1597398"/>
            <a:ext cx="5638800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3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charge aborda de maneira humorística os desafios da paternidade na era digital. O que essa charge crítica? </a:t>
            </a:r>
            <a:endParaRPr lang="pt-BR" sz="2300" dirty="0"/>
          </a:p>
        </p:txBody>
      </p:sp>
    </p:spTree>
    <p:extLst>
      <p:ext uri="{BB962C8B-B14F-4D97-AF65-F5344CB8AC3E}">
        <p14:creationId xmlns:p14="http://schemas.microsoft.com/office/powerpoint/2010/main" val="4279832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747AA023-0C57-76DC-29AC-7646EDD9C97A}"/>
              </a:ext>
            </a:extLst>
          </p:cNvPr>
          <p:cNvSpPr txBox="1"/>
          <p:nvPr/>
        </p:nvSpPr>
        <p:spPr>
          <a:xfrm>
            <a:off x="223195" y="1109350"/>
            <a:ext cx="116505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latin typeface="Arial Narrow" panose="020B0606020202030204" pitchFamily="34" charset="0"/>
              </a:rPr>
              <a:t>Ampliando os conhecimentos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3E682D66-0D5F-D487-D888-4776FE4225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687479"/>
              </p:ext>
            </p:extLst>
          </p:nvPr>
        </p:nvGraphicFramePr>
        <p:xfrm>
          <a:off x="318247" y="762653"/>
          <a:ext cx="11555506" cy="346697"/>
        </p:xfrm>
        <a:graphic>
          <a:graphicData uri="http://schemas.openxmlformats.org/drawingml/2006/table">
            <a:tbl>
              <a:tblPr firstRow="1" firstCol="1" bandRow="1"/>
              <a:tblGrid>
                <a:gridCol w="11555506">
                  <a:extLst>
                    <a:ext uri="{9D8B030D-6E8A-4147-A177-3AD203B41FA5}">
                      <a16:colId xmlns:a16="http://schemas.microsoft.com/office/drawing/2014/main" val="1169158245"/>
                    </a:ext>
                  </a:extLst>
                </a:gridCol>
              </a:tblGrid>
              <a:tr h="3466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kern="1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GRUPO DE ATIVIDADES 2</a:t>
                      </a:r>
                      <a:endParaRPr lang="pt-B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7424576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594CCB9F-EA09-246B-3E7A-4290F3B234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5425" y="36925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FFE76C10-F98C-4E45-8599-94C9CC9C0F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110186"/>
              </p:ext>
            </p:extLst>
          </p:nvPr>
        </p:nvGraphicFramePr>
        <p:xfrm>
          <a:off x="318247" y="2088877"/>
          <a:ext cx="11555506" cy="19792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55506">
                  <a:extLst>
                    <a:ext uri="{9D8B030D-6E8A-4147-A177-3AD203B41FA5}">
                      <a16:colId xmlns:a16="http://schemas.microsoft.com/office/drawing/2014/main" val="11789842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300" kern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O nome cartum proveio de um acontecimento ocorrido em Londres, em 1841. Tal acontecimento diz respeito ao fato de o príncipe Albert, no intuito de decorar o Palácio de Westminster, ter promovido um concurso de desenhos feitos em grandes cartões (cartoons em inglês), os quais seriam colados às paredes. Dessa forma, no intento de satirizar, a revista Punch, considerada na época a primeira revista humorística do mundo, resolveu publicar seus próprios cartoons.</a:t>
                      </a:r>
                      <a:endParaRPr lang="pt-BR" sz="2300" kern="1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888067"/>
                  </a:ext>
                </a:extLst>
              </a:tr>
            </a:tbl>
          </a:graphicData>
        </a:graphic>
      </p:graphicFrame>
      <p:pic>
        <p:nvPicPr>
          <p:cNvPr id="7" name="Imagem 6">
            <a:extLst>
              <a:ext uri="{FF2B5EF4-FFF2-40B4-BE49-F238E27FC236}">
                <a16:creationId xmlns:a16="http://schemas.microsoft.com/office/drawing/2014/main" id="{E475A8D4-CF42-A220-3D9C-492DB9AB86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85"/>
          <a:stretch/>
        </p:blipFill>
        <p:spPr bwMode="auto">
          <a:xfrm>
            <a:off x="318247" y="1635448"/>
            <a:ext cx="2708417" cy="50590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3CA7B183-A564-EC0A-65AE-50D77F0A7904}"/>
              </a:ext>
            </a:extLst>
          </p:cNvPr>
          <p:cNvSpPr txBox="1"/>
          <p:nvPr/>
        </p:nvSpPr>
        <p:spPr>
          <a:xfrm>
            <a:off x="318246" y="4390433"/>
            <a:ext cx="11555505" cy="16938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Estudante, o cartum é um gênero jornalístico e humorístico que utiliza imagens e, muitas vezes, texto para criticar ou satirizar situações, temas e acontecimentos do cotidiano. Ele é geralmente publicado em jornais, revistas e outros veículos de comunicação, e visa provocar reflexão e entretenimento no público.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753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E4F4FA1E-AB78-3C74-DA26-194C5588D5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995817"/>
              </p:ext>
            </p:extLst>
          </p:nvPr>
        </p:nvGraphicFramePr>
        <p:xfrm>
          <a:off x="371856" y="822960"/>
          <a:ext cx="11448288" cy="5516880"/>
        </p:xfrm>
        <a:graphic>
          <a:graphicData uri="http://schemas.openxmlformats.org/drawingml/2006/table">
            <a:tbl>
              <a:tblPr firstRow="1" firstCol="1" bandRow="1"/>
              <a:tblGrid>
                <a:gridCol w="11448288">
                  <a:extLst>
                    <a:ext uri="{9D8B030D-6E8A-4147-A177-3AD203B41FA5}">
                      <a16:colId xmlns:a16="http://schemas.microsoft.com/office/drawing/2014/main" val="4142815318"/>
                    </a:ext>
                  </a:extLst>
                </a:gridCol>
              </a:tblGrid>
              <a:tr h="2779776">
                <a:tc>
                  <a:txBody>
                    <a:bodyPr/>
                    <a:lstStyle/>
                    <a:p>
                      <a:r>
                        <a:rPr lang="pt-BR" sz="500" b="1" kern="100" dirty="0">
                          <a:solidFill>
                            <a:srgbClr val="0F476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pt-BR" sz="22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Cartum</a:t>
                      </a:r>
                      <a:endParaRPr lang="pt-BR" sz="22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22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Um </a:t>
                      </a:r>
                      <a:r>
                        <a:rPr lang="pt-BR" sz="22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cartoon / cartum</a:t>
                      </a:r>
                      <a:r>
                        <a:rPr lang="pt-BR" sz="22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é um desenho humorístico ou caricatural, acompanhado ou não de legenda, de caráter extremamente crítico, retratando, de uma forma bastante sintetizada, algo que envolve o dia a dia de uma sociedade. Isto é, o cartum é um texto multissemiótico de temática geralmente universal, isto é, discute questões que não se restringem a cultura ou local específicos.</a:t>
                      </a:r>
                    </a:p>
                    <a:p>
                      <a:pPr algn="just"/>
                      <a:r>
                        <a:rPr lang="pt-BR" sz="22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Aspectos composicionais do cartum</a:t>
                      </a:r>
                      <a:endParaRPr lang="pt-BR" sz="22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22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Elementos visuais:</a:t>
                      </a:r>
                      <a:r>
                        <a:rPr lang="pt-BR" sz="22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O cartum é composto principalmente por elementos visuais, como desenhos, ilustrações, personagens e objetos. Esses elementos visuais são essenciais para transmitir a mensagem e gerar humor.</a:t>
                      </a:r>
                    </a:p>
                    <a:p>
                      <a:pPr algn="just"/>
                      <a:r>
                        <a:rPr lang="pt-BR" sz="22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Balões de diálogo:</a:t>
                      </a:r>
                      <a:r>
                        <a:rPr lang="pt-BR" sz="22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Os balões de diálogo são usados para apresentar o texto falado ou pensado pelos personagens do cartum. Eles são colocados próximos aos personagens e contêm o texto correspondente, geralmente acompanhados por setas ou linhas que indicam a origem da fala.</a:t>
                      </a:r>
                    </a:p>
                    <a:p>
                      <a:pPr algn="just"/>
                      <a:r>
                        <a:rPr lang="pt-BR" sz="22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Legenda ou título:</a:t>
                      </a:r>
                      <a:r>
                        <a:rPr lang="pt-BR" sz="22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Muitas vezes, o cartum é acompanhado de uma legenda ou título que complementa a mensagem visual, fornecendo contexto ou uma explicação adicional.</a:t>
                      </a:r>
                    </a:p>
                    <a:p>
                      <a:pPr algn="just"/>
                      <a:r>
                        <a:rPr lang="pt-BR" sz="22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Composição espacial:</a:t>
                      </a:r>
                      <a:r>
                        <a:rPr lang="pt-BR" sz="22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A disposição dos elementos visuais no espaço é importante para o efeito do cartum. Os elementos são organizados de forma a guiar o olhar do leitor e destacar os elementos mais importantes para a mensagem humorística ou crítica.</a:t>
                      </a:r>
                    </a:p>
                    <a:p>
                      <a:pPr algn="r"/>
                      <a:r>
                        <a:rPr lang="pt-BR" sz="10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Disponível em: </a:t>
                      </a:r>
                      <a:r>
                        <a:rPr lang="pt-BR" sz="1000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https://sme.goiania.go.gov.br/</a:t>
                      </a:r>
                      <a:r>
                        <a:rPr lang="pt-BR" sz="1000" u="none" kern="120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conexaoescola</a:t>
                      </a:r>
                      <a:r>
                        <a:rPr lang="pt-BR" sz="1000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pt-BR" sz="1000" u="none" kern="120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eaja</a:t>
                      </a:r>
                      <a:r>
                        <a:rPr lang="pt-BR" sz="1000" u="non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/lingua-portuguesa-cartum-expressao-criativa-e-critica-atraves-do-desenho/. </a:t>
                      </a:r>
                      <a:r>
                        <a:rPr lang="pt-BR" sz="10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Acesso em: 17 jun. 2025.</a:t>
                      </a:r>
                      <a:endParaRPr lang="pt-BR" sz="1000" kern="100" dirty="0">
                        <a:effectLst/>
                        <a:latin typeface="Arial Narrow" panose="020B060602020203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866093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797CD22C-2E39-EDAD-E46A-830106C925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5425" y="24415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0445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2B571-8C08-3B61-C6BB-FB80D95F5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CEAB230-3B0B-8F36-0E5D-BFA85710D726}"/>
              </a:ext>
            </a:extLst>
          </p:cNvPr>
          <p:cNvSpPr txBox="1"/>
          <p:nvPr/>
        </p:nvSpPr>
        <p:spPr>
          <a:xfrm>
            <a:off x="331693" y="844213"/>
            <a:ext cx="1151964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Leia o texto. 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10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3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Texto II 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Desenho de uma pessoa&#10;&#10;O conteúdo gerado por IA pode estar incorreto.">
            <a:extLst>
              <a:ext uri="{FF2B5EF4-FFF2-40B4-BE49-F238E27FC236}">
                <a16:creationId xmlns:a16="http://schemas.microsoft.com/office/drawing/2014/main" id="{7863F8B3-DC22-5FA3-6E5C-9F160A3355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692" y="1905932"/>
            <a:ext cx="5280213" cy="434517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91C0DFC6-0EE9-4BE8-CE5A-B4993E49A0DA}"/>
              </a:ext>
            </a:extLst>
          </p:cNvPr>
          <p:cNvSpPr txBox="1"/>
          <p:nvPr/>
        </p:nvSpPr>
        <p:spPr>
          <a:xfrm>
            <a:off x="242045" y="6251107"/>
            <a:ext cx="5280213" cy="413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0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Disponível em https://ensinarhoje.com/</a:t>
            </a:r>
            <a:r>
              <a:rPr lang="pt-BR" sz="1000" kern="1800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interpretacao</a:t>
            </a:r>
            <a:r>
              <a:rPr lang="pt-BR" sz="10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-de-cartum-com-respostas/#google_vignette. Acesso</a:t>
            </a:r>
            <a:r>
              <a:rPr lang="pt-BR" sz="1000" kern="18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0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em: 5 maio 2025.</a:t>
            </a:r>
            <a:endParaRPr lang="pt-B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834D299-1358-4114-6BA1-A46B8AE852F8}"/>
              </a:ext>
            </a:extLst>
          </p:cNvPr>
          <p:cNvSpPr txBox="1"/>
          <p:nvPr/>
        </p:nvSpPr>
        <p:spPr>
          <a:xfrm>
            <a:off x="5764307" y="1798320"/>
            <a:ext cx="6096000" cy="4130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3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 cartum é um texto multissemiótico de temática geralmente universal, isto é, discute questões que não se restringem a cultura ou local específicos. O tema do cartum é o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tratamento adequado para a calvície. 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medo das pessoas de ficarem careca. 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excesso de produtos para  cabelos lisos. 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problema da queda excessiva de cabelo ou calvície. 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202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29BF0-0D1B-8DAA-6F06-35FA73C2B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36DB38B-67AA-49FD-095A-90AEE8AC66BA}"/>
              </a:ext>
            </a:extLst>
          </p:cNvPr>
          <p:cNvSpPr txBox="1"/>
          <p:nvPr/>
        </p:nvSpPr>
        <p:spPr>
          <a:xfrm>
            <a:off x="313764" y="721504"/>
            <a:ext cx="11546541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3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função principal do gênero cartum é a crítica, sátira e exposição de situações através do humor e do grafismo. Esse texto tem como função: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Relatar ao leitor como ocorre a queda de cabelo.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Divulgar um medicamento para tratar a queda de cabelo.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Informar o leitor sobre um tratamento para a queda de cabelo.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Divertir o leitor com uma situação inusitada sobre um paciente com queda de cabelo.</a:t>
            </a:r>
          </a:p>
          <a:p>
            <a:pPr algn="just"/>
            <a:endParaRPr lang="pt-BR" sz="2300" kern="1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300" b="1" dirty="0">
                <a:latin typeface="Arial Narrow" panose="020B0606020202030204" pitchFamily="34" charset="0"/>
              </a:rPr>
              <a:t>9. </a:t>
            </a:r>
            <a:r>
              <a:rPr lang="pt-BR" sz="2300" dirty="0">
                <a:latin typeface="Arial Narrow" panose="020B0606020202030204" pitchFamily="34" charset="0"/>
              </a:rPr>
              <a:t>Os balões em cartuns são usados para representar as falas e pensamentos das personagens, transmitindo a mensagem e o tom da fala ou pensamento. Os diferentes formatos e elementos dos balões (como pontas e linhas) podem indicar o tipo de fala (normal, grito, pensamento etc.) e a ordem de fala das personagens. No segundo quadrinho, há um balão com uma imagem. Qual das frases poderia substituir a imagem expressando a mesma mensagem?</a:t>
            </a:r>
          </a:p>
          <a:p>
            <a:pPr algn="just"/>
            <a:r>
              <a:rPr lang="pt-BR" sz="2300" dirty="0">
                <a:latin typeface="Arial Narrow" panose="020B0606020202030204" pitchFamily="34" charset="0"/>
              </a:rPr>
              <a:t>(A) Estava me penteando e caíram muitos cabelos.</a:t>
            </a:r>
          </a:p>
          <a:p>
            <a:pPr algn="just"/>
            <a:r>
              <a:rPr lang="pt-BR" sz="2300" dirty="0">
                <a:latin typeface="Arial Narrow" panose="020B0606020202030204" pitchFamily="34" charset="0"/>
              </a:rPr>
              <a:t>(B) Quero pentear meus cabelos somente com pente.</a:t>
            </a:r>
          </a:p>
          <a:p>
            <a:pPr algn="just"/>
            <a:r>
              <a:rPr lang="pt-BR" sz="2300" dirty="0">
                <a:latin typeface="Arial Narrow" panose="020B0606020202030204" pitchFamily="34" charset="0"/>
              </a:rPr>
              <a:t>(C) O pente que comprei aqui veio com muitos cabelos.</a:t>
            </a:r>
          </a:p>
          <a:p>
            <a:pPr algn="just"/>
            <a:r>
              <a:rPr lang="pt-BR" sz="2300" dirty="0">
                <a:latin typeface="Arial Narrow" panose="020B0606020202030204" pitchFamily="34" charset="0"/>
              </a:rPr>
              <a:t>(D) Preciso comprar um pente que não arranque meus cabelos.</a:t>
            </a:r>
          </a:p>
        </p:txBody>
      </p:sp>
    </p:spTree>
    <p:extLst>
      <p:ext uri="{BB962C8B-B14F-4D97-AF65-F5344CB8AC3E}">
        <p14:creationId xmlns:p14="http://schemas.microsoft.com/office/powerpoint/2010/main" val="2849196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EDA0A-9BB4-85DE-6DE7-0BBE55A5C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C77F114-DCB6-F9ED-3CBA-82CF6E4DA06E}"/>
              </a:ext>
            </a:extLst>
          </p:cNvPr>
          <p:cNvSpPr txBox="1"/>
          <p:nvPr/>
        </p:nvSpPr>
        <p:spPr>
          <a:xfrm>
            <a:off x="340659" y="823157"/>
            <a:ext cx="11483788" cy="4899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buNone/>
            </a:pPr>
            <a:r>
              <a:rPr lang="pt-BR" sz="23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cartum,  o paciente relatou seu problema ao médico e foi examinado por ele.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4000"/>
              </a:lnSpc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Quando o médico pegou o papel e caneta o que o paciente achou que ele estava fazendo?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4000"/>
              </a:lnSpc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4000"/>
              </a:lnSpc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Qual desenho o médico fez para o paciente?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4000"/>
              </a:lnSpc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4000"/>
              </a:lnSpc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O que ele queria expressar ao paciente com esse desenho?</a:t>
            </a:r>
          </a:p>
          <a:p>
            <a:pPr algn="just">
              <a:lnSpc>
                <a:spcPct val="114000"/>
              </a:lnSpc>
            </a:pPr>
            <a:endParaRPr lang="pt-BR" sz="2300" kern="1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</a:pPr>
            <a:r>
              <a:rPr lang="pt-BR" sz="2300" b="1" dirty="0">
                <a:latin typeface="Arial Narrow" panose="020B0606020202030204" pitchFamily="34" charset="0"/>
              </a:rPr>
              <a:t>11. </a:t>
            </a:r>
            <a:r>
              <a:rPr lang="pt-BR" sz="2300" dirty="0">
                <a:latin typeface="Arial Narrow" panose="020B0606020202030204" pitchFamily="34" charset="0"/>
              </a:rPr>
              <a:t>O que provoca o humor nesse cartum? </a:t>
            </a:r>
          </a:p>
          <a:p>
            <a:pPr>
              <a:lnSpc>
                <a:spcPct val="114000"/>
              </a:lnSpc>
            </a:pPr>
            <a:r>
              <a:rPr lang="pt-BR" sz="2300" dirty="0">
                <a:latin typeface="Arial Narrow" panose="020B0606020202030204" pitchFamily="34" charset="0"/>
              </a:rPr>
              <a:t>(A) A concentração do médico ao examinar o paciente. </a:t>
            </a:r>
          </a:p>
          <a:p>
            <a:pPr>
              <a:lnSpc>
                <a:spcPct val="114000"/>
              </a:lnSpc>
            </a:pPr>
            <a:r>
              <a:rPr lang="pt-BR" sz="2300" dirty="0">
                <a:latin typeface="Arial Narrow" panose="020B0606020202030204" pitchFamily="34" charset="0"/>
              </a:rPr>
              <a:t>(B) A habilidade artística do médico em desenhar homens carecas. </a:t>
            </a:r>
          </a:p>
          <a:p>
            <a:pPr>
              <a:lnSpc>
                <a:spcPct val="114000"/>
              </a:lnSpc>
            </a:pPr>
            <a:r>
              <a:rPr lang="pt-BR" sz="2300" dirty="0">
                <a:latin typeface="Arial Narrow" panose="020B0606020202030204" pitchFamily="34" charset="0"/>
              </a:rPr>
              <a:t>(C) O homem procurar um médico por causa dos cabelos que estavam caindo. </a:t>
            </a:r>
          </a:p>
          <a:p>
            <a:pPr>
              <a:lnSpc>
                <a:spcPct val="114000"/>
              </a:lnSpc>
            </a:pPr>
            <a:r>
              <a:rPr lang="pt-BR" sz="2300" dirty="0">
                <a:latin typeface="Arial Narrow" panose="020B0606020202030204" pitchFamily="34" charset="0"/>
              </a:rPr>
              <a:t>(D) O médico desenhar o paciente careca ao invés de receitar um remédio para queda de cabelo. </a:t>
            </a:r>
          </a:p>
        </p:txBody>
      </p:sp>
    </p:spTree>
    <p:extLst>
      <p:ext uri="{BB962C8B-B14F-4D97-AF65-F5344CB8AC3E}">
        <p14:creationId xmlns:p14="http://schemas.microsoft.com/office/powerpoint/2010/main" val="679079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16E38CA-51E5-672F-B9B0-E7C3B7ED90BB}"/>
              </a:ext>
            </a:extLst>
          </p:cNvPr>
          <p:cNvSpPr txBox="1"/>
          <p:nvPr/>
        </p:nvSpPr>
        <p:spPr>
          <a:xfrm>
            <a:off x="318247" y="949995"/>
            <a:ext cx="115555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dirty="0">
                <a:latin typeface="Arial Narrow" panose="020B0606020202030204" pitchFamily="34" charset="0"/>
              </a:rPr>
              <a:t>Sistematizando os conhecimentos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36C9D21E-6CA3-31F1-A9D0-2BCD1E643E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925927"/>
              </p:ext>
            </p:extLst>
          </p:nvPr>
        </p:nvGraphicFramePr>
        <p:xfrm>
          <a:off x="318247" y="674057"/>
          <a:ext cx="11555506" cy="346697"/>
        </p:xfrm>
        <a:graphic>
          <a:graphicData uri="http://schemas.openxmlformats.org/drawingml/2006/table">
            <a:tbl>
              <a:tblPr firstRow="1" firstCol="1" bandRow="1"/>
              <a:tblGrid>
                <a:gridCol w="11555506">
                  <a:extLst>
                    <a:ext uri="{9D8B030D-6E8A-4147-A177-3AD203B41FA5}">
                      <a16:colId xmlns:a16="http://schemas.microsoft.com/office/drawing/2014/main" val="1169158245"/>
                    </a:ext>
                  </a:extLst>
                </a:gridCol>
              </a:tblGrid>
              <a:tr h="3466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kern="1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GRUPO DE ATIVIDADES 3</a:t>
                      </a:r>
                      <a:endParaRPr lang="pt-B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7424576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0751860D-A0C4-18A9-8C32-621A4985BD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210325"/>
              </p:ext>
            </p:extLst>
          </p:nvPr>
        </p:nvGraphicFramePr>
        <p:xfrm>
          <a:off x="318247" y="1958507"/>
          <a:ext cx="11555506" cy="43513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55506">
                  <a:extLst>
                    <a:ext uri="{9D8B030D-6E8A-4147-A177-3AD203B41FA5}">
                      <a16:colId xmlns:a16="http://schemas.microsoft.com/office/drawing/2014/main" val="2186401213"/>
                    </a:ext>
                  </a:extLst>
                </a:gridCol>
              </a:tblGrid>
              <a:tr h="43513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200" b="1" kern="1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Diferença entre charge e cartum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200" b="0" kern="1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A charge e o cartum são gêneros de desenho humorístico, mas a principal diferença está no contexto e no tema abordado. A charge foca em temas atuais, geralmente políticos ou sociais, e utiliza a caricatura de figuras públicas para fazer uma crítica pontual e contextualizada. Já o cartum explora temas mais gerais e atemporais, com uma crítica mais universal, sem necessariamente se prender a fatos ou personagens específicos do momento.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200" b="1" kern="1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Charge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200" b="1" kern="1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Contexto: </a:t>
                      </a:r>
                      <a:r>
                        <a:rPr lang="pt-BR" sz="2200" b="0" kern="1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Foca em eventos e personagens da atualidade.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200" b="1" kern="1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Crítica: </a:t>
                      </a:r>
                      <a:r>
                        <a:rPr lang="pt-BR" sz="2200" b="0" kern="1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Apresenta uma crítica direcionada a um acontecimento específico, muitas vezes político ou social.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200" b="1" kern="1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Linguagem: </a:t>
                      </a:r>
                      <a:r>
                        <a:rPr lang="pt-BR" sz="2200" b="0" kern="1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Utiliza caricaturas e pode incluir elementos verbais como balões de fala e legendas.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200" b="1" kern="1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Exemplo: </a:t>
                      </a:r>
                      <a:r>
                        <a:rPr lang="pt-BR" sz="2200" b="0" kern="1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Uma charge criticando uma lei recém-aprovada, usando a imagem do político responsável pela lei com traços exagerados para satirizar o acontecimento.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1000" b="0" kern="1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endParaRPr lang="pt-BR" sz="1000" b="0" kern="1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32" marR="53232" marT="0" marB="0">
                    <a:lnL w="381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350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7682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7C2CE-3401-964C-5BA7-8BBB77F16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971205AD-97E9-A214-084E-6FEAB42415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441693"/>
              </p:ext>
            </p:extLst>
          </p:nvPr>
        </p:nvGraphicFramePr>
        <p:xfrm>
          <a:off x="318247" y="891707"/>
          <a:ext cx="11555506" cy="32230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55506">
                  <a:extLst>
                    <a:ext uri="{9D8B030D-6E8A-4147-A177-3AD203B41FA5}">
                      <a16:colId xmlns:a16="http://schemas.microsoft.com/office/drawing/2014/main" val="2186401213"/>
                    </a:ext>
                  </a:extLst>
                </a:gridCol>
              </a:tblGrid>
              <a:tr h="32230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200" b="1" kern="1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Cartum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200" b="1" kern="1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Contexto: </a:t>
                      </a:r>
                      <a:r>
                        <a:rPr lang="pt-BR" sz="2200" b="0" kern="1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Explora temas universais e atemporais, que podem ser compreendidos em qualquer época.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200" b="1" kern="1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Crítica: </a:t>
                      </a:r>
                      <a:r>
                        <a:rPr lang="pt-BR" sz="2200" b="0" kern="1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Apresenta uma crítica mais abrangente sobre comportamentos humanos, situações cotidianas ou situações cômicas.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200" b="1" kern="1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Linguagem: </a:t>
                      </a:r>
                      <a:r>
                        <a:rPr lang="pt-BR" sz="2200" b="0" kern="1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Pode utilizar a linguagem verbal e não verbal, com foco na expressão facial e corporal dos personagens para transmitir a mensagem.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200" b="1" kern="1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Exemplo: </a:t>
                      </a:r>
                      <a:r>
                        <a:rPr lang="pt-BR" sz="2200" b="0" kern="1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Um cartum que critica a obsessão por redes sociais, mostrando um bebê com vários "amigos" no Facebook, mas sem interações na vida real.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200" b="0" kern="1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Em resumo, a charge é mais específica e contextualizada, enquanto o cartum é mais amplo e atemporal. </a:t>
                      </a: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1000" b="0" kern="1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Disponível em: </a:t>
                      </a:r>
                      <a:r>
                        <a:rPr lang="pt-BR" sz="1000" b="0" u="sng" kern="1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https://www.significados.com.br/charge-e-cartum/#:~:text=A%20charge%20possui%20como%20caracter%C3%ADstica,%2C%20geralmente%2C%20presentes%20nas%20not%C3%ADcias</a:t>
                      </a:r>
                      <a:r>
                        <a:rPr lang="pt-BR" sz="1000" b="0" kern="1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. Acesso em: 17 jun. 2025. </a:t>
                      </a:r>
                      <a:endParaRPr lang="pt-BR" sz="1000" b="0" kern="1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32" marR="53232" marT="0" marB="0">
                    <a:lnL w="381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350406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F3AFDA99-926B-B123-A295-40365FB1EB24}"/>
              </a:ext>
            </a:extLst>
          </p:cNvPr>
          <p:cNvSpPr txBox="1"/>
          <p:nvPr/>
        </p:nvSpPr>
        <p:spPr>
          <a:xfrm>
            <a:off x="318246" y="4643527"/>
            <a:ext cx="11555505" cy="8797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Estudante, é hora de colocar em prática a diferença entre charge e cartum! Topas??? Vamos lá? Bons estudos! 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048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0D20E-E34A-52B4-ABE9-7D9413C12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03914F4-2F0D-A6B1-B7E9-706B3D55BAAD}"/>
              </a:ext>
            </a:extLst>
          </p:cNvPr>
          <p:cNvSpPr txBox="1"/>
          <p:nvPr/>
        </p:nvSpPr>
        <p:spPr>
          <a:xfrm>
            <a:off x="313763" y="894126"/>
            <a:ext cx="11510683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3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 os textos.   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02671FA-0FEA-DB27-2D32-FD19F6EDF261}"/>
              </a:ext>
            </a:extLst>
          </p:cNvPr>
          <p:cNvSpPr txBox="1"/>
          <p:nvPr/>
        </p:nvSpPr>
        <p:spPr>
          <a:xfrm>
            <a:off x="313763" y="1485861"/>
            <a:ext cx="5074025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3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Texto III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 descr="61 ✓ Aluno: Turma: Charge 1 Charge 2 1. As respostas da">
            <a:extLst>
              <a:ext uri="{FF2B5EF4-FFF2-40B4-BE49-F238E27FC236}">
                <a16:creationId xmlns:a16="http://schemas.microsoft.com/office/drawing/2014/main" id="{85DAD77F-5D9A-158A-A376-C680F2C0C3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63" y="2077596"/>
            <a:ext cx="5235390" cy="392717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5827521D-400F-581C-14E0-BCCDCC7C2449}"/>
              </a:ext>
            </a:extLst>
          </p:cNvPr>
          <p:cNvSpPr txBox="1"/>
          <p:nvPr/>
        </p:nvSpPr>
        <p:spPr>
          <a:xfrm>
            <a:off x="313763" y="6150229"/>
            <a:ext cx="5172637" cy="413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Disponível em: </a:t>
            </a:r>
            <a:r>
              <a:rPr lang="pt-BR" sz="1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https://encrypted-tbn0.gstatic.com/</a:t>
            </a:r>
            <a:r>
              <a:rPr lang="pt-BR" sz="1000" kern="100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images?q</a:t>
            </a:r>
            <a:r>
              <a:rPr lang="pt-BR" sz="1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=tbn:ANd9GcQL7Lbd36UBqxDj5GTB-JM-nDfXOMFZkKvlvw&amp;s</a:t>
            </a:r>
            <a:r>
              <a:rPr lang="pt-BR" sz="10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Acesso em: 5 mai. 2025.</a:t>
            </a:r>
            <a:endParaRPr lang="pt-B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3E34180-4DBA-DB4D-510E-23B4A755E6E8}"/>
              </a:ext>
            </a:extLst>
          </p:cNvPr>
          <p:cNvSpPr txBox="1"/>
          <p:nvPr/>
        </p:nvSpPr>
        <p:spPr>
          <a:xfrm>
            <a:off x="5782237" y="1483581"/>
            <a:ext cx="609600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Texto IV 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Imagem 12" descr="Diagrama&#10;&#10;O conteúdo gerado por IA pode estar incorreto.">
            <a:extLst>
              <a:ext uri="{FF2B5EF4-FFF2-40B4-BE49-F238E27FC236}">
                <a16:creationId xmlns:a16="http://schemas.microsoft.com/office/drawing/2014/main" id="{09FC9BFE-B8FE-7AAD-45AA-7D013CFC07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27" y="2157880"/>
            <a:ext cx="5715734" cy="3846890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9407C940-3F7E-166C-A3A2-E0C44A5985C6}"/>
              </a:ext>
            </a:extLst>
          </p:cNvPr>
          <p:cNvSpPr txBox="1"/>
          <p:nvPr/>
        </p:nvSpPr>
        <p:spPr>
          <a:xfrm>
            <a:off x="5905427" y="6232559"/>
            <a:ext cx="5972810" cy="248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Disponível em: </a:t>
            </a:r>
            <a:r>
              <a:rPr lang="pt-BR" sz="1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https://www.passeidireto.com/arquivo/84361626/atividade-02-b-leitura-8-ano</a:t>
            </a:r>
            <a:r>
              <a:rPr lang="pt-BR" sz="1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Acesso em: 5 de maio 2025.</a:t>
            </a:r>
            <a:endParaRPr lang="pt-B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0674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F3437F0-1CBC-4F5F-6608-AF8AAFB6E43A}"/>
              </a:ext>
            </a:extLst>
          </p:cNvPr>
          <p:cNvSpPr txBox="1"/>
          <p:nvPr/>
        </p:nvSpPr>
        <p:spPr>
          <a:xfrm>
            <a:off x="322728" y="863702"/>
            <a:ext cx="11510683" cy="1769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12.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principal diferença entre charge e cartum está no contexto e no propósito das ilustrações. O cartum aborda temas universais e atemporais, enquanto a charge está vinculada a um contexto específico e atual, retratando acontecimentos e personalidades do momento. Agora responda. 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pt-BR" sz="23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O texto III é</a:t>
            </a:r>
            <a:endParaRPr lang="pt-BR" sz="2300" dirty="0">
              <a:latin typeface="Arial Narrow" panose="020B0606020202030204" pitchFamily="34" charset="0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D74D7F86-ABC9-9A22-DC32-49CBE41CF1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759785"/>
              </p:ext>
            </p:extLst>
          </p:nvPr>
        </p:nvGraphicFramePr>
        <p:xfrm>
          <a:off x="358588" y="2633674"/>
          <a:ext cx="11510684" cy="3674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93577">
                  <a:extLst>
                    <a:ext uri="{9D8B030D-6E8A-4147-A177-3AD203B41FA5}">
                      <a16:colId xmlns:a16="http://schemas.microsoft.com/office/drawing/2014/main" val="3877111053"/>
                    </a:ext>
                  </a:extLst>
                </a:gridCol>
                <a:gridCol w="2339788">
                  <a:extLst>
                    <a:ext uri="{9D8B030D-6E8A-4147-A177-3AD203B41FA5}">
                      <a16:colId xmlns:a16="http://schemas.microsoft.com/office/drawing/2014/main" val="4138375222"/>
                    </a:ext>
                  </a:extLst>
                </a:gridCol>
                <a:gridCol w="3899648">
                  <a:extLst>
                    <a:ext uri="{9D8B030D-6E8A-4147-A177-3AD203B41FA5}">
                      <a16:colId xmlns:a16="http://schemas.microsoft.com/office/drawing/2014/main" val="2713924059"/>
                    </a:ext>
                  </a:extLst>
                </a:gridCol>
                <a:gridCol w="2877671">
                  <a:extLst>
                    <a:ext uri="{9D8B030D-6E8A-4147-A177-3AD203B41FA5}">
                      <a16:colId xmlns:a16="http://schemas.microsoft.com/office/drawing/2014/main" val="30814841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300" b="0" kern="1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(     ) tirinha.</a:t>
                      </a:r>
                      <a:endParaRPr lang="pt-BR" sz="2300" b="0" kern="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300" b="0" kern="1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(     ) cartaz.</a:t>
                      </a:r>
                      <a:endParaRPr lang="pt-BR" sz="2300" b="0" kern="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300" b="0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(   ) história em quadrinhos.</a:t>
                      </a:r>
                      <a:endParaRPr lang="pt-BR" sz="2300" b="0" kern="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300" b="0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(   ) charge.</a:t>
                      </a:r>
                      <a:endParaRPr lang="pt-BR" sz="2300" b="0" kern="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2546848"/>
                  </a:ext>
                </a:extLst>
              </a:tr>
            </a:tbl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B321775B-EAD6-62BC-C1F6-485F58C08767}"/>
              </a:ext>
            </a:extLst>
          </p:cNvPr>
          <p:cNvSpPr txBox="1"/>
          <p:nvPr/>
        </p:nvSpPr>
        <p:spPr>
          <a:xfrm>
            <a:off x="358587" y="3429000"/>
            <a:ext cx="11474823" cy="472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O texto IV é 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25DB5CE6-42CB-6C84-5029-F166068130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52510"/>
              </p:ext>
            </p:extLst>
          </p:nvPr>
        </p:nvGraphicFramePr>
        <p:xfrm>
          <a:off x="358587" y="3938450"/>
          <a:ext cx="11474824" cy="3674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3813">
                  <a:extLst>
                    <a:ext uri="{9D8B030D-6E8A-4147-A177-3AD203B41FA5}">
                      <a16:colId xmlns:a16="http://schemas.microsoft.com/office/drawing/2014/main" val="3920646964"/>
                    </a:ext>
                  </a:extLst>
                </a:gridCol>
                <a:gridCol w="2796988">
                  <a:extLst>
                    <a:ext uri="{9D8B030D-6E8A-4147-A177-3AD203B41FA5}">
                      <a16:colId xmlns:a16="http://schemas.microsoft.com/office/drawing/2014/main" val="2148847207"/>
                    </a:ext>
                  </a:extLst>
                </a:gridCol>
                <a:gridCol w="2554941">
                  <a:extLst>
                    <a:ext uri="{9D8B030D-6E8A-4147-A177-3AD203B41FA5}">
                      <a16:colId xmlns:a16="http://schemas.microsoft.com/office/drawing/2014/main" val="1788226441"/>
                    </a:ext>
                  </a:extLst>
                </a:gridCol>
                <a:gridCol w="2519082">
                  <a:extLst>
                    <a:ext uri="{9D8B030D-6E8A-4147-A177-3AD203B41FA5}">
                      <a16:colId xmlns:a16="http://schemas.microsoft.com/office/drawing/2014/main" val="2404231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300" b="0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(   ) história em quadrinhos.</a:t>
                      </a:r>
                      <a:endParaRPr lang="pt-BR" sz="2300" b="0" kern="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300" b="0" kern="1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(     ) charge.</a:t>
                      </a:r>
                      <a:endParaRPr lang="pt-BR" sz="2300" b="0" kern="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300" b="0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(   ) cartum.</a:t>
                      </a:r>
                      <a:endParaRPr lang="pt-BR" sz="2300" b="0" kern="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300" b="0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(    ) anúncio.</a:t>
                      </a:r>
                      <a:endParaRPr lang="pt-BR" sz="2300" b="0" kern="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0821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61118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47C8176-94AA-4885-4A97-7A7459E59F41}"/>
              </a:ext>
            </a:extLst>
          </p:cNvPr>
          <p:cNvSpPr txBox="1"/>
          <p:nvPr/>
        </p:nvSpPr>
        <p:spPr>
          <a:xfrm>
            <a:off x="322729" y="898820"/>
            <a:ext cx="11528611" cy="4533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13.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cartum é uma ilustração humorística que aborda temas universais, como situações cotidianas e comportamentos humanos. Seu objetivo é provocar o riso e a reflexão por meio do exagero e da caricatura. O cartum não possui um contexto específico e, por isso, é atemporal, podendo ser compreendido e apreciado por diferentes públicos e gerações. A charge é uma ilustração humorística que tem como objetivo principal criticar e ironizar fatos políticos, sociais e culturais. Diferentemente do cartum, a charge está vinculada a um contexto específico e atual, retratando acontecimentos e personalidades do momento. Por isso, é comum que charges percam parte de seu sentido e impacto com o passar do tempo.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Qual é o tema desse cartum? E dessa charge? 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O que provoca humor nesse cartum? E o que a charge crítica? 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75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A3973E4F-6F80-11E4-C861-CDC0ED8365A1}"/>
              </a:ext>
            </a:extLst>
          </p:cNvPr>
          <p:cNvSpPr txBox="1"/>
          <p:nvPr/>
        </p:nvSpPr>
        <p:spPr>
          <a:xfrm>
            <a:off x="313765" y="1115673"/>
            <a:ext cx="1156447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dirty="0">
                <a:latin typeface="Arial Narrow" panose="020B0606020202030204" pitchFamily="34" charset="0"/>
              </a:rPr>
              <a:t>Contextualizando o gênero, o tema e o campo de atuação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5003ADB3-728B-122B-BA75-45278C0E51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87248"/>
              </p:ext>
            </p:extLst>
          </p:nvPr>
        </p:nvGraphicFramePr>
        <p:xfrm>
          <a:off x="304800" y="768976"/>
          <a:ext cx="11573435" cy="346697"/>
        </p:xfrm>
        <a:graphic>
          <a:graphicData uri="http://schemas.openxmlformats.org/drawingml/2006/table">
            <a:tbl>
              <a:tblPr firstRow="1" firstCol="1" bandRow="1"/>
              <a:tblGrid>
                <a:gridCol w="11573435">
                  <a:extLst>
                    <a:ext uri="{9D8B030D-6E8A-4147-A177-3AD203B41FA5}">
                      <a16:colId xmlns:a16="http://schemas.microsoft.com/office/drawing/2014/main" val="1169158245"/>
                    </a:ext>
                  </a:extLst>
                </a:gridCol>
              </a:tblGrid>
              <a:tr h="3466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kern="1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GRUPO DE ATIVIDADES 1</a:t>
                      </a:r>
                      <a:endParaRPr lang="pt-B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2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7424576"/>
                  </a:ext>
                </a:extLst>
              </a:tr>
            </a:tbl>
          </a:graphicData>
        </a:graphic>
      </p:graphicFrame>
      <p:sp>
        <p:nvSpPr>
          <p:cNvPr id="4" name="CaixaDeTexto 3">
            <a:extLst>
              <a:ext uri="{FF2B5EF4-FFF2-40B4-BE49-F238E27FC236}">
                <a16:creationId xmlns:a16="http://schemas.microsoft.com/office/drawing/2014/main" id="{C19A52A2-FC3B-3998-329D-496362C9306B}"/>
              </a:ext>
            </a:extLst>
          </p:cNvPr>
          <p:cNvSpPr txBox="1"/>
          <p:nvPr/>
        </p:nvSpPr>
        <p:spPr>
          <a:xfrm>
            <a:off x="313765" y="1703587"/>
            <a:ext cx="11564470" cy="463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buNone/>
            </a:pPr>
            <a:r>
              <a:rPr lang="pt-BR" sz="23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pt-BR" sz="23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Antes de ler os textos, vamos </a:t>
            </a:r>
            <a:r>
              <a:rPr lang="pt-BR" sz="2300" dirty="0">
                <a:latin typeface="Arial Narrow" panose="020B0606020202030204" pitchFamily="34" charset="0"/>
              </a:rPr>
              <a:t>observar as imagens? </a:t>
            </a:r>
            <a:endParaRPr lang="pt-BR" sz="23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Desenho de uma pessoa&#10;&#10;O conteúdo gerado por IA pode estar incorreto.">
            <a:extLst>
              <a:ext uri="{FF2B5EF4-FFF2-40B4-BE49-F238E27FC236}">
                <a16:creationId xmlns:a16="http://schemas.microsoft.com/office/drawing/2014/main" id="{5F890900-0D59-80D8-07FC-C15D01231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7939" y="2308493"/>
            <a:ext cx="8407156" cy="182543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76FEEEE-3A6F-0996-B746-006CFD20968A}"/>
              </a:ext>
            </a:extLst>
          </p:cNvPr>
          <p:cNvSpPr txBox="1"/>
          <p:nvPr/>
        </p:nvSpPr>
        <p:spPr>
          <a:xfrm>
            <a:off x="313765" y="4275569"/>
            <a:ext cx="1156447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pt-BR" sz="1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Disponível em https://mundoeducacao.uol.com.br/</a:t>
            </a:r>
            <a:r>
              <a:rPr lang="pt-BR" sz="1000" kern="100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redacao</a:t>
            </a:r>
            <a:r>
              <a:rPr lang="pt-BR" sz="1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/um-genero-textual-essencialmente-argumentativodebate.htm</a:t>
            </a:r>
            <a:r>
              <a:rPr lang="pt-BR" sz="1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t-BR" sz="1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Acesso em: 9 maio 2025.</a:t>
            </a:r>
          </a:p>
          <a:p>
            <a:pPr algn="r">
              <a:buNone/>
            </a:pPr>
            <a:r>
              <a:rPr lang="pt-BR" sz="1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Disponível em </a:t>
            </a:r>
            <a:r>
              <a:rPr lang="pt-BR" sz="1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https://educador.brasilescola.uol.com.br/</a:t>
            </a:r>
            <a:r>
              <a:rPr lang="pt-BR" sz="1000" kern="100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estrategias</a:t>
            </a:r>
            <a:r>
              <a:rPr lang="pt-BR" sz="1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-ensino/o-debate-conduzindo-escrita-texto-argumentativo.htm</a:t>
            </a:r>
            <a:r>
              <a:rPr lang="pt-BR" sz="1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Acesso em: 8 maio 2025.</a:t>
            </a:r>
            <a:endParaRPr lang="pt-BR" sz="1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pt-BR" sz="1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Disponível em https://www.istockphoto.com/</a:t>
            </a:r>
            <a:r>
              <a:rPr lang="pt-BR" sz="1000" kern="100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</a:t>
            </a:r>
            <a:r>
              <a:rPr lang="pt-BR" sz="1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/fotos/debate-</a:t>
            </a:r>
            <a:r>
              <a:rPr lang="pt-BR" sz="1000" kern="100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students</a:t>
            </a:r>
            <a:r>
              <a:rPr lang="pt-BR" sz="1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Acesso em: 9 maio 2025. 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4417911-9333-6479-198F-D8A64CC3053D}"/>
              </a:ext>
            </a:extLst>
          </p:cNvPr>
          <p:cNvSpPr txBox="1"/>
          <p:nvPr/>
        </p:nvSpPr>
        <p:spPr>
          <a:xfrm>
            <a:off x="313764" y="4971205"/>
            <a:ext cx="11564469" cy="1286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O que essas imagens nos lembram? São pessoas conversando? Ou lembram também um “Debate”? 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Você já parou para pensar que somos seres com autonomia para mostrar a nossa posição crítica frente à realidade?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8394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749B2-9CAD-DCDC-031B-2B5067604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E596D6CC-1BF3-0616-12F9-5A62726DB5BD}"/>
              </a:ext>
            </a:extLst>
          </p:cNvPr>
          <p:cNvSpPr txBox="1"/>
          <p:nvPr/>
        </p:nvSpPr>
        <p:spPr>
          <a:xfrm>
            <a:off x="313765" y="838476"/>
            <a:ext cx="11564469" cy="3322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Você já percebeu que em família, numa roda de amigos ou em outros contextos, em alguns momentos, tentamos convencer o “outro”? E tentamos mostrar/provar que temos razão? 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O embate, um debate respeitoso, ainda que com algumas divergências, reflete nossa visão de mundo. Você sabia que isso é muito importante? 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Você sabe o que é o gênero “Debate”? E argumentação? 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Você sabia que o gênero “Debate” contribui para a construção de argumentos no texto dissertativo/argumentativo, em especial, para produzir o “artigo de opinião”? Você lembra as características do gênero Artigo de Opinião?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1717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FE30E9A-3588-F38A-91FC-764AAB7355D9}"/>
              </a:ext>
            </a:extLst>
          </p:cNvPr>
          <p:cNvSpPr txBox="1"/>
          <p:nvPr/>
        </p:nvSpPr>
        <p:spPr>
          <a:xfrm>
            <a:off x="221984" y="604379"/>
            <a:ext cx="1176792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► Conhecendo o gênero textual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B73D39D8-3CBB-DE94-899A-55696DEC0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5425" y="22225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DD9A0968-C6A5-7464-23B9-26308E4763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5425" y="27749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7344AF1-5A41-EC09-1A55-F74F1FAAE0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219595"/>
              </p:ext>
            </p:extLst>
          </p:nvPr>
        </p:nvGraphicFramePr>
        <p:xfrm>
          <a:off x="342900" y="1128046"/>
          <a:ext cx="11471148" cy="51601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71148">
                  <a:extLst>
                    <a:ext uri="{9D8B030D-6E8A-4147-A177-3AD203B41FA5}">
                      <a16:colId xmlns:a16="http://schemas.microsoft.com/office/drawing/2014/main" val="33538969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300" b="1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Gênero textual – Debate Regrado</a:t>
                      </a:r>
                      <a:endParaRPr lang="pt-BR" sz="2300" b="1" kern="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300" b="1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Debate Regrado:  </a:t>
                      </a:r>
                      <a:r>
                        <a:rPr lang="pt-BR" sz="2300" b="0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É um gênero oral em que duas ou mais pessoas se reúnem para conversar sobre duas ideias diferentes, levantando </a:t>
                      </a:r>
                      <a:r>
                        <a:rPr lang="pt-BR" sz="2300" b="1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argumentos</a:t>
                      </a:r>
                      <a:r>
                        <a:rPr lang="pt-BR" sz="2300" b="0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que defendam a sua linha de pensamento. Ele é bastante comum durante campanhas políticas, em escolas, faculdades e comunidades. O </a:t>
                      </a:r>
                      <a:r>
                        <a:rPr lang="pt-BR" sz="2300" b="1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debate regrado</a:t>
                      </a:r>
                      <a:r>
                        <a:rPr lang="pt-BR" sz="2300" b="0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, segue determinadas regras que foram dadas antes de o debate começar, como </a:t>
                      </a:r>
                      <a:r>
                        <a:rPr lang="pt-BR" sz="2300" b="1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tempo de fala e direito a réplicas e tréplicas</a:t>
                      </a:r>
                      <a:r>
                        <a:rPr lang="pt-BR" sz="2300" b="0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. A principal </a:t>
                      </a:r>
                      <a:r>
                        <a:rPr lang="pt-BR" sz="2300" b="1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característica do debate regrado </a:t>
                      </a:r>
                      <a:r>
                        <a:rPr lang="pt-BR" sz="2300" b="0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é que as pessoas têm o direito de expor suas opiniões e ideias, ouvir e respeitar os demais, mesmo que sejam opostas, de uma forma organizada e objetiva. Para que haja um </a:t>
                      </a:r>
                      <a:r>
                        <a:rPr lang="pt-BR" sz="2300" b="1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debate regrado faz-se necessário: a presença de argumentos que revelam posições positivas ou negativas em relação ao tema; concordância, apoio, desacordo e refutação; variados tipos de argumento, tais como, por exemplificação, de princípios, de causalidade etc. </a:t>
                      </a:r>
                      <a:endParaRPr lang="pt-BR" sz="2300" b="1" kern="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just">
                        <a:lnSpc>
                          <a:spcPct val="114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300" b="0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O </a:t>
                      </a:r>
                      <a:r>
                        <a:rPr lang="pt-BR" sz="2300" b="1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debate regrado </a:t>
                      </a:r>
                      <a:r>
                        <a:rPr lang="pt-BR" sz="2300" b="0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é composto por: </a:t>
                      </a:r>
                      <a:r>
                        <a:rPr lang="pt-BR" sz="2300" b="1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Moderador ou mediador</a:t>
                      </a:r>
                      <a:r>
                        <a:rPr lang="pt-BR" sz="2300" b="0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:</a:t>
                      </a:r>
                      <a:r>
                        <a:rPr lang="pt-BR" sz="2300" b="0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lança o debate, expondo com clareza o assunto a discutir; dá a palavra às pessoas que a pedem e impede que a outras intervenham sem a ter</a:t>
                      </a:r>
                      <a:endParaRPr lang="pt-BR" sz="1000" b="0" kern="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8319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66070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C4205-DB20-2DD0-98CF-0C785EC54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DB63FCBE-9358-AECB-132A-FE40125C6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5425" y="22225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94E6D806-5794-33D2-099E-4156426EFA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5425" y="27749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855F08A4-BB03-2ED5-AC1A-5403A4B39D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22978"/>
              </p:ext>
            </p:extLst>
          </p:nvPr>
        </p:nvGraphicFramePr>
        <p:xfrm>
          <a:off x="342900" y="899191"/>
          <a:ext cx="11471148" cy="31038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71148">
                  <a:extLst>
                    <a:ext uri="{9D8B030D-6E8A-4147-A177-3AD203B41FA5}">
                      <a16:colId xmlns:a16="http://schemas.microsoft.com/office/drawing/2014/main" val="33538969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4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pt-BR" sz="2300" b="0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pedido; estimula os participantes e convida-os a reagir e a exprimirem-se; chama a atenção para o assunto que está a ser debatido quando as intervenções dos participantes “fogem” ao mesmo; controla o tempo e, no fim, convida a que tirem conclusões. </a:t>
                      </a:r>
                      <a:r>
                        <a:rPr lang="pt-BR" sz="2300" b="1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Debatedores:</a:t>
                      </a:r>
                      <a:r>
                        <a:rPr lang="pt-BR" sz="2300" b="0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Expõem suas ideias e tentam convencer os interlocutores, fazendo uso de argumentos, razões, explicações.  </a:t>
                      </a:r>
                      <a:r>
                        <a:rPr lang="pt-BR" sz="2300" b="1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Audiência/ público: </a:t>
                      </a:r>
                      <a:r>
                        <a:rPr lang="pt-BR" sz="2300" b="0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São as pessoas que assistem ao debate, podem fazer perguntas aos debatedores, se o moderador permitir dentro das regras estabelecidas previamente. Pode, também, tomar partido sobre o tema discutido e decidir sobre a melhor exposição.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300" b="0" kern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BR" sz="11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1000" b="0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Disponível em:</a:t>
                      </a:r>
                      <a:r>
                        <a:rPr lang="pt-BR" sz="1000" b="0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pt-BR" sz="1000" b="0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https://www.iturama.mg.gov.br/</a:t>
                      </a:r>
                      <a:r>
                        <a:rPr lang="pt-BR" sz="1000" b="0" kern="180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images</a:t>
                      </a:r>
                      <a:r>
                        <a:rPr lang="pt-BR" sz="1000" b="0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/2021/</a:t>
                      </a:r>
                      <a:r>
                        <a:rPr lang="pt-BR" sz="1000" b="0" kern="180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pdf</a:t>
                      </a:r>
                      <a:r>
                        <a:rPr lang="pt-BR" sz="1000" b="0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/</a:t>
                      </a:r>
                      <a:r>
                        <a:rPr lang="pt-BR" sz="1000" b="0" kern="180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educacao</a:t>
                      </a:r>
                      <a:r>
                        <a:rPr lang="pt-BR" sz="1000" b="0" kern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/2_bimestre/pet_2_-_8_ano.pdf. Acesso em: 12 maio 2025. Adaptado.</a:t>
                      </a:r>
                      <a:endParaRPr lang="pt-BR" sz="1000" b="0" kern="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8319419"/>
                  </a:ext>
                </a:extLst>
              </a:tr>
            </a:tbl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7D896292-E64E-F683-2BBF-3FA04E96642B}"/>
              </a:ext>
            </a:extLst>
          </p:cNvPr>
          <p:cNvSpPr txBox="1"/>
          <p:nvPr/>
        </p:nvSpPr>
        <p:spPr>
          <a:xfrm>
            <a:off x="342900" y="4275869"/>
            <a:ext cx="11471148" cy="210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Estudante, o debate nos permite expor livremente nossas ideias, como também exige estarmos aptos a respeitar as opiniões alheias. Independentemente do resultado, essa experiência é extremamente enriquecedora, pois debater significa modificar as pessoas e a nós mesmos. É, portanto, um exercício de cidadania. Se colocar como sujeito que é ouvido numa situação comunicativa é muito importante! Pense nisso!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4780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BC148031-E62C-0257-3EE8-5C9D179444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5425" y="29289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2F96E751-1E48-D87E-5495-98BE5452D9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9161726"/>
              </p:ext>
            </p:extLst>
          </p:nvPr>
        </p:nvGraphicFramePr>
        <p:xfrm>
          <a:off x="333756" y="772477"/>
          <a:ext cx="11498580" cy="56077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98580">
                  <a:extLst>
                    <a:ext uri="{9D8B030D-6E8A-4147-A177-3AD203B41FA5}">
                      <a16:colId xmlns:a16="http://schemas.microsoft.com/office/drawing/2014/main" val="18132169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300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Refletindo sobre o Debate e o Artigo de Opinião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300" b="0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O gênero “Debate” é oral, geralmente, ocorre em um contexto interativo, com participantes discutindo uma tópico/tema/assunto específico. Envolve a apresentação de argumentos a favor e contra um determinado “ponto de vista.” Pode incluir questionamentos, respostas, réplicas e tréplicas entre os participantes. A finalidade é convencer/persuadir quem está participando do debate e a (audiência). Já o gênero “Artigo de Opinião” é escrito (em prosa) por uma pessoa (articulista) que defende uma “ponto de vista” (tese) sobre um tema/assunto de interesse social, muitas vezes polêmico. É um texto, geralmente, publicado em sites, jornais ou revistas. Apresenta uma argumentação bem fundamentada com estratégias argumentativas, como “fatos, exemplos, pesquisas, analogias, citação (direta ou indireta) de alguma autoridade no assunto. E tudo isso para levar à construção dos argumentos, como “argumento de autoridade, comprovação, exemplificação, argumento de analogia histórica”, entre outros. Em resumo, o debate envolve uma discussão interativa entre os participantes, enquanto o artigo de opinião é uma forma escrita de expressar um ponto de vista embasado sobre um tema. É muito interessante quando há o “debate” sobre o tema e depois a “escrita do artigo de opinião sobre o tema abordado durante o debate.”</a:t>
                      </a:r>
                      <a:endParaRPr lang="pt-BR" sz="2300" b="0" kern="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63103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01869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DBE50-255C-7A7E-117A-B14777A3C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B19AC47-556D-00A1-190F-757F9E445801}"/>
              </a:ext>
            </a:extLst>
          </p:cNvPr>
          <p:cNvSpPr txBox="1"/>
          <p:nvPr/>
        </p:nvSpPr>
        <p:spPr>
          <a:xfrm>
            <a:off x="349622" y="804046"/>
            <a:ext cx="1145689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Leia os textos. 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10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3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Texto I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 descr="Texto&#10;&#10;O conteúdo gerado por IA pode estar incorreto.">
            <a:extLst>
              <a:ext uri="{FF2B5EF4-FFF2-40B4-BE49-F238E27FC236}">
                <a16:creationId xmlns:a16="http://schemas.microsoft.com/office/drawing/2014/main" id="{C6E19FC5-6942-E536-7253-39C6F2526F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25"/>
          <a:stretch/>
        </p:blipFill>
        <p:spPr bwMode="auto">
          <a:xfrm>
            <a:off x="3426635" y="1758153"/>
            <a:ext cx="5338730" cy="39523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E564118-5524-EDAB-67DA-EF9D82B9033B}"/>
              </a:ext>
            </a:extLst>
          </p:cNvPr>
          <p:cNvSpPr txBox="1"/>
          <p:nvPr/>
        </p:nvSpPr>
        <p:spPr>
          <a:xfrm>
            <a:off x="3227295" y="5837237"/>
            <a:ext cx="6096000" cy="248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Disponível em: https://www.plataformaredigir.com.br/tema-redacao/inteligencia-artificial_redacao-enem Acesso em: 14 abr. 2025.</a:t>
            </a:r>
            <a:endParaRPr lang="pt-B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0725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C173167-3E2D-6C60-033B-6FC224BF80BE}"/>
              </a:ext>
            </a:extLst>
          </p:cNvPr>
          <p:cNvSpPr txBox="1"/>
          <p:nvPr/>
        </p:nvSpPr>
        <p:spPr>
          <a:xfrm>
            <a:off x="313765" y="960755"/>
            <a:ext cx="1155550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 II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1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pt-B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23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impacto da inteligência artificial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C8C62C1-4A05-26EF-41E7-73385450A84D}"/>
              </a:ext>
            </a:extLst>
          </p:cNvPr>
          <p:cNvSpPr txBox="1"/>
          <p:nvPr/>
        </p:nvSpPr>
        <p:spPr>
          <a:xfrm>
            <a:off x="313764" y="2034131"/>
            <a:ext cx="11555505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38163" algn="just"/>
            <a:r>
              <a:rPr lang="pt-BR" sz="23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inteligência artificial (IA) tem se tornado cada vez mais presente em nossas vidas, e seu impacto é inegável. Com avanços tecnológicos cada vez mais rápidos, a IA está transformando a maneira como vivemos, trabalhamos e nos relacionamos. Neste artigo, vamos explorar o impacto da inteligência artificial em diferentes áreas e como ela está mudando o mundo ao nosso redor.</a:t>
            </a:r>
          </a:p>
          <a:p>
            <a:pPr indent="538163" algn="just"/>
            <a:r>
              <a:rPr lang="pt-BR" sz="2300" dirty="0">
                <a:latin typeface="Arial Narrow" panose="020B0606020202030204" pitchFamily="34" charset="0"/>
              </a:rPr>
              <a:t>A inteligência artificial é uma área da ciência da computação que busca desenvolver máquinas capazes de realizar tarefas que normalmente exigiriam inteligência humana. Essas máquinas são programadas para aprender, raciocinar e tomar decisões com base em dados e algoritmos.</a:t>
            </a:r>
          </a:p>
          <a:p>
            <a:pPr indent="538163" algn="just"/>
            <a:r>
              <a:rPr lang="pt-BR" sz="2300" dirty="0">
                <a:latin typeface="Arial Narrow" panose="020B0606020202030204" pitchFamily="34" charset="0"/>
              </a:rPr>
              <a:t>Um dos impactos mais visíveis da inteligência artificial é a automação de tarefas. Muitos empregos que antes eram realizados por humanos estão sendo substituídos por máquinas inteligentes. Por exemplo, em fábricas, robôs estão assumindo funções repetitivas e perigosas, aumentando a eficiência e reduzindo os riscos para os trabalhadores. No setor de transportes, carros autônomos estão se tornando uma realidade, o que pode revolucionar a forma como nos deslocamos.</a:t>
            </a:r>
          </a:p>
        </p:txBody>
      </p:sp>
    </p:spTree>
    <p:extLst>
      <p:ext uri="{BB962C8B-B14F-4D97-AF65-F5344CB8AC3E}">
        <p14:creationId xmlns:p14="http://schemas.microsoft.com/office/powerpoint/2010/main" val="23743962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A2BF0-B72C-6F6C-3AA3-B461E8426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E4054067-6463-BC7B-3E13-D9526D24E91F}"/>
              </a:ext>
            </a:extLst>
          </p:cNvPr>
          <p:cNvSpPr txBox="1"/>
          <p:nvPr/>
        </p:nvSpPr>
        <p:spPr>
          <a:xfrm>
            <a:off x="331695" y="747951"/>
            <a:ext cx="11537576" cy="509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38163" algn="just">
              <a:lnSpc>
                <a:spcPct val="114000"/>
              </a:lnSpc>
              <a:buNone/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Além disso, a inteligência artificial está impactando positivamente a área da saúde. Com a capacidade de analisar grandes quantidades de dados médicos, a IA pode ajudar no diagnóstico precoce de doenças, sugerir tratamentos personalizados e melhorar a eficiência dos sistemas de saúde. Isso pode salvar vidas e reduzir custos, tornando a assistência médica mais acessível e eficaz.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38163" algn="just">
              <a:lnSpc>
                <a:spcPct val="114000"/>
              </a:lnSpc>
              <a:buNone/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Outro setor que está sendo transformado pela inteligência artificial é o da educação. Com a IA, é possível personalizar o ensino, adaptando-o às necessidades individuais dos alunos. Além disso, a IA pode ajudar na criação de conteúdo educacional mais interativo e envolvente, tornando o aprendizado mais eficaz e estimulante.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38163" algn="just">
              <a:lnSpc>
                <a:spcPct val="114000"/>
              </a:lnSpc>
              <a:buNone/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entanto, é importante destacar que a inteligência artificial também apresenta desafios e preocupações. A substituição de empregos por máquinas pode levar ao desemprego em massa e acentuar as desigualdades sociais. Além disso, a IA levanta questões éticas, como a privacidade dos dados e o uso de algoritmos que podem perpetuar preconceitos e discriminações.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38163" algn="just">
              <a:lnSpc>
                <a:spcPct val="114000"/>
              </a:lnSpc>
              <a:buNone/>
            </a:pPr>
            <a:r>
              <a:rPr lang="pt-BR" sz="1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pt-BR" sz="1000" dirty="0"/>
          </a:p>
        </p:txBody>
      </p:sp>
    </p:spTree>
    <p:extLst>
      <p:ext uri="{BB962C8B-B14F-4D97-AF65-F5344CB8AC3E}">
        <p14:creationId xmlns:p14="http://schemas.microsoft.com/office/powerpoint/2010/main" val="29294717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A4615-2966-F94A-AD5B-129ACE4F0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21844AC-D0A9-07E4-2E19-FE678C31D041}"/>
              </a:ext>
            </a:extLst>
          </p:cNvPr>
          <p:cNvSpPr txBox="1"/>
          <p:nvPr/>
        </p:nvSpPr>
        <p:spPr>
          <a:xfrm>
            <a:off x="331694" y="730107"/>
            <a:ext cx="11537576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38163" algn="just">
              <a:buNone/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conclusão, o impacto da inteligência artificial é profundo e abrangente. Ela está transformando a maneira como vivemos e trabalhamos, trazendo benefícios em diversas áreas, como saúde, transporte e educação. No entanto, é fundamental que essas transformações sejam acompanhadas de discussões e regulamentações para garantir que a IA seja usada de forma ética e responsável, minimizando seus potenciais efeitos negativos. A inteligência artificial é uma ferramenta poderosa, e cabe a nós utilizá-la da melhor maneira possível para construir um futuro melhor.   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buNone/>
            </a:pPr>
            <a:r>
              <a:rPr lang="pt-BR" sz="8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pt-BR" sz="16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buNone/>
            </a:pPr>
            <a:r>
              <a:rPr lang="pt-BR" sz="1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Disponível em: https://meuartigo.brasilescola.uol.com.br/atualidades/o-impacto-da-inteligencia-artificial.htm</a:t>
            </a:r>
            <a:r>
              <a:rPr lang="pt-BR" sz="1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pt-BR" sz="1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Acesso em: 14 de maio 2025. </a:t>
            </a:r>
            <a:endParaRPr lang="pt-BR" sz="10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A4948A7-B3C6-B9C2-CE80-E354E30F6310}"/>
              </a:ext>
            </a:extLst>
          </p:cNvPr>
          <p:cNvSpPr txBox="1"/>
          <p:nvPr/>
        </p:nvSpPr>
        <p:spPr>
          <a:xfrm>
            <a:off x="331694" y="3343043"/>
            <a:ext cx="11474821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3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Estudante,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3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IA é uma tecnologia poderosa que pode trazer benefícios significativos, mas também apresenta riscos e desafios. É fundamental que se estabeleçam regras e diretrizes para o uso responsável da IA garantindo que seus benefícios sejam compartilhados por todos e que seus riscos sejam mitigados.  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EAFE079-02C9-CE2C-FDFE-0BB0DCB0583C}"/>
              </a:ext>
            </a:extLst>
          </p:cNvPr>
          <p:cNvSpPr txBox="1"/>
          <p:nvPr/>
        </p:nvSpPr>
        <p:spPr>
          <a:xfrm>
            <a:off x="331694" y="5091041"/>
            <a:ext cx="11537575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Responda oralmente as questões.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3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a) O que é Inteligência Artificial (I.A.)?  b) Quais os benefícios que a I.A. pode nos trazer?  c) A inteligência artificial pode vir a acabar com os empregos? d) Quais os malefícios que a I.A. pode nos trazer? e) Quais os principais impactos da inteligência artificial?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6907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4FCC6-3B37-D07E-0AEC-E457843CD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5C64ECAB-8151-70D5-95B1-C83C3F47575C}"/>
              </a:ext>
            </a:extLst>
          </p:cNvPr>
          <p:cNvSpPr txBox="1"/>
          <p:nvPr/>
        </p:nvSpPr>
        <p:spPr>
          <a:xfrm>
            <a:off x="358587" y="778639"/>
            <a:ext cx="11492753" cy="2277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debate regrado é um gênero oral que faz parte do campo midiático e, frequentemente, é apropriado pela esfera escolar. Ele se desenvolve em torno de temas polêmicos que dividem opinião. É caracterizado pela presença de debatedores com opiniões contrárias sobre o tema e um moderador</a:t>
            </a:r>
            <a:r>
              <a:rPr lang="pt-BR" sz="23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Vamos planejar um debate sobre</a:t>
            </a:r>
            <a:r>
              <a:rPr lang="pt-BR" sz="23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“Qual sua opinião sobre a IA?”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r>
              <a:rPr lang="pt-BR" sz="23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1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pt-BR" sz="1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Planejamento da argumentação 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F2D0A06E-9ECD-4EC4-1A46-B8A320029F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652665"/>
              </p:ext>
            </p:extLst>
          </p:nvPr>
        </p:nvGraphicFramePr>
        <p:xfrm>
          <a:off x="358587" y="3056507"/>
          <a:ext cx="11474826" cy="34432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35625">
                  <a:extLst>
                    <a:ext uri="{9D8B030D-6E8A-4147-A177-3AD203B41FA5}">
                      <a16:colId xmlns:a16="http://schemas.microsoft.com/office/drawing/2014/main" val="2204895511"/>
                    </a:ext>
                  </a:extLst>
                </a:gridCol>
                <a:gridCol w="8839201">
                  <a:extLst>
                    <a:ext uri="{9D8B030D-6E8A-4147-A177-3AD203B41FA5}">
                      <a16:colId xmlns:a16="http://schemas.microsoft.com/office/drawing/2014/main" val="3237531869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300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Debate: Qual sua opinião sobre a IA?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300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Os benefícios e malefícios  com a IA são, de fato, concretos e reais ou não?</a:t>
                      </a:r>
                      <a:endParaRPr lang="pt-BR" sz="2300" kern="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752623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300" kern="1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Movimento argumentativo</a:t>
                      </a:r>
                      <a:endParaRPr lang="pt-BR" sz="2300" kern="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7788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300" kern="1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Argumento 1</a:t>
                      </a:r>
                      <a:endParaRPr lang="pt-BR" sz="2300" kern="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300" kern="1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pt-BR" sz="2300" kern="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79060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300" kern="1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Argumento 2</a:t>
                      </a:r>
                      <a:endParaRPr lang="pt-BR" sz="2300" kern="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300" kern="1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pt-BR" sz="2300" kern="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45373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300" kern="1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Argumento 3</a:t>
                      </a:r>
                      <a:endParaRPr lang="pt-BR" sz="2300" kern="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300" kern="1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pt-BR" sz="2300" kern="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90002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300" kern="1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Contra-argumento 1</a:t>
                      </a:r>
                      <a:endParaRPr lang="pt-BR" sz="2300" kern="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300" kern="1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pt-BR" sz="2300" kern="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89454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300" kern="1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Contra-argumento 2</a:t>
                      </a:r>
                      <a:endParaRPr lang="pt-BR" sz="2300" kern="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300" kern="1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pt-BR" sz="2300" kern="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31477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300" kern="1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Conclusão</a:t>
                      </a:r>
                      <a:endParaRPr lang="pt-BR" sz="2300" kern="1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300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pt-BR" sz="2300" kern="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71351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35055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F6914-6C0F-BC6A-6E58-4A613387C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ED36CF2-BF78-95EC-F4D2-F651E426836C}"/>
              </a:ext>
            </a:extLst>
          </p:cNvPr>
          <p:cNvSpPr txBox="1"/>
          <p:nvPr/>
        </p:nvSpPr>
        <p:spPr>
          <a:xfrm>
            <a:off x="349621" y="878086"/>
            <a:ext cx="11501719" cy="1787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Responda oralmente. 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Quais foram os argumentos que mais lhe impactaram? – Como você percebe a prática da escuta ativa durante o debate? – O que pode ser feito para tornar os debates mais efetivos e persuasivos  no futuro? – Você acredita que o debate pode mudar opiniões? Como? 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DC39923B-6177-CE10-5B58-C2A39EF48E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541450"/>
              </p:ext>
            </p:extLst>
          </p:nvPr>
        </p:nvGraphicFramePr>
        <p:xfrm>
          <a:off x="349620" y="4192823"/>
          <a:ext cx="11501719" cy="10835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01719">
                  <a:extLst>
                    <a:ext uri="{9D8B030D-6E8A-4147-A177-3AD203B41FA5}">
                      <a16:colId xmlns:a16="http://schemas.microsoft.com/office/drawing/2014/main" val="3836567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300" b="0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Assista ao filme: </a:t>
                      </a:r>
                      <a:r>
                        <a:rPr lang="pt-BR" sz="2300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O Grande Desafio - </a:t>
                      </a:r>
                      <a:r>
                        <a:rPr lang="pt-BR" sz="2300" b="0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Melvin Thompson (Denzel Washington) é um brilhante professor e amante das palavras.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b="0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Disponível em: http://www.texto.pt/</a:t>
                      </a:r>
                      <a:r>
                        <a:rPr lang="pt-BR" sz="1100" b="0" kern="10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pt</a:t>
                      </a:r>
                      <a:r>
                        <a:rPr lang="pt-BR" sz="1100" b="0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/dicas/</a:t>
                      </a:r>
                      <a:r>
                        <a:rPr lang="pt-BR" sz="1100" b="0" kern="10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detalhes.php?sec</a:t>
                      </a:r>
                      <a:r>
                        <a:rPr lang="pt-BR" sz="1100" b="0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=7&amp;id=41. Acesso em: 14 maio 2025.</a:t>
                      </a:r>
                      <a:endParaRPr lang="pt-BR" sz="1100" b="0" kern="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523237"/>
                  </a:ext>
                </a:extLst>
              </a:tr>
            </a:tbl>
          </a:graphicData>
        </a:graphic>
      </p:graphicFrame>
      <p:pic>
        <p:nvPicPr>
          <p:cNvPr id="8" name="Imagem 7">
            <a:extLst>
              <a:ext uri="{FF2B5EF4-FFF2-40B4-BE49-F238E27FC236}">
                <a16:creationId xmlns:a16="http://schemas.microsoft.com/office/drawing/2014/main" id="{9621EEC5-7902-CC4F-E463-245918D13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977" y="3520336"/>
            <a:ext cx="3110751" cy="76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1344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2D3A2CE9-0485-BF8B-BB83-7D6BCB3FCBA3}"/>
              </a:ext>
            </a:extLst>
          </p:cNvPr>
          <p:cNvSpPr txBox="1"/>
          <p:nvPr/>
        </p:nvSpPr>
        <p:spPr>
          <a:xfrm>
            <a:off x="318246" y="1082444"/>
            <a:ext cx="11555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latin typeface="Arial Narrow" panose="020B0606020202030204" pitchFamily="34" charset="0"/>
              </a:rPr>
              <a:t>Ampliando os conhecimentos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917816F4-B6AD-306C-CEDF-5FE6BD2178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6966635"/>
              </p:ext>
            </p:extLst>
          </p:nvPr>
        </p:nvGraphicFramePr>
        <p:xfrm>
          <a:off x="318247" y="735747"/>
          <a:ext cx="11555506" cy="346697"/>
        </p:xfrm>
        <a:graphic>
          <a:graphicData uri="http://schemas.openxmlformats.org/drawingml/2006/table">
            <a:tbl>
              <a:tblPr firstRow="1" firstCol="1" bandRow="1"/>
              <a:tblGrid>
                <a:gridCol w="11555506">
                  <a:extLst>
                    <a:ext uri="{9D8B030D-6E8A-4147-A177-3AD203B41FA5}">
                      <a16:colId xmlns:a16="http://schemas.microsoft.com/office/drawing/2014/main" val="1169158245"/>
                    </a:ext>
                  </a:extLst>
                </a:gridCol>
              </a:tblGrid>
              <a:tr h="3466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kern="1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GRUPO DE ATIVIDADES 2</a:t>
                      </a:r>
                      <a:endParaRPr lang="pt-B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7424576"/>
                  </a:ext>
                </a:extLst>
              </a:tr>
            </a:tbl>
          </a:graphicData>
        </a:graphic>
      </p:graphicFrame>
      <p:sp>
        <p:nvSpPr>
          <p:cNvPr id="14" name="Rectangle 1">
            <a:extLst>
              <a:ext uri="{FF2B5EF4-FFF2-40B4-BE49-F238E27FC236}">
                <a16:creationId xmlns:a16="http://schemas.microsoft.com/office/drawing/2014/main" id="{53EF059B-6B81-D85A-27D4-01865A1FB7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5425" y="19653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B9BE62D-D1DD-DE6A-386D-B675E7365AB6}"/>
              </a:ext>
            </a:extLst>
          </p:cNvPr>
          <p:cNvSpPr txBox="1"/>
          <p:nvPr/>
        </p:nvSpPr>
        <p:spPr>
          <a:xfrm>
            <a:off x="318247" y="1845444"/>
            <a:ext cx="11555504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3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Estudante, o debate é uma atividade que decorre naturalmente da vida em sociedade e que nos permite a troca de ideias, o confronto de pontos de vista e a reflexão. Além disso, a informação aumenta, aprende-se a tomar a palavra, a demonstrar e a convencer. 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CFCBCF8-A7CB-26BF-1609-AA5276C22B8E}"/>
              </a:ext>
            </a:extLst>
          </p:cNvPr>
          <p:cNvSpPr txBox="1"/>
          <p:nvPr/>
        </p:nvSpPr>
        <p:spPr>
          <a:xfrm>
            <a:off x="318246" y="3300941"/>
            <a:ext cx="11477514" cy="879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3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 </a:t>
            </a: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Assista, em casa, aos vídeos disponíveis em: https://www.youtube.com/</a:t>
            </a:r>
            <a:r>
              <a:rPr lang="pt-BR" sz="2300" kern="1800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watch?v</a:t>
            </a: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=-xoUM4-KFeM&gt;; &lt;https://www.youtube.com/</a:t>
            </a:r>
            <a:r>
              <a:rPr lang="pt-BR" sz="2300" kern="1800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watch?v</a:t>
            </a: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=UhaFBXi5_Ws&gt;; &lt;https://www.youtube.com/</a:t>
            </a:r>
            <a:r>
              <a:rPr lang="pt-BR" sz="2300" kern="1800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watch?v</a:t>
            </a: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=s88zzp6nxc4&gt;.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158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D8F75-7F2D-CABA-32C0-B9D5AC87A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92D01BB3-685E-BA41-83B4-0D22551C4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5425" y="19653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D1B7CAB-077E-C8D1-E44A-77901C8E6A0A}"/>
              </a:ext>
            </a:extLst>
          </p:cNvPr>
          <p:cNvSpPr txBox="1"/>
          <p:nvPr/>
        </p:nvSpPr>
        <p:spPr>
          <a:xfrm>
            <a:off x="320040" y="801611"/>
            <a:ext cx="11530584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Leia o texto. 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995F3C4-2D47-E375-22A1-EAC63B95F0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439" y="1247887"/>
            <a:ext cx="6453121" cy="4732289"/>
          </a:xfrm>
          <a:prstGeom prst="rect">
            <a:avLst/>
          </a:prstGeom>
          <a:noFill/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1A8771C-5578-81E9-DDAA-E1D30A13C25E}"/>
              </a:ext>
            </a:extLst>
          </p:cNvPr>
          <p:cNvSpPr txBox="1"/>
          <p:nvPr/>
        </p:nvSpPr>
        <p:spPr>
          <a:xfrm>
            <a:off x="2130552" y="6013197"/>
            <a:ext cx="7479792" cy="413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Disponível em: https://nova-escola-producao.s3.amazonaws.com/HTABcQAnUUazGt3M2aDGprmR8RfVdEfP7gcr5rrgKNJgxaypFfrbqrHdu5dq/discurso-persuasao.jpg. Acesso em: 15 jun. 2025. </a:t>
            </a:r>
            <a:endParaRPr lang="pt-B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2538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555E9EC-C0F8-9476-9701-5E63A8093A9C}"/>
              </a:ext>
            </a:extLst>
          </p:cNvPr>
          <p:cNvSpPr txBox="1"/>
          <p:nvPr/>
        </p:nvSpPr>
        <p:spPr>
          <a:xfrm>
            <a:off x="331694" y="895092"/>
            <a:ext cx="11501717" cy="4126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3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Releia o texto e comente a compreensão que você teve da tirinha. 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300" kern="1800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3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Responda oralmente. 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Por que você acha que as pessoas foram mudando de lado? 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O discurso proferido pelos dois são iguais? Como você sabe disso? 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300" kern="1800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Quem você acha que argumentou melhor? Por quê? 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300" kern="1800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De que modo a tirinha se relaciona com os vídeos assistidos?</a:t>
            </a:r>
            <a:endParaRPr lang="pt-BR" sz="23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5056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20C25-90A2-B3C7-108F-C2DBBF519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D4AF06D-C8BA-2D43-F23D-F7C04B408DAD}"/>
              </a:ext>
            </a:extLst>
          </p:cNvPr>
          <p:cNvSpPr txBox="1"/>
          <p:nvPr/>
        </p:nvSpPr>
        <p:spPr>
          <a:xfrm>
            <a:off x="331693" y="885162"/>
            <a:ext cx="11546541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Leia o texto. 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2AC3F0B-0669-3AA5-5C3B-BA4A4E0092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299" y="1196967"/>
            <a:ext cx="3557401" cy="2067640"/>
          </a:xfrm>
          <a:prstGeom prst="rect">
            <a:avLst/>
          </a:prstGeom>
          <a:noFill/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8CC22BAB-8BFA-4943-77A9-38136CDA8D98}"/>
              </a:ext>
            </a:extLst>
          </p:cNvPr>
          <p:cNvSpPr txBox="1"/>
          <p:nvPr/>
        </p:nvSpPr>
        <p:spPr>
          <a:xfrm>
            <a:off x="3056963" y="3264607"/>
            <a:ext cx="6096000" cy="257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0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Disponível em: &lt;https:// bit.ly/3tRSdGO&gt;. Acesso em 14 de maio de 2025. </a:t>
            </a:r>
            <a:endParaRPr lang="pt-B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34D79DA-2FF5-CAD5-9A95-A5DAF27A4859}"/>
              </a:ext>
            </a:extLst>
          </p:cNvPr>
          <p:cNvSpPr txBox="1"/>
          <p:nvPr/>
        </p:nvSpPr>
        <p:spPr>
          <a:xfrm>
            <a:off x="331693" y="3670413"/>
            <a:ext cx="11546540" cy="23451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Debater não significa brigar. Um debate é uma discussão formal ou organizada em que os participantes apresentam argumentos a favor ou contra um determinado assunto.  </a:t>
            </a: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 debate é uma troca ativa, em que se recebe, ouvindo atentamente os outros, e em que se dá, exprimindo as nossas convicções sobre os temas em discussão. Para tal, é preciso saber ouvir e praticar a expressão oral.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Sabendo disso, observe a</a:t>
            </a:r>
            <a:r>
              <a:rPr lang="pt-BR" sz="23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imagem e responda.  A postura dos debatedores está correta ou não?  </a:t>
            </a: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você entende sobre saber  ouvir? </a:t>
            </a:r>
            <a:r>
              <a:rPr lang="pt-BR" sz="23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Justifique suas respostas. 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4408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30364-6622-0F82-F5F7-28F764B5D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EC60F4E0-3286-F38E-C014-D575CC2A1E6D}"/>
              </a:ext>
            </a:extLst>
          </p:cNvPr>
          <p:cNvSpPr txBox="1"/>
          <p:nvPr/>
        </p:nvSpPr>
        <p:spPr>
          <a:xfrm>
            <a:off x="304799" y="840338"/>
            <a:ext cx="11546541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Leia o texto. 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C868B24-0098-9736-792A-7644BCD09A0E}"/>
              </a:ext>
            </a:extLst>
          </p:cNvPr>
          <p:cNvSpPr txBox="1"/>
          <p:nvPr/>
        </p:nvSpPr>
        <p:spPr>
          <a:xfrm>
            <a:off x="304798" y="1403831"/>
            <a:ext cx="11546541" cy="4693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BR" sz="23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Celular em sala de aula: confira os prós e contras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pt-BR" sz="2300" i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uso do celular em sala de aula é um tema que diverge opiniões. Veja quais são os prós e os contras segundo especialistas.  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38163"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[...] 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38163" algn="just"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relatório da Unesco ainda afirma que seu apelo por uma proibição de smartphones envia uma mensagem clara de que a tecnologia digital como um todo, incluindo a inteligência artificial, deve sempre ser subordinada a uma “visão centrada no ser humano” da educação e nunca substituir a interação presencial com os professores.”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38163">
              <a:buNone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(...) 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pt-BR" sz="23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Prós e contras do uso do celular na sala de aula 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3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Prós do uso de smartphones na sala de aula: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 smartphones permitem que </a:t>
            </a:r>
            <a:r>
              <a:rPr lang="pt-BR" sz="23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 alunos acessem rapidamente informações e recursos</a:t>
            </a: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3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educacionais online</a:t>
            </a: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tornando a aprendizagem mais dinâmica e atualizada.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1394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6E6DD-A736-D912-4DC7-815ACA189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AA320056-6028-1F5B-C21E-8436E12521BC}"/>
              </a:ext>
            </a:extLst>
          </p:cNvPr>
          <p:cNvSpPr txBox="1"/>
          <p:nvPr/>
        </p:nvSpPr>
        <p:spPr>
          <a:xfrm>
            <a:off x="322729" y="928701"/>
            <a:ext cx="11546541" cy="5401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 uma ampla variedade de aplicativos educacionais disponíveis, eles podem ser usados como </a:t>
            </a:r>
            <a:r>
              <a:rPr lang="pt-BR" sz="23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ferramentas de ensino interativas e personalizadas</a:t>
            </a: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uso de smartphones na sala de aula </a:t>
            </a:r>
            <a:r>
              <a:rPr lang="pt-BR" sz="23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pode ajudar a preparar os alunos para a era digital,</a:t>
            </a: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onde a tecnologia é uma parte essencial da vida cotidiana e do ambiente de trabalho.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uso de dispositivos móveis </a:t>
            </a:r>
            <a:r>
              <a:rPr lang="pt-BR" sz="23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pode aumentar o interesse e o engajamento dos alunos nas atividades escolares, </a:t>
            </a: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tornando o processo de aprendizado mais atraente.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 smartphones permitem </a:t>
            </a:r>
            <a:r>
              <a:rPr lang="pt-BR" sz="23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comunicação fácil entre os alunos e com os professores</a:t>
            </a: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facilitando a colaboração em projetos e atividades educacionais.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3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Contras do uso de smartphones na sala de aula: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 smartphones podem ser uma grande </a:t>
            </a:r>
            <a:r>
              <a:rPr lang="pt-BR" sz="23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fonte de distração para os alunos,</a:t>
            </a: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desviando sua atenção das atividades de aprendizado.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Nem todos os alunos têm </a:t>
            </a:r>
            <a:r>
              <a:rPr lang="pt-BR" sz="23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acesso igualitário</a:t>
            </a: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smartphones ou dispositivos semelhantes, o que pode criar desigualdades na sala de aula.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uso de smartphones também </a:t>
            </a:r>
            <a:r>
              <a:rPr lang="pt-BR" sz="230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pode aumentar os riscos de cyberbullying</a:t>
            </a:r>
            <a:r>
              <a:rPr lang="pt-BR" sz="23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problemas relacionados à segurança online dos alunos.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8705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B2EC9-3E6F-FE12-B127-A2F9A4A21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EC6B5C8-D838-C839-48AA-8DEA1A72DBCE}"/>
              </a:ext>
            </a:extLst>
          </p:cNvPr>
          <p:cNvSpPr txBox="1"/>
          <p:nvPr/>
        </p:nvSpPr>
        <p:spPr>
          <a:xfrm>
            <a:off x="322729" y="659760"/>
            <a:ext cx="11546541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pt-BR" sz="225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uso excessivo de smartphones </a:t>
            </a:r>
            <a:r>
              <a:rPr lang="pt-BR" sz="225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pode levar ao isolamento social e à diminuição da interação</a:t>
            </a:r>
            <a:r>
              <a:rPr lang="pt-BR" sz="225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25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face a face entre os alunos.</a:t>
            </a:r>
            <a:endParaRPr lang="pt-BR" sz="225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pt-BR" sz="225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uso constante de smartphones </a:t>
            </a:r>
            <a:r>
              <a:rPr lang="pt-BR" sz="225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pode prejudicar a concentração dos alunos</a:t>
            </a:r>
            <a:r>
              <a:rPr lang="pt-BR" sz="225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afetar negativamente sua produtividade acadêmica.</a:t>
            </a:r>
            <a:endParaRPr lang="pt-BR" sz="225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38163" algn="just">
              <a:buNone/>
            </a:pPr>
            <a:r>
              <a:rPr lang="pt-BR" sz="225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 última análise, a questão do uso de smartphones na sala de aula é complexa e pode variar dependendo do contexto educacional e das políticas da escola. Encontrar um equilíbrio entre aproveitar os benefícios dos smartphones como ferramentas educacionais e lidar com suas possíveis desvantagens é fundamental para promover um ambiente de aprendizagem eficaz e inclusivo.</a:t>
            </a:r>
            <a:endParaRPr lang="pt-BR" sz="225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25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Políticas educacionais cuidadosamente elaboradas, orientação dos professores e conscientização dos alunos sobre o uso responsável da tecnologia podem ser importantes para lidar com os prós e contras do uso de smartphones na sala de aula.</a:t>
            </a:r>
            <a:endParaRPr lang="pt-BR" sz="225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buNone/>
            </a:pPr>
            <a:r>
              <a:rPr lang="pt-BR" sz="5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pt-BR" sz="10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Disponível em: https://querobolsa.com.br/revista/uso-do-celular-em-sala-de-aula. Acesso em: 15 jun. 2025. </a:t>
            </a:r>
            <a:endParaRPr lang="pt-B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D4DECB2-58D9-2241-CD3C-3D5E270035BD}"/>
              </a:ext>
            </a:extLst>
          </p:cNvPr>
          <p:cNvSpPr txBox="1"/>
          <p:nvPr/>
        </p:nvSpPr>
        <p:spPr>
          <a:xfrm>
            <a:off x="322728" y="4876299"/>
            <a:ext cx="11546541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250" b="1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pt-BR" sz="225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Leia o texto que trata sobre o “Celular em sala de aula: usar ou usar.” O texto apresentar os prós e os contras desse uso. </a:t>
            </a:r>
            <a:endParaRPr lang="pt-BR" sz="225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25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Retire dois argumentos prós associando-os com os contras. </a:t>
            </a:r>
            <a:endParaRPr lang="pt-BR" sz="225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120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2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250" kern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E você, é a favor ou contra o uso do celular em sala de aula, por quê? </a:t>
            </a:r>
            <a:endParaRPr lang="pt-BR" sz="225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8065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C3868EA4-E4CF-2D4C-FD56-2017D884F8C4}"/>
              </a:ext>
            </a:extLst>
          </p:cNvPr>
          <p:cNvSpPr txBox="1"/>
          <p:nvPr/>
        </p:nvSpPr>
        <p:spPr>
          <a:xfrm>
            <a:off x="331694" y="1038937"/>
            <a:ext cx="1154654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b="1" dirty="0">
                <a:latin typeface="Arial Narrow" panose="020B0606020202030204" pitchFamily="34" charset="0"/>
              </a:rPr>
              <a:t>Sistematizando os conhecimentos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F26618CB-F242-A8DC-05CC-3D13AD338E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327769"/>
              </p:ext>
            </p:extLst>
          </p:nvPr>
        </p:nvGraphicFramePr>
        <p:xfrm>
          <a:off x="331694" y="662608"/>
          <a:ext cx="11546541" cy="376746"/>
        </p:xfrm>
        <a:graphic>
          <a:graphicData uri="http://schemas.openxmlformats.org/drawingml/2006/table">
            <a:tbl>
              <a:tblPr firstRow="1" firstCol="1" bandRow="1"/>
              <a:tblGrid>
                <a:gridCol w="11546541">
                  <a:extLst>
                    <a:ext uri="{9D8B030D-6E8A-4147-A177-3AD203B41FA5}">
                      <a16:colId xmlns:a16="http://schemas.microsoft.com/office/drawing/2014/main" val="1169158245"/>
                    </a:ext>
                  </a:extLst>
                </a:gridCol>
              </a:tblGrid>
              <a:tr h="3466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300" b="1" kern="1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GRUPO DE ATIVIDADES 3</a:t>
                      </a:r>
                      <a:endParaRPr lang="pt-BR" sz="23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7424576"/>
                  </a:ext>
                </a:extLst>
              </a:tr>
            </a:tbl>
          </a:graphicData>
        </a:graphic>
      </p:graphicFrame>
      <p:pic>
        <p:nvPicPr>
          <p:cNvPr id="3" name="Imagem 2">
            <a:extLst>
              <a:ext uri="{FF2B5EF4-FFF2-40B4-BE49-F238E27FC236}">
                <a16:creationId xmlns:a16="http://schemas.microsoft.com/office/drawing/2014/main" id="{30381E96-1B8B-8B6A-029A-00169B9BD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694" y="1469824"/>
            <a:ext cx="3110751" cy="76213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53A76A49-E6D9-B0AF-6875-CBDDF45522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3" t="20527" r="20840" b="6755"/>
          <a:stretch>
            <a:fillRect/>
          </a:stretch>
        </p:blipFill>
        <p:spPr bwMode="auto">
          <a:xfrm>
            <a:off x="1493024" y="2231958"/>
            <a:ext cx="9205952" cy="41419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124762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D7305-1CFA-FDC0-FDF7-467454946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61C68A7-31DC-294F-C121-26790DB65A47}"/>
              </a:ext>
            </a:extLst>
          </p:cNvPr>
          <p:cNvSpPr txBox="1"/>
          <p:nvPr/>
        </p:nvSpPr>
        <p:spPr>
          <a:xfrm>
            <a:off x="157432" y="640154"/>
            <a:ext cx="11781526" cy="6122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Leia o texto. </a:t>
            </a:r>
          </a:p>
          <a:p>
            <a:pPr algn="just"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Proibir ou não o celular na sala de aula?</a:t>
            </a:r>
          </a:p>
          <a:p>
            <a:pPr algn="ctr">
              <a:lnSpc>
                <a:spcPct val="150000"/>
              </a:lnSpc>
            </a:pPr>
            <a:r>
              <a:rPr lang="pt-BR" sz="2200" i="1" dirty="0">
                <a:latin typeface="Arial Narrow" panose="020B0606020202030204" pitchFamily="34" charset="0"/>
              </a:rPr>
              <a:t>Uso consciente da tecnologia e preservação do ambiente de aprendizagem</a:t>
            </a:r>
          </a:p>
          <a:p>
            <a:pPr algn="just"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	No Brasil e ao redor do mundo, algumas escolas restringem o uso do celular em sala de aula e no ambiente escolar. Alguns governos já limitam a utilização do aparelho em instituições de ensino públicas e privadas, por meio de legislações específicas.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	O Relatório de Monitoramento Global da Educação de 2023 da Unesco, intitulado “A tecnologia na educação: uma ferramenta a serviço de quem? ”, expõe benefícios e faz uma abordagem crítica do uso não regulado e não moderado da tecnologia por educadores. O documento recomenda que o uso deve atender aos interesses dos estudantes e complementar uma educação baseada na interação humana. </a:t>
            </a:r>
          </a:p>
        </p:txBody>
      </p:sp>
    </p:spTree>
    <p:extLst>
      <p:ext uri="{BB962C8B-B14F-4D97-AF65-F5344CB8AC3E}">
        <p14:creationId xmlns:p14="http://schemas.microsoft.com/office/powerpoint/2010/main" val="7904941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26DDEC4-38B3-B4CC-D1DF-1FC72A230DCC}"/>
              </a:ext>
            </a:extLst>
          </p:cNvPr>
          <p:cNvSpPr txBox="1"/>
          <p:nvPr/>
        </p:nvSpPr>
        <p:spPr>
          <a:xfrm>
            <a:off x="166057" y="554368"/>
            <a:ext cx="11816034" cy="5106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	O equilíbrio entre o uso consciente da tecnologia e a preservação do ambiente de aprendizagem é um desafio para os gestores escolares. É preciso considerar os diversos benefícios do uso do celular, mas também como causa de distração e interferência no foco dos estudantes.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	Professores que buscam engajar os estudantes devem planejar estratégias que promovam a participação ativa, estimulem o pensamento crítico e incorporem a tecnologia de maneira significativa no processo educativo.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	Os alunos podem acessar conteúdos complementares, realizar pesquisas, participar de atividades interativas com feedback automático ou assistir a vídeos educativos no seu tempo e ritmo. No Bernoulli, com o aplicativo </a:t>
            </a:r>
            <a:r>
              <a:rPr lang="pt-BR" sz="2200" dirty="0" err="1">
                <a:latin typeface="Arial Narrow" panose="020B0606020202030204" pitchFamily="34" charset="0"/>
              </a:rPr>
              <a:t>BPlay</a:t>
            </a:r>
            <a:r>
              <a:rPr lang="pt-BR" sz="2200" dirty="0">
                <a:latin typeface="Arial Narrow" panose="020B0606020202030204" pitchFamily="34" charset="0"/>
              </a:rPr>
              <a:t>, estudantes acessam diferentes recursos digitais, como animações interativas, games, realidade aumentada para interagir com objetos e exercícios. </a:t>
            </a:r>
          </a:p>
        </p:txBody>
      </p:sp>
    </p:spTree>
    <p:extLst>
      <p:ext uri="{BB962C8B-B14F-4D97-AF65-F5344CB8AC3E}">
        <p14:creationId xmlns:p14="http://schemas.microsoft.com/office/powerpoint/2010/main" val="3928211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C5110B9-27A3-A8F7-3381-10A6D27E196F}"/>
              </a:ext>
            </a:extLst>
          </p:cNvPr>
          <p:cNvSpPr txBox="1"/>
          <p:nvPr/>
        </p:nvSpPr>
        <p:spPr>
          <a:xfrm>
            <a:off x="140178" y="544310"/>
            <a:ext cx="11781527" cy="4844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	As competências digitais se tornaram parte das habilidades básicas tanto para professores como para estudantes. O uso responsável do celular contribui para a familiarização com as ferramentas digitais, preparando os estudantes para os desafios do mundo contemporâneo. Isso nos convida a refletir sobre a importância de criar uma intencionalidade pedagógica. Deve-se focar a educação, e não somente a tecnologia. Essa discussão também tem de incluir questões de segurança, privacidade, </a:t>
            </a:r>
            <a:r>
              <a:rPr lang="pt-BR" sz="2200" dirty="0" err="1">
                <a:latin typeface="Arial Narrow" panose="020B0606020202030204" pitchFamily="34" charset="0"/>
              </a:rPr>
              <a:t>ciberbullying</a:t>
            </a:r>
            <a:r>
              <a:rPr lang="pt-BR" sz="2200" dirty="0">
                <a:latin typeface="Arial Narrow" panose="020B0606020202030204" pitchFamily="34" charset="0"/>
              </a:rPr>
              <a:t> e uso inadequado da internet.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	A tecnologia deve potencializar o ensino e a aprendizagem. A cultura digital é uma competência recomendada na Base Nacional Comum Curricular, documento de caráter obrigatório nas escolas. Se proibimos o uso do celular na escola, onde esses jovens aprenderão a usar esses dispositivos de forma consciente, ética e responsável, compreendendo seus riscos e oportunidades?</a:t>
            </a:r>
          </a:p>
          <a:p>
            <a:pPr algn="r">
              <a:lnSpc>
                <a:spcPct val="150000"/>
              </a:lnSpc>
            </a:pPr>
            <a:r>
              <a:rPr lang="pt-BR" sz="1000" dirty="0">
                <a:latin typeface="Arial Narrow" panose="020B0606020202030204" pitchFamily="34" charset="0"/>
              </a:rPr>
              <a:t>Disponível em: https://www.otempo.com.br/</a:t>
            </a:r>
            <a:r>
              <a:rPr lang="pt-BR" sz="1000" dirty="0" err="1">
                <a:latin typeface="Arial Narrow" panose="020B0606020202030204" pitchFamily="34" charset="0"/>
              </a:rPr>
              <a:t>opiniao</a:t>
            </a:r>
            <a:r>
              <a:rPr lang="pt-BR" sz="1000" dirty="0">
                <a:latin typeface="Arial Narrow" panose="020B0606020202030204" pitchFamily="34" charset="0"/>
              </a:rPr>
              <a:t>/artigos/proibir-ou-nao-o-celular-na-sala-de-aula-1.3461339. Acesso em: 16 jun. 2025. </a:t>
            </a:r>
          </a:p>
        </p:txBody>
      </p:sp>
    </p:spTree>
    <p:extLst>
      <p:ext uri="{BB962C8B-B14F-4D97-AF65-F5344CB8AC3E}">
        <p14:creationId xmlns:p14="http://schemas.microsoft.com/office/powerpoint/2010/main" val="19050033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B376FF3-72AE-3ABF-E790-C12F3F47EB79}"/>
              </a:ext>
            </a:extLst>
          </p:cNvPr>
          <p:cNvSpPr txBox="1"/>
          <p:nvPr/>
        </p:nvSpPr>
        <p:spPr>
          <a:xfrm>
            <a:off x="174684" y="568715"/>
            <a:ext cx="11798779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11. </a:t>
            </a:r>
            <a:r>
              <a:rPr lang="pt-BR" sz="2200" dirty="0">
                <a:latin typeface="Arial Narrow" panose="020B0606020202030204" pitchFamily="34" charset="0"/>
              </a:rPr>
              <a:t>Os gêneros textuais  que você leu/estudou nessa sequência  tratam de assuntos polêmicos? Em qual texto o autor apresenta uma questão polêmica, se utilizando de argumentos e pode ser considerado um artigo de opinião? </a:t>
            </a:r>
          </a:p>
          <a:p>
            <a:pPr algn="just"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12.  </a:t>
            </a:r>
            <a:r>
              <a:rPr lang="pt-BR" sz="2200" dirty="0">
                <a:latin typeface="Arial Narrow" panose="020B0606020202030204" pitchFamily="34" charset="0"/>
              </a:rPr>
              <a:t>Encontrado o texto no qual o autor defende uma opinião, um ponto de vista sobre um tema polêmico, responda: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a) Qual é o tema tratado pelo autor nesse texto?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b)  Qual a posição, ou seja, o ponto de vista defendido pelo autor, nesse mesmo texto?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c) Cite pelo menos dois argumentos utilizados pelo autor para defender seu posicionamento, isto é, a tese (ponto de vista).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643454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C4A8AD1-2A63-2194-C10E-3515A8C4F377}"/>
              </a:ext>
            </a:extLst>
          </p:cNvPr>
          <p:cNvSpPr txBox="1"/>
          <p:nvPr/>
        </p:nvSpPr>
        <p:spPr>
          <a:xfrm>
            <a:off x="243696" y="573527"/>
            <a:ext cx="11721142" cy="4090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13. Toda argumentação envolve uma questão controversa. É controversa, ou polêmica, toda questão extraída de um tema de interesse de uma coletividade. Algumas questões mobilizam e afetam muitos pessoas, outras são mais particulares e, por sua vez, interessam a um reduzido número de pessoas. E cada uma dessas pessoas tem uma opinião, um posicionamento, uma resposta a ser dada. E para tanto, utilizam-se de argumentos, o que não é apenas dar opinião, é preciso sustentar  essa argumentação evidências, provas, dados e outros elementos que darão suporte à ideia defendida.</a:t>
            </a:r>
          </a:p>
          <a:p>
            <a:pPr marL="342900" indent="-342900" algn="just">
              <a:lnSpc>
                <a:spcPct val="150000"/>
              </a:lnSpc>
              <a:buAutoNum type="alphaLcParenR"/>
            </a:pPr>
            <a:r>
              <a:rPr lang="pt-BR" sz="2200" dirty="0">
                <a:latin typeface="Arial Narrow" panose="020B0606020202030204" pitchFamily="34" charset="0"/>
              </a:rPr>
              <a:t>Qual questão controversa (polêmica)está sendo discutida no artigo?</a:t>
            </a:r>
          </a:p>
          <a:p>
            <a:pPr marL="342900" indent="-342900" algn="just">
              <a:lnSpc>
                <a:spcPct val="150000"/>
              </a:lnSpc>
              <a:buAutoNum type="alphaLcParenR"/>
            </a:pPr>
            <a:r>
              <a:rPr lang="pt-BR" sz="2200" dirty="0">
                <a:latin typeface="Arial Narrow" panose="020B0606020202030204" pitchFamily="34" charset="0"/>
              </a:rPr>
              <a:t>Que dados concretos o autor do texto utiliza para sustentar seus argumentos? Cite exemplos.</a:t>
            </a:r>
          </a:p>
        </p:txBody>
      </p:sp>
    </p:spTree>
    <p:extLst>
      <p:ext uri="{BB962C8B-B14F-4D97-AF65-F5344CB8AC3E}">
        <p14:creationId xmlns:p14="http://schemas.microsoft.com/office/powerpoint/2010/main" val="17812853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1E4C6AE-74A2-02FC-3AD5-48C387EF1E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6345607"/>
              </p:ext>
            </p:extLst>
          </p:nvPr>
        </p:nvGraphicFramePr>
        <p:xfrm>
          <a:off x="260823" y="750497"/>
          <a:ext cx="11222965" cy="59232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646456" imgH="2696137" progId="Word.Document.12">
                  <p:embed/>
                </p:oleObj>
              </mc:Choice>
              <mc:Fallback>
                <p:oleObj name="Document" r:id="rId2" imgW="6646456" imgH="269613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60823" y="750497"/>
                        <a:ext cx="11222965" cy="59232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57276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FED6C89-75FE-720C-73B5-EB82CF9310BD}"/>
              </a:ext>
            </a:extLst>
          </p:cNvPr>
          <p:cNvSpPr txBox="1"/>
          <p:nvPr/>
        </p:nvSpPr>
        <p:spPr>
          <a:xfrm>
            <a:off x="191936" y="579769"/>
            <a:ext cx="11781527" cy="4544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Leia os trechos do debate entre dois candidatos à eleição presidencial. </a:t>
            </a:r>
          </a:p>
          <a:p>
            <a:pPr algn="just"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Candidato 1: </a:t>
            </a:r>
            <a:r>
              <a:rPr lang="pt-BR" sz="2200" dirty="0">
                <a:latin typeface="Arial Narrow" panose="020B0606020202030204" pitchFamily="34" charset="0"/>
              </a:rPr>
              <a:t>Àquela altura, nós atendíamos às famílias com </a:t>
            </a:r>
            <a:r>
              <a:rPr lang="pt-BR" sz="2200" b="1" u="sng" dirty="0">
                <a:latin typeface="Arial Narrow" panose="020B0606020202030204" pitchFamily="34" charset="0"/>
              </a:rPr>
              <a:t>obrigatoriedade</a:t>
            </a:r>
            <a:r>
              <a:rPr lang="pt-BR" sz="2200" dirty="0">
                <a:latin typeface="Arial Narrow" panose="020B0606020202030204" pitchFamily="34" charset="0"/>
              </a:rPr>
              <a:t> de que cada família colocasse suas crianças nas escolas. Tinham que estar com a carteira de vacinação em dia e com a carteira escolar em dia para poder aprender. </a:t>
            </a:r>
          </a:p>
          <a:p>
            <a:pPr algn="just"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Candidato 2: </a:t>
            </a:r>
            <a:r>
              <a:rPr lang="pt-BR" sz="2200" dirty="0">
                <a:latin typeface="Arial Narrow" panose="020B0606020202030204" pitchFamily="34" charset="0"/>
              </a:rPr>
              <a:t>A minha proposta em relação aos programas sociais é de que eles devem ser estendidos para alcançar a maior parte da população que ainda não foi alcançada. </a:t>
            </a:r>
          </a:p>
          <a:p>
            <a:pPr algn="r"/>
            <a:r>
              <a:rPr lang="pt-BR" sz="900" dirty="0">
                <a:latin typeface="Arial Narrow" panose="020B0606020202030204" pitchFamily="34" charset="0"/>
              </a:rPr>
              <a:t>Disponível em: file:///C:/Users/26342260125/Documents/Ela%20j%C3%A1%20est%C3%A1%20resolvida,%20acabei%20de%20fazer,%20n%C3%A3o%20sei%20se%20est%C3%A1%20certa,%20mais%20espero%20ajudar%20voc%C3%AAs!%20&amp;lt%3B3%20Atividade%20-%20brainly.com.br.html.Acesso em: 17 jun. 2025. </a:t>
            </a:r>
          </a:p>
        </p:txBody>
      </p:sp>
    </p:spTree>
    <p:extLst>
      <p:ext uri="{BB962C8B-B14F-4D97-AF65-F5344CB8AC3E}">
        <p14:creationId xmlns:p14="http://schemas.microsoft.com/office/powerpoint/2010/main" val="38953285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236B84F-C395-D2C0-F2CE-D6401FA0C993}"/>
              </a:ext>
            </a:extLst>
          </p:cNvPr>
          <p:cNvSpPr txBox="1"/>
          <p:nvPr/>
        </p:nvSpPr>
        <p:spPr>
          <a:xfrm>
            <a:off x="235069" y="610417"/>
            <a:ext cx="11747021" cy="29084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14.  </a:t>
            </a:r>
            <a:r>
              <a:rPr lang="pt-BR" sz="2200" dirty="0">
                <a:latin typeface="Arial Narrow" panose="020B0606020202030204" pitchFamily="34" charset="0"/>
              </a:rPr>
              <a:t>Releia os trechos do debate entre dois candidatos e responda. </a:t>
            </a:r>
          </a:p>
          <a:p>
            <a:pPr algn="just"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  <a:p>
            <a:pPr marL="342900" indent="-342900" algn="just">
              <a:lnSpc>
                <a:spcPct val="150000"/>
              </a:lnSpc>
              <a:buAutoNum type="alphaLcParenR"/>
            </a:pPr>
            <a:r>
              <a:rPr lang="pt-BR" sz="2200" dirty="0">
                <a:latin typeface="Arial Narrow" panose="020B0606020202030204" pitchFamily="34" charset="0"/>
              </a:rPr>
              <a:t>Na fala do candidato 1, a palavra destacada mostra que o debatedor considera a adesão às condições do programa como um dever ou possibilidade? Que palavra reforça, ou seja, modaliza esse sentido? Justifique.</a:t>
            </a:r>
          </a:p>
          <a:p>
            <a:pPr marL="342900" indent="-342900" algn="just">
              <a:lnSpc>
                <a:spcPct val="150000"/>
              </a:lnSpc>
              <a:buFontTx/>
              <a:buAutoNum type="alphaLcParenR"/>
            </a:pPr>
            <a:r>
              <a:rPr lang="pt-BR" sz="2200" dirty="0">
                <a:latin typeface="Arial Narrow" panose="020B0606020202030204" pitchFamily="34" charset="0"/>
              </a:rPr>
              <a:t>Na fala do candidato 2, qual é a expressão que reforça, ou seja, modaliza o discurso argumentativo?</a:t>
            </a:r>
          </a:p>
          <a:p>
            <a:pPr marL="342900" indent="-342900">
              <a:buAutoNum type="alphaLcParenR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32073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93EBA36-3E8B-DAE8-97CF-09FFBC9E31FD}"/>
              </a:ext>
            </a:extLst>
          </p:cNvPr>
          <p:cNvSpPr txBox="1"/>
          <p:nvPr/>
        </p:nvSpPr>
        <p:spPr>
          <a:xfrm>
            <a:off x="323190" y="1131736"/>
            <a:ext cx="1154561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Contextualizando o gênero textual, o tema e o campo de atuação 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CCD7006A-BA28-C7CA-15E7-571E146888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8728051"/>
              </p:ext>
            </p:extLst>
          </p:nvPr>
        </p:nvGraphicFramePr>
        <p:xfrm>
          <a:off x="323190" y="768976"/>
          <a:ext cx="11545619" cy="346697"/>
        </p:xfrm>
        <a:graphic>
          <a:graphicData uri="http://schemas.openxmlformats.org/drawingml/2006/table">
            <a:tbl>
              <a:tblPr firstRow="1" firstCol="1" bandRow="1"/>
              <a:tblGrid>
                <a:gridCol w="11545619">
                  <a:extLst>
                    <a:ext uri="{9D8B030D-6E8A-4147-A177-3AD203B41FA5}">
                      <a16:colId xmlns:a16="http://schemas.microsoft.com/office/drawing/2014/main" val="1169158245"/>
                    </a:ext>
                  </a:extLst>
                </a:gridCol>
              </a:tblGrid>
              <a:tr h="3466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kern="1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GRUPO DE ATIVIDADES 1</a:t>
                      </a:r>
                      <a:endParaRPr lang="pt-B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2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7424576"/>
                  </a:ext>
                </a:extLst>
              </a:tr>
            </a:tbl>
          </a:graphicData>
        </a:graphic>
      </p:graphicFrame>
      <p:sp>
        <p:nvSpPr>
          <p:cNvPr id="4" name="CaixaDeTexto 3">
            <a:extLst>
              <a:ext uri="{FF2B5EF4-FFF2-40B4-BE49-F238E27FC236}">
                <a16:creationId xmlns:a16="http://schemas.microsoft.com/office/drawing/2014/main" id="{2A37AE5A-B2FE-4D8F-8A24-672C814019BD}"/>
              </a:ext>
            </a:extLst>
          </p:cNvPr>
          <p:cNvSpPr txBox="1"/>
          <p:nvPr/>
        </p:nvSpPr>
        <p:spPr>
          <a:xfrm>
            <a:off x="323189" y="1636957"/>
            <a:ext cx="11474363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Antes de ler os textos, vamos conversar? Observe a</a:t>
            </a:r>
            <a:r>
              <a:rPr lang="pt-BR" sz="22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imagens.</a:t>
            </a:r>
            <a:endParaRPr lang="pt-BR" sz="2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3B3D209-A3C7-2D1A-565C-EF67FBADFD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0627" y="2739782"/>
            <a:ext cx="2038711" cy="195088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88591FCF-0F57-52F6-26E1-3DED4DDAD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711" y="2739783"/>
            <a:ext cx="2139881" cy="1950889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43B8690-318D-6E61-AE82-D0FA495759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8063" y="2720092"/>
            <a:ext cx="2021598" cy="1970580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998FA6B-5B8E-CA9A-1CB3-9E4CEB35A231}"/>
              </a:ext>
            </a:extLst>
          </p:cNvPr>
          <p:cNvSpPr txBox="1"/>
          <p:nvPr/>
        </p:nvSpPr>
        <p:spPr>
          <a:xfrm>
            <a:off x="2699982" y="4690671"/>
            <a:ext cx="60945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000" dirty="0">
                <a:latin typeface="Arial Narrow" panose="020B0606020202030204" pitchFamily="34" charset="0"/>
              </a:rPr>
              <a:t>Disponível em:  file:///C:/Users/26342260125/Documents/43475_775baa6c538070e62707a943a6b3804b.pdf. Acesso em: 16 maio 2025.</a:t>
            </a:r>
          </a:p>
        </p:txBody>
      </p:sp>
    </p:spTree>
    <p:extLst>
      <p:ext uri="{BB962C8B-B14F-4D97-AF65-F5344CB8AC3E}">
        <p14:creationId xmlns:p14="http://schemas.microsoft.com/office/powerpoint/2010/main" val="10245725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42BC96F-A315-EFC9-7988-4B25ABF8A4D8}"/>
              </a:ext>
            </a:extLst>
          </p:cNvPr>
          <p:cNvSpPr txBox="1"/>
          <p:nvPr/>
        </p:nvSpPr>
        <p:spPr>
          <a:xfrm>
            <a:off x="200563" y="566678"/>
            <a:ext cx="11790153" cy="4090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- Como você se sente ao ouvir música?  Você já ouviu alguma canção que fala sobre um tema que você curte? Qual? 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- Você costuma cantar? Que tipo de canção? </a:t>
            </a:r>
          </a:p>
          <a:p>
            <a:pPr algn="just"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Estudante, o gênero canção é uma forma de arte que une palavras e melodias, servindo como um veículo poderoso de comunicação. Ela tem o poder de contar histórias, expressar emoções e conectar pessoas. As letras das canções muitas vezes refletem experiências humanas universais, como amor, amizade, saudade e celebração. </a:t>
            </a:r>
          </a:p>
        </p:txBody>
      </p:sp>
    </p:spTree>
    <p:extLst>
      <p:ext uri="{BB962C8B-B14F-4D97-AF65-F5344CB8AC3E}">
        <p14:creationId xmlns:p14="http://schemas.microsoft.com/office/powerpoint/2010/main" val="15882574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21D56C1-7196-5F2B-97C9-BB8D6238E4BD}"/>
              </a:ext>
            </a:extLst>
          </p:cNvPr>
          <p:cNvSpPr txBox="1"/>
          <p:nvPr/>
        </p:nvSpPr>
        <p:spPr>
          <a:xfrm>
            <a:off x="122926" y="613277"/>
            <a:ext cx="609456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Conhecendo o gênero textual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2A526520-1DFE-1BFA-DBD5-AD8044D04C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0500241"/>
              </p:ext>
            </p:extLst>
          </p:nvPr>
        </p:nvGraphicFramePr>
        <p:xfrm>
          <a:off x="525463" y="1379538"/>
          <a:ext cx="10844212" cy="5097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667697" imgH="2888744" progId="Word.Document.12">
                  <p:embed/>
                </p:oleObj>
              </mc:Choice>
              <mc:Fallback>
                <p:oleObj name="Document" r:id="rId2" imgW="6667697" imgH="288874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25463" y="1379538"/>
                        <a:ext cx="10844212" cy="5097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55473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1A9228F-9083-1A29-3E3D-66810FAD2823}"/>
              </a:ext>
            </a:extLst>
          </p:cNvPr>
          <p:cNvSpPr txBox="1"/>
          <p:nvPr/>
        </p:nvSpPr>
        <p:spPr>
          <a:xfrm>
            <a:off x="217817" y="527013"/>
            <a:ext cx="609456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Leia o texto.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F04E0EC-B0C2-0DC2-40B1-DE5EFBA8F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817" y="1375913"/>
            <a:ext cx="2527540" cy="205308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62C79B2-BB14-E432-68B2-F861C6F1A768}"/>
              </a:ext>
            </a:extLst>
          </p:cNvPr>
          <p:cNvSpPr txBox="1"/>
          <p:nvPr/>
        </p:nvSpPr>
        <p:spPr>
          <a:xfrm>
            <a:off x="2745357" y="1166843"/>
            <a:ext cx="9167722" cy="4864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Ana Vilela, cujo nome completo é Ana Carolina Vilela da Costa, é uma cantora e compositora brasileira nascida em Londrina, Paraná, em 6 de fevereiro de 1998. Ela alcançou grande notoriedade com a música “Trem Bala”, lançada em 2016, que se tornou um sucesso viral na internet. “Trem Bala” foi escrita em um momento de reflexão e autoconhecimento, quando ela tinha 18 anos. A música viralizou no YouTube e no WhatsApp, acumulando milhões de visualizações rapidamente. A popularidade da canção aumentou ainda mais quando a modelo Gisele Bündchen publicou um vídeo cantando e tocando “Trem Bala” em seu Instagram. </a:t>
            </a:r>
          </a:p>
          <a:p>
            <a:pPr algn="just"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pt-BR" sz="1000" dirty="0">
                <a:latin typeface="Arial Narrow" panose="020B0606020202030204" pitchFamily="34" charset="0"/>
              </a:rPr>
              <a:t>Disponível em: https://g1.globo.com/</a:t>
            </a:r>
            <a:r>
              <a:rPr lang="pt-BR" sz="1000" dirty="0" err="1">
                <a:latin typeface="Arial Narrow" panose="020B0606020202030204" pitchFamily="34" charset="0"/>
              </a:rPr>
              <a:t>pr</a:t>
            </a:r>
            <a:r>
              <a:rPr lang="pt-BR" sz="1000" dirty="0">
                <a:latin typeface="Arial Narrow" panose="020B0606020202030204" pitchFamily="34" charset="0"/>
              </a:rPr>
              <a:t>/norte-noroeste/blog/</a:t>
            </a:r>
            <a:r>
              <a:rPr lang="pt-BR" sz="1000" dirty="0" err="1">
                <a:latin typeface="Arial Narrow" panose="020B0606020202030204" pitchFamily="34" charset="0"/>
              </a:rPr>
              <a:t>fabio-luporini</a:t>
            </a:r>
            <a:r>
              <a:rPr lang="pt-BR" sz="1000" dirty="0">
                <a:latin typeface="Arial Narrow" panose="020B0606020202030204" pitchFamily="34" charset="0"/>
              </a:rPr>
              <a:t>/post/ana-vilela-da-musica-trem-bala-faz-primeiro-show-em-londrina.html. Acesso em: 16 maio 2025.</a:t>
            </a:r>
          </a:p>
        </p:txBody>
      </p:sp>
    </p:spTree>
    <p:extLst>
      <p:ext uri="{BB962C8B-B14F-4D97-AF65-F5344CB8AC3E}">
        <p14:creationId xmlns:p14="http://schemas.microsoft.com/office/powerpoint/2010/main" val="41537914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0197B1E-7AA7-E4C1-030B-F794517DFDE5}"/>
              </a:ext>
            </a:extLst>
          </p:cNvPr>
          <p:cNvSpPr txBox="1"/>
          <p:nvPr/>
        </p:nvSpPr>
        <p:spPr>
          <a:xfrm>
            <a:off x="191937" y="642538"/>
            <a:ext cx="11755647" cy="4090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Estudante, o significado da música Trem-Bala, hit de Ana Vilela, é um conjunto de emoções. É uma das músicas brasileiras mais cheias de significado e singeleza. Através dela, todos nós podemos tirar boas lições, bem como refletir sobre o que realmente é importante. A letra fala sobre a fragilidade da vida, e a necessidade de valorizarmos a família e os amigos, pois a vida é curta. Que tal, então, refletirmos um pouquinho sobre essa música tão fantástica? Continue nesse bonde, e saiba o significado da música Trem-Bala e algumas curiosidades sobre este hit viral.  </a:t>
            </a:r>
          </a:p>
          <a:p>
            <a:pPr algn="just">
              <a:lnSpc>
                <a:spcPct val="150000"/>
              </a:lnSpc>
            </a:pPr>
            <a:endParaRPr lang="pt-BR" sz="2200" b="1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Texto I </a:t>
            </a:r>
          </a:p>
        </p:txBody>
      </p:sp>
    </p:spTree>
    <p:extLst>
      <p:ext uri="{BB962C8B-B14F-4D97-AF65-F5344CB8AC3E}">
        <p14:creationId xmlns:p14="http://schemas.microsoft.com/office/powerpoint/2010/main" val="6765963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C8BD18E-A9CB-A38E-698B-F29F8C282727}"/>
              </a:ext>
            </a:extLst>
          </p:cNvPr>
          <p:cNvSpPr txBox="1"/>
          <p:nvPr/>
        </p:nvSpPr>
        <p:spPr>
          <a:xfrm>
            <a:off x="191218" y="625285"/>
            <a:ext cx="11809563" cy="5614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Trem-bala</a:t>
            </a:r>
          </a:p>
          <a:p>
            <a:pPr algn="ctr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Ana Vilela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Não é sobre ter todas as pessoas do mundo pra si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É sobre saber que em algum lugar alguém zela por ti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É sobre cantar e poder escutar mais do que a própria voz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É sobre dançar na chuva de vida que cai sobre nós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É saber se sentir infinito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Num universo tão vasto e bonito, é saber sonhar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Então fazer valer a pena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Cada verso daquele poema sobre acreditar </a:t>
            </a:r>
          </a:p>
        </p:txBody>
      </p:sp>
    </p:spTree>
    <p:extLst>
      <p:ext uri="{BB962C8B-B14F-4D97-AF65-F5344CB8AC3E}">
        <p14:creationId xmlns:p14="http://schemas.microsoft.com/office/powerpoint/2010/main" val="3366859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478D9F1-8DDC-E59C-C06B-D5F743F5FE4F}"/>
              </a:ext>
            </a:extLst>
          </p:cNvPr>
          <p:cNvSpPr txBox="1"/>
          <p:nvPr/>
        </p:nvSpPr>
        <p:spPr>
          <a:xfrm>
            <a:off x="166057" y="651642"/>
            <a:ext cx="11816033" cy="56260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Não é sobre chegar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No topo do mundo e saber que venceu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É sobre escalar e sentir que o caminho te fortaleceu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É sobre ser abrigo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E também ter morada em outros corações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E assim ter amigos contigo em todas as situações </a:t>
            </a:r>
          </a:p>
          <a:p>
            <a:pPr algn="just"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A gente não pode ter tudo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Qual seria a graça do mundo se fosse assim?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Por isso eu prefiro sorrisos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E os presentes que a vida trouxe pra perto de mim </a:t>
            </a:r>
          </a:p>
        </p:txBody>
      </p:sp>
    </p:spTree>
    <p:extLst>
      <p:ext uri="{BB962C8B-B14F-4D97-AF65-F5344CB8AC3E}">
        <p14:creationId xmlns:p14="http://schemas.microsoft.com/office/powerpoint/2010/main" val="31955251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463A183-986C-906C-F90E-779D99FD053C}"/>
              </a:ext>
            </a:extLst>
          </p:cNvPr>
          <p:cNvSpPr txBox="1"/>
          <p:nvPr/>
        </p:nvSpPr>
        <p:spPr>
          <a:xfrm>
            <a:off x="166057" y="530395"/>
            <a:ext cx="11816033" cy="6133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Não é sobre tudo que o seu dinheiro é capaz de comprar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E sim sobre cada momento, sorriso a se compartilhar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Também não é sobre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Correr contra o tempo pra ter sempre mais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Porque quando menos se espera a vida já ficou pra trás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Segura teu filho no colo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Sorria e abraça os teus pais enquanto estão aqui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Que a vida é trem-bala parceiro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E a gente é só passageiro prestes a partir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pt-BR" sz="2200" dirty="0" err="1">
                <a:latin typeface="Arial Narrow" panose="020B0606020202030204" pitchFamily="34" charset="0"/>
              </a:rPr>
              <a:t>Laiá</a:t>
            </a:r>
            <a:r>
              <a:rPr lang="pt-BR" sz="2200" dirty="0">
                <a:latin typeface="Arial Narrow" panose="020B0606020202030204" pitchFamily="34" charset="0"/>
              </a:rPr>
              <a:t>, </a:t>
            </a:r>
            <a:r>
              <a:rPr lang="pt-BR" sz="2200" dirty="0" err="1">
                <a:latin typeface="Arial Narrow" panose="020B0606020202030204" pitchFamily="34" charset="0"/>
              </a:rPr>
              <a:t>laiá</a:t>
            </a:r>
            <a:r>
              <a:rPr lang="pt-BR" sz="2200" dirty="0">
                <a:latin typeface="Arial Narrow" panose="020B0606020202030204" pitchFamily="34" charset="0"/>
              </a:rPr>
              <a:t>, </a:t>
            </a:r>
            <a:r>
              <a:rPr lang="pt-BR" sz="2200" dirty="0" err="1">
                <a:latin typeface="Arial Narrow" panose="020B0606020202030204" pitchFamily="34" charset="0"/>
              </a:rPr>
              <a:t>laiá</a:t>
            </a:r>
            <a:r>
              <a:rPr lang="pt-BR" sz="2200" dirty="0">
                <a:latin typeface="Arial Narrow" panose="020B0606020202030204" pitchFamily="34" charset="0"/>
              </a:rPr>
              <a:t>, </a:t>
            </a:r>
            <a:r>
              <a:rPr lang="pt-BR" sz="2200" dirty="0" err="1">
                <a:latin typeface="Arial Narrow" panose="020B0606020202030204" pitchFamily="34" charset="0"/>
              </a:rPr>
              <a:t>laiá</a:t>
            </a:r>
            <a:r>
              <a:rPr lang="pt-BR" sz="2200" dirty="0">
                <a:latin typeface="Arial Narrow" panose="020B0606020202030204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pt-BR" sz="2200" dirty="0" err="1">
                <a:latin typeface="Arial Narrow" panose="020B0606020202030204" pitchFamily="34" charset="0"/>
              </a:rPr>
              <a:t>Laiá</a:t>
            </a:r>
            <a:r>
              <a:rPr lang="pt-BR" sz="2200" dirty="0">
                <a:latin typeface="Arial Narrow" panose="020B0606020202030204" pitchFamily="34" charset="0"/>
              </a:rPr>
              <a:t>, </a:t>
            </a:r>
            <a:r>
              <a:rPr lang="pt-BR" sz="2200" dirty="0" err="1">
                <a:latin typeface="Arial Narrow" panose="020B0606020202030204" pitchFamily="34" charset="0"/>
              </a:rPr>
              <a:t>laiá</a:t>
            </a:r>
            <a:r>
              <a:rPr lang="pt-BR" sz="2200" dirty="0">
                <a:latin typeface="Arial Narrow" panose="020B0606020202030204" pitchFamily="34" charset="0"/>
              </a:rPr>
              <a:t>, </a:t>
            </a:r>
            <a:r>
              <a:rPr lang="pt-BR" sz="2200" dirty="0" err="1">
                <a:latin typeface="Arial Narrow" panose="020B0606020202030204" pitchFamily="34" charset="0"/>
              </a:rPr>
              <a:t>laiá</a:t>
            </a:r>
            <a:r>
              <a:rPr lang="pt-BR" sz="2200" dirty="0">
                <a:latin typeface="Arial Narrow" panose="020B0606020202030204" pitchFamily="34" charset="0"/>
              </a:rPr>
              <a:t>, </a:t>
            </a:r>
            <a:r>
              <a:rPr lang="pt-BR" sz="2200" dirty="0" err="1">
                <a:latin typeface="Arial Narrow" panose="020B0606020202030204" pitchFamily="34" charset="0"/>
              </a:rPr>
              <a:t>laiá</a:t>
            </a:r>
            <a:r>
              <a:rPr lang="pt-BR" sz="2200" dirty="0">
                <a:latin typeface="Arial Narrow" panose="020B0606020202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72039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525285C-CC6E-918B-2B17-3AD25CACA7A6}"/>
              </a:ext>
            </a:extLst>
          </p:cNvPr>
          <p:cNvSpPr txBox="1"/>
          <p:nvPr/>
        </p:nvSpPr>
        <p:spPr>
          <a:xfrm>
            <a:off x="200563" y="497797"/>
            <a:ext cx="11755647" cy="2567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Segura teu filho no colo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Sorria e abraça os teus pais enquanto estão aqui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Que a vida é trem-bala parceiro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E a gente é só passageiro prestes a partir</a:t>
            </a:r>
          </a:p>
          <a:p>
            <a:pPr algn="r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 </a:t>
            </a:r>
            <a:r>
              <a:rPr lang="pt-BR" sz="1000" dirty="0">
                <a:latin typeface="Arial Narrow" panose="020B0606020202030204" pitchFamily="34" charset="0"/>
              </a:rPr>
              <a:t>Disponível em: https://www.wattpad.com/650638688-letras-de-m%C3%BAsicas-trem-bala-de-ana-vilela. Acesso em: 16 maio 2025.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9F7BF21-301B-945C-7D65-7427258A8D39}"/>
              </a:ext>
            </a:extLst>
          </p:cNvPr>
          <p:cNvSpPr txBox="1"/>
          <p:nvPr/>
        </p:nvSpPr>
        <p:spPr>
          <a:xfrm>
            <a:off x="200563" y="3331008"/>
            <a:ext cx="11790874" cy="3075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2. </a:t>
            </a:r>
            <a:r>
              <a:rPr lang="pt-BR" sz="2200" dirty="0">
                <a:latin typeface="Arial Narrow" panose="020B0606020202030204" pitchFamily="34" charset="0"/>
              </a:rPr>
              <a:t>Seja como veículo de emoções intensas, histórias envolventes ou manifestações culturais, a canção é um gênero textual poderoso que transcende os limites da linguagem escrita.  Uma canção é uma forma de expressão artística que combina palavras (letras) com melodia. A canção é concebida para ser cantada, incorporando elementos musicais que amplificam as emoções transmitidas pelas palavras. Este casamento entre letra e melodia cria uma experiência única, capaz de evocar sentimentos profundos.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a) Comente sobre o título do texto.</a:t>
            </a:r>
          </a:p>
        </p:txBody>
      </p:sp>
    </p:spTree>
    <p:extLst>
      <p:ext uri="{BB962C8B-B14F-4D97-AF65-F5344CB8AC3E}">
        <p14:creationId xmlns:p14="http://schemas.microsoft.com/office/powerpoint/2010/main" val="25116199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F1584C6-D700-F9AB-C96F-EFEAE04E7B65}"/>
              </a:ext>
            </a:extLst>
          </p:cNvPr>
          <p:cNvSpPr txBox="1"/>
          <p:nvPr/>
        </p:nvSpPr>
        <p:spPr>
          <a:xfrm>
            <a:off x="157432" y="550986"/>
            <a:ext cx="11816032" cy="6131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b) As canções podem abordar uma variedade infinita de temas, desde o amor e a saudade até questões sociais e políticas. A versatilidade temática permite que as canções se adaptem a diferentes contextos e públicos. Qual é o tema da letra “Trem-bala” de Ana Vilela? </a:t>
            </a:r>
          </a:p>
          <a:p>
            <a:pPr algn="just">
              <a:lnSpc>
                <a:spcPct val="150000"/>
              </a:lnSpc>
            </a:pPr>
            <a:endParaRPr lang="pt-BR" sz="2200" b="1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3. </a:t>
            </a:r>
            <a:r>
              <a:rPr lang="pt-BR" sz="2200" dirty="0">
                <a:latin typeface="Arial Narrow" panose="020B0606020202030204" pitchFamily="34" charset="0"/>
              </a:rPr>
              <a:t>Quem compôs a canção “Trem-Bala”?</a:t>
            </a:r>
          </a:p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4</a:t>
            </a:r>
            <a:r>
              <a:rPr lang="pt-BR" sz="2200" dirty="0">
                <a:latin typeface="Arial Narrow" panose="020B0606020202030204" pitchFamily="34" charset="0"/>
              </a:rPr>
              <a:t>. As canções desempenham um papel fundamental na preservação da cultura, no registro de acontecimentos históricos e na promoção de reflexões sociais. Retire da letra da canção os versos que </a:t>
            </a:r>
          </a:p>
          <a:p>
            <a:pPr marL="457200" indent="-457200" algn="just">
              <a:lnSpc>
                <a:spcPct val="150000"/>
              </a:lnSpc>
              <a:buAutoNum type="alphaLcParenR"/>
            </a:pPr>
            <a:r>
              <a:rPr lang="pt-BR" sz="2200" dirty="0">
                <a:latin typeface="Arial Narrow" panose="020B0606020202030204" pitchFamily="34" charset="0"/>
              </a:rPr>
              <a:t>nos leva a refletir sobre a verdadeira amizade, e sobre quem é importante ter em nossas vidas:</a:t>
            </a:r>
          </a:p>
          <a:p>
            <a:pPr marL="457200" indent="-457200" algn="just">
              <a:lnSpc>
                <a:spcPct val="150000"/>
              </a:lnSpc>
              <a:buAutoNum type="alphaLcParenR"/>
            </a:pPr>
            <a:r>
              <a:rPr lang="pt-BR" sz="2200" dirty="0">
                <a:latin typeface="Arial Narrow" panose="020B0606020202030204" pitchFamily="34" charset="0"/>
              </a:rPr>
              <a:t>nos mostra que a caminhada é mais valiosa que a chegada, ou seja, as dificuldades durante o percurso contribuem para sermos melhores e mais fortes: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c) não devemos passar a vida perseguindo bens materiais, esquecendo que um sorriso, um filho no colo, ou um abraço nos pais, valem muito mais que dinheiro: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471521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F0E63F3-2BB9-7F0C-C62D-7E2C3C714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362" y="404587"/>
            <a:ext cx="3109229" cy="768163"/>
          </a:xfrm>
          <a:prstGeom prst="rect">
            <a:avLst/>
          </a:prstGeom>
        </p:spPr>
      </p:pic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EF0DC141-1929-E4E1-984F-EC23C266E2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9109041"/>
              </p:ext>
            </p:extLst>
          </p:nvPr>
        </p:nvGraphicFramePr>
        <p:xfrm>
          <a:off x="232362" y="1039906"/>
          <a:ext cx="11557351" cy="59778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6646456" imgH="4045105" progId="Word.Document.12">
                  <p:embed/>
                </p:oleObj>
              </mc:Choice>
              <mc:Fallback>
                <p:oleObj name="Document" r:id="rId3" imgW="6646456" imgH="404510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2362" y="1039906"/>
                        <a:ext cx="11557351" cy="59778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677319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1077A76-6BD5-DD86-3106-E4F7E38654D2}"/>
              </a:ext>
            </a:extLst>
          </p:cNvPr>
          <p:cNvSpPr txBox="1"/>
          <p:nvPr/>
        </p:nvSpPr>
        <p:spPr>
          <a:xfrm>
            <a:off x="217817" y="558182"/>
            <a:ext cx="11738394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5. </a:t>
            </a:r>
            <a:r>
              <a:rPr lang="pt-BR" sz="2200" dirty="0">
                <a:latin typeface="Arial Narrow" panose="020B0606020202030204" pitchFamily="34" charset="0"/>
              </a:rPr>
              <a:t>Qual é a figura de linguagem usada para ilustrar a rapidez com que a vida passa, lembrando-nos de que somos apenas passageiros prestes a partir?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(A) Metáfora. 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(B) Hipérbole.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(C) Eufemismo.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(D) Personificação. 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6. </a:t>
            </a:r>
            <a:r>
              <a:rPr lang="pt-BR" sz="2200" dirty="0">
                <a:latin typeface="Arial Narrow" panose="020B0606020202030204" pitchFamily="34" charset="0"/>
              </a:rPr>
              <a:t>Como o eu lírico se sente em relação ao universo? 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7.</a:t>
            </a:r>
            <a:r>
              <a:rPr lang="pt-BR" sz="2200" dirty="0">
                <a:latin typeface="Arial Narrow" panose="020B0606020202030204" pitchFamily="34" charset="0"/>
              </a:rPr>
              <a:t> Na canção Trem-Bala, de Ana Vilela, diversas marcas de oralidade aparecem em versos que refletem a linguagem falada, como o uso de expressões informais e construções simples e diretas. Retire do texto alguns exemplos da linguagem falada.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92572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2DEB80B-0F59-541A-EC02-10D5D5955A15}"/>
              </a:ext>
            </a:extLst>
          </p:cNvPr>
          <p:cNvSpPr txBox="1"/>
          <p:nvPr/>
        </p:nvSpPr>
        <p:spPr>
          <a:xfrm>
            <a:off x="157430" y="704354"/>
            <a:ext cx="11850539" cy="2567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8. </a:t>
            </a:r>
            <a:r>
              <a:rPr lang="pt-BR" sz="2200" dirty="0">
                <a:latin typeface="Arial Narrow" panose="020B0606020202030204" pitchFamily="34" charset="0"/>
              </a:rPr>
              <a:t>Por que a música recebeu o título Trem-Bala?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(A) Porque na música é sobre a velocidade de um trem-bala na nossa vida.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(B) Porque num trem-bala somos apenas passageiros e vamos para onde o trem for.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(C) Porque na música a autora quer dizer que a vida passa rápido como um trem-bala.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(D) Porque a velocidade de um trem-bala representa a velocidade que devemos viajar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680652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5AD43314-2958-8950-3778-3DF8305402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575283"/>
              </p:ext>
            </p:extLst>
          </p:nvPr>
        </p:nvGraphicFramePr>
        <p:xfrm>
          <a:off x="340660" y="669310"/>
          <a:ext cx="11519646" cy="346697"/>
        </p:xfrm>
        <a:graphic>
          <a:graphicData uri="http://schemas.openxmlformats.org/drawingml/2006/table">
            <a:tbl>
              <a:tblPr firstRow="1" firstCol="1" bandRow="1"/>
              <a:tblGrid>
                <a:gridCol w="11519646">
                  <a:extLst>
                    <a:ext uri="{9D8B030D-6E8A-4147-A177-3AD203B41FA5}">
                      <a16:colId xmlns:a16="http://schemas.microsoft.com/office/drawing/2014/main" val="1169158245"/>
                    </a:ext>
                  </a:extLst>
                </a:gridCol>
              </a:tblGrid>
              <a:tr h="3466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kern="1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GRUPO DE ATIVIDADES 2</a:t>
                      </a:r>
                      <a:endParaRPr lang="pt-B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7424576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10052C8A-C396-F850-378B-08D5BBB2F4AD}"/>
              </a:ext>
            </a:extLst>
          </p:cNvPr>
          <p:cNvSpPr txBox="1"/>
          <p:nvPr/>
        </p:nvSpPr>
        <p:spPr>
          <a:xfrm>
            <a:off x="340660" y="993956"/>
            <a:ext cx="115196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latin typeface="Arial Narrow" panose="020B0606020202030204" pitchFamily="34" charset="0"/>
              </a:rPr>
              <a:t>Ampliando os conhecimentos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A0495DB-A01A-9A57-797D-8D10075378EE}"/>
              </a:ext>
            </a:extLst>
          </p:cNvPr>
          <p:cNvSpPr txBox="1"/>
          <p:nvPr/>
        </p:nvSpPr>
        <p:spPr>
          <a:xfrm>
            <a:off x="259976" y="1687465"/>
            <a:ext cx="11600330" cy="20040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Estudante, explorar o gênero textual canção é embarcar em uma jornada pela riqueza da expressão artística. Desde os clássicos atemporais até as criações contemporâneas, as canções são testemunhas da diversidade cultural e da habilidade humana de contar histórias de maneiras únicas e envolventes. Ao ouvir atentamente as melodias e absorver as letras, nos conectamos não apenas com a música, mas com as narrativas e emoções que dão vida a esse fascinante gênero textual. 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E13CE42-F13E-0A90-375C-1E81B374BCE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8866018"/>
              </p:ext>
            </p:extLst>
          </p:nvPr>
        </p:nvGraphicFramePr>
        <p:xfrm>
          <a:off x="552091" y="3691475"/>
          <a:ext cx="10912415" cy="33649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646456" imgH="1571456" progId="Word.Document.12">
                  <p:embed/>
                </p:oleObj>
              </mc:Choice>
              <mc:Fallback>
                <p:oleObj name="Document" r:id="rId2" imgW="6646456" imgH="157145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52091" y="3691475"/>
                        <a:ext cx="10912415" cy="33649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472133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56EE4CF-AE63-8953-F898-AFA9AF315837}"/>
              </a:ext>
            </a:extLst>
          </p:cNvPr>
          <p:cNvSpPr txBox="1"/>
          <p:nvPr/>
        </p:nvSpPr>
        <p:spPr>
          <a:xfrm>
            <a:off x="166057" y="610894"/>
            <a:ext cx="11790153" cy="2059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Estudante, a música "Olha pro Céu", de Luiz Gonzaga, é uma celebração das festas juninas e do amor, ambientada em um cenário de São João, com balões coloridos e muita alegria. A canção evoca a memória de um amor que nasceu ou foi intensificado durante essa época festiva, com o céu adornado por balões e a atmosfera contagiante da festa. 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6FFC2F9E-65EC-5052-17DF-D4C558F03E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7429337"/>
              </p:ext>
            </p:extLst>
          </p:nvPr>
        </p:nvGraphicFramePr>
        <p:xfrm>
          <a:off x="189874" y="3429000"/>
          <a:ext cx="11790153" cy="302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663017" imgH="1287406" progId="Word.Document.12">
                  <p:embed/>
                </p:oleObj>
              </mc:Choice>
              <mc:Fallback>
                <p:oleObj name="Document" r:id="rId2" imgW="6663017" imgH="128740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9874" y="3429000"/>
                        <a:ext cx="11790153" cy="3025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628991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1F73D73-CE20-A343-B1DE-F331449E4B59}"/>
              </a:ext>
            </a:extLst>
          </p:cNvPr>
          <p:cNvSpPr txBox="1"/>
          <p:nvPr/>
        </p:nvSpPr>
        <p:spPr>
          <a:xfrm>
            <a:off x="183311" y="537591"/>
            <a:ext cx="11816031" cy="4610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Leia o texto. 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Texto II 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Olha pro Céu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Olha pro céu, meu amor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Vê como ele está lindo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Olha pra aquele balão multicor 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Como no céu vai sumindo </a:t>
            </a:r>
          </a:p>
        </p:txBody>
      </p:sp>
    </p:spTree>
    <p:extLst>
      <p:ext uri="{BB962C8B-B14F-4D97-AF65-F5344CB8AC3E}">
        <p14:creationId xmlns:p14="http://schemas.microsoft.com/office/powerpoint/2010/main" val="25614648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1E16DFA-08CB-1A70-5432-54EF165432E8}"/>
              </a:ext>
            </a:extLst>
          </p:cNvPr>
          <p:cNvSpPr txBox="1"/>
          <p:nvPr/>
        </p:nvSpPr>
        <p:spPr>
          <a:xfrm>
            <a:off x="191937" y="980399"/>
            <a:ext cx="6094562" cy="4610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Olha pro céu, meu amor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Vê como ele está lindo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Olha pra aquele balão multicor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Como no céu vai sumindo </a:t>
            </a:r>
          </a:p>
          <a:p>
            <a:pPr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Foi numa noite igual a esta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Que tu me deste o coração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O céu estava assim, em festa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Porque era noite de São João  </a:t>
            </a:r>
          </a:p>
        </p:txBody>
      </p:sp>
    </p:spTree>
    <p:extLst>
      <p:ext uri="{BB962C8B-B14F-4D97-AF65-F5344CB8AC3E}">
        <p14:creationId xmlns:p14="http://schemas.microsoft.com/office/powerpoint/2010/main" val="48431772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F93CB88-8E3F-410C-AB3D-13BDAFB011C2}"/>
              </a:ext>
            </a:extLst>
          </p:cNvPr>
          <p:cNvSpPr txBox="1"/>
          <p:nvPr/>
        </p:nvSpPr>
        <p:spPr>
          <a:xfrm>
            <a:off x="166058" y="894136"/>
            <a:ext cx="6094562" cy="4598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Havia balões no ar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Xote e baião no salão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E, no terreiro, o teu olhar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Que incendiou meu coração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Olha pro céu, meu amor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Vê como ele está lindo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Olha pra aquele balão multicor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Como no céu vai sumindo </a:t>
            </a:r>
          </a:p>
        </p:txBody>
      </p:sp>
    </p:spTree>
    <p:extLst>
      <p:ext uri="{BB962C8B-B14F-4D97-AF65-F5344CB8AC3E}">
        <p14:creationId xmlns:p14="http://schemas.microsoft.com/office/powerpoint/2010/main" val="264758239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DADC2DE-D881-152E-37A5-5A4E701276E3}"/>
              </a:ext>
            </a:extLst>
          </p:cNvPr>
          <p:cNvSpPr txBox="1"/>
          <p:nvPr/>
        </p:nvSpPr>
        <p:spPr>
          <a:xfrm>
            <a:off x="252322" y="1092542"/>
            <a:ext cx="6094562" cy="4598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Olha pro céu, meu amor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Vê como ele está lindo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Olha pra aquele balão multicor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Como no céu vai sumindo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Havia balões no ar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Xote e baião no salão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E, no terreiro, o teu olhar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Que incendiou meu coração </a:t>
            </a:r>
          </a:p>
        </p:txBody>
      </p:sp>
    </p:spTree>
    <p:extLst>
      <p:ext uri="{BB962C8B-B14F-4D97-AF65-F5344CB8AC3E}">
        <p14:creationId xmlns:p14="http://schemas.microsoft.com/office/powerpoint/2010/main" val="357123295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9F422B4-64B8-E597-D8B6-273BF760A626}"/>
              </a:ext>
            </a:extLst>
          </p:cNvPr>
          <p:cNvSpPr txBox="1"/>
          <p:nvPr/>
        </p:nvSpPr>
        <p:spPr>
          <a:xfrm>
            <a:off x="140180" y="901808"/>
            <a:ext cx="11867790" cy="4864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Olha pro céu, meu amor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Vê como ele está lindo 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Olha pra aquele balão multicor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Como no céu vai sumindo </a:t>
            </a:r>
          </a:p>
          <a:p>
            <a:pPr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Olha pro céu, meu amor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Vê como ele está lindo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Olha pra aquele balão multicor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Como no céu vai sumindo </a:t>
            </a:r>
          </a:p>
          <a:p>
            <a:pPr algn="r">
              <a:lnSpc>
                <a:spcPct val="150000"/>
              </a:lnSpc>
            </a:pPr>
            <a:r>
              <a:rPr lang="pt-BR" sz="1000" dirty="0">
                <a:latin typeface="Arial Narrow" panose="020B0606020202030204" pitchFamily="34" charset="0"/>
              </a:rPr>
              <a:t>Disponível em: https://www.letras.mus.br/luiz-gonzaga/47093/ .Acesso em: 19 maio 2025. </a:t>
            </a:r>
          </a:p>
        </p:txBody>
      </p:sp>
    </p:spTree>
    <p:extLst>
      <p:ext uri="{BB962C8B-B14F-4D97-AF65-F5344CB8AC3E}">
        <p14:creationId xmlns:p14="http://schemas.microsoft.com/office/powerpoint/2010/main" val="343826127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54388B5-05AC-483A-7FA6-F68F777D95CA}"/>
              </a:ext>
            </a:extLst>
          </p:cNvPr>
          <p:cNvSpPr txBox="1"/>
          <p:nvPr/>
        </p:nvSpPr>
        <p:spPr>
          <a:xfrm>
            <a:off x="157432" y="643016"/>
            <a:ext cx="11807406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9. </a:t>
            </a:r>
            <a:r>
              <a:rPr lang="pt-BR" sz="2200" dirty="0">
                <a:latin typeface="Arial Narrow" panose="020B0606020202030204" pitchFamily="34" charset="0"/>
              </a:rPr>
              <a:t>"Olha pro Céu" é um clássico do repertório de Luiz Gonzaga e um dos hinos das festas juninas no Brasil, representando a cultura e as tradições nordestinas. O gênero textual é identificado com base no objetivo, na estrutura e no contexto de um texto. Assim sendo, observando essas características, o texto lido é definido como: 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(A) cordel.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(B) canção.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(C) parlenda. 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(D) biografia. 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10.</a:t>
            </a:r>
            <a:r>
              <a:rPr lang="pt-BR" sz="2200" dirty="0">
                <a:latin typeface="Arial Narrow" panose="020B0606020202030204" pitchFamily="34" charset="0"/>
              </a:rPr>
              <a:t>A finalidade principal desse texto é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(A) contar uma história de amor durante uma festa de São João.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(B) transmitir uma mensagem de saudade de uma festa tradicional.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(C) descrever  as  atividades  e   o   ambiente  de   uma festa junina.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(D) evocar a beleza e a magia das festas juninas e celebrar o amor e a alegria. 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44123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B09E1C3-50E5-EA1E-F16B-91E57B509E39}"/>
              </a:ext>
            </a:extLst>
          </p:cNvPr>
          <p:cNvSpPr txBox="1"/>
          <p:nvPr/>
        </p:nvSpPr>
        <p:spPr>
          <a:xfrm>
            <a:off x="86051" y="386438"/>
            <a:ext cx="11859165" cy="603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11. </a:t>
            </a:r>
            <a:r>
              <a:rPr lang="pt-BR" sz="2200" dirty="0">
                <a:latin typeface="Arial Narrow" panose="020B0606020202030204" pitchFamily="34" charset="0"/>
              </a:rPr>
              <a:t>'Olha Pro Céu' não é apenas uma música sobre o amor e a beleza das festas juninas, mas também um registro cultural de uma época e de uma região do Brasil, celebrando a simplicidade e a alegria encontradas nas pequenas coisas da vida, como um olhar trocado sob o céu de São João. Qual é o contexto dessa música? </a:t>
            </a:r>
          </a:p>
          <a:p>
            <a:pPr algn="just"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12. </a:t>
            </a:r>
            <a:r>
              <a:rPr lang="pt-BR" sz="2200" dirty="0">
                <a:latin typeface="Arial Narrow" panose="020B0606020202030204" pitchFamily="34" charset="0"/>
              </a:rPr>
              <a:t>A música evoca a memória de um amor que nasceu ou foi celebrado em uma noite semelhante, marcada pela alegria e pela união das pessoas ao redor das fogueiras e das danças típicas. Qual o assunto principal apresentado no texto “Olha pro Céu”? </a:t>
            </a:r>
          </a:p>
          <a:p>
            <a:pPr algn="just"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100" b="1" dirty="0">
                <a:latin typeface="Arial Narrow" panose="020B0606020202030204" pitchFamily="34" charset="0"/>
              </a:rPr>
              <a:t>13. </a:t>
            </a:r>
            <a:r>
              <a:rPr lang="pt-BR" sz="2100" dirty="0">
                <a:latin typeface="Arial Narrow" panose="020B0606020202030204" pitchFamily="34" charset="0"/>
              </a:rPr>
              <a:t>A música "Olha pro Céu, Meu Amor" possui 9 estrofes e 36 versos. Cada estrofe é composta por 4 versos, totalizando 9 estrofes de 4 versos cada. A música é composta por versos que descrevem o cenário e os sentimentos do eu lírico, com um convite para olhar para o céu e reviver as lembranças da noite em que o amor floresceu. Em quais estofes o eu lírico revive as lembranças da noite em que o amor floresceu? Retire-as da canção. </a:t>
            </a:r>
          </a:p>
        </p:txBody>
      </p:sp>
    </p:spTree>
    <p:extLst>
      <p:ext uri="{BB962C8B-B14F-4D97-AF65-F5344CB8AC3E}">
        <p14:creationId xmlns:p14="http://schemas.microsoft.com/office/powerpoint/2010/main" val="9175643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1A7533F-0BAA-02FE-1742-8E6275D8B9F6}"/>
              </a:ext>
            </a:extLst>
          </p:cNvPr>
          <p:cNvSpPr txBox="1"/>
          <p:nvPr/>
        </p:nvSpPr>
        <p:spPr>
          <a:xfrm>
            <a:off x="295454" y="595115"/>
            <a:ext cx="1162625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14. </a:t>
            </a:r>
            <a:r>
              <a:rPr lang="pt-BR" sz="2200" dirty="0">
                <a:latin typeface="Arial Narrow" panose="020B0606020202030204" pitchFamily="34" charset="0"/>
              </a:rPr>
              <a:t>Associe corretamente os elementos da canção. </a:t>
            </a:r>
          </a:p>
          <a:p>
            <a:pPr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1. Balões.                      2. Fogueiras.                  3. Xote e Baião.                         4. Amor.</a:t>
            </a:r>
          </a:p>
          <a:p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EAFDE5B-8593-4CD6-EA80-D6102D7D50F1}"/>
              </a:ext>
            </a:extLst>
          </p:cNvPr>
          <p:cNvSpPr txBox="1"/>
          <p:nvPr/>
        </p:nvSpPr>
        <p:spPr>
          <a:xfrm>
            <a:off x="270295" y="1747032"/>
            <a:ext cx="11651410" cy="4090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    ) É o tema central da música, expresso através da lembrança de um momento especial e da beleza do céu durante a festa.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    ) Outro elemento tradicional das festas juninas, são mencionadas na música, evocando o calor e a união das pessoas.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    ) ritmos musicais nordestinos, são mencionados na música, reforçando a identidade cultural da canção e da festa.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    ) No céu são um símbolo marcante da festa de São João e da música, representando a alegria e a leveza do momento.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E1A50D3-0B2F-BF2C-C018-DC0C2E69A056}"/>
              </a:ext>
            </a:extLst>
          </p:cNvPr>
          <p:cNvSpPr txBox="1"/>
          <p:nvPr/>
        </p:nvSpPr>
        <p:spPr>
          <a:xfrm>
            <a:off x="196610" y="5429769"/>
            <a:ext cx="11798779" cy="1043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15. </a:t>
            </a:r>
            <a:r>
              <a:rPr lang="pt-BR" sz="2200" dirty="0">
                <a:latin typeface="Arial Narrow" panose="020B0606020202030204" pitchFamily="34" charset="0"/>
              </a:rPr>
              <a:t>O que expressa os versos </a:t>
            </a:r>
            <a:r>
              <a:rPr lang="pt-BR" sz="2200" b="1" dirty="0">
                <a:latin typeface="Arial Narrow" panose="020B0606020202030204" pitchFamily="34" charset="0"/>
              </a:rPr>
              <a:t>“</a:t>
            </a:r>
            <a:r>
              <a:rPr lang="pt-BR" sz="2200" dirty="0">
                <a:latin typeface="Arial Narrow" panose="020B0606020202030204" pitchFamily="34" charset="0"/>
              </a:rPr>
              <a:t>E, no terreiro, o teu </a:t>
            </a:r>
            <a:r>
              <a:rPr lang="pt-BR" sz="2200" b="1" dirty="0">
                <a:latin typeface="Arial Narrow" panose="020B0606020202030204" pitchFamily="34" charset="0"/>
              </a:rPr>
              <a:t>olhar</a:t>
            </a:r>
            <a:r>
              <a:rPr lang="pt-BR" sz="2200" dirty="0">
                <a:latin typeface="Arial Narrow" panose="020B0606020202030204" pitchFamily="34" charset="0"/>
              </a:rPr>
              <a:t> / Que </a:t>
            </a:r>
            <a:r>
              <a:rPr lang="pt-BR" sz="2200" b="1" dirty="0">
                <a:latin typeface="Arial Narrow" panose="020B0606020202030204" pitchFamily="34" charset="0"/>
              </a:rPr>
              <a:t>incendiou</a:t>
            </a:r>
            <a:r>
              <a:rPr lang="pt-BR" sz="2200" dirty="0">
                <a:latin typeface="Arial Narrow" panose="020B0606020202030204" pitchFamily="34" charset="0"/>
              </a:rPr>
              <a:t> meu coração” nessa canção? </a:t>
            </a:r>
          </a:p>
        </p:txBody>
      </p:sp>
    </p:spTree>
    <p:extLst>
      <p:ext uri="{BB962C8B-B14F-4D97-AF65-F5344CB8AC3E}">
        <p14:creationId xmlns:p14="http://schemas.microsoft.com/office/powerpoint/2010/main" val="5710423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8D586830-F4F6-0E24-397D-213601171FC6}"/>
              </a:ext>
            </a:extLst>
          </p:cNvPr>
          <p:cNvSpPr txBox="1"/>
          <p:nvPr/>
        </p:nvSpPr>
        <p:spPr>
          <a:xfrm>
            <a:off x="340660" y="1150148"/>
            <a:ext cx="114309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latin typeface="Arial Narrow" panose="020B0606020202030204" pitchFamily="34" charset="0"/>
              </a:rPr>
              <a:t>Sistematizando os conhecimentos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6FA716D5-0F82-FA7D-CBF9-56830E32E2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294423"/>
              </p:ext>
            </p:extLst>
          </p:nvPr>
        </p:nvGraphicFramePr>
        <p:xfrm>
          <a:off x="340660" y="773402"/>
          <a:ext cx="11501716" cy="376746"/>
        </p:xfrm>
        <a:graphic>
          <a:graphicData uri="http://schemas.openxmlformats.org/drawingml/2006/table">
            <a:tbl>
              <a:tblPr firstRow="1" firstCol="1" bandRow="1"/>
              <a:tblGrid>
                <a:gridCol w="11501716">
                  <a:extLst>
                    <a:ext uri="{9D8B030D-6E8A-4147-A177-3AD203B41FA5}">
                      <a16:colId xmlns:a16="http://schemas.microsoft.com/office/drawing/2014/main" val="1169158245"/>
                    </a:ext>
                  </a:extLst>
                </a:gridCol>
              </a:tblGrid>
              <a:tr h="3466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300" b="1" kern="1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GRUPO DE ATIVIDADES 3</a:t>
                      </a:r>
                      <a:endParaRPr lang="pt-BR" sz="23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7424576"/>
                  </a:ext>
                </a:extLst>
              </a:tr>
            </a:tbl>
          </a:graphicData>
        </a:graphic>
      </p:graphicFrame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47E7A39-8847-DEDB-221E-914C935C0D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4733114"/>
              </p:ext>
            </p:extLst>
          </p:nvPr>
        </p:nvGraphicFramePr>
        <p:xfrm>
          <a:off x="414069" y="1837426"/>
          <a:ext cx="11357512" cy="38704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656537" imgH="1764063" progId="Word.Document.12">
                  <p:embed/>
                </p:oleObj>
              </mc:Choice>
              <mc:Fallback>
                <p:oleObj name="Document" r:id="rId2" imgW="6656537" imgH="176406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14069" y="1837426"/>
                        <a:ext cx="11357512" cy="38704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767479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6219DF6-BC6E-B04D-68F0-2E726494F1E4}"/>
              </a:ext>
            </a:extLst>
          </p:cNvPr>
          <p:cNvSpPr txBox="1"/>
          <p:nvPr/>
        </p:nvSpPr>
        <p:spPr>
          <a:xfrm>
            <a:off x="183670" y="849961"/>
            <a:ext cx="11824659" cy="257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Estudante, a música “Canção da América” de Milton Nascimento é a celebração da amizade e a importância de manter os laços afetivos, mesmo diante da distância e do tempo. A letra da música fala sobre a saudade de um amigo que se mudou para Los Angeles, mas também enfatiza a ideia de que a amizade continua viva mesmo quando os amigos estão longe. A canção sugere que a conexão entre os amigos é um laço indestrutível, que resiste às separações e permanece viva no coração e na mente.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D0A5E43-B98A-379D-97BE-588D175D6E0B}"/>
              </a:ext>
            </a:extLst>
          </p:cNvPr>
          <p:cNvSpPr txBox="1"/>
          <p:nvPr/>
        </p:nvSpPr>
        <p:spPr>
          <a:xfrm>
            <a:off x="2551667" y="3175995"/>
            <a:ext cx="929711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latin typeface="Arial Narrow" panose="020B0606020202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0397900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2F5998D-719B-D81D-67ED-FAD525F131F8}"/>
              </a:ext>
            </a:extLst>
          </p:cNvPr>
          <p:cNvSpPr txBox="1"/>
          <p:nvPr/>
        </p:nvSpPr>
        <p:spPr>
          <a:xfrm>
            <a:off x="3027871" y="511612"/>
            <a:ext cx="8945592" cy="588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A música Canção da América surgiu quando Milton Nascimento estava gravando em </a:t>
            </a:r>
            <a:r>
              <a:rPr lang="pt-BR" sz="2200" dirty="0" err="1">
                <a:latin typeface="Arial Narrow" panose="020B0606020202030204" pitchFamily="34" charset="0"/>
              </a:rPr>
              <a:t>Holywood</a:t>
            </a:r>
            <a:r>
              <a:rPr lang="pt-BR" sz="2200" dirty="0">
                <a:latin typeface="Arial Narrow" panose="020B0606020202030204" pitchFamily="34" charset="0"/>
              </a:rPr>
              <a:t> e conheceu o músico Ricky </a:t>
            </a:r>
            <a:r>
              <a:rPr lang="pt-BR" sz="2200" dirty="0" err="1">
                <a:latin typeface="Arial Narrow" panose="020B0606020202030204" pitchFamily="34" charset="0"/>
              </a:rPr>
              <a:t>Fataar</a:t>
            </a:r>
            <a:r>
              <a:rPr lang="pt-BR" sz="2200" dirty="0">
                <a:latin typeface="Arial Narrow" panose="020B0606020202030204" pitchFamily="34" charset="0"/>
              </a:rPr>
              <a:t>, um multi-instrumentista sul-africano. O tempo passou, Milton retornou ao Brasil e quando voltou para Los Angeles infelizmente não encontrou mais o amigo.  Então sentou no quarto, durante a noite, e fez uma letra toda em inglês. Fernando Brant que o acompanhava passou a letra para o português. Embora a música tenha sido composta para o amigo sul-africano, a principal lembrança que os brasileiros têm de “Canção da América” é por sua utilização durante o velório de Ayrton Senna, que adorava essa música, bem como fora muito amigo do Bituca.</a:t>
            </a:r>
          </a:p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“Guardar a sete chaves” </a:t>
            </a:r>
            <a:r>
              <a:rPr lang="pt-BR" sz="2200" dirty="0">
                <a:latin typeface="Arial Narrow" panose="020B0606020202030204" pitchFamily="34" charset="0"/>
              </a:rPr>
              <a:t>é uma expressão popular da língua portuguesa, utilizada no sentido de “algo que está muito bem protegido”.</a:t>
            </a:r>
          </a:p>
          <a:p>
            <a:pPr algn="r">
              <a:lnSpc>
                <a:spcPct val="150000"/>
              </a:lnSpc>
            </a:pPr>
            <a:r>
              <a:rPr lang="pt-BR" sz="1000" dirty="0">
                <a:latin typeface="Arial Narrow" panose="020B0606020202030204" pitchFamily="34" charset="0"/>
              </a:rPr>
              <a:t>Disponível em: https://musicasesuashistorias.com.br/blog/can%C3%A7%C3%A3o-da-am%C3%A9rica-1979. Acesso em: 17 jun. 2025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543412F-6E69-6B37-1148-B6B22BE1B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27" y="744526"/>
            <a:ext cx="2772344" cy="2246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69147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2A1A156-61C2-935A-9F3B-4E4F54C87771}"/>
              </a:ext>
            </a:extLst>
          </p:cNvPr>
          <p:cNvSpPr txBox="1"/>
          <p:nvPr/>
        </p:nvSpPr>
        <p:spPr>
          <a:xfrm>
            <a:off x="140179" y="608510"/>
            <a:ext cx="11841912" cy="4768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dirty="0">
                <a:latin typeface="Arial Narrow" panose="020B0606020202030204" pitchFamily="34" charset="0"/>
              </a:rPr>
              <a:t>Leia o texto.  </a:t>
            </a:r>
          </a:p>
          <a:p>
            <a:endParaRPr lang="pt-BR" sz="2200" dirty="0">
              <a:latin typeface="Arial Narrow" panose="020B0606020202030204" pitchFamily="34" charset="0"/>
            </a:endParaRPr>
          </a:p>
          <a:p>
            <a:r>
              <a:rPr lang="pt-BR" sz="2200" b="1" dirty="0">
                <a:latin typeface="Arial Narrow" panose="020B0606020202030204" pitchFamily="34" charset="0"/>
              </a:rPr>
              <a:t>Texto  III </a:t>
            </a:r>
          </a:p>
          <a:p>
            <a:pPr algn="ctr"/>
            <a:r>
              <a:rPr lang="pt-BR" sz="2200" b="1" dirty="0">
                <a:latin typeface="Arial Narrow" panose="020B0606020202030204" pitchFamily="34" charset="0"/>
              </a:rPr>
              <a:t>Canção da América</a:t>
            </a:r>
          </a:p>
          <a:p>
            <a:r>
              <a:rPr lang="pt-BR" sz="2200" dirty="0">
                <a:latin typeface="Arial Narrow" panose="020B060602020203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Amigo é coisa para se guardar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Debaixo de sete chaves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Dentro do coração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Assim falava a canção que na América ouvi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Mas quem cantava chorou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Ao ver o seu amigo partir </a:t>
            </a:r>
          </a:p>
        </p:txBody>
      </p:sp>
    </p:spTree>
    <p:extLst>
      <p:ext uri="{BB962C8B-B14F-4D97-AF65-F5344CB8AC3E}">
        <p14:creationId xmlns:p14="http://schemas.microsoft.com/office/powerpoint/2010/main" val="172780161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2C92166-E869-6A8B-DDA5-75D622F8B963}"/>
              </a:ext>
            </a:extLst>
          </p:cNvPr>
          <p:cNvSpPr txBox="1"/>
          <p:nvPr/>
        </p:nvSpPr>
        <p:spPr>
          <a:xfrm>
            <a:off x="114299" y="608510"/>
            <a:ext cx="6094562" cy="5614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Mas quem ficou, no pensamento voou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Com seu canto que o outro lembrou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E quem voou, no pensamento ficou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Com a lembrança que o outro cantou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Amigo é coisa para se guardar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No lado esquerdo do peito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Mesmo que o tempo e a distância digam “não”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Mesmo esquecendo a canção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O que importa é ouvir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A voz que vem do coração </a:t>
            </a:r>
          </a:p>
        </p:txBody>
      </p:sp>
    </p:spTree>
    <p:extLst>
      <p:ext uri="{BB962C8B-B14F-4D97-AF65-F5344CB8AC3E}">
        <p14:creationId xmlns:p14="http://schemas.microsoft.com/office/powerpoint/2010/main" val="417091955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509123B-276D-F593-30B5-3DFDFC6A5BAF}"/>
              </a:ext>
            </a:extLst>
          </p:cNvPr>
          <p:cNvSpPr txBox="1"/>
          <p:nvPr/>
        </p:nvSpPr>
        <p:spPr>
          <a:xfrm>
            <a:off x="187984" y="714410"/>
            <a:ext cx="11816032" cy="2325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Pois seja o que vier, venha o que vier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Qualquer dia, amigo, eu volto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A te encontrar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Qualquer dia, amigo, a gente vai se encontrar </a:t>
            </a:r>
          </a:p>
          <a:p>
            <a:pPr algn="r">
              <a:lnSpc>
                <a:spcPct val="150000"/>
              </a:lnSpc>
            </a:pPr>
            <a:r>
              <a:rPr lang="pt-BR" sz="1000" dirty="0">
                <a:latin typeface="Arial Narrow" panose="020B0606020202030204" pitchFamily="34" charset="0"/>
              </a:rPr>
              <a:t>Disponível em: https://www.letras.mus.br/</a:t>
            </a:r>
            <a:r>
              <a:rPr lang="pt-BR" sz="1000" dirty="0" err="1">
                <a:latin typeface="Arial Narrow" panose="020B0606020202030204" pitchFamily="34" charset="0"/>
              </a:rPr>
              <a:t>milton</a:t>
            </a:r>
            <a:r>
              <a:rPr lang="pt-BR" sz="1000" dirty="0">
                <a:latin typeface="Arial Narrow" panose="020B0606020202030204" pitchFamily="34" charset="0"/>
              </a:rPr>
              <a:t>-nascimento/27700/significado.html. Acesso em: 18 jun. 2025.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4FC88F9-B08C-DCA8-C69C-650B3ED7D327}"/>
              </a:ext>
            </a:extLst>
          </p:cNvPr>
          <p:cNvSpPr txBox="1"/>
          <p:nvPr/>
        </p:nvSpPr>
        <p:spPr>
          <a:xfrm>
            <a:off x="187984" y="3344037"/>
            <a:ext cx="11816032" cy="2567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16.  </a:t>
            </a:r>
            <a:r>
              <a:rPr lang="pt-BR" sz="2200" dirty="0">
                <a:latin typeface="Arial Narrow" panose="020B0606020202030204" pitchFamily="34" charset="0"/>
              </a:rPr>
              <a:t>O gênero textual  canção é uma forma de expressão artística que combina palavras (letras) com melodia. Ao contrário de outros gêneros textuais, a canção é concebida para ser cantada, incorporando elementos musicais que amplificam as emoções transmitidas pelas palavras. Este casamento entre letra e melodia cria uma experiência única, capaz de evocar sentimentos profundos. “Canção da América” de Milton Nascimento e Fernando Brant com uma melodia tocante e letra poética, trata de quê? </a:t>
            </a:r>
          </a:p>
        </p:txBody>
      </p:sp>
    </p:spTree>
    <p:extLst>
      <p:ext uri="{BB962C8B-B14F-4D97-AF65-F5344CB8AC3E}">
        <p14:creationId xmlns:p14="http://schemas.microsoft.com/office/powerpoint/2010/main" val="316615984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17DA924-1F23-737D-3025-9DA6C2A52D9D}"/>
              </a:ext>
            </a:extLst>
          </p:cNvPr>
          <p:cNvSpPr txBox="1"/>
          <p:nvPr/>
        </p:nvSpPr>
        <p:spPr>
          <a:xfrm>
            <a:off x="157432" y="670324"/>
            <a:ext cx="11816032" cy="4090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17. </a:t>
            </a:r>
            <a:r>
              <a:rPr lang="pt-BR" sz="2200" dirty="0">
                <a:latin typeface="Arial Narrow" panose="020B0606020202030204" pitchFamily="34" charset="0"/>
              </a:rPr>
              <a:t>Os versos “Mas quem ficou, no pensamento voou / Com seu canto que o outro lembrou / E quem voou, no pensamento ficou / Com a lembrança que o outro cantou” permite inferir que o eu lírico quer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(A) distanciar os amigos.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(B) trazer a amizade à memória.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(C) contestar o valor da amizade.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(D) comemorar os laços de amizade. </a:t>
            </a:r>
          </a:p>
          <a:p>
            <a:pPr algn="just"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Você sabia que....</a:t>
            </a:r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E8E0A197-1977-A1D3-CE9B-EDFF1FEB28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7951351"/>
              </p:ext>
            </p:extLst>
          </p:nvPr>
        </p:nvGraphicFramePr>
        <p:xfrm>
          <a:off x="500332" y="4865298"/>
          <a:ext cx="11283351" cy="19927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646456" imgH="901832" progId="Word.Document.12">
                  <p:embed/>
                </p:oleObj>
              </mc:Choice>
              <mc:Fallback>
                <p:oleObj name="Document" r:id="rId2" imgW="6646456" imgH="90183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00332" y="4865298"/>
                        <a:ext cx="11283351" cy="19927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265877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DFE4526-D488-13DE-264B-1A993F373CEB}"/>
              </a:ext>
            </a:extLst>
          </p:cNvPr>
          <p:cNvSpPr txBox="1"/>
          <p:nvPr/>
        </p:nvSpPr>
        <p:spPr>
          <a:xfrm>
            <a:off x="148805" y="596024"/>
            <a:ext cx="11833286" cy="5955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18. </a:t>
            </a:r>
            <a:r>
              <a:rPr lang="pt-BR" sz="2200" dirty="0">
                <a:latin typeface="Arial Narrow" panose="020B0606020202030204" pitchFamily="34" charset="0"/>
              </a:rPr>
              <a:t>Qual é o significado da expressão “debaixo de sete chaves”?</a:t>
            </a:r>
          </a:p>
          <a:p>
            <a:pPr algn="just"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19. </a:t>
            </a:r>
            <a:r>
              <a:rPr lang="pt-BR" sz="2200" dirty="0">
                <a:latin typeface="Arial Narrow" panose="020B0606020202030204" pitchFamily="34" charset="0"/>
              </a:rPr>
              <a:t>Os versos “Amigo é coisa pra se guardar / Debaixo de sete chaves” enfatizam a ideia de que a amizade é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(A) inconstante e precisa ser mantida.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(B) um bem muito precioso, de valor inestimável.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(C) um sentimento que acaba facilmente, se mantido em liberdade.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(D) frágil, inconstante, e pouco resistente aos problemas da vida moderna.</a:t>
            </a:r>
          </a:p>
          <a:p>
            <a:pPr algn="just"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20. </a:t>
            </a:r>
            <a:r>
              <a:rPr lang="pt-BR" sz="2200" dirty="0">
                <a:latin typeface="Arial Narrow" panose="020B0606020202030204" pitchFamily="34" charset="0"/>
              </a:rPr>
              <a:t>Canção da América fala sobre a importância de guardar os amigos, é uma metáfora para o cuidado e o carinho que devemos ter com as relações verdadeiras que construímos ao longo da vida.</a:t>
            </a:r>
            <a:r>
              <a:rPr lang="pt-BR" sz="2200" b="1" dirty="0">
                <a:latin typeface="Arial Narrow" panose="020B0606020202030204" pitchFamily="34" charset="0"/>
              </a:rPr>
              <a:t> </a:t>
            </a:r>
            <a:r>
              <a:rPr lang="pt-BR" sz="2200" dirty="0">
                <a:latin typeface="Arial Narrow" panose="020B0606020202030204" pitchFamily="34" charset="0"/>
              </a:rPr>
              <a:t>Mesmo que o tempo e a distância separem os amigos, onde o eu lírico/ sujeito lírico diz que devemos guardá-los?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877795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E8F2994-7557-3B4B-0197-1098381E6852}"/>
              </a:ext>
            </a:extLst>
          </p:cNvPr>
          <p:cNvSpPr txBox="1"/>
          <p:nvPr/>
        </p:nvSpPr>
        <p:spPr>
          <a:xfrm>
            <a:off x="196610" y="1093973"/>
            <a:ext cx="1179878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21. </a:t>
            </a:r>
            <a:r>
              <a:rPr lang="pt-BR" sz="2200" dirty="0">
                <a:latin typeface="Arial Narrow" panose="020B0606020202030204" pitchFamily="34" charset="0"/>
              </a:rPr>
              <a:t>Na última estrofe da Canção da América, o sentimento expresso em relação ao amigo é de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(A) tristeza pela partida dele.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(B) esperança de reencontrá-lo.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(C) desespero por estar longe dele.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(D) desejo de se comunicar com ele. </a:t>
            </a:r>
          </a:p>
          <a:p>
            <a:pPr algn="just"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8813069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BA50DBC-0AD5-1597-99FB-F67261C87D23}"/>
              </a:ext>
            </a:extLst>
          </p:cNvPr>
          <p:cNvSpPr txBox="1"/>
          <p:nvPr/>
        </p:nvSpPr>
        <p:spPr>
          <a:xfrm>
            <a:off x="209190" y="862489"/>
            <a:ext cx="11807405" cy="4090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22. </a:t>
            </a:r>
            <a:r>
              <a:rPr lang="pt-BR" sz="2200" dirty="0">
                <a:latin typeface="Arial Narrow" panose="020B0606020202030204" pitchFamily="34" charset="0"/>
              </a:rPr>
              <a:t>Em um texto, algumas palavras são escolhidas pelo autor para enfatizar, reforçar, sugerir e ressaltar alguns significados diferentes (efeito de sentido). Por exemplo, os verbos mudam de forma quanto ao tempo, conforme a ação/estado acontece: se no passado, no presente ou no futuro. Nos versos “Pois seja o que vier, venha o que vier/ Qualquer dia, amigo, eu volto / A te encontrar / Qualquer dia, amigo, a gente vai se encontrar”  As palavras destacadas foram utilizadas no texto para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    ) grifar acontecimentos concluídos.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    ) indicar ações que ainda irão acontecer.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     ) ressaltar fatos que estão em andamento.</a:t>
            </a:r>
          </a:p>
        </p:txBody>
      </p:sp>
    </p:spTree>
    <p:extLst>
      <p:ext uri="{BB962C8B-B14F-4D97-AF65-F5344CB8AC3E}">
        <p14:creationId xmlns:p14="http://schemas.microsoft.com/office/powerpoint/2010/main" val="276095031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E27E2A3-18EC-C57A-A79F-3E99100D7CEC}"/>
              </a:ext>
            </a:extLst>
          </p:cNvPr>
          <p:cNvSpPr txBox="1"/>
          <p:nvPr/>
        </p:nvSpPr>
        <p:spPr>
          <a:xfrm>
            <a:off x="349625" y="659589"/>
            <a:ext cx="114927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b="1" kern="100" dirty="0">
                <a:solidFill>
                  <a:schemeClr val="accent2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►</a:t>
            </a:r>
            <a:endParaRPr lang="pt-BR" sz="2400" b="1" kern="1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5F606A3-FAF9-5984-C4E6-FBE34C4044F4}"/>
              </a:ext>
            </a:extLst>
          </p:cNvPr>
          <p:cNvSpPr txBox="1"/>
          <p:nvPr/>
        </p:nvSpPr>
        <p:spPr>
          <a:xfrm>
            <a:off x="278201" y="1236754"/>
            <a:ext cx="11492747" cy="517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FA25DD0-E94D-D8D4-4D71-4A21BD5C95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01" y="601839"/>
            <a:ext cx="3161405" cy="46166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A20997A3-427D-BE41-DC8F-4A48E7AB00B7}"/>
              </a:ext>
            </a:extLst>
          </p:cNvPr>
          <p:cNvSpPr txBox="1"/>
          <p:nvPr/>
        </p:nvSpPr>
        <p:spPr>
          <a:xfrm>
            <a:off x="349625" y="940295"/>
            <a:ext cx="11635598" cy="2795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Estudante, a partir da leitura dos textos motivadores e com base nos conhecimentos construídos ao longo de sua formação, redija um artigo de opinião em modalidade escrita formal da língua portuguesa. Selecione, organize e relacione, de forma coerente e coesa, argumentos e fatos para defesa de seu ponto de vista. É necessário que você apresente também os argumentos contrários à sua defesa respeitando esses argumentos, mas a sua “defesa”, a “persuasão” e a sua “argumentação” devem sobrepor, justificar e fundamentar o que você está defendendo (essa precisa ser o seu posicionamento claro e persuasivo durante a escrita do texto).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9810AB7-88EE-C048-1E0C-21CE50BFB5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3440825"/>
              </p:ext>
            </p:extLst>
          </p:nvPr>
        </p:nvGraphicFramePr>
        <p:xfrm>
          <a:off x="349626" y="3877858"/>
          <a:ext cx="11421322" cy="3168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6646456" imgH="1237004" progId="Word.Document.12">
                  <p:embed/>
                </p:oleObj>
              </mc:Choice>
              <mc:Fallback>
                <p:oleObj name="Document" r:id="rId3" imgW="6646456" imgH="123700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9626" y="3877858"/>
                        <a:ext cx="11421322" cy="31682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36279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D977F2B-FCDF-E822-B7A5-26922988B592}"/>
              </a:ext>
            </a:extLst>
          </p:cNvPr>
          <p:cNvSpPr txBox="1"/>
          <p:nvPr/>
        </p:nvSpPr>
        <p:spPr>
          <a:xfrm>
            <a:off x="183311" y="667464"/>
            <a:ext cx="11798780" cy="5118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1. A PRODUÇÃO DE UM ARTIGO DE OPINIÃO </a:t>
            </a:r>
          </a:p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 Estrutura do artigo de opinião </a:t>
            </a:r>
          </a:p>
          <a:p>
            <a:pPr algn="just"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Por ser um texto argumentativo, o artigo de opinião apresenta </a:t>
            </a:r>
            <a:r>
              <a:rPr lang="pt-BR" sz="2200" b="1" dirty="0">
                <a:latin typeface="Arial Narrow" panose="020B0606020202030204" pitchFamily="34" charset="0"/>
              </a:rPr>
              <a:t>algumas partes </a:t>
            </a:r>
            <a:r>
              <a:rPr lang="pt-BR" sz="2200" dirty="0">
                <a:latin typeface="Arial Narrow" panose="020B0606020202030204" pitchFamily="34" charset="0"/>
              </a:rPr>
              <a:t>fundamentais: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– </a:t>
            </a:r>
            <a:r>
              <a:rPr lang="pt-BR" sz="2200" b="1" dirty="0">
                <a:latin typeface="Arial Narrow" panose="020B0606020202030204" pitchFamily="34" charset="0"/>
              </a:rPr>
              <a:t>Título: </a:t>
            </a:r>
            <a:r>
              <a:rPr lang="pt-BR" sz="2200" dirty="0">
                <a:latin typeface="Arial Narrow" panose="020B0606020202030204" pitchFamily="34" charset="0"/>
              </a:rPr>
              <a:t>apresenta uma síntese do texto em poucas palavras, ou suscita aspectos da questão controversa. Esse título pode ter pontuação ou não.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– </a:t>
            </a:r>
            <a:r>
              <a:rPr lang="pt-BR" sz="2200" b="1" dirty="0">
                <a:latin typeface="Arial Narrow" panose="020B0606020202030204" pitchFamily="34" charset="0"/>
              </a:rPr>
              <a:t>Tese: </a:t>
            </a:r>
            <a:r>
              <a:rPr lang="pt-BR" sz="2200" dirty="0">
                <a:latin typeface="Arial Narrow" panose="020B0606020202030204" pitchFamily="34" charset="0"/>
              </a:rPr>
              <a:t>apresentada geralmente, logo no primeiro parágrafo ou nos primeiros parágrafos, a tese é explicitamente o ponto de vista do autor sobre determinado assunto. Nela, são apresentados aspectos do tema, no qual o autor fundamenta o debate, e a sua opinião sobre determinado assunto, quando deixa claro qual abordagem terá ao escrever.</a:t>
            </a:r>
          </a:p>
        </p:txBody>
      </p:sp>
    </p:spTree>
    <p:extLst>
      <p:ext uri="{BB962C8B-B14F-4D97-AF65-F5344CB8AC3E}">
        <p14:creationId xmlns:p14="http://schemas.microsoft.com/office/powerpoint/2010/main" val="37916606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ECD4FFC-021C-2B0B-EA0E-E265EF955EC7}"/>
              </a:ext>
            </a:extLst>
          </p:cNvPr>
          <p:cNvSpPr txBox="1"/>
          <p:nvPr/>
        </p:nvSpPr>
        <p:spPr>
          <a:xfrm>
            <a:off x="157432" y="588396"/>
            <a:ext cx="11807406" cy="3848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 – </a:t>
            </a:r>
            <a:r>
              <a:rPr lang="pt-BR" sz="2200" b="1" dirty="0">
                <a:latin typeface="Arial Narrow" panose="020B0606020202030204" pitchFamily="34" charset="0"/>
              </a:rPr>
              <a:t>Argumentação: </a:t>
            </a:r>
            <a:r>
              <a:rPr lang="pt-BR" sz="2200" dirty="0">
                <a:latin typeface="Arial Narrow" panose="020B0606020202030204" pitchFamily="34" charset="0"/>
              </a:rPr>
              <a:t>Geralmente, a partir do segundo parágrafo, o autor aprofunda sua opinião, buscando o convencimento do leitor. Para isso, utiliza estratégias de argumentação, como dados, exemplos entre outros.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– </a:t>
            </a:r>
            <a:r>
              <a:rPr lang="pt-BR" sz="2200" b="1" dirty="0" err="1">
                <a:latin typeface="Arial Narrow" panose="020B0606020202030204" pitchFamily="34" charset="0"/>
              </a:rPr>
              <a:t>Contra-argumentação</a:t>
            </a:r>
            <a:r>
              <a:rPr lang="pt-BR" sz="2200" b="1" dirty="0">
                <a:latin typeface="Arial Narrow" panose="020B0606020202030204" pitchFamily="34" charset="0"/>
              </a:rPr>
              <a:t>: </a:t>
            </a:r>
            <a:r>
              <a:rPr lang="pt-BR" sz="2200" dirty="0">
                <a:latin typeface="Arial Narrow" panose="020B0606020202030204" pitchFamily="34" charset="0"/>
              </a:rPr>
              <a:t>Em alguns casos, para fortalecer a opinião do autor do texto, pode-se adotar a estratégia de usar uma opinião contrária. Nesse caso, o autor apresenta a opinião contrária e rebate os argumentos de forma a fortalecer sua opinião.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– </a:t>
            </a:r>
            <a:r>
              <a:rPr lang="pt-BR" sz="2200" b="1" dirty="0">
                <a:latin typeface="Arial Narrow" panose="020B0606020202030204" pitchFamily="34" charset="0"/>
              </a:rPr>
              <a:t>Conclusão: </a:t>
            </a:r>
            <a:r>
              <a:rPr lang="pt-BR" sz="2200" dirty="0">
                <a:latin typeface="Arial Narrow" panose="020B0606020202030204" pitchFamily="34" charset="0"/>
              </a:rPr>
              <a:t>O último ou os últimos parágrafos apresentam a conclusão do artigo, momento em que o autor amarra todos os argumentos usados e retoma a primeira parte do texto, fazendo uma síntese.</a:t>
            </a:r>
          </a:p>
          <a:p>
            <a:pPr algn="r">
              <a:lnSpc>
                <a:spcPct val="150000"/>
              </a:lnSpc>
            </a:pPr>
            <a:r>
              <a:rPr lang="pt-BR" sz="1000" dirty="0">
                <a:latin typeface="Arial Narrow" panose="020B0606020202030204" pitchFamily="34" charset="0"/>
              </a:rPr>
              <a:t>Disponível em: https://www.institutoclaro.org.br/educacao/para-ensinar/planos-de-aula/genero-textual-artigo-de-opiniao/ Acesso em: 29 de nov. 2023. Adaptado.</a:t>
            </a:r>
          </a:p>
        </p:txBody>
      </p:sp>
    </p:spTree>
    <p:extLst>
      <p:ext uri="{BB962C8B-B14F-4D97-AF65-F5344CB8AC3E}">
        <p14:creationId xmlns:p14="http://schemas.microsoft.com/office/powerpoint/2010/main" val="369132316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3F1B57B-785E-BC3A-B292-A401577A9F6D}"/>
              </a:ext>
            </a:extLst>
          </p:cNvPr>
          <p:cNvSpPr txBox="1"/>
          <p:nvPr/>
        </p:nvSpPr>
        <p:spPr>
          <a:xfrm>
            <a:off x="226443" y="763308"/>
            <a:ext cx="11686636" cy="5783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2. Textos Motivadores</a:t>
            </a:r>
          </a:p>
          <a:p>
            <a:pPr algn="just"/>
            <a:endParaRPr lang="pt-BR" sz="2200" b="1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Texto I </a:t>
            </a:r>
          </a:p>
          <a:p>
            <a:pPr algn="ctr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O impacto da inteligência artificial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	A inteligência artificial (IA) tem se tornado cada vez mais presente em nossas vidas, e seu impacto é inegável. Com avanços tecnológicos cada vez mais rápidos, a IA está transformando a maneira como vivemos, trabalhamos e nos relacionamos. Neste artigo, vamos explorar o impacto da inteligência artificial em diferentes áreas e como ela está mudando o mundo ao nosso redor.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	A inteligência artificial é uma área da ciência da computação que busca desenvolver máquinas capazes de realizar tarefas que normalmente exigiriam inteligência humana. Essas máquinas são programadas para aprender, raciocinar e tomar decisões com base em dados e algoritmos. </a:t>
            </a:r>
          </a:p>
        </p:txBody>
      </p:sp>
    </p:spTree>
    <p:extLst>
      <p:ext uri="{BB962C8B-B14F-4D97-AF65-F5344CB8AC3E}">
        <p14:creationId xmlns:p14="http://schemas.microsoft.com/office/powerpoint/2010/main" val="306895852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C6DCBA8-9C99-96F9-2AD2-9FE5157DD37A}"/>
              </a:ext>
            </a:extLst>
          </p:cNvPr>
          <p:cNvSpPr txBox="1"/>
          <p:nvPr/>
        </p:nvSpPr>
        <p:spPr>
          <a:xfrm>
            <a:off x="163902" y="335846"/>
            <a:ext cx="11818189" cy="6122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	Um dos impactos mais visíveis da inteligência artificial é a automação de tarefas. Muitos empregos que antes eram realizados por humanos estão sendo substituídos por máquinas inteligentes. Por exemplo, em fábricas, robôs estão assumindo funções repetitivas e perigosas, aumentando a eficiência e reduzindo os riscos para os trabalhadores. No setor de transportes, carros autônomos estão se tornando uma realidade, o que pode revolucionar a forma como nos deslocamos.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	Além disso, a inteligência artificial está impactando positivamente a área da saúde. Com a capacidade de analisar grandes quantidades de dados médicos, a IA pode ajudar no diagnóstico precoce de doenças, sugerir tratamentos personalizados e melhorar a eficiência dos sistemas de saúde. Isso pode salvar vidas e reduzir custos, tornando a assistência médica mais acessível e eficaz.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	Outro setor que está sendo transformado pela inteligência artificial é o da educação. Com a IA, é possível personalizar o ensino, adaptando-o às necessidades individuais dos alunos. Além disso, a IA pode ajudar na criação de conteúdo educacional mais interativo e envolvente, tornando o aprendizado mais eficaz e estimulante.</a:t>
            </a:r>
          </a:p>
        </p:txBody>
      </p:sp>
    </p:spTree>
    <p:extLst>
      <p:ext uri="{BB962C8B-B14F-4D97-AF65-F5344CB8AC3E}">
        <p14:creationId xmlns:p14="http://schemas.microsoft.com/office/powerpoint/2010/main" val="266420819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069C139-9A2C-C30F-308E-FD02BC3D7A94}"/>
              </a:ext>
            </a:extLst>
          </p:cNvPr>
          <p:cNvSpPr txBox="1"/>
          <p:nvPr/>
        </p:nvSpPr>
        <p:spPr>
          <a:xfrm>
            <a:off x="172528" y="612845"/>
            <a:ext cx="11835442" cy="5372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	No entanto, é importante destacar que a inteligência artificial também apresenta desafios e preocupações. A substituição de empregos por máquinas pode levar ao desemprego em massa e acentuar as desigualdades sociais. Além disso, a IA levanta questões éticas, como a privacidade dos dados e o uso de algoritmos que podem perpetuar preconceitos e discriminações.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	Em conclusão, o impacto da inteligência artificial é profundo e abrangente. Ela está transformando a maneira como vivemos e trabalhamos, trazendo benefícios em diversas áreas, como saúde, transporte e educação. No entanto, é fundamental que essas transformações sejam acompanhadas de discussões e regulamentações para garantir que a IA seja usada de forma ética e responsável, minimizando seus potenciais efeitos negativos. A inteligência artificial é uma ferramenta poderosa, e cabe a nós utilizá-la da melhor maneira possível para construir um futuro melhor.</a:t>
            </a:r>
          </a:p>
          <a:p>
            <a:pPr algn="r">
              <a:lnSpc>
                <a:spcPct val="150000"/>
              </a:lnSpc>
            </a:pPr>
            <a:r>
              <a:rPr lang="pt-BR" sz="1000" dirty="0">
                <a:latin typeface="Arial Narrow" panose="020B0606020202030204" pitchFamily="34" charset="0"/>
              </a:rPr>
              <a:t>Disponível em: https://meuartigo.brasilescola.uol.com.br/atualidades/o-impacto-da-inteligencia-artificial.htm Acesso em: 14 abr. </a:t>
            </a:r>
          </a:p>
        </p:txBody>
      </p:sp>
    </p:spTree>
    <p:extLst>
      <p:ext uri="{BB962C8B-B14F-4D97-AF65-F5344CB8AC3E}">
        <p14:creationId xmlns:p14="http://schemas.microsoft.com/office/powerpoint/2010/main" val="137221647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19447C6-BCC4-E6F6-F2D9-B8337EE9F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4442" y="1251554"/>
            <a:ext cx="7856757" cy="4892479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6224CF0-DEF5-9B89-7CEA-FA82FCE4424E}"/>
              </a:ext>
            </a:extLst>
          </p:cNvPr>
          <p:cNvSpPr txBox="1"/>
          <p:nvPr/>
        </p:nvSpPr>
        <p:spPr>
          <a:xfrm>
            <a:off x="209191" y="699541"/>
            <a:ext cx="609456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b="1" dirty="0">
                <a:latin typeface="Arial Narrow" panose="020B0606020202030204" pitchFamily="34" charset="0"/>
              </a:rPr>
              <a:t>Texto II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A517115-7836-9C3A-7CAC-809EEC4952E6}"/>
              </a:ext>
            </a:extLst>
          </p:cNvPr>
          <p:cNvSpPr txBox="1"/>
          <p:nvPr/>
        </p:nvSpPr>
        <p:spPr>
          <a:xfrm>
            <a:off x="2755251" y="6144033"/>
            <a:ext cx="60945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000" dirty="0">
                <a:latin typeface="Arial Narrow" panose="020B0606020202030204" pitchFamily="34" charset="0"/>
              </a:rPr>
              <a:t>Disponível em: https://www.plataformaredigir.com.br/tema-redacao/inteligencia-artificial_redacao-enem Acesso em: 14 abr. 2025.</a:t>
            </a:r>
          </a:p>
        </p:txBody>
      </p:sp>
    </p:spTree>
    <p:extLst>
      <p:ext uri="{BB962C8B-B14F-4D97-AF65-F5344CB8AC3E}">
        <p14:creationId xmlns:p14="http://schemas.microsoft.com/office/powerpoint/2010/main" val="420545066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9EF548C-B8EA-8B9D-120C-6392C6A15F15}"/>
              </a:ext>
            </a:extLst>
          </p:cNvPr>
          <p:cNvSpPr txBox="1"/>
          <p:nvPr/>
        </p:nvSpPr>
        <p:spPr>
          <a:xfrm>
            <a:off x="131552" y="686148"/>
            <a:ext cx="11841911" cy="5799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HORA DE PRODUZIR!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 </a:t>
            </a:r>
            <a:r>
              <a:rPr lang="pt-BR" sz="2400" dirty="0">
                <a:latin typeface="Arial Narrow" panose="020B0606020202030204" pitchFamily="34" charset="0"/>
              </a:rPr>
              <a:t>A partir dos textos motivadores e com base nos conhecimentos construídos ao longo de sua formação, redija um  “artigo de opinião” (texto dissertativo-argumentativo) sobre o tema: “</a:t>
            </a:r>
            <a:r>
              <a:rPr lang="pt-BR" sz="2400" b="1" dirty="0">
                <a:latin typeface="Arial Narrow" panose="020B0606020202030204" pitchFamily="34" charset="0"/>
              </a:rPr>
              <a:t>Em foco: IA e sobrevivência humana</a:t>
            </a:r>
            <a:r>
              <a:rPr lang="pt-BR" sz="2400" dirty="0">
                <a:latin typeface="Arial Narrow" panose="020B0606020202030204" pitchFamily="34" charset="0"/>
              </a:rPr>
              <a:t>”. Construa uma questão polêmica e uma tese (ponto de vista) que será sustentada por argumentos consistentes. </a:t>
            </a:r>
          </a:p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ORIENTAÇÕES GERAIS PARA PRODUZIR O ARTIGO DE OPINIÃO: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1) Ao redigir o seu texto, obedeça às características do gênero textual “artigo de opinião”.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2) Faça um projeto de texto antes de iniciar a escrita, leia os textos motivadores, marque palavras/expressões/trechos-chave.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3) Organizar é o primeiro passo para elaborar o seu texto.</a:t>
            </a:r>
          </a:p>
          <a:p>
            <a:pPr algn="just"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90567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D2C25F5-AB7B-9976-7C9E-BCD60304A098}"/>
              </a:ext>
            </a:extLst>
          </p:cNvPr>
          <p:cNvSpPr txBox="1"/>
          <p:nvPr/>
        </p:nvSpPr>
        <p:spPr>
          <a:xfrm>
            <a:off x="148806" y="702923"/>
            <a:ext cx="11824658" cy="6122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4) Anote os principais aspectos da sua produção retomando as características do gênero.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5) Reflita sobre os textos motivadores que você leu.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6) Elabore o primeiro parágrafo pensando nos leitores, contextualize o tema.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7) Sua escrita precisa ser fluida, objetiva e clara. Afinal, os leitores devem compreender o seu texto.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8) É preciso argumentar quanto ao tema abordado selecionado informações. Para isso, defina estratégias argumentativas para refletir sobre o tema.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9) Construa uma sequência expositivo-argumentativa ao escrever o seu texto.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10) Pense nos elementos articuladores que serão utilizados no seu texto e nos elementos modalizadores.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11) Agora, depois dessa reflexão analítica e do seu “projeto de texto”, escreva o seu texto.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12) Assim que finalizar a sua escrita, releia voltando nesses aspectos aqui apresentados e veja se você atentou para os aspectos aqui apresentados.</a:t>
            </a:r>
          </a:p>
          <a:p>
            <a:pPr algn="just"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49936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F548116-0655-C1BD-1E88-CDF49430535C}"/>
              </a:ext>
            </a:extLst>
          </p:cNvPr>
          <p:cNvSpPr txBox="1"/>
          <p:nvPr/>
        </p:nvSpPr>
        <p:spPr>
          <a:xfrm>
            <a:off x="148805" y="680859"/>
            <a:ext cx="11807405" cy="1551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13) A linguagem do seu texto, na norma padrão da língua portuguesa, deve ser clara e objetiva.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14) Dê um título para o seu texto.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15) Releia o texto e faça a reescrita. </a:t>
            </a:r>
          </a:p>
        </p:txBody>
      </p:sp>
    </p:spTree>
    <p:extLst>
      <p:ext uri="{BB962C8B-B14F-4D97-AF65-F5344CB8AC3E}">
        <p14:creationId xmlns:p14="http://schemas.microsoft.com/office/powerpoint/2010/main" val="41293897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F5ED3CB-FF2B-53AD-793E-B06455C9F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409" y="717176"/>
            <a:ext cx="5240287" cy="67995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D9C03D1-BA84-2E8B-B739-80EF91B2B01F}"/>
              </a:ext>
            </a:extLst>
          </p:cNvPr>
          <p:cNvSpPr txBox="1"/>
          <p:nvPr/>
        </p:nvSpPr>
        <p:spPr>
          <a:xfrm>
            <a:off x="286870" y="1671837"/>
            <a:ext cx="11555506" cy="459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Leia o texto.</a:t>
            </a:r>
            <a:endParaRPr lang="pt-BR" sz="2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9B2C64D-0B04-5339-B32F-56A9E38BA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7696" y="2032325"/>
            <a:ext cx="7193854" cy="398115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E4A4ED8-6173-5EB8-F5C1-0300B8A58258}"/>
              </a:ext>
            </a:extLst>
          </p:cNvPr>
          <p:cNvSpPr txBox="1"/>
          <p:nvPr/>
        </p:nvSpPr>
        <p:spPr>
          <a:xfrm>
            <a:off x="136281" y="6112089"/>
            <a:ext cx="1162671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000" dirty="0">
                <a:latin typeface="Arial Narrow" panose="020B0606020202030204" pitchFamily="34" charset="0"/>
              </a:rPr>
              <a:t>Disponível em: https://blogger.googleusercontent.com/img/b/R29vZ2xl/AVvXsEgGhbMJuXR5w61Ryzsz7jit7brZngIGHDszDdXrdff3d62p649pyU1_bsZ6ixyKjNhOanBVQ_V7088u1MacEbycTh8rXzKAiRbvMi18ZVoKfPzmhx2p2vZlxCO93vyGoW1n8Iq9yXtn_kkc/s1600/charge_desmatamento_na_floresta_2.jpg Acesso em: 21 maio 2025.</a:t>
            </a:r>
          </a:p>
        </p:txBody>
      </p:sp>
    </p:spTree>
    <p:extLst>
      <p:ext uri="{BB962C8B-B14F-4D97-AF65-F5344CB8AC3E}">
        <p14:creationId xmlns:p14="http://schemas.microsoft.com/office/powerpoint/2010/main" val="103751023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52562C3-66A4-2043-9737-79E3F85F5D9F}"/>
              </a:ext>
            </a:extLst>
          </p:cNvPr>
          <p:cNvSpPr txBox="1"/>
          <p:nvPr/>
        </p:nvSpPr>
        <p:spPr>
          <a:xfrm>
            <a:off x="166058" y="602743"/>
            <a:ext cx="11798779" cy="5955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1. </a:t>
            </a:r>
            <a:r>
              <a:rPr lang="pt-BR" sz="2200" dirty="0">
                <a:latin typeface="Arial Narrow" panose="020B0606020202030204" pitchFamily="34" charset="0"/>
              </a:rPr>
              <a:t>Qual é assunto/tema central desse cartum?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(A) A extinção dos animais.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(B) A destruição da onça pintada.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(C) O equilíbrio do meio ambiente. 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(D) O desmatamento das florestas.</a:t>
            </a:r>
          </a:p>
          <a:p>
            <a:pPr algn="just"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2. </a:t>
            </a:r>
            <a:r>
              <a:rPr lang="pt-BR" sz="2200" dirty="0">
                <a:latin typeface="Arial Narrow" panose="020B0606020202030204" pitchFamily="34" charset="0"/>
              </a:rPr>
              <a:t>O que a expressão facial dos animais transmite? 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(A) alegria.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(B) entusiasmo.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(C) saudosismo.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(D) contentamento.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050220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22C1E50-2ECE-2099-A90D-05E8BB51076A}"/>
              </a:ext>
            </a:extLst>
          </p:cNvPr>
          <p:cNvSpPr txBox="1"/>
          <p:nvPr/>
        </p:nvSpPr>
        <p:spPr>
          <a:xfrm>
            <a:off x="226444" y="816020"/>
            <a:ext cx="11738394" cy="6630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Leia o texto. </a:t>
            </a:r>
          </a:p>
          <a:p>
            <a:pPr algn="ctr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Viva a vida</a:t>
            </a:r>
          </a:p>
          <a:p>
            <a:r>
              <a:rPr lang="pt-BR" sz="2200" dirty="0">
                <a:latin typeface="Arial Narrow" panose="020B060602020203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Procuro me sentir feliz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Sabe por quê?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Porque eu não espero nada de ninguém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Expectativas sempre machucam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E a vida é curta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Então, ame sua vida e seja feliz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E mantenha sempre um sorriso no rosto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Aquele seu sorriso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Viva a vida pra você</a:t>
            </a:r>
          </a:p>
          <a:p>
            <a:pPr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93219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CDCA925-72EF-008A-8F4D-5288621E9C8E}"/>
              </a:ext>
            </a:extLst>
          </p:cNvPr>
          <p:cNvSpPr txBox="1"/>
          <p:nvPr/>
        </p:nvSpPr>
        <p:spPr>
          <a:xfrm>
            <a:off x="148805" y="728326"/>
            <a:ext cx="11807406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E antes de falar, escute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Antes de escrever, pense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Antes de gastar, ganhe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Antes de orar, perdoe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Antes de magoar, sinta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Antes de odiar, ame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Antes de desistir, tente, tente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Antes de morrer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Viva, viva a vida</a:t>
            </a:r>
          </a:p>
          <a:p>
            <a:pPr algn="r"/>
            <a:endParaRPr lang="pt-BR" sz="1000" dirty="0">
              <a:latin typeface="Arial Narrow" panose="020B0606020202030204" pitchFamily="34" charset="0"/>
            </a:endParaRPr>
          </a:p>
          <a:p>
            <a:pPr algn="r"/>
            <a:r>
              <a:rPr lang="pt-BR" sz="1000" dirty="0">
                <a:latin typeface="Arial Narrow" panose="020B0606020202030204" pitchFamily="34" charset="0"/>
              </a:rPr>
              <a:t>Disponível em: https://www.tudosaladeaula.com/2023/08/atividade-de-</a:t>
            </a:r>
            <a:r>
              <a:rPr lang="pt-BR" sz="1000" dirty="0" err="1">
                <a:latin typeface="Arial Narrow" panose="020B0606020202030204" pitchFamily="34" charset="0"/>
              </a:rPr>
              <a:t>interpretacao</a:t>
            </a:r>
            <a:r>
              <a:rPr lang="pt-BR" sz="1000" dirty="0">
                <a:latin typeface="Arial Narrow" panose="020B0606020202030204" pitchFamily="34" charset="0"/>
              </a:rPr>
              <a:t>-musica-viva-a-vida-anos-finais/. Acesso em: 21 maio 2025.</a:t>
            </a:r>
          </a:p>
        </p:txBody>
      </p:sp>
    </p:spTree>
    <p:extLst>
      <p:ext uri="{BB962C8B-B14F-4D97-AF65-F5344CB8AC3E}">
        <p14:creationId xmlns:p14="http://schemas.microsoft.com/office/powerpoint/2010/main" val="307182015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BAA6120-B0E1-ABEF-A99F-C0CBB1E258B9}"/>
              </a:ext>
            </a:extLst>
          </p:cNvPr>
          <p:cNvSpPr txBox="1"/>
          <p:nvPr/>
        </p:nvSpPr>
        <p:spPr>
          <a:xfrm>
            <a:off x="114300" y="722083"/>
            <a:ext cx="11850538" cy="5955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3. </a:t>
            </a:r>
            <a:r>
              <a:rPr lang="pt-BR" sz="2200" dirty="0">
                <a:latin typeface="Arial Narrow" panose="020B0606020202030204" pitchFamily="34" charset="0"/>
              </a:rPr>
              <a:t>Qual a finalidade principal dessa música?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(A) Narrar um acontecimento de felicidade do eu lírico.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(B) Denunciar o comportamento humano de desistir antes de tentar.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(C) Realizar uma exposição crítica e poética sobre a brevidade da vida.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(D)Transmitir uma mensagem de auto aceitação e de viver o momento presente. </a:t>
            </a:r>
          </a:p>
          <a:p>
            <a:pPr algn="just"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4. </a:t>
            </a:r>
            <a:r>
              <a:rPr lang="pt-BR" sz="2200" dirty="0">
                <a:latin typeface="Arial Narrow" panose="020B0606020202030204" pitchFamily="34" charset="0"/>
              </a:rPr>
              <a:t>Qual é o tema dessa música?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(A) A vida é curta e devemos viver com expectativas para evitar decepções.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(B) Ser feliz depende das expectativas que estabelecemos para nós e para os outros. 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(C) A felicidade está em amar a nós mesmos, importando-nos com o que os outros pensam.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(D)  A vida é curta e devemos buscar a felicidade, independentemente das circunstâncias. </a:t>
            </a:r>
          </a:p>
          <a:p>
            <a:r>
              <a:rPr lang="pt-B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559457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FC31347-58C6-B3F4-F2B3-7A93CAB2AB03}"/>
              </a:ext>
            </a:extLst>
          </p:cNvPr>
          <p:cNvSpPr txBox="1"/>
          <p:nvPr/>
        </p:nvSpPr>
        <p:spPr>
          <a:xfrm>
            <a:off x="105673" y="712503"/>
            <a:ext cx="11807405" cy="35830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5. </a:t>
            </a:r>
            <a:r>
              <a:rPr lang="pt-BR" sz="2200" dirty="0">
                <a:latin typeface="Arial Narrow" panose="020B0606020202030204" pitchFamily="34" charset="0"/>
              </a:rPr>
              <a:t>Na música "Viva a Vida", a repetição da expressão "antes de" cria um efeito de sentido de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(A) enfatizar a urgência e a necessidade de aproveitar o presente.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(B) reforçar a importância de adiar as coisas que realmente importam.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(C) sugerir que as escolhas que fazemos agora não terão impacto no futuro.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(D) sugerir que o momento presente deve ser esquecido antes que ele se torne passado.</a:t>
            </a:r>
          </a:p>
          <a:p>
            <a:pPr algn="just"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92843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3FB950A4-B929-D84E-A75C-0E09EDEF71A4}"/>
              </a:ext>
            </a:extLst>
          </p:cNvPr>
          <p:cNvSpPr txBox="1"/>
          <p:nvPr/>
        </p:nvSpPr>
        <p:spPr>
          <a:xfrm>
            <a:off x="157432" y="584538"/>
            <a:ext cx="60945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Leia o texto. </a:t>
            </a:r>
          </a:p>
          <a:p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DB21337-89D3-4CF2-43FA-E3724AA2C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777" y="1069675"/>
            <a:ext cx="8794017" cy="504425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AB5E2E17-A92C-EEF5-BFA6-D7F5C9F02596}"/>
              </a:ext>
            </a:extLst>
          </p:cNvPr>
          <p:cNvSpPr txBox="1"/>
          <p:nvPr/>
        </p:nvSpPr>
        <p:spPr>
          <a:xfrm>
            <a:off x="448574" y="6273462"/>
            <a:ext cx="1046384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000" dirty="0">
                <a:latin typeface="Arial Narrow" panose="020B0606020202030204" pitchFamily="34" charset="0"/>
              </a:rPr>
              <a:t>Disponível em: https://www.americoe.hospedasite.com/arquivos/36_atividade_suplementar_iv_-_8%C2%BA_a.pdf. Acesso em: 21 maio 2025.</a:t>
            </a:r>
          </a:p>
        </p:txBody>
      </p:sp>
    </p:spTree>
    <p:extLst>
      <p:ext uri="{BB962C8B-B14F-4D97-AF65-F5344CB8AC3E}">
        <p14:creationId xmlns:p14="http://schemas.microsoft.com/office/powerpoint/2010/main" val="131748695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CABC169-8D63-DF60-5FFC-17A358A59ABB}"/>
              </a:ext>
            </a:extLst>
          </p:cNvPr>
          <p:cNvSpPr txBox="1"/>
          <p:nvPr/>
        </p:nvSpPr>
        <p:spPr>
          <a:xfrm>
            <a:off x="174684" y="688531"/>
            <a:ext cx="11833285" cy="5955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6. </a:t>
            </a:r>
            <a:r>
              <a:rPr lang="pt-BR" sz="2200" dirty="0">
                <a:latin typeface="Arial Narrow" panose="020B0606020202030204" pitchFamily="34" charset="0"/>
              </a:rPr>
              <a:t>A charge revela uma crítica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(A) aos pedintes em situação de rua. 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(B) aos hábitos consumistas dos filhos.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(C) às relações de poder entre pais e filhos.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(D) às desigualdades econômicas e sociais. </a:t>
            </a:r>
          </a:p>
          <a:p>
            <a:pPr algn="just"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7.</a:t>
            </a:r>
            <a:r>
              <a:rPr lang="pt-BR" sz="2200" dirty="0">
                <a:latin typeface="Arial Narrow" panose="020B0606020202030204" pitchFamily="34" charset="0"/>
              </a:rPr>
              <a:t> Em</a:t>
            </a:r>
            <a:r>
              <a:rPr lang="pt-BR" sz="2200" b="1" dirty="0">
                <a:latin typeface="Arial Narrow" panose="020B0606020202030204" pitchFamily="34" charset="0"/>
              </a:rPr>
              <a:t> </a:t>
            </a:r>
            <a:r>
              <a:rPr lang="pt-BR" sz="2200" dirty="0">
                <a:latin typeface="Arial Narrow" panose="020B0606020202030204" pitchFamily="34" charset="0"/>
              </a:rPr>
              <a:t>“Fio, </a:t>
            </a:r>
            <a:r>
              <a:rPr lang="pt-BR" sz="2200" dirty="0" err="1">
                <a:latin typeface="Arial Narrow" panose="020B0606020202030204" pitchFamily="34" charset="0"/>
              </a:rPr>
              <a:t>ocê</a:t>
            </a:r>
            <a:r>
              <a:rPr lang="pt-BR" sz="2200" dirty="0">
                <a:latin typeface="Arial Narrow" panose="020B0606020202030204" pitchFamily="34" charset="0"/>
              </a:rPr>
              <a:t> vai I pede”, pode-se observar uma linguagem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(A) formal.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(B) literária.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(C) técnica.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(D) coloquial.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484024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32F8AE3-2FD1-6491-3D53-4E5A9C221562}"/>
              </a:ext>
            </a:extLst>
          </p:cNvPr>
          <p:cNvSpPr txBox="1"/>
          <p:nvPr/>
        </p:nvSpPr>
        <p:spPr>
          <a:xfrm>
            <a:off x="278202" y="550032"/>
            <a:ext cx="11695262" cy="35830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8. </a:t>
            </a:r>
            <a:r>
              <a:rPr lang="pt-BR" sz="2200" dirty="0">
                <a:latin typeface="Arial Narrow" panose="020B0606020202030204" pitchFamily="34" charset="0"/>
              </a:rPr>
              <a:t>O humor da charge é causado pelo/a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(A) fato de o pai dar um i-pode para o filho.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(B) expressão facial do pai ao dar o i-pode ao filho.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(C) forma como a criança recebe o presente do pai. 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(D) trocadilho da expressão “Filho i-pode, pra você” por “Fio, </a:t>
            </a:r>
            <a:r>
              <a:rPr lang="pt-BR" sz="2200" dirty="0" err="1">
                <a:latin typeface="Arial Narrow" panose="020B0606020202030204" pitchFamily="34" charset="0"/>
              </a:rPr>
              <a:t>ocê</a:t>
            </a:r>
            <a:r>
              <a:rPr lang="pt-BR" sz="2200" dirty="0">
                <a:latin typeface="Arial Narrow" panose="020B0606020202030204" pitchFamily="34" charset="0"/>
              </a:rPr>
              <a:t> vai i pedi”.</a:t>
            </a:r>
          </a:p>
          <a:p>
            <a:pPr algn="just"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3885331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FE3CD08-1C1E-5D45-63E2-D939B5A950A3}"/>
              </a:ext>
            </a:extLst>
          </p:cNvPr>
          <p:cNvSpPr txBox="1"/>
          <p:nvPr/>
        </p:nvSpPr>
        <p:spPr>
          <a:xfrm>
            <a:off x="209190" y="584060"/>
            <a:ext cx="11678009" cy="6460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Leia o texto. </a:t>
            </a:r>
          </a:p>
          <a:p>
            <a:pPr algn="ctr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EX MAI LOVE</a:t>
            </a:r>
          </a:p>
          <a:p>
            <a:pPr algn="ctr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Gaby Amarantos</a:t>
            </a:r>
          </a:p>
          <a:p>
            <a:endParaRPr lang="pt-BR" sz="2200" dirty="0">
              <a:latin typeface="Arial Narrow" panose="020B060602020203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Meu amor era verdadeiro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O teu era pirata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O meu amor era ouro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E o teu não passava de um pedaço de lata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Meu amor era rio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E o teu não formava uma fina cascata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O meu amor era de raça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E o teu simplesmente um vira-lata</a:t>
            </a:r>
          </a:p>
          <a:p>
            <a:pPr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56393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56B5D66-B526-1D28-0CC9-FDEC5A929D96}"/>
              </a:ext>
            </a:extLst>
          </p:cNvPr>
          <p:cNvSpPr txBox="1"/>
          <p:nvPr/>
        </p:nvSpPr>
        <p:spPr>
          <a:xfrm>
            <a:off x="232912" y="677997"/>
            <a:ext cx="11740551" cy="435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dirty="0" err="1">
                <a:latin typeface="Arial Narrow" panose="020B0606020202030204" pitchFamily="34" charset="0"/>
              </a:rPr>
              <a:t>Ex-my</a:t>
            </a:r>
            <a:r>
              <a:rPr lang="pt-BR" sz="2200" dirty="0">
                <a:latin typeface="Arial Narrow" panose="020B0606020202030204" pitchFamily="34" charset="0"/>
              </a:rPr>
              <a:t> </a:t>
            </a:r>
            <a:r>
              <a:rPr lang="pt-BR" sz="2200" dirty="0" err="1">
                <a:latin typeface="Arial Narrow" panose="020B0606020202030204" pitchFamily="34" charset="0"/>
              </a:rPr>
              <a:t>love</a:t>
            </a:r>
            <a:r>
              <a:rPr lang="pt-BR" sz="2200" dirty="0">
                <a:latin typeface="Arial Narrow" panose="020B0606020202030204" pitchFamily="34" charset="0"/>
              </a:rPr>
              <a:t>, </a:t>
            </a:r>
            <a:r>
              <a:rPr lang="pt-BR" sz="2200" dirty="0" err="1">
                <a:latin typeface="Arial Narrow" panose="020B0606020202030204" pitchFamily="34" charset="0"/>
              </a:rPr>
              <a:t>ex-my</a:t>
            </a:r>
            <a:r>
              <a:rPr lang="pt-BR" sz="2200" dirty="0">
                <a:latin typeface="Arial Narrow" panose="020B0606020202030204" pitchFamily="34" charset="0"/>
              </a:rPr>
              <a:t> </a:t>
            </a:r>
            <a:r>
              <a:rPr lang="pt-BR" sz="2200" dirty="0" err="1">
                <a:latin typeface="Arial Narrow" panose="020B0606020202030204" pitchFamily="34" charset="0"/>
              </a:rPr>
              <a:t>love</a:t>
            </a:r>
            <a:endParaRPr lang="pt-BR" sz="2200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Se botar teu amor na vitrine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Ele nem vai valer R$ 1,99</a:t>
            </a:r>
          </a:p>
          <a:p>
            <a:pPr algn="just">
              <a:lnSpc>
                <a:spcPct val="150000"/>
              </a:lnSpc>
            </a:pPr>
            <a:r>
              <a:rPr lang="pt-BR" sz="2200" dirty="0" err="1">
                <a:latin typeface="Arial Narrow" panose="020B0606020202030204" pitchFamily="34" charset="0"/>
              </a:rPr>
              <a:t>Ex-my</a:t>
            </a:r>
            <a:r>
              <a:rPr lang="pt-BR" sz="2200" dirty="0">
                <a:latin typeface="Arial Narrow" panose="020B0606020202030204" pitchFamily="34" charset="0"/>
              </a:rPr>
              <a:t> </a:t>
            </a:r>
            <a:r>
              <a:rPr lang="pt-BR" sz="2200" dirty="0" err="1">
                <a:latin typeface="Arial Narrow" panose="020B0606020202030204" pitchFamily="34" charset="0"/>
              </a:rPr>
              <a:t>love</a:t>
            </a:r>
            <a:r>
              <a:rPr lang="pt-BR" sz="2200" dirty="0">
                <a:latin typeface="Arial Narrow" panose="020B0606020202030204" pitchFamily="34" charset="0"/>
              </a:rPr>
              <a:t>, </a:t>
            </a:r>
            <a:r>
              <a:rPr lang="pt-BR" sz="2200" dirty="0" err="1">
                <a:latin typeface="Arial Narrow" panose="020B0606020202030204" pitchFamily="34" charset="0"/>
              </a:rPr>
              <a:t>ex-my</a:t>
            </a:r>
            <a:r>
              <a:rPr lang="pt-BR" sz="2200" dirty="0">
                <a:latin typeface="Arial Narrow" panose="020B0606020202030204" pitchFamily="34" charset="0"/>
              </a:rPr>
              <a:t> </a:t>
            </a:r>
            <a:r>
              <a:rPr lang="pt-BR" sz="2200" dirty="0" err="1">
                <a:latin typeface="Arial Narrow" panose="020B0606020202030204" pitchFamily="34" charset="0"/>
              </a:rPr>
              <a:t>love</a:t>
            </a:r>
            <a:endParaRPr lang="pt-BR" sz="2200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Se botar teu amor na vitrine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Ele nem vai valer R$ 1,99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[…]</a:t>
            </a:r>
          </a:p>
          <a:p>
            <a:pPr algn="just"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pt-BR" sz="1000" dirty="0">
                <a:latin typeface="Arial Narrow" panose="020B0606020202030204" pitchFamily="34" charset="0"/>
              </a:rPr>
              <a:t>Disponível em: https://www.letras.mus.br/</a:t>
            </a:r>
            <a:r>
              <a:rPr lang="pt-BR" sz="1000" dirty="0" err="1">
                <a:latin typeface="Arial Narrow" panose="020B0606020202030204" pitchFamily="34" charset="0"/>
              </a:rPr>
              <a:t>gaby</a:t>
            </a:r>
            <a:r>
              <a:rPr lang="pt-BR" sz="1000" dirty="0">
                <a:latin typeface="Arial Narrow" panose="020B0606020202030204" pitchFamily="34" charset="0"/>
              </a:rPr>
              <a:t>-amarantos/</a:t>
            </a:r>
            <a:r>
              <a:rPr lang="pt-BR" sz="1000" dirty="0" err="1">
                <a:latin typeface="Arial Narrow" panose="020B0606020202030204" pitchFamily="34" charset="0"/>
              </a:rPr>
              <a:t>ex-my-love</a:t>
            </a:r>
            <a:r>
              <a:rPr lang="pt-BR" sz="1000" dirty="0">
                <a:latin typeface="Arial Narrow" panose="020B0606020202030204" pitchFamily="34" charset="0"/>
              </a:rPr>
              <a:t>. Acesso em: 20 jun. 2025.</a:t>
            </a:r>
          </a:p>
        </p:txBody>
      </p:sp>
    </p:spTree>
    <p:extLst>
      <p:ext uri="{BB962C8B-B14F-4D97-AF65-F5344CB8AC3E}">
        <p14:creationId xmlns:p14="http://schemas.microsoft.com/office/powerpoint/2010/main" val="196239305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6010A5D-C96E-5282-5935-9A7C27E64437}"/>
              </a:ext>
            </a:extLst>
          </p:cNvPr>
          <p:cNvSpPr txBox="1"/>
          <p:nvPr/>
        </p:nvSpPr>
        <p:spPr>
          <a:xfrm>
            <a:off x="226442" y="947324"/>
            <a:ext cx="11747021" cy="257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9. </a:t>
            </a:r>
            <a:r>
              <a:rPr lang="pt-BR" sz="2200" dirty="0">
                <a:latin typeface="Arial Narrow" panose="020B0606020202030204" pitchFamily="34" charset="0"/>
              </a:rPr>
              <a:t>A metáfora empregada para descrever o amor do eu lírico é um/a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(A)  pedaço de lata.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(B) fina cascata.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(C) vira-lata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(D)  rio.</a:t>
            </a:r>
          </a:p>
        </p:txBody>
      </p:sp>
    </p:spTree>
    <p:extLst>
      <p:ext uri="{BB962C8B-B14F-4D97-AF65-F5344CB8AC3E}">
        <p14:creationId xmlns:p14="http://schemas.microsoft.com/office/powerpoint/2010/main" val="235461292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1D60DEE-146C-5279-7761-ECC81A1DD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90" y="697102"/>
            <a:ext cx="2892471" cy="82977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79C5D88-75EB-3911-22DE-5AAB6258F3AB}"/>
              </a:ext>
            </a:extLst>
          </p:cNvPr>
          <p:cNvSpPr txBox="1"/>
          <p:nvPr/>
        </p:nvSpPr>
        <p:spPr>
          <a:xfrm>
            <a:off x="6377078" y="788822"/>
            <a:ext cx="609456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/>
              <a:t> </a:t>
            </a:r>
            <a:r>
              <a:rPr lang="pt-BR" sz="2200" b="1" dirty="0">
                <a:latin typeface="Arial Narrow" panose="020B0606020202030204" pitchFamily="34" charset="0"/>
              </a:rPr>
              <a:t>Professora Amanda da Silva Martins</a:t>
            </a:r>
          </a:p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Colégio Estadual José Honorato /Goiânia – Go.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67E2B33-BE98-E0BB-E106-4633C8CE9999}"/>
              </a:ext>
            </a:extLst>
          </p:cNvPr>
          <p:cNvSpPr txBox="1"/>
          <p:nvPr/>
        </p:nvSpPr>
        <p:spPr>
          <a:xfrm>
            <a:off x="230290" y="1639821"/>
            <a:ext cx="176241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dirty="0">
                <a:latin typeface="Arial Narrow" panose="020B0606020202030204" pitchFamily="34" charset="0"/>
              </a:rPr>
              <a:t>Leia o texto.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70F9B01-92E1-DA43-3FD1-0DE6931FE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2702" y="2009955"/>
            <a:ext cx="7530860" cy="4328406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688F380D-6414-E787-0B9C-2A166E659EB6}"/>
              </a:ext>
            </a:extLst>
          </p:cNvPr>
          <p:cNvSpPr txBox="1"/>
          <p:nvPr/>
        </p:nvSpPr>
        <p:spPr>
          <a:xfrm>
            <a:off x="12137" y="6369749"/>
            <a:ext cx="1177768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000" dirty="0">
                <a:latin typeface="Arial Narrow" panose="020B0606020202030204" pitchFamily="34" charset="0"/>
              </a:rPr>
              <a:t>Disponível em: https://asemanacuritibanos.com.br/</a:t>
            </a:r>
            <a:r>
              <a:rPr lang="pt-BR" sz="1000" dirty="0" err="1">
                <a:latin typeface="Arial Narrow" panose="020B0606020202030204" pitchFamily="34" charset="0"/>
              </a:rPr>
              <a:t>opiniao</a:t>
            </a:r>
            <a:r>
              <a:rPr lang="pt-BR" sz="1000" dirty="0">
                <a:latin typeface="Arial Narrow" panose="020B0606020202030204" pitchFamily="34" charset="0"/>
              </a:rPr>
              <a:t>/armadilhas-da-</a:t>
            </a:r>
            <a:r>
              <a:rPr lang="pt-BR" sz="1000" dirty="0" err="1">
                <a:latin typeface="Arial Narrow" panose="020B0606020202030204" pitchFamily="34" charset="0"/>
              </a:rPr>
              <a:t>lingua</a:t>
            </a:r>
            <a:r>
              <a:rPr lang="pt-BR" sz="1000" dirty="0">
                <a:latin typeface="Arial Narrow" panose="020B0606020202030204" pitchFamily="34" charset="0"/>
              </a:rPr>
              <a:t>/diante-da-inteligencia-artificial-o-que-resta-ao-ser-humano-em-termos-de-autoria/. Acesso em: 20 maio 2025.</a:t>
            </a:r>
          </a:p>
        </p:txBody>
      </p:sp>
    </p:spTree>
    <p:extLst>
      <p:ext uri="{BB962C8B-B14F-4D97-AF65-F5344CB8AC3E}">
        <p14:creationId xmlns:p14="http://schemas.microsoft.com/office/powerpoint/2010/main" val="63125804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2E9B28F-14CF-B183-21F8-6D34770E4684}"/>
              </a:ext>
            </a:extLst>
          </p:cNvPr>
          <p:cNvSpPr txBox="1"/>
          <p:nvPr/>
        </p:nvSpPr>
        <p:spPr>
          <a:xfrm>
            <a:off x="174684" y="721129"/>
            <a:ext cx="11764274" cy="3075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10. Qual o principal objetivo da charge lida?</a:t>
            </a:r>
          </a:p>
          <a:p>
            <a:pPr algn="just">
              <a:lnSpc>
                <a:spcPct val="150000"/>
              </a:lnSpc>
            </a:pPr>
            <a:endParaRPr lang="pt-BR" sz="2200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(A) Ironizar a ignorância da população que não sabe utilizar a internet.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(B) Informar sobre um assunto que ocorreu no passado recente, mas que afeta a sociedade atual.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(C) Mostrar a desigualdade social entre as pessoas que têm acesso à tecnologia e aquelas que não têm.</a:t>
            </a:r>
          </a:p>
          <a:p>
            <a:pPr algn="just">
              <a:lnSpc>
                <a:spcPct val="150000"/>
              </a:lnSpc>
            </a:pPr>
            <a:r>
              <a:rPr lang="pt-BR" sz="2200" dirty="0">
                <a:latin typeface="Arial Narrow" panose="020B0606020202030204" pitchFamily="34" charset="0"/>
              </a:rPr>
              <a:t>(D) Fazer uma crítica social sobre a Inteligência Artificial e o que isso pode influenciar no futuro da humanidade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284778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1BDD6D3-8A9A-130C-0D75-EA05DFA71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716" y="0"/>
            <a:ext cx="122487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0787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62c39e8-2011-4304-8627-a07dfcced2d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C9720BA6CF2B43ABD4DDD5CBBEDF94" ma:contentTypeVersion="9" ma:contentTypeDescription="Create a new document." ma:contentTypeScope="" ma:versionID="9bb02e632f348e16a4b0a6935ba70039">
  <xsd:schema xmlns:xsd="http://www.w3.org/2001/XMLSchema" xmlns:xs="http://www.w3.org/2001/XMLSchema" xmlns:p="http://schemas.microsoft.com/office/2006/metadata/properties" xmlns:ns3="b62c39e8-2011-4304-8627-a07dfcced2dc" xmlns:ns4="a1032e1d-881f-444c-9b65-a66966189492" targetNamespace="http://schemas.microsoft.com/office/2006/metadata/properties" ma:root="true" ma:fieldsID="f2488279a3a50114153feb4560485e4a" ns3:_="" ns4:_="">
    <xsd:import namespace="b62c39e8-2011-4304-8627-a07dfcced2dc"/>
    <xsd:import namespace="a1032e1d-881f-444c-9b65-a6696618949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2c39e8-2011-4304-8627-a07dfcced2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032e1d-881f-444c-9b65-a6696618949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CF5498D-679E-457C-BE42-75535CC0AD85}">
  <ds:schemaRefs>
    <ds:schemaRef ds:uri="http://purl.org/dc/elements/1.1/"/>
    <ds:schemaRef ds:uri="a1032e1d-881f-444c-9b65-a66966189492"/>
    <ds:schemaRef ds:uri="http://schemas.microsoft.com/office/2006/documentManagement/types"/>
    <ds:schemaRef ds:uri="b62c39e8-2011-4304-8627-a07dfcced2dc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2DD7922-8C86-4DAD-B542-4840AC8081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2c39e8-2011-4304-8627-a07dfcced2dc"/>
    <ds:schemaRef ds:uri="a1032e1d-881f-444c-9b65-a669661894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430F4BF-C46C-4EBB-ACE9-4D24D43058A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5530</TotalTime>
  <Words>11600</Words>
  <Application>Microsoft Office PowerPoint</Application>
  <PresentationFormat>Widescreen</PresentationFormat>
  <Paragraphs>654</Paragraphs>
  <Slides>104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104</vt:i4>
      </vt:variant>
    </vt:vector>
  </HeadingPairs>
  <TitlesOfParts>
    <vt:vector size="111" baseType="lpstr">
      <vt:lpstr>Aptos</vt:lpstr>
      <vt:lpstr>Arial</vt:lpstr>
      <vt:lpstr>Arial Narrow</vt:lpstr>
      <vt:lpstr>Calibri</vt:lpstr>
      <vt:lpstr>Symbol</vt:lpstr>
      <vt:lpstr>Tema do Office</vt:lpstr>
      <vt:lpstr>Document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Adriani Grun</dc:creator>
  <cp:lastModifiedBy>Edinalva Soares de Carvalho</cp:lastModifiedBy>
  <cp:revision>95</cp:revision>
  <dcterms:created xsi:type="dcterms:W3CDTF">2023-05-30T13:00:46Z</dcterms:created>
  <dcterms:modified xsi:type="dcterms:W3CDTF">2025-07-22T13:50:38Z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0x010100CDC9720BA6CF2B43ABD4DDD5CBBEDF94</vt:lpwstr>
  </property>
</Properties>
</file>