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464" r:id="rId5"/>
    <p:sldId id="257" r:id="rId6"/>
    <p:sldId id="688" r:id="rId7"/>
    <p:sldId id="689" r:id="rId8"/>
    <p:sldId id="690" r:id="rId9"/>
    <p:sldId id="691" r:id="rId10"/>
    <p:sldId id="692" r:id="rId11"/>
    <p:sldId id="693" r:id="rId12"/>
    <p:sldId id="694" r:id="rId13"/>
    <p:sldId id="695" r:id="rId14"/>
    <p:sldId id="696" r:id="rId15"/>
    <p:sldId id="697" r:id="rId16"/>
    <p:sldId id="698" r:id="rId17"/>
    <p:sldId id="699" r:id="rId18"/>
    <p:sldId id="700" r:id="rId19"/>
    <p:sldId id="701" r:id="rId20"/>
    <p:sldId id="702" r:id="rId21"/>
    <p:sldId id="264" r:id="rId22"/>
    <p:sldId id="703" r:id="rId23"/>
    <p:sldId id="704" r:id="rId24"/>
    <p:sldId id="705" r:id="rId25"/>
    <p:sldId id="706" r:id="rId26"/>
    <p:sldId id="707" r:id="rId27"/>
    <p:sldId id="270" r:id="rId28"/>
    <p:sldId id="708" r:id="rId29"/>
    <p:sldId id="709" r:id="rId30"/>
    <p:sldId id="710" r:id="rId31"/>
    <p:sldId id="711" r:id="rId32"/>
    <p:sldId id="712" r:id="rId33"/>
    <p:sldId id="713" r:id="rId34"/>
    <p:sldId id="714" r:id="rId35"/>
    <p:sldId id="715" r:id="rId36"/>
    <p:sldId id="276" r:id="rId37"/>
    <p:sldId id="716" r:id="rId38"/>
    <p:sldId id="717" r:id="rId39"/>
    <p:sldId id="718" r:id="rId40"/>
    <p:sldId id="719" r:id="rId41"/>
    <p:sldId id="720" r:id="rId42"/>
    <p:sldId id="721" r:id="rId43"/>
    <p:sldId id="722" r:id="rId44"/>
    <p:sldId id="723" r:id="rId45"/>
    <p:sldId id="283" r:id="rId46"/>
    <p:sldId id="726" r:id="rId47"/>
    <p:sldId id="727" r:id="rId48"/>
    <p:sldId id="728" r:id="rId49"/>
    <p:sldId id="729" r:id="rId50"/>
    <p:sldId id="725" r:id="rId51"/>
    <p:sldId id="287" r:id="rId52"/>
    <p:sldId id="730" r:id="rId53"/>
    <p:sldId id="731" r:id="rId54"/>
    <p:sldId id="732" r:id="rId55"/>
    <p:sldId id="733" r:id="rId56"/>
    <p:sldId id="734" r:id="rId57"/>
    <p:sldId id="735" r:id="rId58"/>
    <p:sldId id="737" r:id="rId59"/>
    <p:sldId id="292" r:id="rId60"/>
    <p:sldId id="738" r:id="rId61"/>
    <p:sldId id="739" r:id="rId62"/>
    <p:sldId id="740" r:id="rId63"/>
    <p:sldId id="741" r:id="rId64"/>
    <p:sldId id="742" r:id="rId65"/>
    <p:sldId id="743" r:id="rId66"/>
    <p:sldId id="744" r:id="rId67"/>
    <p:sldId id="745" r:id="rId68"/>
    <p:sldId id="746" r:id="rId69"/>
    <p:sldId id="747" r:id="rId70"/>
    <p:sldId id="748" r:id="rId71"/>
    <p:sldId id="297" r:id="rId72"/>
    <p:sldId id="749" r:id="rId73"/>
    <p:sldId id="750" r:id="rId74"/>
    <p:sldId id="751" r:id="rId75"/>
    <p:sldId id="752" r:id="rId76"/>
    <p:sldId id="753" r:id="rId77"/>
    <p:sldId id="754" r:id="rId78"/>
    <p:sldId id="755" r:id="rId79"/>
    <p:sldId id="756" r:id="rId80"/>
    <p:sldId id="757" r:id="rId81"/>
    <p:sldId id="758" r:id="rId82"/>
    <p:sldId id="759" r:id="rId83"/>
    <p:sldId id="760" r:id="rId84"/>
    <p:sldId id="761" r:id="rId85"/>
    <p:sldId id="336" r:id="rId86"/>
    <p:sldId id="762" r:id="rId87"/>
    <p:sldId id="763" r:id="rId88"/>
    <p:sldId id="764" r:id="rId89"/>
    <p:sldId id="765" r:id="rId90"/>
    <p:sldId id="766" r:id="rId91"/>
    <p:sldId id="767" r:id="rId92"/>
    <p:sldId id="768" r:id="rId93"/>
    <p:sldId id="769" r:id="rId94"/>
    <p:sldId id="687" r:id="rId95"/>
    <p:sldId id="770" r:id="rId96"/>
    <p:sldId id="771" r:id="rId97"/>
    <p:sldId id="772" r:id="rId98"/>
    <p:sldId id="773" r:id="rId99"/>
    <p:sldId id="774" r:id="rId100"/>
    <p:sldId id="775" r:id="rId101"/>
    <p:sldId id="776" r:id="rId102"/>
    <p:sldId id="777" r:id="rId103"/>
    <p:sldId id="778" r:id="rId104"/>
    <p:sldId id="686" r:id="rId105"/>
    <p:sldId id="779" r:id="rId106"/>
    <p:sldId id="780" r:id="rId107"/>
    <p:sldId id="781" r:id="rId108"/>
    <p:sldId id="782" r:id="rId109"/>
    <p:sldId id="783" r:id="rId110"/>
    <p:sldId id="784" r:id="rId111"/>
    <p:sldId id="346" r:id="rId112"/>
    <p:sldId id="785" r:id="rId113"/>
    <p:sldId id="786" r:id="rId114"/>
    <p:sldId id="787" r:id="rId115"/>
    <p:sldId id="788" r:id="rId116"/>
    <p:sldId id="789" r:id="rId117"/>
    <p:sldId id="790" r:id="rId118"/>
    <p:sldId id="791" r:id="rId119"/>
    <p:sldId id="792" r:id="rId120"/>
    <p:sldId id="366" r:id="rId1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9E9"/>
    <a:srgbClr val="F6C2F2"/>
    <a:srgbClr val="F4B6F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0C9AD8-DF67-4A7B-8A5B-0100EE697A68}" v="152" dt="2025-01-22T13:55:56.304"/>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111" d="100"/>
          <a:sy n="111" d="100"/>
        </p:scale>
        <p:origin x="5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6E4A-5B2A-6890-4541-EE6447E97B4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084BA6E-CA59-490B-956C-F48DB80398A6}"/>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64ECD753-6760-0098-4FEF-CA4AFA3E3EF5}"/>
              </a:ext>
            </a:extLst>
          </p:cNvPr>
          <p:cNvPicPr>
            <a:picLocks noChangeAspect="1"/>
          </p:cNvPicPr>
          <p:nvPr/>
        </p:nvPicPr>
        <p:blipFill>
          <a:blip r:embed="rId2"/>
          <a:stretch>
            <a:fillRect/>
          </a:stretch>
        </p:blipFill>
        <p:spPr>
          <a:xfrm>
            <a:off x="379039" y="4095920"/>
            <a:ext cx="4237087" cy="853514"/>
          </a:xfrm>
          <a:prstGeom prst="rect">
            <a:avLst/>
          </a:prstGeom>
        </p:spPr>
      </p:pic>
      <p:sp>
        <p:nvSpPr>
          <p:cNvPr id="5" name="CaixaDeTexto 4">
            <a:extLst>
              <a:ext uri="{FF2B5EF4-FFF2-40B4-BE49-F238E27FC236}">
                <a16:creationId xmlns:a16="http://schemas.microsoft.com/office/drawing/2014/main" id="{735F73BB-9DC5-873E-7B14-1EEAC5B61999}"/>
              </a:ext>
            </a:extLst>
          </p:cNvPr>
          <p:cNvSpPr txBox="1"/>
          <p:nvPr/>
        </p:nvSpPr>
        <p:spPr>
          <a:xfrm>
            <a:off x="532737" y="3269330"/>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8º ANO</a:t>
            </a:r>
          </a:p>
        </p:txBody>
      </p:sp>
      <p:sp>
        <p:nvSpPr>
          <p:cNvPr id="7" name="CaixaDeTexto 6">
            <a:extLst>
              <a:ext uri="{FF2B5EF4-FFF2-40B4-BE49-F238E27FC236}">
                <a16:creationId xmlns:a16="http://schemas.microsoft.com/office/drawing/2014/main" id="{1C5EF5DD-0239-0012-7BFD-49E7B5D302A2}"/>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8" name="AutoShape 2">
            <a:extLst>
              <a:ext uri="{FF2B5EF4-FFF2-40B4-BE49-F238E27FC236}">
                <a16:creationId xmlns:a16="http://schemas.microsoft.com/office/drawing/2014/main" id="{C76637C9-0137-40A0-D4ED-2E85F521EA1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9" name="AutoShape 4">
            <a:extLst>
              <a:ext uri="{FF2B5EF4-FFF2-40B4-BE49-F238E27FC236}">
                <a16:creationId xmlns:a16="http://schemas.microsoft.com/office/drawing/2014/main" id="{7DB3DAE3-FBFA-5548-2792-14F2D2569C6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0" name="AutoShape 6">
            <a:extLst>
              <a:ext uri="{FF2B5EF4-FFF2-40B4-BE49-F238E27FC236}">
                <a16:creationId xmlns:a16="http://schemas.microsoft.com/office/drawing/2014/main" id="{E1F982EB-CF8F-BA6A-FB6E-67B75E158D5A}"/>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1" name="AutoShape 8">
            <a:extLst>
              <a:ext uri="{FF2B5EF4-FFF2-40B4-BE49-F238E27FC236}">
                <a16:creationId xmlns:a16="http://schemas.microsoft.com/office/drawing/2014/main" id="{92571917-1A71-29A7-5ADA-DC2284E4562A}"/>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2" name="Imagem 11">
            <a:extLst>
              <a:ext uri="{FF2B5EF4-FFF2-40B4-BE49-F238E27FC236}">
                <a16:creationId xmlns:a16="http://schemas.microsoft.com/office/drawing/2014/main" id="{4C9531D9-8FCC-B771-5A6E-1A6B00887B9C}"/>
              </a:ext>
            </a:extLst>
          </p:cNvPr>
          <p:cNvPicPr>
            <a:picLocks noChangeAspect="1"/>
          </p:cNvPicPr>
          <p:nvPr/>
        </p:nvPicPr>
        <p:blipFill>
          <a:blip r:embed="rId3"/>
          <a:stretch>
            <a:fillRect/>
          </a:stretch>
        </p:blipFill>
        <p:spPr>
          <a:xfrm>
            <a:off x="13854" y="-101462"/>
            <a:ext cx="12192000" cy="6858000"/>
          </a:xfrm>
          <a:prstGeom prst="rect">
            <a:avLst/>
          </a:prstGeom>
        </p:spPr>
      </p:pic>
      <p:pic>
        <p:nvPicPr>
          <p:cNvPr id="15" name="Imagem 14">
            <a:extLst>
              <a:ext uri="{FF2B5EF4-FFF2-40B4-BE49-F238E27FC236}">
                <a16:creationId xmlns:a16="http://schemas.microsoft.com/office/drawing/2014/main" id="{237B7294-4D8F-F6C9-6841-0404DEA4568D}"/>
              </a:ext>
            </a:extLst>
          </p:cNvPr>
          <p:cNvPicPr>
            <a:picLocks noChangeAspect="1"/>
          </p:cNvPicPr>
          <p:nvPr/>
        </p:nvPicPr>
        <p:blipFill>
          <a:blip r:embed="rId4"/>
          <a:stretch>
            <a:fillRect/>
          </a:stretch>
        </p:blipFill>
        <p:spPr>
          <a:xfrm>
            <a:off x="379039" y="4095920"/>
            <a:ext cx="4359018" cy="859611"/>
          </a:xfrm>
          <a:prstGeom prst="rect">
            <a:avLst/>
          </a:prstGeom>
        </p:spPr>
      </p:pic>
      <p:sp>
        <p:nvSpPr>
          <p:cNvPr id="2" name="CaixaDeTexto 1">
            <a:extLst>
              <a:ext uri="{FF2B5EF4-FFF2-40B4-BE49-F238E27FC236}">
                <a16:creationId xmlns:a16="http://schemas.microsoft.com/office/drawing/2014/main" id="{3F328A5E-E94F-B05B-EDF2-B9A9405C99D0}"/>
              </a:ext>
            </a:extLst>
          </p:cNvPr>
          <p:cNvSpPr txBox="1"/>
          <p:nvPr/>
        </p:nvSpPr>
        <p:spPr>
          <a:xfrm>
            <a:off x="679386" y="3264923"/>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7º ANO</a:t>
            </a:r>
          </a:p>
        </p:txBody>
      </p:sp>
      <p:sp>
        <p:nvSpPr>
          <p:cNvPr id="13" name="CaixaDeTexto 12">
            <a:extLst>
              <a:ext uri="{FF2B5EF4-FFF2-40B4-BE49-F238E27FC236}">
                <a16:creationId xmlns:a16="http://schemas.microsoft.com/office/drawing/2014/main" id="{CDEF880C-C5AB-6336-29B7-C32878C729AE}"/>
              </a:ext>
            </a:extLst>
          </p:cNvPr>
          <p:cNvSpPr txBox="1"/>
          <p:nvPr/>
        </p:nvSpPr>
        <p:spPr>
          <a:xfrm>
            <a:off x="409643" y="5326717"/>
            <a:ext cx="615494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3</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º BIMESTRE - 2025</a:t>
            </a:r>
          </a:p>
        </p:txBody>
      </p:sp>
    </p:spTree>
    <p:extLst>
      <p:ext uri="{BB962C8B-B14F-4D97-AF65-F5344CB8AC3E}">
        <p14:creationId xmlns:p14="http://schemas.microsoft.com/office/powerpoint/2010/main" val="1953928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313763" y="1119999"/>
            <a:ext cx="11546541" cy="446276"/>
          </a:xfrm>
          <a:prstGeom prst="rect">
            <a:avLst/>
          </a:prstGeom>
          <a:noFill/>
        </p:spPr>
        <p:txBody>
          <a:bodyPr wrap="square">
            <a:spAutoFit/>
          </a:bodyPr>
          <a:lstStyle/>
          <a:p>
            <a:r>
              <a:rPr lang="pt-BR" sz="2200" b="1" dirty="0">
                <a:latin typeface="Arial Narrow" panose="020B0606020202030204" pitchFamily="34" charset="0"/>
              </a:rPr>
              <a:t>1. </a:t>
            </a:r>
            <a:r>
              <a:rPr lang="pt-BR" sz="2200" dirty="0">
                <a:latin typeface="Arial Narrow" panose="020B0606020202030204" pitchFamily="34" charset="0"/>
              </a:rPr>
              <a:t>Antes de ler os textos, vamos conversar? Observe as imagens.</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3921366822"/>
              </p:ext>
            </p:extLst>
          </p:nvPr>
        </p:nvGraphicFramePr>
        <p:xfrm>
          <a:off x="322729" y="817804"/>
          <a:ext cx="11546541" cy="346697"/>
        </p:xfrm>
        <a:graphic>
          <a:graphicData uri="http://schemas.openxmlformats.org/drawingml/2006/table">
            <a:tbl>
              <a:tblPr firstRow="1" firstCol="1" bandRow="1"/>
              <a:tblGrid>
                <a:gridCol w="1154654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pic>
        <p:nvPicPr>
          <p:cNvPr id="5" name="Imagem 4">
            <a:extLst>
              <a:ext uri="{FF2B5EF4-FFF2-40B4-BE49-F238E27FC236}">
                <a16:creationId xmlns:a16="http://schemas.microsoft.com/office/drawing/2014/main" id="{84FC8C95-D4EB-98E5-E604-F43FF20E69C2}"/>
              </a:ext>
            </a:extLst>
          </p:cNvPr>
          <p:cNvPicPr>
            <a:picLocks noChangeAspect="1"/>
          </p:cNvPicPr>
          <p:nvPr/>
        </p:nvPicPr>
        <p:blipFill>
          <a:blip r:embed="rId2"/>
          <a:stretch>
            <a:fillRect/>
          </a:stretch>
        </p:blipFill>
        <p:spPr>
          <a:xfrm>
            <a:off x="935440" y="1711907"/>
            <a:ext cx="2237343" cy="3172353"/>
          </a:xfrm>
          <a:prstGeom prst="rect">
            <a:avLst/>
          </a:prstGeom>
        </p:spPr>
      </p:pic>
      <p:pic>
        <p:nvPicPr>
          <p:cNvPr id="6" name="Imagem 5">
            <a:extLst>
              <a:ext uri="{FF2B5EF4-FFF2-40B4-BE49-F238E27FC236}">
                <a16:creationId xmlns:a16="http://schemas.microsoft.com/office/drawing/2014/main" id="{04CD87BB-89AE-75C1-BC64-04561D929EE2}"/>
              </a:ext>
            </a:extLst>
          </p:cNvPr>
          <p:cNvPicPr>
            <a:picLocks noChangeAspect="1"/>
          </p:cNvPicPr>
          <p:nvPr/>
        </p:nvPicPr>
        <p:blipFill>
          <a:blip r:embed="rId3"/>
          <a:stretch>
            <a:fillRect/>
          </a:stretch>
        </p:blipFill>
        <p:spPr>
          <a:xfrm>
            <a:off x="4394870" y="1829863"/>
            <a:ext cx="2327215" cy="3054397"/>
          </a:xfrm>
          <a:prstGeom prst="rect">
            <a:avLst/>
          </a:prstGeom>
        </p:spPr>
      </p:pic>
      <p:pic>
        <p:nvPicPr>
          <p:cNvPr id="8" name="Imagem 7">
            <a:extLst>
              <a:ext uri="{FF2B5EF4-FFF2-40B4-BE49-F238E27FC236}">
                <a16:creationId xmlns:a16="http://schemas.microsoft.com/office/drawing/2014/main" id="{48C040ED-4A47-25AE-B8B7-B9B9342EC82F}"/>
              </a:ext>
            </a:extLst>
          </p:cNvPr>
          <p:cNvPicPr>
            <a:picLocks noChangeAspect="1"/>
          </p:cNvPicPr>
          <p:nvPr/>
        </p:nvPicPr>
        <p:blipFill>
          <a:blip r:embed="rId4"/>
          <a:stretch>
            <a:fillRect/>
          </a:stretch>
        </p:blipFill>
        <p:spPr>
          <a:xfrm>
            <a:off x="7854300" y="2000181"/>
            <a:ext cx="3687844" cy="2858458"/>
          </a:xfrm>
          <a:prstGeom prst="rect">
            <a:avLst/>
          </a:prstGeom>
        </p:spPr>
      </p:pic>
      <p:sp>
        <p:nvSpPr>
          <p:cNvPr id="10" name="CaixaDeTexto 9">
            <a:extLst>
              <a:ext uri="{FF2B5EF4-FFF2-40B4-BE49-F238E27FC236}">
                <a16:creationId xmlns:a16="http://schemas.microsoft.com/office/drawing/2014/main" id="{3F2ACB58-9D49-025C-3D9F-57F09E74FE57}"/>
              </a:ext>
            </a:extLst>
          </p:cNvPr>
          <p:cNvSpPr txBox="1"/>
          <p:nvPr/>
        </p:nvSpPr>
        <p:spPr>
          <a:xfrm>
            <a:off x="624601" y="4959560"/>
            <a:ext cx="2859020" cy="707886"/>
          </a:xfrm>
          <a:prstGeom prst="rect">
            <a:avLst/>
          </a:prstGeom>
          <a:noFill/>
        </p:spPr>
        <p:txBody>
          <a:bodyPr wrap="square">
            <a:spAutoFit/>
          </a:bodyPr>
          <a:lstStyle/>
          <a:p>
            <a:pPr algn="ctr"/>
            <a:r>
              <a:rPr lang="pt-BR" sz="1000" dirty="0">
                <a:latin typeface="Arial Narrow" panose="020B0606020202030204" pitchFamily="34" charset="0"/>
              </a:rPr>
              <a:t>Disponível em: https://encrypted-tbn0.gstatic.com/images?q=tbn:ANd9GcRcmzlGRzd</a:t>
            </a:r>
          </a:p>
          <a:p>
            <a:pPr algn="ctr"/>
            <a:r>
              <a:rPr lang="pt-BR" sz="1000" dirty="0">
                <a:latin typeface="Arial Narrow" panose="020B0606020202030204" pitchFamily="34" charset="0"/>
              </a:rPr>
              <a:t>7EhT-3T6iwdz_m8f1a-aT58QRAA&amp;s. Acesso em: 30 de mai. 2025.</a:t>
            </a:r>
          </a:p>
        </p:txBody>
      </p:sp>
      <p:sp>
        <p:nvSpPr>
          <p:cNvPr id="12" name="CaixaDeTexto 11">
            <a:extLst>
              <a:ext uri="{FF2B5EF4-FFF2-40B4-BE49-F238E27FC236}">
                <a16:creationId xmlns:a16="http://schemas.microsoft.com/office/drawing/2014/main" id="{07D6E3A4-00A1-6543-E24A-27105380AC5A}"/>
              </a:ext>
            </a:extLst>
          </p:cNvPr>
          <p:cNvSpPr txBox="1"/>
          <p:nvPr/>
        </p:nvSpPr>
        <p:spPr>
          <a:xfrm>
            <a:off x="4224969" y="4858639"/>
            <a:ext cx="2693415" cy="707886"/>
          </a:xfrm>
          <a:prstGeom prst="rect">
            <a:avLst/>
          </a:prstGeom>
          <a:noFill/>
        </p:spPr>
        <p:txBody>
          <a:bodyPr wrap="square">
            <a:spAutoFit/>
          </a:bodyPr>
          <a:lstStyle/>
          <a:p>
            <a:pPr algn="ctr"/>
            <a:r>
              <a:rPr lang="pt-BR" sz="1000" dirty="0">
                <a:latin typeface="Arial Narrow" panose="020B0606020202030204" pitchFamily="34" charset="0"/>
              </a:rPr>
              <a:t>Disponível em: https://encrypted-tbn0.gstatic.com/images?q=tbn:ANd9GcTkagzc9Ofjy</a:t>
            </a:r>
          </a:p>
          <a:p>
            <a:pPr algn="ctr"/>
            <a:r>
              <a:rPr lang="pt-BR" sz="1000" dirty="0">
                <a:latin typeface="Arial Narrow" panose="020B0606020202030204" pitchFamily="34" charset="0"/>
              </a:rPr>
              <a:t>Qu3enShyUuQWYCnNZ0xQegssw&amp;s. Acesso em: 29 de mai. 2025.</a:t>
            </a:r>
          </a:p>
        </p:txBody>
      </p:sp>
      <p:sp>
        <p:nvSpPr>
          <p:cNvPr id="14" name="CaixaDeTexto 13">
            <a:extLst>
              <a:ext uri="{FF2B5EF4-FFF2-40B4-BE49-F238E27FC236}">
                <a16:creationId xmlns:a16="http://schemas.microsoft.com/office/drawing/2014/main" id="{2327FBF3-EF17-861A-69A2-C22F0ACCED2E}"/>
              </a:ext>
            </a:extLst>
          </p:cNvPr>
          <p:cNvSpPr txBox="1"/>
          <p:nvPr/>
        </p:nvSpPr>
        <p:spPr>
          <a:xfrm>
            <a:off x="7857203" y="4884260"/>
            <a:ext cx="4276544" cy="553998"/>
          </a:xfrm>
          <a:prstGeom prst="rect">
            <a:avLst/>
          </a:prstGeom>
          <a:noFill/>
        </p:spPr>
        <p:txBody>
          <a:bodyPr wrap="square">
            <a:spAutoFit/>
          </a:bodyPr>
          <a:lstStyle/>
          <a:p>
            <a:pPr algn="ctr"/>
            <a:r>
              <a:rPr lang="pt-BR" sz="1000" dirty="0">
                <a:latin typeface="Arial Narrow" panose="020B0606020202030204" pitchFamily="34" charset="0"/>
              </a:rPr>
              <a:t>Disponível em: https://www.flaviopaiva.com.br/</a:t>
            </a:r>
            <a:r>
              <a:rPr lang="pt-BR" sz="1000" dirty="0" err="1">
                <a:latin typeface="Arial Narrow" panose="020B0606020202030204" pitchFamily="34" charset="0"/>
              </a:rPr>
              <a:t>wp-content</a:t>
            </a:r>
            <a:r>
              <a:rPr lang="pt-BR" sz="1000" dirty="0">
                <a:latin typeface="Arial Narrow" panose="020B0606020202030204" pitchFamily="34" charset="0"/>
              </a:rPr>
              <a:t>/uploads/2019/05/2019_05_14_op_na-estrada-com-vida-e-com-arte_facsimile.jpg. Acesso em: 29 de mai. 2025.</a:t>
            </a:r>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BA595B6-197E-E8FD-C8B0-46AB6EBD80E7}"/>
              </a:ext>
            </a:extLst>
          </p:cNvPr>
          <p:cNvSpPr txBox="1"/>
          <p:nvPr/>
        </p:nvSpPr>
        <p:spPr>
          <a:xfrm>
            <a:off x="226443" y="727372"/>
            <a:ext cx="11772900" cy="4598759"/>
          </a:xfrm>
          <a:prstGeom prst="rect">
            <a:avLst/>
          </a:prstGeom>
          <a:noFill/>
        </p:spPr>
        <p:txBody>
          <a:bodyPr wrap="square">
            <a:spAutoFit/>
          </a:bodyPr>
          <a:lstStyle/>
          <a:p>
            <a:pPr>
              <a:lnSpc>
                <a:spcPct val="150000"/>
              </a:lnSpc>
            </a:pPr>
            <a:r>
              <a:rPr lang="pt-BR" sz="2200" dirty="0">
                <a:latin typeface="Arial Narrow" panose="020B0606020202030204" pitchFamily="34" charset="0"/>
              </a:rPr>
              <a:t>- Essas imagens mostram alguma coisa que você já leu?</a:t>
            </a:r>
          </a:p>
          <a:p>
            <a:pPr>
              <a:lnSpc>
                <a:spcPct val="150000"/>
              </a:lnSpc>
            </a:pPr>
            <a:r>
              <a:rPr lang="pt-BR" sz="2200" dirty="0">
                <a:latin typeface="Arial Narrow" panose="020B0606020202030204" pitchFamily="34" charset="0"/>
              </a:rPr>
              <a:t>- Veja a palavra “Crônica”, o que você sabe sobre ela? A Crônica é um gênero textual, você sabia? </a:t>
            </a:r>
          </a:p>
          <a:p>
            <a:pPr>
              <a:lnSpc>
                <a:spcPct val="150000"/>
              </a:lnSpc>
            </a:pPr>
            <a:r>
              <a:rPr lang="pt-BR" sz="2200" dirty="0">
                <a:latin typeface="Arial Narrow" panose="020B0606020202030204" pitchFamily="34" charset="0"/>
              </a:rPr>
              <a:t>- Os gêneros textuais são formas de organização textual que surgem a partir das práticas sociais de comunicação. Você sabia que na sua escrita, ou oralmente, você pode fazer uso de incontáveis gêneros textuais para se comunicar? Por exemplo, para comunicar/informar sobre um fato, você pode escrever uma “notícia”. Para falar com sua mãe, você pode deixar um “bilhete” ou enviar uma “mensagem de texto ou voz” pelo WhatsApp.</a:t>
            </a:r>
          </a:p>
          <a:p>
            <a:pPr>
              <a:lnSpc>
                <a:spcPct val="150000"/>
              </a:lnSpc>
            </a:pPr>
            <a:r>
              <a:rPr lang="pt-BR" sz="2200" dirty="0">
                <a:latin typeface="Arial Narrow" panose="020B0606020202030204" pitchFamily="34" charset="0"/>
              </a:rPr>
              <a:t>- O cronista, ou seja, quem escreve “Crônicas” escolhe uma situação do dia a dia que muitas vezes passa despercebida pelas pessoas e escreve uma crônica seja para divertir o leitor, fazer refletir sobre algum assunto etc. Você sabia disso?</a:t>
            </a:r>
          </a:p>
        </p:txBody>
      </p:sp>
    </p:spTree>
    <p:extLst>
      <p:ext uri="{BB962C8B-B14F-4D97-AF65-F5344CB8AC3E}">
        <p14:creationId xmlns:p14="http://schemas.microsoft.com/office/powerpoint/2010/main" val="1769152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1F77ECF-659F-BD06-E236-5EDAD1458A6F}"/>
              </a:ext>
            </a:extLst>
          </p:cNvPr>
          <p:cNvSpPr txBox="1"/>
          <p:nvPr/>
        </p:nvSpPr>
        <p:spPr>
          <a:xfrm>
            <a:off x="260949" y="708167"/>
            <a:ext cx="6094562" cy="430887"/>
          </a:xfrm>
          <a:prstGeom prst="rect">
            <a:avLst/>
          </a:prstGeom>
          <a:noFill/>
        </p:spPr>
        <p:txBody>
          <a:bodyPr wrap="square">
            <a:spAutoFit/>
          </a:bodyPr>
          <a:lstStyle/>
          <a:p>
            <a:r>
              <a:rPr lang="pt-BR" sz="2200" b="1" dirty="0">
                <a:latin typeface="Arial Narrow" panose="020B0606020202030204" pitchFamily="34" charset="0"/>
              </a:rPr>
              <a:t>Conhecendo o gênero textual </a:t>
            </a:r>
          </a:p>
        </p:txBody>
      </p:sp>
      <p:graphicFrame>
        <p:nvGraphicFramePr>
          <p:cNvPr id="8" name="Tabela 7">
            <a:extLst>
              <a:ext uri="{FF2B5EF4-FFF2-40B4-BE49-F238E27FC236}">
                <a16:creationId xmlns:a16="http://schemas.microsoft.com/office/drawing/2014/main" id="{2425AA9A-BC72-D509-133F-8B2BE03BF5E0}"/>
              </a:ext>
            </a:extLst>
          </p:cNvPr>
          <p:cNvGraphicFramePr>
            <a:graphicFrameLocks noGrp="1"/>
          </p:cNvGraphicFramePr>
          <p:nvPr>
            <p:extLst>
              <p:ext uri="{D42A27DB-BD31-4B8C-83A1-F6EECF244321}">
                <p14:modId xmlns:p14="http://schemas.microsoft.com/office/powerpoint/2010/main" val="2187377514"/>
              </p:ext>
            </p:extLst>
          </p:nvPr>
        </p:nvGraphicFramePr>
        <p:xfrm>
          <a:off x="260949" y="1139054"/>
          <a:ext cx="11670102" cy="5408395"/>
        </p:xfrm>
        <a:graphic>
          <a:graphicData uri="http://schemas.openxmlformats.org/drawingml/2006/table">
            <a:tbl>
              <a:tblPr firstRow="1" bandRow="1">
                <a:tableStyleId>{5C22544A-7EE6-4342-B048-85BDC9FD1C3A}</a:tableStyleId>
              </a:tblPr>
              <a:tblGrid>
                <a:gridCol w="11670102">
                  <a:extLst>
                    <a:ext uri="{9D8B030D-6E8A-4147-A177-3AD203B41FA5}">
                      <a16:colId xmlns:a16="http://schemas.microsoft.com/office/drawing/2014/main" val="642769582"/>
                    </a:ext>
                  </a:extLst>
                </a:gridCol>
              </a:tblGrid>
              <a:tr h="5408395">
                <a:tc>
                  <a:txBody>
                    <a:bodyPr/>
                    <a:lstStyle/>
                    <a:p>
                      <a:pPr algn="ctr">
                        <a:lnSpc>
                          <a:spcPct val="100000"/>
                        </a:lnSpc>
                      </a:pPr>
                      <a:r>
                        <a:rPr lang="pt-BR" sz="2200" b="1" dirty="0">
                          <a:solidFill>
                            <a:schemeClr val="tx1"/>
                          </a:solidFill>
                          <a:latin typeface="Arial Narrow" panose="020B0606020202030204" pitchFamily="34" charset="0"/>
                        </a:rPr>
                        <a:t>Crônica</a:t>
                      </a:r>
                    </a:p>
                    <a:p>
                      <a:pPr algn="just">
                        <a:lnSpc>
                          <a:spcPct val="150000"/>
                        </a:lnSpc>
                      </a:pPr>
                      <a:r>
                        <a:rPr lang="pt-BR" sz="2200" b="0" dirty="0">
                          <a:solidFill>
                            <a:schemeClr val="tx1"/>
                          </a:solidFill>
                          <a:latin typeface="Arial Narrow" panose="020B0606020202030204" pitchFamily="34" charset="0"/>
                        </a:rPr>
                        <a:t>      A crônica é um gênero textual caracterizado por textos curtos, de linguagem simples que retrata os aspectos da vida cotidiana, geralmente com toques de humor ou ironia. Publicadas em jornais e revistas, as crônicas são um gênero textual que está entre o estilo jornalístico e o literário e tem como ponto de partida os acontecimentos daquele tempo e lugar. </a:t>
                      </a:r>
                    </a:p>
                    <a:p>
                      <a:pPr algn="r">
                        <a:lnSpc>
                          <a:spcPct val="100000"/>
                        </a:lnSpc>
                      </a:pPr>
                      <a:r>
                        <a:rPr lang="pt-BR" sz="1000" b="0" dirty="0">
                          <a:solidFill>
                            <a:schemeClr val="tx1"/>
                          </a:solidFill>
                          <a:latin typeface="Arial Narrow" panose="020B0606020202030204" pitchFamily="34" charset="0"/>
                        </a:rPr>
                        <a:t>Disponível em: https://www.significados.com.br/cronica/.Acesso em: 29 de mai. 2025.</a:t>
                      </a:r>
                    </a:p>
                    <a:p>
                      <a:pPr algn="ctr">
                        <a:lnSpc>
                          <a:spcPct val="100000"/>
                        </a:lnSpc>
                      </a:pPr>
                      <a:r>
                        <a:rPr lang="pt-BR" sz="2200" b="1" dirty="0">
                          <a:solidFill>
                            <a:schemeClr val="tx1"/>
                          </a:solidFill>
                          <a:latin typeface="Arial Narrow" panose="020B0606020202030204" pitchFamily="34" charset="0"/>
                        </a:rPr>
                        <a:t>Crônica Jornalística/ Argumentativa</a:t>
                      </a:r>
                    </a:p>
                    <a:p>
                      <a:pPr algn="just">
                        <a:lnSpc>
                          <a:spcPct val="150000"/>
                        </a:lnSpc>
                      </a:pPr>
                      <a:r>
                        <a:rPr lang="pt-BR" sz="2200" b="0" dirty="0">
                          <a:solidFill>
                            <a:schemeClr val="tx1"/>
                          </a:solidFill>
                          <a:latin typeface="Arial Narrow" panose="020B0606020202030204" pitchFamily="34" charset="0"/>
                        </a:rPr>
                        <a:t>    A </a:t>
                      </a:r>
                      <a:r>
                        <a:rPr lang="pt-BR" sz="2200" b="1" dirty="0">
                          <a:solidFill>
                            <a:schemeClr val="tx1"/>
                          </a:solidFill>
                          <a:latin typeface="Arial Narrow" panose="020B0606020202030204" pitchFamily="34" charset="0"/>
                        </a:rPr>
                        <a:t>crônica jornalística/argumentativa </a:t>
                      </a:r>
                      <a:r>
                        <a:rPr lang="pt-BR" sz="2200" b="0" dirty="0">
                          <a:solidFill>
                            <a:schemeClr val="tx1"/>
                          </a:solidFill>
                          <a:latin typeface="Arial Narrow" panose="020B0606020202030204" pitchFamily="34" charset="0"/>
                        </a:rPr>
                        <a:t>é um gênero textual que mistura os tipos textuais “narrativo e argumentativo”. Isso porque, a partir da narração de situações/fatos do cotidiano, os cronistas de jornal promovem reflexões e desenvolvem tese e argumentos sobre assuntos/temas de importância social.  Desde acontecimentos do dia a dia até reflexões mais profundas sobre a condição humana, podendo argumentar sobre questões sociais, culturais e políticas.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08295295"/>
                  </a:ext>
                </a:extLst>
              </a:tr>
            </a:tbl>
          </a:graphicData>
        </a:graphic>
      </p:graphicFrame>
    </p:spTree>
    <p:extLst>
      <p:ext uri="{BB962C8B-B14F-4D97-AF65-F5344CB8AC3E}">
        <p14:creationId xmlns:p14="http://schemas.microsoft.com/office/powerpoint/2010/main" val="3654192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22ED965-6749-BE8F-24F9-EF7277039231}"/>
              </a:ext>
            </a:extLst>
          </p:cNvPr>
          <p:cNvGraphicFramePr>
            <a:graphicFrameLocks noGrp="1"/>
          </p:cNvGraphicFramePr>
          <p:nvPr>
            <p:extLst>
              <p:ext uri="{D42A27DB-BD31-4B8C-83A1-F6EECF244321}">
                <p14:modId xmlns:p14="http://schemas.microsoft.com/office/powerpoint/2010/main" val="874462455"/>
              </p:ext>
            </p:extLst>
          </p:nvPr>
        </p:nvGraphicFramePr>
        <p:xfrm>
          <a:off x="220452" y="745545"/>
          <a:ext cx="11675373" cy="5057077"/>
        </p:xfrm>
        <a:graphic>
          <a:graphicData uri="http://schemas.openxmlformats.org/drawingml/2006/table">
            <a:tbl>
              <a:tblPr firstRow="1" bandRow="1">
                <a:tableStyleId>{5C22544A-7EE6-4342-B048-85BDC9FD1C3A}</a:tableStyleId>
              </a:tblPr>
              <a:tblGrid>
                <a:gridCol w="11675373">
                  <a:extLst>
                    <a:ext uri="{9D8B030D-6E8A-4147-A177-3AD203B41FA5}">
                      <a16:colId xmlns:a16="http://schemas.microsoft.com/office/drawing/2014/main" val="3454232543"/>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Principais características da crônica jornalística/argumentativa</a:t>
                      </a:r>
                    </a:p>
                    <a:p>
                      <a:pPr algn="just">
                        <a:lnSpc>
                          <a:spcPct val="150000"/>
                        </a:lnSpc>
                      </a:pPr>
                      <a:r>
                        <a:rPr lang="pt-BR" sz="2200" b="0" dirty="0">
                          <a:solidFill>
                            <a:schemeClr val="tx1"/>
                          </a:solidFill>
                          <a:latin typeface="Arial Narrow" panose="020B0606020202030204" pitchFamily="34" charset="0"/>
                        </a:rPr>
                        <a:t>A </a:t>
                      </a:r>
                      <a:r>
                        <a:rPr lang="pt-BR" sz="2200" b="1" dirty="0">
                          <a:solidFill>
                            <a:schemeClr val="tx1"/>
                          </a:solidFill>
                          <a:latin typeface="Arial Narrow" panose="020B0606020202030204" pitchFamily="34" charset="0"/>
                        </a:rPr>
                        <a:t>crônica jornalística/argumentativa </a:t>
                      </a:r>
                      <a:r>
                        <a:rPr lang="pt-BR" sz="2200" b="0" dirty="0">
                          <a:solidFill>
                            <a:schemeClr val="tx1"/>
                          </a:solidFill>
                          <a:latin typeface="Arial Narrow" panose="020B0606020202030204" pitchFamily="34" charset="0"/>
                        </a:rPr>
                        <a:t>aborda temas/assuntos do dia a dia. Para isso, o cronista observa de modo reflexivo a realidade, alguma situação extraordinária para escrever a sua crônica. / A </a:t>
                      </a:r>
                      <a:r>
                        <a:rPr lang="pt-BR" sz="2200" b="1" dirty="0">
                          <a:solidFill>
                            <a:schemeClr val="tx1"/>
                          </a:solidFill>
                          <a:latin typeface="Arial Narrow" panose="020B0606020202030204" pitchFamily="34" charset="0"/>
                        </a:rPr>
                        <a:t>linguagem</a:t>
                      </a:r>
                      <a:r>
                        <a:rPr lang="pt-BR" sz="2200" b="0" dirty="0">
                          <a:solidFill>
                            <a:schemeClr val="tx1"/>
                          </a:solidFill>
                          <a:latin typeface="Arial Narrow" panose="020B0606020202030204" pitchFamily="34" charset="0"/>
                        </a:rPr>
                        <a:t> utilizada na escrita é acessível, muitas vezes predomina a informal/coloquial. Pode, inclusive, apresentar elementos de humor, ironia. Essas características contribuem para tornar a leitura mais agradável e acessível. / A </a:t>
                      </a:r>
                      <a:r>
                        <a:rPr lang="pt-BR" sz="2200" b="1" dirty="0">
                          <a:solidFill>
                            <a:schemeClr val="tx1"/>
                          </a:solidFill>
                          <a:latin typeface="Arial Narrow" panose="020B0606020202030204" pitchFamily="34" charset="0"/>
                        </a:rPr>
                        <a:t>crônica jornalística/argumentativa</a:t>
                      </a:r>
                      <a:r>
                        <a:rPr lang="pt-BR" sz="2200" b="0" dirty="0">
                          <a:solidFill>
                            <a:schemeClr val="tx1"/>
                          </a:solidFill>
                          <a:latin typeface="Arial Narrow" panose="020B0606020202030204" pitchFamily="34" charset="0"/>
                        </a:rPr>
                        <a:t> expressa uma opinião (ponto de vista) pessoal. Essa subjetividade cria uma conexão mais íntima entre o autor e o leitor. / A </a:t>
                      </a:r>
                      <a:r>
                        <a:rPr lang="pt-BR" sz="2200" b="1" dirty="0">
                          <a:solidFill>
                            <a:schemeClr val="tx1"/>
                          </a:solidFill>
                          <a:latin typeface="Arial Narrow" panose="020B0606020202030204" pitchFamily="34" charset="0"/>
                        </a:rPr>
                        <a:t>estrutura</a:t>
                      </a:r>
                      <a:r>
                        <a:rPr lang="pt-BR" sz="2200" b="0" dirty="0">
                          <a:solidFill>
                            <a:schemeClr val="tx1"/>
                          </a:solidFill>
                          <a:latin typeface="Arial Narrow" panose="020B0606020202030204" pitchFamily="34" charset="0"/>
                        </a:rPr>
                        <a:t> geralmente segue uma estrutura narrativa com apresentação, desenvolvimento e conclusão. / A </a:t>
                      </a:r>
                      <a:r>
                        <a:rPr lang="pt-BR" sz="2200" b="1" dirty="0">
                          <a:solidFill>
                            <a:schemeClr val="tx1"/>
                          </a:solidFill>
                          <a:latin typeface="Arial Narrow" panose="020B0606020202030204" pitchFamily="34" charset="0"/>
                        </a:rPr>
                        <a:t>crônica jornalística/argumentativa </a:t>
                      </a:r>
                      <a:r>
                        <a:rPr lang="pt-BR" sz="2200" b="0" dirty="0">
                          <a:solidFill>
                            <a:schemeClr val="tx1"/>
                          </a:solidFill>
                          <a:latin typeface="Arial Narrow" panose="020B0606020202030204" pitchFamily="34" charset="0"/>
                        </a:rPr>
                        <a:t>geralmente é publicada em jornais, revistas, blogs entre outros suportes. E, geralmente, esse tipo de texto apresenta poucas personagens.</a:t>
                      </a:r>
                    </a:p>
                    <a:p>
                      <a:pPr algn="just">
                        <a:lnSpc>
                          <a:spcPct val="150000"/>
                        </a:lnSpc>
                      </a:pPr>
                      <a:r>
                        <a:rPr lang="pt-BR" sz="2200" b="1" dirty="0">
                          <a:solidFill>
                            <a:srgbClr val="FF0000"/>
                          </a:solidFill>
                          <a:latin typeface="Arial Narrow" panose="020B0606020202030204" pitchFamily="34" charset="0"/>
                        </a:rPr>
                        <a:t>Atenção! </a:t>
                      </a:r>
                      <a:r>
                        <a:rPr lang="pt-BR" sz="2200" b="0" dirty="0">
                          <a:solidFill>
                            <a:schemeClr val="tx1"/>
                          </a:solidFill>
                          <a:latin typeface="Arial Narrow" panose="020B0606020202030204" pitchFamily="34" charset="0"/>
                        </a:rPr>
                        <a:t>Suporte é o meio físico ou digital no qual o texto é apresentado/publicado.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90046064"/>
                  </a:ext>
                </a:extLst>
              </a:tr>
            </a:tbl>
          </a:graphicData>
        </a:graphic>
      </p:graphicFrame>
    </p:spTree>
    <p:extLst>
      <p:ext uri="{BB962C8B-B14F-4D97-AF65-F5344CB8AC3E}">
        <p14:creationId xmlns:p14="http://schemas.microsoft.com/office/powerpoint/2010/main" val="1306387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2D0FB1-7B61-DA15-90F4-332CC11AFF41}"/>
              </a:ext>
            </a:extLst>
          </p:cNvPr>
          <p:cNvSpPr txBox="1"/>
          <p:nvPr/>
        </p:nvSpPr>
        <p:spPr>
          <a:xfrm>
            <a:off x="200564" y="732139"/>
            <a:ext cx="11695262"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Caro(a) estudante, vamos conhecer o gênero textual Crônica Jornalística/Argumentativa. Vamos passar pela leitura inicial, pela interpretação passo a passo do texto, pela compreensão e contextualização do gênero em estudo, dentre outros aspectos que seu professor(a) vai orientar. Vamos lá!?</a:t>
            </a:r>
          </a:p>
          <a:p>
            <a:pPr algn="just">
              <a:lnSpc>
                <a:spcPct val="150000"/>
              </a:lnSpc>
            </a:pPr>
            <a:endParaRPr lang="pt-BR" sz="2200" b="1"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a:p>
            <a:pPr algn="just">
              <a:lnSpc>
                <a:spcPct val="150000"/>
              </a:lnSpc>
            </a:pPr>
            <a:endParaRPr lang="pt-BR" sz="2200" b="1"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a:t>
            </a:r>
          </a:p>
          <a:p>
            <a:pPr algn="ctr">
              <a:lnSpc>
                <a:spcPct val="150000"/>
              </a:lnSpc>
            </a:pPr>
            <a:r>
              <a:rPr lang="pt-BR" sz="2200" b="1" dirty="0">
                <a:latin typeface="Arial Narrow" panose="020B0606020202030204" pitchFamily="34" charset="0"/>
              </a:rPr>
              <a:t>Tecnologia</a:t>
            </a:r>
          </a:p>
          <a:p>
            <a:pPr algn="r">
              <a:lnSpc>
                <a:spcPct val="150000"/>
              </a:lnSpc>
            </a:pPr>
            <a:r>
              <a:rPr lang="pt-BR" sz="2200" b="1" dirty="0">
                <a:latin typeface="Arial Narrow" panose="020B0606020202030204" pitchFamily="34" charset="0"/>
              </a:rPr>
              <a:t>Luís Fernando Veríssimo</a:t>
            </a:r>
          </a:p>
          <a:p>
            <a:pPr algn="just">
              <a:lnSpc>
                <a:spcPct val="150000"/>
              </a:lnSpc>
            </a:pPr>
            <a:r>
              <a:rPr lang="pt-BR" sz="2200" dirty="0">
                <a:latin typeface="Arial Narrow" panose="020B0606020202030204" pitchFamily="34" charset="0"/>
              </a:rPr>
              <a:t>	Para começar, ele nos olha na cara. Não é como a máquina de escrever, que a gente olha de cima, com superioridade. Com ele é olho no olho ou tela no olho. Ele nos desafia. Parece estar dizendo: vamos lá, seu</a:t>
            </a:r>
          </a:p>
        </p:txBody>
      </p:sp>
    </p:spTree>
    <p:extLst>
      <p:ext uri="{BB962C8B-B14F-4D97-AF65-F5344CB8AC3E}">
        <p14:creationId xmlns:p14="http://schemas.microsoft.com/office/powerpoint/2010/main" val="600037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CCB58A-D05D-8A56-255A-145A46CB0C74}"/>
              </a:ext>
            </a:extLst>
          </p:cNvPr>
          <p:cNvSpPr txBox="1"/>
          <p:nvPr/>
        </p:nvSpPr>
        <p:spPr>
          <a:xfrm>
            <a:off x="269576" y="614753"/>
            <a:ext cx="11669382"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desprezível </a:t>
            </a:r>
            <a:r>
              <a:rPr lang="pt-BR" sz="2200" dirty="0" err="1">
                <a:latin typeface="Arial Narrow" panose="020B0606020202030204" pitchFamily="34" charset="0"/>
              </a:rPr>
              <a:t>pré</a:t>
            </a:r>
            <a:r>
              <a:rPr lang="pt-BR" sz="2200" dirty="0">
                <a:latin typeface="Arial Narrow" panose="020B0606020202030204" pitchFamily="34" charset="0"/>
              </a:rPr>
              <a:t>-eletrônico, mostre o que você sabe fazer. A máquina de escrever faz tudo que você manda, mesmo que seja a tapa. Com o computador é diferente. Você faz tudo que ele manda. Ou precisa fazer tudo ao modo dele, senão ele não aceita. Simplesmente ignora você. Mas se apenas ignorasse ainda seria suportável. Ele responde. Repreende. Corrige. Uma tela vazia, muda, nenhuma reação aos nossos comandos digitais, tudo bem. Quer dizer, você se sente como aquele cara que se interessou pela secretária eletrônica. É um vexame privado. Mas quando você o manda fazer alguma coisa, mas manda errado, ele diz “Errado”. Não diz “Burro”, mas está implícito. É pior, muito pior. Às vezes, quando a gente erra, ele faz “bip”. Assim, para todo mundo ouvir. Comecei a usar o computador na redação do jornal e volta e meia errava. E lá vinha ele: “Bip!” “Olha aqui, pessoal: ele errou.” “O burro errou!”</a:t>
            </a:r>
          </a:p>
          <a:p>
            <a:pPr algn="just">
              <a:lnSpc>
                <a:spcPct val="150000"/>
              </a:lnSpc>
            </a:pPr>
            <a:r>
              <a:rPr lang="pt-BR" sz="2200" dirty="0">
                <a:latin typeface="Arial Narrow" panose="020B0606020202030204" pitchFamily="34" charset="0"/>
              </a:rPr>
              <a:t>	 Outra coisa: ele é mais inteligente que você. Sabe muito mais coisa e não tem nenhum pudor em dizer que sabe. Esse negócio de que qualquer máquina só é tão inteligente quanto quem a usa não vale com ele. Está subentendido, nas suas relações com o computador, que você jamais aproveitará metade das coisas que ele</a:t>
            </a:r>
          </a:p>
        </p:txBody>
      </p:sp>
    </p:spTree>
    <p:extLst>
      <p:ext uri="{BB962C8B-B14F-4D97-AF65-F5344CB8AC3E}">
        <p14:creationId xmlns:p14="http://schemas.microsoft.com/office/powerpoint/2010/main" val="292831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CF49A9D-6117-DEA3-6DEF-789EDA5B8F7E}"/>
              </a:ext>
            </a:extLst>
          </p:cNvPr>
          <p:cNvSpPr txBox="1"/>
          <p:nvPr/>
        </p:nvSpPr>
        <p:spPr>
          <a:xfrm>
            <a:off x="191938" y="524152"/>
            <a:ext cx="11660756"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tem para oferecer. Que ele só desenvolverá todo o seu potencial quando outro igual a ele o estiver programando. A máquina de escrever podia ter recursos que você nunca usaria, mas não tinha a mesma empáfia, o mesmo ar de quem só aguentava os humanos por falta de coisa melhor, no momento. E a máquina, mesmo nos seus instantes de maior impaciência conosco, jamais faria “bip” em público. </a:t>
            </a:r>
          </a:p>
          <a:p>
            <a:pPr algn="just">
              <a:lnSpc>
                <a:spcPct val="150000"/>
              </a:lnSpc>
            </a:pPr>
            <a:r>
              <a:rPr lang="pt-BR" sz="2200" dirty="0">
                <a:latin typeface="Arial Narrow" panose="020B0606020202030204" pitchFamily="34" charset="0"/>
              </a:rPr>
              <a:t>	Dito isto, é preciso dizer também que quem provou pela primeira vez suas letrinhas dificilmente voltará à máquina de escrever sem a sensação de que estão desembarcando de uma Mercedes e voltando à carroça. Está certo, jamais teremos com ele a mesma confortável cumplicidade que tínhamos com a velha máquina. É outro tipo de relacionamento, mais formal e exigente. Mas é fascinante. Agora compreendo o entusiasmo de gente como Millôr Fernandes e Fernando Sabino, que dividem a sua vida profissional em antes dele e depois dele. Sinto falta do papel e da fiel Bic, sempre pronta a inserir entre uma linha e outra a palavra que faltou na hora, e que nele foi substituída por um botão, que, além de mais rápido, jamais nos sujará os dedos, mas acho que estou sucumbindo. Sei que nunca seremos íntimos, mesmo porque ele não ia querer se rebaixar a ser meu</a:t>
            </a:r>
          </a:p>
        </p:txBody>
      </p:sp>
    </p:spTree>
    <p:extLst>
      <p:ext uri="{BB962C8B-B14F-4D97-AF65-F5344CB8AC3E}">
        <p14:creationId xmlns:p14="http://schemas.microsoft.com/office/powerpoint/2010/main" val="4120452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740A081-66F0-9100-9F1C-5EE2C612A13D}"/>
              </a:ext>
            </a:extLst>
          </p:cNvPr>
          <p:cNvSpPr txBox="1"/>
          <p:nvPr/>
        </p:nvSpPr>
        <p:spPr>
          <a:xfrm>
            <a:off x="252322" y="677998"/>
            <a:ext cx="11643503" cy="6075509"/>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amigo, mas retiro tudo o que pensei sobre ele. Claro que você pode concluir que eu só estou querendo agradá-lo, precavidamente, mas juro que é sincero.  </a:t>
            </a:r>
          </a:p>
          <a:p>
            <a:pPr algn="just">
              <a:lnSpc>
                <a:spcPct val="150000"/>
              </a:lnSpc>
            </a:pPr>
            <a:r>
              <a:rPr lang="pt-BR" sz="2200" dirty="0">
                <a:latin typeface="Arial Narrow" panose="020B0606020202030204" pitchFamily="34" charset="0"/>
              </a:rPr>
              <a:t>	Quando saí da redação do jornal depois de usar o computador pela primeira vez, cheguei em casa e bati na minha máquina. Sabendo que ela aguentaria sem reclamar, como sempre, a pobrezinha.</a:t>
            </a:r>
          </a:p>
          <a:p>
            <a:pPr algn="r">
              <a:lnSpc>
                <a:spcPct val="150000"/>
              </a:lnSpc>
            </a:pPr>
            <a:r>
              <a:rPr lang="pt-BR" sz="1000" dirty="0">
                <a:latin typeface="Arial Narrow" panose="020B0606020202030204" pitchFamily="34" charset="0"/>
              </a:rPr>
              <a:t>VERISSIMO, Luís Fernando. </a:t>
            </a:r>
            <a:r>
              <a:rPr lang="pt-BR" sz="1000" i="1" dirty="0">
                <a:latin typeface="Arial Narrow" panose="020B0606020202030204" pitchFamily="34" charset="0"/>
              </a:rPr>
              <a:t>Pai não entende nada</a:t>
            </a:r>
            <a:r>
              <a:rPr lang="pt-BR" sz="1000" dirty="0">
                <a:latin typeface="Arial Narrow" panose="020B0606020202030204" pitchFamily="34" charset="0"/>
              </a:rPr>
              <a:t>. Porto Alegre: L&amp;PM, 1990. p. 58-60. © </a:t>
            </a:r>
            <a:r>
              <a:rPr lang="pt-BR" sz="1000" dirty="0" err="1">
                <a:latin typeface="Arial Narrow" panose="020B0606020202030204" pitchFamily="34" charset="0"/>
              </a:rPr>
              <a:t>by</a:t>
            </a:r>
            <a:r>
              <a:rPr lang="pt-BR" sz="1000" dirty="0">
                <a:latin typeface="Arial Narrow" panose="020B0606020202030204" pitchFamily="34" charset="0"/>
              </a:rPr>
              <a:t> Luís Fernando Verissimo.</a:t>
            </a:r>
          </a:p>
          <a:p>
            <a:pPr algn="r">
              <a:lnSpc>
                <a:spcPct val="150000"/>
              </a:lnSpc>
            </a:pPr>
            <a:r>
              <a:rPr lang="pt-BR" sz="1000" dirty="0">
                <a:latin typeface="Arial Narrow" panose="020B0606020202030204" pitchFamily="34" charset="0"/>
              </a:rPr>
              <a:t>Acesso em: 3 jun. 2025. (Adaptado).</a:t>
            </a:r>
          </a:p>
          <a:p>
            <a:pPr algn="r"/>
            <a:endParaRPr lang="pt-BR" sz="2200" b="1" dirty="0">
              <a:latin typeface="Arial Narrow" panose="020B0606020202030204" pitchFamily="34" charset="0"/>
            </a:endParaRPr>
          </a:p>
          <a:p>
            <a:pPr algn="just">
              <a:lnSpc>
                <a:spcPct val="150000"/>
              </a:lnSpc>
            </a:pPr>
            <a:r>
              <a:rPr lang="pt-BR" sz="2200" b="1" dirty="0">
                <a:latin typeface="Arial Narrow" panose="020B0606020202030204" pitchFamily="34" charset="0"/>
              </a:rPr>
              <a:t>Estudante, depois da leitura, com a ajuda do seu(sua) professor(a), faça a análise do texto, releia o título e faça a associação desse título com o tema/assunto do texto. Sublinhe, em todo o texto, palavras/expressões/ideias-chave que auxiliam na identificação do tema. O tema de um texto não está marcado apenas em uma ideia ou trecho. O tema de um texto está costurado (é uma linha que costura todo o texto de modo explícito e implícito), com retomadas, com repetições a serviço do texto, com insistência (introdução, desenvolvimento e conclusão). Nada está solto e aleatório na construção de um</a:t>
            </a:r>
          </a:p>
        </p:txBody>
      </p:sp>
    </p:spTree>
    <p:extLst>
      <p:ext uri="{BB962C8B-B14F-4D97-AF65-F5344CB8AC3E}">
        <p14:creationId xmlns:p14="http://schemas.microsoft.com/office/powerpoint/2010/main" val="186302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7023457-5C6E-E1C8-F66F-3319ABF055F7}"/>
              </a:ext>
            </a:extLst>
          </p:cNvPr>
          <p:cNvSpPr txBox="1"/>
          <p:nvPr/>
        </p:nvSpPr>
        <p:spPr>
          <a:xfrm>
            <a:off x="209190" y="649734"/>
            <a:ext cx="11686636"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texto, isso vale para quaisquer gêneros textuais. Por tudo isso, é importantíssimo encontrar no texto, primeiramente, o tema/assunto, ele é o ponto de partida do entendimento de cada texto. Afinal, sem “identificar e entender o tema”, não é possível desenvolver outras habilidades como, “informação implícita e explícita”, “relação de sentido”, “relação lógico-discursivas”, “fato e opinião”, “argumentos”, “intenção no uso de uma determinada pontuação”, dentre tantos outros aspectos textuais. O tema/assunto funciona nos textos como um fio condutor que orienta o autor quando escreve e o leitor quando lê. Compreender um texto exige análise crítica, reflexão, capacidade de conectar o texto com os conhecimentos de mundo que já temos, perceber a articulação das partes, as retomadas, as repetições a serviço do texto que não ocorrem apenas pelo uso de “conjunções e preposições”. </a:t>
            </a:r>
          </a:p>
        </p:txBody>
      </p:sp>
    </p:spTree>
    <p:extLst>
      <p:ext uri="{BB962C8B-B14F-4D97-AF65-F5344CB8AC3E}">
        <p14:creationId xmlns:p14="http://schemas.microsoft.com/office/powerpoint/2010/main" val="371689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129F4F-4E8A-2159-0070-92B90E9155A5}"/>
              </a:ext>
            </a:extLst>
          </p:cNvPr>
          <p:cNvSpPr txBox="1"/>
          <p:nvPr/>
        </p:nvSpPr>
        <p:spPr>
          <a:xfrm>
            <a:off x="244056" y="418729"/>
            <a:ext cx="11703888" cy="5952976"/>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Todo texto é escrito em torno de um assunto/tema/ideia principal. O tema envolve todo o texto como se fosse um guia da mensagem que o autor do texto deseja transmitir. Com base na leitura da crônica e no seu conhecimento de mundo sobre “o avanço da tecnologia na atualidade”, responda o que se pede.</a:t>
            </a:r>
          </a:p>
          <a:p>
            <a:pPr algn="just">
              <a:lnSpc>
                <a:spcPct val="150000"/>
              </a:lnSpc>
            </a:pPr>
            <a:r>
              <a:rPr lang="pt-BR" sz="2200" dirty="0">
                <a:latin typeface="Arial Narrow" panose="020B0606020202030204" pitchFamily="34" charset="0"/>
              </a:rPr>
              <a:t>a) De que trata o texto em estudo?</a:t>
            </a:r>
          </a:p>
          <a:p>
            <a:pPr algn="just">
              <a:lnSpc>
                <a:spcPct val="150000"/>
              </a:lnSpc>
            </a:pPr>
            <a:r>
              <a:rPr lang="pt-BR" sz="2200" dirty="0">
                <a:latin typeface="Arial Narrow" panose="020B0606020202030204" pitchFamily="34" charset="0"/>
              </a:rPr>
              <a:t>(A) Da rapidez do computador em um jornal.   </a:t>
            </a:r>
          </a:p>
          <a:p>
            <a:pPr algn="just">
              <a:lnSpc>
                <a:spcPct val="150000"/>
              </a:lnSpc>
            </a:pPr>
            <a:r>
              <a:rPr lang="pt-BR" sz="2200" dirty="0">
                <a:latin typeface="Arial Narrow" panose="020B0606020202030204" pitchFamily="34" charset="0"/>
              </a:rPr>
              <a:t>(B) Da relação entre o ser humano e a tecnologia.</a:t>
            </a:r>
          </a:p>
          <a:p>
            <a:pPr algn="just">
              <a:lnSpc>
                <a:spcPct val="150000"/>
              </a:lnSpc>
            </a:pPr>
            <a:r>
              <a:rPr lang="pt-BR" sz="2200" dirty="0">
                <a:latin typeface="Arial Narrow" panose="020B0606020202030204" pitchFamily="34" charset="0"/>
              </a:rPr>
              <a:t>(C) Da superioridade de uma máquina de escrever.</a:t>
            </a:r>
          </a:p>
          <a:p>
            <a:pPr algn="just">
              <a:lnSpc>
                <a:spcPct val="150000"/>
              </a:lnSpc>
            </a:pPr>
            <a:r>
              <a:rPr lang="pt-BR" sz="2200" dirty="0">
                <a:latin typeface="Arial Narrow" panose="020B0606020202030204" pitchFamily="34" charset="0"/>
              </a:rPr>
              <a:t>(D) Das insistentes correções feitas pelo computador.</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b) Todo texto é escrito com uma finalidade, ou seja, com um objetivo. Alguns são escritos para divertir o leitor, outros para informar sobre um fato/acontecimento, ainda têm aqueles que são escritos para ensinar alguma coisa, contar uma história, defender uma opinião, refletir sobre um assunto, entre outros. A crônica “</a:t>
            </a:r>
            <a:r>
              <a:rPr lang="pt-BR" sz="2200" i="1" dirty="0">
                <a:latin typeface="Arial Narrow" panose="020B0606020202030204" pitchFamily="34" charset="0"/>
              </a:rPr>
              <a:t>Tecnologia</a:t>
            </a:r>
            <a:r>
              <a:rPr lang="pt-BR" sz="2200" dirty="0">
                <a:latin typeface="Arial Narrow" panose="020B0606020202030204" pitchFamily="34" charset="0"/>
              </a:rPr>
              <a:t>”, </a:t>
            </a:r>
          </a:p>
        </p:txBody>
      </p:sp>
    </p:spTree>
    <p:extLst>
      <p:ext uri="{BB962C8B-B14F-4D97-AF65-F5344CB8AC3E}">
        <p14:creationId xmlns:p14="http://schemas.microsoft.com/office/powerpoint/2010/main" val="1241439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D6F47E-B434-FB1A-429B-031D693CCC5E}"/>
              </a:ext>
            </a:extLst>
          </p:cNvPr>
          <p:cNvSpPr txBox="1"/>
          <p:nvPr/>
        </p:nvSpPr>
        <p:spPr>
          <a:xfrm>
            <a:off x="235429" y="514096"/>
            <a:ext cx="11721142" cy="5952976"/>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de Luís Fernando Veríssimo, foi escrita com qual finalidade?</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     ) Para levar o leitor a refletir sobre o avanço da tecnologia, como a substituição da máquina de escrever pelo computador. </a:t>
            </a:r>
          </a:p>
          <a:p>
            <a:pPr algn="just">
              <a:lnSpc>
                <a:spcPct val="150000"/>
              </a:lnSpc>
            </a:pPr>
            <a:r>
              <a:rPr lang="pt-BR" sz="2200" dirty="0">
                <a:latin typeface="Arial Narrow" panose="020B0606020202030204" pitchFamily="34" charset="0"/>
              </a:rPr>
              <a:t>(     ) Para narrar um fato ocorrido com o funcionário que, ao usar o computador na redação do jornal, errava e o computador o corrigia.</a:t>
            </a:r>
          </a:p>
          <a:p>
            <a:pPr algn="just">
              <a:lnSpc>
                <a:spcPct val="150000"/>
              </a:lnSpc>
            </a:pPr>
            <a:r>
              <a:rPr lang="pt-BR" sz="2200" dirty="0">
                <a:latin typeface="Arial Narrow" panose="020B0606020202030204" pitchFamily="34" charset="0"/>
              </a:rPr>
              <a:t>(     ) Para fazer o leitor se divertir com a ideia de que a máquina de escrever faz o que alguém manda e o computador manda alguém fazer.</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Uma crônica argumentativa é um tipo de texto curto que utiliza a argumentação como base principal para defender uma ideia ou ponto de vista sobre um tema de interesse social, em muitos casos, essa argumentação leva o leitor a uma reflexão. Qual foi a situação que motivou o cronista a escrever essa crônica?</a:t>
            </a:r>
          </a:p>
        </p:txBody>
      </p:sp>
    </p:spTree>
    <p:extLst>
      <p:ext uri="{BB962C8B-B14F-4D97-AF65-F5344CB8AC3E}">
        <p14:creationId xmlns:p14="http://schemas.microsoft.com/office/powerpoint/2010/main" val="955912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DDC0F8E-C3E5-599C-3A8F-CD5C935057EE}"/>
              </a:ext>
            </a:extLst>
          </p:cNvPr>
          <p:cNvGraphicFramePr>
            <a:graphicFrameLocks noGrp="1"/>
          </p:cNvGraphicFramePr>
          <p:nvPr>
            <p:extLst>
              <p:ext uri="{D42A27DB-BD31-4B8C-83A1-F6EECF244321}">
                <p14:modId xmlns:p14="http://schemas.microsoft.com/office/powerpoint/2010/main" val="314771193"/>
              </p:ext>
            </p:extLst>
          </p:nvPr>
        </p:nvGraphicFramePr>
        <p:xfrm>
          <a:off x="280838" y="745545"/>
          <a:ext cx="11571856" cy="2039557"/>
        </p:xfrm>
        <a:graphic>
          <a:graphicData uri="http://schemas.openxmlformats.org/drawingml/2006/table">
            <a:tbl>
              <a:tblPr firstRow="1" bandRow="1">
                <a:tableStyleId>{5C22544A-7EE6-4342-B048-85BDC9FD1C3A}</a:tableStyleId>
              </a:tblPr>
              <a:tblGrid>
                <a:gridCol w="11571856">
                  <a:extLst>
                    <a:ext uri="{9D8B030D-6E8A-4147-A177-3AD203B41FA5}">
                      <a16:colId xmlns:a16="http://schemas.microsoft.com/office/drawing/2014/main" val="1513061865"/>
                    </a:ext>
                  </a:extLst>
                </a:gridCol>
              </a:tblGrid>
              <a:tr h="370840">
                <a:tc>
                  <a:txBody>
                    <a:bodyPr/>
                    <a:lstStyle/>
                    <a:p>
                      <a:pPr algn="just">
                        <a:lnSpc>
                          <a:spcPct val="150000"/>
                        </a:lnSpc>
                      </a:pPr>
                      <a:r>
                        <a:rPr lang="pt-BR" sz="2200" b="1" dirty="0">
                          <a:solidFill>
                            <a:schemeClr val="tx1"/>
                          </a:solidFill>
                          <a:latin typeface="Arial Narrow" panose="020B0606020202030204" pitchFamily="34" charset="0"/>
                        </a:rPr>
                        <a:t>Narrador: </a:t>
                      </a:r>
                      <a:r>
                        <a:rPr lang="pt-BR" sz="2200" b="0" dirty="0">
                          <a:solidFill>
                            <a:schemeClr val="tx1"/>
                          </a:solidFill>
                          <a:latin typeface="Arial Narrow" panose="020B0606020202030204" pitchFamily="34" charset="0"/>
                        </a:rPr>
                        <a:t>é a </a:t>
                      </a:r>
                      <a:r>
                        <a:rPr lang="pt-BR" sz="2200" b="1" dirty="0">
                          <a:solidFill>
                            <a:schemeClr val="tx1"/>
                          </a:solidFill>
                          <a:latin typeface="Arial Narrow" panose="020B0606020202030204" pitchFamily="34" charset="0"/>
                        </a:rPr>
                        <a:t>“voz que conta a história” </a:t>
                      </a:r>
                      <a:r>
                        <a:rPr lang="pt-BR" sz="2200" b="0" dirty="0">
                          <a:solidFill>
                            <a:schemeClr val="tx1"/>
                          </a:solidFill>
                          <a:latin typeface="Arial Narrow" panose="020B0606020202030204" pitchFamily="34" charset="0"/>
                        </a:rPr>
                        <a:t>(chamado também de </a:t>
                      </a:r>
                      <a:r>
                        <a:rPr lang="pt-BR" sz="2200" b="1" dirty="0">
                          <a:solidFill>
                            <a:schemeClr val="tx1"/>
                          </a:solidFill>
                          <a:latin typeface="Arial Narrow" panose="020B0606020202030204" pitchFamily="34" charset="0"/>
                        </a:rPr>
                        <a:t>foco narrativo</a:t>
                      </a:r>
                      <a:r>
                        <a:rPr lang="pt-BR" sz="2200" b="0" dirty="0">
                          <a:solidFill>
                            <a:schemeClr val="tx1"/>
                          </a:solidFill>
                          <a:latin typeface="Arial Narrow" panose="020B0606020202030204" pitchFamily="34" charset="0"/>
                        </a:rPr>
                        <a:t>). O narrador pode estar em </a:t>
                      </a:r>
                      <a:r>
                        <a:rPr lang="pt-BR" sz="2200" b="1" dirty="0">
                          <a:solidFill>
                            <a:schemeClr val="tx1"/>
                          </a:solidFill>
                          <a:latin typeface="Arial Narrow" panose="020B0606020202030204" pitchFamily="34" charset="0"/>
                        </a:rPr>
                        <a:t>1ª pessoa</a:t>
                      </a:r>
                      <a:r>
                        <a:rPr lang="pt-BR" sz="2200" b="0" dirty="0">
                          <a:solidFill>
                            <a:schemeClr val="tx1"/>
                          </a:solidFill>
                          <a:latin typeface="Arial Narrow" panose="020B0606020202030204" pitchFamily="34" charset="0"/>
                        </a:rPr>
                        <a:t>, é quando esse narrador conta e participa da história </a:t>
                      </a:r>
                      <a:r>
                        <a:rPr lang="pt-BR" sz="2200" b="1" dirty="0">
                          <a:solidFill>
                            <a:schemeClr val="tx1"/>
                          </a:solidFill>
                          <a:latin typeface="Arial Narrow" panose="020B0606020202030204" pitchFamily="34" charset="0"/>
                        </a:rPr>
                        <a:t>(narrador-personagem)</a:t>
                      </a:r>
                      <a:r>
                        <a:rPr lang="pt-BR" sz="2200" b="0" dirty="0">
                          <a:solidFill>
                            <a:schemeClr val="tx1"/>
                          </a:solidFill>
                          <a:latin typeface="Arial Narrow" panose="020B0606020202030204" pitchFamily="34" charset="0"/>
                        </a:rPr>
                        <a:t>. O narrador também pode estar em </a:t>
                      </a:r>
                      <a:r>
                        <a:rPr lang="pt-BR" sz="2200" b="1" dirty="0">
                          <a:solidFill>
                            <a:schemeClr val="tx1"/>
                          </a:solidFill>
                          <a:latin typeface="Arial Narrow" panose="020B0606020202030204" pitchFamily="34" charset="0"/>
                        </a:rPr>
                        <a:t>3ª pessoa</a:t>
                      </a:r>
                      <a:r>
                        <a:rPr lang="pt-BR" sz="2200" b="0" dirty="0">
                          <a:solidFill>
                            <a:schemeClr val="tx1"/>
                          </a:solidFill>
                          <a:latin typeface="Arial Narrow" panose="020B0606020202030204" pitchFamily="34" charset="0"/>
                        </a:rPr>
                        <a:t>, é quando esse narrador não participa da história, apenas conta o que vê </a:t>
                      </a:r>
                      <a:r>
                        <a:rPr lang="pt-BR" sz="2200" b="1" dirty="0">
                          <a:solidFill>
                            <a:schemeClr val="tx1"/>
                          </a:solidFill>
                          <a:latin typeface="Arial Narrow" panose="020B0606020202030204" pitchFamily="34" charset="0"/>
                        </a:rPr>
                        <a:t>(narrador-observador)</a:t>
                      </a:r>
                      <a:r>
                        <a:rPr lang="pt-BR" sz="2200" b="0" dirty="0">
                          <a:solidFill>
                            <a:schemeClr val="tx1"/>
                          </a:solidFill>
                          <a:latin typeface="Arial Narrow" panose="020B0606020202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679493722"/>
                  </a:ext>
                </a:extLst>
              </a:tr>
            </a:tbl>
          </a:graphicData>
        </a:graphic>
      </p:graphicFrame>
      <p:sp>
        <p:nvSpPr>
          <p:cNvPr id="6" name="CaixaDeTexto 5">
            <a:extLst>
              <a:ext uri="{FF2B5EF4-FFF2-40B4-BE49-F238E27FC236}">
                <a16:creationId xmlns:a16="http://schemas.microsoft.com/office/drawing/2014/main" id="{2F6DC7B1-EED5-1831-788D-418D14AB3D95}"/>
              </a:ext>
            </a:extLst>
          </p:cNvPr>
          <p:cNvSpPr txBox="1"/>
          <p:nvPr/>
        </p:nvSpPr>
        <p:spPr>
          <a:xfrm>
            <a:off x="280837" y="3033009"/>
            <a:ext cx="11571855" cy="3583097"/>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O narrador-personagem, além de não descartar a possibilidade de vir a ser usuário do computador, reconhece-se rendido a ele. O trecho que comprova essa afirmação é: </a:t>
            </a:r>
          </a:p>
          <a:p>
            <a:pPr algn="just">
              <a:lnSpc>
                <a:spcPct val="150000"/>
              </a:lnSpc>
            </a:pPr>
            <a:r>
              <a:rPr lang="pt-BR" sz="2200" dirty="0">
                <a:latin typeface="Arial Narrow" panose="020B0606020202030204" pitchFamily="34" charset="0"/>
              </a:rPr>
              <a:t>(       ) “E a máquina, mesmo nos seus instantes de maior impaciência conosco, jamais faria “bip” em público.”</a:t>
            </a:r>
          </a:p>
          <a:p>
            <a:pPr algn="just">
              <a:lnSpc>
                <a:spcPct val="150000"/>
              </a:lnSpc>
            </a:pPr>
            <a:r>
              <a:rPr lang="pt-BR" sz="2200" dirty="0">
                <a:latin typeface="Arial Narrow" panose="020B0606020202030204" pitchFamily="34" charset="0"/>
              </a:rPr>
              <a:t>(    ) “Está certo, jamais teremos com ele a mesma confortável cumplicidade que tínhamos com a velha máquina.” </a:t>
            </a:r>
          </a:p>
          <a:p>
            <a:pPr algn="just">
              <a:lnSpc>
                <a:spcPct val="150000"/>
              </a:lnSpc>
            </a:pPr>
            <a:r>
              <a:rPr lang="pt-BR" sz="2200" dirty="0">
                <a:latin typeface="Arial Narrow" panose="020B0606020202030204" pitchFamily="34" charset="0"/>
              </a:rPr>
              <a:t>(      ) “Sei que nunca seremos íntimos, mesmo porque ele não ia querer se rebaixar a ser meu amigo, mas retiro tudo o que pensei sobre ele.”</a:t>
            </a:r>
          </a:p>
        </p:txBody>
      </p:sp>
    </p:spTree>
    <p:extLst>
      <p:ext uri="{BB962C8B-B14F-4D97-AF65-F5344CB8AC3E}">
        <p14:creationId xmlns:p14="http://schemas.microsoft.com/office/powerpoint/2010/main" val="3880344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CDA0E3-6CD9-27AD-55DC-2204ECE93C95}"/>
              </a:ext>
            </a:extLst>
          </p:cNvPr>
          <p:cNvSpPr txBox="1"/>
          <p:nvPr/>
        </p:nvSpPr>
        <p:spPr>
          <a:xfrm>
            <a:off x="235429" y="367873"/>
            <a:ext cx="11721141" cy="6245364"/>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Considere os trechos a seguir e aponte em quais predominam fato (F) e quais predominam uma opinião (O).</a:t>
            </a:r>
          </a:p>
          <a:p>
            <a:pPr algn="just">
              <a:lnSpc>
                <a:spcPct val="150000"/>
              </a:lnSpc>
            </a:pPr>
            <a:r>
              <a:rPr lang="pt-BR" sz="2200" dirty="0">
                <a:latin typeface="Arial Narrow" panose="020B0606020202030204" pitchFamily="34" charset="0"/>
              </a:rPr>
              <a:t>(   ) “Simplesmente ignora você.”</a:t>
            </a:r>
          </a:p>
          <a:p>
            <a:pPr algn="just">
              <a:lnSpc>
                <a:spcPct val="150000"/>
              </a:lnSpc>
            </a:pPr>
            <a:r>
              <a:rPr lang="pt-BR" sz="2200" dirty="0">
                <a:latin typeface="Arial Narrow" panose="020B0606020202030204" pitchFamily="34" charset="0"/>
              </a:rPr>
              <a:t>(   ) “Com o computador é diferente.”        </a:t>
            </a:r>
          </a:p>
          <a:p>
            <a:pPr algn="just">
              <a:lnSpc>
                <a:spcPct val="150000"/>
              </a:lnSpc>
            </a:pPr>
            <a:r>
              <a:rPr lang="pt-BR" sz="2200" dirty="0">
                <a:latin typeface="Arial Narrow" panose="020B0606020202030204" pitchFamily="34" charset="0"/>
              </a:rPr>
              <a:t>(   ) “Com ele é olho no olho ou tela no olho.”    </a:t>
            </a:r>
          </a:p>
          <a:p>
            <a:pPr algn="just">
              <a:lnSpc>
                <a:spcPct val="150000"/>
              </a:lnSpc>
            </a:pPr>
            <a:r>
              <a:rPr lang="pt-BR" sz="2200" dirty="0">
                <a:latin typeface="Arial Narrow" panose="020B0606020202030204" pitchFamily="34" charset="0"/>
              </a:rPr>
              <a:t>(   ) “Ou precisa fazer tudo ao modo dele, senão ele não aceita.”</a:t>
            </a:r>
          </a:p>
          <a:p>
            <a:pPr algn="just">
              <a:lnSpc>
                <a:spcPct val="150000"/>
              </a:lnSpc>
            </a:pPr>
            <a:r>
              <a:rPr lang="pt-BR" sz="2200" dirty="0">
                <a:latin typeface="Arial Narrow" panose="020B0606020202030204" pitchFamily="34" charset="0"/>
              </a:rPr>
              <a:t>(   ) “...saí da redação do jornal depois de usar o computador pela primeira vez...”</a:t>
            </a:r>
          </a:p>
          <a:p>
            <a:pPr algn="just">
              <a:lnSpc>
                <a:spcPct val="150000"/>
              </a:lnSpc>
            </a:pPr>
            <a:r>
              <a:rPr lang="pt-BR" sz="2200" dirty="0">
                <a:latin typeface="Arial Narrow" panose="020B0606020202030204" pitchFamily="34" charset="0"/>
              </a:rPr>
              <a:t>(   ) “Millôr Fernandes e Fernando Sabino, que dividem a sua vida profissional...”</a:t>
            </a:r>
          </a:p>
          <a:p>
            <a:pPr algn="just"/>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A crônica jornalística/argumentativa é um gênero textual que mistura o tipo de texto “narrativo” e o “argumentativo” com a finalidade de promover, por exemplo, uma “reflexão argumentativa” sobre um determinado assunto de interesse da sociedade. Nos trechos a seguir, marque (N) para aqueles que são narrativos, ou seja, que predominam a ação de contar um fato. E marque (A) para os trechos que predominam a argumentação, ou seja, justificam, procuram convencer o leitor sobre determinadas ideias. </a:t>
            </a:r>
          </a:p>
        </p:txBody>
      </p:sp>
    </p:spTree>
    <p:extLst>
      <p:ext uri="{BB962C8B-B14F-4D97-AF65-F5344CB8AC3E}">
        <p14:creationId xmlns:p14="http://schemas.microsoft.com/office/powerpoint/2010/main" val="3762680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2BB8A1E-CA62-1076-CE02-8EB5CBDB0B32}"/>
              </a:ext>
            </a:extLst>
          </p:cNvPr>
          <p:cNvSpPr txBox="1"/>
          <p:nvPr/>
        </p:nvSpPr>
        <p:spPr>
          <a:xfrm>
            <a:off x="200563" y="598452"/>
            <a:ext cx="11712515" cy="409092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 “Mas se apenas ignorasse ainda seria suportável.”</a:t>
            </a:r>
          </a:p>
          <a:p>
            <a:pPr algn="just">
              <a:lnSpc>
                <a:spcPct val="150000"/>
              </a:lnSpc>
            </a:pPr>
            <a:r>
              <a:rPr lang="pt-BR" sz="2200" dirty="0">
                <a:latin typeface="Arial Narrow" panose="020B0606020202030204" pitchFamily="34" charset="0"/>
              </a:rPr>
              <a:t>(    ) “Às vezes, quando a gente erra, ele faz “bip”. Assim, para todo mundo ouvir.”</a:t>
            </a:r>
          </a:p>
          <a:p>
            <a:pPr algn="just">
              <a:lnSpc>
                <a:spcPct val="150000"/>
              </a:lnSpc>
            </a:pPr>
            <a:r>
              <a:rPr lang="pt-BR" sz="2200" dirty="0">
                <a:latin typeface="Arial Narrow" panose="020B0606020202030204" pitchFamily="34" charset="0"/>
              </a:rPr>
              <a:t>(    ) “Sabe muito mais coisa e não tem nenhum pudor em dizer que sabe.”</a:t>
            </a:r>
          </a:p>
          <a:p>
            <a:pPr algn="just">
              <a:lnSpc>
                <a:spcPct val="150000"/>
              </a:lnSpc>
            </a:pPr>
            <a:r>
              <a:rPr lang="pt-BR" sz="2200" dirty="0">
                <a:latin typeface="Arial Narrow" panose="020B0606020202030204" pitchFamily="34" charset="0"/>
              </a:rPr>
              <a:t>(    ) “Comecei a usar o computador na redação do jornal e volta e meia errava.”</a:t>
            </a:r>
          </a:p>
          <a:p>
            <a:pPr algn="just">
              <a:lnSpc>
                <a:spcPct val="150000"/>
              </a:lnSpc>
            </a:pPr>
            <a:r>
              <a:rPr lang="pt-BR" sz="2200" dirty="0">
                <a:latin typeface="Arial Narrow" panose="020B0606020202030204" pitchFamily="34" charset="0"/>
              </a:rPr>
              <a:t>(    ) “Não é como a máquina de escrever, que a gente olha de cima, com superioridade.”</a:t>
            </a:r>
          </a:p>
          <a:p>
            <a:pPr algn="just">
              <a:lnSpc>
                <a:spcPct val="150000"/>
              </a:lnSpc>
            </a:pPr>
            <a:r>
              <a:rPr lang="pt-BR" sz="2200" dirty="0">
                <a:latin typeface="Arial Narrow" panose="020B0606020202030204" pitchFamily="34" charset="0"/>
              </a:rPr>
              <a:t>(    ) “Uma tela vazia, muda, nenhuma reação aos nossos comandos digitais, tudo bem.”</a:t>
            </a:r>
          </a:p>
          <a:p>
            <a:pPr algn="just">
              <a:lnSpc>
                <a:spcPct val="150000"/>
              </a:lnSpc>
            </a:pPr>
            <a:r>
              <a:rPr lang="pt-BR" sz="2200" dirty="0">
                <a:latin typeface="Arial Narrow" panose="020B0606020202030204" pitchFamily="34" charset="0"/>
              </a:rPr>
              <a:t>(    ) “Quando saí da redação do jornal depois de usar o computador pela primeira vez, cheguei em casa e bati na minha máquina.”</a:t>
            </a:r>
          </a:p>
        </p:txBody>
      </p:sp>
    </p:spTree>
    <p:extLst>
      <p:ext uri="{BB962C8B-B14F-4D97-AF65-F5344CB8AC3E}">
        <p14:creationId xmlns:p14="http://schemas.microsoft.com/office/powerpoint/2010/main" val="2981079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965AC6-D35E-1BD0-8C99-02B8DBC44E90}"/>
              </a:ext>
            </a:extLst>
          </p:cNvPr>
          <p:cNvSpPr txBox="1"/>
          <p:nvPr/>
        </p:nvSpPr>
        <p:spPr>
          <a:xfrm>
            <a:off x="243696" y="631528"/>
            <a:ext cx="11652129"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7. </a:t>
            </a:r>
            <a:r>
              <a:rPr lang="pt-BR" sz="2200" dirty="0">
                <a:latin typeface="Arial Narrow" panose="020B0606020202030204" pitchFamily="34" charset="0"/>
              </a:rPr>
              <a:t>A crônica jornalística/argumentativa expressa um(a) ponto de vista/tese. Isto é, o cronista defende uma opinião sustentada por afirmações, justificativas, argumentos que embasam essa defesa, geralmente, sobre um assunto social, político entre outros. Qual é o ponto de vista (tese) que o autor defende em relação ao tema/assunto abordado?</a:t>
            </a:r>
          </a:p>
          <a:p>
            <a:pPr algn="just">
              <a:lnSpc>
                <a:spcPct val="150000"/>
              </a:lnSpc>
            </a:pPr>
            <a:r>
              <a:rPr lang="pt-BR" sz="2200" dirty="0">
                <a:latin typeface="Arial Narrow" panose="020B0606020202030204" pitchFamily="34" charset="0"/>
              </a:rPr>
              <a:t>(A) Como a tecnologia assusta as pessoas que faziam o uso apenas da máquina de escrever nas redações do jornalismo. </a:t>
            </a:r>
          </a:p>
          <a:p>
            <a:pPr algn="just">
              <a:lnSpc>
                <a:spcPct val="150000"/>
              </a:lnSpc>
            </a:pPr>
            <a:r>
              <a:rPr lang="pt-BR" sz="2200" dirty="0">
                <a:latin typeface="Arial Narrow" panose="020B0606020202030204" pitchFamily="34" charset="0"/>
              </a:rPr>
              <a:t>(B) Como a tecnologia, principalmente, o computador, muda a forma como as pessoas interagem com o trabalho e com a realidade.</a:t>
            </a:r>
          </a:p>
          <a:p>
            <a:pPr algn="just">
              <a:lnSpc>
                <a:spcPct val="150000"/>
              </a:lnSpc>
            </a:pPr>
            <a:r>
              <a:rPr lang="pt-BR" sz="2200" dirty="0">
                <a:latin typeface="Arial Narrow" panose="020B0606020202030204" pitchFamily="34" charset="0"/>
              </a:rPr>
              <a:t>(C) A preocupação com uma máquina que substituiu repentinamente, o papel e a fiel caneta Bic que tanto auxiliava nas tarefas.</a:t>
            </a:r>
          </a:p>
          <a:p>
            <a:pPr algn="just">
              <a:lnSpc>
                <a:spcPct val="150000"/>
              </a:lnSpc>
            </a:pPr>
            <a:r>
              <a:rPr lang="pt-BR" sz="2200" dirty="0">
                <a:latin typeface="Arial Narrow" panose="020B0606020202030204" pitchFamily="34" charset="0"/>
              </a:rPr>
              <a:t>(D) A diferença entre a máquina de escrever e o computador, que é um </a:t>
            </a:r>
            <a:r>
              <a:rPr lang="pt-BR" sz="2200" dirty="0" err="1">
                <a:latin typeface="Arial Narrow" panose="020B0606020202030204" pitchFamily="34" charset="0"/>
              </a:rPr>
              <a:t>pré</a:t>
            </a:r>
            <a:r>
              <a:rPr lang="pt-BR" sz="2200" dirty="0">
                <a:latin typeface="Arial Narrow" panose="020B0606020202030204" pitchFamily="34" charset="0"/>
              </a:rPr>
              <a:t>-eletrônico que dá ordens e manda as pessoas fazerem suas tarefas. </a:t>
            </a:r>
          </a:p>
        </p:txBody>
      </p:sp>
    </p:spTree>
    <p:extLst>
      <p:ext uri="{BB962C8B-B14F-4D97-AF65-F5344CB8AC3E}">
        <p14:creationId xmlns:p14="http://schemas.microsoft.com/office/powerpoint/2010/main" val="3563591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6232F4-3572-F18B-B1C6-C358081E98A0}"/>
              </a:ext>
            </a:extLst>
          </p:cNvPr>
          <p:cNvSpPr txBox="1"/>
          <p:nvPr/>
        </p:nvSpPr>
        <p:spPr>
          <a:xfrm>
            <a:off x="260949" y="657407"/>
            <a:ext cx="11643504" cy="5626027"/>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Durante a argumentação no decorrer do texto, são apresentadas a defesa de um ponto de vista, ou seja, de uma ideia/opinião de quem escreveu a crônica argumentativa. Para isso, sustentar essa defesa, são utilizados argumentos, ou seja, “justificativas”, comprovações para convencer o leitor. O trecho: “Agora compreendo o entusiasmo de gente como Millôr Fernandes e Fernando Sabino, que dividem a sua vida profissional em antes dele e depois dele.”, é um argumento que </a:t>
            </a:r>
          </a:p>
          <a:p>
            <a:pPr algn="just">
              <a:lnSpc>
                <a:spcPct val="150000"/>
              </a:lnSpc>
            </a:pPr>
            <a:r>
              <a:rPr lang="pt-BR" sz="2200" dirty="0">
                <a:latin typeface="Arial Narrow" panose="020B0606020202030204" pitchFamily="34" charset="0"/>
              </a:rPr>
              <a:t>(       ) compara o entusiasmo de Millôr Fernandes e de Fernando Sabino quando abandonaram a máquina de escrever e passaram a trabalhar só com o computador.</a:t>
            </a:r>
          </a:p>
          <a:p>
            <a:pPr algn="just">
              <a:lnSpc>
                <a:spcPct val="150000"/>
              </a:lnSpc>
            </a:pPr>
            <a:r>
              <a:rPr lang="pt-BR" sz="2200" dirty="0">
                <a:latin typeface="Arial Narrow" panose="020B0606020202030204" pitchFamily="34" charset="0"/>
              </a:rPr>
              <a:t>(      ) comprova a ideia defendida pelo cronista considerando a mudança de Millôr Fernandes e Fernando Sabino no trabalho, antes e depois do computador. </a:t>
            </a:r>
          </a:p>
          <a:p>
            <a:pPr algn="just">
              <a:lnSpc>
                <a:spcPct val="150000"/>
              </a:lnSpc>
            </a:pPr>
            <a:r>
              <a:rPr lang="pt-BR" sz="2200" dirty="0">
                <a:latin typeface="Arial Narrow" panose="020B0606020202030204" pitchFamily="34" charset="0"/>
              </a:rPr>
              <a:t>(     ) mostra que os escritores Millôr Fernandes e Fernando Sabino são autoridades, ou seja, dominam o assunto sobre o uso do computador.</a:t>
            </a:r>
          </a:p>
        </p:txBody>
      </p:sp>
    </p:spTree>
    <p:extLst>
      <p:ext uri="{BB962C8B-B14F-4D97-AF65-F5344CB8AC3E}">
        <p14:creationId xmlns:p14="http://schemas.microsoft.com/office/powerpoint/2010/main" val="3902293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223195" y="1109350"/>
            <a:ext cx="11650558"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3055687479"/>
              </p:ext>
            </p:extLst>
          </p:nvPr>
        </p:nvGraphicFramePr>
        <p:xfrm>
          <a:off x="318247" y="762653"/>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Rectangle 1">
            <a:extLst>
              <a:ext uri="{FF2B5EF4-FFF2-40B4-BE49-F238E27FC236}">
                <a16:creationId xmlns:a16="http://schemas.microsoft.com/office/drawing/2014/main" id="{594CCB9F-EA09-246B-3E7A-4290F3B2348E}"/>
              </a:ext>
            </a:extLst>
          </p:cNvPr>
          <p:cNvSpPr>
            <a:spLocks noChangeArrowheads="1"/>
          </p:cNvSpPr>
          <p:nvPr/>
        </p:nvSpPr>
        <p:spPr bwMode="auto">
          <a:xfrm>
            <a:off x="2765425" y="3692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44A30D60-259A-A29D-B879-29869DE8EBAB}"/>
              </a:ext>
            </a:extLst>
          </p:cNvPr>
          <p:cNvSpPr txBox="1"/>
          <p:nvPr/>
        </p:nvSpPr>
        <p:spPr>
          <a:xfrm>
            <a:off x="223195" y="1571015"/>
            <a:ext cx="11650558" cy="510659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  </a:t>
            </a:r>
          </a:p>
          <a:p>
            <a:pPr algn="just">
              <a:lnSpc>
                <a:spcPct val="150000"/>
              </a:lnSpc>
            </a:pPr>
            <a:r>
              <a:rPr lang="pt-BR" sz="2200" b="1" dirty="0">
                <a:latin typeface="Arial Narrow" panose="020B0606020202030204" pitchFamily="34" charset="0"/>
              </a:rPr>
              <a:t>Texto II</a:t>
            </a:r>
          </a:p>
          <a:p>
            <a:pPr algn="ctr">
              <a:lnSpc>
                <a:spcPct val="150000"/>
              </a:lnSpc>
            </a:pPr>
            <a:r>
              <a:rPr lang="pt-BR" sz="2200" b="1" dirty="0">
                <a:latin typeface="Arial Narrow" panose="020B0606020202030204" pitchFamily="34" charset="0"/>
              </a:rPr>
              <a:t>Desmatamento</a:t>
            </a:r>
          </a:p>
          <a:p>
            <a:pPr algn="just">
              <a:lnSpc>
                <a:spcPct val="150000"/>
              </a:lnSpc>
            </a:pPr>
            <a:r>
              <a:rPr lang="pt-BR" sz="2200" dirty="0">
                <a:latin typeface="Arial Narrow" panose="020B0606020202030204" pitchFamily="34" charset="0"/>
              </a:rPr>
              <a:t>	No caminho para meu consultório, passo pela Granja Viana, um bairro muito bonito e aconchegante, pode se dizer até elegante e charmoso. Um local onde há condomínios com suas casas bonitas, vivendo em harmonia com a natureza. Ali estão também restaurantes que nos fazem sentir como se estivéssemos no interior, algo como Monte Verde ou Campos do Jordão.</a:t>
            </a:r>
          </a:p>
          <a:p>
            <a:pPr algn="just">
              <a:lnSpc>
                <a:spcPct val="150000"/>
              </a:lnSpc>
            </a:pPr>
            <a:r>
              <a:rPr lang="pt-BR" sz="2200" dirty="0">
                <a:latin typeface="Arial Narrow" panose="020B0606020202030204" pitchFamily="34" charset="0"/>
              </a:rPr>
              <a:t>	Em alguns pontos da avenida São Camilo – que corta a Granja – vê-se uma mata tropical densa ao lado da pista. Moradores da região contam orgulhosos que, em seus quintais, pequenos macacos os visitam para comer as frutas deixadas nas vasilhas. Certa manhã observei uma placa em frente a um desses pedaços</a:t>
            </a:r>
          </a:p>
        </p:txBody>
      </p:sp>
    </p:spTree>
    <p:extLst>
      <p:ext uri="{BB962C8B-B14F-4D97-AF65-F5344CB8AC3E}">
        <p14:creationId xmlns:p14="http://schemas.microsoft.com/office/powerpoint/2010/main" val="3945753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4E7F511-D669-8EED-0AEC-D603849BFC9A}"/>
              </a:ext>
            </a:extLst>
          </p:cNvPr>
          <p:cNvSpPr txBox="1"/>
          <p:nvPr/>
        </p:nvSpPr>
        <p:spPr>
          <a:xfrm>
            <a:off x="226442" y="650688"/>
            <a:ext cx="11617625"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de mata densa: “Breve: condomínio Alphaville Granja Viana”. Aquilo me deixou preocupado, como se previsse o que estaria para acontecer. “Onde eles levantarão um condomínio por aqui?”, pensava. Não seria possível que alguém desmataria toda aquela região. Hoje em dia há uma proteção ambiental grande, principalmente dentro da cidade. Valter, um grande amigo ambientalista, me disse que “se você cortar uma árvore da sua rua, a prefeitura lhe dará uma multa enorme e ainda terá que plantar outras árvores”. Mas era possível. Difícil explicar a dor no coração que tive ao passar num sábado de manhã e observar, incrédulo, que haviam cortado todas aquelas lindas árvores que havia ali. E olha que nem moro na Granja, imagino a dor dos vizinhos. </a:t>
            </a:r>
          </a:p>
          <a:p>
            <a:pPr algn="just">
              <a:lnSpc>
                <a:spcPct val="150000"/>
              </a:lnSpc>
            </a:pPr>
            <a:r>
              <a:rPr lang="pt-BR" sz="2200" dirty="0">
                <a:latin typeface="Arial Narrow" panose="020B0606020202030204" pitchFamily="34" charset="0"/>
              </a:rPr>
              <a:t>	Esses, relatam um grande número de macacos que, assustados, entram em seus quintais, expulsos de seu lar. Imaginamos o número de animais mortos. Passeatas de moradores ocorreram e – graças ao bom Deus! – embargaram a obra. Hoje, alguns meses após o desmatamento, vemos um terreno completamente nu de vegetação, terra, barro e tratores parados, como cães famintos sobre um bom bife, esperando a hora de continuar sua furiosa destruição. </a:t>
            </a:r>
          </a:p>
        </p:txBody>
      </p:sp>
    </p:spTree>
    <p:extLst>
      <p:ext uri="{BB962C8B-B14F-4D97-AF65-F5344CB8AC3E}">
        <p14:creationId xmlns:p14="http://schemas.microsoft.com/office/powerpoint/2010/main" val="1812887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6E75F7-B04D-5233-107F-29F4A763C729}"/>
              </a:ext>
            </a:extLst>
          </p:cNvPr>
          <p:cNvSpPr txBox="1"/>
          <p:nvPr/>
        </p:nvSpPr>
        <p:spPr>
          <a:xfrm>
            <a:off x="217815" y="604695"/>
            <a:ext cx="11729769" cy="584467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Não se pode, simplesmente, liberar essa construção com a desculpa do “mal-estar feito, agora que já foi tudo destruído”. esse mal exemplo será seguido sempre: destruímos o verde primeiro e depois, como não há o que fazer, construímos cimento em cima. Será que algum dia isso tudo vai mudar?  </a:t>
            </a:r>
          </a:p>
          <a:p>
            <a:pPr algn="r">
              <a:lnSpc>
                <a:spcPct val="150000"/>
              </a:lnSpc>
            </a:pPr>
            <a:r>
              <a:rPr lang="pt-BR" sz="2200" dirty="0">
                <a:latin typeface="Arial Narrow" panose="020B0606020202030204" pitchFamily="34" charset="0"/>
              </a:rPr>
              <a:t>Rubem Braga</a:t>
            </a:r>
          </a:p>
          <a:p>
            <a:pPr algn="r">
              <a:lnSpc>
                <a:spcPct val="150000"/>
              </a:lnSpc>
            </a:pPr>
            <a:r>
              <a:rPr lang="pt-BR" sz="2200" dirty="0">
                <a:latin typeface="Arial Narrow" panose="020B0606020202030204" pitchFamily="34" charset="0"/>
              </a:rPr>
              <a:t>                                                 </a:t>
            </a:r>
            <a:r>
              <a:rPr lang="pt-BR" sz="1000" dirty="0">
                <a:latin typeface="Arial Narrow" panose="020B0606020202030204" pitchFamily="34" charset="0"/>
              </a:rPr>
              <a:t>Disponível em: https://cronicasdeumbrasileiro.blogspot.com/2010/02/desmatamento.html. Acesso em: 2 de jun. 2025. </a:t>
            </a:r>
          </a:p>
          <a:p>
            <a:pPr algn="r">
              <a:lnSpc>
                <a:spcPct val="150000"/>
              </a:lnSpc>
            </a:pPr>
            <a:r>
              <a:rPr lang="pt-BR" sz="1000" dirty="0">
                <a:latin typeface="Arial Narrow" panose="020B0606020202030204" pitchFamily="34" charset="0"/>
              </a:rPr>
              <a:t> </a:t>
            </a:r>
          </a:p>
          <a:p>
            <a:pPr algn="just">
              <a:lnSpc>
                <a:spcPct val="150000"/>
              </a:lnSpc>
            </a:pPr>
            <a:r>
              <a:rPr lang="pt-BR" sz="2200" b="1" dirty="0">
                <a:latin typeface="Arial Narrow" panose="020B0606020202030204" pitchFamily="34" charset="0"/>
              </a:rPr>
              <a:t>Estudante, a crônica é um texto que busca inspiração em fatos, situações do dia a dia e apresenta um olhar subjetivo, ou seja, mostra algo do próprio sujeito (nesse caso, do cronista), seja pensamento/opinião, sentimento sobre os acontecimentos. Quando narra uma história de ficção, a crônica é narrativa; quando apresenta um posicionamento sobre um assunto, ela é argumentativa. As crônicas transitam entre o jornalístico e o literário e podem ser veiculadas em livros, revistas, jornais e sites.</a:t>
            </a:r>
          </a:p>
        </p:txBody>
      </p:sp>
    </p:spTree>
    <p:extLst>
      <p:ext uri="{BB962C8B-B14F-4D97-AF65-F5344CB8AC3E}">
        <p14:creationId xmlns:p14="http://schemas.microsoft.com/office/powerpoint/2010/main" val="2353659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4EBA8B-2273-7DC5-805F-F18317B61C3E}"/>
              </a:ext>
            </a:extLst>
          </p:cNvPr>
          <p:cNvSpPr txBox="1"/>
          <p:nvPr/>
        </p:nvSpPr>
        <p:spPr>
          <a:xfrm>
            <a:off x="243696" y="704354"/>
            <a:ext cx="11695262" cy="547592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A crônica “</a:t>
            </a:r>
            <a:r>
              <a:rPr lang="pt-BR" sz="2200" i="1" dirty="0">
                <a:latin typeface="Arial Narrow" panose="020B0606020202030204" pitchFamily="34" charset="0"/>
              </a:rPr>
              <a:t>Desmatamento</a:t>
            </a:r>
            <a:r>
              <a:rPr lang="pt-BR" sz="2200" dirty="0">
                <a:latin typeface="Arial Narrow" panose="020B0606020202030204" pitchFamily="34" charset="0"/>
              </a:rPr>
              <a:t>” de Rubem Braga, apresenta a mistura da narração e da argumentação, mas ela é considerada “argumentativa”, uma vez que aborda um assunto/tema de relevância social e, além disso, é contemporâneo (atual). A temática do desmatamento mostra um problema ambiental sério e urgente. O cronista apresenta essa ideia como central. Retire do texto trechos/palavras/ expressões-chave que confirmam a temática discutida no texto e que está relacionada ao título. </a:t>
            </a:r>
          </a:p>
          <a:p>
            <a:pPr algn="just">
              <a:lnSpc>
                <a:spcPct val="150000"/>
              </a:lnSpc>
            </a:pPr>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Você considera o “</a:t>
            </a:r>
            <a:r>
              <a:rPr lang="pt-BR" sz="2200" i="1" dirty="0">
                <a:latin typeface="Arial Narrow" panose="020B0606020202030204" pitchFamily="34" charset="0"/>
              </a:rPr>
              <a:t>Desmatamento</a:t>
            </a:r>
            <a:r>
              <a:rPr lang="pt-BR" sz="2200" dirty="0">
                <a:latin typeface="Arial Narrow" panose="020B0606020202030204" pitchFamily="34" charset="0"/>
              </a:rPr>
              <a:t>” um problema prejudicial ao meio ambiente? Justifique e apresente exemplos que você observa no seu dia a dia. </a:t>
            </a:r>
          </a:p>
          <a:p>
            <a:pPr algn="just">
              <a:lnSpc>
                <a:spcPct val="150000"/>
              </a:lnSpc>
            </a:pPr>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Desmatamento é o processo de desaparecimento completo e permanente de florestas, atualmente causado em sua maior parte por atividades humanas. A palavra “Desmatamento” também pode significar: desflorestação, desflorestamento ou desmate, partindo desses novos significados, que outro título você daria ao texto? </a:t>
            </a:r>
          </a:p>
        </p:txBody>
      </p:sp>
    </p:spTree>
    <p:extLst>
      <p:ext uri="{BB962C8B-B14F-4D97-AF65-F5344CB8AC3E}">
        <p14:creationId xmlns:p14="http://schemas.microsoft.com/office/powerpoint/2010/main" val="3025168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D0857A0-DDA5-2EEF-4729-E2A0B3156C83}"/>
              </a:ext>
            </a:extLst>
          </p:cNvPr>
          <p:cNvSpPr txBox="1"/>
          <p:nvPr/>
        </p:nvSpPr>
        <p:spPr>
          <a:xfrm>
            <a:off x="166059" y="412009"/>
            <a:ext cx="11703888" cy="630691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12. </a:t>
            </a:r>
            <a:r>
              <a:rPr lang="pt-BR" sz="2200" dirty="0">
                <a:latin typeface="Arial Narrow" panose="020B0606020202030204" pitchFamily="34" charset="0"/>
              </a:rPr>
              <a:t>“</a:t>
            </a:r>
            <a:r>
              <a:rPr lang="pt-BR" sz="2200" i="1" dirty="0">
                <a:latin typeface="Arial Narrow" panose="020B0606020202030204" pitchFamily="34" charset="0"/>
              </a:rPr>
              <a:t>Desmatamento</a:t>
            </a:r>
            <a:r>
              <a:rPr lang="pt-BR" sz="2200" dirty="0">
                <a:latin typeface="Arial Narrow" panose="020B0606020202030204" pitchFamily="34" charset="0"/>
              </a:rPr>
              <a:t>”, o título da crônica, se relaciona a uma das principais características desse gênero que é basear-se em um</a:t>
            </a:r>
          </a:p>
          <a:p>
            <a:pPr algn="just">
              <a:lnSpc>
                <a:spcPct val="150000"/>
              </a:lnSpc>
            </a:pPr>
            <a:r>
              <a:rPr lang="pt-BR" sz="2200" dirty="0">
                <a:latin typeface="Arial Narrow" panose="020B0606020202030204" pitchFamily="34" charset="0"/>
              </a:rPr>
              <a:t>(A) ensinamento.    </a:t>
            </a:r>
          </a:p>
          <a:p>
            <a:pPr algn="just">
              <a:lnSpc>
                <a:spcPct val="150000"/>
              </a:lnSpc>
            </a:pPr>
            <a:r>
              <a:rPr lang="pt-BR" sz="2200" dirty="0">
                <a:latin typeface="Arial Narrow" panose="020B0606020202030204" pitchFamily="34" charset="0"/>
              </a:rPr>
              <a:t>(B) tema de ficção.   </a:t>
            </a:r>
          </a:p>
          <a:p>
            <a:pPr algn="just">
              <a:lnSpc>
                <a:spcPct val="150000"/>
              </a:lnSpc>
            </a:pPr>
            <a:r>
              <a:rPr lang="pt-BR" sz="2200" dirty="0">
                <a:latin typeface="Arial Narrow" panose="020B0606020202030204" pitchFamily="34" charset="0"/>
              </a:rPr>
              <a:t>(C) fato do dia a dia.</a:t>
            </a:r>
          </a:p>
          <a:p>
            <a:pPr algn="just">
              <a:lnSpc>
                <a:spcPct val="150000"/>
              </a:lnSpc>
            </a:pPr>
            <a:r>
              <a:rPr lang="pt-BR" sz="2200" dirty="0">
                <a:latin typeface="Arial Narrow" panose="020B0606020202030204" pitchFamily="34" charset="0"/>
              </a:rPr>
              <a:t>(D) assunto científico.</a:t>
            </a:r>
          </a:p>
          <a:p>
            <a:pPr algn="just">
              <a:lnSpc>
                <a:spcPct val="150000"/>
              </a:lnSpc>
            </a:pPr>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13. </a:t>
            </a:r>
            <a:r>
              <a:rPr lang="pt-BR" sz="2200" dirty="0">
                <a:latin typeface="Arial Narrow" panose="020B0606020202030204" pitchFamily="34" charset="0"/>
              </a:rPr>
              <a:t>Os textos podem apresentar circunstâncias, ou seja, condição que mostra tempo, lugar, modo, negação, afirmação, intensidade e outras. No trecho: “Certa manhã observei uma placa em frente a um desses pedaços de mata densa...”. a expressão destacada apresenta uma circunstância de </a:t>
            </a:r>
          </a:p>
          <a:p>
            <a:pPr algn="just">
              <a:lnSpc>
                <a:spcPct val="150000"/>
              </a:lnSpc>
            </a:pPr>
            <a:r>
              <a:rPr lang="pt-BR" sz="2200" dirty="0">
                <a:latin typeface="Arial Narrow" panose="020B0606020202030204" pitchFamily="34" charset="0"/>
              </a:rPr>
              <a:t>(A) lugar.                                                                           (C)tempo.</a:t>
            </a:r>
          </a:p>
          <a:p>
            <a:pPr algn="just">
              <a:lnSpc>
                <a:spcPct val="150000"/>
              </a:lnSpc>
            </a:pPr>
            <a:r>
              <a:rPr lang="pt-BR" sz="2200" dirty="0">
                <a:latin typeface="Arial Narrow" panose="020B0606020202030204" pitchFamily="34" charset="0"/>
              </a:rPr>
              <a:t>(B)modo.                                                                           (D)afirmação.</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697264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8D2955-9426-4C46-A10B-D8B511262090}"/>
              </a:ext>
            </a:extLst>
          </p:cNvPr>
          <p:cNvSpPr txBox="1"/>
          <p:nvPr/>
        </p:nvSpPr>
        <p:spPr>
          <a:xfrm>
            <a:off x="200563" y="652596"/>
            <a:ext cx="11712515"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14. </a:t>
            </a:r>
            <a:r>
              <a:rPr lang="pt-BR" sz="2200" dirty="0">
                <a:latin typeface="Arial Narrow" panose="020B0606020202030204" pitchFamily="34" charset="0"/>
              </a:rPr>
              <a:t>No trecho: “Em alguns pontos da avenida São Camilo – que </a:t>
            </a:r>
            <a:r>
              <a:rPr lang="pt-BR" sz="2200" b="1" u="sng" dirty="0">
                <a:latin typeface="Arial Narrow" panose="020B0606020202030204" pitchFamily="34" charset="0"/>
              </a:rPr>
              <a:t>corta</a:t>
            </a:r>
            <a:r>
              <a:rPr lang="pt-BR" sz="2200" dirty="0">
                <a:latin typeface="Arial Narrow" panose="020B0606020202030204" pitchFamily="34" charset="0"/>
              </a:rPr>
              <a:t> a Granja – vê-se uma mata tropical densa ao lado da pista.”, a palavra ‘</a:t>
            </a:r>
            <a:r>
              <a:rPr lang="pt-BR" sz="2200" b="1" dirty="0">
                <a:latin typeface="Arial Narrow" panose="020B0606020202030204" pitchFamily="34" charset="0"/>
              </a:rPr>
              <a:t>corta</a:t>
            </a:r>
            <a:r>
              <a:rPr lang="pt-BR" sz="2200" dirty="0">
                <a:latin typeface="Arial Narrow" panose="020B0606020202030204" pitchFamily="34" charset="0"/>
              </a:rPr>
              <a:t>’, nesse contexto, pode ser substituída sem alterar o significado por</a:t>
            </a:r>
          </a:p>
          <a:p>
            <a:pPr algn="just">
              <a:lnSpc>
                <a:spcPct val="150000"/>
              </a:lnSpc>
            </a:pPr>
            <a:r>
              <a:rPr lang="pt-BR" sz="2200" dirty="0">
                <a:latin typeface="Arial Narrow" panose="020B0606020202030204" pitchFamily="34" charset="0"/>
              </a:rPr>
              <a:t>(A) abre.</a:t>
            </a:r>
          </a:p>
          <a:p>
            <a:pPr algn="just">
              <a:lnSpc>
                <a:spcPct val="150000"/>
              </a:lnSpc>
            </a:pPr>
            <a:r>
              <a:rPr lang="pt-BR" sz="2200" dirty="0">
                <a:latin typeface="Arial Narrow" panose="020B0606020202030204" pitchFamily="34" charset="0"/>
              </a:rPr>
              <a:t>(B) separa.</a:t>
            </a:r>
          </a:p>
          <a:p>
            <a:pPr algn="just">
              <a:lnSpc>
                <a:spcPct val="150000"/>
              </a:lnSpc>
            </a:pPr>
            <a:r>
              <a:rPr lang="pt-BR" sz="2200" dirty="0">
                <a:latin typeface="Arial Narrow" panose="020B0606020202030204" pitchFamily="34" charset="0"/>
              </a:rPr>
              <a:t>(C) descobre.</a:t>
            </a:r>
          </a:p>
          <a:p>
            <a:pPr algn="just">
              <a:lnSpc>
                <a:spcPct val="150000"/>
              </a:lnSpc>
            </a:pPr>
            <a:r>
              <a:rPr lang="pt-BR" sz="2200" dirty="0">
                <a:latin typeface="Arial Narrow" panose="020B0606020202030204" pitchFamily="34" charset="0"/>
              </a:rPr>
              <a:t>(D) atravessa.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15. </a:t>
            </a:r>
            <a:r>
              <a:rPr lang="pt-BR" sz="2200" dirty="0">
                <a:latin typeface="Arial Narrow" panose="020B0606020202030204" pitchFamily="34" charset="0"/>
              </a:rPr>
              <a:t>Leia o trecho: “Difícil explicar a dor no coração que tive ao passar num sábado de manhã e observar, </a:t>
            </a:r>
            <a:r>
              <a:rPr lang="pt-BR" sz="2200" b="1" u="sng" dirty="0">
                <a:latin typeface="Arial Narrow" panose="020B0606020202030204" pitchFamily="34" charset="0"/>
              </a:rPr>
              <a:t>incrédulo</a:t>
            </a:r>
            <a:r>
              <a:rPr lang="pt-BR" sz="2200" dirty="0">
                <a:latin typeface="Arial Narrow" panose="020B0606020202030204" pitchFamily="34" charset="0"/>
              </a:rPr>
              <a:t>, que haviam cortado todas aquelas lindas árvores que havia ali.” Agora, pesquise um sinônimo para a palavra destacada, sem alterar o significado dela nesse contexto.</a:t>
            </a:r>
          </a:p>
        </p:txBody>
      </p:sp>
    </p:spTree>
    <p:extLst>
      <p:ext uri="{BB962C8B-B14F-4D97-AF65-F5344CB8AC3E}">
        <p14:creationId xmlns:p14="http://schemas.microsoft.com/office/powerpoint/2010/main" val="3188845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318247" y="949995"/>
            <a:ext cx="11555506" cy="461665"/>
          </a:xfrm>
          <a:prstGeom prst="rect">
            <a:avLst/>
          </a:prstGeom>
          <a:noFill/>
        </p:spPr>
        <p:txBody>
          <a:bodyPr wrap="square">
            <a:spAutoFit/>
          </a:bodyPr>
          <a:lstStyle/>
          <a:p>
            <a:r>
              <a:rPr lang="pt-BR" sz="23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1171925927"/>
              </p:ext>
            </p:extLst>
          </p:nvPr>
        </p:nvGraphicFramePr>
        <p:xfrm>
          <a:off x="318247" y="674057"/>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23D18064-5506-0102-6719-108A582A7E8E}"/>
              </a:ext>
            </a:extLst>
          </p:cNvPr>
          <p:cNvSpPr txBox="1"/>
          <p:nvPr/>
        </p:nvSpPr>
        <p:spPr>
          <a:xfrm>
            <a:off x="252322" y="1411660"/>
            <a:ext cx="11621431" cy="459818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16. </a:t>
            </a:r>
            <a:r>
              <a:rPr lang="pt-BR" sz="2200" dirty="0">
                <a:latin typeface="Arial Narrow" panose="020B0606020202030204" pitchFamily="34" charset="0"/>
              </a:rPr>
              <a:t>Os textos, para não perderem o sentido (coerência), apresentam relações estabelecidas por meio de palavras/termos que podem estabelecer explicação, finalidade, conclusão, adição (soma), condição, causa/consequência finalidade, ideia contrária (oposição), entre outras relações que também contribuem com a “coesão”, ou seja, a ligação adequada entre os elementos de um texto. No trecho “...pode se dizer até elegante </a:t>
            </a:r>
            <a:r>
              <a:rPr lang="pt-BR" sz="2200" b="1" u="sng" dirty="0">
                <a:latin typeface="Arial Narrow" panose="020B0606020202030204" pitchFamily="34" charset="0"/>
              </a:rPr>
              <a:t>e</a:t>
            </a:r>
            <a:r>
              <a:rPr lang="pt-BR" sz="2200" b="1" dirty="0">
                <a:latin typeface="Arial Narrow" panose="020B0606020202030204" pitchFamily="34" charset="0"/>
              </a:rPr>
              <a:t> </a:t>
            </a:r>
            <a:r>
              <a:rPr lang="pt-BR" sz="2200" dirty="0">
                <a:latin typeface="Arial Narrow" panose="020B0606020202030204" pitchFamily="34" charset="0"/>
              </a:rPr>
              <a:t>charmoso.”, o termo destacado apresenta uma relação de </a:t>
            </a:r>
          </a:p>
          <a:p>
            <a:pPr algn="just">
              <a:lnSpc>
                <a:spcPct val="150000"/>
              </a:lnSpc>
            </a:pPr>
            <a:r>
              <a:rPr lang="pt-BR" sz="2200" dirty="0">
                <a:latin typeface="Arial Narrow" panose="020B0606020202030204" pitchFamily="34" charset="0"/>
              </a:rPr>
              <a:t>(A) adição.</a:t>
            </a:r>
          </a:p>
          <a:p>
            <a:pPr algn="just">
              <a:lnSpc>
                <a:spcPct val="150000"/>
              </a:lnSpc>
            </a:pPr>
            <a:r>
              <a:rPr lang="pt-BR" sz="2200" dirty="0">
                <a:latin typeface="Arial Narrow" panose="020B0606020202030204" pitchFamily="34" charset="0"/>
              </a:rPr>
              <a:t>(B) oposição.</a:t>
            </a:r>
          </a:p>
          <a:p>
            <a:pPr algn="just">
              <a:lnSpc>
                <a:spcPct val="150000"/>
              </a:lnSpc>
            </a:pPr>
            <a:r>
              <a:rPr lang="pt-BR" sz="2200" dirty="0">
                <a:latin typeface="Arial Narrow" panose="020B0606020202030204" pitchFamily="34" charset="0"/>
              </a:rPr>
              <a:t>(C) finalidade.</a:t>
            </a:r>
          </a:p>
          <a:p>
            <a:pPr algn="just">
              <a:lnSpc>
                <a:spcPct val="150000"/>
              </a:lnSpc>
            </a:pPr>
            <a:r>
              <a:rPr lang="pt-BR" sz="2200" dirty="0">
                <a:latin typeface="Arial Narrow" panose="020B0606020202030204" pitchFamily="34" charset="0"/>
              </a:rPr>
              <a:t>(D) conclusão.</a:t>
            </a:r>
          </a:p>
        </p:txBody>
      </p:sp>
    </p:spTree>
    <p:extLst>
      <p:ext uri="{BB962C8B-B14F-4D97-AF65-F5344CB8AC3E}">
        <p14:creationId xmlns:p14="http://schemas.microsoft.com/office/powerpoint/2010/main" val="3587682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C7726BB-6550-1B4C-FAD7-FE90C773B1DE}"/>
              </a:ext>
            </a:extLst>
          </p:cNvPr>
          <p:cNvSpPr txBox="1"/>
          <p:nvPr/>
        </p:nvSpPr>
        <p:spPr>
          <a:xfrm>
            <a:off x="178278" y="465826"/>
            <a:ext cx="11835443" cy="6186309"/>
          </a:xfrm>
          <a:prstGeom prst="rect">
            <a:avLst/>
          </a:prstGeom>
          <a:noFill/>
        </p:spPr>
        <p:txBody>
          <a:bodyPr wrap="square">
            <a:spAutoFit/>
          </a:bodyPr>
          <a:lstStyle/>
          <a:p>
            <a:pPr>
              <a:lnSpc>
                <a:spcPct val="150000"/>
              </a:lnSpc>
            </a:pPr>
            <a:r>
              <a:rPr lang="pt-BR" sz="2200" b="1" dirty="0">
                <a:latin typeface="Arial Narrow" panose="020B0606020202030204" pitchFamily="34" charset="0"/>
              </a:rPr>
              <a:t>17. </a:t>
            </a:r>
            <a:r>
              <a:rPr lang="pt-BR" sz="2200" dirty="0">
                <a:latin typeface="Arial Narrow" panose="020B0606020202030204" pitchFamily="34" charset="0"/>
              </a:rPr>
              <a:t>Nos textos, há muitos recursos linguísticos que têm a função de ligar, conectar, articular orações, parágrafos, ideias. Essa articulação contribui com a continuação de um texto fazendo com que ele não perca sentido/significado. Por meio desses recursos, é possível retomar uma ideia, uma palavra, um parágrafo, o que está sendo dito no texto, reforçar um discurso(fala), entre outras possibilidades. Há classes de palavras que também contribuem para estabelecer essas articulações/relações, como os advérbios, os pronomes. “Pronome” é uma classe de palavras que acompanha ou substitui um substantivo. Veja o exemplo: </a:t>
            </a:r>
            <a:r>
              <a:rPr lang="pt-BR" sz="2200" b="1" dirty="0">
                <a:latin typeface="Arial Narrow" panose="020B0606020202030204" pitchFamily="34" charset="0"/>
              </a:rPr>
              <a:t>Paulo viajou! Ele viajou! </a:t>
            </a:r>
            <a:r>
              <a:rPr lang="pt-BR" sz="2200" dirty="0">
                <a:latin typeface="Arial Narrow" panose="020B0606020202030204" pitchFamily="34" charset="0"/>
              </a:rPr>
              <a:t>(observe que o termo “</a:t>
            </a:r>
            <a:r>
              <a:rPr lang="pt-BR" sz="2200" b="1" dirty="0">
                <a:latin typeface="Arial Narrow" panose="020B0606020202030204" pitchFamily="34" charset="0"/>
              </a:rPr>
              <a:t>Ele</a:t>
            </a:r>
            <a:r>
              <a:rPr lang="pt-BR" sz="2200" dirty="0">
                <a:latin typeface="Arial Narrow" panose="020B0606020202030204" pitchFamily="34" charset="0"/>
              </a:rPr>
              <a:t>” substituiu “</a:t>
            </a:r>
            <a:r>
              <a:rPr lang="pt-BR" sz="2200" b="1" dirty="0">
                <a:latin typeface="Arial Narrow" panose="020B0606020202030204" pitchFamily="34" charset="0"/>
              </a:rPr>
              <a:t>Paulo</a:t>
            </a:r>
            <a:r>
              <a:rPr lang="pt-BR" sz="2200" dirty="0">
                <a:latin typeface="Arial Narrow" panose="020B0606020202030204" pitchFamily="34" charset="0"/>
              </a:rPr>
              <a:t>” que é um substantivo (um nome). Assim, ‘</a:t>
            </a:r>
            <a:r>
              <a:rPr lang="pt-BR" sz="2200" b="1" dirty="0">
                <a:latin typeface="Arial Narrow" panose="020B0606020202030204" pitchFamily="34" charset="0"/>
              </a:rPr>
              <a:t>Ele</a:t>
            </a:r>
            <a:r>
              <a:rPr lang="pt-BR" sz="2200" dirty="0">
                <a:latin typeface="Arial Narrow" panose="020B0606020202030204" pitchFamily="34" charset="0"/>
              </a:rPr>
              <a:t>’ é um pronome. Nos textos podemos ter “pronomes anafóricos”, isto é, aqueles que fazem referência a um termo/palavra/expressão/trecho que já foi mencionado no texto, fazendo uma retomada. Com a ajuda do seu(sua) professor(a), responda a atividade a seguir.  </a:t>
            </a:r>
          </a:p>
          <a:p>
            <a:endParaRPr lang="pt-BR" sz="2200" dirty="0">
              <a:latin typeface="Arial Narrow" panose="020B0606020202030204" pitchFamily="34" charset="0"/>
            </a:endParaRPr>
          </a:p>
          <a:p>
            <a:r>
              <a:rPr lang="pt-BR" sz="2200" dirty="0">
                <a:latin typeface="Arial Narrow" panose="020B0606020202030204" pitchFamily="34" charset="0"/>
              </a:rPr>
              <a:t>a) Em qual trecho a seguir, apresenta um pronome que retoma o que já foi mencionado (dito) no texto anteriormente. </a:t>
            </a:r>
          </a:p>
        </p:txBody>
      </p:sp>
    </p:spTree>
    <p:extLst>
      <p:ext uri="{BB962C8B-B14F-4D97-AF65-F5344CB8AC3E}">
        <p14:creationId xmlns:p14="http://schemas.microsoft.com/office/powerpoint/2010/main" val="3415465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F614BE-0BFA-B998-56D4-A18F42E35719}"/>
              </a:ext>
            </a:extLst>
          </p:cNvPr>
          <p:cNvSpPr txBox="1"/>
          <p:nvPr/>
        </p:nvSpPr>
        <p:spPr>
          <a:xfrm>
            <a:off x="191937" y="662652"/>
            <a:ext cx="11712516" cy="4598759"/>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 “Não seria possível que alguém desmataria toda aquela região.”</a:t>
            </a:r>
          </a:p>
          <a:p>
            <a:pPr algn="just">
              <a:lnSpc>
                <a:spcPct val="150000"/>
              </a:lnSpc>
            </a:pPr>
            <a:r>
              <a:rPr lang="pt-BR" sz="2200" dirty="0">
                <a:latin typeface="Arial Narrow" panose="020B0606020202030204" pitchFamily="34" charset="0"/>
              </a:rPr>
              <a:t>(      ) “Aquilo me deixou preocupado, como se previsse o que estaria para acontecer.”</a:t>
            </a:r>
          </a:p>
          <a:p>
            <a:pPr algn="just">
              <a:lnSpc>
                <a:spcPct val="150000"/>
              </a:lnSpc>
            </a:pPr>
            <a:r>
              <a:rPr lang="pt-BR" sz="2200" dirty="0">
                <a:latin typeface="Arial Narrow" panose="020B0606020202030204" pitchFamily="34" charset="0"/>
              </a:rPr>
              <a:t>(     ) “Esses, relatam um grande número de macacos que, assustados, entram em seus quintais, expulsos de seu lar.”</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b) Leia o trecho: </a:t>
            </a:r>
          </a:p>
          <a:p>
            <a:pPr algn="just">
              <a:lnSpc>
                <a:spcPct val="150000"/>
              </a:lnSpc>
            </a:pPr>
            <a:r>
              <a:rPr lang="pt-BR" sz="2200" dirty="0">
                <a:latin typeface="Arial Narrow" panose="020B0606020202030204" pitchFamily="34" charset="0"/>
              </a:rPr>
              <a:t>“</a:t>
            </a:r>
            <a:r>
              <a:rPr lang="pt-BR" sz="2200" b="1" u="sng" dirty="0">
                <a:latin typeface="Arial Narrow" panose="020B0606020202030204" pitchFamily="34" charset="0"/>
              </a:rPr>
              <a:t>Moradores da região </a:t>
            </a:r>
            <a:r>
              <a:rPr lang="pt-BR" sz="2200" dirty="0">
                <a:latin typeface="Arial Narrow" panose="020B0606020202030204" pitchFamily="34" charset="0"/>
              </a:rPr>
              <a:t>contam orgulhosos que, em seus quintais, pequenos macacos os visitam para comer as frutas deixadas nas vasilhas.” Escolha no quadro um pronome que pode substituir a expressão destacada no trecho. </a:t>
            </a:r>
          </a:p>
        </p:txBody>
      </p:sp>
      <p:graphicFrame>
        <p:nvGraphicFramePr>
          <p:cNvPr id="4" name="Tabela 3">
            <a:extLst>
              <a:ext uri="{FF2B5EF4-FFF2-40B4-BE49-F238E27FC236}">
                <a16:creationId xmlns:a16="http://schemas.microsoft.com/office/drawing/2014/main" id="{6E7CB383-2D51-4C6C-B49E-57DF322FB738}"/>
              </a:ext>
            </a:extLst>
          </p:cNvPr>
          <p:cNvGraphicFramePr>
            <a:graphicFrameLocks noGrp="1"/>
          </p:cNvGraphicFramePr>
          <p:nvPr>
            <p:extLst>
              <p:ext uri="{D42A27DB-BD31-4B8C-83A1-F6EECF244321}">
                <p14:modId xmlns:p14="http://schemas.microsoft.com/office/powerpoint/2010/main" val="1562364063"/>
              </p:ext>
            </p:extLst>
          </p:nvPr>
        </p:nvGraphicFramePr>
        <p:xfrm>
          <a:off x="191937" y="4791334"/>
          <a:ext cx="2352855" cy="530352"/>
        </p:xfrm>
        <a:graphic>
          <a:graphicData uri="http://schemas.openxmlformats.org/drawingml/2006/table">
            <a:tbl>
              <a:tblPr firstRow="1" bandRow="1">
                <a:tableStyleId>{5C22544A-7EE6-4342-B048-85BDC9FD1C3A}</a:tableStyleId>
              </a:tblPr>
              <a:tblGrid>
                <a:gridCol w="2352855">
                  <a:extLst>
                    <a:ext uri="{9D8B030D-6E8A-4147-A177-3AD203B41FA5}">
                      <a16:colId xmlns:a16="http://schemas.microsoft.com/office/drawing/2014/main" val="1303344992"/>
                    </a:ext>
                  </a:extLst>
                </a:gridCol>
              </a:tblGrid>
              <a:tr h="332757">
                <a:tc>
                  <a:txBody>
                    <a:bodyPr/>
                    <a:lstStyle/>
                    <a:p>
                      <a:pPr algn="just">
                        <a:lnSpc>
                          <a:spcPct val="150000"/>
                        </a:lnSpc>
                      </a:pPr>
                      <a:r>
                        <a:rPr lang="pt-BR" sz="2200" b="1" dirty="0">
                          <a:solidFill>
                            <a:schemeClr val="tx1"/>
                          </a:solidFill>
                          <a:latin typeface="Arial Narrow" panose="020B0606020202030204" pitchFamily="34" charset="0"/>
                        </a:rPr>
                        <a:t>Vocês / Eles/ Nós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941532253"/>
                  </a:ext>
                </a:extLst>
              </a:tr>
            </a:tbl>
          </a:graphicData>
        </a:graphic>
      </p:graphicFrame>
    </p:spTree>
    <p:extLst>
      <p:ext uri="{BB962C8B-B14F-4D97-AF65-F5344CB8AC3E}">
        <p14:creationId xmlns:p14="http://schemas.microsoft.com/office/powerpoint/2010/main" val="1509100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C72164-D6EB-AA27-DCF2-03019643CE5E}"/>
              </a:ext>
            </a:extLst>
          </p:cNvPr>
          <p:cNvSpPr txBox="1"/>
          <p:nvPr/>
        </p:nvSpPr>
        <p:spPr>
          <a:xfrm>
            <a:off x="131552" y="414915"/>
            <a:ext cx="11790153" cy="5952976"/>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18. </a:t>
            </a:r>
            <a:r>
              <a:rPr lang="pt-BR" sz="2200" dirty="0">
                <a:latin typeface="Arial Narrow" panose="020B0606020202030204" pitchFamily="34" charset="0"/>
              </a:rPr>
              <a:t>Nos textos, podemos encontrar o sentido “denotativo das palavras”, isto é, o significado real da palavra que aceita apenas uma interpretação, por exemplo: </a:t>
            </a:r>
            <a:r>
              <a:rPr lang="pt-BR" sz="2200" b="1" dirty="0">
                <a:latin typeface="Arial Narrow" panose="020B0606020202030204" pitchFamily="34" charset="0"/>
              </a:rPr>
              <a:t>A raiz da árvore foi cortada.</a:t>
            </a:r>
            <a:r>
              <a:rPr lang="pt-BR" sz="2200" dirty="0">
                <a:latin typeface="Arial Narrow" panose="020B0606020202030204" pitchFamily="34" charset="0"/>
              </a:rPr>
              <a:t> (aqui a palavra ‘</a:t>
            </a:r>
            <a:r>
              <a:rPr lang="pt-BR" sz="2200" b="1" dirty="0">
                <a:latin typeface="Arial Narrow" panose="020B0606020202030204" pitchFamily="34" charset="0"/>
              </a:rPr>
              <a:t>raiz</a:t>
            </a:r>
            <a:r>
              <a:rPr lang="pt-BR" sz="2200" dirty="0">
                <a:latin typeface="Arial Narrow" panose="020B0606020202030204" pitchFamily="34" charset="0"/>
              </a:rPr>
              <a:t>’ está no seu sentido denotativo/real). Os textos também podem apresentar o “sentido conotativo”, isto é, um significado figurado, uma ideia figurada que aceita mais de uma interpretação, por exemplo: É preciso cortar o mal pela raiz. (aqui a ideia é figurada e a palavra ‘</a:t>
            </a:r>
            <a:r>
              <a:rPr lang="pt-BR" sz="2200" b="1" dirty="0">
                <a:latin typeface="Arial Narrow" panose="020B0606020202030204" pitchFamily="34" charset="0"/>
              </a:rPr>
              <a:t>raiz</a:t>
            </a:r>
            <a:r>
              <a:rPr lang="pt-BR" sz="2200" dirty="0">
                <a:latin typeface="Arial Narrow" panose="020B0606020202030204" pitchFamily="34" charset="0"/>
              </a:rPr>
              <a:t>’ aceita outras interpretações). Nos trechos a seguir, aponte (D) para a ideia predominantemente denotativa e (F) para a ideia predominantemente figurada. </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    ) “Difícil explicar a dor no coração ...”</a:t>
            </a:r>
          </a:p>
          <a:p>
            <a:pPr algn="just">
              <a:lnSpc>
                <a:spcPct val="150000"/>
              </a:lnSpc>
            </a:pPr>
            <a:r>
              <a:rPr lang="pt-BR" sz="2200" dirty="0">
                <a:latin typeface="Arial Narrow" panose="020B0606020202030204" pitchFamily="34" charset="0"/>
              </a:rPr>
              <a:t>(    ) “vemos um terreno completamente nu de vegetação...”</a:t>
            </a:r>
          </a:p>
          <a:p>
            <a:pPr algn="just">
              <a:lnSpc>
                <a:spcPct val="150000"/>
              </a:lnSpc>
            </a:pPr>
            <a:r>
              <a:rPr lang="pt-BR" sz="2200" dirty="0">
                <a:latin typeface="Arial Narrow" panose="020B0606020202030204" pitchFamily="34" charset="0"/>
              </a:rPr>
              <a:t>(    ) “Um local onde há condomínios com suas casas bonitas...”</a:t>
            </a:r>
          </a:p>
          <a:p>
            <a:pPr algn="just">
              <a:lnSpc>
                <a:spcPct val="150000"/>
              </a:lnSpc>
            </a:pPr>
            <a:r>
              <a:rPr lang="pt-BR" sz="2200" dirty="0">
                <a:latin typeface="Arial Narrow" panose="020B0606020202030204" pitchFamily="34" charset="0"/>
              </a:rPr>
              <a:t>(    ) “No caminho para meu consultório, passo pela Granja Viana...”</a:t>
            </a:r>
          </a:p>
          <a:p>
            <a:pPr algn="just">
              <a:lnSpc>
                <a:spcPct val="150000"/>
              </a:lnSpc>
            </a:pPr>
            <a:r>
              <a:rPr lang="pt-BR" sz="2200" dirty="0">
                <a:latin typeface="Arial Narrow" panose="020B0606020202030204" pitchFamily="34" charset="0"/>
              </a:rPr>
              <a:t>(    ) “Não seria possível que alguém desmataria toda aquela região.”</a:t>
            </a:r>
          </a:p>
        </p:txBody>
      </p:sp>
    </p:spTree>
    <p:extLst>
      <p:ext uri="{BB962C8B-B14F-4D97-AF65-F5344CB8AC3E}">
        <p14:creationId xmlns:p14="http://schemas.microsoft.com/office/powerpoint/2010/main" val="4138322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FAB4F3-84E9-E7F0-AB68-9AA65A131419}"/>
              </a:ext>
            </a:extLst>
          </p:cNvPr>
          <p:cNvSpPr txBox="1"/>
          <p:nvPr/>
        </p:nvSpPr>
        <p:spPr>
          <a:xfrm>
            <a:off x="191937" y="669848"/>
            <a:ext cx="11721141" cy="2567434"/>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19. </a:t>
            </a:r>
            <a:r>
              <a:rPr lang="pt-BR" sz="2200" dirty="0">
                <a:latin typeface="Arial Narrow" panose="020B0606020202030204" pitchFamily="34" charset="0"/>
              </a:rPr>
              <a:t>Esse texto foi escrito para</a:t>
            </a:r>
          </a:p>
          <a:p>
            <a:pPr algn="just">
              <a:lnSpc>
                <a:spcPct val="150000"/>
              </a:lnSpc>
            </a:pPr>
            <a:r>
              <a:rPr lang="pt-BR" sz="2200" dirty="0">
                <a:latin typeface="Arial Narrow" panose="020B0606020202030204" pitchFamily="34" charset="0"/>
              </a:rPr>
              <a:t>(A) fazer o leitor refletir sobre uma situação cotidiana de desmatamento.</a:t>
            </a:r>
          </a:p>
          <a:p>
            <a:pPr algn="just">
              <a:lnSpc>
                <a:spcPct val="150000"/>
              </a:lnSpc>
            </a:pPr>
            <a:r>
              <a:rPr lang="pt-BR" sz="2200" dirty="0">
                <a:latin typeface="Arial Narrow" panose="020B0606020202030204" pitchFamily="34" charset="0"/>
              </a:rPr>
              <a:t>(B) informar sobre os acontecimentos da Granja Viana, um bairro muito bonito e aconchegante.</a:t>
            </a:r>
          </a:p>
          <a:p>
            <a:pPr algn="just">
              <a:lnSpc>
                <a:spcPct val="150000"/>
              </a:lnSpc>
            </a:pPr>
            <a:r>
              <a:rPr lang="pt-BR" sz="2200" dirty="0">
                <a:latin typeface="Arial Narrow" panose="020B0606020202030204" pitchFamily="34" charset="0"/>
              </a:rPr>
              <a:t>(C) descrever os condomínios com casas bonitas e pessoas que vivem em harmonia com a natureza.</a:t>
            </a:r>
          </a:p>
          <a:p>
            <a:pPr algn="just">
              <a:lnSpc>
                <a:spcPct val="150000"/>
              </a:lnSpc>
            </a:pPr>
            <a:r>
              <a:rPr lang="pt-BR" sz="2200" dirty="0">
                <a:latin typeface="Arial Narrow" panose="020B0606020202030204" pitchFamily="34" charset="0"/>
              </a:rPr>
              <a:t>(D) contar um fato sobre o número de macacos assustados, que foram expulsos do lugar onde viviam.</a:t>
            </a:r>
          </a:p>
        </p:txBody>
      </p:sp>
      <p:graphicFrame>
        <p:nvGraphicFramePr>
          <p:cNvPr id="4" name="Tabela 3">
            <a:extLst>
              <a:ext uri="{FF2B5EF4-FFF2-40B4-BE49-F238E27FC236}">
                <a16:creationId xmlns:a16="http://schemas.microsoft.com/office/drawing/2014/main" id="{9624DDEA-EE7B-4BD3-CE27-B2611E680236}"/>
              </a:ext>
            </a:extLst>
          </p:cNvPr>
          <p:cNvGraphicFramePr>
            <a:graphicFrameLocks noGrp="1"/>
          </p:cNvGraphicFramePr>
          <p:nvPr>
            <p:extLst>
              <p:ext uri="{D42A27DB-BD31-4B8C-83A1-F6EECF244321}">
                <p14:modId xmlns:p14="http://schemas.microsoft.com/office/powerpoint/2010/main" val="4267121268"/>
              </p:ext>
            </p:extLst>
          </p:nvPr>
        </p:nvGraphicFramePr>
        <p:xfrm>
          <a:off x="289464" y="3429000"/>
          <a:ext cx="11623614" cy="3048000"/>
        </p:xfrm>
        <a:graphic>
          <a:graphicData uri="http://schemas.openxmlformats.org/drawingml/2006/table">
            <a:tbl>
              <a:tblPr firstRow="1" bandRow="1">
                <a:tableStyleId>{5C22544A-7EE6-4342-B048-85BDC9FD1C3A}</a:tableStyleId>
              </a:tblPr>
              <a:tblGrid>
                <a:gridCol w="11623614">
                  <a:extLst>
                    <a:ext uri="{9D8B030D-6E8A-4147-A177-3AD203B41FA5}">
                      <a16:colId xmlns:a16="http://schemas.microsoft.com/office/drawing/2014/main" val="2891529441"/>
                    </a:ext>
                  </a:extLst>
                </a:gridCol>
              </a:tblGrid>
              <a:tr h="370840">
                <a:tc>
                  <a:txBody>
                    <a:bodyPr/>
                    <a:lstStyle/>
                    <a:p>
                      <a:pPr algn="just"/>
                      <a:r>
                        <a:rPr lang="pt-BR" sz="2200" b="0" dirty="0">
                          <a:solidFill>
                            <a:schemeClr val="tx1"/>
                          </a:solidFill>
                          <a:latin typeface="Arial Narrow" panose="020B0606020202030204" pitchFamily="34" charset="0"/>
                        </a:rPr>
                        <a:t>A nossa língua apresenta uma </a:t>
                      </a:r>
                      <a:r>
                        <a:rPr lang="pt-BR" sz="2200" b="1" dirty="0">
                          <a:solidFill>
                            <a:schemeClr val="tx1"/>
                          </a:solidFill>
                          <a:latin typeface="Arial Narrow" panose="020B0606020202030204" pitchFamily="34" charset="0"/>
                        </a:rPr>
                        <a:t>variedade linguística </a:t>
                      </a:r>
                      <a:r>
                        <a:rPr lang="pt-BR" sz="2200" b="0" dirty="0">
                          <a:solidFill>
                            <a:schemeClr val="tx1"/>
                          </a:solidFill>
                          <a:latin typeface="Arial Narrow" panose="020B0606020202030204" pitchFamily="34" charset="0"/>
                        </a:rPr>
                        <a:t>ou </a:t>
                      </a:r>
                      <a:r>
                        <a:rPr lang="pt-BR" sz="2200" b="1" dirty="0">
                          <a:solidFill>
                            <a:schemeClr val="tx1"/>
                          </a:solidFill>
                          <a:latin typeface="Arial Narrow" panose="020B0606020202030204" pitchFamily="34" charset="0"/>
                        </a:rPr>
                        <a:t>variação linguística</a:t>
                      </a:r>
                      <a:r>
                        <a:rPr lang="pt-BR" sz="2200" b="0" dirty="0">
                          <a:solidFill>
                            <a:schemeClr val="tx1"/>
                          </a:solidFill>
                          <a:latin typeface="Arial Narrow" panose="020B0606020202030204" pitchFamily="34" charset="0"/>
                        </a:rPr>
                        <a:t>, isto é, na língua existem diferentes formas de comunicação, depende da região, do grupo social, do contexto, da época. É a diversidade de palavras/expressões dentro de um mesmo idioma (Língua Portuguesa). Essas variações podem ser observadas em diversos níveis, como vocabulário, pronúncia, estilo de fala e aspectos gramaticais. Por exemplo, a linguagem “padrão” é aquela que segue as regras da gramática. Ex.: Poderia me informar o horário da reunião? A linguagem “coloquial” também conhecida como “informal”, é aquela utilizada em situações do dia a dia, em conversas com amigos ou família. Ex. A gente vai estudar (em vez de “nós vamos estudar). </a:t>
                      </a:r>
                    </a:p>
                    <a:p>
                      <a:pPr algn="just"/>
                      <a:r>
                        <a:rPr lang="pt-BR" sz="2200" b="1" dirty="0">
                          <a:solidFill>
                            <a:srgbClr val="FF0000"/>
                          </a:solidFill>
                          <a:latin typeface="Arial Narrow" panose="020B0606020202030204" pitchFamily="34" charset="0"/>
                        </a:rPr>
                        <a:t>Atenção! </a:t>
                      </a:r>
                      <a:r>
                        <a:rPr lang="pt-BR" sz="2200" b="0" dirty="0">
                          <a:solidFill>
                            <a:schemeClr val="tx1"/>
                          </a:solidFill>
                          <a:latin typeface="Arial Narrow" panose="020B0606020202030204" pitchFamily="34" charset="0"/>
                        </a:rPr>
                        <a:t>Existem outros níveis de linguagem, como técnica, científica, jornalística etc. </a:t>
                      </a:r>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63437508"/>
                  </a:ext>
                </a:extLst>
              </a:tr>
            </a:tbl>
          </a:graphicData>
        </a:graphic>
      </p:graphicFrame>
    </p:spTree>
    <p:extLst>
      <p:ext uri="{BB962C8B-B14F-4D97-AF65-F5344CB8AC3E}">
        <p14:creationId xmlns:p14="http://schemas.microsoft.com/office/powerpoint/2010/main" val="1044415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28CA4F-3AE7-FD28-AB80-AE37B5941DFC}"/>
              </a:ext>
            </a:extLst>
          </p:cNvPr>
          <p:cNvSpPr txBox="1"/>
          <p:nvPr/>
        </p:nvSpPr>
        <p:spPr>
          <a:xfrm>
            <a:off x="260948" y="686147"/>
            <a:ext cx="11591745" cy="4090928"/>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20. </a:t>
            </a:r>
            <a:r>
              <a:rPr lang="pt-BR" sz="2200" dirty="0">
                <a:latin typeface="Arial Narrow" panose="020B0606020202030204" pitchFamily="34" charset="0"/>
              </a:rPr>
              <a:t>No trecho: “No caminho para meu consultório, passo pela Granja Viana, um bairro muito bonito e aconchegante, pode se dizer até elegante e charmoso. Um local onde há condomínios com suas casas bonitas, vivendo em harmonia com a natureza. Ali estão também restaurantes que nos fazem sentir como se estivéssemos no interior, algo como Monte Verde ou Campos do Jordão.”, predomina a linguagem </a:t>
            </a:r>
          </a:p>
          <a:p>
            <a:pPr algn="just">
              <a:lnSpc>
                <a:spcPct val="150000"/>
              </a:lnSpc>
            </a:pPr>
            <a:r>
              <a:rPr lang="pt-BR" sz="2200" dirty="0">
                <a:latin typeface="Arial Narrow" panose="020B0606020202030204" pitchFamily="34" charset="0"/>
              </a:rPr>
              <a:t>(A) padrão.</a:t>
            </a:r>
          </a:p>
          <a:p>
            <a:pPr algn="just">
              <a:lnSpc>
                <a:spcPct val="150000"/>
              </a:lnSpc>
            </a:pPr>
            <a:r>
              <a:rPr lang="pt-BR" sz="2200" dirty="0">
                <a:latin typeface="Arial Narrow" panose="020B0606020202030204" pitchFamily="34" charset="0"/>
              </a:rPr>
              <a:t>(B) coloquial.</a:t>
            </a:r>
          </a:p>
          <a:p>
            <a:pPr algn="just">
              <a:lnSpc>
                <a:spcPct val="150000"/>
              </a:lnSpc>
            </a:pPr>
            <a:r>
              <a:rPr lang="pt-BR" sz="2200" dirty="0">
                <a:latin typeface="Arial Narrow" panose="020B0606020202030204" pitchFamily="34" charset="0"/>
              </a:rPr>
              <a:t>(C) científica.</a:t>
            </a:r>
          </a:p>
          <a:p>
            <a:pPr algn="just">
              <a:lnSpc>
                <a:spcPct val="150000"/>
              </a:lnSpc>
            </a:pPr>
            <a:r>
              <a:rPr lang="pt-BR" sz="2200" dirty="0">
                <a:latin typeface="Arial Narrow" panose="020B0606020202030204" pitchFamily="34" charset="0"/>
              </a:rPr>
              <a:t>(D) jornalística.</a:t>
            </a:r>
          </a:p>
        </p:txBody>
      </p:sp>
    </p:spTree>
    <p:extLst>
      <p:ext uri="{BB962C8B-B14F-4D97-AF65-F5344CB8AC3E}">
        <p14:creationId xmlns:p14="http://schemas.microsoft.com/office/powerpoint/2010/main" val="4276145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E0188AA-86DC-5761-1D97-656F8A9EEA40}"/>
              </a:ext>
            </a:extLst>
          </p:cNvPr>
          <p:cNvGraphicFramePr>
            <a:graphicFrameLocks noGrp="1"/>
          </p:cNvGraphicFramePr>
          <p:nvPr>
            <p:extLst>
              <p:ext uri="{D42A27DB-BD31-4B8C-83A1-F6EECF244321}">
                <p14:modId xmlns:p14="http://schemas.microsoft.com/office/powerpoint/2010/main" val="2465521438"/>
              </p:ext>
            </p:extLst>
          </p:nvPr>
        </p:nvGraphicFramePr>
        <p:xfrm>
          <a:off x="301445" y="685160"/>
          <a:ext cx="11589109" cy="5559997"/>
        </p:xfrm>
        <a:graphic>
          <a:graphicData uri="http://schemas.openxmlformats.org/drawingml/2006/table">
            <a:tbl>
              <a:tblPr firstRow="1" bandRow="1">
                <a:tableStyleId>{5C22544A-7EE6-4342-B048-85BDC9FD1C3A}</a:tableStyleId>
              </a:tblPr>
              <a:tblGrid>
                <a:gridCol w="11589109">
                  <a:extLst>
                    <a:ext uri="{9D8B030D-6E8A-4147-A177-3AD203B41FA5}">
                      <a16:colId xmlns:a16="http://schemas.microsoft.com/office/drawing/2014/main" val="4103629109"/>
                    </a:ext>
                  </a:extLst>
                </a:gridCol>
              </a:tblGrid>
              <a:tr h="370840">
                <a:tc>
                  <a:txBody>
                    <a:bodyPr/>
                    <a:lstStyle/>
                    <a:p>
                      <a:pPr algn="just">
                        <a:lnSpc>
                          <a:spcPct val="150000"/>
                        </a:lnSpc>
                      </a:pPr>
                      <a:r>
                        <a:rPr lang="pt-BR" sz="2200" b="1" dirty="0">
                          <a:solidFill>
                            <a:srgbClr val="FF0000"/>
                          </a:solidFill>
                          <a:latin typeface="Arial Narrow" panose="020B0606020202030204" pitchFamily="34" charset="0"/>
                        </a:rPr>
                        <a:t>Atenção! </a:t>
                      </a:r>
                    </a:p>
                    <a:p>
                      <a:pPr algn="just">
                        <a:lnSpc>
                          <a:spcPct val="150000"/>
                        </a:lnSpc>
                      </a:pPr>
                      <a:r>
                        <a:rPr lang="pt-BR" sz="2200" b="0" dirty="0">
                          <a:solidFill>
                            <a:schemeClr val="tx1"/>
                          </a:solidFill>
                          <a:latin typeface="Arial Narrow" panose="020B0606020202030204" pitchFamily="34" charset="0"/>
                        </a:rPr>
                        <a:t>         A </a:t>
                      </a:r>
                      <a:r>
                        <a:rPr lang="pt-BR" sz="2200" b="1" dirty="0">
                          <a:solidFill>
                            <a:schemeClr val="tx1"/>
                          </a:solidFill>
                          <a:latin typeface="Arial Narrow" panose="020B0606020202030204" pitchFamily="34" charset="0"/>
                        </a:rPr>
                        <a:t>argumentação</a:t>
                      </a:r>
                      <a:r>
                        <a:rPr lang="pt-BR" sz="2200" b="0" dirty="0">
                          <a:solidFill>
                            <a:schemeClr val="tx1"/>
                          </a:solidFill>
                          <a:latin typeface="Arial Narrow" panose="020B0606020202030204" pitchFamily="34" charset="0"/>
                        </a:rPr>
                        <a:t>, também presente no </a:t>
                      </a:r>
                      <a:r>
                        <a:rPr lang="pt-BR" sz="2200" b="1" dirty="0">
                          <a:solidFill>
                            <a:schemeClr val="tx1"/>
                          </a:solidFill>
                          <a:latin typeface="Arial Narrow" panose="020B0606020202030204" pitchFamily="34" charset="0"/>
                        </a:rPr>
                        <a:t>gênero textual “crônica jornalística/argumentativa”</a:t>
                      </a:r>
                      <a:r>
                        <a:rPr lang="pt-BR" sz="2200" b="0" dirty="0">
                          <a:solidFill>
                            <a:schemeClr val="tx1"/>
                          </a:solidFill>
                          <a:latin typeface="Arial Narrow" panose="020B0606020202030204" pitchFamily="34" charset="0"/>
                        </a:rPr>
                        <a:t>, é fundamental porque é por meio das justificativas </a:t>
                      </a:r>
                      <a:r>
                        <a:rPr lang="pt-BR" sz="2200" b="1" dirty="0">
                          <a:solidFill>
                            <a:schemeClr val="tx1"/>
                          </a:solidFill>
                          <a:latin typeface="Arial Narrow" panose="020B0606020202030204" pitchFamily="34" charset="0"/>
                        </a:rPr>
                        <a:t>(argumentos) </a:t>
                      </a:r>
                      <a:r>
                        <a:rPr lang="pt-BR" sz="2200" b="0" dirty="0">
                          <a:solidFill>
                            <a:schemeClr val="tx1"/>
                          </a:solidFill>
                          <a:latin typeface="Arial Narrow" panose="020B0606020202030204" pitchFamily="34" charset="0"/>
                        </a:rPr>
                        <a:t>que a tese/ponto de vista é sustentada em um texto. Para convencer/persuadir o leitor sobre a ideia defendida é necessário utilizar uma argumentação firme, consistente, bem elaborada. A argumentação é utilizada em diversas situações do dia a dia, como em conversas (debates) formais e informais ou mesmo em situações familiares. Assim, a </a:t>
                      </a:r>
                      <a:r>
                        <a:rPr lang="pt-BR" sz="2200" b="1" dirty="0">
                          <a:solidFill>
                            <a:schemeClr val="tx1"/>
                          </a:solidFill>
                          <a:latin typeface="Arial Narrow" panose="020B0606020202030204" pitchFamily="34" charset="0"/>
                        </a:rPr>
                        <a:t>“argumentação” </a:t>
                      </a:r>
                      <a:r>
                        <a:rPr lang="pt-BR" sz="2200" b="0" dirty="0">
                          <a:solidFill>
                            <a:schemeClr val="tx1"/>
                          </a:solidFill>
                          <a:latin typeface="Arial Narrow" panose="020B0606020202030204" pitchFamily="34" charset="0"/>
                        </a:rPr>
                        <a:t>é uma atividade discursiva (falada ou escrita). Existem diversos </a:t>
                      </a:r>
                      <a:r>
                        <a:rPr lang="pt-BR" sz="2200" b="1" dirty="0">
                          <a:solidFill>
                            <a:schemeClr val="tx1"/>
                          </a:solidFill>
                          <a:latin typeface="Arial Narrow" panose="020B0606020202030204" pitchFamily="34" charset="0"/>
                        </a:rPr>
                        <a:t>tipos de argumentos</a:t>
                      </a:r>
                      <a:r>
                        <a:rPr lang="pt-BR" sz="2200" b="0" dirty="0">
                          <a:solidFill>
                            <a:schemeClr val="tx1"/>
                          </a:solidFill>
                          <a:latin typeface="Arial Narrow" panose="020B0606020202030204" pitchFamily="34" charset="0"/>
                        </a:rPr>
                        <a:t>. Vamos falar sobre dois deles: </a:t>
                      </a:r>
                      <a:r>
                        <a:rPr lang="pt-BR" sz="2200" b="1" dirty="0">
                          <a:solidFill>
                            <a:schemeClr val="tx1"/>
                          </a:solidFill>
                          <a:latin typeface="Arial Narrow" panose="020B0606020202030204" pitchFamily="34" charset="0"/>
                        </a:rPr>
                        <a:t>o argumento de autoridade</a:t>
                      </a:r>
                      <a:r>
                        <a:rPr lang="pt-BR" sz="2200" b="0" dirty="0">
                          <a:solidFill>
                            <a:schemeClr val="tx1"/>
                          </a:solidFill>
                          <a:latin typeface="Arial Narrow" panose="020B0606020202030204" pitchFamily="34" charset="0"/>
                        </a:rPr>
                        <a:t> é quando uma pessoa/autoridade ou uma instituição respeitada num determinado assunto fala/escreve algo que é aceito, comprovando alguma ideia, algum assunto, alguma opinião. Por exemplo: De acordo com a Organização Mundial da Saúde (OMS), o consumo de alimentos ultraprocessados está ligado a um maior risco de doenças. A </a:t>
                      </a:r>
                      <a:r>
                        <a:rPr lang="pt-BR" sz="2200" b="1" dirty="0">
                          <a:solidFill>
                            <a:schemeClr val="tx1"/>
                          </a:solidFill>
                          <a:latin typeface="Arial Narrow" panose="020B0606020202030204" pitchFamily="34" charset="0"/>
                        </a:rPr>
                        <a:t>Organização Mundial da Saúde (OMS)</a:t>
                      </a:r>
                      <a:r>
                        <a:rPr lang="pt-BR" sz="2200" b="0" dirty="0">
                          <a:solidFill>
                            <a:schemeClr val="tx1"/>
                          </a:solidFill>
                          <a:latin typeface="Arial Narrow" panose="020B0606020202030204" pitchFamily="34" charset="0"/>
                        </a:rPr>
                        <a:t> é uma autoridade, ou seja, </a:t>
                      </a:r>
                    </a:p>
                  </a:txBody>
                  <a:tcPr>
                    <a:solidFill>
                      <a:schemeClr val="accent4">
                        <a:lumMod val="20000"/>
                        <a:lumOff val="80000"/>
                      </a:schemeClr>
                    </a:solidFill>
                  </a:tcPr>
                </a:tc>
                <a:extLst>
                  <a:ext uri="{0D108BD9-81ED-4DB2-BD59-A6C34878D82A}">
                    <a16:rowId xmlns:a16="http://schemas.microsoft.com/office/drawing/2014/main" val="936103929"/>
                  </a:ext>
                </a:extLst>
              </a:tr>
            </a:tbl>
          </a:graphicData>
        </a:graphic>
      </p:graphicFrame>
    </p:spTree>
    <p:extLst>
      <p:ext uri="{BB962C8B-B14F-4D97-AF65-F5344CB8AC3E}">
        <p14:creationId xmlns:p14="http://schemas.microsoft.com/office/powerpoint/2010/main" val="3011129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9A6E4B5-068E-8F8C-12C6-1B5E17A93673}"/>
              </a:ext>
            </a:extLst>
          </p:cNvPr>
          <p:cNvGraphicFramePr>
            <a:graphicFrameLocks noGrp="1"/>
          </p:cNvGraphicFramePr>
          <p:nvPr>
            <p:extLst>
              <p:ext uri="{D42A27DB-BD31-4B8C-83A1-F6EECF244321}">
                <p14:modId xmlns:p14="http://schemas.microsoft.com/office/powerpoint/2010/main" val="547194994"/>
              </p:ext>
            </p:extLst>
          </p:nvPr>
        </p:nvGraphicFramePr>
        <p:xfrm>
          <a:off x="275566" y="874942"/>
          <a:ext cx="11640868" cy="4554284"/>
        </p:xfrm>
        <a:graphic>
          <a:graphicData uri="http://schemas.openxmlformats.org/drawingml/2006/table">
            <a:tbl>
              <a:tblPr firstRow="1" bandRow="1">
                <a:tableStyleId>{5C22544A-7EE6-4342-B048-85BDC9FD1C3A}</a:tableStyleId>
              </a:tblPr>
              <a:tblGrid>
                <a:gridCol w="11640868">
                  <a:extLst>
                    <a:ext uri="{9D8B030D-6E8A-4147-A177-3AD203B41FA5}">
                      <a16:colId xmlns:a16="http://schemas.microsoft.com/office/drawing/2014/main" val="2471870705"/>
                    </a:ext>
                  </a:extLst>
                </a:gridCol>
              </a:tblGrid>
              <a:tr h="370840">
                <a:tc>
                  <a:txBody>
                    <a:bodyPr/>
                    <a:lstStyle/>
                    <a:p>
                      <a:pPr algn="just">
                        <a:lnSpc>
                          <a:spcPct val="150000"/>
                        </a:lnSpc>
                      </a:pPr>
                      <a:r>
                        <a:rPr lang="pt-BR" sz="2200" b="0" dirty="0">
                          <a:solidFill>
                            <a:schemeClr val="tx1"/>
                          </a:solidFill>
                          <a:latin typeface="Arial Narrow" panose="020B0606020202030204" pitchFamily="34" charset="0"/>
                        </a:rPr>
                        <a:t>é alguém que domina esse assunto. </a:t>
                      </a:r>
                      <a:r>
                        <a:rPr lang="pt-BR" sz="2200" b="1" dirty="0">
                          <a:solidFill>
                            <a:schemeClr val="tx1"/>
                          </a:solidFill>
                          <a:latin typeface="Arial Narrow" panose="020B0606020202030204" pitchFamily="34" charset="0"/>
                        </a:rPr>
                        <a:t>Outro exemplo: </a:t>
                      </a:r>
                      <a:r>
                        <a:rPr lang="pt-BR" sz="2200" b="0" dirty="0">
                          <a:solidFill>
                            <a:schemeClr val="tx1"/>
                          </a:solidFill>
                          <a:latin typeface="Arial Narrow" panose="020B0606020202030204" pitchFamily="34" charset="0"/>
                        </a:rPr>
                        <a:t>O escritor Moacyr Scliar escreveu sobre a importância da leitura: “minha mãe muito cedo me introduziu aos livros. Embora nos faltassem móveis e roupas, livros não poderiam faltar.” </a:t>
                      </a:r>
                      <a:r>
                        <a:rPr lang="pt-BR" sz="2200" b="1" dirty="0">
                          <a:solidFill>
                            <a:schemeClr val="tx1"/>
                          </a:solidFill>
                          <a:latin typeface="Arial Narrow" panose="020B0606020202030204" pitchFamily="34" charset="0"/>
                        </a:rPr>
                        <a:t>O escritor Moacyr Scliar</a:t>
                      </a:r>
                      <a:r>
                        <a:rPr lang="pt-BR" sz="2200" b="0" dirty="0">
                          <a:solidFill>
                            <a:schemeClr val="tx1"/>
                          </a:solidFill>
                          <a:latin typeface="Arial Narrow" panose="020B0606020202030204" pitchFamily="34" charset="0"/>
                        </a:rPr>
                        <a:t> é uma “autoridade”, ou seja, é alguém que domina esse assunto. Por isso, o argumento construído para sustentar uma ideia, defesa de um ponto de vista se chama: </a:t>
                      </a:r>
                      <a:r>
                        <a:rPr lang="pt-BR" sz="2200" b="1" dirty="0">
                          <a:solidFill>
                            <a:schemeClr val="tx1"/>
                          </a:solidFill>
                          <a:latin typeface="Arial Narrow" panose="020B0606020202030204" pitchFamily="34" charset="0"/>
                        </a:rPr>
                        <a:t>“argumento de autoridade”. </a:t>
                      </a:r>
                    </a:p>
                    <a:p>
                      <a:pPr algn="just">
                        <a:lnSpc>
                          <a:spcPct val="150000"/>
                        </a:lnSpc>
                      </a:pPr>
                      <a:r>
                        <a:rPr lang="pt-BR" sz="2200" b="1" dirty="0">
                          <a:solidFill>
                            <a:schemeClr val="tx1"/>
                          </a:solidFill>
                          <a:latin typeface="Arial Narrow" panose="020B0606020202030204" pitchFamily="34" charset="0"/>
                        </a:rPr>
                        <a:t>Argumento de exemplificação: </a:t>
                      </a:r>
                      <a:r>
                        <a:rPr lang="pt-BR" sz="2200" b="0" dirty="0">
                          <a:solidFill>
                            <a:schemeClr val="tx1"/>
                          </a:solidFill>
                          <a:latin typeface="Arial Narrow" panose="020B0606020202030204" pitchFamily="34" charset="0"/>
                        </a:rPr>
                        <a:t>é quando alguém escreve sobre um assunto e utiliza “exemplos concretos, reais” para tornar a ideia mais compreensível, comprovar algo, sustentar um ponto de vista. </a:t>
                      </a:r>
                      <a:r>
                        <a:rPr lang="pt-BR" sz="2200" b="1" dirty="0">
                          <a:solidFill>
                            <a:schemeClr val="tx1"/>
                          </a:solidFill>
                          <a:latin typeface="Arial Narrow" panose="020B0606020202030204" pitchFamily="34" charset="0"/>
                        </a:rPr>
                        <a:t>Por exemplo: </a:t>
                      </a:r>
                      <a:r>
                        <a:rPr lang="pt-BR" sz="2200" b="0" dirty="0">
                          <a:solidFill>
                            <a:schemeClr val="tx1"/>
                          </a:solidFill>
                          <a:latin typeface="Arial Narrow" panose="020B0606020202030204" pitchFamily="34" charset="0"/>
                        </a:rPr>
                        <a:t>Para preservar o meio ambiente é preciso, por exemplo, economizar energia, desligar a torneira ao escovar os dentes.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38105835"/>
                  </a:ext>
                </a:extLst>
              </a:tr>
            </a:tbl>
          </a:graphicData>
        </a:graphic>
      </p:graphicFrame>
    </p:spTree>
    <p:extLst>
      <p:ext uri="{BB962C8B-B14F-4D97-AF65-F5344CB8AC3E}">
        <p14:creationId xmlns:p14="http://schemas.microsoft.com/office/powerpoint/2010/main" val="4172728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5FDFD6-D201-0C28-7DA9-56BC6FE3838B}"/>
              </a:ext>
            </a:extLst>
          </p:cNvPr>
          <p:cNvSpPr txBox="1"/>
          <p:nvPr/>
        </p:nvSpPr>
        <p:spPr>
          <a:xfrm>
            <a:off x="269574" y="667464"/>
            <a:ext cx="11583119"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21. </a:t>
            </a:r>
            <a:r>
              <a:rPr lang="pt-BR" sz="2200" dirty="0">
                <a:latin typeface="Arial Narrow" panose="020B0606020202030204" pitchFamily="34" charset="0"/>
              </a:rPr>
              <a:t>Aponte, nos trechos a seguir, em qual predomina um “argumento de autoridade”, ou seja, alguém que domina esse assunto.</a:t>
            </a:r>
          </a:p>
          <a:p>
            <a:pPr algn="just">
              <a:lnSpc>
                <a:spcPct val="150000"/>
              </a:lnSpc>
            </a:pPr>
            <a:r>
              <a:rPr lang="pt-BR" sz="2200" dirty="0">
                <a:latin typeface="Arial Narrow" panose="020B0606020202030204" pitchFamily="34" charset="0"/>
              </a:rPr>
              <a:t>(A) “E olha que nem moro na Granja, imagino a dor dos vizinhos.”   </a:t>
            </a:r>
          </a:p>
          <a:p>
            <a:pPr algn="just">
              <a:lnSpc>
                <a:spcPct val="150000"/>
              </a:lnSpc>
            </a:pPr>
            <a:r>
              <a:rPr lang="pt-BR" sz="2200" dirty="0">
                <a:latin typeface="Arial Narrow" panose="020B0606020202030204" pitchFamily="34" charset="0"/>
              </a:rPr>
              <a:t>(B) “Aquilo me deixou preocupado, como se previsse o que estaria para acontecer.”</a:t>
            </a:r>
          </a:p>
          <a:p>
            <a:pPr algn="just">
              <a:lnSpc>
                <a:spcPct val="150000"/>
              </a:lnSpc>
            </a:pPr>
            <a:r>
              <a:rPr lang="pt-BR" sz="2200" dirty="0">
                <a:latin typeface="Arial Narrow" panose="020B0606020202030204" pitchFamily="34" charset="0"/>
              </a:rPr>
              <a:t>(C) Valter, um grande amigo ambientalista, me disse que “se você cortar uma árvore da sua rua, a prefeitura lhe dará uma multa enorme e ainda terá que plantar outras árvores.”</a:t>
            </a:r>
          </a:p>
          <a:p>
            <a:pPr algn="just">
              <a:lnSpc>
                <a:spcPct val="150000"/>
              </a:lnSpc>
            </a:pPr>
            <a:r>
              <a:rPr lang="pt-BR" sz="2200" dirty="0">
                <a:latin typeface="Arial Narrow" panose="020B0606020202030204" pitchFamily="34" charset="0"/>
              </a:rPr>
              <a:t>(D) “Hoje, alguns meses após o desmatamento, vemos um terreno completamente nu de vegetação, terra, barro e tratores parados, como cães famintos sobre um bom bife, esperando a hora de continuar sua furiosa destruição.”</a:t>
            </a:r>
          </a:p>
        </p:txBody>
      </p:sp>
    </p:spTree>
    <p:extLst>
      <p:ext uri="{BB962C8B-B14F-4D97-AF65-F5344CB8AC3E}">
        <p14:creationId xmlns:p14="http://schemas.microsoft.com/office/powerpoint/2010/main" val="1428704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3973E4F-6F80-11E4-C861-CDC0ED8365A1}"/>
              </a:ext>
            </a:extLst>
          </p:cNvPr>
          <p:cNvSpPr txBox="1"/>
          <p:nvPr/>
        </p:nvSpPr>
        <p:spPr>
          <a:xfrm>
            <a:off x="313765" y="1115673"/>
            <a:ext cx="11564470" cy="446276"/>
          </a:xfrm>
          <a:prstGeom prst="rect">
            <a:avLst/>
          </a:prstGeom>
          <a:noFill/>
        </p:spPr>
        <p:txBody>
          <a:bodyPr wrap="square">
            <a:spAutoFit/>
          </a:bodyPr>
          <a:lstStyle/>
          <a:p>
            <a:r>
              <a:rPr lang="pt-BR" sz="2300" b="1" dirty="0">
                <a:latin typeface="Arial Narrow" panose="020B0606020202030204" pitchFamily="34" charset="0"/>
              </a:rPr>
              <a:t>Contextualizando o gênero, o tema e o campo de atuação</a:t>
            </a:r>
          </a:p>
        </p:txBody>
      </p:sp>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424087248"/>
              </p:ext>
            </p:extLst>
          </p:nvPr>
        </p:nvGraphicFramePr>
        <p:xfrm>
          <a:off x="304800" y="768976"/>
          <a:ext cx="11573435" cy="346697"/>
        </p:xfrm>
        <a:graphic>
          <a:graphicData uri="http://schemas.openxmlformats.org/drawingml/2006/table">
            <a:tbl>
              <a:tblPr firstRow="1" firstCol="1" bandRow="1"/>
              <a:tblGrid>
                <a:gridCol w="11573435">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C19A52A2-FC3B-3998-329D-496362C9306B}"/>
              </a:ext>
            </a:extLst>
          </p:cNvPr>
          <p:cNvSpPr txBox="1"/>
          <p:nvPr/>
        </p:nvSpPr>
        <p:spPr>
          <a:xfrm>
            <a:off x="313765" y="1703587"/>
            <a:ext cx="11564470" cy="5135445"/>
          </a:xfrm>
          <a:prstGeom prst="rect">
            <a:avLst/>
          </a:prstGeom>
          <a:noFill/>
        </p:spPr>
        <p:txBody>
          <a:bodyPr wrap="square">
            <a:spAutoFit/>
          </a:bodyPr>
          <a:lstStyle/>
          <a:p>
            <a:pPr algn="just">
              <a:lnSpc>
                <a:spcPct val="115000"/>
              </a:lnSpc>
              <a:buNone/>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Caro(a) estudante, alguns gêneros textuais costumam empregar o humor e a ironia como recursos para atribuir sentidos ao texto. A charge é um deles e, além de entreter, desperta o espírito crítico dos leitores. Vamos lá conhecer esse gênero textual?</a:t>
            </a:r>
          </a:p>
          <a:p>
            <a:pPr algn="just">
              <a:lnSpc>
                <a:spcPct val="115000"/>
              </a:lnSpc>
              <a:buNone/>
            </a:pPr>
            <a:endParaRPr lang="pt-BR" sz="2200" b="1"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Antes de ler os textos vamos conversar?</a:t>
            </a:r>
          </a:p>
          <a:p>
            <a:pPr algn="just">
              <a:lnSpc>
                <a:spcPct val="115000"/>
              </a:lnSpc>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Você acha que um texto precisa ser formado apenas por palavras?</a:t>
            </a: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E se não houver nenhuma palavra, é possível transmitir uma mensagem?</a:t>
            </a: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Você gosta de textos com humor?</a:t>
            </a: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Quais os tipos de texto que você conhece que apresentam humor?</a:t>
            </a: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Você conhece o gênero textual Charge?</a:t>
            </a:r>
          </a:p>
          <a:p>
            <a:pPr algn="just">
              <a:lnSpc>
                <a:spcPct val="115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Ao ler charges, você costuma compreender o sentido delas?</a:t>
            </a:r>
          </a:p>
          <a:p>
            <a:pPr algn="just">
              <a:lnSpc>
                <a:spcPct val="115000"/>
              </a:lnSpc>
              <a:buNone/>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2839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7D47D1-2CA5-B70A-4052-1C71CDBCB2C3}"/>
              </a:ext>
            </a:extLst>
          </p:cNvPr>
          <p:cNvSpPr txBox="1"/>
          <p:nvPr/>
        </p:nvSpPr>
        <p:spPr>
          <a:xfrm>
            <a:off x="260949" y="665036"/>
            <a:ext cx="11686636" cy="430887"/>
          </a:xfrm>
          <a:prstGeom prst="rect">
            <a:avLst/>
          </a:prstGeom>
          <a:noFill/>
        </p:spPr>
        <p:txBody>
          <a:bodyPr wrap="square">
            <a:spAutoFit/>
          </a:bodyPr>
          <a:lstStyle/>
          <a:p>
            <a:pPr algn="just"/>
            <a:r>
              <a:rPr lang="pt-BR" sz="2200" b="1" dirty="0">
                <a:latin typeface="Arial Narrow" panose="020B0606020202030204" pitchFamily="34" charset="0"/>
              </a:rPr>
              <a:t>Conhecendo o gênero textual</a:t>
            </a:r>
          </a:p>
        </p:txBody>
      </p:sp>
      <p:graphicFrame>
        <p:nvGraphicFramePr>
          <p:cNvPr id="4" name="Tabela 3">
            <a:extLst>
              <a:ext uri="{FF2B5EF4-FFF2-40B4-BE49-F238E27FC236}">
                <a16:creationId xmlns:a16="http://schemas.microsoft.com/office/drawing/2014/main" id="{D692CF52-F024-AE51-F33D-E17F2C3BF314}"/>
              </a:ext>
            </a:extLst>
          </p:cNvPr>
          <p:cNvGraphicFramePr>
            <a:graphicFrameLocks noGrp="1"/>
          </p:cNvGraphicFramePr>
          <p:nvPr>
            <p:extLst>
              <p:ext uri="{D42A27DB-BD31-4B8C-83A1-F6EECF244321}">
                <p14:modId xmlns:p14="http://schemas.microsoft.com/office/powerpoint/2010/main" val="935407277"/>
              </p:ext>
            </p:extLst>
          </p:nvPr>
        </p:nvGraphicFramePr>
        <p:xfrm>
          <a:off x="260949" y="1095923"/>
          <a:ext cx="11670102" cy="5394960"/>
        </p:xfrm>
        <a:graphic>
          <a:graphicData uri="http://schemas.openxmlformats.org/drawingml/2006/table">
            <a:tbl>
              <a:tblPr firstRow="1" bandRow="1">
                <a:tableStyleId>{5C22544A-7EE6-4342-B048-85BDC9FD1C3A}</a:tableStyleId>
              </a:tblPr>
              <a:tblGrid>
                <a:gridCol w="11670102">
                  <a:extLst>
                    <a:ext uri="{9D8B030D-6E8A-4147-A177-3AD203B41FA5}">
                      <a16:colId xmlns:a16="http://schemas.microsoft.com/office/drawing/2014/main" val="1908209242"/>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CHARGE</a:t>
                      </a:r>
                    </a:p>
                    <a:p>
                      <a:pPr algn="just">
                        <a:lnSpc>
                          <a:spcPct val="150000"/>
                        </a:lnSpc>
                      </a:pPr>
                      <a:r>
                        <a:rPr lang="pt-BR" sz="2200" b="1" dirty="0">
                          <a:solidFill>
                            <a:schemeClr val="tx1"/>
                          </a:solidFill>
                          <a:latin typeface="Arial Narrow" panose="020B0606020202030204" pitchFamily="34" charset="0"/>
                        </a:rPr>
                        <a:t>       Charge </a:t>
                      </a:r>
                      <a:r>
                        <a:rPr lang="pt-BR" sz="2200" b="0" dirty="0">
                          <a:solidFill>
                            <a:schemeClr val="tx1"/>
                          </a:solidFill>
                          <a:latin typeface="Arial Narrow" panose="020B0606020202030204" pitchFamily="34" charset="0"/>
                        </a:rPr>
                        <a:t>é um gênero jornalístico que, centrado em questões atuais, reflete o posicionamento editorial do jornal ou veículo de comunicação. </a:t>
                      </a:r>
                      <a:r>
                        <a:rPr lang="pt-BR" sz="2200" b="1" dirty="0">
                          <a:solidFill>
                            <a:schemeClr val="tx1"/>
                          </a:solidFill>
                          <a:latin typeface="Arial Narrow" panose="020B0606020202030204" pitchFamily="34" charset="0"/>
                        </a:rPr>
                        <a:t>Faz críticas a acontecimentos recentes</a:t>
                      </a:r>
                      <a:r>
                        <a:rPr lang="pt-BR" sz="2200" b="0" dirty="0">
                          <a:solidFill>
                            <a:schemeClr val="tx1"/>
                          </a:solidFill>
                          <a:latin typeface="Arial Narrow" panose="020B0606020202030204" pitchFamily="34" charset="0"/>
                        </a:rPr>
                        <a:t>, isto é, do momento da publicação, envolvendo figuras públicas. O nome charge vem do francês </a:t>
                      </a:r>
                      <a:r>
                        <a:rPr lang="pt-BR" sz="2200" b="0" dirty="0" err="1">
                          <a:solidFill>
                            <a:schemeClr val="tx1"/>
                          </a:solidFill>
                          <a:latin typeface="Arial Narrow" panose="020B0606020202030204" pitchFamily="34" charset="0"/>
                        </a:rPr>
                        <a:t>charger</a:t>
                      </a:r>
                      <a:r>
                        <a:rPr lang="pt-BR" sz="2200" b="0" dirty="0">
                          <a:solidFill>
                            <a:schemeClr val="tx1"/>
                          </a:solidFill>
                          <a:latin typeface="Arial Narrow" panose="020B0606020202030204" pitchFamily="34" charset="0"/>
                        </a:rPr>
                        <a:t>, que significa "fazer carga", "exagerar".  A charge utiliza recursos como </a:t>
                      </a:r>
                      <a:r>
                        <a:rPr lang="pt-BR" sz="2200" b="1" dirty="0">
                          <a:solidFill>
                            <a:schemeClr val="tx1"/>
                          </a:solidFill>
                          <a:latin typeface="Arial Narrow" panose="020B0606020202030204" pitchFamily="34" charset="0"/>
                        </a:rPr>
                        <a:t>linguagem verbal (palavras) e não verbal (imagens); caricaturas: </a:t>
                      </a:r>
                      <a:r>
                        <a:rPr lang="pt-BR" sz="2200" b="0" dirty="0">
                          <a:solidFill>
                            <a:schemeClr val="tx1"/>
                          </a:solidFill>
                          <a:latin typeface="Arial Narrow" panose="020B0606020202030204" pitchFamily="34" charset="0"/>
                        </a:rPr>
                        <a:t>desenho exagerado de características físicas ou comportamentais de uma pessoa, geralmente uma figura pública, com o objetivo de criar um efeito humorístico ou crítico, desenhos; legendas (pequenos textos); </a:t>
                      </a:r>
                      <a:r>
                        <a:rPr lang="pt-BR" sz="2200" b="1" dirty="0">
                          <a:solidFill>
                            <a:schemeClr val="tx1"/>
                          </a:solidFill>
                          <a:latin typeface="Arial Narrow" panose="020B0606020202030204" pitchFamily="34" charset="0"/>
                        </a:rPr>
                        <a:t>e balões de fala para criar uma narrativa visual</a:t>
                      </a:r>
                      <a:r>
                        <a:rPr lang="pt-BR" sz="2200" b="0" dirty="0">
                          <a:solidFill>
                            <a:schemeClr val="tx1"/>
                          </a:solidFill>
                          <a:latin typeface="Arial Narrow" panose="020B0606020202030204" pitchFamily="34" charset="0"/>
                        </a:rPr>
                        <a:t> que satiriza algum aspecto da sociedade, seja político, social, cultural ou econômico.  Normalmente, elas são publicadas nas seções de artigos de opinião e cartas dos leitores, justamente por indicarem opiniões e juízos de valor por parte de quem enuncia, no caso, o chargista.</a:t>
                      </a:r>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C2F2"/>
                    </a:solidFill>
                  </a:tcPr>
                </a:tc>
                <a:extLst>
                  <a:ext uri="{0D108BD9-81ED-4DB2-BD59-A6C34878D82A}">
                    <a16:rowId xmlns:a16="http://schemas.microsoft.com/office/drawing/2014/main" val="2824679875"/>
                  </a:ext>
                </a:extLst>
              </a:tr>
            </a:tbl>
          </a:graphicData>
        </a:graphic>
      </p:graphicFrame>
    </p:spTree>
    <p:extLst>
      <p:ext uri="{BB962C8B-B14F-4D97-AF65-F5344CB8AC3E}">
        <p14:creationId xmlns:p14="http://schemas.microsoft.com/office/powerpoint/2010/main" val="2444462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2A4BFA5-D1AA-4F80-4C12-7D3E1C81DC3C}"/>
              </a:ext>
            </a:extLst>
          </p:cNvPr>
          <p:cNvGraphicFramePr>
            <a:graphicFrameLocks noGrp="1"/>
          </p:cNvGraphicFramePr>
          <p:nvPr>
            <p:extLst>
              <p:ext uri="{D42A27DB-BD31-4B8C-83A1-F6EECF244321}">
                <p14:modId xmlns:p14="http://schemas.microsoft.com/office/powerpoint/2010/main" val="553994607"/>
              </p:ext>
            </p:extLst>
          </p:nvPr>
        </p:nvGraphicFramePr>
        <p:xfrm>
          <a:off x="306717" y="728292"/>
          <a:ext cx="11554604" cy="3811651"/>
        </p:xfrm>
        <a:graphic>
          <a:graphicData uri="http://schemas.openxmlformats.org/drawingml/2006/table">
            <a:tbl>
              <a:tblPr firstRow="1" bandRow="1">
                <a:tableStyleId>{5C22544A-7EE6-4342-B048-85BDC9FD1C3A}</a:tableStyleId>
              </a:tblPr>
              <a:tblGrid>
                <a:gridCol w="11554604">
                  <a:extLst>
                    <a:ext uri="{9D8B030D-6E8A-4147-A177-3AD203B41FA5}">
                      <a16:colId xmlns:a16="http://schemas.microsoft.com/office/drawing/2014/main" val="897145974"/>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Características da Charge</a:t>
                      </a:r>
                    </a:p>
                    <a:p>
                      <a:pPr algn="just">
                        <a:lnSpc>
                          <a:spcPct val="150000"/>
                        </a:lnSpc>
                      </a:pPr>
                      <a:r>
                        <a:rPr lang="pt-BR" sz="2200" b="1" dirty="0">
                          <a:solidFill>
                            <a:schemeClr val="tx1"/>
                          </a:solidFill>
                          <a:latin typeface="Arial Narrow" panose="020B0606020202030204" pitchFamily="34" charset="0"/>
                        </a:rPr>
                        <a:t>        Uso do humor como forma de crítica: </a:t>
                      </a:r>
                      <a:r>
                        <a:rPr lang="pt-BR" sz="2200" b="0" dirty="0">
                          <a:solidFill>
                            <a:schemeClr val="tx1"/>
                          </a:solidFill>
                          <a:latin typeface="Arial Narrow" panose="020B0606020202030204" pitchFamily="34" charset="0"/>
                        </a:rPr>
                        <a:t>por meio de elementos visuais e textuais engraçados, a charge busca chamar a atenção do leitor e provocar reflexões sobre determinado tema. </a:t>
                      </a:r>
                      <a:r>
                        <a:rPr lang="pt-BR" sz="2200" b="1" dirty="0">
                          <a:solidFill>
                            <a:schemeClr val="tx1"/>
                          </a:solidFill>
                          <a:latin typeface="Arial Narrow" panose="020B0606020202030204" pitchFamily="34" charset="0"/>
                        </a:rPr>
                        <a:t>É marcada pela sua concisão:  </a:t>
                      </a:r>
                      <a:r>
                        <a:rPr lang="pt-BR" sz="2200" b="0" dirty="0">
                          <a:solidFill>
                            <a:schemeClr val="tx1"/>
                          </a:solidFill>
                          <a:latin typeface="Arial Narrow" panose="020B0606020202030204" pitchFamily="34" charset="0"/>
                        </a:rPr>
                        <a:t>é necessário transmitir a mensagem de forma rápida e direta. As </a:t>
                      </a:r>
                      <a:r>
                        <a:rPr lang="pt-BR" sz="2200" b="1" dirty="0">
                          <a:solidFill>
                            <a:schemeClr val="tx1"/>
                          </a:solidFill>
                          <a:latin typeface="Arial Narrow" panose="020B0606020202030204" pitchFamily="34" charset="0"/>
                        </a:rPr>
                        <a:t>charges costumam ser curtas e objetivas</a:t>
                      </a:r>
                      <a:r>
                        <a:rPr lang="pt-BR" sz="2200" b="0" dirty="0">
                          <a:solidFill>
                            <a:schemeClr val="tx1"/>
                          </a:solidFill>
                          <a:latin typeface="Arial Narrow" panose="020B0606020202030204" pitchFamily="34" charset="0"/>
                        </a:rPr>
                        <a:t>, utilizando poucas palavras para transmitir uma ideia complexa.  </a:t>
                      </a:r>
                      <a:r>
                        <a:rPr lang="pt-BR" sz="2200" b="1" dirty="0">
                          <a:solidFill>
                            <a:schemeClr val="tx1"/>
                          </a:solidFill>
                          <a:latin typeface="Arial Narrow" panose="020B0606020202030204" pitchFamily="34" charset="0"/>
                        </a:rPr>
                        <a:t>Capacidade de contextualização: </a:t>
                      </a:r>
                      <a:r>
                        <a:rPr lang="pt-BR" sz="2200" b="0" dirty="0">
                          <a:solidFill>
                            <a:schemeClr val="tx1"/>
                          </a:solidFill>
                          <a:latin typeface="Arial Narrow" panose="020B0606020202030204" pitchFamily="34" charset="0"/>
                        </a:rPr>
                        <a:t>Ela está sempre relacionada a algum acontecimento atual, seja um fato político, uma polêmica social ou um evento esportivo.</a:t>
                      </a:r>
                    </a:p>
                    <a:p>
                      <a:pPr algn="r">
                        <a:lnSpc>
                          <a:spcPct val="150000"/>
                        </a:lnSpc>
                      </a:pPr>
                      <a:r>
                        <a:rPr lang="pt-BR" sz="1000" b="0" dirty="0">
                          <a:solidFill>
                            <a:schemeClr val="tx1"/>
                          </a:solidFill>
                          <a:latin typeface="Arial Narrow" panose="020B0606020202030204" pitchFamily="34" charset="0"/>
                        </a:rPr>
                        <a:t>Disponível em: https://mundoeducacao.uol.com.br/</a:t>
                      </a:r>
                      <a:r>
                        <a:rPr lang="pt-BR" sz="1000" b="0" dirty="0" err="1">
                          <a:solidFill>
                            <a:schemeClr val="tx1"/>
                          </a:solidFill>
                          <a:latin typeface="Arial Narrow" panose="020B0606020202030204" pitchFamily="34" charset="0"/>
                        </a:rPr>
                        <a:t>redacao</a:t>
                      </a:r>
                      <a:r>
                        <a:rPr lang="pt-BR" sz="1000" b="0" dirty="0">
                          <a:solidFill>
                            <a:schemeClr val="tx1"/>
                          </a:solidFill>
                          <a:latin typeface="Arial Narrow" panose="020B0606020202030204" pitchFamily="34" charset="0"/>
                        </a:rPr>
                        <a:t>/charge.htm. Acesso em: 1º de jul. 2025.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C2F2"/>
                    </a:solidFill>
                  </a:tcPr>
                </a:tc>
                <a:extLst>
                  <a:ext uri="{0D108BD9-81ED-4DB2-BD59-A6C34878D82A}">
                    <a16:rowId xmlns:a16="http://schemas.microsoft.com/office/drawing/2014/main" val="865674640"/>
                  </a:ext>
                </a:extLst>
              </a:tr>
            </a:tbl>
          </a:graphicData>
        </a:graphic>
      </p:graphicFrame>
    </p:spTree>
    <p:extLst>
      <p:ext uri="{BB962C8B-B14F-4D97-AF65-F5344CB8AC3E}">
        <p14:creationId xmlns:p14="http://schemas.microsoft.com/office/powerpoint/2010/main" val="2219202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8C28ACA-BBB5-DCE5-940B-7CF7D3C342FA}"/>
              </a:ext>
            </a:extLst>
          </p:cNvPr>
          <p:cNvSpPr txBox="1"/>
          <p:nvPr/>
        </p:nvSpPr>
        <p:spPr>
          <a:xfrm>
            <a:off x="226442" y="724467"/>
            <a:ext cx="11574493" cy="155177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a:t>
            </a:r>
          </a:p>
        </p:txBody>
      </p:sp>
      <p:pic>
        <p:nvPicPr>
          <p:cNvPr id="4" name="Imagem 3">
            <a:extLst>
              <a:ext uri="{FF2B5EF4-FFF2-40B4-BE49-F238E27FC236}">
                <a16:creationId xmlns:a16="http://schemas.microsoft.com/office/drawing/2014/main" id="{C16BF7D4-48AC-0D1B-DA16-E028ACE97654}"/>
              </a:ext>
            </a:extLst>
          </p:cNvPr>
          <p:cNvPicPr>
            <a:picLocks noChangeAspect="1"/>
          </p:cNvPicPr>
          <p:nvPr/>
        </p:nvPicPr>
        <p:blipFill>
          <a:blip r:embed="rId2"/>
          <a:stretch>
            <a:fillRect/>
          </a:stretch>
        </p:blipFill>
        <p:spPr>
          <a:xfrm>
            <a:off x="3398808" y="2276238"/>
            <a:ext cx="5046452" cy="3314655"/>
          </a:xfrm>
          <a:prstGeom prst="rect">
            <a:avLst/>
          </a:prstGeom>
        </p:spPr>
      </p:pic>
      <p:sp>
        <p:nvSpPr>
          <p:cNvPr id="6" name="CaixaDeTexto 5">
            <a:extLst>
              <a:ext uri="{FF2B5EF4-FFF2-40B4-BE49-F238E27FC236}">
                <a16:creationId xmlns:a16="http://schemas.microsoft.com/office/drawing/2014/main" id="{423D3710-3ECB-575E-157D-56FF23AAC124}"/>
              </a:ext>
            </a:extLst>
          </p:cNvPr>
          <p:cNvSpPr txBox="1"/>
          <p:nvPr/>
        </p:nvSpPr>
        <p:spPr>
          <a:xfrm>
            <a:off x="2874753" y="5581131"/>
            <a:ext cx="6094562" cy="861774"/>
          </a:xfrm>
          <a:prstGeom prst="rect">
            <a:avLst/>
          </a:prstGeom>
          <a:noFill/>
        </p:spPr>
        <p:txBody>
          <a:bodyPr wrap="square">
            <a:spAutoFit/>
          </a:bodyPr>
          <a:lstStyle/>
          <a:p>
            <a:pPr algn="ctr"/>
            <a:r>
              <a:rPr lang="pt-BR" sz="1000" dirty="0">
                <a:latin typeface="Arial Narrow" panose="020B0606020202030204" pitchFamily="34" charset="0"/>
              </a:rPr>
              <a:t>Disponível em: https://www.google.com/</a:t>
            </a:r>
            <a:r>
              <a:rPr lang="pt-BR" sz="1000" dirty="0" err="1">
                <a:latin typeface="Arial Narrow" panose="020B0606020202030204" pitchFamily="34" charset="0"/>
              </a:rPr>
              <a:t>url?sa</a:t>
            </a:r>
            <a:r>
              <a:rPr lang="pt-BR" sz="1000" dirty="0">
                <a:latin typeface="Arial Narrow" panose="020B0606020202030204" pitchFamily="34" charset="0"/>
              </a:rPr>
              <a:t>=</a:t>
            </a:r>
            <a:r>
              <a:rPr lang="pt-BR" sz="1000" dirty="0" err="1">
                <a:latin typeface="Arial Narrow" panose="020B0606020202030204" pitchFamily="34" charset="0"/>
              </a:rPr>
              <a:t>i&amp;url</a:t>
            </a:r>
            <a:r>
              <a:rPr lang="pt-BR" sz="1000" dirty="0">
                <a:latin typeface="Arial Narrow" panose="020B0606020202030204" pitchFamily="34" charset="0"/>
              </a:rPr>
              <a:t>=https%3A%2F%2Faprendendobiologia.wordpress.com%2F2013%2F06%2F17%2Fo-meio-ambiente-pede-socorro%2F&amp;psig=AOvVaw0P3stZGagH3Bqcj4NiKOfb&amp;ust=1751484194743000&amp;source=</a:t>
            </a:r>
            <a:r>
              <a:rPr lang="pt-BR" sz="1000" dirty="0" err="1">
                <a:latin typeface="Arial Narrow" panose="020B0606020202030204" pitchFamily="34" charset="0"/>
              </a:rPr>
              <a:t>images&amp;cd</a:t>
            </a:r>
            <a:r>
              <a:rPr lang="pt-BR" sz="1000" dirty="0">
                <a:latin typeface="Arial Narrow" panose="020B0606020202030204" pitchFamily="34" charset="0"/>
              </a:rPr>
              <a:t>=</a:t>
            </a:r>
            <a:r>
              <a:rPr lang="pt-BR" sz="1000" dirty="0" err="1">
                <a:latin typeface="Arial Narrow" panose="020B0606020202030204" pitchFamily="34" charset="0"/>
              </a:rPr>
              <a:t>vfe&amp;opi</a:t>
            </a:r>
            <a:r>
              <a:rPr lang="pt-BR" sz="1000" dirty="0">
                <a:latin typeface="Arial Narrow" panose="020B0606020202030204" pitchFamily="34" charset="0"/>
              </a:rPr>
              <a:t>=89978449&amp;ved=0CBQQjRxqFwoTCJDW-M6xnI4DFQAAAAAdAAAAABAE. Acesso em: 2 jul. 2025.</a:t>
            </a:r>
          </a:p>
        </p:txBody>
      </p:sp>
    </p:spTree>
    <p:extLst>
      <p:ext uri="{BB962C8B-B14F-4D97-AF65-F5344CB8AC3E}">
        <p14:creationId xmlns:p14="http://schemas.microsoft.com/office/powerpoint/2010/main" val="3935139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06C144-01D0-CBE7-8778-AC314E2AD93E}"/>
              </a:ext>
            </a:extLst>
          </p:cNvPr>
          <p:cNvSpPr txBox="1"/>
          <p:nvPr/>
        </p:nvSpPr>
        <p:spPr>
          <a:xfrm>
            <a:off x="174685" y="482451"/>
            <a:ext cx="11617624" cy="6245364"/>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O gênero charge é um texto multissemiótico, isto é, utiliza as linguagens verbal (palavras escritas) e não verbal (imagens). Após a leitura do </a:t>
            </a:r>
            <a:r>
              <a:rPr lang="pt-BR" sz="2200" b="1" dirty="0">
                <a:latin typeface="Arial Narrow" panose="020B0606020202030204" pitchFamily="34" charset="0"/>
              </a:rPr>
              <a:t>Texto I</a:t>
            </a:r>
            <a:r>
              <a:rPr lang="pt-BR" sz="2200" dirty="0">
                <a:latin typeface="Arial Narrow" panose="020B0606020202030204" pitchFamily="34" charset="0"/>
              </a:rPr>
              <a:t>, responda.</a:t>
            </a:r>
          </a:p>
          <a:p>
            <a:pPr marL="457200" indent="-457200" algn="just">
              <a:lnSpc>
                <a:spcPct val="150000"/>
              </a:lnSpc>
              <a:buAutoNum type="alphaLcParenR"/>
            </a:pPr>
            <a:r>
              <a:rPr lang="pt-BR" sz="2200" dirty="0">
                <a:latin typeface="Arial Narrow" panose="020B0606020202030204" pitchFamily="34" charset="0"/>
              </a:rPr>
              <a:t>O que está acontecendo na imagem?</a:t>
            </a:r>
          </a:p>
          <a:p>
            <a:pPr marL="457200" indent="-457200" algn="just">
              <a:lnSpc>
                <a:spcPct val="150000"/>
              </a:lnSpc>
              <a:buAutoNum type="alphaLcParenR"/>
            </a:pPr>
            <a:r>
              <a:rPr lang="pt-BR" sz="2200" dirty="0">
                <a:latin typeface="Arial Narrow" panose="020B0606020202030204" pitchFamily="34" charset="0"/>
              </a:rPr>
              <a:t>Qual linguagem é utilizada no texto?</a:t>
            </a:r>
          </a:p>
          <a:p>
            <a:pPr marL="457200" indent="-457200" algn="just">
              <a:lnSpc>
                <a:spcPct val="150000"/>
              </a:lnSpc>
              <a:buAutoNum type="alphaLcParenR"/>
            </a:pPr>
            <a:r>
              <a:rPr lang="pt-BR" sz="2200" dirty="0">
                <a:latin typeface="Arial Narrow" panose="020B0606020202030204" pitchFamily="34" charset="0"/>
              </a:rPr>
              <a:t>Com a linguagem utilizada no texto, é possível compreendê-lo? Explique.</a:t>
            </a:r>
          </a:p>
          <a:p>
            <a:pPr marL="457200" indent="-457200" algn="just">
              <a:lnSpc>
                <a:spcPct val="150000"/>
              </a:lnSpc>
              <a:buAutoNum type="alphaLcParenR"/>
            </a:pPr>
            <a:r>
              <a:rPr lang="pt-BR" sz="2200" dirty="0">
                <a:latin typeface="Arial Narrow" panose="020B0606020202030204" pitchFamily="34" charset="0"/>
              </a:rPr>
              <a:t>Qual é o tema/assunto dessa charge?</a:t>
            </a:r>
          </a:p>
          <a:p>
            <a:pPr algn="just"/>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Os valores são regras individuais que orientam as decisões e as ações do ser humano. Assim, valores sociais e éticos como respeito, honestidade, justiça, igualdade são importantes para nossa convivência com outras pessoas, na sociedade da qual fazemos parte. Agora responda. O valor humano em evidência/presente nesse texto é</a:t>
            </a:r>
          </a:p>
          <a:p>
            <a:pPr algn="just">
              <a:lnSpc>
                <a:spcPct val="150000"/>
              </a:lnSpc>
            </a:pPr>
            <a:r>
              <a:rPr lang="pt-BR" sz="2200" dirty="0">
                <a:latin typeface="Arial Narrow" panose="020B0606020202030204" pitchFamily="34" charset="0"/>
              </a:rPr>
              <a:t>(A) a solidariedade aos doentes.                                   (C) o tratamento afetuoso com as árvores.</a:t>
            </a:r>
          </a:p>
          <a:p>
            <a:pPr algn="just">
              <a:lnSpc>
                <a:spcPct val="150000"/>
              </a:lnSpc>
            </a:pPr>
            <a:r>
              <a:rPr lang="pt-BR" sz="2200" dirty="0">
                <a:latin typeface="Arial Narrow" panose="020B0606020202030204" pitchFamily="34" charset="0"/>
              </a:rPr>
              <a:t>(B) o respeito ao direito à saúde.                                   (D) a luta pela preservação do meio ambiente.</a:t>
            </a:r>
          </a:p>
        </p:txBody>
      </p:sp>
    </p:spTree>
    <p:extLst>
      <p:ext uri="{BB962C8B-B14F-4D97-AF65-F5344CB8AC3E}">
        <p14:creationId xmlns:p14="http://schemas.microsoft.com/office/powerpoint/2010/main" val="364585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A70DD5-8E5E-3C36-23C3-9DE759B98846}"/>
              </a:ext>
            </a:extLst>
          </p:cNvPr>
          <p:cNvSpPr txBox="1"/>
          <p:nvPr/>
        </p:nvSpPr>
        <p:spPr>
          <a:xfrm>
            <a:off x="252323" y="776226"/>
            <a:ext cx="6094562" cy="138191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 </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II</a:t>
            </a:r>
          </a:p>
        </p:txBody>
      </p:sp>
      <p:pic>
        <p:nvPicPr>
          <p:cNvPr id="4" name="Imagem 3">
            <a:extLst>
              <a:ext uri="{FF2B5EF4-FFF2-40B4-BE49-F238E27FC236}">
                <a16:creationId xmlns:a16="http://schemas.microsoft.com/office/drawing/2014/main" id="{498A26F6-2507-D183-C4D4-623E2CA777BA}"/>
              </a:ext>
            </a:extLst>
          </p:cNvPr>
          <p:cNvPicPr>
            <a:picLocks noChangeAspect="1"/>
          </p:cNvPicPr>
          <p:nvPr/>
        </p:nvPicPr>
        <p:blipFill>
          <a:blip r:embed="rId2"/>
          <a:stretch>
            <a:fillRect/>
          </a:stretch>
        </p:blipFill>
        <p:spPr>
          <a:xfrm>
            <a:off x="3866202" y="2158143"/>
            <a:ext cx="4459595" cy="3099040"/>
          </a:xfrm>
          <a:prstGeom prst="rect">
            <a:avLst/>
          </a:prstGeom>
        </p:spPr>
      </p:pic>
      <p:sp>
        <p:nvSpPr>
          <p:cNvPr id="6" name="CaixaDeTexto 5">
            <a:extLst>
              <a:ext uri="{FF2B5EF4-FFF2-40B4-BE49-F238E27FC236}">
                <a16:creationId xmlns:a16="http://schemas.microsoft.com/office/drawing/2014/main" id="{19B35A89-E588-7798-6B9C-92024F51AB46}"/>
              </a:ext>
            </a:extLst>
          </p:cNvPr>
          <p:cNvSpPr txBox="1"/>
          <p:nvPr/>
        </p:nvSpPr>
        <p:spPr>
          <a:xfrm>
            <a:off x="3211183" y="5257183"/>
            <a:ext cx="6094562" cy="707886"/>
          </a:xfrm>
          <a:prstGeom prst="rect">
            <a:avLst/>
          </a:prstGeom>
          <a:noFill/>
        </p:spPr>
        <p:txBody>
          <a:bodyPr wrap="square">
            <a:spAutoFit/>
          </a:bodyPr>
          <a:lstStyle/>
          <a:p>
            <a:pPr algn="ctr"/>
            <a:r>
              <a:rPr lang="pt-BR" sz="1000" dirty="0">
                <a:latin typeface="Arial Narrow" panose="020B0606020202030204" pitchFamily="34" charset="0"/>
              </a:rPr>
              <a:t>Disponível em: https://www.google.com/</a:t>
            </a:r>
            <a:r>
              <a:rPr lang="pt-BR" sz="1000" dirty="0" err="1">
                <a:latin typeface="Arial Narrow" panose="020B0606020202030204" pitchFamily="34" charset="0"/>
              </a:rPr>
              <a:t>url?sa</a:t>
            </a:r>
            <a:r>
              <a:rPr lang="pt-BR" sz="1000" dirty="0">
                <a:latin typeface="Arial Narrow" panose="020B0606020202030204" pitchFamily="34" charset="0"/>
              </a:rPr>
              <a:t>=</a:t>
            </a:r>
            <a:r>
              <a:rPr lang="pt-BR" sz="1000" dirty="0" err="1">
                <a:latin typeface="Arial Narrow" panose="020B0606020202030204" pitchFamily="34" charset="0"/>
              </a:rPr>
              <a:t>i&amp;url</a:t>
            </a:r>
            <a:r>
              <a:rPr lang="pt-BR" sz="1000" dirty="0">
                <a:latin typeface="Arial Narrow" panose="020B0606020202030204" pitchFamily="34" charset="0"/>
              </a:rPr>
              <a:t>=https%3A%2F%2Fwww.tribunaribeirao.com.br%2Fcharge-18-05-2025%2F&amp;psig=AOvVaw2L-d1WX_bavnOr9sAtgiIF&amp;ust=1751481598434000&amp;source=</a:t>
            </a:r>
            <a:r>
              <a:rPr lang="pt-BR" sz="1000" dirty="0" err="1">
                <a:latin typeface="Arial Narrow" panose="020B0606020202030204" pitchFamily="34" charset="0"/>
              </a:rPr>
              <a:t>images&amp;cd</a:t>
            </a:r>
            <a:r>
              <a:rPr lang="pt-BR" sz="1000" dirty="0">
                <a:latin typeface="Arial Narrow" panose="020B0606020202030204" pitchFamily="34" charset="0"/>
              </a:rPr>
              <a:t>=</a:t>
            </a:r>
            <a:r>
              <a:rPr lang="pt-BR" sz="1000" dirty="0" err="1">
                <a:latin typeface="Arial Narrow" panose="020B0606020202030204" pitchFamily="34" charset="0"/>
              </a:rPr>
              <a:t>vfe&amp;opi</a:t>
            </a:r>
            <a:r>
              <a:rPr lang="pt-BR" sz="1000" dirty="0">
                <a:latin typeface="Arial Narrow" panose="020B0606020202030204" pitchFamily="34" charset="0"/>
              </a:rPr>
              <a:t>=89978449&amp;ved=0CBQQjRxqFwoTCJD_1tennI4DFQAAAAAdAAAAABBF. Acesso em: 2 jul. 2025.</a:t>
            </a:r>
          </a:p>
        </p:txBody>
      </p:sp>
    </p:spTree>
    <p:extLst>
      <p:ext uri="{BB962C8B-B14F-4D97-AF65-F5344CB8AC3E}">
        <p14:creationId xmlns:p14="http://schemas.microsoft.com/office/powerpoint/2010/main" val="4094449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370771-E68D-E9A1-9BF0-95B143378E0C}"/>
              </a:ext>
            </a:extLst>
          </p:cNvPr>
          <p:cNvSpPr txBox="1"/>
          <p:nvPr/>
        </p:nvSpPr>
        <p:spPr>
          <a:xfrm>
            <a:off x="243695" y="618566"/>
            <a:ext cx="11703889" cy="4090928"/>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A charge é um gênero textual que apresenta, geralmente, elementos verbais e não verbais. Para isso, muitas vezes são utilizados balões de fala. Nessa charge, o uso da linguagem verbal</a:t>
            </a:r>
          </a:p>
          <a:p>
            <a:pPr algn="just">
              <a:lnSpc>
                <a:spcPct val="150000"/>
              </a:lnSpc>
            </a:pPr>
            <a:r>
              <a:rPr lang="pt-BR" sz="2200" dirty="0">
                <a:latin typeface="Arial Narrow" panose="020B0606020202030204" pitchFamily="34" charset="0"/>
              </a:rPr>
              <a:t>(A) colabora para deixar o texto mais confuso.</a:t>
            </a:r>
          </a:p>
          <a:p>
            <a:pPr algn="just">
              <a:lnSpc>
                <a:spcPct val="150000"/>
              </a:lnSpc>
            </a:pPr>
            <a:r>
              <a:rPr lang="pt-BR" sz="2200" dirty="0">
                <a:latin typeface="Arial Narrow" panose="020B0606020202030204" pitchFamily="34" charset="0"/>
              </a:rPr>
              <a:t>(B) prejudica a compreensão do assunto abordado.</a:t>
            </a:r>
          </a:p>
          <a:p>
            <a:pPr algn="just">
              <a:lnSpc>
                <a:spcPct val="150000"/>
              </a:lnSpc>
            </a:pPr>
            <a:r>
              <a:rPr lang="pt-BR" sz="2200" dirty="0">
                <a:latin typeface="Arial Narrow" panose="020B0606020202030204" pitchFamily="34" charset="0"/>
              </a:rPr>
              <a:t>(C) torna o texto mais extenso, sem facilitar sua compreensão.</a:t>
            </a:r>
          </a:p>
          <a:p>
            <a:pPr algn="just">
              <a:lnSpc>
                <a:spcPct val="150000"/>
              </a:lnSpc>
            </a:pPr>
            <a:r>
              <a:rPr lang="pt-BR" sz="2200" dirty="0">
                <a:latin typeface="Arial Narrow" panose="020B0606020202030204" pitchFamily="34" charset="0"/>
              </a:rPr>
              <a:t>(D) contribui, de forma essencial, para a compreensão do texto.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Qual a finalidade do gênero textual charge?</a:t>
            </a:r>
          </a:p>
        </p:txBody>
      </p:sp>
    </p:spTree>
    <p:extLst>
      <p:ext uri="{BB962C8B-B14F-4D97-AF65-F5344CB8AC3E}">
        <p14:creationId xmlns:p14="http://schemas.microsoft.com/office/powerpoint/2010/main" val="2007542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F2672BF-BCC5-1D88-0A8F-73BC5D3B02CA}"/>
              </a:ext>
            </a:extLst>
          </p:cNvPr>
          <p:cNvSpPr txBox="1"/>
          <p:nvPr/>
        </p:nvSpPr>
        <p:spPr>
          <a:xfrm>
            <a:off x="260949" y="697634"/>
            <a:ext cx="11600372"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A finalidade dessa charge (</a:t>
            </a:r>
            <a:r>
              <a:rPr lang="pt-BR" sz="2200" b="1" dirty="0">
                <a:latin typeface="Arial Narrow" panose="020B0606020202030204" pitchFamily="34" charset="0"/>
              </a:rPr>
              <a:t>Texto II</a:t>
            </a:r>
            <a:r>
              <a:rPr lang="pt-BR" sz="2200" dirty="0">
                <a:latin typeface="Arial Narrow" panose="020B0606020202030204" pitchFamily="34" charset="0"/>
              </a:rPr>
              <a:t>) é</a:t>
            </a:r>
          </a:p>
          <a:p>
            <a:pPr algn="just">
              <a:lnSpc>
                <a:spcPct val="150000"/>
              </a:lnSpc>
            </a:pPr>
            <a:r>
              <a:rPr lang="pt-BR" sz="2200" dirty="0">
                <a:latin typeface="Arial Narrow" panose="020B0606020202030204" pitchFamily="34" charset="0"/>
              </a:rPr>
              <a:t>(A) narrar como se deve usar o celular.</a:t>
            </a:r>
          </a:p>
          <a:p>
            <a:pPr algn="just">
              <a:lnSpc>
                <a:spcPct val="150000"/>
              </a:lnSpc>
            </a:pPr>
            <a:r>
              <a:rPr lang="pt-BR" sz="2200" dirty="0">
                <a:latin typeface="Arial Narrow" panose="020B0606020202030204" pitchFamily="34" charset="0"/>
              </a:rPr>
              <a:t>(B) informar que não se deve dirigir e conversar.</a:t>
            </a:r>
          </a:p>
          <a:p>
            <a:pPr algn="just">
              <a:lnSpc>
                <a:spcPct val="150000"/>
              </a:lnSpc>
            </a:pPr>
            <a:r>
              <a:rPr lang="pt-BR" sz="2200" dirty="0">
                <a:latin typeface="Arial Narrow" panose="020B0606020202030204" pitchFamily="34" charset="0"/>
              </a:rPr>
              <a:t>(C) criticar o fato de usar o celular enquanto dirige.</a:t>
            </a:r>
          </a:p>
          <a:p>
            <a:pPr algn="just">
              <a:lnSpc>
                <a:spcPct val="150000"/>
              </a:lnSpc>
            </a:pPr>
            <a:r>
              <a:rPr lang="pt-BR" sz="2200" dirty="0">
                <a:latin typeface="Arial Narrow" panose="020B0606020202030204" pitchFamily="34" charset="0"/>
              </a:rPr>
              <a:t>(D) instruir sobre a forma correta de usar o celular.</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7. </a:t>
            </a:r>
            <a:r>
              <a:rPr lang="pt-BR" sz="2200" dirty="0">
                <a:latin typeface="Arial Narrow" panose="020B0606020202030204" pitchFamily="34" charset="0"/>
              </a:rPr>
              <a:t>Suporte ou portador é o meio físico ou virtual que serve de base para a materialização de um texto, ou seja, serve para publicar o texto como: jornal, revista, outdoor, embalagem, livro, blog etc. As charges são publicadas em qual(</a:t>
            </a:r>
            <a:r>
              <a:rPr lang="pt-BR" sz="2200" dirty="0" err="1">
                <a:latin typeface="Arial Narrow" panose="020B0606020202030204" pitchFamily="34" charset="0"/>
              </a:rPr>
              <a:t>is</a:t>
            </a:r>
            <a:r>
              <a:rPr lang="pt-BR" sz="2200" dirty="0">
                <a:latin typeface="Arial Narrow" panose="020B0606020202030204" pitchFamily="34" charset="0"/>
              </a:rPr>
              <a:t>) suporte(s)?</a:t>
            </a:r>
          </a:p>
        </p:txBody>
      </p:sp>
    </p:spTree>
    <p:extLst>
      <p:ext uri="{BB962C8B-B14F-4D97-AF65-F5344CB8AC3E}">
        <p14:creationId xmlns:p14="http://schemas.microsoft.com/office/powerpoint/2010/main" val="1039673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5F4BE8-E2AE-21E5-C780-71087513680A}"/>
              </a:ext>
            </a:extLst>
          </p:cNvPr>
          <p:cNvSpPr txBox="1"/>
          <p:nvPr/>
        </p:nvSpPr>
        <p:spPr>
          <a:xfrm>
            <a:off x="260948" y="693820"/>
            <a:ext cx="11634877"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A pontuação é muito mais do que simples sinais para separar ou marcar segmentos da superfície do texto. Além de estarem vinculados intimamente à coerência do texto, esses sinais podem acumular outras funções discursivas, isto é, podem produzir efeitos de sentido, como aqueles ligados à ênfase, à reformulação ou à justificação de certos segmentos. No trecho: “Como é que eu ia ver?!”, foram usados dois sinais de pontuação para</a:t>
            </a:r>
          </a:p>
          <a:p>
            <a:pPr algn="just">
              <a:lnSpc>
                <a:spcPct val="150000"/>
              </a:lnSpc>
            </a:pPr>
            <a:r>
              <a:rPr lang="pt-BR" sz="2200" dirty="0">
                <a:latin typeface="Arial Narrow" panose="020B0606020202030204" pitchFamily="34" charset="0"/>
              </a:rPr>
              <a:t>(A) expressar surpresa e entusiasmo. </a:t>
            </a:r>
          </a:p>
          <a:p>
            <a:pPr algn="just">
              <a:lnSpc>
                <a:spcPct val="150000"/>
              </a:lnSpc>
            </a:pPr>
            <a:r>
              <a:rPr lang="pt-BR" sz="2200" dirty="0">
                <a:latin typeface="Arial Narrow" panose="020B0606020202030204" pitchFamily="34" charset="0"/>
              </a:rPr>
              <a:t>(B) demonstrar que a personagem estava infeliz.</a:t>
            </a:r>
          </a:p>
          <a:p>
            <a:pPr algn="just">
              <a:lnSpc>
                <a:spcPct val="150000"/>
              </a:lnSpc>
            </a:pPr>
            <a:r>
              <a:rPr lang="pt-BR" sz="2200" dirty="0">
                <a:latin typeface="Arial Narrow" panose="020B0606020202030204" pitchFamily="34" charset="0"/>
              </a:rPr>
              <a:t>(C) esclarecer que a personagem se sentia feliz.</a:t>
            </a:r>
          </a:p>
          <a:p>
            <a:pPr algn="just">
              <a:lnSpc>
                <a:spcPct val="150000"/>
              </a:lnSpc>
            </a:pPr>
            <a:r>
              <a:rPr lang="pt-BR" sz="2200" dirty="0">
                <a:latin typeface="Arial Narrow" panose="020B0606020202030204" pitchFamily="34" charset="0"/>
              </a:rPr>
              <a:t>(D) intensificar o sentido da pergunta e a contrariedade da personagem.</a:t>
            </a:r>
          </a:p>
        </p:txBody>
      </p:sp>
    </p:spTree>
    <p:extLst>
      <p:ext uri="{BB962C8B-B14F-4D97-AF65-F5344CB8AC3E}">
        <p14:creationId xmlns:p14="http://schemas.microsoft.com/office/powerpoint/2010/main" val="2526636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318246" y="1082444"/>
            <a:ext cx="11555505" cy="5377113"/>
          </a:xfrm>
          <a:prstGeom prst="rect">
            <a:avLst/>
          </a:prstGeom>
          <a:noFill/>
        </p:spPr>
        <p:txBody>
          <a:bodyPr wrap="square">
            <a:spAutoFit/>
          </a:bodyPr>
          <a:lstStyle/>
          <a:p>
            <a:r>
              <a:rPr lang="pt-BR" sz="2400" b="1" dirty="0">
                <a:latin typeface="Arial Narrow" panose="020B0606020202030204" pitchFamily="34" charset="0"/>
              </a:rPr>
              <a:t>Ampliando os conhecimentos</a:t>
            </a:r>
          </a:p>
          <a:p>
            <a:endParaRPr lang="pt-BR" sz="2400" b="1" dirty="0">
              <a:latin typeface="Arial Narrow" panose="020B0606020202030204" pitchFamily="34" charset="0"/>
            </a:endParaRPr>
          </a:p>
          <a:p>
            <a:pPr algn="just">
              <a:lnSpc>
                <a:spcPct val="150000"/>
              </a:lnSpc>
            </a:pPr>
            <a:r>
              <a:rPr lang="pt-BR" sz="2400" b="1" dirty="0">
                <a:latin typeface="Arial Narrow" panose="020B0606020202030204" pitchFamily="34" charset="0"/>
              </a:rPr>
              <a:t>Estudante, vamos ver um pouquinho mais sobre o gênero textual charge? Só lembrando que a principal finalidade de uma charge é a crítica, geralmente de cunho social ou político, utilizando o humor e a caricatura para expressar essa crítica. As charges buscam chamar a atenção para situações do cotidiano, acontecimentos recentes ou questões importantes, muitas vezes com o objetivo de provocar reflexão ou debate. </a:t>
            </a:r>
          </a:p>
          <a:p>
            <a:pPr algn="just"/>
            <a:endParaRPr lang="pt-BR" sz="2400" b="1" dirty="0">
              <a:latin typeface="Arial Narrow" panose="020B0606020202030204" pitchFamily="34" charset="0"/>
            </a:endParaRPr>
          </a:p>
          <a:p>
            <a:pPr algn="just">
              <a:lnSpc>
                <a:spcPct val="150000"/>
              </a:lnSpc>
            </a:pPr>
            <a:r>
              <a:rPr lang="pt-BR" sz="2400" dirty="0">
                <a:latin typeface="Arial Narrow" panose="020B0606020202030204" pitchFamily="34" charset="0"/>
              </a:rPr>
              <a:t>Leia o texto.</a:t>
            </a:r>
          </a:p>
          <a:p>
            <a:pPr algn="just"/>
            <a:endParaRPr lang="pt-BR" sz="2400" b="1" dirty="0">
              <a:latin typeface="Arial Narrow" panose="020B0606020202030204" pitchFamily="34" charset="0"/>
            </a:endParaRPr>
          </a:p>
          <a:p>
            <a:pPr algn="just">
              <a:lnSpc>
                <a:spcPct val="150000"/>
              </a:lnSpc>
            </a:pPr>
            <a:r>
              <a:rPr lang="pt-BR" sz="2400" b="1" dirty="0">
                <a:latin typeface="Arial Narrow" panose="020B0606020202030204" pitchFamily="34" charset="0"/>
              </a:rPr>
              <a:t>Texto III</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3146966635"/>
              </p:ext>
            </p:extLst>
          </p:nvPr>
        </p:nvGraphicFramePr>
        <p:xfrm>
          <a:off x="318247" y="735747"/>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14" name="Rectangle 1">
            <a:extLst>
              <a:ext uri="{FF2B5EF4-FFF2-40B4-BE49-F238E27FC236}">
                <a16:creationId xmlns:a16="http://schemas.microsoft.com/office/drawing/2014/main" id="{53EF059B-6B81-D85A-27D4-01865A1FB7E9}"/>
              </a:ext>
            </a:extLst>
          </p:cNvPr>
          <p:cNvSpPr>
            <a:spLocks noChangeArrowheads="1"/>
          </p:cNvSpPr>
          <p:nvPr/>
        </p:nvSpPr>
        <p:spPr bwMode="auto">
          <a:xfrm>
            <a:off x="2765425" y="1965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93715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F5B3F6C-C8F1-78C4-5B10-1FB323AF44D7}"/>
              </a:ext>
            </a:extLst>
          </p:cNvPr>
          <p:cNvPicPr>
            <a:picLocks noChangeAspect="1"/>
          </p:cNvPicPr>
          <p:nvPr/>
        </p:nvPicPr>
        <p:blipFill>
          <a:blip r:embed="rId2"/>
          <a:stretch>
            <a:fillRect/>
          </a:stretch>
        </p:blipFill>
        <p:spPr>
          <a:xfrm>
            <a:off x="2943838" y="724619"/>
            <a:ext cx="5530862" cy="3916392"/>
          </a:xfrm>
          <a:prstGeom prst="rect">
            <a:avLst/>
          </a:prstGeom>
        </p:spPr>
      </p:pic>
      <p:sp>
        <p:nvSpPr>
          <p:cNvPr id="4" name="CaixaDeTexto 3">
            <a:extLst>
              <a:ext uri="{FF2B5EF4-FFF2-40B4-BE49-F238E27FC236}">
                <a16:creationId xmlns:a16="http://schemas.microsoft.com/office/drawing/2014/main" id="{4B156863-047F-A18D-65C2-1AF377FC9D00}"/>
              </a:ext>
            </a:extLst>
          </p:cNvPr>
          <p:cNvSpPr txBox="1"/>
          <p:nvPr/>
        </p:nvSpPr>
        <p:spPr>
          <a:xfrm>
            <a:off x="2757897" y="4641011"/>
            <a:ext cx="6094562" cy="707886"/>
          </a:xfrm>
          <a:prstGeom prst="rect">
            <a:avLst/>
          </a:prstGeom>
          <a:noFill/>
        </p:spPr>
        <p:txBody>
          <a:bodyPr wrap="square">
            <a:spAutoFit/>
          </a:bodyPr>
          <a:lstStyle/>
          <a:p>
            <a:pPr algn="just"/>
            <a:r>
              <a:rPr lang="pt-BR" sz="1000" dirty="0">
                <a:latin typeface="Arial Narrow" panose="020B0606020202030204" pitchFamily="34" charset="0"/>
              </a:rPr>
              <a:t>Disponível em: https://www.google.com/</a:t>
            </a:r>
            <a:r>
              <a:rPr lang="pt-BR" sz="1000" dirty="0" err="1">
                <a:latin typeface="Arial Narrow" panose="020B0606020202030204" pitchFamily="34" charset="0"/>
              </a:rPr>
              <a:t>url?sa</a:t>
            </a:r>
            <a:r>
              <a:rPr lang="pt-BR" sz="1000" dirty="0">
                <a:latin typeface="Arial Narrow" panose="020B0606020202030204" pitchFamily="34" charset="0"/>
              </a:rPr>
              <a:t>=</a:t>
            </a:r>
            <a:r>
              <a:rPr lang="pt-BR" sz="1000" dirty="0" err="1">
                <a:latin typeface="Arial Narrow" panose="020B0606020202030204" pitchFamily="34" charset="0"/>
              </a:rPr>
              <a:t>i&amp;url</a:t>
            </a:r>
            <a:r>
              <a:rPr lang="pt-BR" sz="1000" dirty="0">
                <a:latin typeface="Arial Narrow" panose="020B0606020202030204" pitchFamily="34" charset="0"/>
              </a:rPr>
              <a:t>=https%3A%2F%2Fwww.tribunaribeirao.com.br%2Fcharge-07-03-2025%2F&amp;psig=AOvVaw2L-d1WX_bavnOr9sAtgiIF&amp;ust=1751481598434000&amp;source=</a:t>
            </a:r>
            <a:r>
              <a:rPr lang="pt-BR" sz="1000" dirty="0" err="1">
                <a:latin typeface="Arial Narrow" panose="020B0606020202030204" pitchFamily="34" charset="0"/>
              </a:rPr>
              <a:t>images&amp;cd</a:t>
            </a:r>
            <a:r>
              <a:rPr lang="pt-BR" sz="1000" dirty="0">
                <a:latin typeface="Arial Narrow" panose="020B0606020202030204" pitchFamily="34" charset="0"/>
              </a:rPr>
              <a:t>=</a:t>
            </a:r>
            <a:r>
              <a:rPr lang="pt-BR" sz="1000" dirty="0" err="1">
                <a:latin typeface="Arial Narrow" panose="020B0606020202030204" pitchFamily="34" charset="0"/>
              </a:rPr>
              <a:t>vfe&amp;opi</a:t>
            </a:r>
            <a:r>
              <a:rPr lang="pt-BR" sz="1000" dirty="0">
                <a:latin typeface="Arial Narrow" panose="020B0606020202030204" pitchFamily="34" charset="0"/>
              </a:rPr>
              <a:t>=89978449&amp;ved=0CBQQjRxqFwoTCJD_1tennI4DFQAAAAAdAAAAABAV. Acesso em: 2 jul. 2025.</a:t>
            </a:r>
          </a:p>
        </p:txBody>
      </p:sp>
    </p:spTree>
    <p:extLst>
      <p:ext uri="{BB962C8B-B14F-4D97-AF65-F5344CB8AC3E}">
        <p14:creationId xmlns:p14="http://schemas.microsoft.com/office/powerpoint/2010/main" val="3738179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E55B51-7064-E5C1-263F-776189EAC0F0}"/>
              </a:ext>
            </a:extLst>
          </p:cNvPr>
          <p:cNvSpPr txBox="1"/>
          <p:nvPr/>
        </p:nvSpPr>
        <p:spPr>
          <a:xfrm>
            <a:off x="286829" y="655455"/>
            <a:ext cx="11617624"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Releia o texto e descreva o que está acontecendo na charge. Atente-se para a leitura da linguagem verbal (palavras) e da linguagem não verbal (imagem).</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Nessa charge, é utilizada a linguagem mista (linguagem verbal e não verbal) no processo comunicativo para transmitir a mensagem ao leitor. Sobre a imagem da personagem de camisa marrom, pode-se afirmar que </a:t>
            </a:r>
          </a:p>
          <a:p>
            <a:pPr algn="just">
              <a:lnSpc>
                <a:spcPct val="150000"/>
              </a:lnSpc>
            </a:pPr>
            <a:r>
              <a:rPr lang="pt-BR" sz="2200" dirty="0">
                <a:latin typeface="Arial Narrow" panose="020B0606020202030204" pitchFamily="34" charset="0"/>
              </a:rPr>
              <a:t>(A) ela está com frio.</a:t>
            </a:r>
          </a:p>
          <a:p>
            <a:pPr algn="just">
              <a:lnSpc>
                <a:spcPct val="150000"/>
              </a:lnSpc>
            </a:pPr>
            <a:r>
              <a:rPr lang="pt-BR" sz="2200" dirty="0">
                <a:latin typeface="Arial Narrow" panose="020B0606020202030204" pitchFamily="34" charset="0"/>
              </a:rPr>
              <a:t>(B) ela está se sentindo cansada.</a:t>
            </a:r>
          </a:p>
          <a:p>
            <a:pPr algn="just">
              <a:lnSpc>
                <a:spcPct val="150000"/>
              </a:lnSpc>
            </a:pPr>
            <a:r>
              <a:rPr lang="pt-BR" sz="2200" dirty="0">
                <a:latin typeface="Arial Narrow" panose="020B0606020202030204" pitchFamily="34" charset="0"/>
              </a:rPr>
              <a:t>(C) ela está sentindo muito calor.</a:t>
            </a:r>
          </a:p>
          <a:p>
            <a:pPr algn="just">
              <a:lnSpc>
                <a:spcPct val="150000"/>
              </a:lnSpc>
            </a:pPr>
            <a:r>
              <a:rPr lang="pt-BR" sz="2200" dirty="0">
                <a:latin typeface="Arial Narrow" panose="020B0606020202030204" pitchFamily="34" charset="0"/>
              </a:rPr>
              <a:t>(D) ela está muito calma com a situação.</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23091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F3EC9E-8F8B-76F2-742C-4DACFD0FD28E}"/>
              </a:ext>
            </a:extLst>
          </p:cNvPr>
          <p:cNvSpPr txBox="1"/>
          <p:nvPr/>
        </p:nvSpPr>
        <p:spPr>
          <a:xfrm>
            <a:off x="226444" y="658838"/>
            <a:ext cx="11660756" cy="5118196"/>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Em charges, é comum o autor utilizar recursos como tamanho da letra, negrito, cores variadas entre outros para chamar a atenção, destacar ou enfatizar algo, de acordo com a intencionalidade comunicativa. Retomando a linguagem verbal da charge, marque a(s) alternativa(s) correta(s).</a:t>
            </a:r>
          </a:p>
          <a:p>
            <a:pPr algn="just">
              <a:lnSpc>
                <a:spcPct val="150000"/>
              </a:lnSpc>
            </a:pPr>
            <a:r>
              <a:rPr lang="pt-BR" sz="2200" dirty="0">
                <a:latin typeface="Arial Narrow" panose="020B0606020202030204" pitchFamily="34" charset="0"/>
              </a:rPr>
              <a:t>a) Usou-se o negrito para destacar o cartaz na parede.</a:t>
            </a:r>
          </a:p>
          <a:p>
            <a:pPr algn="just">
              <a:lnSpc>
                <a:spcPct val="150000"/>
              </a:lnSpc>
            </a:pPr>
            <a:r>
              <a:rPr lang="pt-BR" sz="2200" dirty="0">
                <a:latin typeface="Arial Narrow" panose="020B0606020202030204" pitchFamily="34" charset="0"/>
              </a:rPr>
              <a:t>b) A palavra “NOME”, em caixa alta e negrito, no balão de fala, foi destacada para referir-se ao nome da pessoa amada que se quer de volta.</a:t>
            </a:r>
          </a:p>
          <a:p>
            <a:pPr algn="just">
              <a:lnSpc>
                <a:spcPct val="150000"/>
              </a:lnSpc>
            </a:pPr>
            <a:r>
              <a:rPr lang="pt-BR" sz="2200" dirty="0">
                <a:latin typeface="Arial Narrow" panose="020B0606020202030204" pitchFamily="34" charset="0"/>
              </a:rPr>
              <a:t>c) Destacou-se a expressão “FRENTE FRIA”, no balão de fala, para referir-se a uma onda de frio que estava acontecendo.</a:t>
            </a:r>
          </a:p>
          <a:p>
            <a:pPr algn="just">
              <a:lnSpc>
                <a:spcPct val="150000"/>
              </a:lnSpc>
            </a:pPr>
            <a:r>
              <a:rPr lang="pt-BR" sz="2200" dirty="0">
                <a:latin typeface="Arial Narrow" panose="020B0606020202030204" pitchFamily="34" charset="0"/>
              </a:rPr>
              <a:t>d) A expressão “FRENTE FRIA”, em caixa alta e negrito, no balão de fala, foi destacada com o objetivo de chamar a atenção para a “pessoa amada” que a personagem quer de volta.</a:t>
            </a:r>
          </a:p>
        </p:txBody>
      </p:sp>
    </p:spTree>
    <p:extLst>
      <p:ext uri="{BB962C8B-B14F-4D97-AF65-F5344CB8AC3E}">
        <p14:creationId xmlns:p14="http://schemas.microsoft.com/office/powerpoint/2010/main" val="2823652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E2E45C-E4CC-9A8F-F3EF-D91879FA41BA}"/>
              </a:ext>
            </a:extLst>
          </p:cNvPr>
          <p:cNvSpPr txBox="1"/>
          <p:nvPr/>
        </p:nvSpPr>
        <p:spPr>
          <a:xfrm>
            <a:off x="300127" y="551081"/>
            <a:ext cx="11591746" cy="667625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12. </a:t>
            </a:r>
            <a:r>
              <a:rPr lang="pt-BR" sz="2200" dirty="0">
                <a:latin typeface="Arial Narrow" panose="020B0606020202030204" pitchFamily="34" charset="0"/>
              </a:rPr>
              <a:t>Algumas palavras e expressões são utilizadas no texto para retomar ideias, reforçar um sentido ou até mesmo evitar repetição de palavras, contribuindo para a construção de sentidos do texto. No trecho: “É só me dizer o nome </a:t>
            </a:r>
            <a:r>
              <a:rPr lang="pt-BR" sz="2200" b="1" u="sng" dirty="0">
                <a:latin typeface="Arial Narrow" panose="020B0606020202030204" pitchFamily="34" charset="0"/>
              </a:rPr>
              <a:t>dela</a:t>
            </a:r>
            <a:r>
              <a:rPr lang="pt-BR" sz="2200" dirty="0">
                <a:latin typeface="Arial Narrow" panose="020B0606020202030204" pitchFamily="34" charset="0"/>
              </a:rPr>
              <a:t>.”, o termo destacado retoma outro. Qual?</a:t>
            </a:r>
          </a:p>
          <a:p>
            <a:pPr algn="just">
              <a:lnSpc>
                <a:spcPct val="150000"/>
              </a:lnSpc>
            </a:pPr>
            <a:endParaRPr lang="pt-BR" sz="2200" dirty="0">
              <a:latin typeface="Arial Narrow" panose="020B0606020202030204" pitchFamily="34" charset="0"/>
            </a:endParaRPr>
          </a:p>
          <a:p>
            <a:pPr algn="just">
              <a:lnSpc>
                <a:spcPct val="150000"/>
              </a:lnSpc>
            </a:pPr>
            <a:endParaRPr lang="pt-BR" sz="200" dirty="0">
              <a:latin typeface="Arial Narrow" panose="020B0606020202030204" pitchFamily="34" charset="0"/>
            </a:endParaRPr>
          </a:p>
          <a:p>
            <a:pPr algn="just">
              <a:lnSpc>
                <a:spcPct val="150000"/>
              </a:lnSpc>
            </a:pPr>
            <a:r>
              <a:rPr lang="pt-BR" sz="2200" b="1" dirty="0">
                <a:latin typeface="Arial Narrow" panose="020B0606020202030204" pitchFamily="34" charset="0"/>
              </a:rPr>
              <a:t>13. </a:t>
            </a:r>
            <a:r>
              <a:rPr lang="pt-BR" sz="2200" dirty="0">
                <a:latin typeface="Arial Narrow" panose="020B0606020202030204" pitchFamily="34" charset="0"/>
              </a:rPr>
              <a:t>Existem elementos que nos ajudam a interpretar os textos que estão a nossa volta, mas para que se possa compreender bem um texto, é necessário identificar o contexto (social, cultural, estético, político) no qual ele está inserido. Contexto social é um conjunto de fatores sociais como tipo de ambiente, tipo de linguagem, classe social, condições econômicas, nível de escolaridade, relações humanas etc., que estão relacionados com a integração de um indivíduo na sociedade. Considerando o contexto social em que a charge foi produzida, pode-se inferir (entender) que, no momento em que a charge foi criada, as pessoas estavam </a:t>
            </a:r>
            <a:r>
              <a:rPr lang="pt-BR" sz="2200" u="sng" dirty="0">
                <a:latin typeface="Arial Narrow" panose="020B0606020202030204" pitchFamily="34" charset="0"/>
              </a:rPr>
              <a:t>vivenciando</a:t>
            </a:r>
          </a:p>
          <a:p>
            <a:pPr algn="just">
              <a:lnSpc>
                <a:spcPct val="150000"/>
              </a:lnSpc>
            </a:pPr>
            <a:r>
              <a:rPr lang="pt-BR" sz="2200" dirty="0">
                <a:latin typeface="Arial Narrow" panose="020B0606020202030204" pitchFamily="34" charset="0"/>
              </a:rPr>
              <a:t>(A) uma onda de calor.                                                     (C) uma temperatura tranquila.</a:t>
            </a:r>
          </a:p>
          <a:p>
            <a:pPr algn="just">
              <a:lnSpc>
                <a:spcPct val="150000"/>
              </a:lnSpc>
            </a:pPr>
            <a:r>
              <a:rPr lang="pt-BR" sz="2200" dirty="0">
                <a:latin typeface="Arial Narrow" panose="020B0606020202030204" pitchFamily="34" charset="0"/>
              </a:rPr>
              <a:t>(B) uma temperatura suave.                                             (D) uma temperatura extremamente fria.</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2260604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B349F69-E0DB-F28F-2EAE-04B7E937960C}"/>
              </a:ext>
            </a:extLst>
          </p:cNvPr>
          <p:cNvSpPr txBox="1"/>
          <p:nvPr/>
        </p:nvSpPr>
        <p:spPr>
          <a:xfrm>
            <a:off x="278201" y="742673"/>
            <a:ext cx="11496855" cy="53610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14. </a:t>
            </a:r>
            <a:r>
              <a:rPr lang="pt-BR" sz="2200" dirty="0">
                <a:latin typeface="Arial Narrow" panose="020B0606020202030204" pitchFamily="34" charset="0"/>
              </a:rPr>
              <a:t>Qual é o assunto/tema tratado na charge?</a:t>
            </a:r>
          </a:p>
        </p:txBody>
      </p:sp>
    </p:spTree>
    <p:extLst>
      <p:ext uri="{BB962C8B-B14F-4D97-AF65-F5344CB8AC3E}">
        <p14:creationId xmlns:p14="http://schemas.microsoft.com/office/powerpoint/2010/main" val="1719705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331694" y="1038937"/>
            <a:ext cx="11546541"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4178327769"/>
              </p:ext>
            </p:extLst>
          </p:nvPr>
        </p:nvGraphicFramePr>
        <p:xfrm>
          <a:off x="331694" y="662608"/>
          <a:ext cx="11546541" cy="376746"/>
        </p:xfrm>
        <a:graphic>
          <a:graphicData uri="http://schemas.openxmlformats.org/drawingml/2006/table">
            <a:tbl>
              <a:tblPr firstRow="1" firstCol="1" bandRow="1"/>
              <a:tblGrid>
                <a:gridCol w="1154654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07AEFB95-4C5A-E44C-292B-53D350652B0E}"/>
              </a:ext>
            </a:extLst>
          </p:cNvPr>
          <p:cNvSpPr txBox="1"/>
          <p:nvPr/>
        </p:nvSpPr>
        <p:spPr>
          <a:xfrm>
            <a:off x="331694" y="1705972"/>
            <a:ext cx="11477868" cy="409035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Caro(a) estudante, vamos sistematizar nossos conhecimentos sobre textos multissemióticos? Lembre-se de que eles podem ser marcados pela presença de palavras e de outros recursos, como imagem, sons, gráficos etc., possibilitando variadas leituras, assim, utilizam a linguagem verbal e não-verbal em um só produto.</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IV</a:t>
            </a:r>
          </a:p>
        </p:txBody>
      </p:sp>
    </p:spTree>
    <p:extLst>
      <p:ext uri="{BB962C8B-B14F-4D97-AF65-F5344CB8AC3E}">
        <p14:creationId xmlns:p14="http://schemas.microsoft.com/office/powerpoint/2010/main" val="2412476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289A1DE-CB27-81DA-F5A0-2B8D0A6EF9AC}"/>
              </a:ext>
            </a:extLst>
          </p:cNvPr>
          <p:cNvPicPr>
            <a:picLocks noChangeAspect="1"/>
          </p:cNvPicPr>
          <p:nvPr/>
        </p:nvPicPr>
        <p:blipFill>
          <a:blip r:embed="rId2"/>
          <a:stretch>
            <a:fillRect/>
          </a:stretch>
        </p:blipFill>
        <p:spPr>
          <a:xfrm>
            <a:off x="2467416" y="752410"/>
            <a:ext cx="6529935" cy="4138767"/>
          </a:xfrm>
          <a:prstGeom prst="rect">
            <a:avLst/>
          </a:prstGeom>
        </p:spPr>
      </p:pic>
      <p:sp>
        <p:nvSpPr>
          <p:cNvPr id="4" name="CaixaDeTexto 3">
            <a:extLst>
              <a:ext uri="{FF2B5EF4-FFF2-40B4-BE49-F238E27FC236}">
                <a16:creationId xmlns:a16="http://schemas.microsoft.com/office/drawing/2014/main" id="{5FF48389-6AEB-0FDF-23A3-50410F18CCBC}"/>
              </a:ext>
            </a:extLst>
          </p:cNvPr>
          <p:cNvSpPr txBox="1"/>
          <p:nvPr/>
        </p:nvSpPr>
        <p:spPr>
          <a:xfrm>
            <a:off x="2685102" y="4891177"/>
            <a:ext cx="6094562" cy="707886"/>
          </a:xfrm>
          <a:prstGeom prst="rect">
            <a:avLst/>
          </a:prstGeom>
          <a:noFill/>
        </p:spPr>
        <p:txBody>
          <a:bodyPr wrap="square">
            <a:spAutoFit/>
          </a:bodyPr>
          <a:lstStyle/>
          <a:p>
            <a:pPr algn="ctr"/>
            <a:r>
              <a:rPr lang="pt-BR" sz="1000" dirty="0">
                <a:latin typeface="Arial Narrow" panose="020B0606020202030204" pitchFamily="34" charset="0"/>
              </a:rPr>
              <a:t>Disponível em: https://www.google.com/</a:t>
            </a:r>
            <a:r>
              <a:rPr lang="pt-BR" sz="1000" dirty="0" err="1">
                <a:latin typeface="Arial Narrow" panose="020B0606020202030204" pitchFamily="34" charset="0"/>
              </a:rPr>
              <a:t>url?sa</a:t>
            </a:r>
            <a:r>
              <a:rPr lang="pt-BR" sz="1000" dirty="0">
                <a:latin typeface="Arial Narrow" panose="020B0606020202030204" pitchFamily="34" charset="0"/>
              </a:rPr>
              <a:t>=</a:t>
            </a:r>
            <a:r>
              <a:rPr lang="pt-BR" sz="1000" dirty="0" err="1">
                <a:latin typeface="Arial Narrow" panose="020B0606020202030204" pitchFamily="34" charset="0"/>
              </a:rPr>
              <a:t>i&amp;url</a:t>
            </a:r>
            <a:r>
              <a:rPr lang="pt-BR" sz="1000" dirty="0">
                <a:latin typeface="Arial Narrow" panose="020B0606020202030204" pitchFamily="34" charset="0"/>
              </a:rPr>
              <a:t>=https%3A%2F%2Fblogdoaftm.com.br%2Fcharge-dengue%2F&amp;psig=AOvVaw113_oYdDZcOOMFB3u-Sg0H&amp;ust=1751483603259000&amp;source=</a:t>
            </a:r>
            <a:r>
              <a:rPr lang="pt-BR" sz="1000" dirty="0" err="1">
                <a:latin typeface="Arial Narrow" panose="020B0606020202030204" pitchFamily="34" charset="0"/>
              </a:rPr>
              <a:t>images&amp;cd</a:t>
            </a:r>
            <a:r>
              <a:rPr lang="pt-BR" sz="1000" dirty="0">
                <a:latin typeface="Arial Narrow" panose="020B0606020202030204" pitchFamily="34" charset="0"/>
              </a:rPr>
              <a:t>=</a:t>
            </a:r>
            <a:r>
              <a:rPr lang="pt-BR" sz="1000" dirty="0" err="1">
                <a:latin typeface="Arial Narrow" panose="020B0606020202030204" pitchFamily="34" charset="0"/>
              </a:rPr>
              <a:t>vfe&amp;opi</a:t>
            </a:r>
            <a:r>
              <a:rPr lang="pt-BR" sz="1000" dirty="0">
                <a:latin typeface="Arial Narrow" panose="020B0606020202030204" pitchFamily="34" charset="0"/>
              </a:rPr>
              <a:t>=89978449&amp;ved=0CBQQjRxqFwoTCJi484qvnI4DFQAAAAAdAAAAABAE. Acesso em: 2 de jul. 2025.</a:t>
            </a:r>
          </a:p>
        </p:txBody>
      </p:sp>
    </p:spTree>
    <p:extLst>
      <p:ext uri="{BB962C8B-B14F-4D97-AF65-F5344CB8AC3E}">
        <p14:creationId xmlns:p14="http://schemas.microsoft.com/office/powerpoint/2010/main" val="546361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A8FD1B7-42D0-1AD3-6042-69C14B3DF433}"/>
              </a:ext>
            </a:extLst>
          </p:cNvPr>
          <p:cNvSpPr txBox="1"/>
          <p:nvPr/>
        </p:nvSpPr>
        <p:spPr>
          <a:xfrm>
            <a:off x="252323" y="707215"/>
            <a:ext cx="11617624"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15. </a:t>
            </a:r>
            <a:r>
              <a:rPr lang="pt-BR" sz="2200" dirty="0">
                <a:latin typeface="Arial Narrow" panose="020B0606020202030204" pitchFamily="34" charset="0"/>
              </a:rPr>
              <a:t>Observe essa imagem (</a:t>
            </a:r>
            <a:r>
              <a:rPr lang="pt-BR" sz="2200" b="1" dirty="0">
                <a:latin typeface="Arial Narrow" panose="020B0606020202030204" pitchFamily="34" charset="0"/>
              </a:rPr>
              <a:t>Texto IV</a:t>
            </a:r>
            <a:r>
              <a:rPr lang="pt-BR" sz="2200" dirty="0">
                <a:latin typeface="Arial Narrow" panose="020B0606020202030204" pitchFamily="34" charset="0"/>
              </a:rPr>
              <a:t>), descreva o que você vê nela a partir dos seus conhecimentos de mundo, da realidade em que vivemos.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16. </a:t>
            </a:r>
            <a:r>
              <a:rPr lang="pt-BR" sz="2200" dirty="0">
                <a:latin typeface="Arial Narrow" panose="020B0606020202030204" pitchFamily="34" charset="0"/>
              </a:rPr>
              <a:t>Esse texto apresenta a linguagem não verbal (imagem) e a verbal (texto escrito). Considerando essas características, quais são as personagens presentes nesse texto?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17. </a:t>
            </a:r>
            <a:r>
              <a:rPr lang="pt-BR" sz="2200" dirty="0">
                <a:latin typeface="Arial Narrow" panose="020B0606020202030204" pitchFamily="34" charset="0"/>
              </a:rPr>
              <a:t>O que elas estão fazendo?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18. </a:t>
            </a:r>
            <a:r>
              <a:rPr lang="pt-BR" sz="2200" dirty="0">
                <a:latin typeface="Arial Narrow" panose="020B0606020202030204" pitchFamily="34" charset="0"/>
              </a:rPr>
              <a:t>A segunda personagem diz que que a campanha é para quê?</a:t>
            </a:r>
          </a:p>
        </p:txBody>
      </p:sp>
    </p:spTree>
    <p:extLst>
      <p:ext uri="{BB962C8B-B14F-4D97-AF65-F5344CB8AC3E}">
        <p14:creationId xmlns:p14="http://schemas.microsoft.com/office/powerpoint/2010/main" val="3683240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22A8C8-3630-AB08-66EB-3F679C6D687A}"/>
              </a:ext>
            </a:extLst>
          </p:cNvPr>
          <p:cNvSpPr txBox="1"/>
          <p:nvPr/>
        </p:nvSpPr>
        <p:spPr>
          <a:xfrm>
            <a:off x="200564" y="545741"/>
            <a:ext cx="11772900"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19. </a:t>
            </a:r>
            <a:r>
              <a:rPr lang="pt-BR" sz="2200" dirty="0">
                <a:latin typeface="Arial Narrow" panose="020B0606020202030204" pitchFamily="34" charset="0"/>
              </a:rPr>
              <a:t>A charge é um gênero textual que fala de temas/assuntos da atualidade. Esse gênero geralmente é escrito para criticar acontecimentos de interesse social. Ele apresenta, por exemplo, assuntos sobre política, problemas que envolve toda a sociedade. Para compreender os temas/assuntos das charges é preciso fazer leituras, ficar bem-informados(as) sobre acontecimentos que estão sendo discutidos no momento. O </a:t>
            </a:r>
            <a:r>
              <a:rPr lang="pt-BR" sz="2200" b="1" dirty="0">
                <a:latin typeface="Arial Narrow" panose="020B0606020202030204" pitchFamily="34" charset="0"/>
              </a:rPr>
              <a:t>Texto IV </a:t>
            </a:r>
            <a:r>
              <a:rPr lang="pt-BR" sz="2200" dirty="0">
                <a:latin typeface="Arial Narrow" panose="020B0606020202030204" pitchFamily="34" charset="0"/>
              </a:rPr>
              <a:t>foi criado no momento em que os casos de dengue tinham aumentado muito no Brasil, inclusive o número de mortos. De maneira implícita, ou seja, subentendida, identificamos que o tema/assunto desse texto é: </a:t>
            </a:r>
            <a:r>
              <a:rPr lang="pt-BR" sz="2200" b="1" dirty="0">
                <a:latin typeface="Arial Narrow" panose="020B0606020202030204" pitchFamily="34" charset="0"/>
              </a:rPr>
              <a:t>a necessidade de realizar ações para combater a dengue. </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Considerando o seu conhecimento de mundo, isto é, da realidade e o que você já sabe sobre a dengue, e com a ajuda do seu(sua) professor(a), releia o </a:t>
            </a:r>
            <a:r>
              <a:rPr lang="pt-BR" sz="2200" b="1" dirty="0">
                <a:latin typeface="Arial Narrow" panose="020B0606020202030204" pitchFamily="34" charset="0"/>
              </a:rPr>
              <a:t>Texto IV</a:t>
            </a:r>
            <a:r>
              <a:rPr lang="pt-BR" sz="2200" dirty="0">
                <a:latin typeface="Arial Narrow" panose="020B0606020202030204" pitchFamily="34" charset="0"/>
              </a:rPr>
              <a:t>, observando as imagens e o texto escrito nos balões. Agora marque as alternativas a seguir que comprovam a abordagem do tema indicado.</a:t>
            </a:r>
          </a:p>
        </p:txBody>
      </p:sp>
    </p:spTree>
    <p:extLst>
      <p:ext uri="{BB962C8B-B14F-4D97-AF65-F5344CB8AC3E}">
        <p14:creationId xmlns:p14="http://schemas.microsoft.com/office/powerpoint/2010/main" val="891721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CD542D-47CE-93EC-2864-77C15B7A7E6F}"/>
              </a:ext>
            </a:extLst>
          </p:cNvPr>
          <p:cNvSpPr txBox="1"/>
          <p:nvPr/>
        </p:nvSpPr>
        <p:spPr>
          <a:xfrm>
            <a:off x="330319" y="476730"/>
            <a:ext cx="11531361"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(a) O fato de ser uma charge e falar sobre temas atuais.</a:t>
            </a:r>
          </a:p>
          <a:p>
            <a:pPr algn="just">
              <a:lnSpc>
                <a:spcPct val="150000"/>
              </a:lnSpc>
            </a:pPr>
            <a:r>
              <a:rPr lang="pt-BR" sz="2200" dirty="0">
                <a:latin typeface="Arial Narrow" panose="020B0606020202030204" pitchFamily="34" charset="0"/>
              </a:rPr>
              <a:t>(b) A imagem do Aedes aegypti mosquito da dengue.</a:t>
            </a:r>
          </a:p>
          <a:p>
            <a:pPr algn="just">
              <a:lnSpc>
                <a:spcPct val="150000"/>
              </a:lnSpc>
            </a:pPr>
            <a:r>
              <a:rPr lang="pt-BR" sz="2200" dirty="0">
                <a:latin typeface="Arial Narrow" panose="020B0606020202030204" pitchFamily="34" charset="0"/>
              </a:rPr>
              <a:t>(c) A segunda personagem (mosquito) dizer que está iniciando uma campanha. </a:t>
            </a:r>
          </a:p>
          <a:p>
            <a:pPr algn="just">
              <a:lnSpc>
                <a:spcPct val="150000"/>
              </a:lnSpc>
            </a:pPr>
            <a:r>
              <a:rPr lang="pt-BR" sz="2200" dirty="0">
                <a:latin typeface="Arial Narrow" panose="020B0606020202030204" pitchFamily="34" charset="0"/>
              </a:rPr>
              <a:t>(d) A palavra CAMPANHA (escrita em caixa alta) destaca a necessidade intencional de realização de ações no combate à dengue.</a:t>
            </a:r>
          </a:p>
          <a:p>
            <a:pPr algn="just">
              <a:lnSpc>
                <a:spcPct val="150000"/>
              </a:lnSpc>
            </a:pPr>
            <a:r>
              <a:rPr lang="pt-BR" sz="2200" dirty="0">
                <a:latin typeface="Arial Narrow" panose="020B0606020202030204" pitchFamily="34" charset="0"/>
              </a:rPr>
              <a:t>(e) O humor apresentado na menção ao uso do aplicativo de mensagens (ZAP) (palavra em caixa alta), pedindo para que as pessoas parem de usar REPELENTE (palavra em caixa alta).</a:t>
            </a:r>
          </a:p>
          <a:p>
            <a:pPr algn="just">
              <a:lnSpc>
                <a:spcPct val="150000"/>
              </a:lnSpc>
            </a:pPr>
            <a:r>
              <a:rPr lang="pt-BR" sz="2200" dirty="0">
                <a:latin typeface="Arial Narrow" panose="020B0606020202030204" pitchFamily="34" charset="0"/>
              </a:rPr>
              <a:t>(f) A continuação do humor que está no fato de o próprio mosquito, causador da dengue, iniciar uma CAMPANHA pelo </a:t>
            </a:r>
          </a:p>
          <a:p>
            <a:pPr algn="just">
              <a:lnSpc>
                <a:spcPct val="150000"/>
              </a:lnSpc>
            </a:pPr>
            <a:r>
              <a:rPr lang="pt-BR" sz="2200" dirty="0">
                <a:latin typeface="Arial Narrow" panose="020B0606020202030204" pitchFamily="34" charset="0"/>
              </a:rPr>
              <a:t>WhatsApp para as pessoas pararem de usar REPELENTE.</a:t>
            </a:r>
          </a:p>
          <a:p>
            <a:pPr algn="just">
              <a:lnSpc>
                <a:spcPct val="150000"/>
              </a:lnSpc>
            </a:pPr>
            <a:r>
              <a:rPr lang="pt-BR" sz="2200" dirty="0">
                <a:latin typeface="Arial Narrow" panose="020B0606020202030204" pitchFamily="34" charset="0"/>
              </a:rPr>
              <a:t>(g) A expressão intencional: “para as pessoas pararem de usar REPELENTE.”, traz a ideia implícita, subentendida e contrária de que, na realidade, as pessoas devem usar “o repelente”.</a:t>
            </a:r>
          </a:p>
        </p:txBody>
      </p:sp>
    </p:spTree>
    <p:extLst>
      <p:ext uri="{BB962C8B-B14F-4D97-AF65-F5344CB8AC3E}">
        <p14:creationId xmlns:p14="http://schemas.microsoft.com/office/powerpoint/2010/main" val="32347650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15756F-2FC6-B153-0D83-68DE13FEC3FF}"/>
              </a:ext>
            </a:extLst>
          </p:cNvPr>
          <p:cNvSpPr txBox="1"/>
          <p:nvPr/>
        </p:nvSpPr>
        <p:spPr>
          <a:xfrm>
            <a:off x="278201" y="669371"/>
            <a:ext cx="11634877"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20.  </a:t>
            </a:r>
            <a:r>
              <a:rPr lang="pt-BR" sz="2200" dirty="0">
                <a:latin typeface="Arial Narrow" panose="020B0606020202030204" pitchFamily="34" charset="0"/>
              </a:rPr>
              <a:t>A linguagem é um conjunto de formas organizadas usadas pelos indivíduos para se comunicar. Ao escrevermos uma carta, podemos optar por um tipo de linguagem (formal, informal, coloquial...). No trecho: “</a:t>
            </a:r>
            <a:r>
              <a:rPr lang="pt-BR" sz="2200" b="1" u="sng" dirty="0" err="1">
                <a:latin typeface="Arial Narrow" panose="020B0606020202030204" pitchFamily="34" charset="0"/>
              </a:rPr>
              <a:t>Tô</a:t>
            </a:r>
            <a:r>
              <a:rPr lang="pt-BR" sz="2200" dirty="0">
                <a:latin typeface="Arial Narrow" panose="020B0606020202030204" pitchFamily="34" charset="0"/>
              </a:rPr>
              <a:t> iniciando uma campanha aqui no </a:t>
            </a:r>
            <a:r>
              <a:rPr lang="pt-BR" sz="2200" b="1" u="sng" dirty="0">
                <a:latin typeface="Arial Narrow" panose="020B0606020202030204" pitchFamily="34" charset="0"/>
              </a:rPr>
              <a:t>zap</a:t>
            </a:r>
            <a:r>
              <a:rPr lang="pt-BR" sz="2200" dirty="0">
                <a:latin typeface="Arial Narrow" panose="020B0606020202030204" pitchFamily="34" charset="0"/>
              </a:rPr>
              <a:t> para as pessoas pararem de usar repelente.”, as palavras destacadas denotam uma linguagem</a:t>
            </a:r>
          </a:p>
          <a:p>
            <a:pPr algn="just">
              <a:lnSpc>
                <a:spcPct val="150000"/>
              </a:lnSpc>
            </a:pPr>
            <a:r>
              <a:rPr lang="pt-BR" sz="2200" dirty="0">
                <a:latin typeface="Arial Narrow" panose="020B0606020202030204" pitchFamily="34" charset="0"/>
              </a:rPr>
              <a:t>(A) formal.                                                    (C) técnica. </a:t>
            </a:r>
          </a:p>
          <a:p>
            <a:pPr algn="just">
              <a:lnSpc>
                <a:spcPct val="150000"/>
              </a:lnSpc>
            </a:pPr>
            <a:r>
              <a:rPr lang="pt-BR" sz="2200" dirty="0">
                <a:latin typeface="Arial Narrow" panose="020B0606020202030204" pitchFamily="34" charset="0"/>
              </a:rPr>
              <a:t>(B) literária.                                                  (D) coloquial.</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21. </a:t>
            </a:r>
            <a:r>
              <a:rPr lang="pt-BR" sz="2200" dirty="0">
                <a:latin typeface="Arial Narrow" panose="020B0606020202030204" pitchFamily="34" charset="0"/>
              </a:rPr>
              <a:t>A função social de um texto diz respeito ao seu propósito, finalidade, objetivo social, ou seja, esse propósito precisa chegar até as pessoas (causar impacto). Há na construção dos textos uma intenção comunicativa, específica para alcançar o público leitor gerando os efeitos desejados. Qual a função social dessa charge, ou seja, seu objetivo/finalidade?</a:t>
            </a:r>
          </a:p>
        </p:txBody>
      </p:sp>
    </p:spTree>
    <p:extLst>
      <p:ext uri="{BB962C8B-B14F-4D97-AF65-F5344CB8AC3E}">
        <p14:creationId xmlns:p14="http://schemas.microsoft.com/office/powerpoint/2010/main" val="3083359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C1FE37-0F67-EF19-B7E1-81018A58B884}"/>
              </a:ext>
            </a:extLst>
          </p:cNvPr>
          <p:cNvSpPr txBox="1"/>
          <p:nvPr/>
        </p:nvSpPr>
        <p:spPr>
          <a:xfrm>
            <a:off x="191938" y="446515"/>
            <a:ext cx="11686636"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22. </a:t>
            </a:r>
            <a:r>
              <a:rPr lang="pt-BR" sz="2200" dirty="0">
                <a:latin typeface="Arial Narrow" panose="020B0606020202030204" pitchFamily="34" charset="0"/>
              </a:rPr>
              <a:t>Ao realizarmos a leitura da linguagem verbal e não verbal da charge, é possível inferir/compreender que o contexto apresentado é (de)</a:t>
            </a:r>
          </a:p>
          <a:p>
            <a:pPr algn="just">
              <a:lnSpc>
                <a:spcPct val="150000"/>
              </a:lnSpc>
            </a:pPr>
            <a:r>
              <a:rPr lang="pt-BR" sz="2200" dirty="0">
                <a:latin typeface="Arial Narrow" panose="020B0606020202030204" pitchFamily="34" charset="0"/>
              </a:rPr>
              <a:t>(A) político.</a:t>
            </a:r>
          </a:p>
          <a:p>
            <a:pPr algn="just">
              <a:lnSpc>
                <a:spcPct val="150000"/>
              </a:lnSpc>
            </a:pPr>
            <a:r>
              <a:rPr lang="pt-BR" sz="2200" dirty="0">
                <a:latin typeface="Arial Narrow" panose="020B0606020202030204" pitchFamily="34" charset="0"/>
              </a:rPr>
              <a:t>(B) econômico.</a:t>
            </a:r>
          </a:p>
          <a:p>
            <a:pPr algn="just">
              <a:lnSpc>
                <a:spcPct val="150000"/>
              </a:lnSpc>
            </a:pPr>
            <a:r>
              <a:rPr lang="pt-BR" sz="2200" dirty="0">
                <a:latin typeface="Arial Narrow" panose="020B0606020202030204" pitchFamily="34" charset="0"/>
              </a:rPr>
              <a:t>(C) educacional.</a:t>
            </a:r>
          </a:p>
          <a:p>
            <a:pPr algn="just">
              <a:lnSpc>
                <a:spcPct val="150000"/>
              </a:lnSpc>
            </a:pPr>
            <a:r>
              <a:rPr lang="pt-BR" sz="2200" dirty="0">
                <a:latin typeface="Arial Narrow" panose="020B0606020202030204" pitchFamily="34" charset="0"/>
              </a:rPr>
              <a:t>(D) saúde pública.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23. </a:t>
            </a:r>
            <a:r>
              <a:rPr lang="pt-BR" sz="2200" dirty="0">
                <a:latin typeface="Arial Narrow" panose="020B0606020202030204" pitchFamily="34" charset="0"/>
              </a:rPr>
              <a:t>O humor da charge acontece, principalmente, pelo fato de </a:t>
            </a:r>
          </a:p>
          <a:p>
            <a:pPr algn="just">
              <a:lnSpc>
                <a:spcPct val="150000"/>
              </a:lnSpc>
            </a:pPr>
            <a:r>
              <a:rPr lang="pt-BR" sz="2200" dirty="0">
                <a:latin typeface="Arial Narrow" panose="020B0606020202030204" pitchFamily="34" charset="0"/>
              </a:rPr>
              <a:t>(A) os mosquitos serem muito engraçados.</a:t>
            </a:r>
          </a:p>
          <a:p>
            <a:pPr algn="just">
              <a:lnSpc>
                <a:spcPct val="150000"/>
              </a:lnSpc>
            </a:pPr>
            <a:r>
              <a:rPr lang="pt-BR" sz="2200" dirty="0">
                <a:latin typeface="Arial Narrow" panose="020B0606020202030204" pitchFamily="34" charset="0"/>
              </a:rPr>
              <a:t>(B) os mosquitos não saberem usar o celular.</a:t>
            </a:r>
          </a:p>
          <a:p>
            <a:pPr algn="just">
              <a:lnSpc>
                <a:spcPct val="150000"/>
              </a:lnSpc>
            </a:pPr>
            <a:r>
              <a:rPr lang="pt-BR" sz="2200" dirty="0">
                <a:latin typeface="Arial Narrow" panose="020B0606020202030204" pitchFamily="34" charset="0"/>
              </a:rPr>
              <a:t>(C) os mosquitos, enquanto voam, conversarem sobre o que estão fazendo.</a:t>
            </a:r>
          </a:p>
          <a:p>
            <a:pPr algn="just">
              <a:lnSpc>
                <a:spcPct val="150000"/>
              </a:lnSpc>
            </a:pPr>
            <a:r>
              <a:rPr lang="pt-BR" sz="2200" dirty="0">
                <a:latin typeface="Arial Narrow" panose="020B0606020202030204" pitchFamily="34" charset="0"/>
              </a:rPr>
              <a:t>(D) o mosquito iniciar uma campanha contra o uso do repelente por meio de um aplicativo de mensagem. </a:t>
            </a:r>
          </a:p>
        </p:txBody>
      </p:sp>
    </p:spTree>
    <p:extLst>
      <p:ext uri="{BB962C8B-B14F-4D97-AF65-F5344CB8AC3E}">
        <p14:creationId xmlns:p14="http://schemas.microsoft.com/office/powerpoint/2010/main" val="2785575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52A19BC-C5A6-68D1-216F-FF07B054706D}"/>
              </a:ext>
            </a:extLst>
          </p:cNvPr>
          <p:cNvSpPr txBox="1"/>
          <p:nvPr/>
        </p:nvSpPr>
        <p:spPr>
          <a:xfrm>
            <a:off x="209189" y="700540"/>
            <a:ext cx="11652131"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24. </a:t>
            </a:r>
            <a:r>
              <a:rPr lang="pt-BR" sz="2200" dirty="0">
                <a:latin typeface="Arial Narrow" panose="020B0606020202030204" pitchFamily="34" charset="0"/>
              </a:rPr>
              <a:t>Em relação ao gênero charge, marque </a:t>
            </a:r>
            <a:r>
              <a:rPr lang="pt-BR" sz="2200" b="1" dirty="0">
                <a:latin typeface="Arial Narrow" panose="020B0606020202030204" pitchFamily="34" charset="0"/>
              </a:rPr>
              <a:t>(V) </a:t>
            </a:r>
            <a:r>
              <a:rPr lang="pt-BR" sz="2200" dirty="0">
                <a:latin typeface="Arial Narrow" panose="020B0606020202030204" pitchFamily="34" charset="0"/>
              </a:rPr>
              <a:t>verdadeiro ou </a:t>
            </a:r>
            <a:r>
              <a:rPr lang="pt-BR" sz="2200" b="1" dirty="0">
                <a:latin typeface="Arial Narrow" panose="020B0606020202030204" pitchFamily="34" charset="0"/>
              </a:rPr>
              <a:t>(F) </a:t>
            </a:r>
            <a:r>
              <a:rPr lang="pt-BR" sz="2200" dirty="0">
                <a:latin typeface="Arial Narrow" panose="020B0606020202030204" pitchFamily="34" charset="0"/>
              </a:rPr>
              <a:t>falso. 	</a:t>
            </a:r>
          </a:p>
          <a:p>
            <a:pPr algn="just">
              <a:lnSpc>
                <a:spcPct val="150000"/>
              </a:lnSpc>
            </a:pPr>
            <a:r>
              <a:rPr lang="pt-BR" sz="2200" dirty="0">
                <a:latin typeface="Arial Narrow" panose="020B0606020202030204" pitchFamily="34" charset="0"/>
              </a:rPr>
              <a:t>(   ) As charges apresentam uma linguagem permeada pelo humor, aliando as linguagens verbal e não verbal para a construção de sentidos do texto.</a:t>
            </a:r>
          </a:p>
          <a:p>
            <a:pPr algn="just">
              <a:lnSpc>
                <a:spcPct val="150000"/>
              </a:lnSpc>
            </a:pPr>
            <a:r>
              <a:rPr lang="pt-BR" sz="2200" dirty="0">
                <a:latin typeface="Arial Narrow" panose="020B0606020202030204" pitchFamily="34" charset="0"/>
              </a:rPr>
              <a:t>(   ) Na charge, a linguagem verbal é o elemento principal para o seu entendimento.</a:t>
            </a:r>
          </a:p>
          <a:p>
            <a:pPr algn="just">
              <a:lnSpc>
                <a:spcPct val="150000"/>
              </a:lnSpc>
            </a:pPr>
            <a:r>
              <a:rPr lang="pt-BR" sz="2200" dirty="0">
                <a:latin typeface="Arial Narrow" panose="020B0606020202030204" pitchFamily="34" charset="0"/>
              </a:rPr>
              <a:t>(  ) A charge é comumente utilizada com a intenção de tecer críticas políticas e sociais, sempre preservando como traço predominante o humor.</a:t>
            </a:r>
          </a:p>
          <a:p>
            <a:pPr algn="just">
              <a:lnSpc>
                <a:spcPct val="150000"/>
              </a:lnSpc>
            </a:pPr>
            <a:r>
              <a:rPr lang="pt-BR" sz="2200" dirty="0">
                <a:latin typeface="Arial Narrow" panose="020B0606020202030204" pitchFamily="34" charset="0"/>
              </a:rPr>
              <a:t>(   ) Predominância da linguagem figurada, ou seja, geralmente utiliza-se de metáforas e termos literários.</a:t>
            </a:r>
          </a:p>
          <a:p>
            <a:pPr algn="just">
              <a:lnSpc>
                <a:spcPct val="150000"/>
              </a:lnSpc>
            </a:pPr>
            <a:r>
              <a:rPr lang="pt-BR" sz="2200" dirty="0">
                <a:latin typeface="Arial Narrow" panose="020B0606020202030204" pitchFamily="34" charset="0"/>
              </a:rPr>
              <a:t>(  ) As charges não podem ser consideradas como gêneros textuais, visto que a linguagem não verbal é a linguagem predominante.</a:t>
            </a:r>
          </a:p>
          <a:p>
            <a:pPr algn="just">
              <a:lnSpc>
                <a:spcPct val="150000"/>
              </a:lnSpc>
            </a:pPr>
            <a:r>
              <a:rPr lang="pt-BR" sz="2200" dirty="0">
                <a:latin typeface="Arial Narrow" panose="020B0606020202030204" pitchFamily="34" charset="0"/>
              </a:rPr>
              <a:t>(   ) O gênero textual charge retrata acontecimentos atuais, do momento.</a:t>
            </a:r>
          </a:p>
        </p:txBody>
      </p:sp>
    </p:spTree>
    <p:extLst>
      <p:ext uri="{BB962C8B-B14F-4D97-AF65-F5344CB8AC3E}">
        <p14:creationId xmlns:p14="http://schemas.microsoft.com/office/powerpoint/2010/main" val="11407842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93EBA36-3E8B-DAE8-97CF-09FFBC9E31FD}"/>
              </a:ext>
            </a:extLst>
          </p:cNvPr>
          <p:cNvSpPr txBox="1"/>
          <p:nvPr/>
        </p:nvSpPr>
        <p:spPr>
          <a:xfrm>
            <a:off x="323190" y="1131736"/>
            <a:ext cx="11545619" cy="430887"/>
          </a:xfrm>
          <a:prstGeom prst="rect">
            <a:avLst/>
          </a:prstGeom>
          <a:noFill/>
        </p:spPr>
        <p:txBody>
          <a:bodyPr wrap="square">
            <a:spAutoFit/>
          </a:bodyPr>
          <a:lstStyle/>
          <a:p>
            <a:pPr algn="just"/>
            <a:r>
              <a:rPr lang="pt-BR" sz="2200" b="1" dirty="0">
                <a:latin typeface="Arial Narrow" panose="020B0606020202030204" pitchFamily="34" charset="0"/>
              </a:rPr>
              <a:t>Contextualizando o gênero textual, o tema e o campo de atuação </a:t>
            </a:r>
          </a:p>
        </p:txBody>
      </p:sp>
      <p:graphicFrame>
        <p:nvGraphicFramePr>
          <p:cNvPr id="2" name="Tabela 1">
            <a:extLst>
              <a:ext uri="{FF2B5EF4-FFF2-40B4-BE49-F238E27FC236}">
                <a16:creationId xmlns:a16="http://schemas.microsoft.com/office/drawing/2014/main" id="{CCD7006A-BA28-C7CA-15E7-571E14688820}"/>
              </a:ext>
            </a:extLst>
          </p:cNvPr>
          <p:cNvGraphicFramePr>
            <a:graphicFrameLocks noGrp="1"/>
          </p:cNvGraphicFramePr>
          <p:nvPr>
            <p:extLst>
              <p:ext uri="{D42A27DB-BD31-4B8C-83A1-F6EECF244321}">
                <p14:modId xmlns:p14="http://schemas.microsoft.com/office/powerpoint/2010/main" val="3558728051"/>
              </p:ext>
            </p:extLst>
          </p:nvPr>
        </p:nvGraphicFramePr>
        <p:xfrm>
          <a:off x="323190" y="768976"/>
          <a:ext cx="11545619" cy="346697"/>
        </p:xfrm>
        <a:graphic>
          <a:graphicData uri="http://schemas.openxmlformats.org/drawingml/2006/table">
            <a:tbl>
              <a:tblPr firstRow="1" firstCol="1" bandRow="1"/>
              <a:tblGrid>
                <a:gridCol w="11545619">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2A37AE5A-B2FE-4D8F-8A24-672C814019BD}"/>
              </a:ext>
            </a:extLst>
          </p:cNvPr>
          <p:cNvSpPr txBox="1"/>
          <p:nvPr/>
        </p:nvSpPr>
        <p:spPr>
          <a:xfrm>
            <a:off x="323189" y="1636957"/>
            <a:ext cx="11474363" cy="1922449"/>
          </a:xfrm>
          <a:prstGeom prst="rect">
            <a:avLst/>
          </a:prstGeom>
          <a:noFill/>
        </p:spPr>
        <p:txBody>
          <a:bodyPr wrap="square">
            <a:spAutoFit/>
          </a:bodyPr>
          <a:lstStyle/>
          <a:p>
            <a:pPr>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Estudante, nas próximas atividades, vamos estudar o gênero textual Carta de reclamação.</a:t>
            </a:r>
          </a:p>
          <a:p>
            <a:pPr>
              <a:lnSpc>
                <a:spcPct val="115000"/>
              </a:lnSpc>
              <a:spcAft>
                <a:spcPts val="800"/>
              </a:spcAft>
            </a:pPr>
            <a:endParaRPr lang="pt-BR" sz="2200" b="1"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Antes de ler os textos vamos conversar? Observe as imagens!!!</a:t>
            </a:r>
          </a:p>
          <a:p>
            <a:pPr>
              <a:lnSpc>
                <a:spcPct val="115000"/>
              </a:lnSpc>
              <a:spcAft>
                <a:spcPts val="800"/>
              </a:spcAft>
            </a:pPr>
            <a:endParaRPr lang="pt-BR" sz="2200" b="1"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7AD073E-D571-34C3-1AEB-41EFD5CD5C61}"/>
              </a:ext>
            </a:extLst>
          </p:cNvPr>
          <p:cNvPicPr>
            <a:picLocks noChangeAspect="1"/>
          </p:cNvPicPr>
          <p:nvPr/>
        </p:nvPicPr>
        <p:blipFill>
          <a:blip r:embed="rId2"/>
          <a:stretch>
            <a:fillRect/>
          </a:stretch>
        </p:blipFill>
        <p:spPr>
          <a:xfrm>
            <a:off x="721927" y="3266365"/>
            <a:ext cx="2578895" cy="1711076"/>
          </a:xfrm>
          <a:prstGeom prst="rect">
            <a:avLst/>
          </a:prstGeom>
        </p:spPr>
      </p:pic>
      <p:pic>
        <p:nvPicPr>
          <p:cNvPr id="9" name="Imagem 8">
            <a:extLst>
              <a:ext uri="{FF2B5EF4-FFF2-40B4-BE49-F238E27FC236}">
                <a16:creationId xmlns:a16="http://schemas.microsoft.com/office/drawing/2014/main" id="{5838A5E5-290B-671A-1F1C-684B66A156FE}"/>
              </a:ext>
            </a:extLst>
          </p:cNvPr>
          <p:cNvPicPr>
            <a:picLocks noChangeAspect="1"/>
          </p:cNvPicPr>
          <p:nvPr/>
        </p:nvPicPr>
        <p:blipFill>
          <a:blip r:embed="rId3"/>
          <a:stretch>
            <a:fillRect/>
          </a:stretch>
        </p:blipFill>
        <p:spPr>
          <a:xfrm>
            <a:off x="4478068" y="3266365"/>
            <a:ext cx="2054853" cy="1711076"/>
          </a:xfrm>
          <a:prstGeom prst="rect">
            <a:avLst/>
          </a:prstGeom>
        </p:spPr>
      </p:pic>
      <p:pic>
        <p:nvPicPr>
          <p:cNvPr id="10" name="Imagem 9">
            <a:extLst>
              <a:ext uri="{FF2B5EF4-FFF2-40B4-BE49-F238E27FC236}">
                <a16:creationId xmlns:a16="http://schemas.microsoft.com/office/drawing/2014/main" id="{59ECF9C7-E647-275B-5C8E-012B148786E4}"/>
              </a:ext>
            </a:extLst>
          </p:cNvPr>
          <p:cNvPicPr>
            <a:picLocks noChangeAspect="1"/>
          </p:cNvPicPr>
          <p:nvPr/>
        </p:nvPicPr>
        <p:blipFill>
          <a:blip r:embed="rId4"/>
          <a:stretch>
            <a:fillRect/>
          </a:stretch>
        </p:blipFill>
        <p:spPr>
          <a:xfrm>
            <a:off x="7886461" y="3266365"/>
            <a:ext cx="2906373" cy="1711075"/>
          </a:xfrm>
          <a:prstGeom prst="rect">
            <a:avLst/>
          </a:prstGeom>
        </p:spPr>
      </p:pic>
      <p:sp>
        <p:nvSpPr>
          <p:cNvPr id="13" name="CaixaDeTexto 12">
            <a:extLst>
              <a:ext uri="{FF2B5EF4-FFF2-40B4-BE49-F238E27FC236}">
                <a16:creationId xmlns:a16="http://schemas.microsoft.com/office/drawing/2014/main" id="{BA13DC6A-8598-9F1D-D49F-49E25B67EF4C}"/>
              </a:ext>
            </a:extLst>
          </p:cNvPr>
          <p:cNvSpPr txBox="1"/>
          <p:nvPr/>
        </p:nvSpPr>
        <p:spPr>
          <a:xfrm>
            <a:off x="2874753" y="4977440"/>
            <a:ext cx="6094562" cy="553998"/>
          </a:xfrm>
          <a:prstGeom prst="rect">
            <a:avLst/>
          </a:prstGeom>
          <a:noFill/>
        </p:spPr>
        <p:txBody>
          <a:bodyPr wrap="square">
            <a:spAutoFit/>
          </a:bodyPr>
          <a:lstStyle/>
          <a:p>
            <a:pPr algn="ctr"/>
            <a:r>
              <a:rPr lang="pt-BR" sz="1000" dirty="0">
                <a:latin typeface="Arial Narrow" panose="020B0606020202030204" pitchFamily="34" charset="0"/>
              </a:rPr>
              <a:t>Disponível </a:t>
            </a:r>
            <a:r>
              <a:rPr lang="pt-BR" sz="1000" dirty="0" err="1">
                <a:latin typeface="Arial Narrow" panose="020B0606020202030204" pitchFamily="34" charset="0"/>
              </a:rPr>
              <a:t>em:https</a:t>
            </a:r>
            <a:r>
              <a:rPr lang="pt-BR" sz="1000" dirty="0">
                <a:latin typeface="Arial Narrow" panose="020B0606020202030204" pitchFamily="34" charset="0"/>
              </a:rPr>
              <a:t> https://shre.ink/xsM7. Acesso em 17 de jul.2025.</a:t>
            </a:r>
          </a:p>
          <a:p>
            <a:pPr algn="ctr"/>
            <a:r>
              <a:rPr lang="pt-BR" sz="1000" dirty="0">
                <a:latin typeface="Arial Narrow" panose="020B0606020202030204" pitchFamily="34" charset="0"/>
              </a:rPr>
              <a:t>Disponível </a:t>
            </a:r>
            <a:r>
              <a:rPr lang="pt-BR" sz="1000" dirty="0" err="1">
                <a:latin typeface="Arial Narrow" panose="020B0606020202030204" pitchFamily="34" charset="0"/>
              </a:rPr>
              <a:t>em:https</a:t>
            </a:r>
            <a:r>
              <a:rPr lang="pt-BR" sz="1000" dirty="0">
                <a:latin typeface="Arial Narrow" panose="020B0606020202030204" pitchFamily="34" charset="0"/>
              </a:rPr>
              <a:t>://encrypted-tbn0.gstatic.com/</a:t>
            </a:r>
            <a:r>
              <a:rPr lang="pt-BR" sz="1000" dirty="0" err="1">
                <a:latin typeface="Arial Narrow" panose="020B0606020202030204" pitchFamily="34" charset="0"/>
              </a:rPr>
              <a:t>images?q</a:t>
            </a:r>
            <a:r>
              <a:rPr lang="pt-BR" sz="1000" dirty="0">
                <a:latin typeface="Arial Narrow" panose="020B0606020202030204" pitchFamily="34" charset="0"/>
              </a:rPr>
              <a:t>=tbn:ANd9GcQjYOS_-xP6b-yBXn4v2yYBqIjn79fvF385xW_IZYPY_3EY3-FDUGVJ7CA2m7vqKJHW2rk&amp;usqp=CAU. Acesso em 17 de jul. 2025. </a:t>
            </a:r>
          </a:p>
        </p:txBody>
      </p:sp>
    </p:spTree>
    <p:extLst>
      <p:ext uri="{BB962C8B-B14F-4D97-AF65-F5344CB8AC3E}">
        <p14:creationId xmlns:p14="http://schemas.microsoft.com/office/powerpoint/2010/main" val="10245725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8784DD-E573-7E94-4F0F-9DAE45ED7040}"/>
              </a:ext>
            </a:extLst>
          </p:cNvPr>
          <p:cNvSpPr txBox="1"/>
          <p:nvPr/>
        </p:nvSpPr>
        <p:spPr>
          <a:xfrm>
            <a:off x="248369" y="988548"/>
            <a:ext cx="11695262" cy="358309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O que podemos imaginar que as pessoas estão fazendo?</a:t>
            </a:r>
          </a:p>
          <a:p>
            <a:pPr algn="just">
              <a:lnSpc>
                <a:spcPct val="150000"/>
              </a:lnSpc>
            </a:pPr>
            <a:r>
              <a:rPr lang="pt-BR" sz="2200" dirty="0">
                <a:latin typeface="Arial Narrow" panose="020B0606020202030204" pitchFamily="34" charset="0"/>
              </a:rPr>
              <a:t>- Você sabe o que significa PROCON? </a:t>
            </a:r>
          </a:p>
          <a:p>
            <a:pPr algn="just">
              <a:lnSpc>
                <a:spcPct val="150000"/>
              </a:lnSpc>
            </a:pPr>
            <a:r>
              <a:rPr lang="pt-BR" sz="2200" dirty="0">
                <a:latin typeface="Arial Narrow" panose="020B0606020202030204" pitchFamily="34" charset="0"/>
              </a:rPr>
              <a:t>- Você sabia que podemos fazer uma reclamação por meio de uma carta? </a:t>
            </a:r>
          </a:p>
          <a:p>
            <a:pPr algn="just">
              <a:lnSpc>
                <a:spcPct val="150000"/>
              </a:lnSpc>
            </a:pPr>
            <a:r>
              <a:rPr lang="pt-BR" sz="2200" dirty="0">
                <a:latin typeface="Arial Narrow" panose="020B0606020202030204" pitchFamily="34" charset="0"/>
              </a:rPr>
              <a:t>- A carta de reclamação é um gênero textual. Você conhece esse gênero?</a:t>
            </a:r>
          </a:p>
          <a:p>
            <a:pPr algn="just">
              <a:lnSpc>
                <a:spcPct val="150000"/>
              </a:lnSpc>
            </a:pPr>
            <a:r>
              <a:rPr lang="pt-BR" sz="2200" dirty="0">
                <a:latin typeface="Arial Narrow" panose="020B0606020202030204" pitchFamily="34" charset="0"/>
              </a:rPr>
              <a:t>- Você sabia que a forma das pessoas registrarem suas queixas é por meio de </a:t>
            </a:r>
            <a:r>
              <a:rPr lang="pt-BR" sz="2200" b="1" dirty="0">
                <a:latin typeface="Arial Narrow" panose="020B0606020202030204" pitchFamily="34" charset="0"/>
              </a:rPr>
              <a:t>cartas de reclamação </a:t>
            </a:r>
            <a:r>
              <a:rPr lang="pt-BR" sz="2200" dirty="0">
                <a:latin typeface="Arial Narrow" panose="020B0606020202030204" pitchFamily="34" charset="0"/>
              </a:rPr>
              <a:t>endereçadas ao Procon, às empresas ou órgãos responsáveis. Que essas cartas podem ser entregues pessoalmente, via Correios ou internet?</a:t>
            </a:r>
          </a:p>
        </p:txBody>
      </p:sp>
    </p:spTree>
    <p:extLst>
      <p:ext uri="{BB962C8B-B14F-4D97-AF65-F5344CB8AC3E}">
        <p14:creationId xmlns:p14="http://schemas.microsoft.com/office/powerpoint/2010/main" val="2433178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D3B8A8-DB9F-9411-3E9E-B320BFB9C47D}"/>
              </a:ext>
            </a:extLst>
          </p:cNvPr>
          <p:cNvSpPr txBox="1"/>
          <p:nvPr/>
        </p:nvSpPr>
        <p:spPr>
          <a:xfrm>
            <a:off x="269575" y="647783"/>
            <a:ext cx="6094562" cy="430887"/>
          </a:xfrm>
          <a:prstGeom prst="rect">
            <a:avLst/>
          </a:prstGeom>
          <a:noFill/>
        </p:spPr>
        <p:txBody>
          <a:bodyPr wrap="square">
            <a:spAutoFit/>
          </a:bodyPr>
          <a:lstStyle/>
          <a:p>
            <a:pPr algn="just"/>
            <a:r>
              <a:rPr lang="pt-BR" sz="2200" b="1" dirty="0">
                <a:latin typeface="Arial Narrow" panose="020B0606020202030204" pitchFamily="34" charset="0"/>
              </a:rPr>
              <a:t>Conhecendo o gênero textual</a:t>
            </a:r>
          </a:p>
        </p:txBody>
      </p:sp>
      <p:graphicFrame>
        <p:nvGraphicFramePr>
          <p:cNvPr id="4" name="Tabela 3">
            <a:extLst>
              <a:ext uri="{FF2B5EF4-FFF2-40B4-BE49-F238E27FC236}">
                <a16:creationId xmlns:a16="http://schemas.microsoft.com/office/drawing/2014/main" id="{321B21A9-9113-4915-3689-39F2114BDA28}"/>
              </a:ext>
            </a:extLst>
          </p:cNvPr>
          <p:cNvGraphicFramePr>
            <a:graphicFrameLocks noGrp="1"/>
          </p:cNvGraphicFramePr>
          <p:nvPr>
            <p:extLst>
              <p:ext uri="{D42A27DB-BD31-4B8C-83A1-F6EECF244321}">
                <p14:modId xmlns:p14="http://schemas.microsoft.com/office/powerpoint/2010/main" val="2901230921"/>
              </p:ext>
            </p:extLst>
          </p:nvPr>
        </p:nvGraphicFramePr>
        <p:xfrm>
          <a:off x="269575" y="1078670"/>
          <a:ext cx="11652850" cy="5349240"/>
        </p:xfrm>
        <a:graphic>
          <a:graphicData uri="http://schemas.openxmlformats.org/drawingml/2006/table">
            <a:tbl>
              <a:tblPr firstRow="1" bandRow="1">
                <a:tableStyleId>{5C22544A-7EE6-4342-B048-85BDC9FD1C3A}</a:tableStyleId>
              </a:tblPr>
              <a:tblGrid>
                <a:gridCol w="11652850">
                  <a:extLst>
                    <a:ext uri="{9D8B030D-6E8A-4147-A177-3AD203B41FA5}">
                      <a16:colId xmlns:a16="http://schemas.microsoft.com/office/drawing/2014/main" val="2284439596"/>
                    </a:ext>
                  </a:extLst>
                </a:gridCol>
              </a:tblGrid>
              <a:tr h="0">
                <a:tc>
                  <a:txBody>
                    <a:bodyPr/>
                    <a:lstStyle/>
                    <a:p>
                      <a:pPr algn="ctr">
                        <a:lnSpc>
                          <a:spcPct val="150000"/>
                        </a:lnSpc>
                      </a:pPr>
                      <a:r>
                        <a:rPr lang="pt-BR" sz="2200" b="1" dirty="0">
                          <a:solidFill>
                            <a:schemeClr val="tx1"/>
                          </a:solidFill>
                          <a:latin typeface="Arial Narrow" panose="020B0606020202030204" pitchFamily="34" charset="0"/>
                        </a:rPr>
                        <a:t>Carta de reclamação</a:t>
                      </a:r>
                    </a:p>
                    <a:p>
                      <a:pPr algn="just">
                        <a:lnSpc>
                          <a:spcPct val="150000"/>
                        </a:lnSpc>
                      </a:pPr>
                      <a:r>
                        <a:rPr lang="pt-BR" sz="2200" b="0" dirty="0">
                          <a:solidFill>
                            <a:schemeClr val="tx1"/>
                          </a:solidFill>
                          <a:latin typeface="Arial Narrow" panose="020B0606020202030204" pitchFamily="34" charset="0"/>
                        </a:rPr>
                        <a:t>        A </a:t>
                      </a:r>
                      <a:r>
                        <a:rPr lang="pt-BR" sz="2200" b="1" dirty="0">
                          <a:solidFill>
                            <a:schemeClr val="tx1"/>
                          </a:solidFill>
                          <a:latin typeface="Arial Narrow" panose="020B0606020202030204" pitchFamily="34" charset="0"/>
                        </a:rPr>
                        <a:t>carta de reclamação </a:t>
                      </a:r>
                      <a:r>
                        <a:rPr lang="pt-BR" sz="2200" b="0" dirty="0">
                          <a:solidFill>
                            <a:schemeClr val="tx1"/>
                          </a:solidFill>
                          <a:latin typeface="Arial Narrow" panose="020B0606020202030204" pitchFamily="34" charset="0"/>
                        </a:rPr>
                        <a:t>é um gênero textual de correspondência, utilizado para manifestar alguma insatisfação, para algum destinatário que tenha poder ou responsabilidade sobre o problema. Essa carta apresenta elementos da estrutura padrão dos gêneros de correspondência, </a:t>
                      </a:r>
                      <a:r>
                        <a:rPr lang="pt-BR" sz="2200" b="1" dirty="0">
                          <a:solidFill>
                            <a:schemeClr val="tx1"/>
                          </a:solidFill>
                          <a:latin typeface="Arial Narrow" panose="020B0606020202030204" pitchFamily="34" charset="0"/>
                        </a:rPr>
                        <a:t>como local, data, destinatário e remetente assinatura</a:t>
                      </a:r>
                      <a:r>
                        <a:rPr lang="pt-BR" sz="2200" b="0" dirty="0">
                          <a:solidFill>
                            <a:schemeClr val="tx1"/>
                          </a:solidFill>
                          <a:latin typeface="Arial Narrow" panose="020B0606020202030204" pitchFamily="34" charset="0"/>
                        </a:rPr>
                        <a:t>. Além disso, esse texto apresenta uma linguagem concisa e argumentativa bem como subjetiva, na medida em que expressa e defende uma insatisfação pessoal.</a:t>
                      </a:r>
                    </a:p>
                    <a:p>
                      <a:pPr algn="r">
                        <a:lnSpc>
                          <a:spcPct val="150000"/>
                        </a:lnSpc>
                      </a:pPr>
                      <a:r>
                        <a:rPr lang="pt-BR" sz="1000" b="0" dirty="0">
                          <a:solidFill>
                            <a:schemeClr val="tx1"/>
                          </a:solidFill>
                          <a:latin typeface="Arial Narrow" panose="020B0606020202030204" pitchFamily="34" charset="0"/>
                        </a:rPr>
                        <a:t>Disponível em: https://brasilescola.uol.com.br/</a:t>
                      </a:r>
                      <a:r>
                        <a:rPr lang="pt-BR" sz="1000" b="0" dirty="0" err="1">
                          <a:solidFill>
                            <a:schemeClr val="tx1"/>
                          </a:solidFill>
                          <a:latin typeface="Arial Narrow" panose="020B0606020202030204" pitchFamily="34" charset="0"/>
                        </a:rPr>
                        <a:t>redacao</a:t>
                      </a:r>
                      <a:r>
                        <a:rPr lang="pt-BR" sz="1000" b="0" dirty="0">
                          <a:solidFill>
                            <a:schemeClr val="tx1"/>
                          </a:solidFill>
                          <a:latin typeface="Arial Narrow" panose="020B0606020202030204" pitchFamily="34" charset="0"/>
                        </a:rPr>
                        <a:t>/carta-reclamacao.htm. Acesso em: 8 de jun. 2025. </a:t>
                      </a:r>
                    </a:p>
                    <a:p>
                      <a:pPr algn="ctr"/>
                      <a:r>
                        <a:rPr lang="pt-BR" sz="2200" b="1" dirty="0">
                          <a:solidFill>
                            <a:schemeClr val="tx1"/>
                          </a:solidFill>
                          <a:latin typeface="Arial Narrow" panose="020B0606020202030204" pitchFamily="34" charset="0"/>
                        </a:rPr>
                        <a:t>Qual a estrutura da carta de reclamação?</a:t>
                      </a:r>
                    </a:p>
                    <a:p>
                      <a:pPr algn="just"/>
                      <a:r>
                        <a:rPr lang="pt-BR" sz="2200" b="0" dirty="0">
                          <a:solidFill>
                            <a:schemeClr val="tx1"/>
                          </a:solidFill>
                          <a:latin typeface="Arial Narrow" panose="020B0606020202030204" pitchFamily="34" charset="0"/>
                        </a:rPr>
                        <a:t>        A </a:t>
                      </a:r>
                      <a:r>
                        <a:rPr lang="pt-BR" sz="2200" b="1" dirty="0">
                          <a:solidFill>
                            <a:schemeClr val="tx1"/>
                          </a:solidFill>
                          <a:latin typeface="Arial Narrow" panose="020B0606020202030204" pitchFamily="34" charset="0"/>
                        </a:rPr>
                        <a:t>carta de reclamação </a:t>
                      </a:r>
                      <a:r>
                        <a:rPr lang="pt-BR" sz="2200" b="0" dirty="0">
                          <a:solidFill>
                            <a:schemeClr val="tx1"/>
                          </a:solidFill>
                          <a:latin typeface="Arial Narrow" panose="020B0606020202030204" pitchFamily="34" charset="0"/>
                        </a:rPr>
                        <a:t>segue a estrutura padrão de carta, com algumas modificações específicas. Essa estrutura é composta, geralmente, por:</a:t>
                      </a:r>
                    </a:p>
                    <a:p>
                      <a:pPr algn="just"/>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Local e data: </a:t>
                      </a:r>
                      <a:r>
                        <a:rPr lang="pt-BR" sz="2200" b="0" dirty="0">
                          <a:solidFill>
                            <a:schemeClr val="tx1"/>
                          </a:solidFill>
                          <a:latin typeface="Arial Narrow" panose="020B0606020202030204" pitchFamily="34" charset="0"/>
                        </a:rPr>
                        <a:t>são escritos por extenso e fazem a marcação temporal e espacial do texto.</a:t>
                      </a:r>
                    </a:p>
                    <a:p>
                      <a:pPr algn="just"/>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Vocativo: </a:t>
                      </a:r>
                      <a:r>
                        <a:rPr lang="pt-BR" sz="2200" b="0" dirty="0">
                          <a:solidFill>
                            <a:schemeClr val="tx1"/>
                          </a:solidFill>
                          <a:latin typeface="Arial Narrow" panose="020B0606020202030204" pitchFamily="34" charset="0"/>
                        </a:rPr>
                        <a:t>deve indicar a quem a carta é endereçada, seja uma empresa, órgão, grupo ou qualquer responsável por resolver o problema.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2073310478"/>
                  </a:ext>
                </a:extLst>
              </a:tr>
            </a:tbl>
          </a:graphicData>
        </a:graphic>
      </p:graphicFrame>
    </p:spTree>
    <p:extLst>
      <p:ext uri="{BB962C8B-B14F-4D97-AF65-F5344CB8AC3E}">
        <p14:creationId xmlns:p14="http://schemas.microsoft.com/office/powerpoint/2010/main" val="4103788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BA5942A-9115-DE66-825B-248DB3428D4D}"/>
              </a:ext>
            </a:extLst>
          </p:cNvPr>
          <p:cNvGraphicFramePr>
            <a:graphicFrameLocks noGrp="1"/>
          </p:cNvGraphicFramePr>
          <p:nvPr>
            <p:extLst>
              <p:ext uri="{D42A27DB-BD31-4B8C-83A1-F6EECF244321}">
                <p14:modId xmlns:p14="http://schemas.microsoft.com/office/powerpoint/2010/main" val="466418937"/>
              </p:ext>
            </p:extLst>
          </p:nvPr>
        </p:nvGraphicFramePr>
        <p:xfrm>
          <a:off x="289462" y="711039"/>
          <a:ext cx="11502845" cy="3308731"/>
        </p:xfrm>
        <a:graphic>
          <a:graphicData uri="http://schemas.openxmlformats.org/drawingml/2006/table">
            <a:tbl>
              <a:tblPr firstRow="1" bandRow="1">
                <a:tableStyleId>{5C22544A-7EE6-4342-B048-85BDC9FD1C3A}</a:tableStyleId>
              </a:tblPr>
              <a:tblGrid>
                <a:gridCol w="11502845">
                  <a:extLst>
                    <a:ext uri="{9D8B030D-6E8A-4147-A177-3AD203B41FA5}">
                      <a16:colId xmlns:a16="http://schemas.microsoft.com/office/drawing/2014/main" val="835624583"/>
                    </a:ext>
                  </a:extLst>
                </a:gridCol>
              </a:tblGrid>
              <a:tr h="370840">
                <a:tc>
                  <a:txBody>
                    <a:bodyPr/>
                    <a:lstStyle/>
                    <a:p>
                      <a:pPr algn="just">
                        <a:lnSpc>
                          <a:spcPct val="150000"/>
                        </a:lnSpc>
                      </a:pPr>
                      <a:r>
                        <a:rPr lang="pt-BR" sz="2200" b="1" dirty="0">
                          <a:solidFill>
                            <a:schemeClr val="tx1"/>
                          </a:solidFill>
                          <a:latin typeface="Arial Narrow" panose="020B0606020202030204" pitchFamily="34" charset="0"/>
                        </a:rPr>
                        <a:t>- Assunto: </a:t>
                      </a:r>
                      <a:r>
                        <a:rPr lang="pt-BR" sz="2200" b="0" dirty="0">
                          <a:solidFill>
                            <a:schemeClr val="tx1"/>
                          </a:solidFill>
                          <a:latin typeface="Arial Narrow" panose="020B0606020202030204" pitchFamily="34" charset="0"/>
                        </a:rPr>
                        <a:t>é a mensagem da carta. </a:t>
                      </a:r>
                    </a:p>
                    <a:p>
                      <a:pPr algn="just">
                        <a:lnSpc>
                          <a:spcPct val="150000"/>
                        </a:lnSpc>
                      </a:pPr>
                      <a:r>
                        <a:rPr lang="pt-BR" sz="2200" b="1" dirty="0">
                          <a:solidFill>
                            <a:schemeClr val="tx1"/>
                          </a:solidFill>
                          <a:latin typeface="Arial Narrow" panose="020B0606020202030204" pitchFamily="34" charset="0"/>
                        </a:rPr>
                        <a:t>- Despedida (fecho): </a:t>
                      </a:r>
                      <a:r>
                        <a:rPr lang="pt-BR" sz="2200" b="0" dirty="0">
                          <a:solidFill>
                            <a:schemeClr val="tx1"/>
                          </a:solidFill>
                          <a:latin typeface="Arial Narrow" panose="020B0606020202030204" pitchFamily="34" charset="0"/>
                        </a:rPr>
                        <a:t>na parte final, é importante reforçar a reclamação e exigir um posicionamento do destinatário quanto ao problema. O fechamento pode ser feito com expressões como “atenciosamente”, “sem mais”, entre outras.</a:t>
                      </a:r>
                    </a:p>
                    <a:p>
                      <a:pPr algn="just">
                        <a:lnSpc>
                          <a:spcPct val="150000"/>
                        </a:lnSpc>
                      </a:pPr>
                      <a:r>
                        <a:rPr lang="pt-BR" sz="2200" b="1" dirty="0">
                          <a:solidFill>
                            <a:schemeClr val="tx1"/>
                          </a:solidFill>
                          <a:latin typeface="Arial Narrow" panose="020B0606020202030204" pitchFamily="34" charset="0"/>
                        </a:rPr>
                        <a:t>- Assinatura: </a:t>
                      </a:r>
                      <a:r>
                        <a:rPr lang="pt-BR" sz="2200" b="0" dirty="0">
                          <a:solidFill>
                            <a:schemeClr val="tx1"/>
                          </a:solidFill>
                          <a:latin typeface="Arial Narrow" panose="020B0606020202030204" pitchFamily="34" charset="0"/>
                        </a:rPr>
                        <a:t>é a parte final da carta, onde quem escreveu coloca o nome para mostrar quem está reclamando.</a:t>
                      </a:r>
                    </a:p>
                    <a:p>
                      <a:pPr algn="r">
                        <a:lnSpc>
                          <a:spcPct val="150000"/>
                        </a:lnSpc>
                      </a:pPr>
                      <a:r>
                        <a:rPr lang="pt-BR" sz="1000" b="0" dirty="0">
                          <a:solidFill>
                            <a:schemeClr val="tx1"/>
                          </a:solidFill>
                          <a:latin typeface="Arial Narrow" panose="020B0606020202030204" pitchFamily="34" charset="0"/>
                        </a:rPr>
                        <a:t>Disponível em: https://www.preparaenem.com/</a:t>
                      </a:r>
                      <a:r>
                        <a:rPr lang="pt-BR" sz="1000" b="0" dirty="0" err="1">
                          <a:solidFill>
                            <a:schemeClr val="tx1"/>
                          </a:solidFill>
                          <a:latin typeface="Arial Narrow" panose="020B0606020202030204" pitchFamily="34" charset="0"/>
                        </a:rPr>
                        <a:t>portugues</a:t>
                      </a:r>
                      <a:r>
                        <a:rPr lang="pt-BR" sz="1000" b="0" dirty="0">
                          <a:solidFill>
                            <a:schemeClr val="tx1"/>
                          </a:solidFill>
                          <a:latin typeface="Arial Narrow" panose="020B0606020202030204" pitchFamily="34" charset="0"/>
                        </a:rPr>
                        <a:t>/carta-reclamacao.htm. Acesso em: 8 jun. 2025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621331951"/>
                  </a:ext>
                </a:extLst>
              </a:tr>
            </a:tbl>
          </a:graphicData>
        </a:graphic>
      </p:graphicFrame>
      <p:sp>
        <p:nvSpPr>
          <p:cNvPr id="4" name="CaixaDeTexto 3">
            <a:extLst>
              <a:ext uri="{FF2B5EF4-FFF2-40B4-BE49-F238E27FC236}">
                <a16:creationId xmlns:a16="http://schemas.microsoft.com/office/drawing/2014/main" id="{095A7542-9851-5BA7-B916-AA99712B2755}"/>
              </a:ext>
            </a:extLst>
          </p:cNvPr>
          <p:cNvSpPr txBox="1"/>
          <p:nvPr/>
        </p:nvSpPr>
        <p:spPr>
          <a:xfrm>
            <a:off x="226442" y="4116589"/>
            <a:ext cx="11565865" cy="2059603"/>
          </a:xfrm>
          <a:prstGeom prst="rect">
            <a:avLst/>
          </a:prstGeom>
          <a:noFill/>
        </p:spPr>
        <p:txBody>
          <a:bodyPr wrap="square">
            <a:spAutoFit/>
          </a:bodyPr>
          <a:lstStyle/>
          <a:p>
            <a:pPr>
              <a:lnSpc>
                <a:spcPct val="150000"/>
              </a:lnSpc>
            </a:pPr>
            <a:r>
              <a:rPr lang="pt-BR" sz="2200" b="1" dirty="0">
                <a:latin typeface="Arial Narrow" panose="020B0606020202030204" pitchFamily="34" charset="0"/>
              </a:rPr>
              <a:t>Caro(a) estudante, agora que você já sabe o que é o gênero textual carta de reclamação, e que a forma das pessoas registrarem suas queixas é por meio de cartas de reclamação endereçadas ao Procon, às empresas ou órgãos responsáveis. Que essas cartas podem ser entregues pessoalmente, via Correios ou internet. Vamos ler algumas dessas cartas????</a:t>
            </a:r>
          </a:p>
        </p:txBody>
      </p:sp>
    </p:spTree>
    <p:extLst>
      <p:ext uri="{BB962C8B-B14F-4D97-AF65-F5344CB8AC3E}">
        <p14:creationId xmlns:p14="http://schemas.microsoft.com/office/powerpoint/2010/main" val="959474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811FBF1-8D0C-766B-C44B-9EE37E202390}"/>
              </a:ext>
            </a:extLst>
          </p:cNvPr>
          <p:cNvSpPr txBox="1"/>
          <p:nvPr/>
        </p:nvSpPr>
        <p:spPr>
          <a:xfrm>
            <a:off x="226442" y="606351"/>
            <a:ext cx="11591745" cy="5783699"/>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Goiânia, 23 de junho de 2025.</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À Companhia Logística Brasil,</a:t>
            </a:r>
          </a:p>
          <a:p>
            <a:pPr algn="just">
              <a:lnSpc>
                <a:spcPct val="150000"/>
              </a:lnSpc>
            </a:pPr>
            <a:r>
              <a:rPr lang="pt-BR" sz="2200" dirty="0">
                <a:latin typeface="Arial Narrow" panose="020B0606020202030204" pitchFamily="34" charset="0"/>
              </a:rPr>
              <a:t>Eu, Karla, adquiri recentemente um celular com tecnologia 5G em uma das empresas parceiras da Companhia Logística Brasil. Essa não é a primeira vez que recebo um produto por meio dos serviços oferecidos por vocês. Até o momento, eu nunca havia tido problemas. No entanto, na última semana, ao receber o produto mencionado, verifiquei que ele apresentava alguns danos na embalagem. Ao abri-la, me deparei com a tela de 6.6 polegadas quebrada.</a:t>
            </a:r>
          </a:p>
        </p:txBody>
      </p:sp>
    </p:spTree>
    <p:extLst>
      <p:ext uri="{BB962C8B-B14F-4D97-AF65-F5344CB8AC3E}">
        <p14:creationId xmlns:p14="http://schemas.microsoft.com/office/powerpoint/2010/main" val="25879659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86F2BDF-6BAB-AD3D-6B24-DA884D107026}"/>
              </a:ext>
            </a:extLst>
          </p:cNvPr>
          <p:cNvSpPr txBox="1"/>
          <p:nvPr/>
        </p:nvSpPr>
        <p:spPr>
          <a:xfrm>
            <a:off x="217816" y="728325"/>
            <a:ext cx="11583119"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Eu tentei contato com os canais oficiais de comunicação da empresa e não obtive sucesso. As ligações caíam, ou eu era colocada em uma espera que demorava horas. Escrevo esta carta para demonstrar minha insatisfação, pois sei que tenho direitos como consumidora. O produto não foi danificado por mim, e não se trata de acionar a garantia ou adotar uma ação semelhante, pois o celular já chegou com defeitos — tela quebrada e falhas no carregamento da bateria.</a:t>
            </a:r>
          </a:p>
          <a:p>
            <a:pPr algn="just">
              <a:lnSpc>
                <a:spcPct val="150000"/>
              </a:lnSpc>
            </a:pPr>
            <a:r>
              <a:rPr lang="pt-BR" sz="2200" dirty="0">
                <a:latin typeface="Arial Narrow" panose="020B0606020202030204" pitchFamily="34" charset="0"/>
              </a:rPr>
              <a:t>Entretanto, o que me deixa mais insatisfeita é a falta de comunicação. As centrais de atendimento foram criadas para tratar de questões como essa que descrevo a vocês. No entanto, elas não parecem funcionar corretamente e acabam gerando situações de estresse por parte dos consumidores.</a:t>
            </a:r>
          </a:p>
          <a:p>
            <a:pPr algn="just">
              <a:lnSpc>
                <a:spcPct val="150000"/>
              </a:lnSpc>
            </a:pPr>
            <a:r>
              <a:rPr lang="pt-BR" sz="2200" dirty="0">
                <a:latin typeface="Arial Narrow" panose="020B0606020202030204" pitchFamily="34" charset="0"/>
              </a:rPr>
              <a:t>Sendo assim, exijo da companhia um retorno, o mais rápido possível, sobre o produto que adquiri e que veio danificado. Quanto mais vocês demoram para me oferecer um posicionamento, mais eu me sinto prejudicada. O celular é, hoje, minha principal ferramenta de trabalho. Sem ele, deixo de exercer minhas atividades</a:t>
            </a:r>
          </a:p>
        </p:txBody>
      </p:sp>
    </p:spTree>
    <p:extLst>
      <p:ext uri="{BB962C8B-B14F-4D97-AF65-F5344CB8AC3E}">
        <p14:creationId xmlns:p14="http://schemas.microsoft.com/office/powerpoint/2010/main" val="1513643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837A7A-0D5F-2C79-B1AE-76DAA5E5CFF5}"/>
              </a:ext>
            </a:extLst>
          </p:cNvPr>
          <p:cNvSpPr txBox="1"/>
          <p:nvPr/>
        </p:nvSpPr>
        <p:spPr>
          <a:xfrm>
            <a:off x="226442" y="677521"/>
            <a:ext cx="11652131" cy="6091476"/>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atividades profissionais.</a:t>
            </a:r>
          </a:p>
          <a:p>
            <a:pPr algn="just">
              <a:lnSpc>
                <a:spcPct val="150000"/>
              </a:lnSpc>
            </a:pPr>
            <a:r>
              <a:rPr lang="pt-BR" sz="2200" dirty="0">
                <a:latin typeface="Arial Narrow" panose="020B0606020202030204" pitchFamily="34" charset="0"/>
              </a:rPr>
              <a:t>Sem mais,</a:t>
            </a:r>
          </a:p>
          <a:p>
            <a:pPr algn="r">
              <a:lnSpc>
                <a:spcPct val="150000"/>
              </a:lnSpc>
            </a:pPr>
            <a:r>
              <a:rPr lang="pt-BR" sz="2200" dirty="0">
                <a:latin typeface="Arial Narrow" panose="020B0606020202030204" pitchFamily="34" charset="0"/>
              </a:rPr>
              <a:t>Karla Vieira Santana.</a:t>
            </a:r>
          </a:p>
          <a:p>
            <a:pPr algn="r">
              <a:lnSpc>
                <a:spcPct val="150000"/>
              </a:lnSpc>
            </a:pPr>
            <a:r>
              <a:rPr lang="pt-BR" sz="1000" dirty="0">
                <a:latin typeface="Arial Narrow" panose="020B0606020202030204" pitchFamily="34" charset="0"/>
              </a:rPr>
              <a:t>Disponível em: https://www.exempl.com.br/carta-de-reclamacao/.Acesso em: 23 de jun. 2023. (Adaptado).</a:t>
            </a:r>
          </a:p>
          <a:p>
            <a:pPr algn="just"/>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Estudante, você sabia que... Em 2025, as empresas com maior número de reclamações no Procon Goiás são, geralmente, bancos e operadoras de telefonia. As principais queixas incluem problemas de cobrança, atrasos na entrega de produtos e interrupção de serviços.</a:t>
            </a:r>
          </a:p>
          <a:p>
            <a:pPr algn="just"/>
            <a:endParaRPr lang="pt-BR" sz="800" b="1" dirty="0">
              <a:latin typeface="Arial Narrow" panose="020B0606020202030204" pitchFamily="34" charset="0"/>
            </a:endParaRPr>
          </a:p>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A carta de reclamação é definida por expor uma insatisfação, a qual se dá em relação a algum serviço prestado, produto adquirido ou qualquer outra questão em que o autor se sinta injustiçado ou lesado.</a:t>
            </a:r>
          </a:p>
          <a:p>
            <a:pPr algn="just">
              <a:lnSpc>
                <a:spcPct val="150000"/>
              </a:lnSpc>
            </a:pPr>
            <a:r>
              <a:rPr lang="pt-BR" sz="2200" dirty="0">
                <a:latin typeface="Arial Narrow" panose="020B0606020202030204" pitchFamily="34" charset="0"/>
              </a:rPr>
              <a:t>(A) solicitar uma vaga de emprego.                                                   (C) registrar uma insatisfação ou problema.</a:t>
            </a:r>
          </a:p>
          <a:p>
            <a:pPr algn="just">
              <a:lnSpc>
                <a:spcPct val="150000"/>
              </a:lnSpc>
            </a:pPr>
            <a:r>
              <a:rPr lang="pt-BR" sz="2200" dirty="0">
                <a:latin typeface="Arial Narrow" panose="020B0606020202030204" pitchFamily="34" charset="0"/>
              </a:rPr>
              <a:t>(B) fazer uma nova compra na empresa.                                           (D) parabenizar uma empresa ou instituição.</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9271072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40ED7D-D0A1-63F0-52E4-5C3F6BE1611D}"/>
              </a:ext>
            </a:extLst>
          </p:cNvPr>
          <p:cNvSpPr txBox="1"/>
          <p:nvPr/>
        </p:nvSpPr>
        <p:spPr>
          <a:xfrm>
            <a:off x="217816" y="663129"/>
            <a:ext cx="11617625" cy="409092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b) Em qual situação deve-se usar uma carta de reclamação?</a:t>
            </a:r>
          </a:p>
          <a:p>
            <a:pPr algn="just">
              <a:lnSpc>
                <a:spcPct val="150000"/>
              </a:lnSpc>
            </a:pPr>
            <a:r>
              <a:rPr lang="pt-BR" sz="2200" dirty="0">
                <a:latin typeface="Arial Narrow" panose="020B0606020202030204" pitchFamily="34" charset="0"/>
              </a:rPr>
              <a:t>(A) Quando o produto comprado está correto.</a:t>
            </a:r>
          </a:p>
          <a:p>
            <a:pPr algn="just">
              <a:lnSpc>
                <a:spcPct val="150000"/>
              </a:lnSpc>
            </a:pPr>
            <a:r>
              <a:rPr lang="pt-BR" sz="2200" dirty="0">
                <a:latin typeface="Arial Narrow" panose="020B0606020202030204" pitchFamily="34" charset="0"/>
              </a:rPr>
              <a:t>(B) Quando o serviço contratado foi realizado.</a:t>
            </a:r>
          </a:p>
          <a:p>
            <a:pPr algn="just">
              <a:lnSpc>
                <a:spcPct val="150000"/>
              </a:lnSpc>
            </a:pPr>
            <a:r>
              <a:rPr lang="pt-BR" sz="2200" dirty="0">
                <a:latin typeface="Arial Narrow" panose="020B0606020202030204" pitchFamily="34" charset="0"/>
              </a:rPr>
              <a:t>(C) Quando você quer agradecer o bom atendimento.</a:t>
            </a:r>
          </a:p>
          <a:p>
            <a:pPr algn="just">
              <a:lnSpc>
                <a:spcPct val="150000"/>
              </a:lnSpc>
            </a:pPr>
            <a:r>
              <a:rPr lang="pt-BR" sz="2200" dirty="0">
                <a:latin typeface="Arial Narrow" panose="020B0606020202030204" pitchFamily="34" charset="0"/>
              </a:rPr>
              <a:t>(D) Quando um serviço está com problemas ou errado.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Em uma carta de reclamação, quem escreve, relata um problema. A carta também é sempre dirigida a alguém. Quem são as pessoas em uma carta de reclamação?</a:t>
            </a:r>
          </a:p>
        </p:txBody>
      </p:sp>
    </p:spTree>
    <p:extLst>
      <p:ext uri="{BB962C8B-B14F-4D97-AF65-F5344CB8AC3E}">
        <p14:creationId xmlns:p14="http://schemas.microsoft.com/office/powerpoint/2010/main" val="38465927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43C4275-CA5C-B32F-F42E-704C73204F68}"/>
              </a:ext>
            </a:extLst>
          </p:cNvPr>
          <p:cNvGraphicFramePr>
            <a:graphicFrameLocks noGrp="1"/>
          </p:cNvGraphicFramePr>
          <p:nvPr>
            <p:extLst>
              <p:ext uri="{D42A27DB-BD31-4B8C-83A1-F6EECF244321}">
                <p14:modId xmlns:p14="http://schemas.microsoft.com/office/powerpoint/2010/main" val="1986926177"/>
              </p:ext>
            </p:extLst>
          </p:nvPr>
        </p:nvGraphicFramePr>
        <p:xfrm>
          <a:off x="341222" y="762798"/>
          <a:ext cx="11494219" cy="3811651"/>
        </p:xfrm>
        <a:graphic>
          <a:graphicData uri="http://schemas.openxmlformats.org/drawingml/2006/table">
            <a:tbl>
              <a:tblPr firstRow="1" bandRow="1">
                <a:tableStyleId>{5C22544A-7EE6-4342-B048-85BDC9FD1C3A}</a:tableStyleId>
              </a:tblPr>
              <a:tblGrid>
                <a:gridCol w="11494219">
                  <a:extLst>
                    <a:ext uri="{9D8B030D-6E8A-4147-A177-3AD203B41FA5}">
                      <a16:colId xmlns:a16="http://schemas.microsoft.com/office/drawing/2014/main" val="1455999238"/>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Características da carta de reclamação</a:t>
                      </a:r>
                    </a:p>
                    <a:p>
                      <a:pPr algn="just">
                        <a:lnSpc>
                          <a:spcPct val="150000"/>
                        </a:lnSpc>
                      </a:pPr>
                      <a:r>
                        <a:rPr lang="pt-BR" sz="2200" b="0" dirty="0">
                          <a:solidFill>
                            <a:schemeClr val="tx1"/>
                          </a:solidFill>
                          <a:latin typeface="Arial Narrow" panose="020B0606020202030204" pitchFamily="34" charset="0"/>
                        </a:rPr>
                        <a:t>        Por se tratar de um texto que envolve situações de insatisfação, a carta de reclamação tem como característica apresentar um </a:t>
                      </a:r>
                      <a:r>
                        <a:rPr lang="pt-BR" sz="2200" b="1" dirty="0">
                          <a:solidFill>
                            <a:schemeClr val="tx1"/>
                          </a:solidFill>
                          <a:latin typeface="Arial Narrow" panose="020B0606020202030204" pitchFamily="34" charset="0"/>
                        </a:rPr>
                        <a:t>texto direto e formal</a:t>
                      </a:r>
                      <a:r>
                        <a:rPr lang="pt-BR" sz="2200" b="0" dirty="0">
                          <a:solidFill>
                            <a:schemeClr val="tx1"/>
                          </a:solidFill>
                          <a:latin typeface="Arial Narrow" panose="020B0606020202030204" pitchFamily="34" charset="0"/>
                        </a:rPr>
                        <a:t>. O autor faz uso da </a:t>
                      </a:r>
                      <a:r>
                        <a:rPr lang="pt-BR" sz="2200" b="1" dirty="0">
                          <a:solidFill>
                            <a:schemeClr val="tx1"/>
                          </a:solidFill>
                          <a:latin typeface="Arial Narrow" panose="020B0606020202030204" pitchFamily="34" charset="0"/>
                        </a:rPr>
                        <a:t>norma-padrão da língua e dá ênfase à reclamação usando pronomes indefinidos</a:t>
                      </a:r>
                      <a:r>
                        <a:rPr lang="pt-BR" sz="2200" b="0" dirty="0">
                          <a:solidFill>
                            <a:schemeClr val="tx1"/>
                          </a:solidFill>
                          <a:latin typeface="Arial Narrow" panose="020B0606020202030204" pitchFamily="34" charset="0"/>
                        </a:rPr>
                        <a:t>, sem reações exageradas, como palavrões e ofensas.</a:t>
                      </a:r>
                    </a:p>
                    <a:p>
                      <a:pPr algn="just">
                        <a:lnSpc>
                          <a:spcPct val="150000"/>
                        </a:lnSpc>
                      </a:pPr>
                      <a:r>
                        <a:rPr lang="pt-BR" sz="2200" b="0" dirty="0">
                          <a:solidFill>
                            <a:schemeClr val="tx1"/>
                          </a:solidFill>
                          <a:latin typeface="Arial Narrow" panose="020B0606020202030204" pitchFamily="34" charset="0"/>
                        </a:rPr>
                        <a:t>        A </a:t>
                      </a:r>
                      <a:r>
                        <a:rPr lang="pt-BR" sz="2200" b="1" dirty="0">
                          <a:solidFill>
                            <a:schemeClr val="tx1"/>
                          </a:solidFill>
                          <a:latin typeface="Arial Narrow" panose="020B0606020202030204" pitchFamily="34" charset="0"/>
                        </a:rPr>
                        <a:t>carta de reclamação é essencialmente argumentativa</a:t>
                      </a:r>
                      <a:r>
                        <a:rPr lang="pt-BR" sz="2200" b="0" dirty="0">
                          <a:solidFill>
                            <a:schemeClr val="tx1"/>
                          </a:solidFill>
                          <a:latin typeface="Arial Narrow" panose="020B0606020202030204" pitchFamily="34" charset="0"/>
                        </a:rPr>
                        <a:t>, pois o locutor deve expor os argumentos que validam a sua queixa. Assim, é importante descrever, de maneira concisa, o fato ocorrido e fazer as devidas exigências para que o problema seja solucionado.</a:t>
                      </a:r>
                    </a:p>
                    <a:p>
                      <a:pPr algn="r">
                        <a:lnSpc>
                          <a:spcPct val="150000"/>
                        </a:lnSpc>
                      </a:pPr>
                      <a:r>
                        <a:rPr lang="pt-BR" sz="1000" b="0" dirty="0">
                          <a:solidFill>
                            <a:schemeClr val="tx1"/>
                          </a:solidFill>
                          <a:latin typeface="Arial Narrow" panose="020B0606020202030204" pitchFamily="34" charset="0"/>
                        </a:rPr>
                        <a:t>Disponível em: https://www.preparaenem.com/</a:t>
                      </a:r>
                      <a:r>
                        <a:rPr lang="pt-BR" sz="1000" b="0" dirty="0" err="1">
                          <a:solidFill>
                            <a:schemeClr val="tx1"/>
                          </a:solidFill>
                          <a:latin typeface="Arial Narrow" panose="020B0606020202030204" pitchFamily="34" charset="0"/>
                        </a:rPr>
                        <a:t>portugues</a:t>
                      </a:r>
                      <a:r>
                        <a:rPr lang="pt-BR" sz="1000" b="0" dirty="0">
                          <a:solidFill>
                            <a:schemeClr val="tx1"/>
                          </a:solidFill>
                          <a:latin typeface="Arial Narrow" panose="020B0606020202030204" pitchFamily="34" charset="0"/>
                        </a:rPr>
                        <a:t>/carta-reclamacao.htm. Acesso em: 8 de jun. 2025.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51124027"/>
                  </a:ext>
                </a:extLst>
              </a:tr>
            </a:tbl>
          </a:graphicData>
        </a:graphic>
      </p:graphicFrame>
      <p:sp>
        <p:nvSpPr>
          <p:cNvPr id="4" name="CaixaDeTexto 3">
            <a:extLst>
              <a:ext uri="{FF2B5EF4-FFF2-40B4-BE49-F238E27FC236}">
                <a16:creationId xmlns:a16="http://schemas.microsoft.com/office/drawing/2014/main" id="{F76F8AB0-57CB-83EE-4888-38EAD6BC46D9}"/>
              </a:ext>
            </a:extLst>
          </p:cNvPr>
          <p:cNvSpPr txBox="1"/>
          <p:nvPr/>
        </p:nvSpPr>
        <p:spPr>
          <a:xfrm>
            <a:off x="341221" y="4753480"/>
            <a:ext cx="11494219" cy="155177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Releia a carta anterior e retire o que se pede. </a:t>
            </a:r>
          </a:p>
          <a:p>
            <a:pPr marL="457200" indent="-457200" algn="just">
              <a:lnSpc>
                <a:spcPct val="150000"/>
              </a:lnSpc>
              <a:buAutoNum type="alphaLcParenR"/>
            </a:pPr>
            <a:r>
              <a:rPr lang="pt-BR" sz="2200" dirty="0">
                <a:latin typeface="Arial Narrow" panose="020B0606020202030204" pitchFamily="34" charset="0"/>
              </a:rPr>
              <a:t>Remetente:</a:t>
            </a:r>
          </a:p>
          <a:p>
            <a:pPr marL="457200" indent="-457200" algn="just">
              <a:lnSpc>
                <a:spcPct val="150000"/>
              </a:lnSpc>
              <a:buAutoNum type="alphaLcParenR"/>
            </a:pPr>
            <a:r>
              <a:rPr lang="pt-BR" sz="2200" dirty="0">
                <a:latin typeface="Arial Narrow" panose="020B0606020202030204" pitchFamily="34" charset="0"/>
              </a:rPr>
              <a:t>Destinatário:</a:t>
            </a:r>
          </a:p>
        </p:txBody>
      </p:sp>
    </p:spTree>
    <p:extLst>
      <p:ext uri="{BB962C8B-B14F-4D97-AF65-F5344CB8AC3E}">
        <p14:creationId xmlns:p14="http://schemas.microsoft.com/office/powerpoint/2010/main" val="3194855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F2A3516-65DB-CC8A-2899-9D160F9F8EB2}"/>
              </a:ext>
            </a:extLst>
          </p:cNvPr>
          <p:cNvSpPr txBox="1"/>
          <p:nvPr/>
        </p:nvSpPr>
        <p:spPr>
          <a:xfrm>
            <a:off x="235069" y="690915"/>
            <a:ext cx="11583120"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 Marcação de local e data:</a:t>
            </a:r>
          </a:p>
          <a:p>
            <a:pPr algn="just">
              <a:lnSpc>
                <a:spcPct val="150000"/>
              </a:lnSpc>
            </a:pPr>
            <a:r>
              <a:rPr lang="pt-BR" sz="2200" dirty="0">
                <a:latin typeface="Arial Narrow" panose="020B0606020202030204" pitchFamily="34" charset="0"/>
              </a:rPr>
              <a:t>d) Vocativo:</a:t>
            </a:r>
          </a:p>
          <a:p>
            <a:pPr algn="just">
              <a:lnSpc>
                <a:spcPct val="150000"/>
              </a:lnSpc>
            </a:pPr>
            <a:r>
              <a:rPr lang="pt-BR" sz="2200" dirty="0">
                <a:latin typeface="Arial Narrow" panose="020B0606020202030204" pitchFamily="34" charset="0"/>
              </a:rPr>
              <a:t>e) Assunto principal:</a:t>
            </a:r>
          </a:p>
          <a:p>
            <a:pPr algn="just">
              <a:lnSpc>
                <a:spcPct val="150000"/>
              </a:lnSpc>
            </a:pPr>
            <a:r>
              <a:rPr lang="pt-BR" sz="2200" dirty="0">
                <a:latin typeface="Arial Narrow" panose="020B0606020202030204" pitchFamily="34" charset="0"/>
              </a:rPr>
              <a:t>f) Despedida:</a:t>
            </a:r>
          </a:p>
          <a:p>
            <a:pPr algn="just">
              <a:lnSpc>
                <a:spcPct val="150000"/>
              </a:lnSpc>
            </a:pPr>
            <a:r>
              <a:rPr lang="pt-BR" sz="2200" dirty="0">
                <a:latin typeface="Arial Narrow" panose="020B0606020202030204" pitchFamily="34" charset="0"/>
              </a:rPr>
              <a:t>g) Assinatura: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Na sua opinião, a reclamação feita na carta foi justa? Explique.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Você tomaria a mesma decisão que o autor da carta? Justifique.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7. </a:t>
            </a:r>
            <a:r>
              <a:rPr lang="pt-BR" sz="2200" dirty="0">
                <a:latin typeface="Arial Narrow" panose="020B0606020202030204" pitchFamily="34" charset="0"/>
              </a:rPr>
              <a:t>Que elementos do texto levaram você a concluir que se trata de uma carta de reclamação? </a:t>
            </a:r>
          </a:p>
        </p:txBody>
      </p:sp>
    </p:spTree>
    <p:extLst>
      <p:ext uri="{BB962C8B-B14F-4D97-AF65-F5344CB8AC3E}">
        <p14:creationId xmlns:p14="http://schemas.microsoft.com/office/powerpoint/2010/main" val="1769742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BF12B1-77F7-2D50-A89D-D9FE794540D5}"/>
              </a:ext>
            </a:extLst>
          </p:cNvPr>
          <p:cNvSpPr txBox="1"/>
          <p:nvPr/>
        </p:nvSpPr>
        <p:spPr>
          <a:xfrm>
            <a:off x="226443" y="561519"/>
            <a:ext cx="11617624" cy="578369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Qual o objetivo desta carta?</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As cartas de reclamação são ferramentas valiosas para a defesa de direitos, a promoção da responsabilidade e o fortalecimento do diálogo social, contribuindo para a construção de um ambiente mais justo e ético. Associe corretamente.</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 Defesa dos direitos.                                   2. Transparência e responsabilidade.</a:t>
            </a:r>
          </a:p>
          <a:p>
            <a:pPr algn="just">
              <a:lnSpc>
                <a:spcPct val="150000"/>
              </a:lnSpc>
            </a:pPr>
            <a:r>
              <a:rPr lang="pt-BR" sz="2200" b="1" dirty="0">
                <a:latin typeface="Arial Narrow" panose="020B0606020202030204" pitchFamily="34" charset="0"/>
              </a:rPr>
              <a:t>3. Fortalecimento do diálogo social.            4. Desenvolvimento de uma cultura de cidadania.</a:t>
            </a:r>
          </a:p>
          <a:p>
            <a:pPr algn="just">
              <a:lnSpc>
                <a:spcPct val="150000"/>
              </a:lnSpc>
            </a:pPr>
            <a:endParaRPr lang="pt-BR" sz="2200" b="1" dirty="0">
              <a:latin typeface="Arial Narrow" panose="020B0606020202030204" pitchFamily="34" charset="0"/>
            </a:endParaRPr>
          </a:p>
          <a:p>
            <a:pPr algn="just">
              <a:lnSpc>
                <a:spcPct val="150000"/>
              </a:lnSpc>
            </a:pPr>
            <a:r>
              <a:rPr lang="pt-BR" sz="2200" dirty="0">
                <a:latin typeface="Arial Narrow" panose="020B0606020202030204" pitchFamily="34" charset="0"/>
              </a:rPr>
              <a:t>(     ) O ato de reclamar, quando feito de maneira ética e responsável, contribui para o desenvolvimento de uma cultura de cidadania ativa, em que os indivíduos se sentem empoderados para buscar seus direitos e participar da construção de uma sociedade mais justa e igualitária.</a:t>
            </a:r>
          </a:p>
        </p:txBody>
      </p:sp>
    </p:spTree>
    <p:extLst>
      <p:ext uri="{BB962C8B-B14F-4D97-AF65-F5344CB8AC3E}">
        <p14:creationId xmlns:p14="http://schemas.microsoft.com/office/powerpoint/2010/main" val="721474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A94F01-8B6D-F5C8-394D-16E15E1AE66A}"/>
              </a:ext>
            </a:extLst>
          </p:cNvPr>
          <p:cNvSpPr txBox="1"/>
          <p:nvPr/>
        </p:nvSpPr>
        <p:spPr>
          <a:xfrm>
            <a:off x="252322" y="709166"/>
            <a:ext cx="11600372"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 Ao exigir que empresas, instituições ou órgãos públicos respondam às reclamações, as cartas de reclamação contribuem para a transparência e a responsabilização por suas ações. Isso pode levar a mudanças internas, melhoria na qualidade dos produtos ou serviços oferecidos e prevenção de futuras ocorrências negativas.</a:t>
            </a:r>
          </a:p>
          <a:p>
            <a:pPr algn="just">
              <a:lnSpc>
                <a:spcPct val="150000"/>
              </a:lnSpc>
            </a:pPr>
            <a:r>
              <a:rPr lang="pt-BR" sz="2200" dirty="0">
                <a:latin typeface="Arial Narrow" panose="020B0606020202030204" pitchFamily="34" charset="0"/>
              </a:rPr>
              <a:t>(      ) As cartas de reclamação são um meio de garantir que os direitos dos cidadãos, consumidores ou usuários de serviços sejam respeitados. Elas permitem que reclamações sobre produtos defeituosos, serviços mal prestados, discriminação ou outras injustiças sejam formalizadas e direcionadas aos responsáveis, buscando soluções e reparação.</a:t>
            </a:r>
          </a:p>
          <a:p>
            <a:pPr algn="just">
              <a:lnSpc>
                <a:spcPct val="150000"/>
              </a:lnSpc>
            </a:pPr>
            <a:r>
              <a:rPr lang="pt-BR" sz="2200" dirty="0">
                <a:latin typeface="Arial Narrow" panose="020B0606020202030204" pitchFamily="34" charset="0"/>
              </a:rPr>
              <a:t>(      ) Apesar de serem um instrumento de crítica, as cartas de reclamação também podem ser vistas como um convite ao diálogo. Ao expor a insatisfação, a carta abre espaço para a negociação e a busca por soluções conjuntas, promovendo um diálogo mais aberto e construtivo entre as partes envolvidas.</a:t>
            </a:r>
          </a:p>
        </p:txBody>
      </p:sp>
    </p:spTree>
    <p:extLst>
      <p:ext uri="{BB962C8B-B14F-4D97-AF65-F5344CB8AC3E}">
        <p14:creationId xmlns:p14="http://schemas.microsoft.com/office/powerpoint/2010/main" val="31654121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D43314-2958-8950-3778-3DF83054020E}"/>
              </a:ext>
            </a:extLst>
          </p:cNvPr>
          <p:cNvGraphicFramePr>
            <a:graphicFrameLocks noGrp="1"/>
          </p:cNvGraphicFramePr>
          <p:nvPr>
            <p:extLst>
              <p:ext uri="{D42A27DB-BD31-4B8C-83A1-F6EECF244321}">
                <p14:modId xmlns:p14="http://schemas.microsoft.com/office/powerpoint/2010/main" val="1332575283"/>
              </p:ext>
            </p:extLst>
          </p:nvPr>
        </p:nvGraphicFramePr>
        <p:xfrm>
          <a:off x="340660" y="669310"/>
          <a:ext cx="11519646" cy="346697"/>
        </p:xfrm>
        <a:graphic>
          <a:graphicData uri="http://schemas.openxmlformats.org/drawingml/2006/table">
            <a:tbl>
              <a:tblPr firstRow="1" firstCol="1" bandRow="1"/>
              <a:tblGrid>
                <a:gridCol w="1151964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10052C8A-C396-F850-378B-08D5BBB2F4AD}"/>
              </a:ext>
            </a:extLst>
          </p:cNvPr>
          <p:cNvSpPr txBox="1"/>
          <p:nvPr/>
        </p:nvSpPr>
        <p:spPr>
          <a:xfrm>
            <a:off x="340660" y="993956"/>
            <a:ext cx="11519646" cy="461665"/>
          </a:xfrm>
          <a:prstGeom prst="rect">
            <a:avLst/>
          </a:prstGeom>
          <a:noFill/>
        </p:spPr>
        <p:txBody>
          <a:bodyPr wrap="square">
            <a:spAutoFit/>
          </a:bodyPr>
          <a:lstStyle/>
          <a:p>
            <a:pPr algn="just"/>
            <a:r>
              <a:rPr lang="pt-BR" sz="2400" b="1" dirty="0">
                <a:latin typeface="Arial Narrow" panose="020B0606020202030204" pitchFamily="34" charset="0"/>
              </a:rPr>
              <a:t>Ampliando os conhecimentos</a:t>
            </a:r>
          </a:p>
        </p:txBody>
      </p:sp>
      <p:graphicFrame>
        <p:nvGraphicFramePr>
          <p:cNvPr id="3" name="Tabela 2">
            <a:extLst>
              <a:ext uri="{FF2B5EF4-FFF2-40B4-BE49-F238E27FC236}">
                <a16:creationId xmlns:a16="http://schemas.microsoft.com/office/drawing/2014/main" id="{F4E5ACAD-CF72-98B1-ECB6-CC61A98B47B6}"/>
              </a:ext>
            </a:extLst>
          </p:cNvPr>
          <p:cNvGraphicFramePr>
            <a:graphicFrameLocks noGrp="1"/>
          </p:cNvGraphicFramePr>
          <p:nvPr>
            <p:extLst>
              <p:ext uri="{D42A27DB-BD31-4B8C-83A1-F6EECF244321}">
                <p14:modId xmlns:p14="http://schemas.microsoft.com/office/powerpoint/2010/main" val="879360835"/>
              </p:ext>
            </p:extLst>
          </p:nvPr>
        </p:nvGraphicFramePr>
        <p:xfrm>
          <a:off x="340660" y="1586210"/>
          <a:ext cx="11510680" cy="4602480"/>
        </p:xfrm>
        <a:graphic>
          <a:graphicData uri="http://schemas.openxmlformats.org/drawingml/2006/table">
            <a:tbl>
              <a:tblPr firstRow="1" bandRow="1">
                <a:tableStyleId>{5C22544A-7EE6-4342-B048-85BDC9FD1C3A}</a:tableStyleId>
              </a:tblPr>
              <a:tblGrid>
                <a:gridCol w="11510680">
                  <a:extLst>
                    <a:ext uri="{9D8B030D-6E8A-4147-A177-3AD203B41FA5}">
                      <a16:colId xmlns:a16="http://schemas.microsoft.com/office/drawing/2014/main" val="1963948547"/>
                    </a:ext>
                  </a:extLst>
                </a:gridCol>
              </a:tblGrid>
              <a:tr h="370840">
                <a:tc>
                  <a:txBody>
                    <a:bodyPr/>
                    <a:lstStyle/>
                    <a:p>
                      <a:pPr algn="ctr"/>
                      <a:r>
                        <a:rPr lang="pt-BR" sz="2200" b="1" dirty="0">
                          <a:solidFill>
                            <a:schemeClr val="tx1"/>
                          </a:solidFill>
                          <a:latin typeface="Arial Narrow" panose="020B0606020202030204" pitchFamily="34" charset="0"/>
                        </a:rPr>
                        <a:t>Elementos coesivos de retomada em Cartas de Reclamação</a:t>
                      </a:r>
                    </a:p>
                    <a:p>
                      <a:pPr algn="just"/>
                      <a:r>
                        <a:rPr lang="pt-BR" sz="2200" b="1" dirty="0">
                          <a:solidFill>
                            <a:schemeClr val="tx1"/>
                          </a:solidFill>
                          <a:latin typeface="Arial Narrow" panose="020B0606020202030204" pitchFamily="34" charset="0"/>
                        </a:rPr>
                        <a:t>1. Pronomes: </a:t>
                      </a:r>
                      <a:r>
                        <a:rPr lang="pt-BR" sz="2200" b="0" dirty="0">
                          <a:solidFill>
                            <a:schemeClr val="tx1"/>
                          </a:solidFill>
                          <a:latin typeface="Arial Narrow" panose="020B0606020202030204" pitchFamily="34" charset="0"/>
                        </a:rPr>
                        <a:t>Substituem termos já mencionados, evitando repetições desnecessárias e contribuindo para enfatizar o que foi dito, em muitos casos. Exemplos: “O produto foi entregue com defeito. Ele estava danificado.” (o pronome "ele" retoma "o produto").</a:t>
                      </a:r>
                    </a:p>
                    <a:p>
                      <a:pPr algn="just"/>
                      <a:r>
                        <a:rPr lang="pt-BR" sz="2200" b="1" dirty="0">
                          <a:solidFill>
                            <a:schemeClr val="tx1"/>
                          </a:solidFill>
                          <a:latin typeface="Arial Narrow" panose="020B0606020202030204" pitchFamily="34" charset="0"/>
                        </a:rPr>
                        <a:t>2. Sinônimos: </a:t>
                      </a:r>
                      <a:r>
                        <a:rPr lang="pt-BR" sz="2200" b="0" dirty="0">
                          <a:solidFill>
                            <a:schemeClr val="tx1"/>
                          </a:solidFill>
                          <a:latin typeface="Arial Narrow" panose="020B0606020202030204" pitchFamily="34" charset="0"/>
                        </a:rPr>
                        <a:t>Palavras com significado semelhante que substituem termos já usados, enriquecendo o vocabulário e evitando repetição desnecessária. Exemplo: "O serviço de atendimento ao cliente foi péssimo. A assistência prestada foi inadequada." ("assistência" retoma "atendimento").</a:t>
                      </a:r>
                    </a:p>
                    <a:p>
                      <a:pPr algn="just"/>
                      <a:r>
                        <a:rPr lang="pt-BR" sz="2200" b="1" dirty="0">
                          <a:solidFill>
                            <a:schemeClr val="tx1"/>
                          </a:solidFill>
                          <a:latin typeface="Arial Narrow" panose="020B0606020202030204" pitchFamily="34" charset="0"/>
                        </a:rPr>
                        <a:t>3. Expressões </a:t>
                      </a:r>
                      <a:r>
                        <a:rPr lang="pt-BR" sz="2200" b="0" dirty="0">
                          <a:solidFill>
                            <a:schemeClr val="tx1"/>
                          </a:solidFill>
                          <a:latin typeface="Arial Narrow" panose="020B0606020202030204" pitchFamily="34" charset="0"/>
                        </a:rPr>
                        <a:t>referenciais: Utilizam termos que se referem a algo já mencionado, como "o mencionado problema", "a situação descrita" etc.</a:t>
                      </a:r>
                    </a:p>
                    <a:p>
                      <a:pPr algn="just"/>
                      <a:r>
                        <a:rPr lang="pt-BR" sz="2200" b="1" dirty="0">
                          <a:solidFill>
                            <a:schemeClr val="tx1"/>
                          </a:solidFill>
                          <a:latin typeface="Arial Narrow" panose="020B0606020202030204" pitchFamily="34" charset="0"/>
                        </a:rPr>
                        <a:t>4. Conectivos: </a:t>
                      </a:r>
                      <a:r>
                        <a:rPr lang="pt-BR" sz="2200" b="0" dirty="0">
                          <a:solidFill>
                            <a:schemeClr val="tx1"/>
                          </a:solidFill>
                          <a:latin typeface="Arial Narrow" panose="020B0606020202030204" pitchFamily="34" charset="0"/>
                        </a:rPr>
                        <a:t>Além de estabelecer relações entre ideias, conectivos como "portanto", "logo", "assim", "diante disso", entre outros, podem retomar argumentos ou ideias para dar continuidade ao raciocínio.</a:t>
                      </a:r>
                    </a:p>
                    <a:p>
                      <a:pPr algn="just"/>
                      <a:r>
                        <a:rPr lang="pt-BR" sz="2200" b="1" dirty="0">
                          <a:solidFill>
                            <a:schemeClr val="tx1"/>
                          </a:solidFill>
                          <a:latin typeface="Arial Narrow" panose="020B0606020202030204" pitchFamily="34" charset="0"/>
                        </a:rPr>
                        <a:t>5. Retomada por repetição de termos: </a:t>
                      </a:r>
                      <a:r>
                        <a:rPr lang="pt-BR" sz="2200" b="0" dirty="0">
                          <a:solidFill>
                            <a:schemeClr val="tx1"/>
                          </a:solidFill>
                          <a:latin typeface="Arial Narrow" panose="020B0606020202030204" pitchFamily="34" charset="0"/>
                        </a:rPr>
                        <a:t>Em alguns casos, a repetição intencional de palavras-chave pode ser usada para reforçar a mensagem e garantir que o leitor entenda o foco da reclamação.</a:t>
                      </a:r>
                    </a:p>
                    <a:p>
                      <a:pPr algn="r"/>
                      <a:r>
                        <a:rPr lang="pt-BR" sz="1000" b="0" dirty="0">
                          <a:solidFill>
                            <a:schemeClr val="tx1"/>
                          </a:solidFill>
                          <a:latin typeface="Arial Narrow" panose="020B0606020202030204" pitchFamily="34" charset="0"/>
                        </a:rPr>
                        <a:t>Disponível em: https://www.unibrad.com.br/Uploads/Cursos/37/</a:t>
                      </a:r>
                      <a:r>
                        <a:rPr lang="pt-BR" sz="1000" b="0" dirty="0" err="1">
                          <a:solidFill>
                            <a:schemeClr val="tx1"/>
                          </a:solidFill>
                          <a:latin typeface="Arial Narrow" panose="020B0606020202030204" pitchFamily="34" charset="0"/>
                        </a:rPr>
                        <a:t>Portugues</a:t>
                      </a:r>
                      <a:r>
                        <a:rPr lang="pt-BR" sz="1000" b="0" dirty="0">
                          <a:solidFill>
                            <a:schemeClr val="tx1"/>
                          </a:solidFill>
                          <a:latin typeface="Arial Narrow" panose="020B0606020202030204" pitchFamily="34" charset="0"/>
                        </a:rPr>
                        <a:t>/Modulo12_Coesao/index.html. Acesso em: 23 jun. 2025 (Adaptado).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889897628"/>
                  </a:ext>
                </a:extLst>
              </a:tr>
            </a:tbl>
          </a:graphicData>
        </a:graphic>
      </p:graphicFrame>
    </p:spTree>
    <p:extLst>
      <p:ext uri="{BB962C8B-B14F-4D97-AF65-F5344CB8AC3E}">
        <p14:creationId xmlns:p14="http://schemas.microsoft.com/office/powerpoint/2010/main" val="3984721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86299B1-05AF-D95E-51D1-F38AA4E50B78}"/>
              </a:ext>
            </a:extLst>
          </p:cNvPr>
          <p:cNvSpPr txBox="1"/>
          <p:nvPr/>
        </p:nvSpPr>
        <p:spPr>
          <a:xfrm>
            <a:off x="252321" y="651642"/>
            <a:ext cx="11660757"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Os conectivos são palavras e expressões que estabelecem relações, retomam ideias, palavras entre as frases e parágrafos, como, "portanto", "assim", "entretanto", "além disso", "devido a", "em vista disso", "consequentemente". Esses elementos ajudam a construir a progressão lógica do raciocínio e a demonstrar a relação de causa e efeito, de conclusão, de finalidade etc.  entre os argumentos. Identifique a relação estabelecida entre as frases e parágrafos, marcadas pelos conectivos destacados.</a:t>
            </a:r>
          </a:p>
          <a:p>
            <a:pPr marL="457200" indent="-457200" algn="just">
              <a:lnSpc>
                <a:spcPct val="150000"/>
              </a:lnSpc>
              <a:buAutoNum type="alphaLcParenR"/>
            </a:pPr>
            <a:r>
              <a:rPr lang="pt-BR" sz="2200" dirty="0">
                <a:latin typeface="Arial Narrow" panose="020B0606020202030204" pitchFamily="34" charset="0"/>
              </a:rPr>
              <a:t>“Até o momento, eu nunca havia tido problemas. </a:t>
            </a:r>
            <a:r>
              <a:rPr lang="pt-BR" sz="2200" b="1" u="sng" dirty="0">
                <a:latin typeface="Arial Narrow" panose="020B0606020202030204" pitchFamily="34" charset="0"/>
              </a:rPr>
              <a:t>No entanto</a:t>
            </a:r>
            <a:r>
              <a:rPr lang="pt-BR" sz="2200" dirty="0">
                <a:latin typeface="Arial Narrow" panose="020B0606020202030204" pitchFamily="34" charset="0"/>
              </a:rPr>
              <a:t>, na última semana, ...”</a:t>
            </a:r>
          </a:p>
          <a:p>
            <a:pPr marL="457200" indent="-457200" algn="just">
              <a:lnSpc>
                <a:spcPct val="150000"/>
              </a:lnSpc>
              <a:buAutoNum type="alphaLcParenR"/>
            </a:pPr>
            <a:r>
              <a:rPr lang="pt-BR" sz="2200" dirty="0">
                <a:latin typeface="Arial Narrow" panose="020B0606020202030204" pitchFamily="34" charset="0"/>
              </a:rPr>
              <a:t>“Escrevo esta carta para demonstrar minha insatisfação, </a:t>
            </a:r>
            <a:r>
              <a:rPr lang="pt-BR" sz="2200" b="1" u="sng" dirty="0">
                <a:latin typeface="Arial Narrow" panose="020B0606020202030204" pitchFamily="34" charset="0"/>
              </a:rPr>
              <a:t>pois</a:t>
            </a:r>
            <a:r>
              <a:rPr lang="pt-BR" sz="2200" dirty="0">
                <a:latin typeface="Arial Narrow" panose="020B0606020202030204" pitchFamily="34" charset="0"/>
              </a:rPr>
              <a:t> sei que tenho direitos como consumidor.”</a:t>
            </a:r>
          </a:p>
          <a:p>
            <a:pPr marL="457200" indent="-457200" algn="just">
              <a:lnSpc>
                <a:spcPct val="150000"/>
              </a:lnSpc>
              <a:buAutoNum type="alphaLcParenR"/>
            </a:pPr>
            <a:r>
              <a:rPr lang="pt-BR" sz="2200" dirty="0">
                <a:latin typeface="Arial Narrow" panose="020B0606020202030204" pitchFamily="34" charset="0"/>
              </a:rPr>
              <a:t>“</a:t>
            </a:r>
            <a:r>
              <a:rPr lang="pt-BR" sz="2200" b="1" u="sng" dirty="0">
                <a:latin typeface="Arial Narrow" panose="020B0606020202030204" pitchFamily="34" charset="0"/>
              </a:rPr>
              <a:t>Entretanto</a:t>
            </a:r>
            <a:r>
              <a:rPr lang="pt-BR" sz="2200" dirty="0">
                <a:latin typeface="Arial Narrow" panose="020B0606020202030204" pitchFamily="34" charset="0"/>
              </a:rPr>
              <a:t>, o que me deixa mais insatisfeito é a falta de comunicação.”</a:t>
            </a:r>
          </a:p>
          <a:p>
            <a:pPr marL="457200" indent="-457200" algn="just">
              <a:lnSpc>
                <a:spcPct val="150000"/>
              </a:lnSpc>
              <a:buAutoNum type="alphaLcParenR"/>
            </a:pPr>
            <a:r>
              <a:rPr lang="pt-BR" sz="2200" dirty="0">
                <a:latin typeface="Arial Narrow" panose="020B0606020202030204" pitchFamily="34" charset="0"/>
              </a:rPr>
              <a:t>“</a:t>
            </a:r>
            <a:r>
              <a:rPr lang="pt-BR" sz="2200" b="1" u="sng" dirty="0">
                <a:latin typeface="Arial Narrow" panose="020B0606020202030204" pitchFamily="34" charset="0"/>
              </a:rPr>
              <a:t>Sendo assim</a:t>
            </a:r>
            <a:r>
              <a:rPr lang="pt-BR" sz="2200" dirty="0">
                <a:latin typeface="Arial Narrow" panose="020B0606020202030204" pitchFamily="34" charset="0"/>
              </a:rPr>
              <a:t>, exijo da companhia um retorno, ...”</a:t>
            </a:r>
          </a:p>
          <a:p>
            <a:pPr marL="457200" indent="-457200" algn="just">
              <a:lnSpc>
                <a:spcPct val="150000"/>
              </a:lnSpc>
              <a:buAutoNum type="alphaLcParenR"/>
            </a:pPr>
            <a:r>
              <a:rPr lang="pt-BR" sz="2200" dirty="0">
                <a:latin typeface="Arial Narrow" panose="020B0606020202030204" pitchFamily="34" charset="0"/>
              </a:rPr>
              <a:t>“As ligações caíam, </a:t>
            </a:r>
            <a:r>
              <a:rPr lang="pt-BR" sz="2200" b="1" u="sng" dirty="0">
                <a:latin typeface="Arial Narrow" panose="020B0606020202030204" pitchFamily="34" charset="0"/>
              </a:rPr>
              <a:t>ou</a:t>
            </a:r>
            <a:r>
              <a:rPr lang="pt-BR" sz="2200" dirty="0">
                <a:latin typeface="Arial Narrow" panose="020B0606020202030204" pitchFamily="34" charset="0"/>
              </a:rPr>
              <a:t> eu era colocado em uma espera que demorava horas.”</a:t>
            </a:r>
          </a:p>
        </p:txBody>
      </p:sp>
    </p:spTree>
    <p:extLst>
      <p:ext uri="{BB962C8B-B14F-4D97-AF65-F5344CB8AC3E}">
        <p14:creationId xmlns:p14="http://schemas.microsoft.com/office/powerpoint/2010/main" val="26974070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8713CC0-A525-A491-0E10-46B50ECFF2C5}"/>
              </a:ext>
            </a:extLst>
          </p:cNvPr>
          <p:cNvSpPr txBox="1"/>
          <p:nvPr/>
        </p:nvSpPr>
        <p:spPr>
          <a:xfrm>
            <a:off x="261308" y="490600"/>
            <a:ext cx="11669383" cy="610686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No trecho “As centrais de atendimento foram criadas para tratar de questões como essa que descrevo a vocês. No entanto, elas não parecem funcionar corretamente e acabam gerando situações de estresse por parte dos consumidores. O termo ‘</a:t>
            </a:r>
            <a:r>
              <a:rPr lang="pt-BR" sz="2200" b="1" u="sng" dirty="0">
                <a:latin typeface="Arial Narrow" panose="020B0606020202030204" pitchFamily="34" charset="0"/>
              </a:rPr>
              <a:t>elas</a:t>
            </a:r>
            <a:r>
              <a:rPr lang="pt-BR" sz="2200" dirty="0">
                <a:latin typeface="Arial Narrow" panose="020B0606020202030204" pitchFamily="34" charset="0"/>
              </a:rPr>
              <a:t>’ retoma o quê?</a:t>
            </a:r>
          </a:p>
          <a:p>
            <a:pPr algn="just">
              <a:lnSpc>
                <a:spcPct val="150000"/>
              </a:lnSpc>
            </a:pPr>
            <a:endParaRPr lang="pt-BR" sz="800"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a:p>
            <a:pPr algn="just"/>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II</a:t>
            </a:r>
          </a:p>
          <a:p>
            <a:pPr algn="just">
              <a:lnSpc>
                <a:spcPct val="150000"/>
              </a:lnSpc>
            </a:pPr>
            <a:endParaRPr lang="pt-BR" sz="800" dirty="0">
              <a:latin typeface="Arial Narrow" panose="020B0606020202030204" pitchFamily="34" charset="0"/>
            </a:endParaRPr>
          </a:p>
          <a:p>
            <a:pPr algn="just">
              <a:lnSpc>
                <a:spcPct val="150000"/>
              </a:lnSpc>
            </a:pPr>
            <a:r>
              <a:rPr lang="pt-BR" sz="2200" dirty="0">
                <a:latin typeface="Arial Narrow" panose="020B0606020202030204" pitchFamily="34" charset="0"/>
              </a:rPr>
              <a:t>	São Paulo, 15 de novembro de 2020</a:t>
            </a:r>
          </a:p>
          <a:p>
            <a:pPr algn="just">
              <a:lnSpc>
                <a:spcPct val="150000"/>
              </a:lnSpc>
            </a:pPr>
            <a:r>
              <a:rPr lang="pt-BR" sz="2200" dirty="0">
                <a:latin typeface="Arial Narrow" panose="020B0606020202030204" pitchFamily="34" charset="0"/>
              </a:rPr>
              <a:t>	À empresa X,</a:t>
            </a:r>
          </a:p>
          <a:p>
            <a:pPr algn="just">
              <a:lnSpc>
                <a:spcPct val="150000"/>
              </a:lnSpc>
            </a:pPr>
            <a:r>
              <a:rPr lang="pt-BR" sz="2200" dirty="0">
                <a:latin typeface="Arial Narrow" panose="020B0606020202030204" pitchFamily="34" charset="0"/>
              </a:rPr>
              <a:t>	Eu, Mariana, no dia 1º de novembro deste ano, encontrei, no site da loja oficial da marca, o lançamento do novo tênis para corredores que, segundo a propaganda, era a melhor tecnologia do mercado.</a:t>
            </a:r>
          </a:p>
          <a:p>
            <a:pPr algn="just">
              <a:lnSpc>
                <a:spcPct val="150000"/>
              </a:lnSpc>
            </a:pPr>
            <a:r>
              <a:rPr lang="pt-BR" sz="2200" dirty="0">
                <a:latin typeface="Arial Narrow" panose="020B0606020202030204" pitchFamily="34" charset="0"/>
              </a:rPr>
              <a:t>	Ao consultar o frete com o CEP do meu endereço, constou que a entrega seria no valor de R$ 25 reais, mas o prazo teria a vantagem de ser em 3 dias úteis. Como realizei a compra no domingo, o prazo seria até</a:t>
            </a:r>
          </a:p>
        </p:txBody>
      </p:sp>
    </p:spTree>
    <p:extLst>
      <p:ext uri="{BB962C8B-B14F-4D97-AF65-F5344CB8AC3E}">
        <p14:creationId xmlns:p14="http://schemas.microsoft.com/office/powerpoint/2010/main" val="40686161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00746-CC4A-2CDD-419B-6FB9A7422F82}"/>
              </a:ext>
            </a:extLst>
          </p:cNvPr>
          <p:cNvSpPr txBox="1"/>
          <p:nvPr/>
        </p:nvSpPr>
        <p:spPr>
          <a:xfrm>
            <a:off x="269575" y="573050"/>
            <a:ext cx="11591746"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quarta, dia 4 de novembro.</a:t>
            </a:r>
          </a:p>
          <a:p>
            <a:pPr algn="just">
              <a:lnSpc>
                <a:spcPct val="150000"/>
              </a:lnSpc>
            </a:pPr>
            <a:r>
              <a:rPr lang="pt-BR" sz="2200" dirty="0">
                <a:latin typeface="Arial Narrow" panose="020B0606020202030204" pitchFamily="34" charset="0"/>
              </a:rPr>
              <a:t>	Realizei a compra com toda a expectativa para o próximo campeonato, que ocorreu no dia 14 de novembro, 13 dias após efetuação da compra. E, apesar da margem de tempo, do valor do frete e da promessa dos três dias, o meu tênis ainda não foi entregue.</a:t>
            </a:r>
          </a:p>
          <a:p>
            <a:pPr algn="just">
              <a:lnSpc>
                <a:spcPct val="150000"/>
              </a:lnSpc>
            </a:pPr>
            <a:r>
              <a:rPr lang="pt-BR" sz="2200" dirty="0">
                <a:latin typeface="Arial Narrow" panose="020B0606020202030204" pitchFamily="34" charset="0"/>
              </a:rPr>
              <a:t>	Até o dia do campeonato, entrei em contato com o e-mail oficial da loja para relatar o problema, acreditando que, com o tempo disponível, não haveria grandes problemas e o tênis seria entregue a tempo.</a:t>
            </a:r>
          </a:p>
          <a:p>
            <a:pPr algn="just">
              <a:lnSpc>
                <a:spcPct val="150000"/>
              </a:lnSpc>
            </a:pPr>
            <a:r>
              <a:rPr lang="pt-BR" sz="2200" dirty="0">
                <a:latin typeface="Arial Narrow" panose="020B0606020202030204" pitchFamily="34" charset="0"/>
              </a:rPr>
              <a:t>	Duro engano! A melhor tecnologia do mercado não consegue sequer ter um serviço de atendimento ao cliente eficaz, transparente e proativo.</a:t>
            </a:r>
          </a:p>
          <a:p>
            <a:pPr algn="just">
              <a:lnSpc>
                <a:spcPct val="150000"/>
              </a:lnSpc>
            </a:pPr>
            <a:r>
              <a:rPr lang="pt-BR" sz="2200" dirty="0">
                <a:latin typeface="Arial Narrow" panose="020B0606020202030204" pitchFamily="34" charset="0"/>
              </a:rPr>
              <a:t>	Hoje me sinto imensamente frustrada pela minha não participação na tão sonhada competição, com misto de arrependimento por ter investido as expectativas do meu sonho em uma marca que não apresenta comprometimento ético.</a:t>
            </a:r>
          </a:p>
        </p:txBody>
      </p:sp>
    </p:spTree>
    <p:extLst>
      <p:ext uri="{BB962C8B-B14F-4D97-AF65-F5344CB8AC3E}">
        <p14:creationId xmlns:p14="http://schemas.microsoft.com/office/powerpoint/2010/main" val="1853912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2E987CE-3895-E117-3DE7-EA56FF06DE80}"/>
              </a:ext>
            </a:extLst>
          </p:cNvPr>
          <p:cNvSpPr txBox="1"/>
          <p:nvPr/>
        </p:nvSpPr>
        <p:spPr>
          <a:xfrm>
            <a:off x="252322" y="661222"/>
            <a:ext cx="11600371" cy="283321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Assim, diante do exposto, solicito que meu produto seja entregue em até 7 dias úteis ou a devolução do meu dinheiro, caso contrário, serei obrigada a acionar as medidas legais necessárias para a solução da questão.</a:t>
            </a:r>
          </a:p>
          <a:p>
            <a:pPr algn="r">
              <a:lnSpc>
                <a:spcPct val="150000"/>
              </a:lnSpc>
            </a:pPr>
            <a:r>
              <a:rPr lang="pt-BR" sz="2200" dirty="0">
                <a:latin typeface="Arial Narrow" panose="020B0606020202030204" pitchFamily="34" charset="0"/>
              </a:rPr>
              <a:t>Atenciosamente,</a:t>
            </a:r>
          </a:p>
          <a:p>
            <a:pPr algn="r">
              <a:lnSpc>
                <a:spcPct val="150000"/>
              </a:lnSpc>
            </a:pPr>
            <a:r>
              <a:rPr lang="pt-BR" sz="2200" dirty="0">
                <a:latin typeface="Arial Narrow" panose="020B0606020202030204" pitchFamily="34" charset="0"/>
              </a:rPr>
              <a:t>Mariana Silva e Silva</a:t>
            </a:r>
          </a:p>
          <a:p>
            <a:pPr algn="r">
              <a:lnSpc>
                <a:spcPct val="150000"/>
              </a:lnSpc>
            </a:pPr>
            <a:r>
              <a:rPr lang="pt-BR" sz="1000" dirty="0">
                <a:latin typeface="Arial Narrow" panose="020B0606020202030204" pitchFamily="34" charset="0"/>
              </a:rPr>
              <a:t>Disponível em: https://mundoeducacao.uol.com.br/</a:t>
            </a:r>
            <a:r>
              <a:rPr lang="pt-BR" sz="1000" dirty="0" err="1">
                <a:latin typeface="Arial Narrow" panose="020B0606020202030204" pitchFamily="34" charset="0"/>
              </a:rPr>
              <a:t>redacao</a:t>
            </a:r>
            <a:r>
              <a:rPr lang="pt-BR" sz="1000" dirty="0">
                <a:latin typeface="Arial Narrow" panose="020B0606020202030204" pitchFamily="34" charset="0"/>
              </a:rPr>
              <a:t>/carta-reclamacao.htm. Acesso em: 23 de jun. 2025. (Adaptado).</a:t>
            </a:r>
          </a:p>
        </p:txBody>
      </p:sp>
      <p:graphicFrame>
        <p:nvGraphicFramePr>
          <p:cNvPr id="4" name="Tabela 3">
            <a:extLst>
              <a:ext uri="{FF2B5EF4-FFF2-40B4-BE49-F238E27FC236}">
                <a16:creationId xmlns:a16="http://schemas.microsoft.com/office/drawing/2014/main" id="{8EE619C6-31B0-8EB3-4E67-2E917E85E4F7}"/>
              </a:ext>
            </a:extLst>
          </p:cNvPr>
          <p:cNvGraphicFramePr>
            <a:graphicFrameLocks noGrp="1"/>
          </p:cNvGraphicFramePr>
          <p:nvPr>
            <p:extLst>
              <p:ext uri="{D42A27DB-BD31-4B8C-83A1-F6EECF244321}">
                <p14:modId xmlns:p14="http://schemas.microsoft.com/office/powerpoint/2010/main" val="3924138966"/>
              </p:ext>
            </p:extLst>
          </p:nvPr>
        </p:nvGraphicFramePr>
        <p:xfrm>
          <a:off x="388189" y="3566382"/>
          <a:ext cx="11464504" cy="2606040"/>
        </p:xfrm>
        <a:graphic>
          <a:graphicData uri="http://schemas.openxmlformats.org/drawingml/2006/table">
            <a:tbl>
              <a:tblPr firstRow="1" bandRow="1">
                <a:tableStyleId>{5C22544A-7EE6-4342-B048-85BDC9FD1C3A}</a:tableStyleId>
              </a:tblPr>
              <a:tblGrid>
                <a:gridCol w="11464504">
                  <a:extLst>
                    <a:ext uri="{9D8B030D-6E8A-4147-A177-3AD203B41FA5}">
                      <a16:colId xmlns:a16="http://schemas.microsoft.com/office/drawing/2014/main" val="2298926264"/>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Variações (formal e informal)</a:t>
                      </a:r>
                    </a:p>
                    <a:p>
                      <a:pPr>
                        <a:lnSpc>
                          <a:spcPct val="150000"/>
                        </a:lnSpc>
                      </a:pPr>
                      <a:r>
                        <a:rPr lang="pt-BR" sz="2200" b="0" dirty="0">
                          <a:solidFill>
                            <a:schemeClr val="tx1"/>
                          </a:solidFill>
                          <a:latin typeface="Arial Narrow" panose="020B0606020202030204" pitchFamily="34" charset="0"/>
                        </a:rPr>
                        <a:t>São variantes que nascem a partir do contexto social, mas principalmente da situação em que o falante se encontra. Quando você está em um encontro com os amigos, faz uso da </a:t>
                      </a:r>
                      <a:r>
                        <a:rPr lang="pt-BR" sz="2200" b="1" dirty="0">
                          <a:solidFill>
                            <a:schemeClr val="tx1"/>
                          </a:solidFill>
                          <a:latin typeface="Arial Narrow" panose="020B0606020202030204" pitchFamily="34" charset="0"/>
                        </a:rPr>
                        <a:t>variação informal da língua</a:t>
                      </a:r>
                      <a:r>
                        <a:rPr lang="pt-BR" sz="2200" b="0" dirty="0">
                          <a:solidFill>
                            <a:schemeClr val="tx1"/>
                          </a:solidFill>
                          <a:latin typeface="Arial Narrow" panose="020B0606020202030204" pitchFamily="34" charset="0"/>
                        </a:rPr>
                        <a:t>. Mas, caso precisasse se dirigir a um juiz, por exemplo, faria uso da </a:t>
                      </a:r>
                      <a:r>
                        <a:rPr lang="pt-BR" sz="2200" b="1" dirty="0">
                          <a:solidFill>
                            <a:schemeClr val="tx1"/>
                          </a:solidFill>
                          <a:latin typeface="Arial Narrow" panose="020B0606020202030204" pitchFamily="34" charset="0"/>
                        </a:rPr>
                        <a:t>variação formal</a:t>
                      </a:r>
                      <a:r>
                        <a:rPr lang="pt-BR" sz="2200" b="0" dirty="0">
                          <a:solidFill>
                            <a:schemeClr val="tx1"/>
                          </a:solidFill>
                          <a:latin typeface="Arial Narrow" panose="020B0606020202030204" pitchFamily="34" charset="0"/>
                        </a:rPr>
                        <a:t>. </a:t>
                      </a:r>
                    </a:p>
                    <a:p>
                      <a:pPr algn="r">
                        <a:lnSpc>
                          <a:spcPct val="150000"/>
                        </a:lnSpc>
                      </a:pPr>
                      <a:r>
                        <a:rPr lang="pt-BR" sz="1000" b="0" dirty="0">
                          <a:solidFill>
                            <a:schemeClr val="tx1"/>
                          </a:solidFill>
                          <a:latin typeface="Arial Narrow" panose="020B0606020202030204" pitchFamily="34" charset="0"/>
                        </a:rPr>
                        <a:t>Disponível em: https://guiadoestudante.abril.com.br/atualidades/variantes-linguisticas-o-que-sao-e-como-aparecem-nos-vestibulares/. Acesso em: 24 de jun. 2025. (Adaptado).</a:t>
                      </a:r>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782479345"/>
                  </a:ext>
                </a:extLst>
              </a:tr>
            </a:tbl>
          </a:graphicData>
        </a:graphic>
      </p:graphicFrame>
    </p:spTree>
    <p:extLst>
      <p:ext uri="{BB962C8B-B14F-4D97-AF65-F5344CB8AC3E}">
        <p14:creationId xmlns:p14="http://schemas.microsoft.com/office/powerpoint/2010/main" val="1790877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284C94-6A07-221A-5393-4CFBB0523855}"/>
              </a:ext>
            </a:extLst>
          </p:cNvPr>
          <p:cNvSpPr txBox="1"/>
          <p:nvPr/>
        </p:nvSpPr>
        <p:spPr>
          <a:xfrm>
            <a:off x="209191" y="612323"/>
            <a:ext cx="11703888"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12. </a:t>
            </a:r>
            <a:r>
              <a:rPr lang="pt-BR" sz="2200" dirty="0">
                <a:latin typeface="Arial Narrow" panose="020B0606020202030204" pitchFamily="34" charset="0"/>
              </a:rPr>
              <a:t>Responda oralmente.</a:t>
            </a:r>
          </a:p>
          <a:p>
            <a:pPr marL="457200" indent="-457200" algn="just">
              <a:lnSpc>
                <a:spcPct val="150000"/>
              </a:lnSpc>
              <a:buAutoNum type="alphaLcParenR"/>
            </a:pPr>
            <a:r>
              <a:rPr lang="pt-BR" sz="2200" dirty="0">
                <a:latin typeface="Arial Narrow" panose="020B0606020202030204" pitchFamily="34" charset="0"/>
              </a:rPr>
              <a:t>Ao escrever uma carta de reclamação, a forma de dirigir-se ao destinatário é importante? Por quê?</a:t>
            </a:r>
          </a:p>
          <a:p>
            <a:pPr marL="457200" indent="-457200" algn="just">
              <a:lnSpc>
                <a:spcPct val="150000"/>
              </a:lnSpc>
              <a:buAutoNum type="alphaLcParenR"/>
            </a:pPr>
            <a:r>
              <a:rPr lang="pt-BR" sz="2200" dirty="0">
                <a:latin typeface="Arial Narrow" panose="020B0606020202030204" pitchFamily="34" charset="0"/>
              </a:rPr>
              <a:t>Que aspectos são importantes para o texto nesta forma de dirigir-se ao destinatário?</a:t>
            </a:r>
          </a:p>
          <a:p>
            <a:pPr marL="457200" indent="-457200" algn="just">
              <a:lnSpc>
                <a:spcPct val="150000"/>
              </a:lnSpc>
              <a:buAutoNum type="alphaLcParenR"/>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13. “Hoje me sinto </a:t>
            </a:r>
            <a:r>
              <a:rPr lang="pt-BR" sz="2200" b="1" u="sng" dirty="0">
                <a:latin typeface="Arial Narrow" panose="020B0606020202030204" pitchFamily="34" charset="0"/>
              </a:rPr>
              <a:t>imensamente</a:t>
            </a:r>
            <a:r>
              <a:rPr lang="pt-BR" sz="2200" dirty="0">
                <a:latin typeface="Arial Narrow" panose="020B0606020202030204" pitchFamily="34" charset="0"/>
              </a:rPr>
              <a:t> frustrada pela minha não participação na tão sonhada competição...”, a palavra destacada indica uma circunstância de </a:t>
            </a:r>
          </a:p>
          <a:p>
            <a:pPr algn="just">
              <a:lnSpc>
                <a:spcPct val="150000"/>
              </a:lnSpc>
            </a:pPr>
            <a:r>
              <a:rPr lang="pt-BR" sz="2200" dirty="0">
                <a:latin typeface="Arial Narrow" panose="020B0606020202030204" pitchFamily="34" charset="0"/>
              </a:rPr>
              <a:t>(A) modo.</a:t>
            </a:r>
          </a:p>
          <a:p>
            <a:pPr algn="just">
              <a:lnSpc>
                <a:spcPct val="150000"/>
              </a:lnSpc>
            </a:pPr>
            <a:r>
              <a:rPr lang="pt-BR" sz="2200" dirty="0">
                <a:latin typeface="Arial Narrow" panose="020B0606020202030204" pitchFamily="34" charset="0"/>
              </a:rPr>
              <a:t>(B) tempo.</a:t>
            </a:r>
          </a:p>
          <a:p>
            <a:pPr algn="just">
              <a:lnSpc>
                <a:spcPct val="150000"/>
              </a:lnSpc>
            </a:pPr>
            <a:r>
              <a:rPr lang="pt-BR" sz="2200" dirty="0">
                <a:latin typeface="Arial Narrow" panose="020B0606020202030204" pitchFamily="34" charset="0"/>
              </a:rPr>
              <a:t>(C) intensidade.</a:t>
            </a:r>
          </a:p>
          <a:p>
            <a:pPr algn="just">
              <a:lnSpc>
                <a:spcPct val="150000"/>
              </a:lnSpc>
            </a:pPr>
            <a:r>
              <a:rPr lang="pt-BR" sz="2200" dirty="0">
                <a:latin typeface="Arial Narrow" panose="020B0606020202030204" pitchFamily="34" charset="0"/>
              </a:rPr>
              <a:t>(D) possibilidade.</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5536611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DA8E13-CA62-64DB-7045-012BB24146EA}"/>
              </a:ext>
            </a:extLst>
          </p:cNvPr>
          <p:cNvSpPr txBox="1"/>
          <p:nvPr/>
        </p:nvSpPr>
        <p:spPr>
          <a:xfrm>
            <a:off x="183310" y="646353"/>
            <a:ext cx="11747021" cy="1043940"/>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15. </a:t>
            </a:r>
            <a:r>
              <a:rPr lang="pt-BR" sz="2200" dirty="0">
                <a:latin typeface="Arial Narrow" panose="020B0606020202030204" pitchFamily="34" charset="0"/>
              </a:rPr>
              <a:t>Leia o texto e preencha a tabela acerca dos problemas apontados, os responsáveis por resolver esses problemas atribuídos pela carta e a forma como a solicitação de resolução foi apresentada ao responsável.</a:t>
            </a:r>
          </a:p>
        </p:txBody>
      </p:sp>
      <p:graphicFrame>
        <p:nvGraphicFramePr>
          <p:cNvPr id="4" name="Tabela 3">
            <a:extLst>
              <a:ext uri="{FF2B5EF4-FFF2-40B4-BE49-F238E27FC236}">
                <a16:creationId xmlns:a16="http://schemas.microsoft.com/office/drawing/2014/main" id="{0554C059-57C9-06FB-D70F-8016C214BAD4}"/>
              </a:ext>
            </a:extLst>
          </p:cNvPr>
          <p:cNvGraphicFramePr>
            <a:graphicFrameLocks noGrp="1"/>
          </p:cNvGraphicFramePr>
          <p:nvPr>
            <p:extLst>
              <p:ext uri="{D42A27DB-BD31-4B8C-83A1-F6EECF244321}">
                <p14:modId xmlns:p14="http://schemas.microsoft.com/office/powerpoint/2010/main" val="1969623706"/>
              </p:ext>
            </p:extLst>
          </p:nvPr>
        </p:nvGraphicFramePr>
        <p:xfrm>
          <a:off x="353683" y="1858353"/>
          <a:ext cx="11499012" cy="2286000"/>
        </p:xfrm>
        <a:graphic>
          <a:graphicData uri="http://schemas.openxmlformats.org/drawingml/2006/table">
            <a:tbl>
              <a:tblPr firstRow="1" bandRow="1">
                <a:tableStyleId>{00A15C55-8517-42AA-B614-E9B94910E393}</a:tableStyleId>
              </a:tblPr>
              <a:tblGrid>
                <a:gridCol w="2897385">
                  <a:extLst>
                    <a:ext uri="{9D8B030D-6E8A-4147-A177-3AD203B41FA5}">
                      <a16:colId xmlns:a16="http://schemas.microsoft.com/office/drawing/2014/main" val="484920947"/>
                    </a:ext>
                  </a:extLst>
                </a:gridCol>
                <a:gridCol w="2897385">
                  <a:extLst>
                    <a:ext uri="{9D8B030D-6E8A-4147-A177-3AD203B41FA5}">
                      <a16:colId xmlns:a16="http://schemas.microsoft.com/office/drawing/2014/main" val="473805504"/>
                    </a:ext>
                  </a:extLst>
                </a:gridCol>
                <a:gridCol w="2897385">
                  <a:extLst>
                    <a:ext uri="{9D8B030D-6E8A-4147-A177-3AD203B41FA5}">
                      <a16:colId xmlns:a16="http://schemas.microsoft.com/office/drawing/2014/main" val="3738251712"/>
                    </a:ext>
                  </a:extLst>
                </a:gridCol>
                <a:gridCol w="2806857">
                  <a:extLst>
                    <a:ext uri="{9D8B030D-6E8A-4147-A177-3AD203B41FA5}">
                      <a16:colId xmlns:a16="http://schemas.microsoft.com/office/drawing/2014/main" val="861333142"/>
                    </a:ext>
                  </a:extLst>
                </a:gridCol>
              </a:tblGrid>
              <a:tr h="370840">
                <a:tc>
                  <a:txBody>
                    <a:bodyPr/>
                    <a:lstStyle/>
                    <a:p>
                      <a:pPr algn="ctr"/>
                      <a:r>
                        <a:rPr lang="pt-BR" sz="2200" b="1" dirty="0">
                          <a:solidFill>
                            <a:schemeClr val="tx1"/>
                          </a:solidFill>
                          <a:latin typeface="Arial Narrow" panose="020B0606020202030204" pitchFamily="34" charset="0"/>
                        </a:rPr>
                        <a:t>Problema(s) apontado(s) - reclamação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2200" dirty="0">
                          <a:solidFill>
                            <a:schemeClr val="tx1"/>
                          </a:solidFill>
                          <a:latin typeface="Arial Narrow" panose="020B0606020202030204" pitchFamily="34" charset="0"/>
                        </a:rPr>
                        <a:t>Responsáveis por resolver os problemas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2200" dirty="0">
                          <a:solidFill>
                            <a:schemeClr val="tx1"/>
                          </a:solidFill>
                          <a:latin typeface="Arial Narrow" panose="020B0606020202030204" pitchFamily="34" charset="0"/>
                        </a:rPr>
                        <a:t>Solicitação feita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2200" dirty="0">
                          <a:solidFill>
                            <a:schemeClr val="tx1"/>
                          </a:solidFill>
                          <a:latin typeface="Arial Narrow" panose="020B0606020202030204" pitchFamily="34" charset="0"/>
                        </a:rPr>
                        <a:t>Formas de construir a</a:t>
                      </a:r>
                    </a:p>
                    <a:p>
                      <a:pPr algn="ctr"/>
                      <a:r>
                        <a:rPr lang="pt-BR" sz="2200" dirty="0">
                          <a:solidFill>
                            <a:schemeClr val="tx1"/>
                          </a:solidFill>
                          <a:latin typeface="Arial Narrow" panose="020B0606020202030204" pitchFamily="34" charset="0"/>
                        </a:rPr>
                        <a:t>fundamentação da</a:t>
                      </a:r>
                    </a:p>
                    <a:p>
                      <a:pPr algn="ctr"/>
                      <a:r>
                        <a:rPr lang="pt-BR" sz="2200" dirty="0">
                          <a:solidFill>
                            <a:schemeClr val="tx1"/>
                          </a:solidFill>
                          <a:latin typeface="Arial Narrow" panose="020B0606020202030204" pitchFamily="34" charset="0"/>
                        </a:rPr>
                        <a:t>solicitação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209650"/>
                  </a:ext>
                </a:extLst>
              </a:tr>
              <a:tr h="370840">
                <a:tc>
                  <a:txBody>
                    <a:bodyPr/>
                    <a:lstStyle/>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pt-BR" dirty="0"/>
                    </a:p>
                    <a:p>
                      <a:endParaRPr lang="pt-BR" dirty="0"/>
                    </a:p>
                    <a:p>
                      <a:endParaRPr lang="pt-BR" dirty="0"/>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4884916"/>
                  </a:ext>
                </a:extLst>
              </a:tr>
            </a:tbl>
          </a:graphicData>
        </a:graphic>
      </p:graphicFrame>
    </p:spTree>
    <p:extLst>
      <p:ext uri="{BB962C8B-B14F-4D97-AF65-F5344CB8AC3E}">
        <p14:creationId xmlns:p14="http://schemas.microsoft.com/office/powerpoint/2010/main" val="6477250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D17F041-A728-6D25-052B-8DA880153EF7}"/>
              </a:ext>
            </a:extLst>
          </p:cNvPr>
          <p:cNvPicPr>
            <a:picLocks noChangeAspect="1"/>
          </p:cNvPicPr>
          <p:nvPr/>
        </p:nvPicPr>
        <p:blipFill>
          <a:blip r:embed="rId2"/>
          <a:stretch>
            <a:fillRect/>
          </a:stretch>
        </p:blipFill>
        <p:spPr>
          <a:xfrm>
            <a:off x="310394" y="590537"/>
            <a:ext cx="11571211" cy="621846"/>
          </a:xfrm>
          <a:prstGeom prst="rect">
            <a:avLst/>
          </a:prstGeom>
        </p:spPr>
      </p:pic>
      <p:sp>
        <p:nvSpPr>
          <p:cNvPr id="5" name="CaixaDeTexto 4">
            <a:extLst>
              <a:ext uri="{FF2B5EF4-FFF2-40B4-BE49-F238E27FC236}">
                <a16:creationId xmlns:a16="http://schemas.microsoft.com/office/drawing/2014/main" id="{FFA9896E-FCDB-4613-2E64-459274BDFF00}"/>
              </a:ext>
            </a:extLst>
          </p:cNvPr>
          <p:cNvSpPr txBox="1"/>
          <p:nvPr/>
        </p:nvSpPr>
        <p:spPr>
          <a:xfrm>
            <a:off x="310394" y="1074301"/>
            <a:ext cx="11571211"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III</a:t>
            </a:r>
          </a:p>
          <a:p>
            <a:pPr algn="just"/>
            <a:endParaRPr lang="pt-BR" sz="2200" dirty="0">
              <a:latin typeface="Arial Narrow" panose="020B0606020202030204" pitchFamily="34" charset="0"/>
            </a:endParaRPr>
          </a:p>
          <a:p>
            <a:pPr algn="just">
              <a:lnSpc>
                <a:spcPct val="150000"/>
              </a:lnSpc>
            </a:pPr>
            <a:r>
              <a:rPr lang="pt-BR" sz="2200" b="1" u="sng" dirty="0">
                <a:latin typeface="Arial Narrow" panose="020B0606020202030204" pitchFamily="34" charset="0"/>
              </a:rPr>
              <a:t>Comprei livro e não entregaram!</a:t>
            </a:r>
          </a:p>
          <a:p>
            <a:pPr algn="just">
              <a:lnSpc>
                <a:spcPct val="150000"/>
              </a:lnSpc>
            </a:pPr>
            <a:r>
              <a:rPr lang="pt-BR" sz="2200" dirty="0">
                <a:latin typeface="Arial Narrow" panose="020B0606020202030204" pitchFamily="34" charset="0"/>
              </a:rPr>
              <a:t>        Boa noite,</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	Realizei uma compra no site dessa livraria, no dia 10/5, n° do pedido 15454572. Como precisava do produto com urgência, pois sou professor e ia usar o livro com meus alunos, paguei uma taxa extra de R$ 15,00 para que a entrega fosse efetuada no mesmo dia. Segundo os termos do site, pagando esse valor extra o prazo de entrega de encomendas é até 22h do mesmo dia do pagamento.</a:t>
            </a:r>
          </a:p>
          <a:p>
            <a:pPr algn="just">
              <a:lnSpc>
                <a:spcPct val="150000"/>
              </a:lnSpc>
            </a:pPr>
            <a:r>
              <a:rPr lang="pt-BR" sz="2200" dirty="0">
                <a:latin typeface="Arial Narrow" panose="020B0606020202030204" pitchFamily="34" charset="0"/>
              </a:rPr>
              <a:t>	Sinto que fui enganado.</a:t>
            </a:r>
          </a:p>
        </p:txBody>
      </p:sp>
    </p:spTree>
    <p:extLst>
      <p:ext uri="{BB962C8B-B14F-4D97-AF65-F5344CB8AC3E}">
        <p14:creationId xmlns:p14="http://schemas.microsoft.com/office/powerpoint/2010/main" val="30661238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FB22B8-8150-CBDE-D1A1-FB506F059155}"/>
              </a:ext>
            </a:extLst>
          </p:cNvPr>
          <p:cNvSpPr txBox="1"/>
          <p:nvPr/>
        </p:nvSpPr>
        <p:spPr>
          <a:xfrm>
            <a:off x="252682" y="621789"/>
            <a:ext cx="11686636"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Para começo de conversa, o código de rastreio que passaram não funciona.</a:t>
            </a:r>
          </a:p>
          <a:p>
            <a:pPr algn="just">
              <a:lnSpc>
                <a:spcPct val="150000"/>
              </a:lnSpc>
            </a:pPr>
            <a:r>
              <a:rPr lang="pt-BR" sz="2200" dirty="0">
                <a:latin typeface="Arial Narrow" panose="020B0606020202030204" pitchFamily="34" charset="0"/>
              </a:rPr>
              <a:t>	Mesmo assim, esperei o produto até o prazo combinado. Fiquei acordado até meia-noite e nada do livro. Nem no dia seguinte. Nem no outro. Até agora, para falar a verdade, só dor de cabeça.</a:t>
            </a:r>
          </a:p>
          <a:p>
            <a:pPr algn="just">
              <a:lnSpc>
                <a:spcPct val="150000"/>
              </a:lnSpc>
            </a:pPr>
            <a:r>
              <a:rPr lang="pt-BR" sz="2200" dirty="0">
                <a:latin typeface="Arial Narrow" panose="020B0606020202030204" pitchFamily="34" charset="0"/>
              </a:rPr>
              <a:t>	Tentei contato por telefone (protocolo de atendimento 478644BH8). Falei com uma atendente chamada Jéssica, que me passou para um supervisor chamado Anderson. Ele me disse que eu receberia o livro "ainda hoje" e, posteriormente, um bônus de R$ 20,00 para ser usado na minha próxima compra.</a:t>
            </a:r>
          </a:p>
          <a:p>
            <a:pPr algn="just">
              <a:lnSpc>
                <a:spcPct val="150000"/>
              </a:lnSpc>
            </a:pPr>
            <a:r>
              <a:rPr lang="pt-BR" sz="2200" dirty="0">
                <a:latin typeface="Arial Narrow" panose="020B0606020202030204" pitchFamily="34" charset="0"/>
              </a:rPr>
              <a:t>	Acredite: fui enganado outra vez!</a:t>
            </a:r>
          </a:p>
          <a:p>
            <a:pPr algn="just">
              <a:lnSpc>
                <a:spcPct val="150000"/>
              </a:lnSpc>
            </a:pPr>
            <a:r>
              <a:rPr lang="pt-BR" sz="2200" dirty="0">
                <a:latin typeface="Arial Narrow" panose="020B0606020202030204" pitchFamily="34" charset="0"/>
              </a:rPr>
              <a:t>	Nem livro. Nem bônus. </a:t>
            </a:r>
            <a:r>
              <a:rPr lang="pt-BR" sz="2200" dirty="0" err="1">
                <a:latin typeface="Arial Narrow" panose="020B0606020202030204" pitchFamily="34" charset="0"/>
              </a:rPr>
              <a:t>Nadica</a:t>
            </a:r>
            <a:r>
              <a:rPr lang="pt-BR" sz="2200" dirty="0">
                <a:latin typeface="Arial Narrow" panose="020B0606020202030204" pitchFamily="34" charset="0"/>
              </a:rPr>
              <a:t> de nada!</a:t>
            </a:r>
          </a:p>
          <a:p>
            <a:pPr algn="just">
              <a:lnSpc>
                <a:spcPct val="150000"/>
              </a:lnSpc>
            </a:pPr>
            <a:r>
              <a:rPr lang="pt-BR" sz="2200" dirty="0">
                <a:latin typeface="Arial Narrow" panose="020B0606020202030204" pitchFamily="34" charset="0"/>
              </a:rPr>
              <a:t>	Escrevi vários e-mails de reclamação e, como sempre, a única resposta que recebi foi um e-mail automático "estamos providenciando".</a:t>
            </a:r>
          </a:p>
          <a:p>
            <a:pPr algn="just">
              <a:lnSpc>
                <a:spcPct val="150000"/>
              </a:lnSpc>
            </a:pPr>
            <a:r>
              <a:rPr lang="pt-BR" sz="2200" dirty="0">
                <a:latin typeface="Arial Narrow" panose="020B0606020202030204" pitchFamily="34" charset="0"/>
              </a:rPr>
              <a:t>	</a:t>
            </a:r>
          </a:p>
        </p:txBody>
      </p:sp>
    </p:spTree>
    <p:extLst>
      <p:ext uri="{BB962C8B-B14F-4D97-AF65-F5344CB8AC3E}">
        <p14:creationId xmlns:p14="http://schemas.microsoft.com/office/powerpoint/2010/main" val="24492611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0A34AEB-5D20-D236-773C-CE457C23346C}"/>
              </a:ext>
            </a:extLst>
          </p:cNvPr>
          <p:cNvSpPr txBox="1"/>
          <p:nvPr/>
        </p:nvSpPr>
        <p:spPr>
          <a:xfrm>
            <a:off x="278202" y="662652"/>
            <a:ext cx="11600372" cy="529112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Sei.</a:t>
            </a:r>
          </a:p>
          <a:p>
            <a:pPr algn="just">
              <a:lnSpc>
                <a:spcPct val="150000"/>
              </a:lnSpc>
            </a:pPr>
            <a:r>
              <a:rPr lang="pt-BR" sz="2200" dirty="0">
                <a:latin typeface="Arial Narrow" panose="020B0606020202030204" pitchFamily="34" charset="0"/>
              </a:rPr>
              <a:t>        Nunca mais compro nada com vocês!</a:t>
            </a:r>
          </a:p>
          <a:p>
            <a:pPr algn="r">
              <a:lnSpc>
                <a:spcPct val="150000"/>
              </a:lnSpc>
            </a:pPr>
            <a:r>
              <a:rPr lang="pt-BR" sz="1000" dirty="0">
                <a:latin typeface="Arial Narrow" panose="020B0606020202030204" pitchFamily="34" charset="0"/>
              </a:rPr>
              <a:t>Elaborado para fins didático.</a:t>
            </a:r>
          </a:p>
          <a:p>
            <a:pPr algn="r">
              <a:lnSpc>
                <a:spcPct val="150000"/>
              </a:lnSpc>
            </a:pPr>
            <a:r>
              <a:rPr lang="pt-BR" sz="1000" dirty="0">
                <a:latin typeface="Arial Narrow" panose="020B0606020202030204" pitchFamily="34" charset="0"/>
              </a:rPr>
              <a:t>Fonte: Livro – Tecendo Linguagens – Língua Portuguesa – 7º ano – Ensino Fundamental – IBEP 5ª edição – São Paulo, 2018, p. 231-3.</a:t>
            </a:r>
          </a:p>
          <a:p>
            <a:pPr algn="r">
              <a:lnSpc>
                <a:spcPct val="150000"/>
              </a:lnSpc>
            </a:pPr>
            <a:endParaRPr lang="pt-BR" sz="1000" dirty="0">
              <a:latin typeface="Arial Narrow" panose="020B0606020202030204" pitchFamily="34" charset="0"/>
            </a:endParaRPr>
          </a:p>
          <a:p>
            <a:pPr algn="just">
              <a:lnSpc>
                <a:spcPct val="150000"/>
              </a:lnSpc>
            </a:pPr>
            <a:r>
              <a:rPr lang="pt-BR" sz="2200" b="1" dirty="0">
                <a:latin typeface="Arial Narrow" panose="020B0606020202030204" pitchFamily="34" charset="0"/>
              </a:rPr>
              <a:t>16. </a:t>
            </a:r>
            <a:r>
              <a:rPr lang="pt-BR" sz="2200" dirty="0">
                <a:latin typeface="Arial Narrow" panose="020B0606020202030204" pitchFamily="34" charset="0"/>
              </a:rPr>
              <a:t>Qual é o objeto de reclamação dessa carta?</a:t>
            </a:r>
          </a:p>
          <a:p>
            <a:pPr algn="just">
              <a:lnSpc>
                <a:spcPct val="150000"/>
              </a:lnSpc>
            </a:pPr>
            <a:r>
              <a:rPr lang="pt-BR" sz="2200" dirty="0">
                <a:latin typeface="Arial Narrow" panose="020B0606020202030204" pitchFamily="34" charset="0"/>
              </a:rPr>
              <a:t>(A) O bônus de R$ 20,00 para ser usado na minha próxima compra.</a:t>
            </a:r>
          </a:p>
          <a:p>
            <a:pPr algn="just">
              <a:lnSpc>
                <a:spcPct val="150000"/>
              </a:lnSpc>
            </a:pPr>
            <a:r>
              <a:rPr lang="pt-BR" sz="2200" dirty="0">
                <a:latin typeface="Arial Narrow" panose="020B0606020202030204" pitchFamily="34" charset="0"/>
              </a:rPr>
              <a:t>(B) O não recebimento do livro comprado pela internet.</a:t>
            </a:r>
          </a:p>
          <a:p>
            <a:pPr algn="just">
              <a:lnSpc>
                <a:spcPct val="150000"/>
              </a:lnSpc>
            </a:pPr>
            <a:r>
              <a:rPr lang="pt-BR" sz="2200" dirty="0">
                <a:latin typeface="Arial Narrow" panose="020B0606020202030204" pitchFamily="34" charset="0"/>
              </a:rPr>
              <a:t>(C) O e-mail de reclamação recebido como resposta.</a:t>
            </a:r>
          </a:p>
          <a:p>
            <a:pPr algn="just">
              <a:lnSpc>
                <a:spcPct val="150000"/>
              </a:lnSpc>
            </a:pPr>
            <a:r>
              <a:rPr lang="pt-BR" sz="2200" dirty="0">
                <a:latin typeface="Arial Narrow" panose="020B0606020202030204" pitchFamily="34" charset="0"/>
              </a:rPr>
              <a:t>(D) O longo prazo de entrega das encomendas.</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17. </a:t>
            </a:r>
            <a:r>
              <a:rPr lang="pt-BR" sz="2200" dirty="0">
                <a:latin typeface="Arial Narrow" panose="020B0606020202030204" pitchFamily="34" charset="0"/>
              </a:rPr>
              <a:t>Quem seriam o remetente e o destinatário da carta?</a:t>
            </a:r>
          </a:p>
        </p:txBody>
      </p:sp>
    </p:spTree>
    <p:extLst>
      <p:ext uri="{BB962C8B-B14F-4D97-AF65-F5344CB8AC3E}">
        <p14:creationId xmlns:p14="http://schemas.microsoft.com/office/powerpoint/2010/main" val="11898653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21529E-7BE3-176C-424D-FE4BFB2C3734}"/>
              </a:ext>
            </a:extLst>
          </p:cNvPr>
          <p:cNvSpPr txBox="1"/>
          <p:nvPr/>
        </p:nvSpPr>
        <p:spPr>
          <a:xfrm>
            <a:off x="252321" y="630054"/>
            <a:ext cx="11652131"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18. </a:t>
            </a:r>
            <a:r>
              <a:rPr lang="pt-BR" sz="2200" dirty="0">
                <a:latin typeface="Arial Narrow" panose="020B0606020202030204" pitchFamily="34" charset="0"/>
              </a:rPr>
              <a:t>Onde cartas informais como essa são veiculadas? Como foi enviada? Explique.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19. </a:t>
            </a:r>
            <a:r>
              <a:rPr lang="pt-BR" sz="2200" dirty="0">
                <a:latin typeface="Arial Narrow" panose="020B0606020202030204" pitchFamily="34" charset="0"/>
              </a:rPr>
              <a:t>Releia o primeiro parágrafo e responda:</a:t>
            </a:r>
          </a:p>
          <a:p>
            <a:pPr marL="457200" indent="-457200" algn="just">
              <a:lnSpc>
                <a:spcPct val="150000"/>
              </a:lnSpc>
              <a:buAutoNum type="alphaLcParenR"/>
            </a:pPr>
            <a:r>
              <a:rPr lang="pt-BR" sz="2200" dirty="0">
                <a:latin typeface="Arial Narrow" panose="020B0606020202030204" pitchFamily="34" charset="0"/>
              </a:rPr>
              <a:t>Descreva a compra do consumidor reclamante.</a:t>
            </a:r>
          </a:p>
          <a:p>
            <a:pPr marL="457200" indent="-457200" algn="just">
              <a:lnSpc>
                <a:spcPct val="150000"/>
              </a:lnSpc>
              <a:buAutoNum type="alphaLcParenR"/>
            </a:pPr>
            <a:r>
              <a:rPr lang="pt-BR" sz="2200" dirty="0">
                <a:latin typeface="Arial Narrow" panose="020B0606020202030204" pitchFamily="34" charset="0"/>
              </a:rPr>
              <a:t>Em que o consumidor confiou ao pagar taxa extra?</a:t>
            </a:r>
          </a:p>
          <a:p>
            <a:pPr marL="457200" indent="-457200" algn="just">
              <a:lnSpc>
                <a:spcPct val="150000"/>
              </a:lnSpc>
              <a:buAutoNum type="alphaLcParenR"/>
            </a:pPr>
            <a:r>
              <a:rPr lang="pt-BR" sz="2200" dirty="0">
                <a:latin typeface="Arial Narrow" panose="020B0606020202030204" pitchFamily="34" charset="0"/>
              </a:rPr>
              <a:t>Por que ele escreve que "sinto que fui enganado"?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20. </a:t>
            </a:r>
            <a:r>
              <a:rPr lang="pt-BR" sz="2200" dirty="0">
                <a:latin typeface="Arial Narrow" panose="020B0606020202030204" pitchFamily="34" charset="0"/>
              </a:rPr>
              <a:t>Antes da realização da reclamação por carta, o consumidor fez uma reclamação por telefone. Responda:</a:t>
            </a:r>
          </a:p>
          <a:p>
            <a:pPr marL="457200" indent="-457200" algn="just">
              <a:lnSpc>
                <a:spcPct val="150000"/>
              </a:lnSpc>
              <a:buAutoNum type="alphaLcParenR"/>
            </a:pPr>
            <a:r>
              <a:rPr lang="pt-BR" sz="2200" dirty="0">
                <a:latin typeface="Arial Narrow" panose="020B0606020202030204" pitchFamily="34" charset="0"/>
              </a:rPr>
              <a:t>Qual foi a promessa feita pelo supervisor do serviço de atendimento?</a:t>
            </a:r>
          </a:p>
          <a:p>
            <a:pPr marL="457200" indent="-457200" algn="just">
              <a:lnSpc>
                <a:spcPct val="150000"/>
              </a:lnSpc>
              <a:buAutoNum type="alphaLcParenR"/>
            </a:pPr>
            <a:r>
              <a:rPr lang="pt-BR" sz="2200" dirty="0">
                <a:latin typeface="Arial Narrow" panose="020B0606020202030204" pitchFamily="34" charset="0"/>
              </a:rPr>
              <a:t>O problema do consumidor foi resolvido? Explique.</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8135766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9D9C20-7350-02DF-39AF-F18F1E74AC7C}"/>
              </a:ext>
            </a:extLst>
          </p:cNvPr>
          <p:cNvSpPr txBox="1"/>
          <p:nvPr/>
        </p:nvSpPr>
        <p:spPr>
          <a:xfrm>
            <a:off x="312706" y="698588"/>
            <a:ext cx="11488229" cy="1043940"/>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21. </a:t>
            </a:r>
            <a:r>
              <a:rPr lang="pt-BR" sz="2200" dirty="0">
                <a:latin typeface="Arial Narrow" panose="020B0606020202030204" pitchFamily="34" charset="0"/>
              </a:rPr>
              <a:t>Depois do telefonema, qual foi a atitude do consumidor para tentar resolver o problema? Que resposta ele recebeu da empresa?</a:t>
            </a:r>
          </a:p>
        </p:txBody>
      </p:sp>
      <p:pic>
        <p:nvPicPr>
          <p:cNvPr id="4" name="Imagem 3">
            <a:extLst>
              <a:ext uri="{FF2B5EF4-FFF2-40B4-BE49-F238E27FC236}">
                <a16:creationId xmlns:a16="http://schemas.microsoft.com/office/drawing/2014/main" id="{1C95CB86-B148-ED50-8570-367131796FB8}"/>
              </a:ext>
            </a:extLst>
          </p:cNvPr>
          <p:cNvPicPr>
            <a:picLocks noChangeAspect="1"/>
          </p:cNvPicPr>
          <p:nvPr/>
        </p:nvPicPr>
        <p:blipFill>
          <a:blip r:embed="rId2"/>
          <a:stretch>
            <a:fillRect/>
          </a:stretch>
        </p:blipFill>
        <p:spPr>
          <a:xfrm>
            <a:off x="312706" y="1927508"/>
            <a:ext cx="3609145" cy="829128"/>
          </a:xfrm>
          <a:prstGeom prst="rect">
            <a:avLst/>
          </a:prstGeom>
        </p:spPr>
      </p:pic>
      <p:graphicFrame>
        <p:nvGraphicFramePr>
          <p:cNvPr id="5" name="Tabela 4">
            <a:extLst>
              <a:ext uri="{FF2B5EF4-FFF2-40B4-BE49-F238E27FC236}">
                <a16:creationId xmlns:a16="http://schemas.microsoft.com/office/drawing/2014/main" id="{EBD9FE45-E75D-E146-92FE-57FD6C1C5ADB}"/>
              </a:ext>
            </a:extLst>
          </p:cNvPr>
          <p:cNvGraphicFramePr>
            <a:graphicFrameLocks noGrp="1"/>
          </p:cNvGraphicFramePr>
          <p:nvPr>
            <p:extLst>
              <p:ext uri="{D42A27DB-BD31-4B8C-83A1-F6EECF244321}">
                <p14:modId xmlns:p14="http://schemas.microsoft.com/office/powerpoint/2010/main" val="3793957333"/>
              </p:ext>
            </p:extLst>
          </p:nvPr>
        </p:nvGraphicFramePr>
        <p:xfrm>
          <a:off x="312706" y="2756636"/>
          <a:ext cx="11488228" cy="3811651"/>
        </p:xfrm>
        <a:graphic>
          <a:graphicData uri="http://schemas.openxmlformats.org/drawingml/2006/table">
            <a:tbl>
              <a:tblPr firstRow="1" bandRow="1">
                <a:tableStyleId>{5C22544A-7EE6-4342-B048-85BDC9FD1C3A}</a:tableStyleId>
              </a:tblPr>
              <a:tblGrid>
                <a:gridCol w="11488228">
                  <a:extLst>
                    <a:ext uri="{9D8B030D-6E8A-4147-A177-3AD203B41FA5}">
                      <a16:colId xmlns:a16="http://schemas.microsoft.com/office/drawing/2014/main" val="1785029550"/>
                    </a:ext>
                  </a:extLst>
                </a:gridCol>
              </a:tblGrid>
              <a:tr h="370840">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pt-BR" sz="2200" b="1" kern="1200" dirty="0">
                          <a:solidFill>
                            <a:schemeClr val="tx1"/>
                          </a:solidFill>
                          <a:effectLst/>
                          <a:latin typeface="Arial Narrow" panose="020B0606020202030204" pitchFamily="34" charset="0"/>
                          <a:ea typeface="+mn-ea"/>
                          <a:cs typeface="+mn-cs"/>
                        </a:rPr>
                        <a:t>O que é o Procon?</a:t>
                      </a:r>
                      <a:r>
                        <a:rPr lang="pt-BR" sz="2200" b="0" kern="1200" dirty="0">
                          <a:solidFill>
                            <a:schemeClr val="tx1"/>
                          </a:solidFill>
                          <a:effectLst/>
                          <a:latin typeface="Arial Narrow" panose="020B0606020202030204" pitchFamily="34" charset="0"/>
                          <a:ea typeface="+mn-ea"/>
                          <a:cs typeface="+mn-cs"/>
                        </a:rPr>
                        <a:t>	</a:t>
                      </a:r>
                    </a:p>
                    <a:p>
                      <a:pPr algn="just">
                        <a:lnSpc>
                          <a:spcPct val="150000"/>
                        </a:lnSpc>
                      </a:pPr>
                      <a:r>
                        <a:rPr lang="pt-BR" sz="2200" b="0" dirty="0">
                          <a:solidFill>
                            <a:schemeClr val="tx1"/>
                          </a:solidFill>
                          <a:latin typeface="Arial Narrow" panose="020B0606020202030204" pitchFamily="34" charset="0"/>
                        </a:rPr>
                        <a:t>                                   O </a:t>
                      </a:r>
                      <a:r>
                        <a:rPr lang="pt-BR" sz="2200" b="0" kern="1200" dirty="0">
                          <a:solidFill>
                            <a:schemeClr val="tx1"/>
                          </a:solidFill>
                          <a:effectLst/>
                          <a:latin typeface="Arial Narrow" panose="020B0606020202030204" pitchFamily="34" charset="0"/>
                          <a:ea typeface="+mn-ea"/>
                          <a:cs typeface="+mn-cs"/>
                        </a:rPr>
                        <a:t>Procon é um órgão público de defesa do consumidor que, entre outras funções,                                               recebe reclamações para mediar soluções de conflitos entre consumidor, empresas e prestadores de serviços de forma extrajudicial.</a:t>
                      </a:r>
                    </a:p>
                    <a:p>
                      <a:pPr algn="just">
                        <a:lnSpc>
                          <a:spcPct val="150000"/>
                        </a:lnSpc>
                      </a:pPr>
                      <a:r>
                        <a:rPr lang="pt-BR" sz="2200" b="0" kern="1200" dirty="0">
                          <a:solidFill>
                            <a:schemeClr val="tx1"/>
                          </a:solidFill>
                          <a:effectLst/>
                          <a:latin typeface="Arial Narrow" panose="020B0606020202030204" pitchFamily="34" charset="0"/>
                          <a:ea typeface="+mn-ea"/>
                          <a:cs typeface="+mn-cs"/>
                        </a:rPr>
                        <a:t>O órgão também se dedica a fornecer orientações sobre questões de consumo, além de atuar com medidas administrativas para cessar práticas abusivas de empresas.</a:t>
                      </a:r>
                    </a:p>
                    <a:p>
                      <a:pPr algn="just">
                        <a:lnSpc>
                          <a:spcPct val="150000"/>
                        </a:lnSpc>
                      </a:pPr>
                      <a:r>
                        <a:rPr lang="pt-BR" sz="2200" b="0" kern="1200" dirty="0">
                          <a:solidFill>
                            <a:schemeClr val="tx1"/>
                          </a:solidFill>
                          <a:effectLst/>
                          <a:latin typeface="Arial Narrow" panose="020B0606020202030204" pitchFamily="34" charset="0"/>
                          <a:ea typeface="+mn-ea"/>
                          <a:cs typeface="+mn-cs"/>
                        </a:rPr>
                        <a:t>Existem unidades do Procon em todos os Estados brasileiros, além de alguns municipais também.</a:t>
                      </a:r>
                    </a:p>
                    <a:p>
                      <a:pPr algn="r">
                        <a:lnSpc>
                          <a:spcPct val="150000"/>
                        </a:lnSpc>
                      </a:pPr>
                      <a:r>
                        <a:rPr lang="pt-BR" sz="1000" b="0" kern="1200" dirty="0">
                          <a:solidFill>
                            <a:schemeClr val="tx1"/>
                          </a:solidFill>
                          <a:effectLst/>
                          <a:latin typeface="Arial Narrow" panose="020B0606020202030204" pitchFamily="34" charset="0"/>
                          <a:ea typeface="+mn-ea"/>
                          <a:cs typeface="+mn-cs"/>
                        </a:rPr>
                        <a:t>Disponível em: https://idec.org.br/dicas-e-direitos/</a:t>
                      </a:r>
                      <a:r>
                        <a:rPr lang="pt-BR" sz="1000" b="0" kern="1200" dirty="0" err="1">
                          <a:solidFill>
                            <a:schemeClr val="tx1"/>
                          </a:solidFill>
                          <a:effectLst/>
                          <a:latin typeface="Arial Narrow" panose="020B0606020202030204" pitchFamily="34" charset="0"/>
                          <a:ea typeface="+mn-ea"/>
                          <a:cs typeface="+mn-cs"/>
                        </a:rPr>
                        <a:t>procon</a:t>
                      </a:r>
                      <a:r>
                        <a:rPr lang="pt-BR" sz="1000" b="0" kern="1200" dirty="0">
                          <a:solidFill>
                            <a:schemeClr val="tx1"/>
                          </a:solidFill>
                          <a:effectLst/>
                          <a:latin typeface="Arial Narrow" panose="020B0606020202030204" pitchFamily="34" charset="0"/>
                          <a:ea typeface="+mn-ea"/>
                          <a:cs typeface="+mn-cs"/>
                        </a:rPr>
                        <a:t>-como-abrir-</a:t>
                      </a:r>
                      <a:r>
                        <a:rPr lang="pt-BR" sz="1000" b="0" kern="1200" dirty="0" err="1">
                          <a:solidFill>
                            <a:schemeClr val="tx1"/>
                          </a:solidFill>
                          <a:effectLst/>
                          <a:latin typeface="Arial Narrow" panose="020B0606020202030204" pitchFamily="34" charset="0"/>
                          <a:ea typeface="+mn-ea"/>
                          <a:cs typeface="+mn-cs"/>
                        </a:rPr>
                        <a:t>reclamacao</a:t>
                      </a:r>
                      <a:r>
                        <a:rPr lang="pt-BR" sz="1000" b="0" kern="1200" dirty="0">
                          <a:solidFill>
                            <a:schemeClr val="tx1"/>
                          </a:solidFill>
                          <a:effectLst/>
                          <a:latin typeface="Arial Narrow" panose="020B0606020202030204" pitchFamily="34" charset="0"/>
                          <a:ea typeface="+mn-ea"/>
                          <a:cs typeface="+mn-cs"/>
                        </a:rPr>
                        <a:t>. Acesso em: 23 de jun. 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235115489"/>
                  </a:ext>
                </a:extLst>
              </a:tr>
            </a:tbl>
          </a:graphicData>
        </a:graphic>
      </p:graphicFrame>
      <p:pic>
        <p:nvPicPr>
          <p:cNvPr id="7" name="Imagem 6">
            <a:extLst>
              <a:ext uri="{FF2B5EF4-FFF2-40B4-BE49-F238E27FC236}">
                <a16:creationId xmlns:a16="http://schemas.microsoft.com/office/drawing/2014/main" id="{1B9F0960-40E4-6474-61D9-6FC9D45D0E96}"/>
              </a:ext>
            </a:extLst>
          </p:cNvPr>
          <p:cNvPicPr>
            <a:picLocks noChangeAspect="1"/>
          </p:cNvPicPr>
          <p:nvPr/>
        </p:nvPicPr>
        <p:blipFill>
          <a:blip r:embed="rId3"/>
          <a:stretch>
            <a:fillRect/>
          </a:stretch>
        </p:blipFill>
        <p:spPr>
          <a:xfrm>
            <a:off x="391066" y="2756636"/>
            <a:ext cx="1877681" cy="1192812"/>
          </a:xfrm>
          <a:prstGeom prst="rect">
            <a:avLst/>
          </a:prstGeom>
        </p:spPr>
      </p:pic>
    </p:spTree>
    <p:extLst>
      <p:ext uri="{BB962C8B-B14F-4D97-AF65-F5344CB8AC3E}">
        <p14:creationId xmlns:p14="http://schemas.microsoft.com/office/powerpoint/2010/main" val="20488901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CB0308-ADAC-5BC5-A1A1-366137DDE182}"/>
              </a:ext>
            </a:extLst>
          </p:cNvPr>
          <p:cNvSpPr txBox="1"/>
          <p:nvPr/>
        </p:nvSpPr>
        <p:spPr>
          <a:xfrm>
            <a:off x="200563" y="675137"/>
            <a:ext cx="11669383"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22. Leia a seguir o artigo 35 do Código de Defesa do Consumidor e responda.</a:t>
            </a:r>
          </a:p>
          <a:p>
            <a:pPr algn="ctr">
              <a:lnSpc>
                <a:spcPct val="150000"/>
              </a:lnSpc>
            </a:pPr>
            <a:r>
              <a:rPr lang="pt-BR" sz="2200" dirty="0">
                <a:latin typeface="Arial Narrow" panose="020B0606020202030204" pitchFamily="34" charset="0"/>
              </a:rPr>
              <a:t>[...]</a:t>
            </a:r>
          </a:p>
          <a:p>
            <a:pPr algn="ctr">
              <a:lnSpc>
                <a:spcPct val="150000"/>
              </a:lnSpc>
            </a:pPr>
            <a:r>
              <a:rPr lang="pt-BR" sz="2200" b="1" dirty="0">
                <a:latin typeface="Arial Narrow" panose="020B0606020202030204" pitchFamily="34" charset="0"/>
              </a:rPr>
              <a:t>        Seção II – Da Oferta</a:t>
            </a:r>
          </a:p>
          <a:p>
            <a:pPr algn="just">
              <a:lnSpc>
                <a:spcPct val="150000"/>
              </a:lnSpc>
            </a:pPr>
            <a:r>
              <a:rPr lang="pt-BR" sz="2200" dirty="0">
                <a:latin typeface="Arial Narrow" panose="020B0606020202030204" pitchFamily="34" charset="0"/>
              </a:rPr>
              <a:t>Art. 35. Se o fornecedor de produtos ou serviços recusar cumprimento à oferta, apresentação ou publicidade, o consumidor poderá, alternativamente e à sua livre escolha:</a:t>
            </a:r>
          </a:p>
          <a:p>
            <a:pPr algn="just">
              <a:lnSpc>
                <a:spcPct val="150000"/>
              </a:lnSpc>
            </a:pPr>
            <a:r>
              <a:rPr lang="pt-BR" sz="2200" dirty="0">
                <a:latin typeface="Arial Narrow" panose="020B0606020202030204" pitchFamily="34" charset="0"/>
              </a:rPr>
              <a:t>I – exigir o cumprimento forçado da obrigação, nos termos da oferta, apresentação ou publicidade;</a:t>
            </a:r>
          </a:p>
          <a:p>
            <a:pPr algn="just">
              <a:lnSpc>
                <a:spcPct val="150000"/>
              </a:lnSpc>
            </a:pPr>
            <a:r>
              <a:rPr lang="pt-BR" sz="2200" dirty="0">
                <a:latin typeface="Arial Narrow" panose="020B0606020202030204" pitchFamily="34" charset="0"/>
              </a:rPr>
              <a:t>II – aceitar outro produto ou prestação de serviços equivalente;</a:t>
            </a:r>
          </a:p>
          <a:p>
            <a:pPr algn="just">
              <a:lnSpc>
                <a:spcPct val="150000"/>
              </a:lnSpc>
            </a:pPr>
            <a:r>
              <a:rPr lang="pt-BR" sz="2200" dirty="0">
                <a:latin typeface="Arial Narrow" panose="020B0606020202030204" pitchFamily="34" charset="0"/>
              </a:rPr>
              <a:t>III – rescindir o contrato, com direito à restituição da quantia eventualmente antecipada, monetariamente atualizada, e a perdas e danos.</a:t>
            </a:r>
          </a:p>
          <a:p>
            <a:pPr algn="just">
              <a:lnSpc>
                <a:spcPct val="150000"/>
              </a:lnSpc>
            </a:pPr>
            <a:endParaRPr lang="pt-BR" sz="2200" dirty="0">
              <a:latin typeface="Arial Narrow" panose="020B0606020202030204" pitchFamily="34" charset="0"/>
            </a:endParaRPr>
          </a:p>
          <a:p>
            <a:pPr algn="r">
              <a:lnSpc>
                <a:spcPct val="150000"/>
              </a:lnSpc>
            </a:pPr>
            <a:r>
              <a:rPr lang="pt-BR" sz="2200" dirty="0">
                <a:latin typeface="Arial Narrow" panose="020B0606020202030204" pitchFamily="34" charset="0"/>
              </a:rPr>
              <a:t>             </a:t>
            </a:r>
            <a:r>
              <a:rPr lang="pt-BR" sz="1000" dirty="0">
                <a:latin typeface="Arial Narrow" panose="020B0606020202030204" pitchFamily="34" charset="0"/>
              </a:rPr>
              <a:t>BRASIL. Código de Defesa do Consumidor. Disponível em: https://bit.ly/Oomk4L. Acesso em: 23 de jun.2025.</a:t>
            </a:r>
          </a:p>
        </p:txBody>
      </p:sp>
    </p:spTree>
    <p:extLst>
      <p:ext uri="{BB962C8B-B14F-4D97-AF65-F5344CB8AC3E}">
        <p14:creationId xmlns:p14="http://schemas.microsoft.com/office/powerpoint/2010/main" val="15854066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74963B-0C57-9EE3-3505-577A1BE56A64}"/>
              </a:ext>
            </a:extLst>
          </p:cNvPr>
          <p:cNvSpPr txBox="1"/>
          <p:nvPr/>
        </p:nvSpPr>
        <p:spPr>
          <a:xfrm>
            <a:off x="191938" y="656409"/>
            <a:ext cx="11686636" cy="6122253"/>
          </a:xfrm>
          <a:prstGeom prst="rect">
            <a:avLst/>
          </a:prstGeom>
          <a:noFill/>
        </p:spPr>
        <p:txBody>
          <a:bodyPr wrap="square">
            <a:spAutoFit/>
          </a:bodyPr>
          <a:lstStyle/>
          <a:p>
            <a:pPr marL="457200" indent="-457200" algn="just">
              <a:lnSpc>
                <a:spcPct val="150000"/>
              </a:lnSpc>
              <a:buAutoNum type="alphaLcParenR"/>
            </a:pPr>
            <a:r>
              <a:rPr lang="pt-BR" sz="2200" dirty="0">
                <a:latin typeface="Arial Narrow" panose="020B0606020202030204" pitchFamily="34" charset="0"/>
              </a:rPr>
              <a:t>Qual direito foi violado pela livraria? Explique.</a:t>
            </a:r>
          </a:p>
          <a:p>
            <a:pPr marL="457200" indent="-457200" algn="just">
              <a:lnSpc>
                <a:spcPct val="150000"/>
              </a:lnSpc>
              <a:buAutoNum type="alphaLcParenR"/>
            </a:pPr>
            <a:r>
              <a:rPr lang="pt-BR" sz="2200" dirty="0">
                <a:latin typeface="Arial Narrow" panose="020B0606020202030204" pitchFamily="34" charset="0"/>
              </a:rPr>
              <a:t>Pela lei do consumidor, quais são os direitos garantidos ao autor da carta de reclamação que você leu?</a:t>
            </a:r>
          </a:p>
          <a:p>
            <a:pPr marL="457200" indent="-457200" algn="just">
              <a:lnSpc>
                <a:spcPct val="150000"/>
              </a:lnSpc>
              <a:buAutoNum type="alphaLcParenR"/>
            </a:pPr>
            <a:r>
              <a:rPr lang="pt-BR" sz="2200" dirty="0">
                <a:latin typeface="Arial Narrow" panose="020B0606020202030204" pitchFamily="34" charset="0"/>
              </a:rPr>
              <a:t>Para a lei ser cumprida, de acordo com o relato da carta, basta o consumidor reclamar para a empresa? Explique.</a:t>
            </a:r>
          </a:p>
          <a:p>
            <a:pPr marL="457200" indent="-457200" algn="just">
              <a:lnSpc>
                <a:spcPct val="150000"/>
              </a:lnSpc>
              <a:buAutoNum type="alphaLcParenR"/>
            </a:pPr>
            <a:r>
              <a:rPr lang="pt-BR" sz="2200" dirty="0">
                <a:latin typeface="Arial Narrow" panose="020B0606020202030204" pitchFamily="34" charset="0"/>
              </a:rPr>
              <a:t>Em sua opinião, o que deveria ser feito pelo consumidor para a garantia de seu direito como consumidor?</a:t>
            </a:r>
          </a:p>
          <a:p>
            <a:pPr marL="457200" indent="-457200" algn="just">
              <a:lnSpc>
                <a:spcPct val="150000"/>
              </a:lnSpc>
              <a:buAutoNum type="alphaLcParenR"/>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23. </a:t>
            </a:r>
            <a:r>
              <a:rPr lang="pt-BR" sz="2200" dirty="0">
                <a:latin typeface="Arial Narrow" panose="020B0606020202030204" pitchFamily="34" charset="0"/>
              </a:rPr>
              <a:t>No trecho “Nem livro. Nem bônus. </a:t>
            </a:r>
            <a:r>
              <a:rPr lang="pt-BR" sz="2200" dirty="0" err="1">
                <a:latin typeface="Arial Narrow" panose="020B0606020202030204" pitchFamily="34" charset="0"/>
              </a:rPr>
              <a:t>Nadica</a:t>
            </a:r>
            <a:r>
              <a:rPr lang="pt-BR" sz="2200" dirty="0">
                <a:latin typeface="Arial Narrow" panose="020B0606020202030204" pitchFamily="34" charset="0"/>
              </a:rPr>
              <a:t> de nada!” a remente da carta faz uso de uma linguagem</a:t>
            </a:r>
          </a:p>
          <a:p>
            <a:pPr algn="just">
              <a:lnSpc>
                <a:spcPct val="150000"/>
              </a:lnSpc>
            </a:pPr>
            <a:r>
              <a:rPr lang="pt-BR" sz="2200" dirty="0">
                <a:latin typeface="Arial Narrow" panose="020B0606020202030204" pitchFamily="34" charset="0"/>
              </a:rPr>
              <a:t>(A) técnica.</a:t>
            </a:r>
          </a:p>
          <a:p>
            <a:pPr algn="just">
              <a:lnSpc>
                <a:spcPct val="150000"/>
              </a:lnSpc>
            </a:pPr>
            <a:r>
              <a:rPr lang="pt-BR" sz="2200" dirty="0">
                <a:latin typeface="Arial Narrow" panose="020B0606020202030204" pitchFamily="34" charset="0"/>
              </a:rPr>
              <a:t>(B) literária.</a:t>
            </a:r>
          </a:p>
          <a:p>
            <a:pPr algn="just">
              <a:lnSpc>
                <a:spcPct val="150000"/>
              </a:lnSpc>
            </a:pPr>
            <a:r>
              <a:rPr lang="pt-BR" sz="2200" dirty="0">
                <a:latin typeface="Arial Narrow" panose="020B0606020202030204" pitchFamily="34" charset="0"/>
              </a:rPr>
              <a:t>(C) informal.</a:t>
            </a:r>
          </a:p>
          <a:p>
            <a:pPr algn="just">
              <a:lnSpc>
                <a:spcPct val="150000"/>
              </a:lnSpc>
            </a:pPr>
            <a:r>
              <a:rPr lang="pt-BR" sz="2200" dirty="0">
                <a:latin typeface="Arial Narrow" panose="020B0606020202030204" pitchFamily="34" charset="0"/>
              </a:rPr>
              <a:t>(D) jornalista.</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33432356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5F606A3-FAF9-5984-C4E6-FBE34C4044F4}"/>
              </a:ext>
            </a:extLst>
          </p:cNvPr>
          <p:cNvSpPr txBox="1"/>
          <p:nvPr/>
        </p:nvSpPr>
        <p:spPr>
          <a:xfrm>
            <a:off x="278201" y="1236754"/>
            <a:ext cx="11492747" cy="517065"/>
          </a:xfrm>
          <a:prstGeom prst="rect">
            <a:avLst/>
          </a:prstGeom>
          <a:noFill/>
        </p:spPr>
        <p:txBody>
          <a:bodyPr wrap="square">
            <a:spAutoFit/>
          </a:bodyPr>
          <a:lstStyle/>
          <a:p>
            <a:pPr algn="just">
              <a:lnSpc>
                <a:spcPct val="107000"/>
              </a:lnSpc>
              <a:spcAft>
                <a:spcPts val="800"/>
              </a:spcAft>
              <a:buNone/>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20997A3-427D-BE41-DC8F-4A48E7AB00B7}"/>
              </a:ext>
            </a:extLst>
          </p:cNvPr>
          <p:cNvSpPr txBox="1"/>
          <p:nvPr/>
        </p:nvSpPr>
        <p:spPr>
          <a:xfrm>
            <a:off x="349625" y="940295"/>
            <a:ext cx="11635598" cy="2004010"/>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Estudante, vamos viver algumas aventuras? Iremos conhecer um gênero textual em que as personagens são corajosas e heroicas e vivenciam situações perigosas, acontecimentos marcantes e resultados fantásticos. Vamos lá???!!!</a:t>
            </a:r>
          </a:p>
          <a:p>
            <a:pPr algn="just">
              <a:lnSpc>
                <a:spcPct val="115000"/>
              </a:lnSpc>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Antes de ler os textos, vamos conversar? Observe a imagem.</a:t>
            </a:r>
          </a:p>
        </p:txBody>
      </p:sp>
      <p:sp>
        <p:nvSpPr>
          <p:cNvPr id="9" name="CaixaDeTexto 8">
            <a:extLst>
              <a:ext uri="{FF2B5EF4-FFF2-40B4-BE49-F238E27FC236}">
                <a16:creationId xmlns:a16="http://schemas.microsoft.com/office/drawing/2014/main" id="{C7FC99FC-052F-72B1-4BF5-F8F723353F31}"/>
              </a:ext>
            </a:extLst>
          </p:cNvPr>
          <p:cNvSpPr txBox="1"/>
          <p:nvPr/>
        </p:nvSpPr>
        <p:spPr>
          <a:xfrm>
            <a:off x="3576927" y="6125837"/>
            <a:ext cx="4238124" cy="553998"/>
          </a:xfrm>
          <a:prstGeom prst="rect">
            <a:avLst/>
          </a:prstGeom>
          <a:noFill/>
        </p:spPr>
        <p:txBody>
          <a:bodyPr wrap="square">
            <a:spAutoFit/>
          </a:bodyPr>
          <a:lstStyle/>
          <a:p>
            <a:pPr algn="ctr"/>
            <a:r>
              <a:rPr lang="pt-BR" sz="1000" dirty="0">
                <a:latin typeface="Arial Narrow" panose="020B0606020202030204" pitchFamily="34" charset="0"/>
              </a:rPr>
              <a:t>Disponível em: https://i.pinimg.com/474x/31/59/a7/3159a7d431d6108a85be1ccbbb7316d7.jpg. Acesso em: 12 de maio 2025.</a:t>
            </a:r>
          </a:p>
        </p:txBody>
      </p:sp>
      <p:pic>
        <p:nvPicPr>
          <p:cNvPr id="10" name="Imagem 9">
            <a:extLst>
              <a:ext uri="{FF2B5EF4-FFF2-40B4-BE49-F238E27FC236}">
                <a16:creationId xmlns:a16="http://schemas.microsoft.com/office/drawing/2014/main" id="{F6E7FB6A-5015-E208-8897-49DA8C574DFB}"/>
              </a:ext>
            </a:extLst>
          </p:cNvPr>
          <p:cNvPicPr>
            <a:picLocks noChangeAspect="1"/>
          </p:cNvPicPr>
          <p:nvPr/>
        </p:nvPicPr>
        <p:blipFill>
          <a:blip r:embed="rId2"/>
          <a:stretch>
            <a:fillRect/>
          </a:stretch>
        </p:blipFill>
        <p:spPr>
          <a:xfrm>
            <a:off x="421051" y="694074"/>
            <a:ext cx="11492746" cy="807570"/>
          </a:xfrm>
          <a:prstGeom prst="rect">
            <a:avLst/>
          </a:prstGeom>
        </p:spPr>
      </p:pic>
      <p:pic>
        <p:nvPicPr>
          <p:cNvPr id="2" name="Imagem 1">
            <a:extLst>
              <a:ext uri="{FF2B5EF4-FFF2-40B4-BE49-F238E27FC236}">
                <a16:creationId xmlns:a16="http://schemas.microsoft.com/office/drawing/2014/main" id="{7BACA4DE-C7BC-8123-9982-BA8DA0C57E10}"/>
              </a:ext>
            </a:extLst>
          </p:cNvPr>
          <p:cNvPicPr>
            <a:picLocks noChangeAspect="1"/>
          </p:cNvPicPr>
          <p:nvPr/>
        </p:nvPicPr>
        <p:blipFill>
          <a:blip r:embed="rId3"/>
          <a:stretch>
            <a:fillRect/>
          </a:stretch>
        </p:blipFill>
        <p:spPr>
          <a:xfrm>
            <a:off x="3906472" y="2891450"/>
            <a:ext cx="3579034" cy="3234387"/>
          </a:xfrm>
          <a:prstGeom prst="rect">
            <a:avLst/>
          </a:prstGeom>
        </p:spPr>
      </p:pic>
    </p:spTree>
    <p:extLst>
      <p:ext uri="{BB962C8B-B14F-4D97-AF65-F5344CB8AC3E}">
        <p14:creationId xmlns:p14="http://schemas.microsoft.com/office/powerpoint/2010/main" val="3933627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9B4AEF-4566-FAF7-3EA9-9FDD65A3C3E5}"/>
              </a:ext>
            </a:extLst>
          </p:cNvPr>
          <p:cNvSpPr txBox="1"/>
          <p:nvPr/>
        </p:nvSpPr>
        <p:spPr>
          <a:xfrm>
            <a:off x="209190" y="739336"/>
            <a:ext cx="11729768" cy="358309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Você já viu esse tipo de imagem?</a:t>
            </a:r>
          </a:p>
          <a:p>
            <a:pPr algn="just">
              <a:lnSpc>
                <a:spcPct val="150000"/>
              </a:lnSpc>
            </a:pPr>
            <a:r>
              <a:rPr lang="pt-BR" sz="2200" dirty="0">
                <a:latin typeface="Arial Narrow" panose="020B0606020202030204" pitchFamily="34" charset="0"/>
              </a:rPr>
              <a:t>- Essa imagem nos lembra uma região do Brasil. Qual?</a:t>
            </a:r>
          </a:p>
          <a:p>
            <a:pPr algn="just">
              <a:lnSpc>
                <a:spcPct val="150000"/>
              </a:lnSpc>
            </a:pPr>
            <a:r>
              <a:rPr lang="pt-BR" sz="2200" dirty="0">
                <a:latin typeface="Arial Narrow" panose="020B0606020202030204" pitchFamily="34" charset="0"/>
              </a:rPr>
              <a:t>- Você conhece o poema de cordel? Já leu ou ouviu um poema de cordel?</a:t>
            </a:r>
          </a:p>
          <a:p>
            <a:pPr algn="just">
              <a:lnSpc>
                <a:spcPct val="150000"/>
              </a:lnSpc>
            </a:pPr>
            <a:r>
              <a:rPr lang="pt-BR" sz="2200" dirty="0">
                <a:latin typeface="Arial Narrow" panose="020B0606020202030204" pitchFamily="34" charset="0"/>
              </a:rPr>
              <a:t>- Os cordéis, geralmente, são ilustrados por xilogravuras. Você conhece esse tipo de gravura?</a:t>
            </a:r>
          </a:p>
          <a:p>
            <a:pPr algn="just">
              <a:lnSpc>
                <a:spcPct val="150000"/>
              </a:lnSpc>
            </a:pPr>
            <a:r>
              <a:rPr lang="pt-BR" sz="2200" dirty="0">
                <a:latin typeface="Arial Narrow" panose="020B0606020202030204" pitchFamily="34" charset="0"/>
              </a:rPr>
              <a:t>- Em um poema de cordel há textos e imagens. Vocês acham que elas dão alguma dica sobre os textos?</a:t>
            </a:r>
          </a:p>
          <a:p>
            <a:pPr marL="342900" indent="-342900" algn="just">
              <a:lnSpc>
                <a:spcPct val="150000"/>
              </a:lnSpc>
              <a:buFontTx/>
              <a:buChar char="-"/>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Conhecendo o gênero textual</a:t>
            </a:r>
          </a:p>
        </p:txBody>
      </p:sp>
    </p:spTree>
    <p:extLst>
      <p:ext uri="{BB962C8B-B14F-4D97-AF65-F5344CB8AC3E}">
        <p14:creationId xmlns:p14="http://schemas.microsoft.com/office/powerpoint/2010/main" val="29421829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62CB0F1-4375-FB33-A559-908F6662ED8C}"/>
              </a:ext>
            </a:extLst>
          </p:cNvPr>
          <p:cNvGraphicFramePr>
            <a:graphicFrameLocks noGrp="1"/>
          </p:cNvGraphicFramePr>
          <p:nvPr>
            <p:extLst>
              <p:ext uri="{D42A27DB-BD31-4B8C-83A1-F6EECF244321}">
                <p14:modId xmlns:p14="http://schemas.microsoft.com/office/powerpoint/2010/main" val="3305202925"/>
              </p:ext>
            </p:extLst>
          </p:nvPr>
        </p:nvGraphicFramePr>
        <p:xfrm>
          <a:off x="254958" y="711040"/>
          <a:ext cx="11632242" cy="5242560"/>
        </p:xfrm>
        <a:graphic>
          <a:graphicData uri="http://schemas.openxmlformats.org/drawingml/2006/table">
            <a:tbl>
              <a:tblPr firstRow="1" bandRow="1">
                <a:tableStyleId>{5C22544A-7EE6-4342-B048-85BDC9FD1C3A}</a:tableStyleId>
              </a:tblPr>
              <a:tblGrid>
                <a:gridCol w="11632242">
                  <a:extLst>
                    <a:ext uri="{9D8B030D-6E8A-4147-A177-3AD203B41FA5}">
                      <a16:colId xmlns:a16="http://schemas.microsoft.com/office/drawing/2014/main" val="3427656144"/>
                    </a:ext>
                  </a:extLst>
                </a:gridCol>
              </a:tblGrid>
              <a:tr h="370840">
                <a:tc>
                  <a:txBody>
                    <a:bodyPr/>
                    <a:lstStyle/>
                    <a:p>
                      <a:pPr algn="ctr"/>
                      <a:r>
                        <a:rPr lang="pt-BR" sz="2200" dirty="0">
                          <a:solidFill>
                            <a:schemeClr val="tx1"/>
                          </a:solidFill>
                          <a:latin typeface="Arial Narrow" panose="020B0606020202030204" pitchFamily="34" charset="0"/>
                        </a:rPr>
                        <a:t>A origem da Literatura de Cordel</a:t>
                      </a:r>
                    </a:p>
                    <a:p>
                      <a:pPr algn="just"/>
                      <a:r>
                        <a:rPr lang="pt-BR" sz="2200" b="0" dirty="0">
                          <a:solidFill>
                            <a:schemeClr val="tx1"/>
                          </a:solidFill>
                          <a:latin typeface="Arial Narrow" panose="020B0606020202030204" pitchFamily="34" charset="0"/>
                        </a:rPr>
                        <a:t>      A Literatura em Cordel — que ganhou esse nome pelo fato de serem vendidos em forma de </a:t>
                      </a:r>
                    </a:p>
                    <a:p>
                      <a:pPr algn="just"/>
                      <a:r>
                        <a:rPr lang="pt-BR" sz="2200" b="0" dirty="0">
                          <a:solidFill>
                            <a:schemeClr val="tx1"/>
                          </a:solidFill>
                          <a:latin typeface="Arial Narrow" panose="020B0606020202030204" pitchFamily="34" charset="0"/>
                        </a:rPr>
                        <a:t>folhetos em feiras e praças, pendurados em cordéis – surgiu no século XVI quando os relatos </a:t>
                      </a:r>
                    </a:p>
                    <a:p>
                      <a:pPr algn="just"/>
                      <a:r>
                        <a:rPr lang="pt-BR" sz="2200" b="0" dirty="0">
                          <a:solidFill>
                            <a:schemeClr val="tx1"/>
                          </a:solidFill>
                          <a:latin typeface="Arial Narrow" panose="020B0606020202030204" pitchFamily="34" charset="0"/>
                        </a:rPr>
                        <a:t>orais (poemas orais) dos trovadores (compositores de cantigas portuguesas) se popularizaram,</a:t>
                      </a:r>
                    </a:p>
                    <a:p>
                      <a:pPr algn="just"/>
                      <a:r>
                        <a:rPr lang="pt-BR" sz="2200" b="0" dirty="0">
                          <a:solidFill>
                            <a:schemeClr val="tx1"/>
                          </a:solidFill>
                          <a:latin typeface="Arial Narrow" panose="020B0606020202030204" pitchFamily="34" charset="0"/>
                        </a:rPr>
                        <a:t>desenhados sobre o papel. Sua principal função social é informar, ao mesmo tempo em que </a:t>
                      </a:r>
                    </a:p>
                    <a:p>
                      <a:pPr algn="just"/>
                      <a:r>
                        <a:rPr lang="pt-BR" sz="2200" b="0" dirty="0">
                          <a:solidFill>
                            <a:schemeClr val="tx1"/>
                          </a:solidFill>
                          <a:latin typeface="Arial Narrow" panose="020B0606020202030204" pitchFamily="34" charset="0"/>
                        </a:rPr>
                        <a:t>diverte os leitores.</a:t>
                      </a:r>
                    </a:p>
                    <a:p>
                      <a:pPr algn="just"/>
                      <a:r>
                        <a:rPr lang="pt-BR" sz="2200" b="0" dirty="0">
                          <a:solidFill>
                            <a:schemeClr val="tx1"/>
                          </a:solidFill>
                          <a:latin typeface="Arial Narrow" panose="020B0606020202030204" pitchFamily="34" charset="0"/>
                        </a:rPr>
                        <a:t>     O gênero teve maior expressão no interior do Nordeste e rendeu belas histórias nos relatos sobre a vida de Lampião e suas aventuras no cangaço. Toda forma de amor, lamento ou prece também   podiam servir de motivação para poetas inspirados e com talento para narrar as dores e as alegrias da vida pitoresca do sertão.</a:t>
                      </a:r>
                    </a:p>
                    <a:p>
                      <a:pPr algn="just"/>
                      <a:r>
                        <a:rPr lang="pt-BR" sz="2200" b="0" dirty="0">
                          <a:solidFill>
                            <a:schemeClr val="tx1"/>
                          </a:solidFill>
                          <a:latin typeface="Arial Narrow" panose="020B0606020202030204" pitchFamily="34" charset="0"/>
                        </a:rPr>
                        <a:t>     A Literatura de Cordel também é reconhecida como um gênero crítico e informativo. Ainda que de forma divertida e descompromissada, esses poetas itinerantes levavam ao povo das cidades, as notícias e reflexões que escreviam em versos e se responsabilizavam pela impressão, divulgação e venda dos próprios trabalhos.</a:t>
                      </a:r>
                    </a:p>
                    <a:p>
                      <a:pPr algn="r"/>
                      <a:r>
                        <a:rPr lang="pt-BR" sz="1000" b="0" dirty="0">
                          <a:solidFill>
                            <a:schemeClr val="tx1"/>
                          </a:solidFill>
                          <a:latin typeface="Arial Narrow" panose="020B0606020202030204" pitchFamily="34" charset="0"/>
                        </a:rPr>
                        <a:t>Elaborado para fins didáticos.</a:t>
                      </a:r>
                    </a:p>
                    <a:p>
                      <a:pPr algn="r"/>
                      <a:r>
                        <a:rPr lang="pt-BR" sz="1000" b="0" dirty="0">
                          <a:solidFill>
                            <a:schemeClr val="tx1"/>
                          </a:solidFill>
                          <a:latin typeface="Arial Narrow" panose="020B0606020202030204" pitchFamily="34" charset="0"/>
                        </a:rPr>
                        <a:t>Imagem disponível em: https://www.canva.com. Acesso em 30 de abr. 2025.</a:t>
                      </a:r>
                    </a:p>
                    <a:p>
                      <a:pPr algn="r"/>
                      <a:endParaRPr lang="pt-BR" sz="1000" b="0" dirty="0">
                        <a:solidFill>
                          <a:schemeClr val="tx1"/>
                        </a:solidFill>
                        <a:latin typeface="Arial Narrow" panose="020B0606020202030204" pitchFamily="34" charset="0"/>
                      </a:endParaRPr>
                    </a:p>
                    <a:p>
                      <a:pPr algn="just"/>
                      <a:r>
                        <a:rPr lang="pt-BR" sz="2200" b="1" dirty="0">
                          <a:solidFill>
                            <a:schemeClr val="tx1"/>
                          </a:solidFill>
                          <a:latin typeface="Arial Narrow" panose="020B0606020202030204" pitchFamily="34" charset="0"/>
                        </a:rPr>
                        <a:t>Características marcantes</a:t>
                      </a:r>
                    </a:p>
                    <a:p>
                      <a:pPr algn="just"/>
                      <a:r>
                        <a:rPr lang="pt-BR" sz="2200" b="0" dirty="0">
                          <a:solidFill>
                            <a:schemeClr val="tx1"/>
                          </a:solidFill>
                          <a:latin typeface="Arial Narrow" panose="020B0606020202030204" pitchFamily="34" charset="0"/>
                        </a:rPr>
                        <a:t>▪ Os versos do cordel, geralmente, são em sextilha, ou seja, têm estrofes de seis linhas cada (verso).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54326609"/>
                  </a:ext>
                </a:extLst>
              </a:tr>
            </a:tbl>
          </a:graphicData>
        </a:graphic>
      </p:graphicFrame>
      <p:pic>
        <p:nvPicPr>
          <p:cNvPr id="6" name="Imagem 5">
            <a:extLst>
              <a:ext uri="{FF2B5EF4-FFF2-40B4-BE49-F238E27FC236}">
                <a16:creationId xmlns:a16="http://schemas.microsoft.com/office/drawing/2014/main" id="{F46E98E5-F318-216B-C38C-1300C353AB6C}"/>
              </a:ext>
            </a:extLst>
          </p:cNvPr>
          <p:cNvPicPr>
            <a:picLocks noChangeAspect="1"/>
          </p:cNvPicPr>
          <p:nvPr/>
        </p:nvPicPr>
        <p:blipFill>
          <a:blip r:embed="rId2"/>
          <a:stretch>
            <a:fillRect/>
          </a:stretch>
        </p:blipFill>
        <p:spPr>
          <a:xfrm>
            <a:off x="10119003" y="834381"/>
            <a:ext cx="1615580" cy="1859441"/>
          </a:xfrm>
          <a:prstGeom prst="rect">
            <a:avLst/>
          </a:prstGeom>
        </p:spPr>
      </p:pic>
    </p:spTree>
    <p:extLst>
      <p:ext uri="{BB962C8B-B14F-4D97-AF65-F5344CB8AC3E}">
        <p14:creationId xmlns:p14="http://schemas.microsoft.com/office/powerpoint/2010/main" val="18097878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48EA704-31D7-571F-DD4A-DFA901966D0C}"/>
              </a:ext>
            </a:extLst>
          </p:cNvPr>
          <p:cNvGraphicFramePr>
            <a:graphicFrameLocks noGrp="1"/>
          </p:cNvGraphicFramePr>
          <p:nvPr>
            <p:extLst>
              <p:ext uri="{D42A27DB-BD31-4B8C-83A1-F6EECF244321}">
                <p14:modId xmlns:p14="http://schemas.microsoft.com/office/powerpoint/2010/main" val="2076098638"/>
              </p:ext>
            </p:extLst>
          </p:nvPr>
        </p:nvGraphicFramePr>
        <p:xfrm>
          <a:off x="272210" y="650654"/>
          <a:ext cx="11649495" cy="5560124"/>
        </p:xfrm>
        <a:graphic>
          <a:graphicData uri="http://schemas.openxmlformats.org/drawingml/2006/table">
            <a:tbl>
              <a:tblPr firstRow="1" bandRow="1">
                <a:tableStyleId>{5C22544A-7EE6-4342-B048-85BDC9FD1C3A}</a:tableStyleId>
              </a:tblPr>
              <a:tblGrid>
                <a:gridCol w="11649495">
                  <a:extLst>
                    <a:ext uri="{9D8B030D-6E8A-4147-A177-3AD203B41FA5}">
                      <a16:colId xmlns:a16="http://schemas.microsoft.com/office/drawing/2014/main" val="1301161815"/>
                    </a:ext>
                  </a:extLst>
                </a:gridCol>
              </a:tblGrid>
              <a:tr h="370840">
                <a:tc>
                  <a:txBody>
                    <a:bodyPr/>
                    <a:lstStyle/>
                    <a:p>
                      <a:pPr algn="just">
                        <a:lnSpc>
                          <a:spcPct val="150000"/>
                        </a:lnSpc>
                      </a:pPr>
                      <a:r>
                        <a:rPr lang="pt-BR" sz="2200" b="0" dirty="0">
                          <a:solidFill>
                            <a:schemeClr val="tx1"/>
                          </a:solidFill>
                          <a:latin typeface="Arial Narrow" panose="020B0606020202030204" pitchFamily="34" charset="0"/>
                        </a:rPr>
                        <a:t>▪ A literatura de cordel é caracterizada pela forma de versos e rimas (que conferem musicalidade, herança das trovas medievais), que são comuns na cultura popular.</a:t>
                      </a:r>
                    </a:p>
                    <a:p>
                      <a:pPr algn="just">
                        <a:lnSpc>
                          <a:spcPct val="150000"/>
                        </a:lnSpc>
                      </a:pPr>
                      <a:r>
                        <a:rPr lang="pt-BR" sz="2200" b="0" dirty="0">
                          <a:solidFill>
                            <a:schemeClr val="tx1"/>
                          </a:solidFill>
                          <a:latin typeface="Arial Narrow" panose="020B0606020202030204" pitchFamily="34" charset="0"/>
                        </a:rPr>
                        <a:t>▪ Os temas abordados são diversos, incluindo histórias de reis e rainhas, lendas, fatos históricos e sociais, além de temas cotidianos.</a:t>
                      </a:r>
                    </a:p>
                    <a:p>
                      <a:pPr algn="just">
                        <a:lnSpc>
                          <a:spcPct val="150000"/>
                        </a:lnSpc>
                      </a:pPr>
                      <a:r>
                        <a:rPr lang="pt-BR" sz="2200" b="0" dirty="0">
                          <a:solidFill>
                            <a:schemeClr val="tx1"/>
                          </a:solidFill>
                          <a:latin typeface="Arial Narrow" panose="020B0606020202030204" pitchFamily="34" charset="0"/>
                        </a:rPr>
                        <a:t>▪ A linguagem utilizada é popular, com expressões e palavras típicas do Nordeste. </a:t>
                      </a:r>
                    </a:p>
                    <a:p>
                      <a:pPr algn="just">
                        <a:lnSpc>
                          <a:spcPct val="150000"/>
                        </a:lnSpc>
                      </a:pPr>
                      <a:r>
                        <a:rPr lang="pt-BR" sz="2200" b="0" dirty="0">
                          <a:solidFill>
                            <a:schemeClr val="tx1"/>
                          </a:solidFill>
                          <a:latin typeface="Arial Narrow" panose="020B0606020202030204" pitchFamily="34" charset="0"/>
                        </a:rPr>
                        <a:t>▪ As ilustrações nos folhetos são geralmente feitas por meio da técnica da xilogravura, que consiste em gravar imagens em madeira e reproduzi-las em papel.</a:t>
                      </a:r>
                    </a:p>
                    <a:p>
                      <a:pPr algn="just">
                        <a:lnSpc>
                          <a:spcPct val="150000"/>
                        </a:lnSpc>
                      </a:pPr>
                      <a:r>
                        <a:rPr lang="pt-BR" sz="2200" b="0" dirty="0">
                          <a:solidFill>
                            <a:schemeClr val="tx1"/>
                          </a:solidFill>
                          <a:latin typeface="Arial Narrow" panose="020B0606020202030204" pitchFamily="34" charset="0"/>
                        </a:rPr>
                        <a:t>▪ Narrativas descritivas de personagens, sempre girando em torno de uma problemática carecendo da capacidade de solução que só um protagonista esperto e inteligente pode oferecer.</a:t>
                      </a:r>
                    </a:p>
                    <a:p>
                      <a:pPr algn="just">
                        <a:lnSpc>
                          <a:spcPct val="150000"/>
                        </a:lnSpc>
                      </a:pPr>
                      <a:r>
                        <a:rPr lang="pt-BR" sz="2200" b="0" dirty="0">
                          <a:solidFill>
                            <a:schemeClr val="tx1"/>
                          </a:solidFill>
                          <a:latin typeface="Arial Narrow" panose="020B0606020202030204" pitchFamily="34" charset="0"/>
                        </a:rPr>
                        <a:t>▪ Há sempre um casal com impedimentos de viver o grande amor pela proibição dos pais que, com poder sobre o destino dos filhos, promoviam noivados e casamentos arranjados pelos interesses financeiros e de posses.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41283701"/>
                  </a:ext>
                </a:extLst>
              </a:tr>
            </a:tbl>
          </a:graphicData>
        </a:graphic>
      </p:graphicFrame>
    </p:spTree>
    <p:extLst>
      <p:ext uri="{BB962C8B-B14F-4D97-AF65-F5344CB8AC3E}">
        <p14:creationId xmlns:p14="http://schemas.microsoft.com/office/powerpoint/2010/main" val="855084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7F65BD7-12DB-AF4D-C872-9C85996D2BF5}"/>
              </a:ext>
            </a:extLst>
          </p:cNvPr>
          <p:cNvGraphicFramePr>
            <a:graphicFrameLocks noGrp="1"/>
          </p:cNvGraphicFramePr>
          <p:nvPr>
            <p:extLst>
              <p:ext uri="{D42A27DB-BD31-4B8C-83A1-F6EECF244321}">
                <p14:modId xmlns:p14="http://schemas.microsoft.com/office/powerpoint/2010/main" val="3116439664"/>
              </p:ext>
            </p:extLst>
          </p:nvPr>
        </p:nvGraphicFramePr>
        <p:xfrm>
          <a:off x="272210" y="676533"/>
          <a:ext cx="11623615" cy="4314571"/>
        </p:xfrm>
        <a:graphic>
          <a:graphicData uri="http://schemas.openxmlformats.org/drawingml/2006/table">
            <a:tbl>
              <a:tblPr firstRow="1" bandRow="1">
                <a:tableStyleId>{5C22544A-7EE6-4342-B048-85BDC9FD1C3A}</a:tableStyleId>
              </a:tblPr>
              <a:tblGrid>
                <a:gridCol w="11623615">
                  <a:extLst>
                    <a:ext uri="{9D8B030D-6E8A-4147-A177-3AD203B41FA5}">
                      <a16:colId xmlns:a16="http://schemas.microsoft.com/office/drawing/2014/main" val="2346351944"/>
                    </a:ext>
                  </a:extLst>
                </a:gridCol>
              </a:tblGrid>
              <a:tr h="370840">
                <a:tc>
                  <a:txBody>
                    <a:bodyPr/>
                    <a:lstStyle/>
                    <a:p>
                      <a:pPr algn="just">
                        <a:lnSpc>
                          <a:spcPct val="150000"/>
                        </a:lnSpc>
                      </a:pPr>
                      <a:r>
                        <a:rPr lang="pt-BR" sz="2200" b="0" dirty="0">
                          <a:solidFill>
                            <a:schemeClr val="tx1"/>
                          </a:solidFill>
                          <a:latin typeface="Arial Narrow" panose="020B0606020202030204" pitchFamily="34" charset="0"/>
                        </a:rPr>
                        <a:t>▪ O personagem principal ao final se torna o herói vitorioso com o apoio, a aprovação e admiração de todos.</a:t>
                      </a:r>
                    </a:p>
                    <a:p>
                      <a:pPr algn="just">
                        <a:lnSpc>
                          <a:spcPct val="150000"/>
                        </a:lnSpc>
                      </a:pPr>
                      <a:r>
                        <a:rPr lang="pt-BR" sz="2200" b="1" dirty="0">
                          <a:solidFill>
                            <a:schemeClr val="tx1"/>
                          </a:solidFill>
                          <a:latin typeface="Arial Narrow" panose="020B0606020202030204" pitchFamily="34" charset="0"/>
                        </a:rPr>
                        <a:t>Principais autores</a:t>
                      </a:r>
                    </a:p>
                    <a:p>
                      <a:pPr algn="just">
                        <a:lnSpc>
                          <a:spcPct val="150000"/>
                        </a:lnSpc>
                      </a:pPr>
                      <a:r>
                        <a:rPr lang="pt-BR" sz="2200" b="0" dirty="0">
                          <a:solidFill>
                            <a:schemeClr val="tx1"/>
                          </a:solidFill>
                          <a:latin typeface="Arial Narrow" panose="020B0606020202030204" pitchFamily="34" charset="0"/>
                        </a:rPr>
                        <a:t>     A Literatura de Cordel sempre teve grande apelo popular. Ainda hoje estimam-se mais de quatro mil cordelistas vivendo de suas composições, que versam sobre diferentes assuntos e acontecimentos: </a:t>
                      </a:r>
                    </a:p>
                    <a:p>
                      <a:pPr marL="342900" indent="-342900" algn="just">
                        <a:lnSpc>
                          <a:spcPct val="150000"/>
                        </a:lnSpc>
                        <a:buFont typeface="Wingdings" panose="05000000000000000000" pitchFamily="2" charset="2"/>
                        <a:buChar char="v"/>
                      </a:pPr>
                      <a:r>
                        <a:rPr lang="pt-BR" sz="2200" b="0" dirty="0">
                          <a:solidFill>
                            <a:schemeClr val="tx1"/>
                          </a:solidFill>
                          <a:latin typeface="Arial Narrow" panose="020B0606020202030204" pitchFamily="34" charset="0"/>
                        </a:rPr>
                        <a:t>Antônio Gonçalves da Silva (Patativa do Assaré);</a:t>
                      </a:r>
                    </a:p>
                    <a:p>
                      <a:pPr marL="342900" indent="-342900" algn="just">
                        <a:lnSpc>
                          <a:spcPct val="150000"/>
                        </a:lnSpc>
                        <a:buFont typeface="Wingdings" panose="05000000000000000000" pitchFamily="2" charset="2"/>
                        <a:buChar char="v"/>
                      </a:pPr>
                      <a:r>
                        <a:rPr lang="pt-BR" sz="2200" b="0" dirty="0">
                          <a:solidFill>
                            <a:schemeClr val="tx1"/>
                          </a:solidFill>
                          <a:latin typeface="Arial Narrow" panose="020B0606020202030204" pitchFamily="34" charset="0"/>
                        </a:rPr>
                        <a:t>Gonçalo Ferreira da Silva;</a:t>
                      </a:r>
                    </a:p>
                    <a:p>
                      <a:pPr marL="342900" indent="-342900" algn="just">
                        <a:lnSpc>
                          <a:spcPct val="150000"/>
                        </a:lnSpc>
                        <a:buFont typeface="Wingdings" panose="05000000000000000000" pitchFamily="2" charset="2"/>
                        <a:buChar char="v"/>
                      </a:pPr>
                      <a:r>
                        <a:rPr lang="pt-BR" sz="2200" b="0" dirty="0">
                          <a:solidFill>
                            <a:schemeClr val="tx1"/>
                          </a:solidFill>
                          <a:latin typeface="Arial Narrow" panose="020B0606020202030204" pitchFamily="34" charset="0"/>
                        </a:rPr>
                        <a:t>João de Cristo Rei;</a:t>
                      </a:r>
                    </a:p>
                    <a:p>
                      <a:pPr marL="342900" indent="-342900" algn="just">
                        <a:lnSpc>
                          <a:spcPct val="150000"/>
                        </a:lnSpc>
                        <a:buFont typeface="Wingdings" panose="05000000000000000000" pitchFamily="2" charset="2"/>
                        <a:buChar char="v"/>
                      </a:pPr>
                      <a:r>
                        <a:rPr lang="pt-BR" sz="2200" b="0" dirty="0">
                          <a:solidFill>
                            <a:schemeClr val="tx1"/>
                          </a:solidFill>
                          <a:latin typeface="Arial Narrow" panose="020B0606020202030204" pitchFamily="34" charset="0"/>
                        </a:rPr>
                        <a:t>João Martins de Athayde.</a:t>
                      </a:r>
                    </a:p>
                    <a:p>
                      <a:pPr marL="0" indent="0" algn="r">
                        <a:lnSpc>
                          <a:spcPct val="150000"/>
                        </a:lnSpc>
                        <a:buFont typeface="Wingdings" panose="05000000000000000000" pitchFamily="2" charset="2"/>
                        <a:buNone/>
                      </a:pPr>
                      <a:r>
                        <a:rPr lang="pt-BR" sz="1000" b="0" dirty="0">
                          <a:solidFill>
                            <a:schemeClr val="tx1"/>
                          </a:solidFill>
                          <a:latin typeface="Arial Narrow" panose="020B0606020202030204" pitchFamily="34" charset="0"/>
                        </a:rPr>
                        <a:t>Elaborado para fins didáticos.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98046311"/>
                  </a:ext>
                </a:extLst>
              </a:tr>
            </a:tbl>
          </a:graphicData>
        </a:graphic>
      </p:graphicFrame>
    </p:spTree>
    <p:extLst>
      <p:ext uri="{BB962C8B-B14F-4D97-AF65-F5344CB8AC3E}">
        <p14:creationId xmlns:p14="http://schemas.microsoft.com/office/powerpoint/2010/main" val="9000239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9125B84-26C8-7108-D138-E2C6948AD6F2}"/>
              </a:ext>
            </a:extLst>
          </p:cNvPr>
          <p:cNvGraphicFramePr>
            <a:graphicFrameLocks noGrp="1"/>
          </p:cNvGraphicFramePr>
          <p:nvPr>
            <p:extLst>
              <p:ext uri="{D42A27DB-BD31-4B8C-83A1-F6EECF244321}">
                <p14:modId xmlns:p14="http://schemas.microsoft.com/office/powerpoint/2010/main" val="1094668185"/>
              </p:ext>
            </p:extLst>
          </p:nvPr>
        </p:nvGraphicFramePr>
        <p:xfrm>
          <a:off x="323969" y="711039"/>
          <a:ext cx="11537351" cy="3596640"/>
        </p:xfrm>
        <a:graphic>
          <a:graphicData uri="http://schemas.openxmlformats.org/drawingml/2006/table">
            <a:tbl>
              <a:tblPr firstRow="1" bandRow="1">
                <a:tableStyleId>{5C22544A-7EE6-4342-B048-85BDC9FD1C3A}</a:tableStyleId>
              </a:tblPr>
              <a:tblGrid>
                <a:gridCol w="11537351">
                  <a:extLst>
                    <a:ext uri="{9D8B030D-6E8A-4147-A177-3AD203B41FA5}">
                      <a16:colId xmlns:a16="http://schemas.microsoft.com/office/drawing/2014/main" val="1172306871"/>
                    </a:ext>
                  </a:extLst>
                </a:gridCol>
              </a:tblGrid>
              <a:tr h="370840">
                <a:tc>
                  <a:txBody>
                    <a:bodyPr/>
                    <a:lstStyle/>
                    <a:p>
                      <a:pPr algn="ctr"/>
                      <a:r>
                        <a:rPr lang="pt-BR" sz="2200" b="1" dirty="0">
                          <a:solidFill>
                            <a:schemeClr val="tx1"/>
                          </a:solidFill>
                          <a:latin typeface="Arial Narrow" panose="020B0606020202030204" pitchFamily="34" charset="0"/>
                        </a:rPr>
                        <a:t>Xilogravura</a:t>
                      </a:r>
                    </a:p>
                    <a:p>
                      <a:pPr algn="just"/>
                      <a:r>
                        <a:rPr lang="pt-BR" sz="2200" b="0" dirty="0">
                          <a:solidFill>
                            <a:schemeClr val="tx1"/>
                          </a:solidFill>
                          <a:latin typeface="Arial Narrow" panose="020B0606020202030204" pitchFamily="34" charset="0"/>
                        </a:rPr>
                        <a:t>    A Xilogravura é uma técnica antiga de gravura em madeira, utilizada para </a:t>
                      </a:r>
                    </a:p>
                    <a:p>
                      <a:pPr algn="just"/>
                      <a:r>
                        <a:rPr lang="pt-BR" sz="2200" b="0" dirty="0">
                          <a:solidFill>
                            <a:schemeClr val="tx1"/>
                          </a:solidFill>
                          <a:latin typeface="Arial Narrow" panose="020B0606020202030204" pitchFamily="34" charset="0"/>
                        </a:rPr>
                        <a:t>criar impressões em diversos materiais, como papel. É uma das chamadas </a:t>
                      </a:r>
                    </a:p>
                    <a:p>
                      <a:pPr algn="just"/>
                      <a:r>
                        <a:rPr lang="pt-BR" sz="2200" b="0" dirty="0">
                          <a:solidFill>
                            <a:schemeClr val="tx1"/>
                          </a:solidFill>
                          <a:latin typeface="Arial Narrow" panose="020B0606020202030204" pitchFamily="34" charset="0"/>
                        </a:rPr>
                        <a:t>gravuras em relevo, onde o artista entalha a madeira, deixando em relevo </a:t>
                      </a:r>
                    </a:p>
                    <a:p>
                      <a:pPr algn="just"/>
                      <a:r>
                        <a:rPr lang="pt-BR" sz="2200" b="0" dirty="0">
                          <a:solidFill>
                            <a:schemeClr val="tx1"/>
                          </a:solidFill>
                          <a:latin typeface="Arial Narrow" panose="020B0606020202030204" pitchFamily="34" charset="0"/>
                        </a:rPr>
                        <a:t>as áreas que serão impressas.</a:t>
                      </a:r>
                    </a:p>
                    <a:p>
                      <a:r>
                        <a:rPr lang="pt-BR" dirty="0"/>
                        <a:t>     </a:t>
                      </a:r>
                      <a:r>
                        <a:rPr lang="pt-BR" sz="2200" b="0" dirty="0">
                          <a:solidFill>
                            <a:schemeClr val="tx1"/>
                          </a:solidFill>
                          <a:latin typeface="Arial Narrow" panose="020B0606020202030204" pitchFamily="34" charset="0"/>
                        </a:rPr>
                        <a:t>Essa técnica tem origem na China, sendo conhecida desde o século VI, </a:t>
                      </a:r>
                    </a:p>
                    <a:p>
                      <a:r>
                        <a:rPr lang="pt-BR" sz="2200" b="0" dirty="0">
                          <a:solidFill>
                            <a:schemeClr val="tx1"/>
                          </a:solidFill>
                          <a:latin typeface="Arial Narrow" panose="020B0606020202030204" pitchFamily="34" charset="0"/>
                        </a:rPr>
                        <a:t>e chegou ao Ocidente na Idade Média. No Brasil, a xilogravura é especial-</a:t>
                      </a:r>
                    </a:p>
                    <a:p>
                      <a:r>
                        <a:rPr lang="pt-BR" sz="2200" b="0" dirty="0">
                          <a:solidFill>
                            <a:schemeClr val="tx1"/>
                          </a:solidFill>
                          <a:latin typeface="Arial Narrow" panose="020B0606020202030204" pitchFamily="34" charset="0"/>
                        </a:rPr>
                        <a:t>mente popular no Nordeste, sendo tradicionalmente utilizada na produção </a:t>
                      </a:r>
                    </a:p>
                    <a:p>
                      <a:r>
                        <a:rPr lang="pt-BR" sz="2200" b="0" dirty="0">
                          <a:solidFill>
                            <a:schemeClr val="tx1"/>
                          </a:solidFill>
                          <a:latin typeface="Arial Narrow" panose="020B0606020202030204" pitchFamily="34" charset="0"/>
                        </a:rPr>
                        <a:t>de ilustrações para livros de cordel.</a:t>
                      </a:r>
                    </a:p>
                    <a:p>
                      <a:r>
                        <a:rPr lang="pt-BR" sz="2200" b="0" dirty="0">
                          <a:solidFill>
                            <a:schemeClr val="tx1"/>
                          </a:solidFill>
                          <a:latin typeface="Arial Narrow" panose="020B0606020202030204" pitchFamily="34" charset="0"/>
                        </a:rPr>
                        <a:t>   José Francisco Borges, o famoso J. Borges, hoje é mais conhecido pelas suas xilogravuras. </a:t>
                      </a:r>
                    </a:p>
                    <a:p>
                      <a:pPr algn="r"/>
                      <a:r>
                        <a:rPr lang="pt-BR" sz="1000" b="0" dirty="0">
                          <a:solidFill>
                            <a:schemeClr val="tx1"/>
                          </a:solidFill>
                          <a:latin typeface="Arial Narrow" panose="020B0606020202030204" pitchFamily="34" charset="0"/>
                        </a:rPr>
                        <a:t>Imagem disponível em: https://aumagic.blogspot.com/2013/02/o-que-e-xilogravura.html. Acesso em: 30 de abr. 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26623256"/>
                  </a:ext>
                </a:extLst>
              </a:tr>
            </a:tbl>
          </a:graphicData>
        </a:graphic>
      </p:graphicFrame>
      <p:pic>
        <p:nvPicPr>
          <p:cNvPr id="3" name="Imagem 2">
            <a:extLst>
              <a:ext uri="{FF2B5EF4-FFF2-40B4-BE49-F238E27FC236}">
                <a16:creationId xmlns:a16="http://schemas.microsoft.com/office/drawing/2014/main" id="{2F5D3349-D541-A587-D676-CE745EAA4135}"/>
              </a:ext>
            </a:extLst>
          </p:cNvPr>
          <p:cNvPicPr>
            <a:picLocks noChangeAspect="1"/>
          </p:cNvPicPr>
          <p:nvPr/>
        </p:nvPicPr>
        <p:blipFill>
          <a:blip r:embed="rId2"/>
          <a:stretch>
            <a:fillRect/>
          </a:stretch>
        </p:blipFill>
        <p:spPr>
          <a:xfrm>
            <a:off x="8091577" y="775304"/>
            <a:ext cx="3679230" cy="2924104"/>
          </a:xfrm>
          <a:prstGeom prst="rect">
            <a:avLst/>
          </a:prstGeom>
        </p:spPr>
      </p:pic>
      <p:sp>
        <p:nvSpPr>
          <p:cNvPr id="5" name="CaixaDeTexto 4">
            <a:extLst>
              <a:ext uri="{FF2B5EF4-FFF2-40B4-BE49-F238E27FC236}">
                <a16:creationId xmlns:a16="http://schemas.microsoft.com/office/drawing/2014/main" id="{74B03DB3-2B17-4C6C-5AE2-30BE8E1F4334}"/>
              </a:ext>
            </a:extLst>
          </p:cNvPr>
          <p:cNvSpPr txBox="1"/>
          <p:nvPr/>
        </p:nvSpPr>
        <p:spPr>
          <a:xfrm>
            <a:off x="323969" y="4476004"/>
            <a:ext cx="11446838" cy="155177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Estudante, uma das personagens mais queridas da Literatura de Cordel é João Grilo — fictício nos contos populares em Portugal e também no Brasil, trata-se de um anti-herói, de aparência frágil e tola, mas com grande astúcia e capaz de se desvencilhar das mais complexas enrascadas.</a:t>
            </a:r>
          </a:p>
        </p:txBody>
      </p:sp>
    </p:spTree>
    <p:extLst>
      <p:ext uri="{BB962C8B-B14F-4D97-AF65-F5344CB8AC3E}">
        <p14:creationId xmlns:p14="http://schemas.microsoft.com/office/powerpoint/2010/main" val="4203417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2CABB3D-EB43-EF3E-926A-126863CC87AD}"/>
              </a:ext>
            </a:extLst>
          </p:cNvPr>
          <p:cNvSpPr txBox="1"/>
          <p:nvPr/>
        </p:nvSpPr>
        <p:spPr>
          <a:xfrm>
            <a:off x="276045" y="702448"/>
            <a:ext cx="11559397" cy="6001643"/>
          </a:xfrm>
          <a:prstGeom prst="rect">
            <a:avLst/>
          </a:prstGeom>
          <a:noFill/>
        </p:spPr>
        <p:txBody>
          <a:bodyPr wrap="square" numCol="2">
            <a:spAutoFit/>
          </a:bodyPr>
          <a:lstStyle/>
          <a:p>
            <a:r>
              <a:rPr lang="pt-BR" sz="2200" dirty="0">
                <a:latin typeface="Arial Narrow" panose="020B0606020202030204" pitchFamily="34" charset="0"/>
              </a:rPr>
              <a:t>Leia o texto.</a:t>
            </a:r>
          </a:p>
          <a:p>
            <a:endParaRPr lang="pt-BR" sz="2200" dirty="0">
              <a:latin typeface="Arial Narrow" panose="020B0606020202030204" pitchFamily="34" charset="0"/>
            </a:endParaRPr>
          </a:p>
          <a:p>
            <a:r>
              <a:rPr lang="pt-BR" sz="2200" b="1" dirty="0">
                <a:latin typeface="Arial Narrow" panose="020B0606020202030204" pitchFamily="34" charset="0"/>
              </a:rPr>
              <a:t>Texto I</a:t>
            </a:r>
          </a:p>
          <a:p>
            <a:endParaRPr lang="pt-BR" sz="2200" dirty="0">
              <a:latin typeface="Arial Narrow" panose="020B0606020202030204" pitchFamily="34" charset="0"/>
            </a:endParaRPr>
          </a:p>
          <a:p>
            <a:r>
              <a:rPr lang="pt-BR" sz="2200" dirty="0">
                <a:latin typeface="Arial Narrow" panose="020B0606020202030204" pitchFamily="34" charset="0"/>
              </a:rPr>
              <a:t>As proezas de João Grilo</a:t>
            </a:r>
          </a:p>
          <a:p>
            <a:r>
              <a:rPr lang="pt-BR" sz="2200" dirty="0">
                <a:latin typeface="Arial Narrow" panose="020B0606020202030204" pitchFamily="34" charset="0"/>
              </a:rPr>
              <a:t>João Martins de Athayde</a:t>
            </a:r>
          </a:p>
          <a:p>
            <a:r>
              <a:rPr lang="pt-BR" sz="2200" dirty="0">
                <a:latin typeface="Arial Narrow" panose="020B0606020202030204" pitchFamily="34" charset="0"/>
              </a:rPr>
              <a:t>João Grilo foi um cristão</a:t>
            </a:r>
          </a:p>
          <a:p>
            <a:r>
              <a:rPr lang="pt-BR" sz="2200" dirty="0">
                <a:latin typeface="Arial Narrow" panose="020B0606020202030204" pitchFamily="34" charset="0"/>
              </a:rPr>
              <a:t>que nasceu antes do dia</a:t>
            </a:r>
          </a:p>
          <a:p>
            <a:r>
              <a:rPr lang="pt-BR" sz="2200" dirty="0">
                <a:latin typeface="Arial Narrow" panose="020B0606020202030204" pitchFamily="34" charset="0"/>
              </a:rPr>
              <a:t>criou-se sem formosura</a:t>
            </a:r>
          </a:p>
          <a:p>
            <a:r>
              <a:rPr lang="pt-BR" sz="2200" dirty="0">
                <a:latin typeface="Arial Narrow" panose="020B0606020202030204" pitchFamily="34" charset="0"/>
              </a:rPr>
              <a:t>mas tinha sabedoria.</a:t>
            </a:r>
          </a:p>
          <a:p>
            <a:r>
              <a:rPr lang="pt-BR" sz="2200" dirty="0">
                <a:latin typeface="Arial Narrow" panose="020B0606020202030204" pitchFamily="34" charset="0"/>
              </a:rPr>
              <a:t>e morreu depois das horas</a:t>
            </a:r>
          </a:p>
          <a:p>
            <a:r>
              <a:rPr lang="pt-BR" sz="2200" dirty="0">
                <a:latin typeface="Arial Narrow" panose="020B0606020202030204" pitchFamily="34" charset="0"/>
              </a:rPr>
              <a:t>pelas artes que fazia.</a:t>
            </a:r>
          </a:p>
          <a:p>
            <a:r>
              <a:rPr lang="pt-BR" sz="2200" dirty="0">
                <a:latin typeface="Arial Narrow" panose="020B0606020202030204" pitchFamily="34" charset="0"/>
              </a:rPr>
              <a:t>[…]</a:t>
            </a:r>
          </a:p>
          <a:p>
            <a:r>
              <a:rPr lang="pt-BR" sz="2200" dirty="0">
                <a:latin typeface="Arial Narrow" panose="020B0606020202030204" pitchFamily="34" charset="0"/>
              </a:rPr>
              <a:t>Porém, João Grilo criou-se</a:t>
            </a:r>
          </a:p>
          <a:p>
            <a:r>
              <a:rPr lang="pt-BR" sz="2200" dirty="0">
                <a:latin typeface="Arial Narrow" panose="020B0606020202030204" pitchFamily="34" charset="0"/>
              </a:rPr>
              <a:t>pequeno, magro e </a:t>
            </a:r>
            <a:r>
              <a:rPr lang="pt-BR" sz="2200" dirty="0" err="1">
                <a:latin typeface="Arial Narrow" panose="020B0606020202030204" pitchFamily="34" charset="0"/>
              </a:rPr>
              <a:t>sambudo</a:t>
            </a:r>
            <a:endParaRPr lang="pt-BR" sz="2200" dirty="0">
              <a:latin typeface="Arial Narrow" panose="020B0606020202030204" pitchFamily="34" charset="0"/>
            </a:endParaRPr>
          </a:p>
          <a:p>
            <a:r>
              <a:rPr lang="pt-BR" sz="2200" dirty="0">
                <a:latin typeface="Arial Narrow" panose="020B0606020202030204" pitchFamily="34" charset="0"/>
              </a:rPr>
              <a:t>as pernas tortas e finas</a:t>
            </a:r>
          </a:p>
          <a:p>
            <a:r>
              <a:rPr lang="pt-BR" sz="2200" dirty="0">
                <a:latin typeface="Arial Narrow" panose="020B0606020202030204" pitchFamily="34" charset="0"/>
              </a:rPr>
              <a:t>e boca grande e beiçudo</a:t>
            </a: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r>
              <a:rPr lang="pt-BR" sz="2200" dirty="0">
                <a:latin typeface="Arial Narrow" panose="020B0606020202030204" pitchFamily="34" charset="0"/>
              </a:rPr>
              <a:t>no sítio onde morava</a:t>
            </a:r>
          </a:p>
          <a:p>
            <a:r>
              <a:rPr lang="pt-BR" sz="2200" dirty="0">
                <a:latin typeface="Arial Narrow" panose="020B0606020202030204" pitchFamily="34" charset="0"/>
              </a:rPr>
              <a:t>dava notícia de tudo.</a:t>
            </a:r>
          </a:p>
          <a:p>
            <a:r>
              <a:rPr lang="pt-BR" sz="2200" dirty="0">
                <a:latin typeface="Arial Narrow" panose="020B0606020202030204" pitchFamily="34" charset="0"/>
              </a:rPr>
              <a:t>[...]</a:t>
            </a:r>
          </a:p>
          <a:p>
            <a:r>
              <a:rPr lang="pt-BR" sz="2200" dirty="0">
                <a:latin typeface="Arial Narrow" panose="020B0606020202030204" pitchFamily="34" charset="0"/>
              </a:rPr>
              <a:t>João Grilo chegou na corte</a:t>
            </a:r>
          </a:p>
          <a:p>
            <a:r>
              <a:rPr lang="pt-BR" sz="2200" dirty="0">
                <a:latin typeface="Arial Narrow" panose="020B0606020202030204" pitchFamily="34" charset="0"/>
              </a:rPr>
              <a:t>cumprimentou o sultão</a:t>
            </a:r>
          </a:p>
          <a:p>
            <a:r>
              <a:rPr lang="pt-BR" sz="2200" dirty="0">
                <a:latin typeface="Arial Narrow" panose="020B0606020202030204" pitchFamily="34" charset="0"/>
              </a:rPr>
              <a:t>disse: pronto, senhor Rei</a:t>
            </a:r>
          </a:p>
          <a:p>
            <a:r>
              <a:rPr lang="pt-BR" sz="2200" dirty="0">
                <a:latin typeface="Arial Narrow" panose="020B0606020202030204" pitchFamily="34" charset="0"/>
              </a:rPr>
              <a:t>(deu-lhe um aperto de mão)</a:t>
            </a:r>
          </a:p>
          <a:p>
            <a:r>
              <a:rPr lang="pt-BR" sz="2200" dirty="0">
                <a:latin typeface="Arial Narrow" panose="020B0606020202030204" pitchFamily="34" charset="0"/>
              </a:rPr>
              <a:t>com calma e maneira doce</a:t>
            </a:r>
          </a:p>
          <a:p>
            <a:r>
              <a:rPr lang="pt-BR" sz="2200" dirty="0">
                <a:latin typeface="Arial Narrow" panose="020B0606020202030204" pitchFamily="34" charset="0"/>
              </a:rPr>
              <a:t>o sultão admirou-se</a:t>
            </a:r>
          </a:p>
          <a:p>
            <a:r>
              <a:rPr lang="pt-BR" sz="2200" dirty="0">
                <a:latin typeface="Arial Narrow" panose="020B0606020202030204" pitchFamily="34" charset="0"/>
              </a:rPr>
              <a:t>da sua disposição.</a:t>
            </a:r>
          </a:p>
          <a:p>
            <a:r>
              <a:rPr lang="pt-BR" sz="2200" dirty="0">
                <a:latin typeface="Arial Narrow" panose="020B0606020202030204" pitchFamily="34" charset="0"/>
              </a:rPr>
              <a:t>[...]</a:t>
            </a:r>
          </a:p>
          <a:p>
            <a:pPr algn="r"/>
            <a:r>
              <a:rPr lang="pt-BR" sz="1000" dirty="0">
                <a:latin typeface="Arial Narrow" panose="020B0606020202030204" pitchFamily="34" charset="0"/>
              </a:rPr>
              <a:t>Disponível em: https://www.todamateria.com.br/literatura-de-cordel/. Acesso em: 12 de maio 2025. (Adaptada)</a:t>
            </a:r>
          </a:p>
        </p:txBody>
      </p:sp>
    </p:spTree>
    <p:extLst>
      <p:ext uri="{BB962C8B-B14F-4D97-AF65-F5344CB8AC3E}">
        <p14:creationId xmlns:p14="http://schemas.microsoft.com/office/powerpoint/2010/main" val="1155869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529E4C-DB8C-F9C1-22B0-06F9E6546300}"/>
              </a:ext>
            </a:extLst>
          </p:cNvPr>
          <p:cNvSpPr txBox="1"/>
          <p:nvPr/>
        </p:nvSpPr>
        <p:spPr>
          <a:xfrm>
            <a:off x="166059" y="602744"/>
            <a:ext cx="11695262" cy="5614422"/>
          </a:xfrm>
          <a:prstGeom prst="rect">
            <a:avLst/>
          </a:prstGeom>
          <a:noFill/>
        </p:spPr>
        <p:txBody>
          <a:bodyPr wrap="square">
            <a:spAutoFit/>
          </a:bodyPr>
          <a:lstStyle/>
          <a:p>
            <a:pPr>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O cordel tem como uma das características marcantes a presença de temas que incluem histórias de reis e rainhas, lendas, fatos históricos e sociais, além de temas cotidianos. Assim, responda:</a:t>
            </a:r>
          </a:p>
          <a:p>
            <a:pPr marL="457200" indent="-457200">
              <a:lnSpc>
                <a:spcPct val="150000"/>
              </a:lnSpc>
              <a:buAutoNum type="alphaLcParenR"/>
            </a:pPr>
            <a:r>
              <a:rPr lang="pt-BR" sz="2200" dirty="0">
                <a:latin typeface="Arial Narrow" panose="020B0606020202030204" pitchFamily="34" charset="0"/>
              </a:rPr>
              <a:t>Qual é o título tema do cordel lido?</a:t>
            </a:r>
          </a:p>
          <a:p>
            <a:pPr marL="457200" indent="-457200">
              <a:lnSpc>
                <a:spcPct val="150000"/>
              </a:lnSpc>
              <a:buAutoNum type="alphaLcParenR"/>
            </a:pPr>
            <a:r>
              <a:rPr lang="pt-BR" sz="2200" dirty="0">
                <a:latin typeface="Arial Narrow" panose="020B0606020202030204" pitchFamily="34" charset="0"/>
              </a:rPr>
              <a:t>Qual é o tema do texto?</a:t>
            </a:r>
          </a:p>
          <a:p>
            <a:pPr marL="457200" indent="-457200">
              <a:lnSpc>
                <a:spcPct val="150000"/>
              </a:lnSpc>
              <a:buAutoNum type="alphaLcParenR"/>
            </a:pPr>
            <a:r>
              <a:rPr lang="pt-BR" sz="2200" dirty="0">
                <a:latin typeface="Arial Narrow" panose="020B0606020202030204" pitchFamily="34" charset="0"/>
              </a:rPr>
              <a:t>Quem é o autor do cordel que você leu?</a:t>
            </a:r>
          </a:p>
          <a:p>
            <a:pPr marL="457200" indent="-457200">
              <a:lnSpc>
                <a:spcPct val="150000"/>
              </a:lnSpc>
              <a:buAutoNum type="alphaLcParenR"/>
            </a:pPr>
            <a:endParaRPr lang="pt-BR" sz="2200" dirty="0">
              <a:latin typeface="Arial Narrow" panose="020B0606020202030204" pitchFamily="34" charset="0"/>
            </a:endParaRPr>
          </a:p>
          <a:p>
            <a:pPr>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Qual significado podemos atribuir ao verso “dava notícia de tudo”?</a:t>
            </a:r>
          </a:p>
          <a:p>
            <a:pPr>
              <a:lnSpc>
                <a:spcPct val="150000"/>
              </a:lnSpc>
            </a:pPr>
            <a:r>
              <a:rPr lang="pt-BR" sz="2200" dirty="0">
                <a:latin typeface="Arial Narrow" panose="020B0606020202030204" pitchFamily="34" charset="0"/>
              </a:rPr>
              <a:t>(   ) Não gostava de morar no sítio.</a:t>
            </a:r>
          </a:p>
          <a:p>
            <a:pPr>
              <a:lnSpc>
                <a:spcPct val="150000"/>
              </a:lnSpc>
            </a:pPr>
            <a:r>
              <a:rPr lang="pt-BR" sz="2200" dirty="0">
                <a:latin typeface="Arial Narrow" panose="020B0606020202030204" pitchFamily="34" charset="0"/>
              </a:rPr>
              <a:t>(   ) Não sabia de nada que acontecia no sítio.</a:t>
            </a:r>
          </a:p>
          <a:p>
            <a:pPr>
              <a:lnSpc>
                <a:spcPct val="150000"/>
              </a:lnSpc>
            </a:pPr>
            <a:r>
              <a:rPr lang="pt-BR" sz="2200" dirty="0">
                <a:latin typeface="Arial Narrow" panose="020B0606020202030204" pitchFamily="34" charset="0"/>
              </a:rPr>
              <a:t>(   ) Sabia de tudo o que acontecia no sítio.</a:t>
            </a:r>
          </a:p>
          <a:p>
            <a:pPr>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38449532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54276B-580B-5A4C-C2EF-3A9913C7DF5D}"/>
              </a:ext>
            </a:extLst>
          </p:cNvPr>
          <p:cNvSpPr txBox="1"/>
          <p:nvPr/>
        </p:nvSpPr>
        <p:spPr>
          <a:xfrm>
            <a:off x="189782" y="437123"/>
            <a:ext cx="11662912" cy="5983754"/>
          </a:xfrm>
          <a:prstGeom prst="rect">
            <a:avLst/>
          </a:prstGeom>
          <a:noFill/>
        </p:spPr>
        <p:txBody>
          <a:bodyPr wrap="square">
            <a:spAutoFit/>
          </a:bodyPr>
          <a:lstStyle/>
          <a:p>
            <a:pPr>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A palavra “Cordel” é uma herança portuguesa. No Brasil, a literatura de cordel representa uma manifestação tradicional da cultura nordestina que adquiriu força entre os anos 1930 e 1960. Em relação à linguagem e ao conteúdo, a literatura de cordel tem como principais características:</a:t>
            </a:r>
          </a:p>
          <a:p>
            <a:pPr>
              <a:lnSpc>
                <a:spcPct val="150000"/>
              </a:lnSpc>
            </a:pPr>
            <a:r>
              <a:rPr lang="pt-BR" sz="2200" dirty="0">
                <a:latin typeface="Arial Narrow" panose="020B0606020202030204" pitchFamily="34" charset="0"/>
              </a:rPr>
              <a:t>(   ) linguagem complexa e padrão.	(   ) linguagem técnica e informal. (   ) linguagem informal e o uso do humor.</a:t>
            </a:r>
          </a:p>
          <a:p>
            <a:pPr>
              <a:lnSpc>
                <a:spcPct val="150000"/>
              </a:lnSpc>
            </a:pPr>
            <a:endParaRPr lang="pt-BR" sz="800" dirty="0">
              <a:latin typeface="Arial Narrow" panose="020B0606020202030204" pitchFamily="34" charset="0"/>
            </a:endParaRPr>
          </a:p>
          <a:p>
            <a:pPr>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O gênero textual cordel é um texto que também pode ser cantado ou declamado. Qual é o objetivo que o cordelista ao empregar recursos sonoros em seus textos?</a:t>
            </a:r>
          </a:p>
          <a:p>
            <a:pPr>
              <a:lnSpc>
                <a:spcPct val="150000"/>
              </a:lnSpc>
            </a:pPr>
            <a:endParaRPr lang="pt-BR" sz="800" dirty="0">
              <a:latin typeface="Arial Narrow" panose="020B0606020202030204" pitchFamily="34" charset="0"/>
            </a:endParaRPr>
          </a:p>
          <a:p>
            <a:pPr>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Os cordéis geralmente são vendidos em forma de folhetos. Qual é a principal função dessa forma de publicação?</a:t>
            </a:r>
          </a:p>
          <a:p>
            <a:pPr>
              <a:lnSpc>
                <a:spcPct val="150000"/>
              </a:lnSpc>
            </a:pPr>
            <a:r>
              <a:rPr lang="pt-BR" sz="2200" dirty="0">
                <a:latin typeface="Arial Narrow" panose="020B0606020202030204" pitchFamily="34" charset="0"/>
              </a:rPr>
              <a:t>a) Ser um tipo de enciclopédia.</a:t>
            </a:r>
          </a:p>
          <a:p>
            <a:pPr>
              <a:lnSpc>
                <a:spcPct val="150000"/>
              </a:lnSpc>
            </a:pPr>
            <a:r>
              <a:rPr lang="pt-BR" sz="2200" dirty="0">
                <a:latin typeface="Arial Narrow" panose="020B0606020202030204" pitchFamily="34" charset="0"/>
              </a:rPr>
              <a:t>b) Ser um suporte para histórias em quadrinhos.</a:t>
            </a:r>
          </a:p>
          <a:p>
            <a:pPr>
              <a:lnSpc>
                <a:spcPct val="150000"/>
              </a:lnSpc>
            </a:pPr>
            <a:r>
              <a:rPr lang="pt-BR" sz="2200" dirty="0">
                <a:latin typeface="Arial Narrow" panose="020B0606020202030204" pitchFamily="34" charset="0"/>
              </a:rPr>
              <a:t>c) Permitir a acessibilidade e a difusão da cultura popular.</a:t>
            </a:r>
          </a:p>
        </p:txBody>
      </p:sp>
    </p:spTree>
    <p:extLst>
      <p:ext uri="{BB962C8B-B14F-4D97-AF65-F5344CB8AC3E}">
        <p14:creationId xmlns:p14="http://schemas.microsoft.com/office/powerpoint/2010/main" val="26807085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87B9FD2-07BD-F347-2E79-7528727F5BE8}"/>
              </a:ext>
            </a:extLst>
          </p:cNvPr>
          <p:cNvPicPr>
            <a:picLocks noChangeAspect="1"/>
          </p:cNvPicPr>
          <p:nvPr/>
        </p:nvPicPr>
        <p:blipFill>
          <a:blip r:embed="rId2"/>
          <a:stretch>
            <a:fillRect/>
          </a:stretch>
        </p:blipFill>
        <p:spPr>
          <a:xfrm>
            <a:off x="256038" y="646981"/>
            <a:ext cx="11539895" cy="810883"/>
          </a:xfrm>
          <a:prstGeom prst="rect">
            <a:avLst/>
          </a:prstGeom>
        </p:spPr>
      </p:pic>
      <p:sp>
        <p:nvSpPr>
          <p:cNvPr id="4" name="CaixaDeTexto 3">
            <a:extLst>
              <a:ext uri="{FF2B5EF4-FFF2-40B4-BE49-F238E27FC236}">
                <a16:creationId xmlns:a16="http://schemas.microsoft.com/office/drawing/2014/main" id="{F79CE045-55FB-9F6A-B6E5-00C1331087D2}"/>
              </a:ext>
            </a:extLst>
          </p:cNvPr>
          <p:cNvSpPr txBox="1"/>
          <p:nvPr/>
        </p:nvSpPr>
        <p:spPr>
          <a:xfrm>
            <a:off x="256037" y="1052422"/>
            <a:ext cx="11539895" cy="358309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poema.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II</a:t>
            </a:r>
          </a:p>
          <a:p>
            <a:pPr algn="just">
              <a:lnSpc>
                <a:spcPct val="150000"/>
              </a:lnSpc>
            </a:pPr>
            <a:endParaRPr lang="pt-BR" sz="2200" dirty="0">
              <a:latin typeface="Arial Narrow" panose="020B0606020202030204" pitchFamily="34" charset="0"/>
            </a:endParaRPr>
          </a:p>
          <a:p>
            <a:pPr algn="ctr">
              <a:lnSpc>
                <a:spcPct val="150000"/>
              </a:lnSpc>
            </a:pPr>
            <a:r>
              <a:rPr lang="pt-BR" sz="2200" b="1" dirty="0">
                <a:latin typeface="Arial Narrow" panose="020B0606020202030204" pitchFamily="34" charset="0"/>
              </a:rPr>
              <a:t>O poeta da roça</a:t>
            </a:r>
          </a:p>
          <a:p>
            <a:pPr algn="just">
              <a:lnSpc>
                <a:spcPct val="150000"/>
              </a:lnSpc>
            </a:pPr>
            <a:endParaRPr lang="pt-BR" sz="2200" dirty="0">
              <a:latin typeface="Arial Narrow" panose="020B0606020202030204" pitchFamily="34" charset="0"/>
            </a:endParaRPr>
          </a:p>
          <a:p>
            <a:pPr algn="just">
              <a:lnSpc>
                <a:spcPct val="150000"/>
              </a:lnSpc>
            </a:pPr>
            <a:endParaRPr lang="pt-BR" sz="2200" dirty="0">
              <a:latin typeface="Arial Narrow" panose="020B0606020202030204" pitchFamily="34" charset="0"/>
            </a:endParaRPr>
          </a:p>
        </p:txBody>
      </p:sp>
      <p:pic>
        <p:nvPicPr>
          <p:cNvPr id="3" name="Imagem 2">
            <a:extLst>
              <a:ext uri="{FF2B5EF4-FFF2-40B4-BE49-F238E27FC236}">
                <a16:creationId xmlns:a16="http://schemas.microsoft.com/office/drawing/2014/main" id="{B7608601-493C-B57D-8B37-A1513B9CABDA}"/>
              </a:ext>
            </a:extLst>
          </p:cNvPr>
          <p:cNvPicPr>
            <a:picLocks noChangeAspect="1"/>
          </p:cNvPicPr>
          <p:nvPr/>
        </p:nvPicPr>
        <p:blipFill>
          <a:blip r:embed="rId3"/>
          <a:stretch>
            <a:fillRect/>
          </a:stretch>
        </p:blipFill>
        <p:spPr>
          <a:xfrm>
            <a:off x="4903528" y="3595433"/>
            <a:ext cx="2384943" cy="1952154"/>
          </a:xfrm>
          <a:prstGeom prst="rect">
            <a:avLst/>
          </a:prstGeom>
        </p:spPr>
      </p:pic>
      <p:sp>
        <p:nvSpPr>
          <p:cNvPr id="6" name="CaixaDeTexto 5">
            <a:extLst>
              <a:ext uri="{FF2B5EF4-FFF2-40B4-BE49-F238E27FC236}">
                <a16:creationId xmlns:a16="http://schemas.microsoft.com/office/drawing/2014/main" id="{C26BB15E-CE42-A2B1-C405-D372A70091E5}"/>
              </a:ext>
            </a:extLst>
          </p:cNvPr>
          <p:cNvSpPr txBox="1"/>
          <p:nvPr/>
        </p:nvSpPr>
        <p:spPr>
          <a:xfrm>
            <a:off x="256038" y="5995575"/>
            <a:ext cx="11539894" cy="430887"/>
          </a:xfrm>
          <a:prstGeom prst="rect">
            <a:avLst/>
          </a:prstGeom>
          <a:noFill/>
        </p:spPr>
        <p:txBody>
          <a:bodyPr wrap="square">
            <a:spAutoFit/>
          </a:bodyPr>
          <a:lstStyle/>
          <a:p>
            <a:pPr algn="r"/>
            <a:r>
              <a:rPr lang="pt-BR" sz="2200" dirty="0">
                <a:latin typeface="Arial Narrow" panose="020B0606020202030204" pitchFamily="34" charset="0"/>
              </a:rPr>
              <a:t>Patativa do Assaré</a:t>
            </a:r>
          </a:p>
        </p:txBody>
      </p:sp>
    </p:spTree>
    <p:extLst>
      <p:ext uri="{BB962C8B-B14F-4D97-AF65-F5344CB8AC3E}">
        <p14:creationId xmlns:p14="http://schemas.microsoft.com/office/powerpoint/2010/main" val="31079542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1328A0-1D94-6053-B91D-1905099F2FD5}"/>
              </a:ext>
            </a:extLst>
          </p:cNvPr>
          <p:cNvSpPr txBox="1"/>
          <p:nvPr/>
        </p:nvSpPr>
        <p:spPr>
          <a:xfrm>
            <a:off x="255917" y="721175"/>
            <a:ext cx="11680166" cy="5847755"/>
          </a:xfrm>
          <a:prstGeom prst="rect">
            <a:avLst/>
          </a:prstGeom>
          <a:noFill/>
        </p:spPr>
        <p:txBody>
          <a:bodyPr wrap="square" numCol="2">
            <a:spAutoFit/>
          </a:bodyPr>
          <a:lstStyle/>
          <a:p>
            <a:r>
              <a:rPr lang="pt-BR" sz="2200" dirty="0">
                <a:latin typeface="Arial Narrow" panose="020B0606020202030204" pitchFamily="34" charset="0"/>
              </a:rPr>
              <a:t>Sou fio das mata, </a:t>
            </a:r>
            <a:r>
              <a:rPr lang="pt-BR" sz="2200" dirty="0" err="1">
                <a:latin typeface="Arial Narrow" panose="020B0606020202030204" pitchFamily="34" charset="0"/>
              </a:rPr>
              <a:t>cantô</a:t>
            </a:r>
            <a:r>
              <a:rPr lang="pt-BR" sz="2200" dirty="0">
                <a:latin typeface="Arial Narrow" panose="020B0606020202030204" pitchFamily="34" charset="0"/>
              </a:rPr>
              <a:t> da mão grosa</a:t>
            </a:r>
          </a:p>
          <a:p>
            <a:r>
              <a:rPr lang="pt-BR" sz="2200" dirty="0" err="1">
                <a:latin typeface="Arial Narrow" panose="020B0606020202030204" pitchFamily="34" charset="0"/>
              </a:rPr>
              <a:t>Trabaio</a:t>
            </a:r>
            <a:r>
              <a:rPr lang="pt-BR" sz="2200" dirty="0">
                <a:latin typeface="Arial Narrow" panose="020B0606020202030204" pitchFamily="34" charset="0"/>
              </a:rPr>
              <a:t> na roça, de inverno e de estio</a:t>
            </a:r>
          </a:p>
          <a:p>
            <a:r>
              <a:rPr lang="pt-BR" sz="2200" dirty="0">
                <a:latin typeface="Arial Narrow" panose="020B0606020202030204" pitchFamily="34" charset="0"/>
              </a:rPr>
              <a:t>A minha </a:t>
            </a:r>
            <a:r>
              <a:rPr lang="pt-BR" sz="2200" dirty="0" err="1">
                <a:latin typeface="Arial Narrow" panose="020B0606020202030204" pitchFamily="34" charset="0"/>
              </a:rPr>
              <a:t>chupana</a:t>
            </a:r>
            <a:r>
              <a:rPr lang="pt-BR" sz="2200" dirty="0">
                <a:latin typeface="Arial Narrow" panose="020B0606020202030204" pitchFamily="34" charset="0"/>
              </a:rPr>
              <a:t> é tapada de barro</a:t>
            </a:r>
          </a:p>
          <a:p>
            <a:r>
              <a:rPr lang="pt-BR" sz="2200" dirty="0">
                <a:latin typeface="Arial Narrow" panose="020B0606020202030204" pitchFamily="34" charset="0"/>
              </a:rPr>
              <a:t>Só fumo cigarro de paia de mio.</a:t>
            </a:r>
          </a:p>
          <a:p>
            <a:endParaRPr lang="pt-BR" sz="2200" dirty="0">
              <a:latin typeface="Arial Narrow" panose="020B0606020202030204" pitchFamily="34" charset="0"/>
            </a:endParaRPr>
          </a:p>
          <a:p>
            <a:r>
              <a:rPr lang="pt-BR" sz="2200" dirty="0">
                <a:latin typeface="Arial Narrow" panose="020B0606020202030204" pitchFamily="34" charset="0"/>
              </a:rPr>
              <a:t>Sou poeta das brenha, não faço o </a:t>
            </a:r>
            <a:r>
              <a:rPr lang="pt-BR" sz="2200" dirty="0" err="1">
                <a:latin typeface="Arial Narrow" panose="020B0606020202030204" pitchFamily="34" charset="0"/>
              </a:rPr>
              <a:t>papé</a:t>
            </a:r>
            <a:endParaRPr lang="pt-BR" sz="2200" dirty="0">
              <a:latin typeface="Arial Narrow" panose="020B0606020202030204" pitchFamily="34" charset="0"/>
            </a:endParaRPr>
          </a:p>
          <a:p>
            <a:r>
              <a:rPr lang="pt-BR" sz="2200" dirty="0">
                <a:latin typeface="Arial Narrow" panose="020B0606020202030204" pitchFamily="34" charset="0"/>
              </a:rPr>
              <a:t>De </a:t>
            </a:r>
            <a:r>
              <a:rPr lang="pt-BR" sz="2200" dirty="0" err="1">
                <a:latin typeface="Arial Narrow" panose="020B0606020202030204" pitchFamily="34" charset="0"/>
              </a:rPr>
              <a:t>argum</a:t>
            </a:r>
            <a:r>
              <a:rPr lang="pt-BR" sz="2200" dirty="0">
                <a:latin typeface="Arial Narrow" panose="020B0606020202030204" pitchFamily="34" charset="0"/>
              </a:rPr>
              <a:t> </a:t>
            </a:r>
            <a:r>
              <a:rPr lang="pt-BR" sz="2200" dirty="0" err="1">
                <a:latin typeface="Arial Narrow" panose="020B0606020202030204" pitchFamily="34" charset="0"/>
              </a:rPr>
              <a:t>menestrê</a:t>
            </a:r>
            <a:r>
              <a:rPr lang="pt-BR" sz="2200" dirty="0">
                <a:latin typeface="Arial Narrow" panose="020B0606020202030204" pitchFamily="34" charset="0"/>
              </a:rPr>
              <a:t>, ou errante </a:t>
            </a:r>
            <a:r>
              <a:rPr lang="pt-BR" sz="2200" dirty="0" err="1">
                <a:latin typeface="Arial Narrow" panose="020B0606020202030204" pitchFamily="34" charset="0"/>
              </a:rPr>
              <a:t>cantô</a:t>
            </a:r>
            <a:endParaRPr lang="pt-BR" sz="2200" dirty="0">
              <a:latin typeface="Arial Narrow" panose="020B0606020202030204" pitchFamily="34" charset="0"/>
            </a:endParaRPr>
          </a:p>
          <a:p>
            <a:r>
              <a:rPr lang="pt-BR" sz="2200" dirty="0">
                <a:latin typeface="Arial Narrow" panose="020B0606020202030204" pitchFamily="34" charset="0"/>
              </a:rPr>
              <a:t>Que </a:t>
            </a:r>
            <a:r>
              <a:rPr lang="pt-BR" sz="2200" dirty="0" err="1">
                <a:latin typeface="Arial Narrow" panose="020B0606020202030204" pitchFamily="34" charset="0"/>
              </a:rPr>
              <a:t>veve</a:t>
            </a:r>
            <a:r>
              <a:rPr lang="pt-BR" sz="2200" dirty="0">
                <a:latin typeface="Arial Narrow" panose="020B0606020202030204" pitchFamily="34" charset="0"/>
              </a:rPr>
              <a:t> vagando, com sua viola</a:t>
            </a:r>
          </a:p>
          <a:p>
            <a:r>
              <a:rPr lang="pt-BR" sz="2200" dirty="0">
                <a:latin typeface="Arial Narrow" panose="020B0606020202030204" pitchFamily="34" charset="0"/>
              </a:rPr>
              <a:t>Cantando, pachola, à </a:t>
            </a:r>
            <a:r>
              <a:rPr lang="pt-BR" sz="2200" dirty="0" err="1">
                <a:latin typeface="Arial Narrow" panose="020B0606020202030204" pitchFamily="34" charset="0"/>
              </a:rPr>
              <a:t>percura</a:t>
            </a:r>
            <a:r>
              <a:rPr lang="pt-BR" sz="2200" dirty="0">
                <a:latin typeface="Arial Narrow" panose="020B0606020202030204" pitchFamily="34" charset="0"/>
              </a:rPr>
              <a:t> de </a:t>
            </a:r>
            <a:r>
              <a:rPr lang="pt-BR" sz="2200" dirty="0" err="1">
                <a:latin typeface="Arial Narrow" panose="020B0606020202030204" pitchFamily="34" charset="0"/>
              </a:rPr>
              <a:t>amô</a:t>
            </a:r>
            <a:r>
              <a:rPr lang="pt-BR" sz="2200" dirty="0">
                <a:latin typeface="Arial Narrow" panose="020B0606020202030204" pitchFamily="34" charset="0"/>
              </a:rPr>
              <a:t>.</a:t>
            </a:r>
          </a:p>
          <a:p>
            <a:endParaRPr lang="pt-BR" sz="2200" dirty="0">
              <a:latin typeface="Arial Narrow" panose="020B0606020202030204" pitchFamily="34" charset="0"/>
            </a:endParaRPr>
          </a:p>
          <a:p>
            <a:r>
              <a:rPr lang="pt-BR" sz="2200" dirty="0">
                <a:latin typeface="Arial Narrow" panose="020B0606020202030204" pitchFamily="34" charset="0"/>
              </a:rPr>
              <a:t>Não tenho sabença, pois nunca estudei </a:t>
            </a:r>
          </a:p>
          <a:p>
            <a:r>
              <a:rPr lang="pt-BR" sz="2200" dirty="0">
                <a:latin typeface="Arial Narrow" panose="020B0606020202030204" pitchFamily="34" charset="0"/>
              </a:rPr>
              <a:t>Apenas eu seio o meu nome </a:t>
            </a:r>
            <a:r>
              <a:rPr lang="pt-BR" sz="2200" dirty="0" err="1">
                <a:latin typeface="Arial Narrow" panose="020B0606020202030204" pitchFamily="34" charset="0"/>
              </a:rPr>
              <a:t>assiná</a:t>
            </a:r>
            <a:r>
              <a:rPr lang="pt-BR" sz="2200" dirty="0">
                <a:latin typeface="Arial Narrow" panose="020B0606020202030204" pitchFamily="34" charset="0"/>
              </a:rPr>
              <a:t> </a:t>
            </a:r>
          </a:p>
          <a:p>
            <a:r>
              <a:rPr lang="pt-BR" sz="2200" dirty="0">
                <a:latin typeface="Arial Narrow" panose="020B0606020202030204" pitchFamily="34" charset="0"/>
              </a:rPr>
              <a:t>Meu pai, coitadinho! vivia sem cobre </a:t>
            </a:r>
          </a:p>
          <a:p>
            <a:r>
              <a:rPr lang="pt-BR" sz="2200" dirty="0">
                <a:latin typeface="Arial Narrow" panose="020B0606020202030204" pitchFamily="34" charset="0"/>
              </a:rPr>
              <a:t>E o fio do pobre não pode estuda.</a:t>
            </a: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r>
              <a:rPr lang="pt-BR" sz="2200" dirty="0">
                <a:latin typeface="Arial Narrow" panose="020B0606020202030204" pitchFamily="34" charset="0"/>
              </a:rPr>
              <a:t>Meu verso </a:t>
            </a:r>
            <a:r>
              <a:rPr lang="pt-BR" sz="2200" dirty="0" err="1">
                <a:latin typeface="Arial Narrow" panose="020B0606020202030204" pitchFamily="34" charset="0"/>
              </a:rPr>
              <a:t>rastero</a:t>
            </a:r>
            <a:r>
              <a:rPr lang="pt-BR" sz="2200" dirty="0">
                <a:latin typeface="Arial Narrow" panose="020B0606020202030204" pitchFamily="34" charset="0"/>
              </a:rPr>
              <a:t>, singelo e sem graça </a:t>
            </a:r>
          </a:p>
          <a:p>
            <a:r>
              <a:rPr lang="pt-BR" sz="2200" dirty="0">
                <a:latin typeface="Arial Narrow" panose="020B0606020202030204" pitchFamily="34" charset="0"/>
              </a:rPr>
              <a:t>Não entra na praça, no rico salão </a:t>
            </a:r>
          </a:p>
          <a:p>
            <a:r>
              <a:rPr lang="pt-BR" sz="2200" dirty="0">
                <a:latin typeface="Arial Narrow" panose="020B0606020202030204" pitchFamily="34" charset="0"/>
              </a:rPr>
              <a:t>Meu verso só entra no campo e na roça </a:t>
            </a:r>
          </a:p>
          <a:p>
            <a:r>
              <a:rPr lang="pt-BR" sz="2200" dirty="0">
                <a:latin typeface="Arial Narrow" panose="020B0606020202030204" pitchFamily="34" charset="0"/>
              </a:rPr>
              <a:t>Nas pobre </a:t>
            </a:r>
            <a:r>
              <a:rPr lang="pt-BR" sz="2200" dirty="0" err="1">
                <a:latin typeface="Arial Narrow" panose="020B0606020202030204" pitchFamily="34" charset="0"/>
              </a:rPr>
              <a:t>paioça</a:t>
            </a:r>
            <a:r>
              <a:rPr lang="pt-BR" sz="2200" dirty="0">
                <a:latin typeface="Arial Narrow" panose="020B0606020202030204" pitchFamily="34" charset="0"/>
              </a:rPr>
              <a:t>, da serra ao sertão.</a:t>
            </a:r>
          </a:p>
          <a:p>
            <a:endParaRPr lang="pt-BR" sz="2200" dirty="0">
              <a:latin typeface="Arial Narrow" panose="020B0606020202030204" pitchFamily="34" charset="0"/>
            </a:endParaRPr>
          </a:p>
          <a:p>
            <a:r>
              <a:rPr lang="pt-BR" sz="2200" dirty="0">
                <a:latin typeface="Arial Narrow" panose="020B0606020202030204" pitchFamily="34" charset="0"/>
              </a:rPr>
              <a:t>Só canto o </a:t>
            </a:r>
            <a:r>
              <a:rPr lang="pt-BR" sz="2200" dirty="0" err="1">
                <a:latin typeface="Arial Narrow" panose="020B0606020202030204" pitchFamily="34" charset="0"/>
              </a:rPr>
              <a:t>buliço</a:t>
            </a:r>
            <a:r>
              <a:rPr lang="pt-BR" sz="2200" dirty="0">
                <a:latin typeface="Arial Narrow" panose="020B0606020202030204" pitchFamily="34" charset="0"/>
              </a:rPr>
              <a:t> da vida apertada,</a:t>
            </a:r>
          </a:p>
          <a:p>
            <a:r>
              <a:rPr lang="pt-BR" sz="2200" dirty="0">
                <a:latin typeface="Arial Narrow" panose="020B0606020202030204" pitchFamily="34" charset="0"/>
              </a:rPr>
              <a:t>Da lida pesada, das roça e dos eito.</a:t>
            </a:r>
          </a:p>
          <a:p>
            <a:r>
              <a:rPr lang="pt-BR" sz="2200" dirty="0">
                <a:latin typeface="Arial Narrow" panose="020B0606020202030204" pitchFamily="34" charset="0"/>
              </a:rPr>
              <a:t>E às vezes, recordando feliz mocidade </a:t>
            </a:r>
          </a:p>
          <a:p>
            <a:r>
              <a:rPr lang="pt-BR" sz="2200" dirty="0">
                <a:latin typeface="Arial Narrow" panose="020B0606020202030204" pitchFamily="34" charset="0"/>
              </a:rPr>
              <a:t>Canto uma </a:t>
            </a:r>
            <a:r>
              <a:rPr lang="pt-BR" sz="2200" dirty="0" err="1">
                <a:latin typeface="Arial Narrow" panose="020B0606020202030204" pitchFamily="34" charset="0"/>
              </a:rPr>
              <a:t>sodade</a:t>
            </a:r>
            <a:r>
              <a:rPr lang="pt-BR" sz="2200" dirty="0">
                <a:latin typeface="Arial Narrow" panose="020B0606020202030204" pitchFamily="34" charset="0"/>
              </a:rPr>
              <a:t> que mora em meu peito.</a:t>
            </a:r>
          </a:p>
          <a:p>
            <a:r>
              <a:rPr lang="pt-BR" sz="2200" dirty="0">
                <a:latin typeface="Arial Narrow" panose="020B0606020202030204" pitchFamily="34" charset="0"/>
              </a:rPr>
              <a:t>[...]</a:t>
            </a:r>
          </a:p>
          <a:p>
            <a:endParaRPr lang="pt-BR" sz="2200" dirty="0">
              <a:latin typeface="Arial Narrow" panose="020B0606020202030204" pitchFamily="34" charset="0"/>
            </a:endParaRPr>
          </a:p>
          <a:p>
            <a:pPr algn="r"/>
            <a:r>
              <a:rPr lang="pt-BR" sz="1000" dirty="0">
                <a:latin typeface="Arial Narrow" panose="020B0606020202030204" pitchFamily="34" charset="0"/>
              </a:rPr>
              <a:t>Disponível em: https://www.culturagenial.com/. Acesso em: 12 de maio 2025.</a:t>
            </a:r>
          </a:p>
        </p:txBody>
      </p:sp>
    </p:spTree>
    <p:extLst>
      <p:ext uri="{BB962C8B-B14F-4D97-AF65-F5344CB8AC3E}">
        <p14:creationId xmlns:p14="http://schemas.microsoft.com/office/powerpoint/2010/main" val="39997286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98D8DB-E777-820E-2156-31F8A3E33D29}"/>
              </a:ext>
            </a:extLst>
          </p:cNvPr>
          <p:cNvSpPr txBox="1"/>
          <p:nvPr/>
        </p:nvSpPr>
        <p:spPr>
          <a:xfrm>
            <a:off x="252322" y="576388"/>
            <a:ext cx="11643504"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7. Eu poético </a:t>
            </a:r>
            <a:r>
              <a:rPr lang="pt-BR" sz="2200" dirty="0">
                <a:latin typeface="Arial Narrow" panose="020B0606020202030204" pitchFamily="34" charset="0"/>
              </a:rPr>
              <a:t>ou </a:t>
            </a:r>
            <a:r>
              <a:rPr lang="pt-BR" sz="2200" b="1" dirty="0">
                <a:latin typeface="Arial Narrow" panose="020B0606020202030204" pitchFamily="34" charset="0"/>
              </a:rPr>
              <a:t>eu lírico </a:t>
            </a:r>
            <a:r>
              <a:rPr lang="pt-BR" sz="2200" dirty="0">
                <a:latin typeface="Arial Narrow" panose="020B0606020202030204" pitchFamily="34" charset="0"/>
              </a:rPr>
              <a:t>é a voz que expressa os sentimentos, emoções e opiniões do poema. Ele pode ser masculino ou feminino e apresentar ou não suas características no poema.</a:t>
            </a:r>
          </a:p>
          <a:p>
            <a:pPr algn="just">
              <a:lnSpc>
                <a:spcPct val="150000"/>
              </a:lnSpc>
            </a:pPr>
            <a:r>
              <a:rPr lang="pt-BR" sz="2200" dirty="0">
                <a:latin typeface="Arial Narrow" panose="020B0606020202030204" pitchFamily="34" charset="0"/>
              </a:rPr>
              <a:t>a) O eu poético do texto é alguém que fala da vida na roça ou é alguém que faz parte dela? Comprove sua resposta com versos do poema.</a:t>
            </a:r>
          </a:p>
          <a:p>
            <a:pPr algn="just">
              <a:lnSpc>
                <a:spcPct val="150000"/>
              </a:lnSpc>
            </a:pPr>
            <a:r>
              <a:rPr lang="pt-BR" sz="2200" dirty="0">
                <a:latin typeface="Arial Narrow" panose="020B0606020202030204" pitchFamily="34" charset="0"/>
              </a:rPr>
              <a:t>b) O ambiente que inspira o poeta é: </a:t>
            </a:r>
          </a:p>
          <a:p>
            <a:pPr algn="just">
              <a:lnSpc>
                <a:spcPct val="150000"/>
              </a:lnSpc>
            </a:pPr>
            <a:r>
              <a:rPr lang="pt-BR" sz="2200" dirty="0">
                <a:latin typeface="Arial Narrow" panose="020B0606020202030204" pitchFamily="34" charset="0"/>
              </a:rPr>
              <a:t>(   ) a cidade.	(   ) a floresta.	(   ) a roça. </a:t>
            </a:r>
          </a:p>
          <a:p>
            <a:pPr algn="just">
              <a:lnSpc>
                <a:spcPct val="150000"/>
              </a:lnSpc>
            </a:pPr>
            <a:r>
              <a:rPr lang="pt-BR" sz="2200" dirty="0">
                <a:latin typeface="Arial Narrow" panose="020B0606020202030204" pitchFamily="34" charset="0"/>
              </a:rPr>
              <a:t>c) Há diversas palavras no texto associadas ao universo da roça, do sertão. Cite algumas.</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O poema retrata a roça como um lugar com muitas dificuldades. Transcreva um verso que comprove essa afirmação.</a:t>
            </a:r>
          </a:p>
        </p:txBody>
      </p:sp>
    </p:spTree>
    <p:extLst>
      <p:ext uri="{BB962C8B-B14F-4D97-AF65-F5344CB8AC3E}">
        <p14:creationId xmlns:p14="http://schemas.microsoft.com/office/powerpoint/2010/main" val="10164835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67E7FB5-507F-DA5E-B060-C6AD49591FA5}"/>
              </a:ext>
            </a:extLst>
          </p:cNvPr>
          <p:cNvGraphicFramePr>
            <a:graphicFrameLocks noGrp="1"/>
          </p:cNvGraphicFramePr>
          <p:nvPr>
            <p:extLst>
              <p:ext uri="{D42A27DB-BD31-4B8C-83A1-F6EECF244321}">
                <p14:modId xmlns:p14="http://schemas.microsoft.com/office/powerpoint/2010/main" val="4151396623"/>
              </p:ext>
            </p:extLst>
          </p:nvPr>
        </p:nvGraphicFramePr>
        <p:xfrm>
          <a:off x="220452" y="667907"/>
          <a:ext cx="11580483" cy="5823331"/>
        </p:xfrm>
        <a:graphic>
          <a:graphicData uri="http://schemas.openxmlformats.org/drawingml/2006/table">
            <a:tbl>
              <a:tblPr firstRow="1" bandRow="1">
                <a:tableStyleId>{5C22544A-7EE6-4342-B048-85BDC9FD1C3A}</a:tableStyleId>
              </a:tblPr>
              <a:tblGrid>
                <a:gridCol w="11580483">
                  <a:extLst>
                    <a:ext uri="{9D8B030D-6E8A-4147-A177-3AD203B41FA5}">
                      <a16:colId xmlns:a16="http://schemas.microsoft.com/office/drawing/2014/main" val="4005950281"/>
                    </a:ext>
                  </a:extLst>
                </a:gridCol>
              </a:tblGrid>
              <a:tr h="370840">
                <a:tc>
                  <a:txBody>
                    <a:bodyPr/>
                    <a:lstStyle/>
                    <a:p>
                      <a:pPr algn="ctr">
                        <a:lnSpc>
                          <a:spcPct val="150000"/>
                        </a:lnSpc>
                      </a:pPr>
                      <a:r>
                        <a:rPr lang="pt-BR" sz="2200" b="1" dirty="0">
                          <a:solidFill>
                            <a:schemeClr val="tx1"/>
                          </a:solidFill>
                          <a:latin typeface="Arial Narrow" panose="020B0606020202030204" pitchFamily="34" charset="0"/>
                        </a:rPr>
                        <a:t>Figuras de linguagem</a:t>
                      </a:r>
                    </a:p>
                    <a:p>
                      <a:pPr algn="just">
                        <a:lnSpc>
                          <a:spcPct val="150000"/>
                        </a:lnSpc>
                      </a:pPr>
                      <a:r>
                        <a:rPr lang="pt-BR" sz="2200" b="0" dirty="0">
                          <a:solidFill>
                            <a:schemeClr val="tx1"/>
                          </a:solidFill>
                          <a:latin typeface="Arial Narrow" panose="020B0606020202030204" pitchFamily="34" charset="0"/>
                        </a:rPr>
                        <a:t>       As figuras de linguagem são recursos utilizados para tornar a comunicação mais expressiva e criativa, transmitindo emoções, criando imagens e explorando o significado das palavras de forma figurada (conotação).</a:t>
                      </a:r>
                    </a:p>
                    <a:p>
                      <a:pPr algn="just">
                        <a:lnSpc>
                          <a:spcPct val="150000"/>
                        </a:lnSpc>
                      </a:pPr>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Metáfora: </a:t>
                      </a:r>
                      <a:r>
                        <a:rPr lang="pt-BR" sz="2200" b="0" dirty="0">
                          <a:solidFill>
                            <a:schemeClr val="tx1"/>
                          </a:solidFill>
                          <a:latin typeface="Arial Narrow" panose="020B0606020202030204" pitchFamily="34" charset="0"/>
                        </a:rPr>
                        <a:t>transmite uma ideia usando uma palavra ou expressão com um significado diferente do comum, sem utilizar "como" ou "qual". Exemplo: "O sol era um pincel de ouro". </a:t>
                      </a:r>
                    </a:p>
                    <a:p>
                      <a:pPr algn="just">
                        <a:lnSpc>
                          <a:spcPct val="150000"/>
                        </a:lnSpc>
                      </a:pPr>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Hipérbole: </a:t>
                      </a:r>
                      <a:r>
                        <a:rPr lang="pt-BR" sz="2200" b="0" dirty="0">
                          <a:solidFill>
                            <a:schemeClr val="tx1"/>
                          </a:solidFill>
                          <a:latin typeface="Arial Narrow" panose="020B0606020202030204" pitchFamily="34" charset="0"/>
                        </a:rPr>
                        <a:t>é uma figura de linguagem que exagera para dar ênfase a uma situação. Exemplo: “Estou morrendo de frio".</a:t>
                      </a:r>
                    </a:p>
                    <a:p>
                      <a:pPr algn="just">
                        <a:lnSpc>
                          <a:spcPct val="150000"/>
                        </a:lnSpc>
                      </a:pPr>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Antítese: </a:t>
                      </a:r>
                      <a:r>
                        <a:rPr lang="pt-BR" sz="2200" b="0" dirty="0">
                          <a:solidFill>
                            <a:schemeClr val="tx1"/>
                          </a:solidFill>
                          <a:latin typeface="Arial Narrow" panose="020B0606020202030204" pitchFamily="34" charset="0"/>
                        </a:rPr>
                        <a:t>é uma figura de linguagem que expressa oposição entre ideias, muitas vezes com o uso de antônimos. Exemplo: “A vida é um mar de alegrias e tristezas".</a:t>
                      </a:r>
                    </a:p>
                    <a:p>
                      <a:pPr algn="just">
                        <a:lnSpc>
                          <a:spcPct val="150000"/>
                        </a:lnSpc>
                      </a:pPr>
                      <a:r>
                        <a:rPr lang="pt-BR" sz="2200" b="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Personificação: </a:t>
                      </a:r>
                      <a:r>
                        <a:rPr lang="pt-BR" sz="2200" b="0" dirty="0">
                          <a:solidFill>
                            <a:schemeClr val="tx1"/>
                          </a:solidFill>
                          <a:latin typeface="Arial Narrow" panose="020B0606020202030204" pitchFamily="34" charset="0"/>
                        </a:rPr>
                        <a:t>é uma figura de linguagem que dá qualidade humana a algo não humano, como um objeto ou um animal. Exemplo: “O vento sussurrava no gramado".</a:t>
                      </a:r>
                    </a:p>
                    <a:p>
                      <a:pPr algn="r">
                        <a:lnSpc>
                          <a:spcPct val="150000"/>
                        </a:lnSpc>
                      </a:pPr>
                      <a:r>
                        <a:rPr lang="pt-BR" sz="1000" b="0" dirty="0">
                          <a:solidFill>
                            <a:schemeClr val="tx1"/>
                          </a:solidFill>
                          <a:latin typeface="Arial Narrow" panose="020B0606020202030204" pitchFamily="34" charset="0"/>
                        </a:rPr>
                        <a:t>Elaborado para fins didáticos.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2755007"/>
                  </a:ext>
                </a:extLst>
              </a:tr>
            </a:tbl>
          </a:graphicData>
        </a:graphic>
      </p:graphicFrame>
    </p:spTree>
    <p:extLst>
      <p:ext uri="{BB962C8B-B14F-4D97-AF65-F5344CB8AC3E}">
        <p14:creationId xmlns:p14="http://schemas.microsoft.com/office/powerpoint/2010/main" val="13457309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BE82F2-E0AA-A19F-09ED-B9F82706A18D}"/>
              </a:ext>
            </a:extLst>
          </p:cNvPr>
          <p:cNvSpPr txBox="1"/>
          <p:nvPr/>
        </p:nvSpPr>
        <p:spPr>
          <a:xfrm>
            <a:off x="269575" y="565378"/>
            <a:ext cx="11634877"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O autor de um poema traz, constantemente, uma linguagem figurada, como as figuras de linguagem, fazendo com que as palavras ganhem novos significados. No cordel lido, quais são os versos que o eu poético traz uma antítese, isto é, uma oposição entre as ideias?</a:t>
            </a:r>
          </a:p>
          <a:p>
            <a:pPr algn="just">
              <a:lnSpc>
                <a:spcPct val="150000"/>
              </a:lnSpc>
            </a:pPr>
            <a:r>
              <a:rPr lang="pt-BR" sz="2200" dirty="0">
                <a:latin typeface="Arial Narrow" panose="020B0606020202030204" pitchFamily="34" charset="0"/>
              </a:rPr>
              <a:t>a) “A minha </a:t>
            </a:r>
            <a:r>
              <a:rPr lang="pt-BR" sz="2200" dirty="0" err="1">
                <a:latin typeface="Arial Narrow" panose="020B0606020202030204" pitchFamily="34" charset="0"/>
              </a:rPr>
              <a:t>chupana</a:t>
            </a:r>
            <a:r>
              <a:rPr lang="pt-BR" sz="2200" dirty="0">
                <a:latin typeface="Arial Narrow" panose="020B0606020202030204" pitchFamily="34" charset="0"/>
              </a:rPr>
              <a:t> é tapada de barro / Só fumo cigarro de paia de mio.”</a:t>
            </a:r>
          </a:p>
          <a:p>
            <a:pPr algn="just">
              <a:lnSpc>
                <a:spcPct val="150000"/>
              </a:lnSpc>
            </a:pPr>
            <a:r>
              <a:rPr lang="pt-BR" sz="2200" dirty="0">
                <a:latin typeface="Arial Narrow" panose="020B0606020202030204" pitchFamily="34" charset="0"/>
              </a:rPr>
              <a:t>b) “Não entra na praça, no rico salão / [...] / Nas pobre </a:t>
            </a:r>
            <a:r>
              <a:rPr lang="pt-BR" sz="2200" dirty="0" err="1">
                <a:latin typeface="Arial Narrow" panose="020B0606020202030204" pitchFamily="34" charset="0"/>
              </a:rPr>
              <a:t>paioça</a:t>
            </a:r>
            <a:r>
              <a:rPr lang="pt-BR" sz="2200" dirty="0">
                <a:latin typeface="Arial Narrow" panose="020B0606020202030204" pitchFamily="34" charset="0"/>
              </a:rPr>
              <a:t>, da serra ao sertão.”</a:t>
            </a:r>
          </a:p>
          <a:p>
            <a:pPr algn="just">
              <a:lnSpc>
                <a:spcPct val="150000"/>
              </a:lnSpc>
            </a:pPr>
            <a:r>
              <a:rPr lang="pt-BR" sz="2200" dirty="0">
                <a:latin typeface="Arial Narrow" panose="020B0606020202030204" pitchFamily="34" charset="0"/>
              </a:rPr>
              <a:t>c) Só canto o </a:t>
            </a:r>
            <a:r>
              <a:rPr lang="pt-BR" sz="2200" dirty="0" err="1">
                <a:latin typeface="Arial Narrow" panose="020B0606020202030204" pitchFamily="34" charset="0"/>
              </a:rPr>
              <a:t>buliço</a:t>
            </a:r>
            <a:r>
              <a:rPr lang="pt-BR" sz="2200" dirty="0">
                <a:latin typeface="Arial Narrow" panose="020B0606020202030204" pitchFamily="34" charset="0"/>
              </a:rPr>
              <a:t> da vida apertada, / Da lida pesada, das roça e dos eito.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A finalidade desse gênero textual é</a:t>
            </a:r>
          </a:p>
          <a:p>
            <a:pPr algn="just">
              <a:lnSpc>
                <a:spcPct val="150000"/>
              </a:lnSpc>
            </a:pPr>
            <a:r>
              <a:rPr lang="pt-BR" sz="2200" dirty="0">
                <a:latin typeface="Arial Narrow" panose="020B0606020202030204" pitchFamily="34" charset="0"/>
              </a:rPr>
              <a:t>(A) entreter e divertir o leitor.</a:t>
            </a:r>
          </a:p>
          <a:p>
            <a:pPr algn="just">
              <a:lnSpc>
                <a:spcPct val="150000"/>
              </a:lnSpc>
            </a:pPr>
            <a:r>
              <a:rPr lang="pt-BR" sz="2200" dirty="0">
                <a:latin typeface="Arial Narrow" panose="020B0606020202030204" pitchFamily="34" charset="0"/>
              </a:rPr>
              <a:t>(B) ensinar o leitor a fazer poemas.</a:t>
            </a:r>
          </a:p>
          <a:p>
            <a:pPr algn="just">
              <a:lnSpc>
                <a:spcPct val="150000"/>
              </a:lnSpc>
            </a:pPr>
            <a:r>
              <a:rPr lang="pt-BR" sz="2200" dirty="0">
                <a:latin typeface="Arial Narrow" panose="020B0606020202030204" pitchFamily="34" charset="0"/>
              </a:rPr>
              <a:t>(C) apresentar a cultura do sertanejo.</a:t>
            </a:r>
          </a:p>
          <a:p>
            <a:pPr algn="just">
              <a:lnSpc>
                <a:spcPct val="150000"/>
              </a:lnSpc>
            </a:pPr>
            <a:r>
              <a:rPr lang="pt-BR" sz="2200" dirty="0">
                <a:latin typeface="Arial Narrow" panose="020B0606020202030204" pitchFamily="34" charset="0"/>
              </a:rPr>
              <a:t>(D) trazer uma opinião sobre um tema.</a:t>
            </a:r>
          </a:p>
        </p:txBody>
      </p:sp>
    </p:spTree>
    <p:extLst>
      <p:ext uri="{BB962C8B-B14F-4D97-AF65-F5344CB8AC3E}">
        <p14:creationId xmlns:p14="http://schemas.microsoft.com/office/powerpoint/2010/main" val="9081687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3415F2-FF86-3319-FB78-EF1B8DEB4587}"/>
              </a:ext>
            </a:extLst>
          </p:cNvPr>
          <p:cNvSpPr txBox="1"/>
          <p:nvPr/>
        </p:nvSpPr>
        <p:spPr>
          <a:xfrm>
            <a:off x="295453" y="610417"/>
            <a:ext cx="11565867" cy="5799088"/>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No trecho: “</a:t>
            </a:r>
            <a:r>
              <a:rPr lang="pt-BR" sz="2200" dirty="0" err="1">
                <a:latin typeface="Arial Narrow" panose="020B0606020202030204" pitchFamily="34" charset="0"/>
              </a:rPr>
              <a:t>Trabaio</a:t>
            </a:r>
            <a:r>
              <a:rPr lang="pt-BR" sz="2200" dirty="0">
                <a:latin typeface="Arial Narrow" panose="020B0606020202030204" pitchFamily="34" charset="0"/>
              </a:rPr>
              <a:t> na roça, de inverno e de </a:t>
            </a:r>
            <a:r>
              <a:rPr lang="pt-BR" sz="2200" b="1" u="sng" dirty="0">
                <a:latin typeface="Arial Narrow" panose="020B0606020202030204" pitchFamily="34" charset="0"/>
              </a:rPr>
              <a:t>estio</a:t>
            </a:r>
            <a:r>
              <a:rPr lang="pt-BR" sz="2200" dirty="0">
                <a:latin typeface="Arial Narrow" panose="020B0606020202030204" pitchFamily="34" charset="0"/>
              </a:rPr>
              <a:t>…”, a palavra destacada na frase pode ser substituída, sem perder o significado original, por</a:t>
            </a:r>
          </a:p>
          <a:p>
            <a:pPr algn="just">
              <a:lnSpc>
                <a:spcPct val="150000"/>
              </a:lnSpc>
            </a:pPr>
            <a:r>
              <a:rPr lang="pt-BR" sz="2200" dirty="0">
                <a:latin typeface="Arial Narrow" panose="020B0606020202030204" pitchFamily="34" charset="0"/>
              </a:rPr>
              <a:t>(A) verão.</a:t>
            </a:r>
          </a:p>
          <a:p>
            <a:pPr algn="just">
              <a:lnSpc>
                <a:spcPct val="150000"/>
              </a:lnSpc>
            </a:pPr>
            <a:r>
              <a:rPr lang="pt-BR" sz="2200" dirty="0">
                <a:latin typeface="Arial Narrow" panose="020B0606020202030204" pitchFamily="34" charset="0"/>
              </a:rPr>
              <a:t>(B) outono.</a:t>
            </a:r>
          </a:p>
          <a:p>
            <a:pPr algn="just">
              <a:lnSpc>
                <a:spcPct val="150000"/>
              </a:lnSpc>
            </a:pPr>
            <a:r>
              <a:rPr lang="pt-BR" sz="2200" dirty="0">
                <a:latin typeface="Arial Narrow" panose="020B0606020202030204" pitchFamily="34" charset="0"/>
              </a:rPr>
              <a:t>(C) inverno.</a:t>
            </a:r>
          </a:p>
          <a:p>
            <a:pPr algn="just">
              <a:lnSpc>
                <a:spcPct val="150000"/>
              </a:lnSpc>
            </a:pPr>
            <a:r>
              <a:rPr lang="pt-BR" sz="2200" dirty="0">
                <a:latin typeface="Arial Narrow" panose="020B0606020202030204" pitchFamily="34" charset="0"/>
              </a:rPr>
              <a:t>(D) primavera.</a:t>
            </a:r>
          </a:p>
          <a:p>
            <a:pPr algn="just">
              <a:lnSpc>
                <a:spcPct val="150000"/>
              </a:lnSpc>
            </a:pPr>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12. </a:t>
            </a:r>
            <a:r>
              <a:rPr lang="pt-BR" sz="2200" dirty="0">
                <a:latin typeface="Arial Narrow" panose="020B0606020202030204" pitchFamily="34" charset="0"/>
              </a:rPr>
              <a:t>Para que um texto tenha sentido, é preciso que se tenha uma ligação entre as suas partes, isto é, as palavras, as frases e as orações precisam estar bem articuladas (ligadas). Essa articulação pode ser alcançada por meio de elementos conectivos (articuladores) como as conjunções, os advérbios e pronomes, que estabelecem relações de sentido como ideias de adição (soma), oposição (contrária), tempo, modo, lugar, entre outras. Nos versos a seguir, quais são as relações de sentido que os elementos destacados expressam?</a:t>
            </a:r>
          </a:p>
        </p:txBody>
      </p:sp>
    </p:spTree>
    <p:extLst>
      <p:ext uri="{BB962C8B-B14F-4D97-AF65-F5344CB8AC3E}">
        <p14:creationId xmlns:p14="http://schemas.microsoft.com/office/powerpoint/2010/main" val="17191824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88D4BE-8982-4E37-DC2B-D9B411FC12A6}"/>
              </a:ext>
            </a:extLst>
          </p:cNvPr>
          <p:cNvSpPr txBox="1"/>
          <p:nvPr/>
        </p:nvSpPr>
        <p:spPr>
          <a:xfrm>
            <a:off x="174684" y="699542"/>
            <a:ext cx="11721141" cy="1551771"/>
          </a:xfrm>
          <a:prstGeom prst="rect">
            <a:avLst/>
          </a:prstGeom>
          <a:noFill/>
        </p:spPr>
        <p:txBody>
          <a:bodyPr wrap="square">
            <a:spAutoFit/>
          </a:bodyPr>
          <a:lstStyle/>
          <a:p>
            <a:pPr marL="457200" indent="-457200" algn="just">
              <a:lnSpc>
                <a:spcPct val="150000"/>
              </a:lnSpc>
              <a:buAutoNum type="alphaLcParenR"/>
            </a:pPr>
            <a:r>
              <a:rPr lang="pt-BR" sz="2200" dirty="0">
                <a:latin typeface="Arial Narrow" panose="020B0606020202030204" pitchFamily="34" charset="0"/>
              </a:rPr>
              <a:t>“</a:t>
            </a:r>
            <a:r>
              <a:rPr lang="pt-BR" sz="2200" dirty="0" err="1">
                <a:latin typeface="Arial Narrow" panose="020B0606020202030204" pitchFamily="34" charset="0"/>
              </a:rPr>
              <a:t>Trabaio</a:t>
            </a:r>
            <a:r>
              <a:rPr lang="pt-BR" sz="2200" dirty="0">
                <a:latin typeface="Arial Narrow" panose="020B0606020202030204" pitchFamily="34" charset="0"/>
              </a:rPr>
              <a:t> na roça, de inverno </a:t>
            </a:r>
            <a:r>
              <a:rPr lang="pt-BR" sz="2200" b="1" u="sng" dirty="0">
                <a:latin typeface="Arial Narrow" panose="020B0606020202030204" pitchFamily="34" charset="0"/>
              </a:rPr>
              <a:t>e</a:t>
            </a:r>
            <a:r>
              <a:rPr lang="pt-BR" sz="2200" dirty="0">
                <a:latin typeface="Arial Narrow" panose="020B0606020202030204" pitchFamily="34" charset="0"/>
              </a:rPr>
              <a:t> de estio”</a:t>
            </a:r>
          </a:p>
          <a:p>
            <a:pPr marL="457200" indent="-457200" algn="just">
              <a:lnSpc>
                <a:spcPct val="150000"/>
              </a:lnSpc>
              <a:buAutoNum type="alphaLcParenR"/>
            </a:pPr>
            <a:r>
              <a:rPr lang="pt-BR" sz="2200" dirty="0">
                <a:latin typeface="Arial Narrow" panose="020B0606020202030204" pitchFamily="34" charset="0"/>
              </a:rPr>
              <a:t>“De </a:t>
            </a:r>
            <a:r>
              <a:rPr lang="pt-BR" sz="2200" dirty="0" err="1">
                <a:latin typeface="Arial Narrow" panose="020B0606020202030204" pitchFamily="34" charset="0"/>
              </a:rPr>
              <a:t>argum</a:t>
            </a:r>
            <a:r>
              <a:rPr lang="pt-BR" sz="2200" dirty="0">
                <a:latin typeface="Arial Narrow" panose="020B0606020202030204" pitchFamily="34" charset="0"/>
              </a:rPr>
              <a:t> </a:t>
            </a:r>
            <a:r>
              <a:rPr lang="pt-BR" sz="2200" dirty="0" err="1">
                <a:latin typeface="Arial Narrow" panose="020B0606020202030204" pitchFamily="34" charset="0"/>
              </a:rPr>
              <a:t>menestrê</a:t>
            </a:r>
            <a:r>
              <a:rPr lang="pt-BR" sz="2200" dirty="0">
                <a:latin typeface="Arial Narrow" panose="020B0606020202030204" pitchFamily="34" charset="0"/>
              </a:rPr>
              <a:t>, </a:t>
            </a:r>
            <a:r>
              <a:rPr lang="pt-BR" sz="2200" b="1" u="sng" dirty="0">
                <a:latin typeface="Arial Narrow" panose="020B0606020202030204" pitchFamily="34" charset="0"/>
              </a:rPr>
              <a:t>ou</a:t>
            </a:r>
            <a:r>
              <a:rPr lang="pt-BR" sz="2200" dirty="0">
                <a:latin typeface="Arial Narrow" panose="020B0606020202030204" pitchFamily="34" charset="0"/>
              </a:rPr>
              <a:t> errante </a:t>
            </a:r>
            <a:r>
              <a:rPr lang="pt-BR" sz="2200" dirty="0" err="1">
                <a:latin typeface="Arial Narrow" panose="020B0606020202030204" pitchFamily="34" charset="0"/>
              </a:rPr>
              <a:t>cantô</a:t>
            </a:r>
            <a:r>
              <a:rPr lang="pt-BR" sz="2200" dirty="0">
                <a:latin typeface="Arial Narrow" panose="020B0606020202030204" pitchFamily="34" charset="0"/>
              </a:rPr>
              <a:t>”.</a:t>
            </a:r>
          </a:p>
          <a:p>
            <a:pPr marL="457200" indent="-457200" algn="just">
              <a:lnSpc>
                <a:spcPct val="150000"/>
              </a:lnSpc>
              <a:buAutoNum type="alphaLcParenR"/>
            </a:pPr>
            <a:r>
              <a:rPr lang="pt-BR" sz="2200" dirty="0">
                <a:latin typeface="Arial Narrow" panose="020B0606020202030204" pitchFamily="34" charset="0"/>
              </a:rPr>
              <a:t>“Não tenho sabença, </a:t>
            </a:r>
            <a:r>
              <a:rPr lang="pt-BR" sz="2200" b="1" u="sng" dirty="0">
                <a:latin typeface="Arial Narrow" panose="020B0606020202030204" pitchFamily="34" charset="0"/>
              </a:rPr>
              <a:t>pois</a:t>
            </a:r>
            <a:r>
              <a:rPr lang="pt-BR" sz="2200" dirty="0">
                <a:latin typeface="Arial Narrow" panose="020B0606020202030204" pitchFamily="34" charset="0"/>
              </a:rPr>
              <a:t> nunca estudei”.</a:t>
            </a:r>
          </a:p>
        </p:txBody>
      </p:sp>
    </p:spTree>
    <p:extLst>
      <p:ext uri="{BB962C8B-B14F-4D97-AF65-F5344CB8AC3E}">
        <p14:creationId xmlns:p14="http://schemas.microsoft.com/office/powerpoint/2010/main" val="15456711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83B77CD-4F74-9DA3-0026-A9DA7762CF97}"/>
              </a:ext>
            </a:extLst>
          </p:cNvPr>
          <p:cNvPicPr>
            <a:picLocks noChangeAspect="1"/>
          </p:cNvPicPr>
          <p:nvPr/>
        </p:nvPicPr>
        <p:blipFill>
          <a:blip r:embed="rId2"/>
          <a:stretch>
            <a:fillRect/>
          </a:stretch>
        </p:blipFill>
        <p:spPr>
          <a:xfrm>
            <a:off x="310394" y="642296"/>
            <a:ext cx="11571211" cy="621846"/>
          </a:xfrm>
          <a:prstGeom prst="rect">
            <a:avLst/>
          </a:prstGeom>
        </p:spPr>
      </p:pic>
      <p:sp>
        <p:nvSpPr>
          <p:cNvPr id="6" name="CaixaDeTexto 5">
            <a:extLst>
              <a:ext uri="{FF2B5EF4-FFF2-40B4-BE49-F238E27FC236}">
                <a16:creationId xmlns:a16="http://schemas.microsoft.com/office/drawing/2014/main" id="{CE2D5631-C6EC-0DF3-C86B-D1C81D7627AB}"/>
              </a:ext>
            </a:extLst>
          </p:cNvPr>
          <p:cNvSpPr txBox="1"/>
          <p:nvPr/>
        </p:nvSpPr>
        <p:spPr>
          <a:xfrm>
            <a:off x="310393" y="1137105"/>
            <a:ext cx="11571211"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13. </a:t>
            </a:r>
            <a:r>
              <a:rPr lang="pt-BR" sz="2200" dirty="0">
                <a:latin typeface="Arial Narrow" panose="020B0606020202030204" pitchFamily="34" charset="0"/>
              </a:rPr>
              <a:t>Em: “[…] A minha </a:t>
            </a:r>
            <a:r>
              <a:rPr lang="pt-BR" sz="2200" b="1" u="sng" dirty="0" err="1">
                <a:latin typeface="Arial Narrow" panose="020B0606020202030204" pitchFamily="34" charset="0"/>
              </a:rPr>
              <a:t>chupana</a:t>
            </a:r>
            <a:r>
              <a:rPr lang="pt-BR" sz="2200" dirty="0">
                <a:latin typeface="Arial Narrow" panose="020B0606020202030204" pitchFamily="34" charset="0"/>
              </a:rPr>
              <a:t> é tapada de barro…” a palavra grifada significa</a:t>
            </a:r>
          </a:p>
          <a:p>
            <a:pPr algn="just">
              <a:lnSpc>
                <a:spcPct val="150000"/>
              </a:lnSpc>
            </a:pPr>
            <a:r>
              <a:rPr lang="pt-BR" sz="2200" dirty="0">
                <a:latin typeface="Arial Narrow" panose="020B0606020202030204" pitchFamily="34" charset="0"/>
              </a:rPr>
              <a:t>(A) toca.</a:t>
            </a:r>
          </a:p>
          <a:p>
            <a:pPr algn="just">
              <a:lnSpc>
                <a:spcPct val="150000"/>
              </a:lnSpc>
            </a:pPr>
            <a:r>
              <a:rPr lang="pt-BR" sz="2200" dirty="0">
                <a:latin typeface="Arial Narrow" panose="020B0606020202030204" pitchFamily="34" charset="0"/>
              </a:rPr>
              <a:t>(B) casa.</a:t>
            </a:r>
          </a:p>
          <a:p>
            <a:pPr algn="just">
              <a:lnSpc>
                <a:spcPct val="150000"/>
              </a:lnSpc>
            </a:pPr>
            <a:r>
              <a:rPr lang="pt-BR" sz="2200" dirty="0">
                <a:latin typeface="Arial Narrow" panose="020B0606020202030204" pitchFamily="34" charset="0"/>
              </a:rPr>
              <a:t>(C) carroça.</a:t>
            </a:r>
          </a:p>
          <a:p>
            <a:pPr algn="just">
              <a:lnSpc>
                <a:spcPct val="150000"/>
              </a:lnSpc>
            </a:pPr>
            <a:r>
              <a:rPr lang="pt-BR" sz="2200" dirty="0">
                <a:latin typeface="Arial Narrow" panose="020B0606020202030204" pitchFamily="34" charset="0"/>
              </a:rPr>
              <a:t>(D) bicicleta.</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14. </a:t>
            </a:r>
            <a:r>
              <a:rPr lang="pt-BR" sz="2200" dirty="0">
                <a:latin typeface="Arial Narrow" panose="020B0606020202030204" pitchFamily="34" charset="0"/>
              </a:rPr>
              <a:t>As palavras “fio”, “</a:t>
            </a:r>
            <a:r>
              <a:rPr lang="pt-BR" sz="2200" dirty="0" err="1">
                <a:latin typeface="Arial Narrow" panose="020B0606020202030204" pitchFamily="34" charset="0"/>
              </a:rPr>
              <a:t>Trabaio</a:t>
            </a:r>
            <a:r>
              <a:rPr lang="pt-BR" sz="2200" dirty="0">
                <a:latin typeface="Arial Narrow" panose="020B0606020202030204" pitchFamily="34" charset="0"/>
              </a:rPr>
              <a:t>”, “paia” e “mio” são exemplos de linguagem</a:t>
            </a:r>
          </a:p>
          <a:p>
            <a:pPr algn="just">
              <a:lnSpc>
                <a:spcPct val="150000"/>
              </a:lnSpc>
            </a:pPr>
            <a:r>
              <a:rPr lang="pt-BR" sz="2200" dirty="0">
                <a:latin typeface="Arial Narrow" panose="020B0606020202030204" pitchFamily="34" charset="0"/>
              </a:rPr>
              <a:t>(A) formal.</a:t>
            </a:r>
          </a:p>
          <a:p>
            <a:pPr algn="just">
              <a:lnSpc>
                <a:spcPct val="150000"/>
              </a:lnSpc>
            </a:pPr>
            <a:r>
              <a:rPr lang="pt-BR" sz="2200" dirty="0">
                <a:latin typeface="Arial Narrow" panose="020B0606020202030204" pitchFamily="34" charset="0"/>
              </a:rPr>
              <a:t>(B) técnica.</a:t>
            </a:r>
          </a:p>
          <a:p>
            <a:pPr algn="just">
              <a:lnSpc>
                <a:spcPct val="150000"/>
              </a:lnSpc>
            </a:pPr>
            <a:r>
              <a:rPr lang="pt-BR" sz="2200" dirty="0">
                <a:latin typeface="Arial Narrow" panose="020B0606020202030204" pitchFamily="34" charset="0"/>
              </a:rPr>
              <a:t>(C) coloquial.</a:t>
            </a:r>
          </a:p>
          <a:p>
            <a:pPr algn="just">
              <a:lnSpc>
                <a:spcPct val="150000"/>
              </a:lnSpc>
            </a:pPr>
            <a:r>
              <a:rPr lang="pt-BR" sz="2200" dirty="0">
                <a:latin typeface="Arial Narrow" panose="020B0606020202030204" pitchFamily="34" charset="0"/>
              </a:rPr>
              <a:t>(D) científica.</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135810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56D1DA-088F-9F45-C9C7-7BB522FD8EB3}"/>
              </a:ext>
            </a:extLst>
          </p:cNvPr>
          <p:cNvSpPr txBox="1"/>
          <p:nvPr/>
        </p:nvSpPr>
        <p:spPr>
          <a:xfrm>
            <a:off x="189781" y="472872"/>
            <a:ext cx="11662913" cy="663008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15. </a:t>
            </a:r>
            <a:r>
              <a:rPr lang="pt-BR" sz="2200" dirty="0">
                <a:latin typeface="Arial Narrow" panose="020B0606020202030204" pitchFamily="34" charset="0"/>
              </a:rPr>
              <a:t>No verso “Canto uma </a:t>
            </a:r>
            <a:r>
              <a:rPr lang="pt-BR" sz="2200" b="1" u="sng" dirty="0" err="1">
                <a:latin typeface="Arial Narrow" panose="020B0606020202030204" pitchFamily="34" charset="0"/>
              </a:rPr>
              <a:t>sodade</a:t>
            </a:r>
            <a:r>
              <a:rPr lang="pt-BR" sz="2200" dirty="0">
                <a:latin typeface="Arial Narrow" panose="020B0606020202030204" pitchFamily="34" charset="0"/>
              </a:rPr>
              <a:t> que </a:t>
            </a:r>
            <a:r>
              <a:rPr lang="pt-BR" sz="2200" b="1" u="sng" dirty="0">
                <a:latin typeface="Arial Narrow" panose="020B0606020202030204" pitchFamily="34" charset="0"/>
              </a:rPr>
              <a:t>mora</a:t>
            </a:r>
            <a:r>
              <a:rPr lang="pt-BR" sz="2200" dirty="0">
                <a:latin typeface="Arial Narrow" panose="020B0606020202030204" pitchFamily="34" charset="0"/>
              </a:rPr>
              <a:t> em meu peito.”, qual é a figura de linguagem nas palavras destacadas?</a:t>
            </a:r>
          </a:p>
          <a:p>
            <a:pPr algn="just">
              <a:lnSpc>
                <a:spcPct val="150000"/>
              </a:lnSpc>
            </a:pPr>
            <a:r>
              <a:rPr lang="pt-BR" sz="2200" dirty="0">
                <a:latin typeface="Arial Narrow" panose="020B0606020202030204" pitchFamily="34" charset="0"/>
              </a:rPr>
              <a:t>(A) Antítese.                                                    (C) Hipérbole.</a:t>
            </a:r>
          </a:p>
          <a:p>
            <a:pPr algn="just">
              <a:lnSpc>
                <a:spcPct val="150000"/>
              </a:lnSpc>
            </a:pPr>
            <a:r>
              <a:rPr lang="pt-BR" sz="2200" dirty="0">
                <a:latin typeface="Arial Narrow" panose="020B0606020202030204" pitchFamily="34" charset="0"/>
              </a:rPr>
              <a:t>(B) Metáfora.                                                   (D) Personificação.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16. </a:t>
            </a:r>
            <a:r>
              <a:rPr lang="pt-BR" sz="2200" dirty="0">
                <a:latin typeface="Arial Narrow" panose="020B0606020202030204" pitchFamily="34" charset="0"/>
              </a:rPr>
              <a:t>A poesia popular pode se manifestar de várias maneiras: nas serenatas, nos romances, nos desafios, nas modas de viola, nas cantigas folclóricas, nos poemas de cordel, entre outras. Um dos aspectos mais interessantes e característicos da poesia popular, no caso do Cordel, é a referência a</a:t>
            </a:r>
          </a:p>
          <a:p>
            <a:pPr algn="just">
              <a:lnSpc>
                <a:spcPct val="150000"/>
              </a:lnSpc>
            </a:pPr>
            <a:r>
              <a:rPr lang="pt-BR" sz="2200" dirty="0">
                <a:latin typeface="Arial Narrow" panose="020B0606020202030204" pitchFamily="34" charset="0"/>
              </a:rPr>
              <a:t>(A) oralidade e a presença de elementos da cultura brasileira.</a:t>
            </a:r>
          </a:p>
          <a:p>
            <a:pPr algn="just">
              <a:lnSpc>
                <a:spcPct val="150000"/>
              </a:lnSpc>
            </a:pPr>
            <a:r>
              <a:rPr lang="pt-BR" sz="2200" dirty="0">
                <a:latin typeface="Arial Narrow" panose="020B0606020202030204" pitchFamily="34" charset="0"/>
              </a:rPr>
              <a:t>(B) oralidade e a ausência de rimas.</a:t>
            </a:r>
          </a:p>
          <a:p>
            <a:pPr algn="just">
              <a:lnSpc>
                <a:spcPct val="150000"/>
              </a:lnSpc>
            </a:pPr>
            <a:r>
              <a:rPr lang="pt-BR" sz="2200" dirty="0">
                <a:latin typeface="Arial Narrow" panose="020B0606020202030204" pitchFamily="34" charset="0"/>
              </a:rPr>
              <a:t>(C) escritos e a dança.</a:t>
            </a:r>
          </a:p>
          <a:p>
            <a:pPr algn="just">
              <a:lnSpc>
                <a:spcPct val="150000"/>
              </a:lnSpc>
            </a:pPr>
            <a:r>
              <a:rPr lang="pt-BR" sz="2200" dirty="0">
                <a:latin typeface="Arial Narrow" panose="020B0606020202030204" pitchFamily="34" charset="0"/>
              </a:rPr>
              <a:t>(D) formalidade.</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36551965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5A0615F-9240-CF01-2480-BAE3B19B8401}"/>
              </a:ext>
            </a:extLst>
          </p:cNvPr>
          <p:cNvSpPr txBox="1"/>
          <p:nvPr/>
        </p:nvSpPr>
        <p:spPr>
          <a:xfrm>
            <a:off x="226442" y="619520"/>
            <a:ext cx="11669383" cy="257903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17. </a:t>
            </a:r>
            <a:r>
              <a:rPr lang="pt-BR" sz="2200" dirty="0">
                <a:latin typeface="Arial Narrow" panose="020B0606020202030204" pitchFamily="34" charset="0"/>
              </a:rPr>
              <a:t>O texto aborda a vida difícil na roça. Qual é o verso que comprova essa informação?</a:t>
            </a:r>
          </a:p>
          <a:p>
            <a:pPr algn="just">
              <a:lnSpc>
                <a:spcPct val="150000"/>
              </a:lnSpc>
            </a:pPr>
            <a:r>
              <a:rPr lang="pt-BR" sz="2200" dirty="0">
                <a:latin typeface="Arial Narrow" panose="020B0606020202030204" pitchFamily="34" charset="0"/>
              </a:rPr>
              <a:t>(A) “Só fumo cigarro de paia de mio”. </a:t>
            </a:r>
          </a:p>
          <a:p>
            <a:pPr algn="just">
              <a:lnSpc>
                <a:spcPct val="150000"/>
              </a:lnSpc>
            </a:pPr>
            <a:r>
              <a:rPr lang="pt-BR" sz="2200" dirty="0">
                <a:latin typeface="Arial Narrow" panose="020B0606020202030204" pitchFamily="34" charset="0"/>
              </a:rPr>
              <a:t>(B) “</a:t>
            </a:r>
            <a:r>
              <a:rPr lang="pt-BR" sz="2200" dirty="0" err="1">
                <a:latin typeface="Arial Narrow" panose="020B0606020202030204" pitchFamily="34" charset="0"/>
              </a:rPr>
              <a:t>Trabaio</a:t>
            </a:r>
            <a:r>
              <a:rPr lang="pt-BR" sz="2200" dirty="0">
                <a:latin typeface="Arial Narrow" panose="020B0606020202030204" pitchFamily="34" charset="0"/>
              </a:rPr>
              <a:t> na roça, de inverno e de estio”.</a:t>
            </a:r>
          </a:p>
          <a:p>
            <a:pPr algn="just">
              <a:lnSpc>
                <a:spcPct val="150000"/>
              </a:lnSpc>
            </a:pPr>
            <a:r>
              <a:rPr lang="pt-BR" sz="2200" dirty="0">
                <a:latin typeface="Arial Narrow" panose="020B0606020202030204" pitchFamily="34" charset="0"/>
              </a:rPr>
              <a:t>(C) “Meu verso </a:t>
            </a:r>
            <a:r>
              <a:rPr lang="pt-BR" sz="2200" dirty="0" err="1">
                <a:latin typeface="Arial Narrow" panose="020B0606020202030204" pitchFamily="34" charset="0"/>
              </a:rPr>
              <a:t>rastero</a:t>
            </a:r>
            <a:r>
              <a:rPr lang="pt-BR" sz="2200" dirty="0">
                <a:latin typeface="Arial Narrow" panose="020B0606020202030204" pitchFamily="34" charset="0"/>
              </a:rPr>
              <a:t>, singelo e sem graça”. </a:t>
            </a:r>
          </a:p>
          <a:p>
            <a:pPr algn="just">
              <a:lnSpc>
                <a:spcPct val="150000"/>
              </a:lnSpc>
            </a:pPr>
            <a:r>
              <a:rPr lang="pt-BR" sz="2200" dirty="0">
                <a:latin typeface="Arial Narrow" panose="020B0606020202030204" pitchFamily="34" charset="0"/>
              </a:rPr>
              <a:t>(D) “Canto uma </a:t>
            </a:r>
            <a:r>
              <a:rPr lang="pt-BR" sz="2200" dirty="0" err="1">
                <a:latin typeface="Arial Narrow" panose="020B0606020202030204" pitchFamily="34" charset="0"/>
              </a:rPr>
              <a:t>sodade</a:t>
            </a:r>
            <a:r>
              <a:rPr lang="pt-BR" sz="2200" dirty="0">
                <a:latin typeface="Arial Narrow" panose="020B0606020202030204" pitchFamily="34" charset="0"/>
              </a:rPr>
              <a:t> que mora em meu peito”. </a:t>
            </a:r>
          </a:p>
        </p:txBody>
      </p:sp>
    </p:spTree>
    <p:extLst>
      <p:ext uri="{BB962C8B-B14F-4D97-AF65-F5344CB8AC3E}">
        <p14:creationId xmlns:p14="http://schemas.microsoft.com/office/powerpoint/2010/main" val="30581857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CF63F37-9A73-A3BF-4FF8-CCAFD5688EE3}"/>
              </a:ext>
            </a:extLst>
          </p:cNvPr>
          <p:cNvPicPr>
            <a:picLocks noChangeAspect="1"/>
          </p:cNvPicPr>
          <p:nvPr/>
        </p:nvPicPr>
        <p:blipFill>
          <a:blip r:embed="rId2"/>
          <a:stretch>
            <a:fillRect/>
          </a:stretch>
        </p:blipFill>
        <p:spPr>
          <a:xfrm>
            <a:off x="829718" y="724598"/>
            <a:ext cx="3164098" cy="457240"/>
          </a:xfrm>
          <a:prstGeom prst="rect">
            <a:avLst/>
          </a:prstGeom>
        </p:spPr>
      </p:pic>
      <p:pic>
        <p:nvPicPr>
          <p:cNvPr id="4" name="Imagem 3">
            <a:extLst>
              <a:ext uri="{FF2B5EF4-FFF2-40B4-BE49-F238E27FC236}">
                <a16:creationId xmlns:a16="http://schemas.microsoft.com/office/drawing/2014/main" id="{E043B350-5961-0B2D-B677-723103ADFC47}"/>
              </a:ext>
            </a:extLst>
          </p:cNvPr>
          <p:cNvPicPr>
            <a:picLocks noChangeAspect="1"/>
          </p:cNvPicPr>
          <p:nvPr/>
        </p:nvPicPr>
        <p:blipFill>
          <a:blip r:embed="rId3"/>
          <a:stretch>
            <a:fillRect/>
          </a:stretch>
        </p:blipFill>
        <p:spPr>
          <a:xfrm>
            <a:off x="165196" y="633151"/>
            <a:ext cx="664522" cy="640135"/>
          </a:xfrm>
          <a:prstGeom prst="rect">
            <a:avLst/>
          </a:prstGeom>
        </p:spPr>
      </p:pic>
      <p:sp>
        <p:nvSpPr>
          <p:cNvPr id="6" name="CaixaDeTexto 5">
            <a:extLst>
              <a:ext uri="{FF2B5EF4-FFF2-40B4-BE49-F238E27FC236}">
                <a16:creationId xmlns:a16="http://schemas.microsoft.com/office/drawing/2014/main" id="{DE869D04-AB4E-00D2-2DA1-4E1C58B4D2B8}"/>
              </a:ext>
            </a:extLst>
          </p:cNvPr>
          <p:cNvSpPr txBox="1"/>
          <p:nvPr/>
        </p:nvSpPr>
        <p:spPr>
          <a:xfrm>
            <a:off x="295814" y="984300"/>
            <a:ext cx="11600372" cy="5291257"/>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Caro(a) estudante, nesta etapa, você irá produzir uma “Carta de Reclamação”. Para isso, leia e interprete a proposta de escrita, os textos motivadores, observe as características e a estrutura do gênero, bem como relembre as explicações sobre esse gênero realizadas durante as aulas pelo(a) seu(sua) professor(a). Siga o passo a passo das “orientações gerais para produzir o seu texto”. </a:t>
            </a:r>
          </a:p>
          <a:p>
            <a:pPr algn="just">
              <a:lnSpc>
                <a:spcPct val="150000"/>
              </a:lnSpc>
            </a:pPr>
            <a:endParaRPr lang="pt-BR" sz="800" b="1" dirty="0">
              <a:latin typeface="Arial Narrow" panose="020B0606020202030204" pitchFamily="34" charset="0"/>
            </a:endParaRPr>
          </a:p>
          <a:p>
            <a:pPr algn="just">
              <a:lnSpc>
                <a:spcPct val="150000"/>
              </a:lnSpc>
            </a:pPr>
            <a:r>
              <a:rPr lang="pt-BR" sz="2200" b="1" dirty="0">
                <a:latin typeface="Arial Narrow" panose="020B0606020202030204" pitchFamily="34" charset="0"/>
              </a:rPr>
              <a:t>HORA DE PRODUZIR!</a:t>
            </a:r>
          </a:p>
          <a:p>
            <a:pPr algn="just">
              <a:lnSpc>
                <a:spcPct val="150000"/>
              </a:lnSpc>
            </a:pPr>
            <a:r>
              <a:rPr lang="pt-BR" sz="2200" dirty="0">
                <a:latin typeface="Arial Narrow" panose="020B0606020202030204" pitchFamily="34" charset="0"/>
              </a:rPr>
              <a:t>O gênero textual </a:t>
            </a:r>
            <a:r>
              <a:rPr lang="pt-BR" sz="2200" b="1" dirty="0">
                <a:latin typeface="Arial Narrow" panose="020B0606020202030204" pitchFamily="34" charset="0"/>
              </a:rPr>
              <a:t>“Carta de Reclamação” </a:t>
            </a:r>
            <a:r>
              <a:rPr lang="pt-BR" sz="2200" dirty="0">
                <a:latin typeface="Arial Narrow" panose="020B0606020202030204" pitchFamily="34" charset="0"/>
              </a:rPr>
              <a:t>é um gênero de correspondência, utilizado para manifestar alguma insatisfação, para algum destinatário que tenha poder ou responsabilidade sobre o problema. Essa carta apresenta elementos da estrutura padrão dos gêneros de correspondência, como local, data, destinatário, remetente e assinatura. Além disso, esse texto apresenta uma linguagem concisa e argumentativa bem como subjetiva, na medida em que expressa e defende uma insatisfação pessoal.</a:t>
            </a:r>
          </a:p>
        </p:txBody>
      </p:sp>
    </p:spTree>
    <p:extLst>
      <p:ext uri="{BB962C8B-B14F-4D97-AF65-F5344CB8AC3E}">
        <p14:creationId xmlns:p14="http://schemas.microsoft.com/office/powerpoint/2010/main" val="42491426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409642-C989-FEEB-F23F-47C54E1609E8}"/>
              </a:ext>
            </a:extLst>
          </p:cNvPr>
          <p:cNvSpPr txBox="1"/>
          <p:nvPr/>
        </p:nvSpPr>
        <p:spPr>
          <a:xfrm>
            <a:off x="252321" y="666988"/>
            <a:ext cx="11565867"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 A PRODUÇÃO DE UMA CARTA DE RECLAMAÇÃO</a:t>
            </a:r>
          </a:p>
          <a:p>
            <a:pPr algn="just">
              <a:lnSpc>
                <a:spcPct val="150000"/>
              </a:lnSpc>
            </a:pPr>
            <a:r>
              <a:rPr lang="pt-BR" sz="2200" dirty="0">
                <a:latin typeface="Arial Narrow" panose="020B0606020202030204" pitchFamily="34" charset="0"/>
              </a:rPr>
              <a:t>Imagine que você mora em um prédio e lá tem alguns moradores que são donos de animais de estimação. Você percebeu que nesse prédio há um </a:t>
            </a:r>
            <a:r>
              <a:rPr lang="pt-BR" sz="2200" b="1" dirty="0">
                <a:latin typeface="Arial Narrow" panose="020B0606020202030204" pitchFamily="34" charset="0"/>
              </a:rPr>
              <a:t>“aumento de casos de problemas relacionados aos animais de estimação.”</a:t>
            </a:r>
            <a:r>
              <a:rPr lang="pt-BR" sz="2200" dirty="0">
                <a:latin typeface="Arial Narrow" panose="020B0606020202030204" pitchFamily="34" charset="0"/>
              </a:rPr>
              <a:t> Por exemplo, muito barulho, animais de grande porte, alguns agressivos. Incomodado(a) com essa situação, você decidiu escrever uma “carta de reclamação” destinada ao síndico, a fim de realizar uma reinvindicação, pedindo uma solução. Para isso, explique em sua carta, a situação-problema e explique por que precisa ser resolvida. Coloque local e data em que a carta foi escrita. Utilize o vocativo, ou seja, um termo de chamamento e, ao final, apresente um agradecimento e uma assinatura. Além disso, considere os textos motivadores para embasar a escrita da sua carta.</a:t>
            </a:r>
          </a:p>
          <a:p>
            <a:pPr algn="just">
              <a:lnSpc>
                <a:spcPct val="150000"/>
              </a:lnSpc>
            </a:pPr>
            <a:r>
              <a:rPr lang="pt-BR" sz="2200" b="1" dirty="0">
                <a:latin typeface="Arial Narrow" panose="020B0606020202030204" pitchFamily="34" charset="0"/>
              </a:rPr>
              <a:t>Lembre-se: </a:t>
            </a:r>
            <a:r>
              <a:rPr lang="pt-BR" sz="2200" dirty="0">
                <a:latin typeface="Arial Narrow" panose="020B0606020202030204" pitchFamily="34" charset="0"/>
              </a:rPr>
              <a:t>Síndico é o morador eleito pelos condôminos para administrar o imóvel e cuidar para que as regras do lugar sejam cumpridas.</a:t>
            </a:r>
          </a:p>
        </p:txBody>
      </p:sp>
    </p:spTree>
    <p:extLst>
      <p:ext uri="{BB962C8B-B14F-4D97-AF65-F5344CB8AC3E}">
        <p14:creationId xmlns:p14="http://schemas.microsoft.com/office/powerpoint/2010/main" val="12353211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ED37406-F8C9-E374-9D1C-C9B5338A4365}"/>
              </a:ext>
            </a:extLst>
          </p:cNvPr>
          <p:cNvSpPr txBox="1"/>
          <p:nvPr/>
        </p:nvSpPr>
        <p:spPr>
          <a:xfrm>
            <a:off x="278201" y="673186"/>
            <a:ext cx="11505481" cy="1043940"/>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Leia os textos motivadores a seguir.</a:t>
            </a:r>
          </a:p>
          <a:p>
            <a:pPr algn="ctr">
              <a:lnSpc>
                <a:spcPct val="150000"/>
              </a:lnSpc>
            </a:pPr>
            <a:r>
              <a:rPr lang="pt-BR" sz="2200" b="1" dirty="0">
                <a:latin typeface="Arial Narrow" panose="020B0606020202030204" pitchFamily="34" charset="0"/>
              </a:rPr>
              <a:t>Texto I</a:t>
            </a:r>
          </a:p>
        </p:txBody>
      </p:sp>
      <p:pic>
        <p:nvPicPr>
          <p:cNvPr id="4" name="Imagem 3">
            <a:extLst>
              <a:ext uri="{FF2B5EF4-FFF2-40B4-BE49-F238E27FC236}">
                <a16:creationId xmlns:a16="http://schemas.microsoft.com/office/drawing/2014/main" id="{2C2432A1-57CD-3F68-D2EF-705A00B4FFD6}"/>
              </a:ext>
            </a:extLst>
          </p:cNvPr>
          <p:cNvPicPr>
            <a:picLocks noChangeAspect="1"/>
          </p:cNvPicPr>
          <p:nvPr/>
        </p:nvPicPr>
        <p:blipFill>
          <a:blip r:embed="rId2"/>
          <a:stretch>
            <a:fillRect/>
          </a:stretch>
        </p:blipFill>
        <p:spPr>
          <a:xfrm>
            <a:off x="3835648" y="2048157"/>
            <a:ext cx="4916867" cy="3092718"/>
          </a:xfrm>
          <a:prstGeom prst="rect">
            <a:avLst/>
          </a:prstGeom>
        </p:spPr>
      </p:pic>
      <p:sp>
        <p:nvSpPr>
          <p:cNvPr id="6" name="CaixaDeTexto 5">
            <a:extLst>
              <a:ext uri="{FF2B5EF4-FFF2-40B4-BE49-F238E27FC236}">
                <a16:creationId xmlns:a16="http://schemas.microsoft.com/office/drawing/2014/main" id="{3927061E-F7D4-0A7D-9B25-C32A1035D543}"/>
              </a:ext>
            </a:extLst>
          </p:cNvPr>
          <p:cNvSpPr txBox="1"/>
          <p:nvPr/>
        </p:nvSpPr>
        <p:spPr>
          <a:xfrm>
            <a:off x="3168051" y="5145802"/>
            <a:ext cx="6094562" cy="246221"/>
          </a:xfrm>
          <a:prstGeom prst="rect">
            <a:avLst/>
          </a:prstGeom>
          <a:noFill/>
        </p:spPr>
        <p:txBody>
          <a:bodyPr wrap="square">
            <a:spAutoFit/>
          </a:bodyPr>
          <a:lstStyle/>
          <a:p>
            <a:pPr algn="ctr"/>
            <a:r>
              <a:rPr lang="pt-BR" sz="1000" dirty="0">
                <a:latin typeface="Arial Narrow" panose="020B0606020202030204" pitchFamily="34" charset="0"/>
              </a:rPr>
              <a:t>Disponível em: https://www.al.sp.gov.br/noticia/?id=444843. Acesso em: 12 maio 2025.</a:t>
            </a:r>
          </a:p>
        </p:txBody>
      </p:sp>
    </p:spTree>
    <p:extLst>
      <p:ext uri="{BB962C8B-B14F-4D97-AF65-F5344CB8AC3E}">
        <p14:creationId xmlns:p14="http://schemas.microsoft.com/office/powerpoint/2010/main" val="27302099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8FA876-C659-6D1F-F30F-E78DE46DD39B}"/>
              </a:ext>
            </a:extLst>
          </p:cNvPr>
          <p:cNvSpPr txBox="1"/>
          <p:nvPr/>
        </p:nvSpPr>
        <p:spPr>
          <a:xfrm>
            <a:off x="308753" y="509804"/>
            <a:ext cx="11574493" cy="5372368"/>
          </a:xfrm>
          <a:prstGeom prst="rect">
            <a:avLst/>
          </a:prstGeom>
          <a:noFill/>
        </p:spPr>
        <p:txBody>
          <a:bodyPr wrap="square">
            <a:spAutoFit/>
          </a:bodyPr>
          <a:lstStyle/>
          <a:p>
            <a:pPr algn="ctr">
              <a:lnSpc>
                <a:spcPct val="150000"/>
              </a:lnSpc>
            </a:pPr>
            <a:r>
              <a:rPr lang="pt-BR" sz="2200" b="1" dirty="0">
                <a:latin typeface="Arial Narrow" panose="020B0606020202030204" pitchFamily="34" charset="0"/>
              </a:rPr>
              <a:t>Texto II</a:t>
            </a:r>
          </a:p>
          <a:p>
            <a:pPr algn="ctr">
              <a:lnSpc>
                <a:spcPct val="150000"/>
              </a:lnSpc>
            </a:pPr>
            <a:r>
              <a:rPr lang="pt-BR" sz="2200" b="1" dirty="0">
                <a:latin typeface="Arial Narrow" panose="020B0606020202030204" pitchFamily="34" charset="0"/>
              </a:rPr>
              <a:t>CONDOMÍNIO: conheça leis que tratam dos direitos e deveres dos animais</a:t>
            </a:r>
          </a:p>
          <a:p>
            <a:pPr algn="just">
              <a:lnSpc>
                <a:spcPct val="150000"/>
              </a:lnSpc>
            </a:pPr>
            <a:r>
              <a:rPr lang="pt-BR" sz="2200" dirty="0">
                <a:latin typeface="Arial Narrow" panose="020B0606020202030204" pitchFamily="34" charset="0"/>
              </a:rPr>
              <a:t>O Brasil possui a terceira maior população de animais domésticos – 46,1% dos domicílios têm pelo menos um bicho de estimação. E esse número só tem crescido com o passar dos anos principalmente dentro de condomínios.</a:t>
            </a:r>
          </a:p>
          <a:p>
            <a:pPr algn="just">
              <a:lnSpc>
                <a:spcPct val="150000"/>
              </a:lnSpc>
            </a:pPr>
            <a:r>
              <a:rPr lang="pt-BR" sz="2200" dirty="0">
                <a:latin typeface="Arial Narrow" panose="020B0606020202030204" pitchFamily="34" charset="0"/>
              </a:rPr>
              <a:t>Nesses espaços os animais são mais observados pela vizinhança, e alguns comportamentos podem originar reclamações. Quem tem bichinho sabe que precisa estar atento na hora de passeios pelas áreas comuns, na limpeza, em casos de barulhos, mau cheiro, rosnados etc. Mas assim como existem deveres, os animais também possuem direitos. Os condomínios, por exemplo, não podem proibir a presença deles no local.</a:t>
            </a:r>
          </a:p>
          <a:p>
            <a:pPr algn="just">
              <a:lnSpc>
                <a:spcPct val="150000"/>
              </a:lnSpc>
            </a:pPr>
            <a:r>
              <a:rPr lang="pt-BR" sz="2200" dirty="0">
                <a:latin typeface="Arial Narrow" panose="020B0606020202030204" pitchFamily="34" charset="0"/>
              </a:rPr>
              <a:t>[...]</a:t>
            </a:r>
          </a:p>
          <a:p>
            <a:pPr algn="r">
              <a:lnSpc>
                <a:spcPct val="150000"/>
              </a:lnSpc>
            </a:pPr>
            <a:r>
              <a:rPr lang="pt-BR" sz="1000" dirty="0">
                <a:latin typeface="Arial Narrow" panose="020B0606020202030204" pitchFamily="34" charset="0"/>
              </a:rPr>
              <a:t>Disponível em: https://mycond.com.br/condominio-conheca-leis-que-tratam-dos-direitos-e-deveres-dos-animais/. Acesso em: 12 de maio 2025.</a:t>
            </a:r>
          </a:p>
        </p:txBody>
      </p:sp>
    </p:spTree>
    <p:extLst>
      <p:ext uri="{BB962C8B-B14F-4D97-AF65-F5344CB8AC3E}">
        <p14:creationId xmlns:p14="http://schemas.microsoft.com/office/powerpoint/2010/main" val="30186384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89EDE2-414C-CA3C-8780-7CEF3DB75D9A}"/>
              </a:ext>
            </a:extLst>
          </p:cNvPr>
          <p:cNvSpPr txBox="1"/>
          <p:nvPr/>
        </p:nvSpPr>
        <p:spPr>
          <a:xfrm>
            <a:off x="200563" y="566852"/>
            <a:ext cx="11781527" cy="5614422"/>
          </a:xfrm>
          <a:prstGeom prst="rect">
            <a:avLst/>
          </a:prstGeom>
          <a:noFill/>
        </p:spPr>
        <p:txBody>
          <a:bodyPr wrap="square">
            <a:spAutoFit/>
          </a:bodyPr>
          <a:lstStyle/>
          <a:p>
            <a:pPr algn="ctr">
              <a:lnSpc>
                <a:spcPct val="150000"/>
              </a:lnSpc>
            </a:pPr>
            <a:r>
              <a:rPr lang="pt-BR" sz="2200" b="1" dirty="0">
                <a:latin typeface="Arial Narrow" panose="020B0606020202030204" pitchFamily="34" charset="0"/>
              </a:rPr>
              <a:t>Texto III</a:t>
            </a:r>
          </a:p>
          <a:p>
            <a:pPr algn="ctr">
              <a:lnSpc>
                <a:spcPct val="150000"/>
              </a:lnSpc>
            </a:pPr>
            <a:r>
              <a:rPr lang="pt-BR" sz="2200" b="1" dirty="0">
                <a:latin typeface="Arial Narrow" panose="020B0606020202030204" pitchFamily="34" charset="0"/>
              </a:rPr>
              <a:t>CÃES EM CONDOMÍNIO: DIREITO CONSTITUCIONAL</a:t>
            </a:r>
          </a:p>
          <a:p>
            <a:pPr algn="just">
              <a:lnSpc>
                <a:spcPct val="150000"/>
              </a:lnSpc>
            </a:pPr>
            <a:r>
              <a:rPr lang="pt-BR" sz="2200" dirty="0">
                <a:latin typeface="Arial Narrow" panose="020B0606020202030204" pitchFamily="34" charset="0"/>
              </a:rPr>
              <a:t>Morar em condomínio é uma tendência que continua em expansão. Seja ele vertical, formado por apartamentos, seja horizontal, ocupado por casas. É um estilo de vida que se destaca pela maior segurança dos moradores e pelo compartilhamento das áreas comuns e de diversos funcionários. Via de regra, os vizinhos moram mais próximos um do outro do que nas moradias de rua. </a:t>
            </a:r>
            <a:r>
              <a:rPr lang="pt-BR" sz="2200" u="sng" dirty="0">
                <a:latin typeface="Arial Narrow" panose="020B0606020202030204" pitchFamily="34" charset="0"/>
              </a:rPr>
              <a:t>Há regras de convivência que devem ser seguidas </a:t>
            </a:r>
            <a:r>
              <a:rPr lang="pt-BR" sz="2200" dirty="0">
                <a:latin typeface="Arial Narrow" panose="020B0606020202030204" pitchFamily="34" charset="0"/>
              </a:rPr>
              <a:t>e um síndico para zelar pelo seu cumprimento.</a:t>
            </a:r>
          </a:p>
          <a:p>
            <a:pPr algn="just">
              <a:lnSpc>
                <a:spcPct val="150000"/>
              </a:lnSpc>
            </a:pPr>
            <a:r>
              <a:rPr lang="pt-BR" sz="2200" dirty="0">
                <a:latin typeface="Arial Narrow" panose="020B0606020202030204" pitchFamily="34" charset="0"/>
              </a:rPr>
              <a:t>Nos condomínios, os animais de estimação são mais observados pela vizinhança do que nas casas de rua. Dar uma volta com eles implica em passar por áreas comuns, com normas a serem respeitadas. Mesmo dentro de casa os animais são alvo de maior atenção. Barulhos, mau cheiro, falta de higiene, rosnados e outros comportamentos não exemplares podem dar origem a reclamações dos vizinhos.</a:t>
            </a:r>
          </a:p>
        </p:txBody>
      </p:sp>
    </p:spTree>
    <p:extLst>
      <p:ext uri="{BB962C8B-B14F-4D97-AF65-F5344CB8AC3E}">
        <p14:creationId xmlns:p14="http://schemas.microsoft.com/office/powerpoint/2010/main" val="39241234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ED8F85-79D7-B044-2808-9392B4A897D8}"/>
              </a:ext>
            </a:extLst>
          </p:cNvPr>
          <p:cNvSpPr txBox="1"/>
          <p:nvPr/>
        </p:nvSpPr>
        <p:spPr>
          <a:xfrm>
            <a:off x="260949" y="627192"/>
            <a:ext cx="11643504" cy="5845255"/>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Com o passar dos anos, os direitos dos condôminos e dos condomínios foram se tornando mais claros. As pessoas também se tornaram menos submissas a normas abusivas, mesmo aquelas que se esforçam para conviver bem com os vizinhos.</a:t>
            </a:r>
          </a:p>
          <a:p>
            <a:pPr algn="just">
              <a:lnSpc>
                <a:spcPct val="150000"/>
              </a:lnSpc>
            </a:pPr>
            <a:endParaRPr lang="pt-BR" sz="2200" dirty="0">
              <a:latin typeface="Arial Narrow" panose="020B0606020202030204" pitchFamily="34" charset="0"/>
            </a:endParaRPr>
          </a:p>
          <a:p>
            <a:pPr algn="r">
              <a:lnSpc>
                <a:spcPct val="150000"/>
              </a:lnSpc>
            </a:pPr>
            <a:r>
              <a:rPr lang="pt-BR" sz="1000" dirty="0">
                <a:latin typeface="Arial Narrow" panose="020B0606020202030204" pitchFamily="34" charset="0"/>
              </a:rPr>
              <a:t>Disponível em: https://caes-e-cia.com.br/animais-em-</a:t>
            </a:r>
            <a:r>
              <a:rPr lang="pt-BR" sz="1000" dirty="0" err="1">
                <a:latin typeface="Arial Narrow" panose="020B0606020202030204" pitchFamily="34" charset="0"/>
              </a:rPr>
              <a:t>condominio</a:t>
            </a:r>
            <a:r>
              <a:rPr lang="pt-BR" sz="1000" dirty="0">
                <a:latin typeface="Arial Narrow" panose="020B0606020202030204" pitchFamily="34" charset="0"/>
              </a:rPr>
              <a:t>-direitos-e-deveres/. Acesso em 12 de maio 2025.</a:t>
            </a:r>
          </a:p>
          <a:p>
            <a:pPr algn="ctr">
              <a:lnSpc>
                <a:spcPct val="150000"/>
              </a:lnSpc>
            </a:pPr>
            <a:r>
              <a:rPr lang="pt-BR" sz="2200" b="1" dirty="0">
                <a:latin typeface="Arial Narrow" panose="020B0606020202030204" pitchFamily="34" charset="0"/>
              </a:rPr>
              <a:t>Texto IV </a:t>
            </a:r>
            <a:r>
              <a:rPr lang="pt-BR" sz="2200" dirty="0">
                <a:latin typeface="Arial Narrow" panose="020B0606020202030204" pitchFamily="34" charset="0"/>
              </a:rPr>
              <a:t>(carta de reclamação)</a:t>
            </a:r>
          </a:p>
          <a:p>
            <a:pPr algn="just">
              <a:lnSpc>
                <a:spcPct val="150000"/>
              </a:lnSpc>
            </a:pPr>
            <a:r>
              <a:rPr lang="pt-BR" sz="2200" dirty="0">
                <a:latin typeface="Arial Narrow" panose="020B0606020202030204" pitchFamily="34" charset="0"/>
              </a:rPr>
              <a:t>Cidade do Rosário, 20 de março de 2021. </a:t>
            </a:r>
          </a:p>
          <a:p>
            <a:pPr algn="just">
              <a:lnSpc>
                <a:spcPct val="150000"/>
              </a:lnSpc>
            </a:pPr>
            <a:r>
              <a:rPr lang="pt-BR" sz="2200" dirty="0">
                <a:latin typeface="Arial Narrow" panose="020B0606020202030204" pitchFamily="34" charset="0"/>
              </a:rPr>
              <a:t>Senhor prefeito,</a:t>
            </a:r>
          </a:p>
          <a:p>
            <a:pPr algn="just">
              <a:lnSpc>
                <a:spcPct val="150000"/>
              </a:lnSpc>
            </a:pPr>
            <a:r>
              <a:rPr lang="pt-BR" sz="2200" dirty="0">
                <a:latin typeface="Arial Narrow" panose="020B0606020202030204" pitchFamily="34" charset="0"/>
              </a:rPr>
              <a:t>Nós, moradores do Bairro do Café, reivindicamos que seja consertada a iluminação do nosso bairro, pois as lâmpadas estão queimadas há muito tempo e, quando anoitece, fica impossível caminhar pelas ruas. À noite o bairro fica mais perigoso, pois já ocorreram assaltos à sorveteria e Dona Cleuza caiu em um buraco, porque não estava enxergando nada.  </a:t>
            </a:r>
          </a:p>
        </p:txBody>
      </p:sp>
    </p:spTree>
    <p:extLst>
      <p:ext uri="{BB962C8B-B14F-4D97-AF65-F5344CB8AC3E}">
        <p14:creationId xmlns:p14="http://schemas.microsoft.com/office/powerpoint/2010/main" val="162293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AB9352-D9AD-B136-8D30-9A3669B0FEAA}"/>
              </a:ext>
            </a:extLst>
          </p:cNvPr>
          <p:cNvSpPr txBox="1"/>
          <p:nvPr/>
        </p:nvSpPr>
        <p:spPr>
          <a:xfrm>
            <a:off x="217816" y="634389"/>
            <a:ext cx="11678009" cy="607608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Certos de podermos contar com a eficiência de sua gestão, desde já, agradecemos. </a:t>
            </a:r>
          </a:p>
          <a:p>
            <a:pPr algn="r">
              <a:lnSpc>
                <a:spcPct val="150000"/>
              </a:lnSpc>
            </a:pPr>
            <a:r>
              <a:rPr lang="pt-BR" sz="2200" dirty="0">
                <a:latin typeface="Arial Narrow" panose="020B0606020202030204" pitchFamily="34" charset="0"/>
              </a:rPr>
              <a:t>Atenciosamente,  </a:t>
            </a:r>
          </a:p>
          <a:p>
            <a:pPr algn="r">
              <a:lnSpc>
                <a:spcPct val="150000"/>
              </a:lnSpc>
            </a:pPr>
            <a:r>
              <a:rPr lang="pt-BR" sz="2200" dirty="0">
                <a:latin typeface="Arial Narrow" panose="020B0606020202030204" pitchFamily="34" charset="0"/>
              </a:rPr>
              <a:t>Moradores do Bairro do Café</a:t>
            </a:r>
          </a:p>
          <a:p>
            <a:pPr algn="r">
              <a:lnSpc>
                <a:spcPct val="150000"/>
              </a:lnSpc>
            </a:pPr>
            <a:r>
              <a:rPr lang="pt-BR" sz="1000" dirty="0">
                <a:latin typeface="Arial Narrow" panose="020B0606020202030204" pitchFamily="34" charset="0"/>
              </a:rPr>
              <a:t>Disponível em: </a:t>
            </a:r>
            <a:r>
              <a:rPr lang="pt-BR" sz="1000" dirty="0" err="1">
                <a:latin typeface="Arial Narrow" panose="020B0606020202030204" pitchFamily="34" charset="0"/>
              </a:rPr>
              <a:t>chrome-extension</a:t>
            </a:r>
            <a:r>
              <a:rPr lang="pt-BR" sz="1000" dirty="0">
                <a:latin typeface="Arial Narrow" panose="020B0606020202030204" pitchFamily="34" charset="0"/>
              </a:rPr>
              <a:t>://</a:t>
            </a:r>
            <a:r>
              <a:rPr lang="pt-BR" sz="1000" dirty="0" err="1">
                <a:latin typeface="Arial Narrow" panose="020B0606020202030204" pitchFamily="34" charset="0"/>
              </a:rPr>
              <a:t>efaidnbmnnnibpcajpcglclefindmkaj</a:t>
            </a:r>
            <a:r>
              <a:rPr lang="pt-BR" sz="1000" dirty="0">
                <a:latin typeface="Arial Narrow" panose="020B0606020202030204" pitchFamily="34" charset="0"/>
              </a:rPr>
              <a:t>/https://portal.educacao.go.gov.br/</a:t>
            </a:r>
            <a:r>
              <a:rPr lang="pt-BR" sz="1000" dirty="0" err="1">
                <a:latin typeface="Arial Narrow" panose="020B0606020202030204" pitchFamily="34" charset="0"/>
              </a:rPr>
              <a:t>wp-content</a:t>
            </a:r>
            <a:r>
              <a:rPr lang="pt-BR" sz="1000" dirty="0">
                <a:latin typeface="Arial Narrow" panose="020B0606020202030204" pitchFamily="34" charset="0"/>
              </a:rPr>
              <a:t>/uploads/2021/08/Atividade-12-4-o-ano-Lingua-Portugues-Tema-Carta-e-pronomes-pessoais-possessivos-Professor.pdf. Acesso em: 12 de maio 2025. (Adaptado).</a:t>
            </a:r>
          </a:p>
          <a:p>
            <a:pPr algn="just">
              <a:lnSpc>
                <a:spcPct val="150000"/>
              </a:lnSpc>
            </a:pPr>
            <a:r>
              <a:rPr lang="pt-BR" sz="2200" b="1" dirty="0">
                <a:latin typeface="Arial Narrow" panose="020B0606020202030204" pitchFamily="34" charset="0"/>
              </a:rPr>
              <a:t>ORIENTAÇÕES GERAIS PARA PRODUZIR A CARTA DE RECLAMAÇÃO:</a:t>
            </a:r>
          </a:p>
          <a:p>
            <a:pPr algn="just">
              <a:lnSpc>
                <a:spcPct val="150000"/>
              </a:lnSpc>
            </a:pPr>
            <a:r>
              <a:rPr lang="pt-BR" sz="2200" dirty="0">
                <a:latin typeface="Arial Narrow" panose="020B0606020202030204" pitchFamily="34" charset="0"/>
              </a:rPr>
              <a:t>1) Ao redigir o seu texto, assegure as características do gênero textual “Carta de Reclamação”.</a:t>
            </a:r>
          </a:p>
          <a:p>
            <a:pPr algn="just">
              <a:lnSpc>
                <a:spcPct val="150000"/>
              </a:lnSpc>
            </a:pPr>
            <a:r>
              <a:rPr lang="pt-BR" sz="2200" dirty="0">
                <a:latin typeface="Arial Narrow" panose="020B0606020202030204" pitchFamily="34" charset="0"/>
              </a:rPr>
              <a:t>2) Faça um projeto de texto antes de iniciar a escrita, leia os textos motivadores, marque palavras/expressões/trechos-chave. (Organizar é o primeiro passo para elaborar o seu texto).</a:t>
            </a:r>
          </a:p>
          <a:p>
            <a:pPr algn="just">
              <a:lnSpc>
                <a:spcPct val="150000"/>
              </a:lnSpc>
            </a:pPr>
            <a:r>
              <a:rPr lang="pt-BR" sz="2200" dirty="0">
                <a:latin typeface="Arial Narrow" panose="020B0606020202030204" pitchFamily="34" charset="0"/>
              </a:rPr>
              <a:t>3) Reflita sobre o que se pede na proposta de escrita e relacione aos textos motivadores que você leu. </a:t>
            </a:r>
          </a:p>
          <a:p>
            <a:pPr algn="just">
              <a:lnSpc>
                <a:spcPct val="150000"/>
              </a:lnSpc>
            </a:pPr>
            <a:r>
              <a:rPr lang="pt-BR" sz="2200" dirty="0">
                <a:latin typeface="Arial Narrow" panose="020B0606020202030204" pitchFamily="34" charset="0"/>
              </a:rPr>
              <a:t>4) Sua escrita precisa ser fluida, criativa e despertar a atenção do leitor.</a:t>
            </a:r>
          </a:p>
          <a:p>
            <a:pPr algn="just">
              <a:lnSpc>
                <a:spcPct val="150000"/>
              </a:lnSpc>
            </a:pPr>
            <a:r>
              <a:rPr lang="pt-BR" sz="2200" dirty="0">
                <a:latin typeface="Arial Narrow" panose="020B0606020202030204" pitchFamily="34" charset="0"/>
              </a:rPr>
              <a:t>5) Considere os elementos da carta de reclamação.</a:t>
            </a:r>
          </a:p>
          <a:p>
            <a:pPr algn="just">
              <a:lnSpc>
                <a:spcPct val="150000"/>
              </a:lnSpc>
            </a:pPr>
            <a:r>
              <a:rPr lang="pt-BR" sz="2200" dirty="0">
                <a:latin typeface="Arial Narrow" panose="020B0606020202030204" pitchFamily="34" charset="0"/>
              </a:rPr>
              <a:t>6) Releia o texto e faça a reescrita. </a:t>
            </a:r>
          </a:p>
        </p:txBody>
      </p:sp>
    </p:spTree>
    <p:extLst>
      <p:ext uri="{BB962C8B-B14F-4D97-AF65-F5344CB8AC3E}">
        <p14:creationId xmlns:p14="http://schemas.microsoft.com/office/powerpoint/2010/main" val="1068956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F5ED3CB-FF2B-53AD-793E-B06455C9F88D}"/>
              </a:ext>
            </a:extLst>
          </p:cNvPr>
          <p:cNvPicPr>
            <a:picLocks noChangeAspect="1"/>
          </p:cNvPicPr>
          <p:nvPr/>
        </p:nvPicPr>
        <p:blipFill>
          <a:blip r:embed="rId2"/>
          <a:stretch>
            <a:fillRect/>
          </a:stretch>
        </p:blipFill>
        <p:spPr>
          <a:xfrm>
            <a:off x="383409" y="717176"/>
            <a:ext cx="5240287" cy="679955"/>
          </a:xfrm>
          <a:prstGeom prst="rect">
            <a:avLst/>
          </a:prstGeom>
        </p:spPr>
      </p:pic>
      <p:sp>
        <p:nvSpPr>
          <p:cNvPr id="6" name="CaixaDeTexto 5">
            <a:extLst>
              <a:ext uri="{FF2B5EF4-FFF2-40B4-BE49-F238E27FC236}">
                <a16:creationId xmlns:a16="http://schemas.microsoft.com/office/drawing/2014/main" id="{FD9C03D1-BA84-2E8B-B739-80EF91B2B01F}"/>
              </a:ext>
            </a:extLst>
          </p:cNvPr>
          <p:cNvSpPr txBox="1"/>
          <p:nvPr/>
        </p:nvSpPr>
        <p:spPr>
          <a:xfrm>
            <a:off x="276045" y="1536935"/>
            <a:ext cx="11505946" cy="5010514"/>
          </a:xfrm>
          <a:prstGeom prst="rect">
            <a:avLst/>
          </a:prstGeom>
          <a:noFill/>
        </p:spPr>
        <p:txBody>
          <a:bodyPr wrap="square" numCol="3">
            <a:spAutoFit/>
          </a:bodyPr>
          <a:lstStyle/>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spcAft>
                <a:spcPts val="800"/>
              </a:spcAft>
              <a:buNone/>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Ai se </a:t>
            </a:r>
            <a:r>
              <a:rPr lang="pt-BR" sz="2200" b="1" dirty="0" err="1">
                <a:effectLst/>
                <a:latin typeface="Arial Narrow" panose="020B0606020202030204" pitchFamily="34" charset="0"/>
                <a:ea typeface="Aptos" panose="020B0004020202020204" pitchFamily="34" charset="0"/>
                <a:cs typeface="Times New Roman" panose="02020603050405020304" pitchFamily="18" charset="0"/>
              </a:rPr>
              <a:t>sêsse</a:t>
            </a:r>
            <a:endParaRPr lang="pt-BR" sz="22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um dia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se gostasse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um dia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queresse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empareasse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juntim</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vivesse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juntim</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morasse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juntim</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drumisse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juntim</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morresse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Se pro céu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assubisse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Mas porém se acontecesse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De São Pedro não abrisse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porta do céu e fosse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Te dizer qualquer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tulice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se eu me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arriminasse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tu cum eu insistisse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Pra que eu me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arresolvesse</a:t>
            </a: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t>
            </a:r>
          </a:p>
          <a:p>
            <a:pPr algn="just">
              <a:spcAft>
                <a:spcPts val="800"/>
              </a:spcAft>
              <a:buNone/>
            </a:pP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Tarvês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ficasse</a:t>
            </a:r>
          </a:p>
          <a:p>
            <a:pPr algn="just">
              <a:spcAft>
                <a:spcPts val="800"/>
              </a:spcAft>
              <a:buNone/>
            </a:pP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Tarvês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nois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dois caísse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o céu furado arriasse</a:t>
            </a:r>
          </a:p>
          <a:p>
            <a:pPr algn="just">
              <a:spcAft>
                <a:spcPts val="8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as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virgi</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toda fugisse</a:t>
            </a:r>
          </a:p>
          <a:p>
            <a:pPr algn="r">
              <a:buNone/>
            </a:pPr>
            <a:r>
              <a:rPr lang="pt-BR" sz="1000" dirty="0">
                <a:effectLst/>
                <a:latin typeface="Arial Narrow" panose="020B0606020202030204" pitchFamily="34" charset="0"/>
                <a:ea typeface="Aptos" panose="020B0004020202020204" pitchFamily="34" charset="0"/>
                <a:cs typeface="Times New Roman" panose="02020603050405020304" pitchFamily="18" charset="0"/>
              </a:rPr>
              <a:t>ZÉ DA LUZ. </a:t>
            </a:r>
            <a:r>
              <a:rPr lang="pt-BR" sz="1000" i="1" dirty="0">
                <a:effectLst/>
                <a:latin typeface="Arial Narrow" panose="020B0606020202030204" pitchFamily="34" charset="0"/>
                <a:ea typeface="Aptos" panose="020B0004020202020204" pitchFamily="34" charset="0"/>
                <a:cs typeface="Times New Roman" panose="02020603050405020304" pitchFamily="18" charset="0"/>
              </a:rPr>
              <a:t>Cordel do Fogo Encantado</a:t>
            </a:r>
            <a:r>
              <a:rPr lang="pt-BR" sz="1000" dirty="0">
                <a:effectLst/>
                <a:latin typeface="Arial Narrow" panose="020B0606020202030204" pitchFamily="34" charset="0"/>
                <a:ea typeface="Aptos" panose="020B0004020202020204" pitchFamily="34" charset="0"/>
                <a:cs typeface="Times New Roman" panose="02020603050405020304" pitchFamily="18" charset="0"/>
              </a:rPr>
              <a:t>. Recife: Álbum de estúdio, 2001.</a:t>
            </a:r>
          </a:p>
          <a:p>
            <a:pPr algn="r">
              <a:buNone/>
            </a:pPr>
            <a:r>
              <a:rPr lang="pt-BR" sz="1000" dirty="0">
                <a:effectLst/>
                <a:latin typeface="Arial Narrow" panose="020B0606020202030204" pitchFamily="34" charset="0"/>
                <a:ea typeface="Aptos" panose="020B0004020202020204" pitchFamily="34" charset="0"/>
                <a:cs typeface="Times New Roman" panose="02020603050405020304" pitchFamily="18" charset="0"/>
              </a:rPr>
              <a:t>Disponível em: https://descomplica.com.br/gabarito-</a:t>
            </a:r>
            <a:r>
              <a:rPr lang="pt-BR" sz="1000" dirty="0" err="1">
                <a:effectLst/>
                <a:latin typeface="Arial Narrow" panose="020B0606020202030204" pitchFamily="34" charset="0"/>
                <a:ea typeface="Aptos" panose="020B0004020202020204" pitchFamily="34" charset="0"/>
                <a:cs typeface="Times New Roman" panose="02020603050405020304" pitchFamily="18" charset="0"/>
              </a:rPr>
              <a:t>enem</a:t>
            </a:r>
            <a:r>
              <a:rPr lang="pt-BR" sz="1000" dirty="0">
                <a:effectLst/>
                <a:latin typeface="Arial Narrow" panose="020B0606020202030204" pitchFamily="34" charset="0"/>
                <a:ea typeface="Aptos" panose="020B0004020202020204" pitchFamily="34" charset="0"/>
                <a:cs typeface="Times New Roman" panose="02020603050405020304" pitchFamily="18" charset="0"/>
              </a:rPr>
              <a:t>/</a:t>
            </a:r>
            <a:r>
              <a:rPr lang="pt-BR" sz="1000" dirty="0" err="1">
                <a:effectLst/>
                <a:latin typeface="Arial Narrow" panose="020B0606020202030204" pitchFamily="34" charset="0"/>
                <a:ea typeface="Aptos" panose="020B0004020202020204" pitchFamily="34" charset="0"/>
                <a:cs typeface="Times New Roman" panose="02020603050405020304" pitchFamily="18" charset="0"/>
              </a:rPr>
              <a:t>questoes</a:t>
            </a:r>
            <a:r>
              <a:rPr lang="pt-BR" sz="1000" dirty="0">
                <a:effectLst/>
                <a:latin typeface="Arial Narrow" panose="020B0606020202030204" pitchFamily="34" charset="0"/>
                <a:ea typeface="Aptos" panose="020B0004020202020204" pitchFamily="34" charset="0"/>
                <a:cs typeface="Times New Roman" panose="02020603050405020304" pitchFamily="18" charset="0"/>
              </a:rPr>
              <a:t>/2015-segunda-aplicacao/segundo-dia/ai-se-sesse-se-um-dia-nois-se-gostasse-se-um-dia-nois-se-queresse-se-nois-dois-se-empareasse/. Acesso em: 28 de maio 2025.</a:t>
            </a:r>
          </a:p>
        </p:txBody>
      </p:sp>
    </p:spTree>
    <p:extLst>
      <p:ext uri="{BB962C8B-B14F-4D97-AF65-F5344CB8AC3E}">
        <p14:creationId xmlns:p14="http://schemas.microsoft.com/office/powerpoint/2010/main" val="10375102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2A79FE-A810-401E-7236-C0DCD7C0F91B}"/>
              </a:ext>
            </a:extLst>
          </p:cNvPr>
          <p:cNvSpPr txBox="1"/>
          <p:nvPr/>
        </p:nvSpPr>
        <p:spPr>
          <a:xfrm>
            <a:off x="235070" y="723513"/>
            <a:ext cx="11652130"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 </a:t>
            </a:r>
            <a:r>
              <a:rPr lang="pt-BR" sz="2200" dirty="0">
                <a:latin typeface="Arial Narrow" panose="020B0606020202030204" pitchFamily="34" charset="0"/>
              </a:rPr>
              <a:t>O texto traz como tema</a:t>
            </a:r>
          </a:p>
          <a:p>
            <a:pPr algn="just">
              <a:lnSpc>
                <a:spcPct val="150000"/>
              </a:lnSpc>
            </a:pPr>
            <a:r>
              <a:rPr lang="pt-BR" sz="2200" dirty="0">
                <a:latin typeface="Arial Narrow" panose="020B0606020202030204" pitchFamily="34" charset="0"/>
              </a:rPr>
              <a:t>(A) o amor.</a:t>
            </a:r>
          </a:p>
          <a:p>
            <a:pPr algn="just">
              <a:lnSpc>
                <a:spcPct val="150000"/>
              </a:lnSpc>
            </a:pPr>
            <a:r>
              <a:rPr lang="pt-BR" sz="2200" dirty="0">
                <a:latin typeface="Arial Narrow" panose="020B0606020202030204" pitchFamily="34" charset="0"/>
              </a:rPr>
              <a:t>(B) o medo.</a:t>
            </a:r>
          </a:p>
          <a:p>
            <a:pPr algn="just">
              <a:lnSpc>
                <a:spcPct val="150000"/>
              </a:lnSpc>
            </a:pPr>
            <a:r>
              <a:rPr lang="pt-BR" sz="2200" dirty="0">
                <a:latin typeface="Arial Narrow" panose="020B0606020202030204" pitchFamily="34" charset="0"/>
              </a:rPr>
              <a:t>(C) a inveja.</a:t>
            </a:r>
          </a:p>
          <a:p>
            <a:pPr algn="just">
              <a:lnSpc>
                <a:spcPct val="150000"/>
              </a:lnSpc>
            </a:pPr>
            <a:r>
              <a:rPr lang="pt-BR" sz="2200" dirty="0">
                <a:latin typeface="Arial Narrow" panose="020B0606020202030204" pitchFamily="34" charset="0"/>
              </a:rPr>
              <a:t>(D) a felicidade.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No trecho “Se </a:t>
            </a:r>
            <a:r>
              <a:rPr lang="pt-BR" sz="2200" dirty="0" err="1">
                <a:latin typeface="Arial Narrow" panose="020B0606020202030204" pitchFamily="34" charset="0"/>
              </a:rPr>
              <a:t>nois</a:t>
            </a:r>
            <a:r>
              <a:rPr lang="pt-BR" sz="2200" dirty="0">
                <a:latin typeface="Arial Narrow" panose="020B0606020202030204" pitchFamily="34" charset="0"/>
              </a:rPr>
              <a:t> dois se </a:t>
            </a:r>
            <a:r>
              <a:rPr lang="pt-BR" sz="2200" b="1" u="sng" dirty="0" err="1">
                <a:latin typeface="Arial Narrow" panose="020B0606020202030204" pitchFamily="34" charset="0"/>
              </a:rPr>
              <a:t>empareasse</a:t>
            </a:r>
            <a:r>
              <a:rPr lang="pt-BR" sz="2200" dirty="0">
                <a:latin typeface="Arial Narrow" panose="020B0606020202030204" pitchFamily="34" charset="0"/>
              </a:rPr>
              <a:t>”, a palavra destacada possui sentido de</a:t>
            </a:r>
          </a:p>
          <a:p>
            <a:pPr algn="just">
              <a:lnSpc>
                <a:spcPct val="150000"/>
              </a:lnSpc>
            </a:pPr>
            <a:r>
              <a:rPr lang="pt-BR" sz="2200" dirty="0">
                <a:latin typeface="Arial Narrow" panose="020B0606020202030204" pitchFamily="34" charset="0"/>
              </a:rPr>
              <a:t>(A) respeitar.</a:t>
            </a:r>
          </a:p>
          <a:p>
            <a:pPr algn="just">
              <a:lnSpc>
                <a:spcPct val="150000"/>
              </a:lnSpc>
            </a:pPr>
            <a:r>
              <a:rPr lang="pt-BR" sz="2200" dirty="0">
                <a:latin typeface="Arial Narrow" panose="020B0606020202030204" pitchFamily="34" charset="0"/>
              </a:rPr>
              <a:t>(B) abraçar.</a:t>
            </a:r>
          </a:p>
          <a:p>
            <a:pPr algn="just">
              <a:lnSpc>
                <a:spcPct val="150000"/>
              </a:lnSpc>
            </a:pPr>
            <a:r>
              <a:rPr lang="pt-BR" sz="2200" dirty="0">
                <a:latin typeface="Arial Narrow" panose="020B0606020202030204" pitchFamily="34" charset="0"/>
              </a:rPr>
              <a:t>(C) gostar.</a:t>
            </a:r>
          </a:p>
          <a:p>
            <a:pPr algn="just">
              <a:lnSpc>
                <a:spcPct val="150000"/>
              </a:lnSpc>
            </a:pPr>
            <a:r>
              <a:rPr lang="pt-BR" sz="2200" dirty="0">
                <a:latin typeface="Arial Narrow" panose="020B0606020202030204" pitchFamily="34" charset="0"/>
              </a:rPr>
              <a:t>(D) casar.</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7930075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4824AD-E44D-752C-94A2-57A12EFBF775}"/>
              </a:ext>
            </a:extLst>
          </p:cNvPr>
          <p:cNvSpPr txBox="1"/>
          <p:nvPr/>
        </p:nvSpPr>
        <p:spPr>
          <a:xfrm>
            <a:off x="243696" y="663129"/>
            <a:ext cx="11634878"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Ao ser escrito, o texto fez uso de uma linguagem</a:t>
            </a:r>
          </a:p>
          <a:p>
            <a:pPr algn="just">
              <a:lnSpc>
                <a:spcPct val="150000"/>
              </a:lnSpc>
            </a:pPr>
            <a:r>
              <a:rPr lang="pt-BR" sz="2200" dirty="0">
                <a:latin typeface="Arial Narrow" panose="020B0606020202030204" pitchFamily="34" charset="0"/>
              </a:rPr>
              <a:t>(A) virtual.</a:t>
            </a:r>
          </a:p>
          <a:p>
            <a:pPr algn="just">
              <a:lnSpc>
                <a:spcPct val="150000"/>
              </a:lnSpc>
            </a:pPr>
            <a:r>
              <a:rPr lang="pt-BR" sz="2200" dirty="0">
                <a:latin typeface="Arial Narrow" panose="020B0606020202030204" pitchFamily="34" charset="0"/>
              </a:rPr>
              <a:t>(B) formal.</a:t>
            </a:r>
          </a:p>
          <a:p>
            <a:pPr algn="just">
              <a:lnSpc>
                <a:spcPct val="150000"/>
              </a:lnSpc>
            </a:pPr>
            <a:r>
              <a:rPr lang="pt-BR" sz="2200" dirty="0">
                <a:latin typeface="Arial Narrow" panose="020B0606020202030204" pitchFamily="34" charset="0"/>
              </a:rPr>
              <a:t>(C) técnica.</a:t>
            </a:r>
          </a:p>
          <a:p>
            <a:pPr algn="just">
              <a:lnSpc>
                <a:spcPct val="150000"/>
              </a:lnSpc>
            </a:pPr>
            <a:r>
              <a:rPr lang="pt-BR" sz="2200" dirty="0">
                <a:latin typeface="Arial Narrow" panose="020B0606020202030204" pitchFamily="34" charset="0"/>
              </a:rPr>
              <a:t>(D) coloquial.</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a:p>
            <a:pPr algn="just">
              <a:lnSpc>
                <a:spcPct val="150000"/>
              </a:lnSpc>
            </a:pPr>
            <a:endParaRPr lang="pt-BR" sz="2200" dirty="0">
              <a:latin typeface="Arial Narrow" panose="020B0606020202030204" pitchFamily="34" charset="0"/>
            </a:endParaRPr>
          </a:p>
          <a:p>
            <a:pPr algn="ctr">
              <a:lnSpc>
                <a:spcPct val="150000"/>
              </a:lnSpc>
            </a:pPr>
            <a:r>
              <a:rPr lang="pt-BR" sz="2200" b="1" dirty="0">
                <a:latin typeface="Arial Narrow" panose="020B0606020202030204" pitchFamily="34" charset="0"/>
              </a:rPr>
              <a:t>Quem está por trás da máscara?</a:t>
            </a:r>
          </a:p>
          <a:p>
            <a:pPr algn="r">
              <a:lnSpc>
                <a:spcPct val="150000"/>
              </a:lnSpc>
            </a:pPr>
            <a:r>
              <a:rPr lang="pt-BR" sz="2200" dirty="0">
                <a:latin typeface="Arial Narrow" panose="020B0606020202030204" pitchFamily="34" charset="0"/>
              </a:rPr>
              <a:t>Vinícius de Noronha Barboza</a:t>
            </a:r>
          </a:p>
          <a:p>
            <a:pPr algn="just">
              <a:lnSpc>
                <a:spcPct val="150000"/>
              </a:lnSpc>
            </a:pPr>
            <a:r>
              <a:rPr lang="pt-BR" sz="2200" dirty="0">
                <a:latin typeface="Arial Narrow" panose="020B0606020202030204" pitchFamily="34" charset="0"/>
              </a:rPr>
              <a:t>A internet hoje em dia é uma das principais ferramentas para se montar uma amizade, grandes sites de relacionamento e compartilhamento de arquivos pessoais como o Facebook [...] E o que isso significa? Que a</a:t>
            </a:r>
          </a:p>
        </p:txBody>
      </p:sp>
    </p:spTree>
    <p:extLst>
      <p:ext uri="{BB962C8B-B14F-4D97-AF65-F5344CB8AC3E}">
        <p14:creationId xmlns:p14="http://schemas.microsoft.com/office/powerpoint/2010/main" val="39406384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BC50125-F66B-503A-89F4-8607F03E066E}"/>
              </a:ext>
            </a:extLst>
          </p:cNvPr>
          <p:cNvSpPr txBox="1"/>
          <p:nvPr/>
        </p:nvSpPr>
        <p:spPr>
          <a:xfrm>
            <a:off x="191936" y="586012"/>
            <a:ext cx="11738395" cy="537236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internet representa simplesmente uma nova maneira de se fazer amizades? Ou que pode ser uma ferramenta de destruição de vidas pessoais? Eu digo que ambos, pois com seu principal intuito de manter uma conexão entre os usuários e deixá-los mais íntimos com compartilhamento de, não só diálogos, mas fotos e outros arquivos pessoais, ela acabou virando um atalho para malfeitores simplesmente acabarem com a vida de qualquer um.</a:t>
            </a:r>
          </a:p>
          <a:p>
            <a:pPr algn="just">
              <a:lnSpc>
                <a:spcPct val="150000"/>
              </a:lnSpc>
            </a:pPr>
            <a:r>
              <a:rPr lang="pt-BR" sz="2200" dirty="0">
                <a:latin typeface="Arial Narrow" panose="020B0606020202030204" pitchFamily="34" charset="0"/>
              </a:rPr>
              <a:t>Ou seja, uma arma fatal, pois todos estão em sua mira. Quem nunca acordou para assistir ao jornal da manhãzinha e deu de cara com uma notícia de um caso de violação de privacidade através da internet? Bom, eu já. E, ao contrário do que alguns pensam, eu não achei nada engraçado. [...]</a:t>
            </a:r>
          </a:p>
          <a:p>
            <a:pPr algn="just">
              <a:lnSpc>
                <a:spcPct val="150000"/>
              </a:lnSpc>
            </a:pPr>
            <a:r>
              <a:rPr lang="pt-BR" sz="2200" dirty="0">
                <a:latin typeface="Arial Narrow" panose="020B0606020202030204" pitchFamily="34" charset="0"/>
              </a:rPr>
              <a:t>Usar redes sociais para compartilhar informações íntimas pessoais não é errado, porém perigoso; por isso, requer segurança e cuidado. Pois, afinal, como saber quem está por trás da máscara? Ou, melhor dizendo, por trás da tela?...</a:t>
            </a:r>
          </a:p>
          <a:p>
            <a:pPr algn="r">
              <a:lnSpc>
                <a:spcPct val="150000"/>
              </a:lnSpc>
            </a:pPr>
            <a:r>
              <a:rPr lang="pt-BR" sz="1000" dirty="0">
                <a:latin typeface="Arial Narrow" panose="020B0606020202030204" pitchFamily="34" charset="0"/>
              </a:rPr>
              <a:t>Disponível em: https://www.qconcursos.com/</a:t>
            </a:r>
            <a:r>
              <a:rPr lang="pt-BR" sz="1000" dirty="0" err="1">
                <a:latin typeface="Arial Narrow" panose="020B0606020202030204" pitchFamily="34" charset="0"/>
              </a:rPr>
              <a:t>questoes</a:t>
            </a:r>
            <a:r>
              <a:rPr lang="pt-BR" sz="1000" dirty="0">
                <a:latin typeface="Arial Narrow" panose="020B0606020202030204" pitchFamily="34" charset="0"/>
              </a:rPr>
              <a:t>-militares/</a:t>
            </a:r>
            <a:r>
              <a:rPr lang="pt-BR" sz="1000" dirty="0" err="1">
                <a:latin typeface="Arial Narrow" panose="020B0606020202030204" pitchFamily="34" charset="0"/>
              </a:rPr>
              <a:t>questoes</a:t>
            </a:r>
            <a:r>
              <a:rPr lang="pt-BR" sz="1000" dirty="0">
                <a:latin typeface="Arial Narrow" panose="020B0606020202030204" pitchFamily="34" charset="0"/>
              </a:rPr>
              <a:t>/bd79c3a8-c2. Acesso em: 9 de jun. 2025. (Adaptado).</a:t>
            </a:r>
          </a:p>
        </p:txBody>
      </p:sp>
    </p:spTree>
    <p:extLst>
      <p:ext uri="{BB962C8B-B14F-4D97-AF65-F5344CB8AC3E}">
        <p14:creationId xmlns:p14="http://schemas.microsoft.com/office/powerpoint/2010/main" val="629891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DF8553D-3CEA-97FF-9CD7-5F49BB05175B}"/>
              </a:ext>
            </a:extLst>
          </p:cNvPr>
          <p:cNvSpPr txBox="1"/>
          <p:nvPr/>
        </p:nvSpPr>
        <p:spPr>
          <a:xfrm>
            <a:off x="235070" y="643492"/>
            <a:ext cx="11643504"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Qual é o tema da crônica lida?</a:t>
            </a:r>
          </a:p>
          <a:p>
            <a:pPr algn="just">
              <a:lnSpc>
                <a:spcPct val="150000"/>
              </a:lnSpc>
            </a:pPr>
            <a:r>
              <a:rPr lang="pt-BR" sz="2200" dirty="0">
                <a:latin typeface="Arial Narrow" panose="020B0606020202030204" pitchFamily="34" charset="0"/>
              </a:rPr>
              <a:t>(A) A internet usada de forma negativa pode causar a destruição de privacidade.</a:t>
            </a:r>
          </a:p>
          <a:p>
            <a:pPr algn="just">
              <a:lnSpc>
                <a:spcPct val="150000"/>
              </a:lnSpc>
            </a:pPr>
            <a:r>
              <a:rPr lang="pt-BR" sz="2200" dirty="0">
                <a:latin typeface="Arial Narrow" panose="020B0606020202030204" pitchFamily="34" charset="0"/>
              </a:rPr>
              <a:t>(B) A internet usada para publicar informações pessoais não causa perigo aos usuários. </a:t>
            </a:r>
          </a:p>
          <a:p>
            <a:pPr algn="just">
              <a:lnSpc>
                <a:spcPct val="150000"/>
              </a:lnSpc>
            </a:pPr>
            <a:r>
              <a:rPr lang="pt-BR" sz="2200" dirty="0">
                <a:latin typeface="Arial Narrow" panose="020B0606020202030204" pitchFamily="34" charset="0"/>
              </a:rPr>
              <a:t>(C) O uso da internet na atualidade é um dos principais instrumentos para criar relacionamentos seguros.</a:t>
            </a:r>
          </a:p>
          <a:p>
            <a:pPr algn="just">
              <a:lnSpc>
                <a:spcPct val="150000"/>
              </a:lnSpc>
            </a:pPr>
            <a:r>
              <a:rPr lang="pt-BR" sz="2200" dirty="0">
                <a:latin typeface="Arial Narrow" panose="020B0606020202030204" pitchFamily="34" charset="0"/>
              </a:rPr>
              <a:t>(D) O uso da internet facilita para arquivar fotos pessoais e compartilhar informações sem prejudicar a privacidade do usuário.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O ponto de vista defendido nesse texto é que</a:t>
            </a:r>
          </a:p>
          <a:p>
            <a:pPr algn="just">
              <a:lnSpc>
                <a:spcPct val="150000"/>
              </a:lnSpc>
            </a:pPr>
            <a:r>
              <a:rPr lang="pt-BR" sz="2200" dirty="0">
                <a:latin typeface="Arial Narrow" panose="020B0606020202030204" pitchFamily="34" charset="0"/>
              </a:rPr>
              <a:t>(A) a internet é apenas um meio para criar relacionamentos e compartilhar arquivos pessoais.</a:t>
            </a:r>
          </a:p>
          <a:p>
            <a:pPr algn="just">
              <a:lnSpc>
                <a:spcPct val="150000"/>
              </a:lnSpc>
            </a:pPr>
            <a:r>
              <a:rPr lang="pt-BR" sz="2200" dirty="0">
                <a:latin typeface="Arial Narrow" panose="020B0606020202030204" pitchFamily="34" charset="0"/>
              </a:rPr>
              <a:t>(B) a internet contribui para unir as pessoas, facilitando o diálogo e o compartilhamento de fotos.</a:t>
            </a:r>
          </a:p>
          <a:p>
            <a:pPr algn="just">
              <a:lnSpc>
                <a:spcPct val="150000"/>
              </a:lnSpc>
            </a:pPr>
            <a:r>
              <a:rPr lang="pt-BR" sz="2200" dirty="0">
                <a:latin typeface="Arial Narrow" panose="020B0606020202030204" pitchFamily="34" charset="0"/>
              </a:rPr>
              <a:t>(C) a internet é utilizada simplesmente para compartilhar informações pessoais com cuidado e segurança.</a:t>
            </a:r>
          </a:p>
          <a:p>
            <a:pPr algn="just">
              <a:lnSpc>
                <a:spcPct val="150000"/>
              </a:lnSpc>
            </a:pPr>
            <a:r>
              <a:rPr lang="pt-BR" sz="2200" dirty="0">
                <a:latin typeface="Arial Narrow" panose="020B0606020202030204" pitchFamily="34" charset="0"/>
              </a:rPr>
              <a:t>(D) a internet acaba virando um atalho para malfeitores simplesmente acabarem com a vida de qualquer pessoa.</a:t>
            </a:r>
          </a:p>
        </p:txBody>
      </p:sp>
    </p:spTree>
    <p:extLst>
      <p:ext uri="{BB962C8B-B14F-4D97-AF65-F5344CB8AC3E}">
        <p14:creationId xmlns:p14="http://schemas.microsoft.com/office/powerpoint/2010/main" val="42177221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A84C03-F6BE-B597-3CB2-D09E6827356B}"/>
              </a:ext>
            </a:extLst>
          </p:cNvPr>
          <p:cNvSpPr txBox="1"/>
          <p:nvPr/>
        </p:nvSpPr>
        <p:spPr>
          <a:xfrm>
            <a:off x="269575" y="638247"/>
            <a:ext cx="11591746" cy="6126421"/>
          </a:xfrm>
          <a:prstGeom prst="rect">
            <a:avLst/>
          </a:prstGeom>
          <a:noFill/>
        </p:spPr>
        <p:txBody>
          <a:bodyPr wrap="square">
            <a:spAutoFit/>
          </a:bodyPr>
          <a:lstStyle/>
          <a:p>
            <a:pPr>
              <a:lnSpc>
                <a:spcPct val="150000"/>
              </a:lnSpc>
            </a:pPr>
            <a:r>
              <a:rPr lang="pt-BR" sz="2200" dirty="0">
                <a:latin typeface="Arial Narrow" panose="020B0606020202030204" pitchFamily="34" charset="0"/>
              </a:rPr>
              <a:t>Leia o texto e responda aos itens 6, 7 e 8.</a:t>
            </a:r>
          </a:p>
          <a:p>
            <a:endParaRPr lang="pt-BR" sz="800" dirty="0">
              <a:latin typeface="Arial Narrow" panose="020B0606020202030204" pitchFamily="34" charset="0"/>
            </a:endParaRPr>
          </a:p>
          <a:p>
            <a:pPr>
              <a:lnSpc>
                <a:spcPct val="150000"/>
              </a:lnSpc>
            </a:pPr>
            <a:r>
              <a:rPr lang="pt-BR" sz="2200" dirty="0">
                <a:latin typeface="Arial Narrow" panose="020B0606020202030204" pitchFamily="34" charset="0"/>
              </a:rPr>
              <a:t>À Magazine Luiza</a:t>
            </a:r>
          </a:p>
          <a:p>
            <a:endParaRPr lang="pt-BR" sz="800" dirty="0">
              <a:latin typeface="Arial Narrow" panose="020B0606020202030204" pitchFamily="34" charset="0"/>
            </a:endParaRPr>
          </a:p>
          <a:p>
            <a:pPr>
              <a:lnSpc>
                <a:spcPct val="150000"/>
              </a:lnSpc>
            </a:pPr>
            <a:r>
              <a:rPr lang="pt-BR" sz="2200" dirty="0">
                <a:latin typeface="Arial Narrow" panose="020B0606020202030204" pitchFamily="34" charset="0"/>
              </a:rPr>
              <a:t>Antônio Araújo de Freitas, inscrito no CPF sob o nº 036.856.491-52, venho manifestar minha irresignação acerca do processo de entrega do pedido nº 25463-8 (Uma televisão Samsung), realizado no dia 04 de abril de 2021.</a:t>
            </a:r>
          </a:p>
          <a:p>
            <a:pPr>
              <a:lnSpc>
                <a:spcPct val="150000"/>
              </a:lnSpc>
            </a:pPr>
            <a:r>
              <a:rPr lang="pt-BR" sz="2200" dirty="0">
                <a:latin typeface="Arial Narrow" panose="020B0606020202030204" pitchFamily="34" charset="0"/>
              </a:rPr>
              <a:t>Ocorre que a entrega do mesmo estava prevista para o dia 17 de abril de 2021 e até o momento, passados 18 dias deste prazo, ainda não o recebi.</a:t>
            </a:r>
          </a:p>
          <a:p>
            <a:pPr>
              <a:lnSpc>
                <a:spcPct val="150000"/>
              </a:lnSpc>
            </a:pPr>
            <a:r>
              <a:rPr lang="pt-BR" sz="2200" dirty="0">
                <a:latin typeface="Arial Narrow" panose="020B0606020202030204" pitchFamily="34" charset="0"/>
              </a:rPr>
              <a:t>Portanto, informo que caso o pedido não seja entregue até o dia 15 de maio de 2021, considerarei a compra cancelada por inadimplência do vendedor, solicitando desde já a restituição dos valores pagos.</a:t>
            </a:r>
          </a:p>
          <a:p>
            <a:pPr>
              <a:lnSpc>
                <a:spcPct val="150000"/>
              </a:lnSpc>
            </a:pPr>
            <a:r>
              <a:rPr lang="pt-BR" sz="2200" dirty="0">
                <a:latin typeface="Arial Narrow" panose="020B0606020202030204" pitchFamily="34" charset="0"/>
              </a:rPr>
              <a:t>Aguardo uma resposta para esta reclamação,</a:t>
            </a:r>
          </a:p>
          <a:p>
            <a:pPr algn="r">
              <a:lnSpc>
                <a:spcPct val="150000"/>
              </a:lnSpc>
            </a:pPr>
            <a:r>
              <a:rPr lang="pt-BR" sz="2200" dirty="0">
                <a:latin typeface="Arial Narrow" panose="020B0606020202030204" pitchFamily="34" charset="0"/>
              </a:rPr>
              <a:t>Antônio Araújo de Freitas</a:t>
            </a:r>
          </a:p>
          <a:p>
            <a:pPr algn="r">
              <a:lnSpc>
                <a:spcPct val="150000"/>
              </a:lnSpc>
            </a:pPr>
            <a:r>
              <a:rPr lang="pt-BR" sz="1000" dirty="0">
                <a:latin typeface="Arial Narrow" panose="020B0606020202030204" pitchFamily="34" charset="0"/>
              </a:rPr>
              <a:t>Disponível em: modelosimples.com.br – Adaptado por TSA, 2021 (Carta fictícia). Acesso em: 23 de jun. 2025. </a:t>
            </a:r>
          </a:p>
        </p:txBody>
      </p:sp>
    </p:spTree>
    <p:extLst>
      <p:ext uri="{BB962C8B-B14F-4D97-AF65-F5344CB8AC3E}">
        <p14:creationId xmlns:p14="http://schemas.microsoft.com/office/powerpoint/2010/main" val="27681336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D9C676-BF10-C407-1385-F98ACDBE1184}"/>
              </a:ext>
            </a:extLst>
          </p:cNvPr>
          <p:cNvSpPr txBox="1"/>
          <p:nvPr/>
        </p:nvSpPr>
        <p:spPr>
          <a:xfrm>
            <a:off x="191937" y="663128"/>
            <a:ext cx="11678010"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Qual a finalidade do texto?</a:t>
            </a:r>
          </a:p>
          <a:p>
            <a:pPr algn="just">
              <a:lnSpc>
                <a:spcPct val="150000"/>
              </a:lnSpc>
            </a:pPr>
            <a:r>
              <a:rPr lang="pt-BR" sz="2200" dirty="0">
                <a:latin typeface="Arial Narrow" panose="020B0606020202030204" pitchFamily="34" charset="0"/>
              </a:rPr>
              <a:t>(A) Realizar críticas sobre uma determinada empresa. </a:t>
            </a:r>
          </a:p>
          <a:p>
            <a:pPr algn="just">
              <a:lnSpc>
                <a:spcPct val="150000"/>
              </a:lnSpc>
            </a:pPr>
            <a:r>
              <a:rPr lang="pt-BR" sz="2200" dirty="0">
                <a:latin typeface="Arial Narrow" panose="020B0606020202030204" pitchFamily="34" charset="0"/>
              </a:rPr>
              <a:t>(B) Cobrar soluções para uma problemática surgida.</a:t>
            </a:r>
          </a:p>
          <a:p>
            <a:pPr algn="just">
              <a:lnSpc>
                <a:spcPct val="150000"/>
              </a:lnSpc>
            </a:pPr>
            <a:r>
              <a:rPr lang="pt-BR" sz="2200" dirty="0">
                <a:latin typeface="Arial Narrow" panose="020B0606020202030204" pitchFamily="34" charset="0"/>
              </a:rPr>
              <a:t>(C) Apresentar argumentos e opinião sobre um fato.</a:t>
            </a:r>
          </a:p>
          <a:p>
            <a:pPr algn="just">
              <a:lnSpc>
                <a:spcPct val="150000"/>
              </a:lnSpc>
            </a:pPr>
            <a:r>
              <a:rPr lang="pt-BR" sz="2200" dirty="0">
                <a:latin typeface="Arial Narrow" panose="020B0606020202030204" pitchFamily="34" charset="0"/>
              </a:rPr>
              <a:t>(D) Narrar sobre uma compra desastrosa.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7. </a:t>
            </a:r>
            <a:r>
              <a:rPr lang="pt-BR" sz="2200" dirty="0">
                <a:latin typeface="Arial Narrow" panose="020B0606020202030204" pitchFamily="34" charset="0"/>
              </a:rPr>
              <a:t>No trecho: “… ainda não </a:t>
            </a:r>
            <a:r>
              <a:rPr lang="pt-BR" sz="2200" b="1" u="sng" dirty="0">
                <a:latin typeface="Arial Narrow" panose="020B0606020202030204" pitchFamily="34" charset="0"/>
              </a:rPr>
              <a:t>o</a:t>
            </a:r>
            <a:r>
              <a:rPr lang="pt-BR" sz="2200" dirty="0">
                <a:latin typeface="Arial Narrow" panose="020B0606020202030204" pitchFamily="34" charset="0"/>
              </a:rPr>
              <a:t> recebi.”, o pronome destacado refere-se</a:t>
            </a:r>
          </a:p>
          <a:p>
            <a:pPr algn="just">
              <a:lnSpc>
                <a:spcPct val="150000"/>
              </a:lnSpc>
            </a:pPr>
            <a:r>
              <a:rPr lang="pt-BR" sz="2200" dirty="0">
                <a:latin typeface="Arial Narrow" panose="020B0606020202030204" pitchFamily="34" charset="0"/>
              </a:rPr>
              <a:t>(A) à data. </a:t>
            </a:r>
          </a:p>
          <a:p>
            <a:pPr algn="just">
              <a:lnSpc>
                <a:spcPct val="150000"/>
              </a:lnSpc>
            </a:pPr>
            <a:r>
              <a:rPr lang="pt-BR" sz="2200" dirty="0">
                <a:latin typeface="Arial Narrow" panose="020B0606020202030204" pitchFamily="34" charset="0"/>
              </a:rPr>
              <a:t>(B) ao prazo.</a:t>
            </a:r>
          </a:p>
          <a:p>
            <a:pPr algn="just">
              <a:lnSpc>
                <a:spcPct val="150000"/>
              </a:lnSpc>
            </a:pPr>
            <a:r>
              <a:rPr lang="pt-BR" sz="2200" dirty="0">
                <a:latin typeface="Arial Narrow" panose="020B0606020202030204" pitchFamily="34" charset="0"/>
              </a:rPr>
              <a:t>(C) à entrega. </a:t>
            </a:r>
          </a:p>
          <a:p>
            <a:pPr algn="just">
              <a:lnSpc>
                <a:spcPct val="150000"/>
              </a:lnSpc>
            </a:pPr>
            <a:r>
              <a:rPr lang="pt-BR" sz="2200" dirty="0">
                <a:latin typeface="Arial Narrow" panose="020B0606020202030204" pitchFamily="34" charset="0"/>
              </a:rPr>
              <a:t>(D) ao produto. </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830905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ED2CA9-C298-88CC-CB00-4E481BBFD88C}"/>
              </a:ext>
            </a:extLst>
          </p:cNvPr>
          <p:cNvSpPr txBox="1"/>
          <p:nvPr/>
        </p:nvSpPr>
        <p:spPr>
          <a:xfrm>
            <a:off x="217817" y="645399"/>
            <a:ext cx="11600372" cy="325993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No trecho: “</a:t>
            </a:r>
            <a:r>
              <a:rPr lang="pt-BR" sz="2200" b="1" dirty="0">
                <a:latin typeface="Arial Narrow" panose="020B0606020202030204" pitchFamily="34" charset="0"/>
              </a:rPr>
              <a:t>Portanto</a:t>
            </a:r>
            <a:r>
              <a:rPr lang="pt-BR" sz="2200" dirty="0">
                <a:latin typeface="Arial Narrow" panose="020B0606020202030204" pitchFamily="34" charset="0"/>
              </a:rPr>
              <a:t>, informo que…”, a palavra destacada introduz uma </a:t>
            </a:r>
          </a:p>
          <a:p>
            <a:pPr algn="just">
              <a:lnSpc>
                <a:spcPct val="150000"/>
              </a:lnSpc>
            </a:pPr>
            <a:r>
              <a:rPr lang="pt-BR" sz="2200" dirty="0">
                <a:latin typeface="Arial Narrow" panose="020B0606020202030204" pitchFamily="34" charset="0"/>
              </a:rPr>
              <a:t>(A) adição. </a:t>
            </a:r>
          </a:p>
          <a:p>
            <a:pPr algn="just">
              <a:lnSpc>
                <a:spcPct val="150000"/>
              </a:lnSpc>
            </a:pPr>
            <a:r>
              <a:rPr lang="pt-BR" sz="2200" dirty="0">
                <a:latin typeface="Arial Narrow" panose="020B0606020202030204" pitchFamily="34" charset="0"/>
              </a:rPr>
              <a:t>(B) conclusão.</a:t>
            </a:r>
          </a:p>
          <a:p>
            <a:pPr algn="just">
              <a:lnSpc>
                <a:spcPct val="150000"/>
              </a:lnSpc>
            </a:pPr>
            <a:r>
              <a:rPr lang="pt-BR" sz="2200" dirty="0">
                <a:latin typeface="Arial Narrow" panose="020B0606020202030204" pitchFamily="34" charset="0"/>
              </a:rPr>
              <a:t>(C) explicação.</a:t>
            </a:r>
          </a:p>
          <a:p>
            <a:pPr algn="just">
              <a:lnSpc>
                <a:spcPct val="150000"/>
              </a:lnSpc>
            </a:pPr>
            <a:r>
              <a:rPr lang="pt-BR" sz="2200" dirty="0">
                <a:latin typeface="Arial Narrow" panose="020B0606020202030204" pitchFamily="34" charset="0"/>
              </a:rPr>
              <a:t>(D) consequência. </a:t>
            </a:r>
          </a:p>
          <a:p>
            <a:pPr algn="just"/>
            <a:endParaRPr lang="pt-BR" sz="800"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p:txBody>
      </p:sp>
      <p:pic>
        <p:nvPicPr>
          <p:cNvPr id="4" name="Imagem 3">
            <a:extLst>
              <a:ext uri="{FF2B5EF4-FFF2-40B4-BE49-F238E27FC236}">
                <a16:creationId xmlns:a16="http://schemas.microsoft.com/office/drawing/2014/main" id="{1399C2FE-1AD4-0DBE-B66A-16F767B51E66}"/>
              </a:ext>
            </a:extLst>
          </p:cNvPr>
          <p:cNvPicPr>
            <a:picLocks noChangeAspect="1"/>
          </p:cNvPicPr>
          <p:nvPr/>
        </p:nvPicPr>
        <p:blipFill>
          <a:blip r:embed="rId2"/>
          <a:stretch>
            <a:fillRect/>
          </a:stretch>
        </p:blipFill>
        <p:spPr>
          <a:xfrm>
            <a:off x="3933645" y="3607102"/>
            <a:ext cx="3418673" cy="2523766"/>
          </a:xfrm>
          <a:prstGeom prst="rect">
            <a:avLst/>
          </a:prstGeom>
        </p:spPr>
      </p:pic>
      <p:sp>
        <p:nvSpPr>
          <p:cNvPr id="6" name="CaixaDeTexto 5">
            <a:extLst>
              <a:ext uri="{FF2B5EF4-FFF2-40B4-BE49-F238E27FC236}">
                <a16:creationId xmlns:a16="http://schemas.microsoft.com/office/drawing/2014/main" id="{A73D2DF5-9794-745D-65F1-52F947203C79}"/>
              </a:ext>
            </a:extLst>
          </p:cNvPr>
          <p:cNvSpPr txBox="1"/>
          <p:nvPr/>
        </p:nvSpPr>
        <p:spPr>
          <a:xfrm>
            <a:off x="2538322" y="6096817"/>
            <a:ext cx="6094562" cy="553998"/>
          </a:xfrm>
          <a:prstGeom prst="rect">
            <a:avLst/>
          </a:prstGeom>
          <a:noFill/>
        </p:spPr>
        <p:txBody>
          <a:bodyPr wrap="square">
            <a:spAutoFit/>
          </a:bodyPr>
          <a:lstStyle/>
          <a:p>
            <a:pPr algn="ctr"/>
            <a:r>
              <a:rPr lang="pt-BR" sz="1000" dirty="0">
                <a:latin typeface="Arial Narrow" panose="020B0606020202030204" pitchFamily="34" charset="0"/>
              </a:rPr>
              <a:t>Disponível em: https://www.google.com/</a:t>
            </a:r>
            <a:r>
              <a:rPr lang="pt-BR" sz="1000" dirty="0" err="1">
                <a:latin typeface="Arial Narrow" panose="020B0606020202030204" pitchFamily="34" charset="0"/>
              </a:rPr>
              <a:t>url?sa</a:t>
            </a:r>
            <a:r>
              <a:rPr lang="pt-BR" sz="1000" dirty="0">
                <a:latin typeface="Arial Narrow" panose="020B0606020202030204" pitchFamily="34" charset="0"/>
              </a:rPr>
              <a:t>=</a:t>
            </a:r>
            <a:r>
              <a:rPr lang="pt-BR" sz="1000" dirty="0" err="1">
                <a:latin typeface="Arial Narrow" panose="020B0606020202030204" pitchFamily="34" charset="0"/>
              </a:rPr>
              <a:t>i&amp;url</a:t>
            </a:r>
            <a:r>
              <a:rPr lang="pt-BR" sz="1000" dirty="0">
                <a:latin typeface="Arial Narrow" panose="020B0606020202030204" pitchFamily="34" charset="0"/>
              </a:rPr>
              <a:t>=https%3A%2F%2Fblogdoaftm.com.br%2Fcharge-trabalho-infantil%2F&amp;psig=AOvVaw3GWsuOSNY5twpX94pnOT2h&amp;ust=1751483068572000&amp;source=</a:t>
            </a:r>
            <a:r>
              <a:rPr lang="pt-BR" sz="1000" dirty="0" err="1">
                <a:latin typeface="Arial Narrow" panose="020B0606020202030204" pitchFamily="34" charset="0"/>
              </a:rPr>
              <a:t>images&amp;cd</a:t>
            </a:r>
            <a:r>
              <a:rPr lang="pt-BR" sz="1000" dirty="0">
                <a:latin typeface="Arial Narrow" panose="020B0606020202030204" pitchFamily="34" charset="0"/>
              </a:rPr>
              <a:t>=</a:t>
            </a:r>
            <a:r>
              <a:rPr lang="pt-BR" sz="1000" dirty="0" err="1">
                <a:latin typeface="Arial Narrow" panose="020B0606020202030204" pitchFamily="34" charset="0"/>
              </a:rPr>
              <a:t>vfe&amp;opi</a:t>
            </a:r>
            <a:r>
              <a:rPr lang="pt-BR" sz="1000" dirty="0">
                <a:latin typeface="Arial Narrow" panose="020B0606020202030204" pitchFamily="34" charset="0"/>
              </a:rPr>
              <a:t>=89978449&amp;ved=0CBQQjRxqFwoTCIDoxY2tnI4DFQAAAAAdAAAAABAE. Acesso em: 2 de jul. 2025.</a:t>
            </a:r>
          </a:p>
        </p:txBody>
      </p:sp>
    </p:spTree>
    <p:extLst>
      <p:ext uri="{BB962C8B-B14F-4D97-AF65-F5344CB8AC3E}">
        <p14:creationId xmlns:p14="http://schemas.microsoft.com/office/powerpoint/2010/main" val="12145088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63EDB7-AD10-40BE-A783-300E4155186E}"/>
              </a:ext>
            </a:extLst>
          </p:cNvPr>
          <p:cNvSpPr txBox="1"/>
          <p:nvPr/>
        </p:nvSpPr>
        <p:spPr>
          <a:xfrm>
            <a:off x="209189" y="611369"/>
            <a:ext cx="11703889"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Essa charge tem a finalidade de</a:t>
            </a:r>
          </a:p>
          <a:p>
            <a:pPr algn="just">
              <a:lnSpc>
                <a:spcPct val="150000"/>
              </a:lnSpc>
            </a:pPr>
            <a:r>
              <a:rPr lang="pt-BR" sz="2200" dirty="0">
                <a:latin typeface="Arial Narrow" panose="020B0606020202030204" pitchFamily="34" charset="0"/>
              </a:rPr>
              <a:t>(A) descrever como se trabalha na rua.</a:t>
            </a:r>
          </a:p>
          <a:p>
            <a:pPr algn="just">
              <a:lnSpc>
                <a:spcPct val="150000"/>
              </a:lnSpc>
            </a:pPr>
            <a:r>
              <a:rPr lang="pt-BR" sz="2200" dirty="0">
                <a:latin typeface="Arial Narrow" panose="020B0606020202030204" pitchFamily="34" charset="0"/>
              </a:rPr>
              <a:t>(B) criticar a situação de trabalho infantil.</a:t>
            </a:r>
          </a:p>
          <a:p>
            <a:pPr algn="just">
              <a:lnSpc>
                <a:spcPct val="150000"/>
              </a:lnSpc>
            </a:pPr>
            <a:r>
              <a:rPr lang="pt-BR" sz="2200" dirty="0">
                <a:latin typeface="Arial Narrow" panose="020B0606020202030204" pitchFamily="34" charset="0"/>
              </a:rPr>
              <a:t>(C) narrar os sonhos das pessoas à noite.</a:t>
            </a:r>
          </a:p>
          <a:p>
            <a:pPr algn="just">
              <a:lnSpc>
                <a:spcPct val="150000"/>
              </a:lnSpc>
            </a:pPr>
            <a:r>
              <a:rPr lang="pt-BR" sz="2200" dirty="0">
                <a:latin typeface="Arial Narrow" panose="020B0606020202030204" pitchFamily="34" charset="0"/>
              </a:rPr>
              <a:t>(D) instruir sobre a realização de trabalho infantil.</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Qual valor social e ético pode ser compreendido nessa charge?</a:t>
            </a:r>
          </a:p>
          <a:p>
            <a:pPr algn="just">
              <a:lnSpc>
                <a:spcPct val="150000"/>
              </a:lnSpc>
            </a:pPr>
            <a:r>
              <a:rPr lang="pt-BR" sz="2200" dirty="0">
                <a:latin typeface="Arial Narrow" panose="020B0606020202030204" pitchFamily="34" charset="0"/>
              </a:rPr>
              <a:t>(A) Liberdade.</a:t>
            </a:r>
          </a:p>
          <a:p>
            <a:pPr algn="just">
              <a:lnSpc>
                <a:spcPct val="150000"/>
              </a:lnSpc>
            </a:pPr>
            <a:r>
              <a:rPr lang="pt-BR" sz="2200" dirty="0">
                <a:latin typeface="Arial Narrow" panose="020B0606020202030204" pitchFamily="34" charset="0"/>
              </a:rPr>
              <a:t>(B) Tolerância.</a:t>
            </a:r>
          </a:p>
          <a:p>
            <a:pPr algn="just">
              <a:lnSpc>
                <a:spcPct val="150000"/>
              </a:lnSpc>
            </a:pPr>
            <a:r>
              <a:rPr lang="pt-BR" sz="2200" dirty="0">
                <a:latin typeface="Arial Narrow" panose="020B0606020202030204" pitchFamily="34" charset="0"/>
              </a:rPr>
              <a:t>(C) Honestidade.</a:t>
            </a:r>
          </a:p>
          <a:p>
            <a:pPr algn="just">
              <a:lnSpc>
                <a:spcPct val="150000"/>
              </a:lnSpc>
            </a:pPr>
            <a:r>
              <a:rPr lang="pt-BR" sz="2200" dirty="0">
                <a:latin typeface="Arial Narrow" panose="020B0606020202030204" pitchFamily="34" charset="0"/>
              </a:rPr>
              <a:t>(D) </a:t>
            </a:r>
            <a:r>
              <a:rPr lang="pt-BR" sz="2200">
                <a:latin typeface="Arial Narrow" panose="020B0606020202030204" pitchFamily="34" charset="0"/>
              </a:rPr>
              <a:t>Responsabilidade.</a:t>
            </a:r>
            <a:endParaRPr lang="pt-BR" sz="2200" dirty="0">
              <a:latin typeface="Arial Narrow" panose="020B0606020202030204" pitchFamily="34" charset="0"/>
            </a:endParaRPr>
          </a:p>
        </p:txBody>
      </p:sp>
    </p:spTree>
    <p:extLst>
      <p:ext uri="{BB962C8B-B14F-4D97-AF65-F5344CB8AC3E}">
        <p14:creationId xmlns:p14="http://schemas.microsoft.com/office/powerpoint/2010/main" val="16665499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56716" y="0"/>
            <a:ext cx="12248715" cy="6858000"/>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62c39e8-2011-4304-8627-a07dfcced2d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C9720BA6CF2B43ABD4DDD5CBBEDF94" ma:contentTypeVersion="9" ma:contentTypeDescription="Create a new document." ma:contentTypeScope="" ma:versionID="9bb02e632f348e16a4b0a6935ba70039">
  <xsd:schema xmlns:xsd="http://www.w3.org/2001/XMLSchema" xmlns:xs="http://www.w3.org/2001/XMLSchema" xmlns:p="http://schemas.microsoft.com/office/2006/metadata/properties" xmlns:ns3="b62c39e8-2011-4304-8627-a07dfcced2dc" xmlns:ns4="a1032e1d-881f-444c-9b65-a66966189492" targetNamespace="http://schemas.microsoft.com/office/2006/metadata/properties" ma:root="true" ma:fieldsID="f2488279a3a50114153feb4560485e4a" ns3:_="" ns4:_="">
    <xsd:import namespace="b62c39e8-2011-4304-8627-a07dfcced2dc"/>
    <xsd:import namespace="a1032e1d-881f-444c-9b65-a66966189492"/>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c39e8-2011-4304-8627-a07dfcced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032e1d-881f-444c-9b65-a669661894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5498D-679E-457C-BE42-75535CC0AD85}">
  <ds:schemaRefs>
    <ds:schemaRef ds:uri="http://purl.org/dc/elements/1.1/"/>
    <ds:schemaRef ds:uri="a1032e1d-881f-444c-9b65-a66966189492"/>
    <ds:schemaRef ds:uri="http://schemas.microsoft.com/office/2006/documentManagement/types"/>
    <ds:schemaRef ds:uri="b62c39e8-2011-4304-8627-a07dfcced2dc"/>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B2DD7922-8C86-4DAD-B542-4840AC808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2c39e8-2011-4304-8627-a07dfcced2dc"/>
    <ds:schemaRef ds:uri="a1032e1d-881f-444c-9b65-a669661894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30F4BF-C46C-4EBB-ACE9-4D24D43058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7631</TotalTime>
  <Words>16145</Words>
  <Application>Microsoft Office PowerPoint</Application>
  <PresentationFormat>Widescreen</PresentationFormat>
  <Paragraphs>838</Paragraphs>
  <Slides>117</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117</vt:i4>
      </vt:variant>
    </vt:vector>
  </HeadingPairs>
  <TitlesOfParts>
    <vt:vector size="123" baseType="lpstr">
      <vt:lpstr>Aptos</vt:lpstr>
      <vt:lpstr>Arial</vt:lpstr>
      <vt:lpstr>Arial Narrow</vt:lpstr>
      <vt:lpstr>Calibri</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Bianca Felipe Ferreira</cp:lastModifiedBy>
  <cp:revision>135</cp:revision>
  <dcterms:created xsi:type="dcterms:W3CDTF">2023-05-30T13:00:46Z</dcterms:created>
  <dcterms:modified xsi:type="dcterms:W3CDTF">2025-07-25T11:57:44Z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0x010100CDC9720BA6CF2B43ABD4DDD5CBBEDF94</vt:lpwstr>
  </property>
</Properties>
</file>