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9">
  <p:sldMasterIdLst>
    <p:sldMasterId id="2147483648" r:id="rId1"/>
    <p:sldMasterId id="2147483652" r:id="rId2"/>
  </p:sldMasterIdLst>
  <p:notesMasterIdLst>
    <p:notesMasterId r:id="rId88"/>
  </p:notesMasterIdLst>
  <p:sldIdLst>
    <p:sldId id="380" r:id="rId3"/>
    <p:sldId id="256" r:id="rId4"/>
    <p:sldId id="381" r:id="rId5"/>
    <p:sldId id="382" r:id="rId6"/>
    <p:sldId id="383" r:id="rId7"/>
    <p:sldId id="384" r:id="rId8"/>
    <p:sldId id="385" r:id="rId9"/>
    <p:sldId id="386" r:id="rId10"/>
    <p:sldId id="387" r:id="rId11"/>
    <p:sldId id="388" r:id="rId12"/>
    <p:sldId id="389" r:id="rId13"/>
    <p:sldId id="390" r:id="rId14"/>
    <p:sldId id="391" r:id="rId15"/>
    <p:sldId id="392" r:id="rId16"/>
    <p:sldId id="393" r:id="rId17"/>
    <p:sldId id="394" r:id="rId18"/>
    <p:sldId id="395" r:id="rId19"/>
    <p:sldId id="396" r:id="rId20"/>
    <p:sldId id="397" r:id="rId21"/>
    <p:sldId id="398" r:id="rId22"/>
    <p:sldId id="399" r:id="rId23"/>
    <p:sldId id="400" r:id="rId24"/>
    <p:sldId id="401" r:id="rId25"/>
    <p:sldId id="402" r:id="rId26"/>
    <p:sldId id="403" r:id="rId27"/>
    <p:sldId id="404" r:id="rId28"/>
    <p:sldId id="405" r:id="rId29"/>
    <p:sldId id="406" r:id="rId30"/>
    <p:sldId id="407" r:id="rId31"/>
    <p:sldId id="408" r:id="rId32"/>
    <p:sldId id="409" r:id="rId33"/>
    <p:sldId id="471" r:id="rId34"/>
    <p:sldId id="410" r:id="rId35"/>
    <p:sldId id="411" r:id="rId36"/>
    <p:sldId id="412" r:id="rId37"/>
    <p:sldId id="413" r:id="rId38"/>
    <p:sldId id="414" r:id="rId39"/>
    <p:sldId id="415" r:id="rId40"/>
    <p:sldId id="416" r:id="rId41"/>
    <p:sldId id="417" r:id="rId42"/>
    <p:sldId id="418" r:id="rId43"/>
    <p:sldId id="419" r:id="rId44"/>
    <p:sldId id="420" r:id="rId45"/>
    <p:sldId id="421" r:id="rId46"/>
    <p:sldId id="422" r:id="rId47"/>
    <p:sldId id="423" r:id="rId48"/>
    <p:sldId id="472" r:id="rId49"/>
    <p:sldId id="424" r:id="rId50"/>
    <p:sldId id="425" r:id="rId51"/>
    <p:sldId id="426" r:id="rId52"/>
    <p:sldId id="473" r:id="rId53"/>
    <p:sldId id="431" r:id="rId54"/>
    <p:sldId id="432" r:id="rId55"/>
    <p:sldId id="433" r:id="rId56"/>
    <p:sldId id="434" r:id="rId57"/>
    <p:sldId id="474" r:id="rId58"/>
    <p:sldId id="435" r:id="rId59"/>
    <p:sldId id="436" r:id="rId60"/>
    <p:sldId id="437" r:id="rId61"/>
    <p:sldId id="438" r:id="rId62"/>
    <p:sldId id="439" r:id="rId63"/>
    <p:sldId id="440" r:id="rId64"/>
    <p:sldId id="441" r:id="rId65"/>
    <p:sldId id="442" r:id="rId66"/>
    <p:sldId id="475" r:id="rId67"/>
    <p:sldId id="443" r:id="rId68"/>
    <p:sldId id="444" r:id="rId69"/>
    <p:sldId id="445" r:id="rId70"/>
    <p:sldId id="446" r:id="rId71"/>
    <p:sldId id="447" r:id="rId72"/>
    <p:sldId id="448" r:id="rId73"/>
    <p:sldId id="449" r:id="rId74"/>
    <p:sldId id="450" r:id="rId75"/>
    <p:sldId id="477" r:id="rId76"/>
    <p:sldId id="451" r:id="rId77"/>
    <p:sldId id="452" r:id="rId78"/>
    <p:sldId id="453" r:id="rId79"/>
    <p:sldId id="478" r:id="rId80"/>
    <p:sldId id="479" r:id="rId81"/>
    <p:sldId id="454" r:id="rId82"/>
    <p:sldId id="455" r:id="rId83"/>
    <p:sldId id="456" r:id="rId84"/>
    <p:sldId id="457" r:id="rId85"/>
    <p:sldId id="480" r:id="rId86"/>
    <p:sldId id="379" r:id="rId8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A2985"/>
    <a:srgbClr val="5889C7"/>
    <a:srgbClr val="283583"/>
    <a:srgbClr val="005661"/>
    <a:srgbClr val="FFFFFF"/>
    <a:srgbClr val="CFD2E3"/>
    <a:srgbClr val="96D0DB"/>
    <a:srgbClr val="006666"/>
    <a:srgbClr val="829CA9"/>
    <a:srgbClr val="FFF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8" autoAdjust="0"/>
    <p:restoredTop sz="96247" autoAdjust="0"/>
  </p:normalViewPr>
  <p:slideViewPr>
    <p:cSldViewPr snapToGrid="0">
      <p:cViewPr varScale="1">
        <p:scale>
          <a:sx n="103" d="100"/>
          <a:sy n="103" d="100"/>
        </p:scale>
        <p:origin x="66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presProps" Target="presProps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viewProps" Target="viewProps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2C728-E922-4AE7-87A0-A18D1FEC1DB0}" type="datetimeFigureOut">
              <a:rPr lang="pt-BR" smtClean="0"/>
              <a:t>23/07/2025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A2A704-82F4-4310-B173-D1788FCD4D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4690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A2A704-82F4-4310-B173-D1788FCD4DFB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2631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3574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7720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2320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DEE564-F948-FCCD-82F5-59A7EE5C88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1BE117-4852-D6B9-E0F3-4DF658DE07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7E34DD-F0F2-365E-1E16-3D33F488B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23/07/2025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637472-FA25-2219-F195-2EBD1DF0A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B2769A0-1F51-C479-7497-0BC0057B8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3377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1438E6-F580-6E99-5EE5-F9A6D12D5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5FB6C6A-4076-2E48-9A29-0FD2EE9DA0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AED79F-BF57-DACA-3CD6-E2E72832B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23/07/2025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1AB6B35-0FA8-5C52-990D-C6711DE6D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A719BB-E607-49C2-FC93-14D52B2D2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664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2F7C64-5C47-EE82-1F25-6B39076CB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3B70E0-A6E5-5A20-32FD-DB96B266F3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9D9121-7BA5-34C8-50A3-24CFA79E9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23/07/2025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9F9526-2DEE-9747-2450-7AA4B1BA3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66F5FC-0F89-73BD-2D56-36FC11CD7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3723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16F40F-1B2F-EE42-4E29-49A457118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A676A13-2FCA-6941-E9E2-8FE9B2B6AC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05B8CE1-3CD4-ADDF-28EF-1DE0D8F37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2DF3B3D-12A0-1027-FF8A-472E7CDAA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23/07/2025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507EE66-B208-E86A-1F79-DF9C50A02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23068E3-4ACB-84AC-75F5-73AD78F13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3615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E2D933-483A-5663-AC81-784F88908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EE3BC44-E884-62E9-68E7-5EC21F310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9341D85-5EC2-6BFF-A64A-D57868A3A3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5A5B424-5B1F-5894-C6E0-DA7C729CD6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6A08EEA-4EE7-54CB-C3A2-BD13C5CD58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38FB9D7-D259-9988-2770-C7A720C98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23/07/2025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4588836-8E49-21EA-B780-CBC7A726A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2D3FB74-BCE8-9BA8-21A2-7A68C09FB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3713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79E527-B9DD-B88C-AC03-11D5C447E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EBFAAC1-28B1-6DA2-DE07-D02F6D9F1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23/07/2025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90904FD-2CB3-ED0D-9CDC-BD7D7FC1C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6790736-E826-E6BA-F28F-7F863D9B8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9418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8539406-6320-198D-7E35-410344B01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23/07/2025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0CDAF92-D337-C1EB-BCBD-D33C477F7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88F8D88-739D-2FE4-CB96-4C4C2A9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0989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279136-8201-AECE-8F6D-51837606E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DFB027-2819-B93F-1E1B-DFC2DC9FA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AD791D9-F07F-E5B1-4658-37DF588FF1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82F2B60-8920-AD23-4B28-7A41968DC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23/07/2025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6EB25CE-2B02-AD4D-999A-962A64D15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A0041A3-782E-9077-768B-D9FE99B4D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2026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636344-AE6C-AD8A-6073-7C74789BA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534EF67-D029-00DD-0D7D-093CDF6844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FA9D8C2-2E50-5BFB-2F48-525DA572C5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E2582A9-1FCA-8E26-9A6C-75D243AD5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23/07/2025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108BA5E-A6DB-CE8F-8AC5-4A6605E94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6982E48-07C0-789D-62B4-6E5C9ED56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72207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8B59F4-E6F0-E6CD-C6EF-F69E33A23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C772AF2-F057-579A-3B7C-092BA4A2DD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CE94A10-A237-0F1A-FCD8-9ADFC9EA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23/07/2025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D5F94A-E23C-E7D7-63B2-690A45693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A6253C-67AB-22D7-4239-CBE3DB185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20545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2D85FEA-A880-6656-00B8-68E2C96A2F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B867634-7EF3-4BED-E640-5AA05D1A0F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55D0EF6-2017-9073-BC0E-07AC32863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23/07/2025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ECCEA66-BA1F-B765-A8FC-860C66145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0097608-A93A-B43C-74E4-0D7EB46DC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351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C78BA821-B3E0-4352-9B1A-AFEE116914C7}"/>
              </a:ext>
            </a:extLst>
          </p:cNvPr>
          <p:cNvSpPr/>
          <p:nvPr userDrawn="1"/>
        </p:nvSpPr>
        <p:spPr>
          <a:xfrm>
            <a:off x="162410" y="330200"/>
            <a:ext cx="11839089" cy="6311900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0DA5AEB-E4F8-4CEF-9CE8-3B261EF82C3A}"/>
              </a:ext>
            </a:extLst>
          </p:cNvPr>
          <p:cNvSpPr/>
          <p:nvPr userDrawn="1"/>
        </p:nvSpPr>
        <p:spPr>
          <a:xfrm>
            <a:off x="3987800" y="101518"/>
            <a:ext cx="4305300" cy="622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C6FBA71B-1815-4E70-BBC9-93DD687E8F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72162" y="145044"/>
            <a:ext cx="2309308" cy="440156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1D093ECF-BC52-4844-A3A4-4CFB9369DA3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06240" y="101518"/>
            <a:ext cx="867784" cy="48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837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2A9A388-A9ED-BF8C-8EA6-547124D77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7E1590F-9A3B-C9D4-155F-940EF1F38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7FC48DE-05BA-22E6-388C-AFB7C60482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C7BEFE-4B67-4275-9DBE-B718A7576177}" type="datetimeFigureOut">
              <a:rPr lang="pt-BR" smtClean="0"/>
              <a:t>23/07/2025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35F1C1-3ED6-49FE-3DA0-0DD1CBB190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64E440-424A-C68C-EDD8-150242EC55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492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microsoft.com/office/2007/relationships/hdphoto" Target="../media/hdphoto2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microsoft.com/office/2007/relationships/hdphoto" Target="../media/hdphoto3.wdp"/><Relationship Id="rId4" Type="http://schemas.openxmlformats.org/officeDocument/2006/relationships/image" Target="../media/image6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3.png"/><Relationship Id="rId7" Type="http://schemas.openxmlformats.org/officeDocument/2006/relationships/image" Target="../media/image76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2.png"/><Relationship Id="rId7" Type="http://schemas.microsoft.com/office/2007/relationships/hdphoto" Target="../media/hdphoto7.wdp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microsoft.com/office/2007/relationships/hdphoto" Target="../media/hdphoto6.wdp"/><Relationship Id="rId10" Type="http://schemas.microsoft.com/office/2007/relationships/hdphoto" Target="../media/hdphoto8.wdp"/><Relationship Id="rId4" Type="http://schemas.openxmlformats.org/officeDocument/2006/relationships/image" Target="../media/image83.png"/><Relationship Id="rId9" Type="http://schemas.openxmlformats.org/officeDocument/2006/relationships/image" Target="../media/image8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7" Type="http://schemas.openxmlformats.org/officeDocument/2006/relationships/image" Target="../media/image94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7" Type="http://schemas.microsoft.com/office/2007/relationships/hdphoto" Target="../media/hdphoto11.wdp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microsoft.com/office/2007/relationships/hdphoto" Target="../media/hdphoto10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1.png"/><Relationship Id="rId4" Type="http://schemas.microsoft.com/office/2007/relationships/hdphoto" Target="../media/hdphoto12.wd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7" Type="http://schemas.openxmlformats.org/officeDocument/2006/relationships/image" Target="../media/image11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microsoft.com/office/2007/relationships/hdphoto" Target="../media/hdphoto13.wdp"/><Relationship Id="rId7" Type="http://schemas.microsoft.com/office/2007/relationships/hdphoto" Target="../media/hdphoto15.wdp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png"/><Relationship Id="rId5" Type="http://schemas.microsoft.com/office/2007/relationships/hdphoto" Target="../media/hdphoto14.wdp"/><Relationship Id="rId4" Type="http://schemas.openxmlformats.org/officeDocument/2006/relationships/image" Target="../media/image122.png"/><Relationship Id="rId9" Type="http://schemas.microsoft.com/office/2007/relationships/hdphoto" Target="../media/hdphoto16.wdp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7.wdp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1.png"/></Relationships>
</file>

<file path=ppt/slides/_rels/slide54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png"/><Relationship Id="rId5" Type="http://schemas.openxmlformats.org/officeDocument/2006/relationships/image" Target="../media/image134.png"/><Relationship Id="rId4" Type="http://schemas.openxmlformats.org/officeDocument/2006/relationships/image" Target="../media/image133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5.png"/><Relationship Id="rId4" Type="http://schemas.openxmlformats.org/officeDocument/2006/relationships/image" Target="../media/image7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9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5.png"/><Relationship Id="rId4" Type="http://schemas.openxmlformats.org/officeDocument/2006/relationships/image" Target="../media/image15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8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8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2.pn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aixaDeTexto 16">
            <a:extLst>
              <a:ext uri="{FF2B5EF4-FFF2-40B4-BE49-F238E27FC236}">
                <a16:creationId xmlns:a16="http://schemas.microsoft.com/office/drawing/2014/main" id="{0C2940D2-74E0-9E09-E895-27BF153E88CC}"/>
              </a:ext>
            </a:extLst>
          </p:cNvPr>
          <p:cNvSpPr txBox="1"/>
          <p:nvPr/>
        </p:nvSpPr>
        <p:spPr>
          <a:xfrm>
            <a:off x="532737" y="3269330"/>
            <a:ext cx="36737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solidFill>
                  <a:prstClr val="white"/>
                </a:solidFill>
                <a:latin typeface="Calibri" panose="020F0502020204030204"/>
                <a:ea typeface="Verdana" panose="020B0604030504040204" pitchFamily="34" charset="0"/>
                <a:cs typeface="ADLaM Display" panose="02010000000000000000" pitchFamily="2" charset="0"/>
              </a:rPr>
              <a:t>3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Verdana" panose="020B0604030504040204" pitchFamily="34" charset="0"/>
                <a:cs typeface="ADLaM Display" panose="02010000000000000000" pitchFamily="2" charset="0"/>
              </a:rPr>
              <a:t>ª SÉRIE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D1B72A1-903F-5D7B-B52C-806C212F5183}"/>
              </a:ext>
            </a:extLst>
          </p:cNvPr>
          <p:cNvSpPr txBox="1"/>
          <p:nvPr/>
        </p:nvSpPr>
        <p:spPr>
          <a:xfrm>
            <a:off x="532736" y="4218412"/>
            <a:ext cx="42064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Verdana" panose="020B0604030504040204" pitchFamily="34" charset="0"/>
                <a:cs typeface="ADLaM Display" panose="02010000000000000000" pitchFamily="2" charset="0"/>
              </a:rPr>
              <a:t>LÍNGUA PORTUGUESA</a:t>
            </a:r>
          </a:p>
        </p:txBody>
      </p:sp>
      <p:pic>
        <p:nvPicPr>
          <p:cNvPr id="2" name="Imagem 1" descr="Diagrama&#10;&#10;Descrição gerada automaticamente">
            <a:extLst>
              <a:ext uri="{FF2B5EF4-FFF2-40B4-BE49-F238E27FC236}">
                <a16:creationId xmlns:a16="http://schemas.microsoft.com/office/drawing/2014/main" id="{46BDBD3B-EC73-6ED0-20F0-C5FCF55106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905DA4D-BA4C-51FC-79B6-F2BEE07D0355}"/>
              </a:ext>
            </a:extLst>
          </p:cNvPr>
          <p:cNvSpPr txBox="1"/>
          <p:nvPr/>
        </p:nvSpPr>
        <p:spPr>
          <a:xfrm>
            <a:off x="532735" y="3260366"/>
            <a:ext cx="34944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Verdana" panose="020B0604030504040204" pitchFamily="34" charset="0"/>
                <a:cs typeface="ADLaM Display" panose="02010000000000000000" pitchFamily="2" charset="0"/>
              </a:rPr>
              <a:t>6º Ano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C5985E3-BDC1-2A67-5F0F-993773F6B68E}"/>
              </a:ext>
            </a:extLst>
          </p:cNvPr>
          <p:cNvSpPr txBox="1"/>
          <p:nvPr/>
        </p:nvSpPr>
        <p:spPr>
          <a:xfrm>
            <a:off x="532736" y="4218412"/>
            <a:ext cx="39067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Verdana" panose="020B0604030504040204" pitchFamily="34" charset="0"/>
                <a:cs typeface="ADLaM Display" panose="02010000000000000000" pitchFamily="2" charset="0"/>
              </a:rPr>
              <a:t>MATEMÁTICA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EAE6E14-3D71-A643-BC30-445FC3D309B2}"/>
              </a:ext>
            </a:extLst>
          </p:cNvPr>
          <p:cNvSpPr txBox="1"/>
          <p:nvPr/>
        </p:nvSpPr>
        <p:spPr>
          <a:xfrm>
            <a:off x="532736" y="5404860"/>
            <a:ext cx="43350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dirty="0">
                <a:solidFill>
                  <a:srgbClr val="ED7D31"/>
                </a:solidFill>
                <a:latin typeface="Calibri" panose="020F0502020204030204"/>
              </a:rPr>
              <a:t>3º BIMESTRE 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2025</a:t>
            </a:r>
          </a:p>
        </p:txBody>
      </p:sp>
    </p:spTree>
    <p:extLst>
      <p:ext uri="{BB962C8B-B14F-4D97-AF65-F5344CB8AC3E}">
        <p14:creationId xmlns:p14="http://schemas.microsoft.com/office/powerpoint/2010/main" val="116968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Logotipo&#10;&#10;O conteúdo gerado por IA pode estar incorreto.">
            <a:extLst>
              <a:ext uri="{FF2B5EF4-FFF2-40B4-BE49-F238E27FC236}">
                <a16:creationId xmlns:a16="http://schemas.microsoft.com/office/drawing/2014/main" id="{2F2D3129-59AE-02CB-47D7-03E9AC006D6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4" b="14390"/>
          <a:stretch>
            <a:fillRect/>
          </a:stretch>
        </p:blipFill>
        <p:spPr bwMode="auto">
          <a:xfrm>
            <a:off x="336000" y="624503"/>
            <a:ext cx="4320000" cy="51582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m 2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92020629-57B7-58E7-ADFD-B76226783F9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2" t="13267" r="1938" b="3670"/>
          <a:stretch>
            <a:fillRect/>
          </a:stretch>
        </p:blipFill>
        <p:spPr bwMode="auto">
          <a:xfrm>
            <a:off x="336000" y="1140330"/>
            <a:ext cx="3600000" cy="72459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DFE892E-A694-7BCF-117C-4DC0B1922BDA}"/>
              </a:ext>
            </a:extLst>
          </p:cNvPr>
          <p:cNvSpPr txBox="1"/>
          <p:nvPr/>
        </p:nvSpPr>
        <p:spPr>
          <a:xfrm>
            <a:off x="336000" y="2095545"/>
            <a:ext cx="11520000" cy="36855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abic Typesetting" panose="03020402040406030203" pitchFamily="66" charset="-78"/>
              </a:rPr>
              <a:t>Imagine a seguinte situação: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kern="0" dirty="0">
              <a:latin typeface="Arial Narrow" panose="020B0606020202030204" pitchFamily="34" charset="0"/>
              <a:ea typeface="Aptos" panose="020B0004020202020204" pitchFamily="34" charset="0"/>
              <a:cs typeface="Arabic Typesetting" panose="03020402040406030203" pitchFamily="66" charset="-78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kern="0" dirty="0">
              <a:latin typeface="Arial Narrow" panose="020B0606020202030204" pitchFamily="34" charset="0"/>
              <a:ea typeface="Aptos" panose="020B0004020202020204" pitchFamily="34" charset="0"/>
              <a:cs typeface="Arabic Typesetting" panose="03020402040406030203" pitchFamily="66" charset="-78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kern="0" dirty="0">
              <a:latin typeface="Arial Narrow" panose="020B0606020202030204" pitchFamily="34" charset="0"/>
              <a:ea typeface="Aptos" panose="020B0004020202020204" pitchFamily="34" charset="0"/>
              <a:cs typeface="Arabic Typesetting" panose="03020402040406030203" pitchFamily="66" charset="-78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kern="0" dirty="0">
              <a:latin typeface="Arial Narrow" panose="020B0606020202030204" pitchFamily="34" charset="0"/>
              <a:ea typeface="Aptos" panose="020B0004020202020204" pitchFamily="34" charset="0"/>
              <a:cs typeface="Arabic Typesetting" panose="03020402040406030203" pitchFamily="66" charset="-78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dirty="0">
                <a:latin typeface="Arial Narrow" panose="020B0606020202030204" pitchFamily="34" charset="0"/>
                <a:cs typeface="Arabic Typesetting" panose="03020402040406030203" pitchFamily="66" charset="-78"/>
              </a:rPr>
              <a:t>Neste exemplo, é possível ver o uso de frações e números decimais. Através deste tipo de compra, usamos o conceito de fração decimal, o conceito de pesagem e o conceito de números decimais, em conjunto com o sistema monetário.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B2782FEC-6663-5F14-4218-9F74D408A9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1749" y="2820137"/>
            <a:ext cx="9821646" cy="161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362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2D4F2F75-AE43-024E-BCEA-D2CBECCC3BC5}"/>
                  </a:ext>
                </a:extLst>
              </p:cNvPr>
              <p:cNvSpPr txBox="1"/>
              <p:nvPr/>
            </p:nvSpPr>
            <p:spPr>
              <a:xfrm>
                <a:off x="336000" y="694867"/>
                <a:ext cx="11520000" cy="5854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Outras situações utilizam as frações e números decimais, observe.</a:t>
                </a: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r>
                  <a:rPr lang="pt-BR" sz="2200" dirty="0">
                    <a:latin typeface="Arial Narrow" panose="020B0606020202030204" pitchFamily="34" charset="0"/>
                  </a:rPr>
                  <a:t>João comprou um videogame no valor de R$ 1200,00. Ele pagou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4 </m:t>
                        </m:r>
                      </m:den>
                    </m:f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do valor a vista e dividiu o restante em 8 parcelas iguais de R$ 112,50.</a:t>
                </a: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endParaRPr lang="pt-BR" sz="2200" kern="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ArialNarrow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endParaRPr lang="pt-BR" sz="2200" kern="0" dirty="0">
                  <a:latin typeface="Arial Narrow" panose="020B0606020202030204" pitchFamily="34" charset="0"/>
                  <a:ea typeface="Aptos" panose="020B0004020202020204" pitchFamily="34" charset="0"/>
                  <a:cs typeface="ArialNarrow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endParaRPr lang="pt-BR" sz="2200" kern="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ArialNarrow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endParaRPr lang="pt-BR" sz="2200" kern="0" dirty="0">
                  <a:latin typeface="Arial Narrow" panose="020B0606020202030204" pitchFamily="34" charset="0"/>
                  <a:ea typeface="Aptos" panose="020B0004020202020204" pitchFamily="34" charset="0"/>
                  <a:cs typeface="ArialNarrow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endParaRPr lang="pt-BR" sz="2200" kern="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ArialNarrow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endParaRPr lang="pt-BR" sz="2200" kern="0" dirty="0">
                  <a:latin typeface="Arial Narrow" panose="020B0606020202030204" pitchFamily="34" charset="0"/>
                  <a:ea typeface="Aptos" panose="020B0004020202020204" pitchFamily="34" charset="0"/>
                  <a:cs typeface="ArialNarrow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endParaRPr lang="pt-BR" sz="2200" kern="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ArialNarrow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r>
                  <a:rPr lang="pt-BR" sz="2200" dirty="0">
                    <a:latin typeface="Arial Narrow" panose="020B0606020202030204" pitchFamily="34" charset="0"/>
                  </a:rPr>
                  <a:t>Desta forma é necessário relembramos alguns conceitos importantes dos números decimais e fracionários.</a:t>
                </a: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</a:pPr>
                <a:r>
                  <a:rPr lang="pt-BR" sz="2200" dirty="0">
                    <a:latin typeface="Arial Narrow" panose="020B0606020202030204" pitchFamily="34" charset="0"/>
                  </a:rPr>
                  <a:t>Dentre todas as frações, existe um tipo especial cujo denominador é uma potência de base 10.</a:t>
                </a: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2D4F2F75-AE43-024E-BCEA-D2CBECCC3B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0" y="694867"/>
                <a:ext cx="11520000" cy="5854936"/>
              </a:xfrm>
              <a:prstGeom prst="rect">
                <a:avLst/>
              </a:prstGeom>
              <a:blipFill>
                <a:blip r:embed="rId2"/>
                <a:stretch>
                  <a:fillRect l="-688" t="-417" r="-688" b="-125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>
            <a:extLst>
              <a:ext uri="{FF2B5EF4-FFF2-40B4-BE49-F238E27FC236}">
                <a16:creationId xmlns:a16="http://schemas.microsoft.com/office/drawing/2014/main" id="{74A087B6-A073-F1B3-E6C9-D7D3FABE3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000" y="2161736"/>
            <a:ext cx="11520000" cy="3403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689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5D1A262-42DF-0667-F248-98EFBFC39B58}"/>
              </a:ext>
            </a:extLst>
          </p:cNvPr>
          <p:cNvSpPr txBox="1"/>
          <p:nvPr/>
        </p:nvSpPr>
        <p:spPr>
          <a:xfrm>
            <a:off x="336000" y="847536"/>
            <a:ext cx="6307396" cy="36855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FRAÇÃO DECIMAL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A fração decimal é uma fração cujo denominador é uma potência de base 10.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kern="0" dirty="0">
              <a:solidFill>
                <a:srgbClr val="000000"/>
              </a:solidFill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kern="0" dirty="0">
              <a:solidFill>
                <a:srgbClr val="000000"/>
              </a:solidFill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kern="0" dirty="0">
              <a:solidFill>
                <a:srgbClr val="000000"/>
              </a:solidFill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dirty="0">
                <a:latin typeface="Arial Narrow" panose="020B0606020202030204" pitchFamily="34" charset="0"/>
              </a:rPr>
              <a:t>Uma potência de base dez é um número cuja base é 10 elevada a um expoente inteiro.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23BECC1A-E95C-BF28-1697-55971E487249}"/>
              </a:ext>
            </a:extLst>
          </p:cNvPr>
          <p:cNvGrpSpPr/>
          <p:nvPr/>
        </p:nvGrpSpPr>
        <p:grpSpPr>
          <a:xfrm>
            <a:off x="946231" y="2439428"/>
            <a:ext cx="5086933" cy="789471"/>
            <a:chOff x="2199692" y="2241293"/>
            <a:chExt cx="5086933" cy="789471"/>
          </a:xfrm>
        </p:grpSpPr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8B98345B-87C7-85ED-0BB1-A8B5BBC1973C}"/>
                </a:ext>
              </a:extLst>
            </p:cNvPr>
            <p:cNvSpPr txBox="1"/>
            <p:nvPr/>
          </p:nvSpPr>
          <p:spPr>
            <a:xfrm>
              <a:off x="2799183" y="2420584"/>
              <a:ext cx="4487442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2200" b="1" kern="0" dirty="0">
                  <a:solidFill>
                    <a:srgbClr val="428D27"/>
                  </a:solidFill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ArialNarrow"/>
                </a:rPr>
                <a:t>Mas, o que são potências de base 10?</a:t>
              </a:r>
              <a:endParaRPr lang="pt-BR" sz="2200" dirty="0"/>
            </a:p>
          </p:txBody>
        </p:sp>
        <p:pic>
          <p:nvPicPr>
            <p:cNvPr id="6" name="Imagem 5" descr="Desenho de um círculo&#10;&#10;Descrição gerada automaticamente com confiança baixa">
              <a:extLst>
                <a:ext uri="{FF2B5EF4-FFF2-40B4-BE49-F238E27FC236}">
                  <a16:creationId xmlns:a16="http://schemas.microsoft.com/office/drawing/2014/main" id="{33D44EEB-9E6A-4F90-E323-10EFCF2751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9692" y="2241293"/>
              <a:ext cx="599491" cy="78947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" name="Imagem 6" descr="Logotipo&#10;&#10;O conteúdo gerado por IA pode estar incorreto.">
            <a:extLst>
              <a:ext uri="{FF2B5EF4-FFF2-40B4-BE49-F238E27FC236}">
                <a16:creationId xmlns:a16="http://schemas.microsoft.com/office/drawing/2014/main" id="{59D55774-48DD-CB08-55DB-3E01049231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54" t="15363" r="1156"/>
          <a:stretch>
            <a:fillRect/>
          </a:stretch>
        </p:blipFill>
        <p:spPr bwMode="auto">
          <a:xfrm>
            <a:off x="1187794" y="4712388"/>
            <a:ext cx="4320000" cy="11623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FA22FC21-C55E-3683-1938-F9D93F50EB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5952" y="757996"/>
            <a:ext cx="4757736" cy="5707100"/>
          </a:xfrm>
          <a:prstGeom prst="rect">
            <a:avLst/>
          </a:prstGeom>
        </p:spPr>
      </p:pic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8E4EE215-1744-FE23-CABE-52180C1A7F64}"/>
              </a:ext>
            </a:extLst>
          </p:cNvPr>
          <p:cNvCxnSpPr>
            <a:cxnSpLocks/>
          </p:cNvCxnSpPr>
          <p:nvPr/>
        </p:nvCxnSpPr>
        <p:spPr>
          <a:xfrm>
            <a:off x="6848670" y="757996"/>
            <a:ext cx="0" cy="5707100"/>
          </a:xfrm>
          <a:prstGeom prst="line">
            <a:avLst/>
          </a:prstGeom>
          <a:ln w="28575">
            <a:solidFill>
              <a:srgbClr val="2835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989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727D1330-7A47-02FD-2152-519E17A7102F}"/>
                  </a:ext>
                </a:extLst>
              </p:cNvPr>
              <p:cNvSpPr txBox="1"/>
              <p:nvPr/>
            </p:nvSpPr>
            <p:spPr>
              <a:xfrm>
                <a:off x="342900" y="693960"/>
                <a:ext cx="5992585" cy="54908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  <a:spcAft>
                    <a:spcPts val="4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Assim, devemos lembrar que:</a:t>
                </a: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  <a:buNone/>
                </a:pPr>
                <a:endParaRPr lang="pt-BR" sz="2200" kern="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  <a:buNone/>
                </a:pPr>
                <a:endParaRPr lang="pt-BR" sz="2200" kern="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  <a:buNone/>
                </a:pPr>
                <a:endParaRPr lang="pt-BR" sz="2200" kern="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  <a:buNone/>
                </a:pPr>
                <a:endParaRPr lang="pt-BR" sz="2200" kern="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</a:pPr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</a:pPr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</a:pPr>
                <a:r>
                  <a:rPr lang="pt-BR" sz="2200" dirty="0">
                    <a:latin typeface="Arial Narrow" panose="020B0606020202030204" pitchFamily="34" charset="0"/>
                  </a:rPr>
                  <a:t>Exemplos de frações decimais, são:</a:t>
                </a: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 10 </m:t>
                          </m:r>
                        </m:den>
                      </m:f>
                      <m:r>
                        <a:rPr lang="pt-BR" sz="2200" i="1">
                          <a:latin typeface="Cambria Math" panose="02040503050406030204" pitchFamily="18" charset="0"/>
                        </a:rPr>
                        <m:t> ;  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 100 </m:t>
                          </m:r>
                        </m:den>
                      </m:f>
                      <m:r>
                        <a:rPr lang="pt-BR" sz="2200" i="1">
                          <a:latin typeface="Cambria Math" panose="02040503050406030204" pitchFamily="18" charset="0"/>
                        </a:rPr>
                        <m:t> ;  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23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 100 </m:t>
                          </m:r>
                        </m:den>
                      </m:f>
                      <m:r>
                        <a:rPr lang="pt-BR" sz="2200" i="1">
                          <a:latin typeface="Cambria Math" panose="02040503050406030204" pitchFamily="18" charset="0"/>
                        </a:rPr>
                        <m:t> ; 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42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 1000 </m:t>
                          </m:r>
                        </m:den>
                      </m:f>
                      <m:r>
                        <a:rPr lang="pt-BR" sz="2200" i="1">
                          <a:latin typeface="Cambria Math" panose="02040503050406030204" pitchFamily="18" charset="0"/>
                        </a:rPr>
                        <m:t> ;  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 1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pt-BR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BR" sz="2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</a:pPr>
                <a:r>
                  <a:rPr lang="pt-BR" sz="2200" dirty="0">
                    <a:latin typeface="Arial Narrow" panose="020B0606020202030204" pitchFamily="34" charset="0"/>
                  </a:rPr>
                  <a:t>Toda fração decimal pode ser representada por um número decimal, isto é, um número que tem uma parte inteira e uma parte decimal, separados por uma vírgula.</a:t>
                </a: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727D1330-7A47-02FD-2152-519E17A710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" y="693960"/>
                <a:ext cx="5992585" cy="5490862"/>
              </a:xfrm>
              <a:prstGeom prst="rect">
                <a:avLst/>
              </a:prstGeom>
              <a:blipFill>
                <a:blip r:embed="rId2"/>
                <a:stretch>
                  <a:fillRect l="-1322" t="-444" r="-1322" b="-133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>
            <a:extLst>
              <a:ext uri="{FF2B5EF4-FFF2-40B4-BE49-F238E27FC236}">
                <a16:creationId xmlns:a16="http://schemas.microsoft.com/office/drawing/2014/main" id="{44D71239-3211-492C-2B65-E9830D55C9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1" y="1322039"/>
            <a:ext cx="6480000" cy="221684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C14DC9C6-4AA8-23FB-EB87-F88ED633204E}"/>
                  </a:ext>
                </a:extLst>
              </p:cNvPr>
              <p:cNvSpPr txBox="1"/>
              <p:nvPr/>
            </p:nvSpPr>
            <p:spPr>
              <a:xfrm>
                <a:off x="7098366" y="693960"/>
                <a:ext cx="4676867" cy="31527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Exemplo 1: 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A fração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</m:ctrlPr>
                      </m:fPr>
                      <m:num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 125 </m:t>
                        </m:r>
                      </m:num>
                      <m:den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100</m:t>
                        </m:r>
                      </m:den>
                    </m:f>
                  </m:oMath>
                </a14:m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 pode ser escrita como </a:t>
                </a:r>
                <a14:m>
                  <m:oMath xmlns:m="http://schemas.openxmlformats.org/officeDocument/2006/math"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Narrow"/>
                      </a:rPr>
                      <m:t>1,25.</m:t>
                    </m:r>
                  </m:oMath>
                </a14:m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Isso porque 1 representa a parte inteira e 25 representa a parte decimal. Observe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125</m:t>
                          </m:r>
                        </m:num>
                        <m:den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 100 </m:t>
                          </m:r>
                        </m:den>
                      </m:f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=</m:t>
                      </m:r>
                      <m:f>
                        <m:fPr>
                          <m:ctrlP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100+25</m:t>
                          </m:r>
                        </m:num>
                        <m:den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100</m:t>
                          </m:r>
                        </m:den>
                      </m:f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=</m:t>
                      </m:r>
                      <m:f>
                        <m:fPr>
                          <m:ctrlP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100</m:t>
                          </m:r>
                        </m:num>
                        <m:den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 100 </m:t>
                          </m:r>
                        </m:den>
                      </m:f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+</m:t>
                      </m:r>
                      <m:f>
                        <m:fPr>
                          <m:ctrlP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25</m:t>
                          </m:r>
                        </m:num>
                        <m:den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 100 </m:t>
                          </m:r>
                        </m:den>
                      </m:f>
                    </m:oMath>
                  </m:oMathPara>
                </a14:m>
                <a:endParaRPr lang="pt-BR" sz="2200" i="1" kern="0" dirty="0"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ArialNarrow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pt-BR" sz="2200" b="0" i="1" kern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→</m:t>
                      </m:r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1+0,25</m:t>
                      </m:r>
                      <m:r>
                        <a:rPr lang="pt-BR" sz="2200" b="0" i="1" kern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                 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C14DC9C6-4AA8-23FB-EB87-F88ED63320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8366" y="693960"/>
                <a:ext cx="4676867" cy="3152723"/>
              </a:xfrm>
              <a:prstGeom prst="rect">
                <a:avLst/>
              </a:prstGeom>
              <a:blipFill>
                <a:blip r:embed="rId4"/>
                <a:stretch>
                  <a:fillRect l="-1693" r="-156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D0F00FDD-C176-5FB4-6576-CBA5EC822040}"/>
              </a:ext>
            </a:extLst>
          </p:cNvPr>
          <p:cNvCxnSpPr>
            <a:cxnSpLocks/>
          </p:cNvCxnSpPr>
          <p:nvPr/>
        </p:nvCxnSpPr>
        <p:spPr>
          <a:xfrm>
            <a:off x="6960633" y="757996"/>
            <a:ext cx="0" cy="5707100"/>
          </a:xfrm>
          <a:prstGeom prst="line">
            <a:avLst/>
          </a:prstGeom>
          <a:ln w="28575">
            <a:solidFill>
              <a:srgbClr val="2835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3191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5C325C64-F73B-C389-E89D-9C463A8158E9}"/>
                  </a:ext>
                </a:extLst>
              </p:cNvPr>
              <p:cNvSpPr txBox="1"/>
              <p:nvPr/>
            </p:nvSpPr>
            <p:spPr>
              <a:xfrm>
                <a:off x="336000" y="663811"/>
                <a:ext cx="11520000" cy="32777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400"/>
                  </a:spcAft>
                  <a:buNone/>
                </a:pPr>
                <a:r>
                  <a:rPr lang="pt-BR" sz="2000" b="1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Exemplo 2: </a:t>
                </a:r>
                <a:r>
                  <a:rPr lang="pt-BR" sz="20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A fração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0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</m:ctrlPr>
                      </m:fPr>
                      <m:num>
                        <m:r>
                          <a:rPr lang="pt-BR" sz="20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 3068 </m:t>
                        </m:r>
                      </m:num>
                      <m:den>
                        <m:r>
                          <a:rPr lang="pt-BR" sz="20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100</m:t>
                        </m:r>
                      </m:den>
                    </m:f>
                  </m:oMath>
                </a14:m>
                <a:r>
                  <a:rPr lang="pt-BR" sz="20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 pode ser escrita como </a:t>
                </a:r>
                <a14:m>
                  <m:oMath xmlns:m="http://schemas.openxmlformats.org/officeDocument/2006/math">
                    <m:r>
                      <a:rPr lang="pt-BR" sz="20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Narrow"/>
                      </a:rPr>
                      <m:t>30,68.</m:t>
                    </m:r>
                  </m:oMath>
                </a14:m>
                <a:r>
                  <a:rPr lang="pt-BR" sz="20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 </a:t>
                </a:r>
                <a:endParaRPr lang="pt-BR" sz="20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400"/>
                  </a:spcAft>
                  <a:buNone/>
                </a:pPr>
                <a:r>
                  <a:rPr lang="pt-BR" sz="20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Isso porque 30 representa a parte inteira e 68 representa a parte decimal. Observe</a:t>
                </a:r>
                <a:endParaRPr lang="pt-BR" sz="20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4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 3068 </m:t>
                          </m:r>
                        </m:num>
                        <m:den>
                          <m: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100</m:t>
                          </m:r>
                        </m:den>
                      </m:f>
                      <m:r>
                        <a:rPr lang="pt-BR" sz="20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=</m:t>
                      </m:r>
                      <m:f>
                        <m:fPr>
                          <m:ctrlP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3000+68</m:t>
                          </m:r>
                        </m:num>
                        <m:den>
                          <m: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100</m:t>
                          </m:r>
                        </m:den>
                      </m:f>
                      <m:r>
                        <a:rPr lang="pt-BR" sz="20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=</m:t>
                      </m:r>
                      <m:f>
                        <m:fPr>
                          <m:ctrlP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3000</m:t>
                          </m:r>
                        </m:num>
                        <m:den>
                          <m: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 100 </m:t>
                          </m:r>
                        </m:den>
                      </m:f>
                      <m:r>
                        <a:rPr lang="pt-BR" sz="20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+</m:t>
                      </m:r>
                      <m:f>
                        <m:fPr>
                          <m:ctrlP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68</m:t>
                          </m:r>
                        </m:num>
                        <m:den>
                          <m: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 100 </m:t>
                          </m:r>
                        </m:den>
                      </m:f>
                      <m:r>
                        <a:rPr lang="pt-BR" sz="20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→30+0,68</m:t>
                      </m:r>
                    </m:oMath>
                  </m:oMathPara>
                </a14:m>
                <a:endParaRPr lang="pt-BR" sz="20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400"/>
                  </a:spcAft>
                  <a:buNone/>
                </a:pPr>
                <a:endParaRPr lang="pt-BR" sz="1050" b="1" kern="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Narrow"/>
                </a:endParaRPr>
              </a:p>
              <a:p>
                <a:pPr algn="just">
                  <a:spcAft>
                    <a:spcPts val="400"/>
                  </a:spcAft>
                  <a:buNone/>
                </a:pPr>
                <a:r>
                  <a:rPr lang="pt-BR" sz="2000" b="1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Exemplo 3: </a:t>
                </a:r>
                <a:r>
                  <a:rPr lang="pt-BR" sz="20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A fração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0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</m:ctrlPr>
                      </m:fPr>
                      <m:num>
                        <m:r>
                          <a:rPr lang="pt-BR" sz="20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5701</m:t>
                        </m:r>
                      </m:num>
                      <m:den>
                        <m:r>
                          <a:rPr lang="pt-BR" sz="20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10 000</m:t>
                        </m:r>
                      </m:den>
                    </m:f>
                  </m:oMath>
                </a14:m>
                <a:r>
                  <a:rPr lang="pt-BR" sz="20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 pode ser escrita como </a:t>
                </a:r>
                <a14:m>
                  <m:oMath xmlns:m="http://schemas.openxmlformats.org/officeDocument/2006/math">
                    <m:r>
                      <a:rPr lang="pt-BR" sz="20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Narrow"/>
                      </a:rPr>
                      <m:t>0,5701.</m:t>
                    </m:r>
                  </m:oMath>
                </a14:m>
                <a:r>
                  <a:rPr lang="pt-BR" sz="20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 </a:t>
                </a:r>
                <a:endParaRPr lang="pt-BR" sz="20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400"/>
                  </a:spcAft>
                  <a:buNone/>
                </a:pPr>
                <a:r>
                  <a:rPr lang="pt-BR" sz="20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Isso porque 5701 é menor que 10 000, ou seja, não possui parte inteira e 5701 representa a parte decimal. Observe</a:t>
                </a:r>
                <a:endParaRPr lang="pt-BR" sz="20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4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5701</m:t>
                          </m:r>
                        </m:num>
                        <m:den>
                          <m: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10 000</m:t>
                          </m:r>
                        </m:den>
                      </m:f>
                      <m:r>
                        <a:rPr lang="pt-BR" sz="20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=</m:t>
                      </m:r>
                      <m:f>
                        <m:fPr>
                          <m:ctrlP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0+5701</m:t>
                          </m:r>
                        </m:num>
                        <m:den>
                          <m: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10 000</m:t>
                          </m:r>
                        </m:den>
                      </m:f>
                      <m:r>
                        <a:rPr lang="pt-BR" sz="20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=</m:t>
                      </m:r>
                      <m:f>
                        <m:fPr>
                          <m:ctrlP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0</m:t>
                          </m:r>
                        </m:num>
                        <m:den>
                          <m: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 10 000 </m:t>
                          </m:r>
                        </m:den>
                      </m:f>
                      <m:r>
                        <a:rPr lang="pt-BR" sz="20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+</m:t>
                      </m:r>
                      <m:f>
                        <m:fPr>
                          <m:ctrlP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5701</m:t>
                          </m:r>
                        </m:num>
                        <m:den>
                          <m: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 10 000 </m:t>
                          </m:r>
                        </m:den>
                      </m:f>
                      <m:r>
                        <a:rPr lang="pt-BR" sz="20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→0,5701</m:t>
                      </m:r>
                    </m:oMath>
                  </m:oMathPara>
                </a14:m>
                <a:endParaRPr lang="pt-BR" sz="20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5C325C64-F73B-C389-E89D-9C463A8158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0" y="663811"/>
                <a:ext cx="11520000" cy="3277757"/>
              </a:xfrm>
              <a:prstGeom prst="rect">
                <a:avLst/>
              </a:prstGeom>
              <a:blipFill>
                <a:blip r:embed="rId2"/>
                <a:stretch>
                  <a:fillRect l="-52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 descr="Tabela&#10;&#10;O conteúdo gerado por IA pode estar incorreto.">
            <a:extLst>
              <a:ext uri="{FF2B5EF4-FFF2-40B4-BE49-F238E27FC236}">
                <a16:creationId xmlns:a16="http://schemas.microsoft.com/office/drawing/2014/main" id="{00FD9D31-EF1A-34F3-B5E3-DD9C96D184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6000" y="4126375"/>
            <a:ext cx="6840000" cy="239386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3CDCDA8-2176-E979-07AE-DADB6F807A0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0" t="8778" r="3418" b="6975"/>
          <a:stretch>
            <a:fillRect/>
          </a:stretch>
        </p:blipFill>
        <p:spPr bwMode="auto">
          <a:xfrm>
            <a:off x="336000" y="4076318"/>
            <a:ext cx="2880000" cy="5424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2CB775A-C1E7-2F30-7F9D-DC76F951BFBD}"/>
              </a:ext>
            </a:extLst>
          </p:cNvPr>
          <p:cNvSpPr txBox="1"/>
          <p:nvPr/>
        </p:nvSpPr>
        <p:spPr>
          <a:xfrm>
            <a:off x="336000" y="4753530"/>
            <a:ext cx="4534580" cy="13952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b="1" dirty="0">
                <a:solidFill>
                  <a:srgbClr val="009999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valor posicional da parte decimal de um número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Observe a representação desses números com suas ordens: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773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E3AEE794-6253-156D-4DAC-BF6C84C64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000" y="852700"/>
            <a:ext cx="10080000" cy="51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431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082D9B1E-D408-A474-5FCC-47C9E07DAC40}"/>
                  </a:ext>
                </a:extLst>
              </p:cNvPr>
              <p:cNvSpPr txBox="1"/>
              <p:nvPr/>
            </p:nvSpPr>
            <p:spPr>
              <a:xfrm>
                <a:off x="336000" y="780350"/>
                <a:ext cx="11520000" cy="37671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Desta forma, é possível verificar outras propriedades dos números decimais oriundos das frações decimais.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Observe: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buFont typeface="Symbol" panose="05050102010706020507" pitchFamily="18" charset="2"/>
                  <a:buChar char=""/>
                </a:pP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Acrescentar zeros após o último algarismo para completar casas decimais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Um número decimal não se altera quando se acrescenta ou se retira um ou mais zeros à direita do último algarismo, não nulo, de sua parte decimal.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buNone/>
                </a:pP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Exemplos: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buFont typeface="Symbol" panose="05050102010706020507" pitchFamily="18" charset="2"/>
                  <a:buChar char=""/>
                </a:pPr>
                <a14:m>
                  <m:oMath xmlns:m="http://schemas.openxmlformats.org/officeDocument/2006/math"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0,5=0,50=0,500=0,5000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buFont typeface="Symbol" panose="05050102010706020507" pitchFamily="18" charset="2"/>
                  <a:buChar char=""/>
                </a:pPr>
                <a14:m>
                  <m:oMath xmlns:m="http://schemas.openxmlformats.org/officeDocument/2006/math"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Narrow"/>
                      </a:rPr>
                      <m:t>1,002=1,0020=1,00200=1,002000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Font typeface="Symbol" panose="05050102010706020507" pitchFamily="18" charset="2"/>
                  <a:buChar char=""/>
                </a:pPr>
                <a14:m>
                  <m:oMath xmlns:m="http://schemas.openxmlformats.org/officeDocument/2006/math"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Narrow"/>
                      </a:rPr>
                      <m:t>3,1415=3,14150=3,141500=3,1415000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082D9B1E-D408-A474-5FCC-47C9E07DAC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0" y="780350"/>
                <a:ext cx="11520000" cy="3767122"/>
              </a:xfrm>
              <a:prstGeom prst="rect">
                <a:avLst/>
              </a:prstGeom>
              <a:blipFill>
                <a:blip r:embed="rId2"/>
                <a:stretch>
                  <a:fillRect l="-688" t="-647" r="-688" b="-242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0445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Logotipo&#10;&#10;O conteúdo gerado por IA pode estar incorreto.">
            <a:extLst>
              <a:ext uri="{FF2B5EF4-FFF2-40B4-BE49-F238E27FC236}">
                <a16:creationId xmlns:a16="http://schemas.microsoft.com/office/drawing/2014/main" id="{A5773E8F-6780-E097-ED78-1CAAE922728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3" t="10802" r="1793" b="8125"/>
          <a:stretch/>
        </p:blipFill>
        <p:spPr bwMode="auto">
          <a:xfrm>
            <a:off x="336000" y="610732"/>
            <a:ext cx="3600000" cy="57688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3193FF3-3ABD-662D-E2B2-A142C02B1076}"/>
              </a:ext>
            </a:extLst>
          </p:cNvPr>
          <p:cNvSpPr txBox="1"/>
          <p:nvPr/>
        </p:nvSpPr>
        <p:spPr>
          <a:xfrm>
            <a:off x="336000" y="1187621"/>
            <a:ext cx="5616931" cy="1237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Caro(a) estudante, caso a legenda do quadro, </a:t>
            </a:r>
            <a:r>
              <a:rPr lang="pt-BR" sz="22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na atividade 1</a:t>
            </a: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, não seja habitual, utilize as abreviações para respondê-la.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FA887A9-8037-7B52-6BF0-40A64E2B3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944456"/>
            <a:ext cx="5760000" cy="1480940"/>
          </a:xfrm>
          <a:prstGeom prst="rect">
            <a:avLst/>
          </a:prstGeom>
        </p:spPr>
      </p:pic>
      <p:pic>
        <p:nvPicPr>
          <p:cNvPr id="7" name="Imagem 6" descr="Uma imagem contendo Texto&#10;&#10;O conteúdo gerado por IA pode estar incorreto.">
            <a:extLst>
              <a:ext uri="{FF2B5EF4-FFF2-40B4-BE49-F238E27FC236}">
                <a16:creationId xmlns:a16="http://schemas.microsoft.com/office/drawing/2014/main" id="{CA019600-AA3D-B8FD-5638-AD9EB182B5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6000" y="2976859"/>
            <a:ext cx="6120000" cy="3491881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0C6ABF4D-9DA6-3F07-CB41-9B56FEAB0471}"/>
              </a:ext>
            </a:extLst>
          </p:cNvPr>
          <p:cNvSpPr txBox="1"/>
          <p:nvPr/>
        </p:nvSpPr>
        <p:spPr>
          <a:xfrm>
            <a:off x="336000" y="2517823"/>
            <a:ext cx="11520000" cy="45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1. 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Complete as lacunas do quadro, a seguir, com as ordens</a:t>
            </a:r>
            <a:r>
              <a:rPr lang="pt-BR" sz="2200" b="1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 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dos números indicados. 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159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3948D1B-30A2-8FC5-A7C9-F968997527E2}"/>
              </a:ext>
            </a:extLst>
          </p:cNvPr>
          <p:cNvSpPr txBox="1"/>
          <p:nvPr/>
        </p:nvSpPr>
        <p:spPr>
          <a:xfrm>
            <a:off x="335999" y="834857"/>
            <a:ext cx="5953603" cy="55106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400" b="1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2. </a:t>
            </a:r>
            <a:r>
              <a:rPr lang="pt-BR" sz="24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Escreva o número corresponde em casa caso a seguir.</a:t>
            </a: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Dois décimos: ___________</a:t>
            </a:r>
          </a:p>
          <a:p>
            <a:pPr algn="just">
              <a:lnSpc>
                <a:spcPct val="115000"/>
              </a:lnSpc>
              <a:spcAft>
                <a:spcPts val="400"/>
              </a:spcAft>
            </a:pP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Trinta centésimos: ___________</a:t>
            </a:r>
          </a:p>
          <a:p>
            <a:pPr algn="just">
              <a:lnSpc>
                <a:spcPct val="115000"/>
              </a:lnSpc>
              <a:spcAft>
                <a:spcPts val="400"/>
              </a:spcAft>
            </a:pP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Oitenta e cinco centésimos: ___________</a:t>
            </a:r>
          </a:p>
          <a:p>
            <a:pPr algn="just">
              <a:lnSpc>
                <a:spcPct val="115000"/>
              </a:lnSpc>
              <a:spcAft>
                <a:spcPts val="400"/>
              </a:spcAft>
            </a:pP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Cento e quarenta e sete milésimos: ___________</a:t>
            </a:r>
          </a:p>
          <a:p>
            <a:pPr algn="just">
              <a:lnSpc>
                <a:spcPct val="115000"/>
              </a:lnSpc>
              <a:spcAft>
                <a:spcPts val="400"/>
              </a:spcAft>
            </a:pP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e) Novecentos e quinze décimos de milésimos: ___________</a:t>
            </a:r>
          </a:p>
          <a:p>
            <a:pPr algn="just">
              <a:lnSpc>
                <a:spcPct val="115000"/>
              </a:lnSpc>
              <a:spcAft>
                <a:spcPts val="400"/>
              </a:spcAft>
            </a:pP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f) Um inteiro e treze centésimos: ___________</a:t>
            </a:r>
          </a:p>
          <a:p>
            <a:pPr algn="just">
              <a:lnSpc>
                <a:spcPct val="115000"/>
              </a:lnSpc>
              <a:spcAft>
                <a:spcPts val="400"/>
              </a:spcAft>
            </a:pP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g) Vinte e cinco inteiro e centro e doze milésimos: ___________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C0E04362-F952-B13D-B3A1-B81FCCEC8F04}"/>
                  </a:ext>
                </a:extLst>
              </p:cNvPr>
              <p:cNvSpPr txBox="1"/>
              <p:nvPr/>
            </p:nvSpPr>
            <p:spPr>
              <a:xfrm>
                <a:off x="6456000" y="834857"/>
                <a:ext cx="5400000" cy="3777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  <a:spcAft>
                    <a:spcPts val="800"/>
                  </a:spcAft>
                  <a:buNone/>
                </a:pPr>
                <a:r>
                  <a:rPr lang="pt-BR" sz="24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3.</a:t>
                </a:r>
                <a:r>
                  <a:rPr lang="pt-BR" sz="24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 Escreve, usando o cálculo mental, as seguintes frações em números decimais:</a:t>
                </a:r>
              </a:p>
              <a:p>
                <a:pPr algn="just">
                  <a:lnSpc>
                    <a:spcPct val="114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a</m:t>
                    </m:r>
                    <m:r>
                      <a:rPr lang="pt-BR" sz="24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40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40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pt-BR" sz="240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e</m:t>
                    </m:r>
                    <m:r>
                      <a:rPr lang="pt-BR" sz="24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40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pt-BR" sz="240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pt-BR" sz="240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endParaRPr lang="pt-BR" sz="240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b</m:t>
                    </m:r>
                    <m:r>
                      <a:rPr lang="pt-BR" sz="24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40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40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  <m:r>
                      <a:rPr lang="pt-BR" sz="240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f</m:t>
                    </m:r>
                    <m:r>
                      <a:rPr lang="pt-BR" sz="24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40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pt-BR" sz="240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  <m:r>
                      <a:rPr lang="pt-BR" sz="240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pt-BR" sz="240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c</m:t>
                    </m:r>
                    <m:r>
                      <a:rPr lang="pt-BR" sz="24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40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400">
                            <a:latin typeface="Cambria Math" panose="02040503050406030204" pitchFamily="18" charset="0"/>
                          </a:rPr>
                          <m:t>1000</m:t>
                        </m:r>
                      </m:den>
                    </m:f>
                    <m:r>
                      <a:rPr lang="pt-BR" sz="240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g</m:t>
                    </m:r>
                    <m:r>
                      <a:rPr lang="pt-BR" sz="24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400"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pt-BR" sz="2400">
                            <a:latin typeface="Cambria Math" panose="02040503050406030204" pitchFamily="18" charset="0"/>
                          </a:rPr>
                          <m:t>1000</m:t>
                        </m:r>
                      </m:den>
                    </m:f>
                    <m:r>
                      <a:rPr lang="pt-BR" sz="240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pt-BR" sz="240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d</m:t>
                    </m:r>
                    <m:r>
                      <a:rPr lang="pt-BR" sz="24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40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400">
                            <a:latin typeface="Cambria Math" panose="02040503050406030204" pitchFamily="18" charset="0"/>
                          </a:rPr>
                          <m:t>10 000</m:t>
                        </m:r>
                      </m:den>
                    </m:f>
                    <m:r>
                      <a:rPr lang="pt-BR" sz="240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t-BR" sz="24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h</m:t>
                    </m:r>
                    <m:r>
                      <a:rPr lang="pt-BR" sz="24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400">
                            <a:latin typeface="Cambria Math" panose="02040503050406030204" pitchFamily="18" charset="0"/>
                          </a:rPr>
                          <m:t>23</m:t>
                        </m:r>
                      </m:num>
                      <m:den>
                        <m:r>
                          <a:rPr lang="pt-BR" sz="2400">
                            <a:latin typeface="Cambria Math" panose="02040503050406030204" pitchFamily="18" charset="0"/>
                          </a:rPr>
                          <m:t>10 000</m:t>
                        </m:r>
                      </m:den>
                    </m:f>
                    <m:r>
                      <a:rPr lang="pt-BR" sz="240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pt-BR" sz="24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C0E04362-F952-B13D-B3A1-B81FCCEC8F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000" y="834857"/>
                <a:ext cx="5400000" cy="3777444"/>
              </a:xfrm>
              <a:prstGeom prst="rect">
                <a:avLst/>
              </a:prstGeom>
              <a:blipFill>
                <a:blip r:embed="rId2"/>
                <a:stretch>
                  <a:fillRect l="-1693" t="-968" r="-180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41EB5E45-081F-9CCA-78E0-2F78D04FE030}"/>
              </a:ext>
            </a:extLst>
          </p:cNvPr>
          <p:cNvCxnSpPr>
            <a:cxnSpLocks/>
          </p:cNvCxnSpPr>
          <p:nvPr/>
        </p:nvCxnSpPr>
        <p:spPr>
          <a:xfrm>
            <a:off x="6372804" y="757996"/>
            <a:ext cx="0" cy="5707100"/>
          </a:xfrm>
          <a:prstGeom prst="line">
            <a:avLst/>
          </a:prstGeom>
          <a:ln w="28575">
            <a:solidFill>
              <a:srgbClr val="2835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8756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BFD1161A-78D6-57F5-DA16-6BD9A41E6D72}"/>
                  </a:ext>
                </a:extLst>
              </p:cNvPr>
              <p:cNvSpPr txBox="1"/>
              <p:nvPr/>
            </p:nvSpPr>
            <p:spPr>
              <a:xfrm>
                <a:off x="445537" y="750881"/>
                <a:ext cx="5760000" cy="53932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  <a:spcAft>
                    <a:spcPts val="400"/>
                  </a:spcAft>
                  <a:buNone/>
                </a:pP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4.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 Observe o exemplo, a seguir, e faça o que se pede.</a:t>
                </a: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 </a:t>
                </a:r>
              </a:p>
              <a:p>
                <a:pPr marL="269875" algn="just">
                  <a:lnSpc>
                    <a:spcPct val="114000"/>
                  </a:lnSpc>
                  <a:spcAft>
                    <a:spcPts val="4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 24 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pt-BR" sz="2200" i="1">
                          <a:latin typeface="Cambria Math" panose="02040503050406030204" pitchFamily="18" charset="0"/>
                        </a:rPr>
                        <m:t> = 24÷10=2,4→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</a:pPr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</a:pPr>
                <a:r>
                  <a:rPr lang="pt-BR" sz="2200" dirty="0">
                    <a:latin typeface="Arial Narrow" panose="020B0606020202030204" pitchFamily="34" charset="0"/>
                  </a:rPr>
                  <a:t>Escreva, na forma de número decimal, as seguintes frações decimais. </a:t>
                </a:r>
              </a:p>
              <a:p>
                <a:pPr>
                  <a:lnSpc>
                    <a:spcPct val="114000"/>
                  </a:lnSpc>
                  <a:spcAft>
                    <a:spcPts val="400"/>
                  </a:spcAft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a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pt-BR" sz="2200">
                            <a:latin typeface="Cambria Math" panose="02040503050406030204" pitchFamily="18" charset="0"/>
                          </a:rPr>
                          <m:t> 10 </m:t>
                        </m:r>
                      </m:den>
                    </m:f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	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e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395</m:t>
                        </m:r>
                      </m:num>
                      <m:den>
                        <m:r>
                          <a:rPr lang="pt-BR" sz="2200">
                            <a:latin typeface="Cambria Math" panose="02040503050406030204" pitchFamily="18" charset="0"/>
                          </a:rPr>
                          <m:t> 100 </m:t>
                        </m:r>
                      </m:den>
                    </m:f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>
                  <a:lnSpc>
                    <a:spcPct val="114000"/>
                  </a:lnSpc>
                  <a:spcAft>
                    <a:spcPts val="400"/>
                  </a:spcAft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b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37</m:t>
                        </m:r>
                      </m:num>
                      <m:den>
                        <m:r>
                          <a:rPr lang="pt-BR" sz="2200">
                            <a:latin typeface="Cambria Math" panose="02040503050406030204" pitchFamily="18" charset="0"/>
                          </a:rPr>
                          <m:t> 10 </m:t>
                        </m:r>
                      </m:den>
                    </m:f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	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f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89</m:t>
                        </m:r>
                      </m:num>
                      <m:den>
                        <m:r>
                          <a:rPr lang="pt-BR" sz="2200">
                            <a:latin typeface="Cambria Math" panose="02040503050406030204" pitchFamily="18" charset="0"/>
                          </a:rPr>
                          <m:t> 1000 </m:t>
                        </m:r>
                      </m:den>
                    </m:f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>
                  <a:lnSpc>
                    <a:spcPct val="114000"/>
                  </a:lnSpc>
                  <a:spcAft>
                    <a:spcPts val="400"/>
                  </a:spcAft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c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>
                            <a:latin typeface="Cambria Math" panose="02040503050406030204" pitchFamily="18" charset="0"/>
                          </a:rPr>
                          <m:t>288 </m:t>
                        </m:r>
                      </m:num>
                      <m:den>
                        <m:r>
                          <a:rPr lang="pt-BR" sz="220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	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g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625</m:t>
                        </m:r>
                      </m:num>
                      <m:den>
                        <m:r>
                          <a:rPr lang="pt-BR" sz="2200">
                            <a:latin typeface="Cambria Math" panose="02040503050406030204" pitchFamily="18" charset="0"/>
                          </a:rPr>
                          <m:t> 1000 </m:t>
                        </m:r>
                      </m:den>
                    </m:f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>
                  <a:lnSpc>
                    <a:spcPct val="114000"/>
                  </a:lnSpc>
                  <a:spcAft>
                    <a:spcPts val="400"/>
                  </a:spcAft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d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pt-BR" sz="2200">
                            <a:latin typeface="Cambria Math" panose="02040503050406030204" pitchFamily="18" charset="0"/>
                          </a:rPr>
                          <m:t> 100 </m:t>
                        </m:r>
                      </m:den>
                    </m:f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	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h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59</m:t>
                        </m:r>
                      </m:num>
                      <m:den>
                        <m:r>
                          <a:rPr lang="pt-BR" sz="2200">
                            <a:latin typeface="Cambria Math" panose="02040503050406030204" pitchFamily="18" charset="0"/>
                          </a:rPr>
                          <m:t> 10 000 </m:t>
                        </m:r>
                      </m:den>
                    </m:f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BFD1161A-78D6-57F5-DA16-6BD9A41E6D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537" y="750881"/>
                <a:ext cx="5760000" cy="5393271"/>
              </a:xfrm>
              <a:prstGeom prst="rect">
                <a:avLst/>
              </a:prstGeom>
              <a:blipFill>
                <a:blip r:embed="rId2"/>
                <a:stretch>
                  <a:fillRect l="-1376" t="-565" r="-137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 descr="Calendário&#10;&#10;O conteúdo gerado por IA pode estar incorreto.">
            <a:extLst>
              <a:ext uri="{FF2B5EF4-FFF2-40B4-BE49-F238E27FC236}">
                <a16:creationId xmlns:a16="http://schemas.microsoft.com/office/drawing/2014/main" id="{1386E3D3-0409-5162-1801-91F47E9E71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9" t="-5069" r="4041" b="-2"/>
          <a:stretch>
            <a:fillRect/>
          </a:stretch>
        </p:blipFill>
        <p:spPr bwMode="auto">
          <a:xfrm>
            <a:off x="4105739" y="1272871"/>
            <a:ext cx="1455621" cy="15785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233D1FAC-CD69-40DD-9CE4-7A617128561B}"/>
              </a:ext>
            </a:extLst>
          </p:cNvPr>
          <p:cNvCxnSpPr>
            <a:cxnSpLocks/>
          </p:cNvCxnSpPr>
          <p:nvPr/>
        </p:nvCxnSpPr>
        <p:spPr>
          <a:xfrm>
            <a:off x="6372804" y="757996"/>
            <a:ext cx="0" cy="5707100"/>
          </a:xfrm>
          <a:prstGeom prst="line">
            <a:avLst/>
          </a:prstGeom>
          <a:ln w="28575">
            <a:solidFill>
              <a:srgbClr val="2835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9AEA0905-A8EC-93CD-B520-D07CB396825A}"/>
                  </a:ext>
                </a:extLst>
              </p:cNvPr>
              <p:cNvSpPr txBox="1"/>
              <p:nvPr/>
            </p:nvSpPr>
            <p:spPr>
              <a:xfrm>
                <a:off x="6540073" y="757996"/>
                <a:ext cx="5317774" cy="41433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5.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 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Escreva na forma de frações decimais, os seguintes números.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0,6 = 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        </m:t>
                          </m:r>
                        </m:den>
                      </m:f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1,8 = 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        </m:t>
                          </m:r>
                        </m:den>
                      </m:f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12,5 = 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        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0,02 = 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        </m:t>
                          </m:r>
                        </m:den>
                      </m:f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0,39 = 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        </m:t>
                          </m:r>
                        </m:den>
                      </m:f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9AEA0905-A8EC-93CD-B520-D07CB39682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0073" y="757996"/>
                <a:ext cx="5317774" cy="4143378"/>
              </a:xfrm>
              <a:prstGeom prst="rect">
                <a:avLst/>
              </a:prstGeom>
              <a:blipFill>
                <a:blip r:embed="rId4"/>
                <a:stretch>
                  <a:fillRect l="-1491" t="-588" r="-149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24131CAE-C52A-47A7-A244-93474D2D94E4}"/>
                  </a:ext>
                </a:extLst>
              </p:cNvPr>
              <p:cNvSpPr txBox="1"/>
              <p:nvPr/>
            </p:nvSpPr>
            <p:spPr>
              <a:xfrm>
                <a:off x="9416814" y="1632548"/>
                <a:ext cx="2441032" cy="26281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2,34 = 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        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0,015 = 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          </m:t>
                          </m:r>
                        </m:den>
                      </m:f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0,509 = 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           </m:t>
                          </m:r>
                        </m:den>
                      </m:f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2,345 = 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           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24131CAE-C52A-47A7-A244-93474D2D94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6814" y="1632548"/>
                <a:ext cx="2441032" cy="262815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7317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BED8AED-652F-606D-FF12-67912F3A3D00}"/>
              </a:ext>
            </a:extLst>
          </p:cNvPr>
          <p:cNvSpPr txBox="1"/>
          <p:nvPr/>
        </p:nvSpPr>
        <p:spPr>
          <a:xfrm>
            <a:off x="336000" y="666222"/>
            <a:ext cx="5760000" cy="848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6.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 Nas figuras, a seguir, identifique os respectivos valores de cada moeda.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C01F7960-FD64-FE63-E9F2-2FCA01A02B5D}"/>
              </a:ext>
            </a:extLst>
          </p:cNvPr>
          <p:cNvCxnSpPr>
            <a:cxnSpLocks/>
          </p:cNvCxnSpPr>
          <p:nvPr/>
        </p:nvCxnSpPr>
        <p:spPr>
          <a:xfrm>
            <a:off x="6096000" y="757996"/>
            <a:ext cx="0" cy="5707100"/>
          </a:xfrm>
          <a:prstGeom prst="line">
            <a:avLst/>
          </a:prstGeom>
          <a:ln w="28575">
            <a:solidFill>
              <a:srgbClr val="2835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>
            <a:extLst>
              <a:ext uri="{FF2B5EF4-FFF2-40B4-BE49-F238E27FC236}">
                <a16:creationId xmlns:a16="http://schemas.microsoft.com/office/drawing/2014/main" id="{A6B2E7C0-C692-7B12-C2B9-65874B71B4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000" y="1498725"/>
            <a:ext cx="2880000" cy="501302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07D84963-59C0-41B1-DE4B-5A878217AB24}"/>
              </a:ext>
            </a:extLst>
          </p:cNvPr>
          <p:cNvSpPr txBox="1"/>
          <p:nvPr/>
        </p:nvSpPr>
        <p:spPr>
          <a:xfrm>
            <a:off x="6105331" y="666222"/>
            <a:ext cx="5760000" cy="1237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7. 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Faça as relações entre as somas dos valores das moedas, presentes na coluna da esquerda, com seus valores correspondentes na coluna da direita.</a:t>
            </a:r>
            <a:r>
              <a:rPr lang="pt-BR" sz="2200" b="1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818DBCC0-1F68-5B4D-C1CC-5797E60A09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0" y="1881415"/>
            <a:ext cx="3960000" cy="4583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730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9ACC22D-025C-DE4D-B311-3E4E64AE9577}"/>
              </a:ext>
            </a:extLst>
          </p:cNvPr>
          <p:cNvSpPr txBox="1"/>
          <p:nvPr/>
        </p:nvSpPr>
        <p:spPr>
          <a:xfrm>
            <a:off x="336000" y="657574"/>
            <a:ext cx="11520000" cy="2206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8.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 Observe a relação monetária: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kern="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1600" kern="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Agora, relacione o valor monetário das notas listadas na coluna da esquerda, com seus respectivos valores na coluna da direita, como mostra o exemplo. 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 descr="Moeda dourada em fundo branco&#10;&#10;O conteúdo gerado por IA pode estar incorreto.">
            <a:extLst>
              <a:ext uri="{FF2B5EF4-FFF2-40B4-BE49-F238E27FC236}">
                <a16:creationId xmlns:a16="http://schemas.microsoft.com/office/drawing/2014/main" id="{C16E3EF4-A6C6-7C67-BCF2-FDE148B740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9" t="14883" b="6815"/>
          <a:stretch>
            <a:fillRect/>
          </a:stretch>
        </p:blipFill>
        <p:spPr bwMode="auto">
          <a:xfrm>
            <a:off x="3397250" y="1109763"/>
            <a:ext cx="5040000" cy="872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8DA3CA7-BBFC-D5F4-CA38-B1F89D62C5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000" y="2863755"/>
            <a:ext cx="11520000" cy="360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815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AC9768A-E72C-CCBF-7DC7-CBDE186D2CE4}"/>
              </a:ext>
            </a:extLst>
          </p:cNvPr>
          <p:cNvSpPr txBox="1"/>
          <p:nvPr/>
        </p:nvSpPr>
        <p:spPr>
          <a:xfrm>
            <a:off x="334915" y="788203"/>
            <a:ext cx="7541466" cy="45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9.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 Escreva o resultado final da combinação dos valores abaixo: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AE974A2-4D86-E3D7-9432-CE0711D21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915" y="1247239"/>
            <a:ext cx="8573696" cy="396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3153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D24219F-B0BD-7687-E058-258E340CD79F}"/>
              </a:ext>
            </a:extLst>
          </p:cNvPr>
          <p:cNvSpPr txBox="1"/>
          <p:nvPr/>
        </p:nvSpPr>
        <p:spPr>
          <a:xfrm>
            <a:off x="336000" y="670952"/>
            <a:ext cx="11520000" cy="5791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"/>
              </a:spcAft>
              <a:buNone/>
            </a:pPr>
            <a:r>
              <a:rPr lang="pt-BR" sz="21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10. </a:t>
            </a:r>
            <a:r>
              <a:rPr lang="pt-BR" sz="21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Assinale a alternativa que corresponde a cada sentença a seguir. </a:t>
            </a:r>
            <a:endParaRPr lang="pt-BR" sz="21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100"/>
              </a:spcAft>
              <a:buNone/>
            </a:pPr>
            <a:r>
              <a:rPr lang="pt-BR" sz="21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a) Quatro moedas de um real equivalem a quantas moedas de cinquenta centavos?</a:t>
            </a:r>
            <a:endParaRPr lang="pt-BR" sz="21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19138">
              <a:spcAft>
                <a:spcPts val="100"/>
              </a:spcAft>
              <a:buNone/>
            </a:pPr>
            <a:r>
              <a:rPr lang="pt-BR" sz="21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(   ) 6</a:t>
            </a:r>
            <a:r>
              <a:rPr lang="pt-BR" sz="2100" kern="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		</a:t>
            </a:r>
            <a:r>
              <a:rPr lang="pt-BR" sz="21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(   ) 8		(   ) 10 		(   )12</a:t>
            </a:r>
            <a:endParaRPr lang="pt-BR" sz="21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100"/>
              </a:spcAft>
              <a:buNone/>
            </a:pPr>
            <a:r>
              <a:rPr lang="pt-BR" sz="21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b) Vinte moedas de dez centavos correspondem a quantas moedas de um real?</a:t>
            </a:r>
            <a:endParaRPr lang="pt-BR" sz="21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19138">
              <a:spcAft>
                <a:spcPts val="100"/>
              </a:spcAft>
              <a:buNone/>
            </a:pPr>
            <a:r>
              <a:rPr lang="pt-BR" sz="21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(   ) 2		(   ) 3		(   ) 4		(   )5</a:t>
            </a:r>
            <a:endParaRPr lang="pt-BR" sz="21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100"/>
              </a:spcAft>
              <a:buNone/>
            </a:pPr>
            <a:r>
              <a:rPr lang="pt-BR" sz="21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c) Seis moedas de cinquenta centavos equivalem a quantas moedas de vinte e cinco centavos?</a:t>
            </a:r>
            <a:endParaRPr lang="pt-BR" sz="21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19138">
              <a:spcAft>
                <a:spcPts val="100"/>
              </a:spcAft>
              <a:buNone/>
            </a:pPr>
            <a:r>
              <a:rPr lang="pt-BR" sz="2100" kern="0" dirty="0">
                <a:solidFill>
                  <a:srgbClr val="000000"/>
                </a:solidFill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(   ) 6		(   ) 8		(   ) 10 		(   )12</a:t>
            </a:r>
            <a:endParaRPr lang="pt-BR" sz="21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100"/>
              </a:spcAft>
              <a:buNone/>
            </a:pPr>
            <a:r>
              <a:rPr lang="pt-BR" sz="21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d) Doze moedas de cinco centavos podem ser trocadas por quantas moedas de dez centavos?</a:t>
            </a:r>
            <a:endParaRPr lang="pt-BR" sz="21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19138">
              <a:spcAft>
                <a:spcPts val="100"/>
              </a:spcAft>
              <a:buNone/>
            </a:pPr>
            <a:r>
              <a:rPr lang="pt-BR" sz="21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(   ) 2		(   ) 4 		(   ) 6		(   ) 8</a:t>
            </a:r>
            <a:endParaRPr lang="pt-BR" sz="21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100"/>
              </a:spcAft>
              <a:buNone/>
            </a:pPr>
            <a:r>
              <a:rPr lang="pt-BR" sz="21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e)</a:t>
            </a:r>
            <a:r>
              <a:rPr lang="pt-BR" sz="21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1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Uma cédula de cem reais pode ser trocada por quantas notas de cinco reais?</a:t>
            </a:r>
            <a:endParaRPr lang="pt-BR" sz="21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19138">
              <a:spcAft>
                <a:spcPts val="100"/>
              </a:spcAft>
              <a:buNone/>
            </a:pPr>
            <a:r>
              <a:rPr lang="pt-BR" sz="21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(   ) 5	  	(   ) 10 		(   ) 15		(   ) 20</a:t>
            </a:r>
            <a:endParaRPr lang="pt-BR" sz="21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100"/>
              </a:spcAft>
              <a:buNone/>
            </a:pPr>
            <a:r>
              <a:rPr lang="pt-BR" sz="21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f) Duas cédulas de cinquenta reais correspondem a quantas notas de vinte reais?</a:t>
            </a:r>
            <a:endParaRPr lang="pt-BR" sz="21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19138">
              <a:spcAft>
                <a:spcPts val="100"/>
              </a:spcAft>
              <a:buNone/>
            </a:pPr>
            <a:r>
              <a:rPr lang="pt-BR" sz="21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(   ) 5		(   ) 10		(   ) 15 		(   ) 20</a:t>
            </a:r>
            <a:endParaRPr lang="pt-BR" sz="21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100"/>
              </a:spcAft>
              <a:buNone/>
            </a:pPr>
            <a:r>
              <a:rPr lang="pt-BR" sz="21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g) Uma cédula de duzentos reais equivale a quantas notas de cinquenta reais?</a:t>
            </a:r>
            <a:endParaRPr lang="pt-BR" sz="21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19138">
              <a:spcAft>
                <a:spcPts val="100"/>
              </a:spcAft>
              <a:buNone/>
            </a:pPr>
            <a:r>
              <a:rPr lang="pt-BR" sz="21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(   ) 4 		(   ) 8		(   ) 12		(   ) 14</a:t>
            </a:r>
            <a:endParaRPr lang="pt-BR" sz="21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100"/>
              </a:spcAft>
              <a:buNone/>
            </a:pPr>
            <a:r>
              <a:rPr lang="pt-BR" sz="21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h) Quinze notas de dois reais correspondem a quantas notas de dez reais?</a:t>
            </a:r>
            <a:endParaRPr lang="pt-BR" sz="21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19138">
              <a:spcAft>
                <a:spcPts val="100"/>
              </a:spcAft>
              <a:buNone/>
            </a:pPr>
            <a:r>
              <a:rPr lang="pt-BR" sz="21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(  ) 2		(   ) 3		(   ) 4		(   ) 5</a:t>
            </a:r>
            <a:endParaRPr lang="pt-BR" sz="21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936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E05385C-CB8C-6912-5712-9FD54B831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000" y="654680"/>
            <a:ext cx="5040000" cy="214267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20CCAA9F-3B85-B4E5-328B-587F63B5C00F}"/>
                  </a:ext>
                </a:extLst>
              </p:cNvPr>
              <p:cNvSpPr txBox="1"/>
              <p:nvPr/>
            </p:nvSpPr>
            <p:spPr>
              <a:xfrm>
                <a:off x="336000" y="2825347"/>
                <a:ext cx="5400000" cy="18364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  <a:buNone/>
                </a:pPr>
                <a:r>
                  <a:rPr lang="pt-BR" sz="20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abic Typesetting" panose="03020402040406030203" pitchFamily="66" charset="-78"/>
                  </a:rPr>
                  <a:t>Item 1. (CAED 2024 – Adaptada)</a:t>
                </a:r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abic Typesetting" panose="03020402040406030203" pitchFamily="66" charset="-78"/>
                  </a:rPr>
                  <a:t> Observe o número apresentado no quadro a seguir.</a:t>
                </a:r>
                <a:endParaRPr lang="pt-BR" sz="2000" kern="100" dirty="0">
                  <a:latin typeface="Arial Narrow" panose="020B0606020202030204" pitchFamily="34" charset="0"/>
                  <a:ea typeface="Aptos" panose="020B0004020202020204" pitchFamily="34" charset="0"/>
                  <a:cs typeface="Arabic Typesetting" panose="03020402040406030203" pitchFamily="66" charset="-78"/>
                </a:endParaRPr>
              </a:p>
              <a:p>
                <a:pPr algn="just"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b="1" i="1" kern="10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𝟏𝟒𝟖</m:t>
                      </m:r>
                      <m:r>
                        <a:rPr lang="pt-BR" sz="2000" b="1" i="1" kern="10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pt-BR" sz="2000" b="1" i="1" kern="10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𝟒</m:t>
                      </m:r>
                    </m:oMath>
                  </m:oMathPara>
                </a14:m>
                <a:endParaRPr lang="pt-BR" sz="2000" b="1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Arabic Typesetting" panose="03020402040406030203" pitchFamily="66" charset="-78"/>
                </a:endParaRPr>
              </a:p>
              <a:p>
                <a:pPr algn="just">
                  <a:spcAft>
                    <a:spcPts val="800"/>
                  </a:spcAft>
                  <a:buNone/>
                </a:pPr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abic Typesetting" panose="03020402040406030203" pitchFamily="66" charset="-78"/>
                  </a:rPr>
                  <a:t>Uma representação fracionária desse número está apresentada em </a:t>
                </a: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20CCAA9F-3B85-B4E5-328B-587F63B5C0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0" y="2825347"/>
                <a:ext cx="5400000" cy="1836400"/>
              </a:xfrm>
              <a:prstGeom prst="rect">
                <a:avLst/>
              </a:prstGeom>
              <a:blipFill>
                <a:blip r:embed="rId3"/>
                <a:stretch>
                  <a:fillRect l="-1129" t="-1656" r="-1242" b="-463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00F66D53-63F8-5C8D-B23A-0592B6AB4267}"/>
                  </a:ext>
                </a:extLst>
              </p:cNvPr>
              <p:cNvSpPr txBox="1"/>
              <p:nvPr/>
            </p:nvSpPr>
            <p:spPr>
              <a:xfrm>
                <a:off x="6267335" y="757996"/>
                <a:ext cx="5400000" cy="49905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  <a:spcAft>
                    <a:spcPts val="5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Item 2.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Seja o número decimal</a:t>
                </a:r>
              </a:p>
              <a:p>
                <a:pPr marL="457200">
                  <a:lnSpc>
                    <a:spcPct val="114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𝟏</m:t>
                      </m:r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𝟖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5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representação fracionária, na forma irredutível, desse número é </a:t>
                </a:r>
              </a:p>
              <a:p>
                <a:pPr>
                  <a:lnSpc>
                    <a:spcPct val="114000"/>
                  </a:lnSpc>
                  <a:spcAft>
                    <a:spcPts val="5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2200"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</m:d>
                      <m:r>
                        <a:rPr lang="pt-BR" sz="2200" i="1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>
                              <a:latin typeface="Cambria Math" panose="02040503050406030204" pitchFamily="18" charset="0"/>
                            </a:rPr>
                            <m:t>18 </m:t>
                          </m:r>
                        </m:num>
                        <m:den>
                          <m:r>
                            <a:rPr lang="pt-BR" sz="220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pt-BR" sz="2200">
                          <a:latin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>
                  <a:lnSpc>
                    <a:spcPct val="114000"/>
                  </a:lnSpc>
                  <a:spcAft>
                    <a:spcPts val="5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2200">
                              <a:latin typeface="Cambria Math" panose="02040503050406030204" pitchFamily="18" charset="0"/>
                            </a:rPr>
                            <m:t>B</m:t>
                          </m:r>
                        </m:e>
                      </m:d>
                      <m:r>
                        <a:rPr lang="pt-BR" sz="220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 48 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pt-BR" sz="2200">
                          <a:latin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4000"/>
                  </a:lnSpc>
                  <a:spcAft>
                    <a:spcPts val="5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220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</m:d>
                      <m:r>
                        <a:rPr lang="pt-BR" sz="220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pt-BR" sz="2200">
                              <a:latin typeface="Cambria Math" panose="02040503050406030204" pitchFamily="18" charset="0"/>
                            </a:rPr>
                            <m:t> 5 </m:t>
                          </m:r>
                        </m:den>
                      </m:f>
                      <m:r>
                        <a:rPr lang="pt-BR" sz="2200">
                          <a:latin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>
                  <a:lnSpc>
                    <a:spcPct val="114000"/>
                  </a:lnSpc>
                  <a:spcAft>
                    <a:spcPts val="5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2200">
                              <a:latin typeface="Cambria Math" panose="02040503050406030204" pitchFamily="18" charset="0"/>
                            </a:rPr>
                            <m:t>D</m:t>
                          </m:r>
                        </m:e>
                      </m:d>
                      <m:r>
                        <a:rPr lang="pt-BR" sz="220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pt-BR" sz="2200">
                              <a:latin typeface="Cambria Math" panose="02040503050406030204" pitchFamily="18" charset="0"/>
                            </a:rPr>
                            <m:t> 9 </m:t>
                          </m:r>
                        </m:den>
                      </m:f>
                      <m:r>
                        <a:rPr lang="pt-BR" sz="2200">
                          <a:latin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00F66D53-63F8-5C8D-B23A-0592B6AB42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7335" y="757996"/>
                <a:ext cx="5400000" cy="4990597"/>
              </a:xfrm>
              <a:prstGeom prst="rect">
                <a:avLst/>
              </a:prstGeom>
              <a:blipFill>
                <a:blip r:embed="rId4"/>
                <a:stretch>
                  <a:fillRect l="-1467" t="-488" r="-146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m 6">
            <a:extLst>
              <a:ext uri="{FF2B5EF4-FFF2-40B4-BE49-F238E27FC236}">
                <a16:creationId xmlns:a16="http://schemas.microsoft.com/office/drawing/2014/main" id="{104B9BEE-CF4A-BE2B-C3CD-FB8572453CA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9692"/>
          <a:stretch>
            <a:fillRect/>
          </a:stretch>
        </p:blipFill>
        <p:spPr>
          <a:xfrm>
            <a:off x="410782" y="4661744"/>
            <a:ext cx="3852000" cy="1300607"/>
          </a:xfrm>
          <a:prstGeom prst="rect">
            <a:avLst/>
          </a:prstGeom>
        </p:spPr>
      </p:pic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4E954678-BF60-BEFB-E68C-5C5BBB787EF2}"/>
              </a:ext>
            </a:extLst>
          </p:cNvPr>
          <p:cNvCxnSpPr>
            <a:cxnSpLocks/>
          </p:cNvCxnSpPr>
          <p:nvPr/>
        </p:nvCxnSpPr>
        <p:spPr>
          <a:xfrm>
            <a:off x="6096000" y="757996"/>
            <a:ext cx="0" cy="570710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5967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7AB823E-5CAB-6ABF-B85A-BEAB5AB41975}"/>
              </a:ext>
            </a:extLst>
          </p:cNvPr>
          <p:cNvSpPr txBox="1"/>
          <p:nvPr/>
        </p:nvSpPr>
        <p:spPr>
          <a:xfrm>
            <a:off x="336000" y="666220"/>
            <a:ext cx="11520000" cy="2209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Item 3.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Joaquim realizou suas compras no mercado totalizando R$ 154,65. Ele pagou com as seguintes notas. </a:t>
            </a: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endParaRPr lang="pt-BR" sz="22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endParaRPr lang="pt-BR" sz="22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endParaRPr lang="pt-BR" sz="22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124325" algn="just">
              <a:lnSpc>
                <a:spcPct val="115000"/>
              </a:lnSpc>
              <a:spcAft>
                <a:spcPts val="400"/>
              </a:spcAft>
            </a:pPr>
            <a:r>
              <a:rPr lang="pt-BR" sz="2200" dirty="0">
                <a:latin typeface="Arial Narrow" panose="020B0606020202030204" pitchFamily="34" charset="0"/>
              </a:rPr>
              <a:t>Qual foi o troco recebido por Joaquim? </a:t>
            </a: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C7293A64-FFAD-AF99-8615-A072D4A1AEA0}"/>
              </a:ext>
            </a:extLst>
          </p:cNvPr>
          <p:cNvGrpSpPr>
            <a:grpSpLocks noChangeAspect="1"/>
          </p:cNvGrpSpPr>
          <p:nvPr/>
        </p:nvGrpSpPr>
        <p:grpSpPr>
          <a:xfrm>
            <a:off x="781262" y="1167059"/>
            <a:ext cx="3034830" cy="1708933"/>
            <a:chOff x="0" y="0"/>
            <a:chExt cx="1373790" cy="773508"/>
          </a:xfrm>
        </p:grpSpPr>
        <p:pic>
          <p:nvPicPr>
            <p:cNvPr id="5" name="Imagem 4" descr="Segunda Família do Real">
              <a:extLst>
                <a:ext uri="{FF2B5EF4-FFF2-40B4-BE49-F238E27FC236}">
                  <a16:creationId xmlns:a16="http://schemas.microsoft.com/office/drawing/2014/main" id="{57051D93-9E26-AA54-59BA-EBEF582465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99795" cy="3975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Imagem 5" descr="Segunda Família do Real">
              <a:extLst>
                <a:ext uri="{FF2B5EF4-FFF2-40B4-BE49-F238E27FC236}">
                  <a16:creationId xmlns:a16="http://schemas.microsoft.com/office/drawing/2014/main" id="{2B5E9144-D7A9-7889-6D98-611371491B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809" y="182880"/>
              <a:ext cx="899795" cy="4203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Imagem 6" descr="Segunda Família do Real">
              <a:extLst>
                <a:ext uri="{FF2B5EF4-FFF2-40B4-BE49-F238E27FC236}">
                  <a16:creationId xmlns:a16="http://schemas.microsoft.com/office/drawing/2014/main" id="{AB80258D-C43B-4820-A809-4BE6A3504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995" y="362028"/>
              <a:ext cx="899795" cy="41148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" name="Imagem 8">
            <a:extLst>
              <a:ext uri="{FF2B5EF4-FFF2-40B4-BE49-F238E27FC236}">
                <a16:creationId xmlns:a16="http://schemas.microsoft.com/office/drawing/2014/main" id="{B43E8A2F-80DD-6430-4047-FE1C4B2BA5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4954" y="2875992"/>
            <a:ext cx="9000000" cy="362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5512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O conteúdo gerado por IA pode estar incorreto.">
            <a:extLst>
              <a:ext uri="{FF2B5EF4-FFF2-40B4-BE49-F238E27FC236}">
                <a16:creationId xmlns:a16="http://schemas.microsoft.com/office/drawing/2014/main" id="{B3504F62-9C5C-73B9-0194-C62EC809ECD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6532" b="12926"/>
          <a:stretch/>
        </p:blipFill>
        <p:spPr bwMode="auto">
          <a:xfrm>
            <a:off x="336000" y="512812"/>
            <a:ext cx="3600000" cy="6785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3B8B376-BE70-ADB6-FF11-BA8AF47E0C1A}"/>
              </a:ext>
            </a:extLst>
          </p:cNvPr>
          <p:cNvSpPr txBox="1"/>
          <p:nvPr/>
        </p:nvSpPr>
        <p:spPr>
          <a:xfrm>
            <a:off x="336000" y="1070092"/>
            <a:ext cx="11520000" cy="1497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  <a:buNone/>
            </a:pPr>
            <a:r>
              <a:rPr lang="pt-BR" sz="22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FRAÇÕES EQUIVALENTES E OS NÚMEROS DECIMAIS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  <a:buNone/>
            </a:pPr>
            <a:r>
              <a:rPr lang="pt-BR" sz="11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 </a:t>
            </a:r>
            <a:endParaRPr lang="pt-BR" sz="11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  <a:buNone/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A frações equivalentes são aquelas que, embora escritas de forma diferente, representam a mesma quantidade ou valor. 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2DC84D7-8766-F7E4-BC4A-F47D1B4B21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5770" y="2278446"/>
            <a:ext cx="4930315" cy="2245121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D8BBB4DD-1488-D388-8661-49D2346D42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6000" y="4509911"/>
            <a:ext cx="6480000" cy="1924599"/>
          </a:xfrm>
          <a:prstGeom prst="rect">
            <a:avLst/>
          </a:prstGeom>
        </p:spPr>
      </p:pic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002C67FA-2DF7-2D1C-D814-CC82040E64E0}"/>
              </a:ext>
            </a:extLst>
          </p:cNvPr>
          <p:cNvCxnSpPr>
            <a:cxnSpLocks/>
          </p:cNvCxnSpPr>
          <p:nvPr/>
        </p:nvCxnSpPr>
        <p:spPr>
          <a:xfrm>
            <a:off x="6096000" y="757996"/>
            <a:ext cx="0" cy="5707100"/>
          </a:xfrm>
          <a:prstGeom prst="line">
            <a:avLst/>
          </a:prstGeom>
          <a:ln w="38100">
            <a:solidFill>
              <a:srgbClr val="5889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73458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B4468BF-BC51-D5C0-B11A-6BCBFE78B7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"/>
          <a:stretch>
            <a:fillRect/>
          </a:stretch>
        </p:blipFill>
        <p:spPr bwMode="auto">
          <a:xfrm>
            <a:off x="336000" y="600433"/>
            <a:ext cx="3600000" cy="77360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D8A5431-3401-CA74-2925-D7FF368C033B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82000" y="4202610"/>
            <a:ext cx="3240000" cy="1578722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E69C018-02BD-ABE2-892D-6C9EB44D629B}"/>
              </a:ext>
            </a:extLst>
          </p:cNvPr>
          <p:cNvSpPr txBox="1"/>
          <p:nvPr/>
        </p:nvSpPr>
        <p:spPr>
          <a:xfrm>
            <a:off x="336000" y="1374039"/>
            <a:ext cx="4932000" cy="2405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24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Para encontrar uma fração equivalente devemos multiplicar ou dividir os numeradores e denominadores por algum número natural que seja diferente de zero. Mas, lembre-se, tudo que for feito no numerador deve ser igualmente feito no denominador.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5ED1B239-192D-596B-0F51-F22E9775C789}"/>
              </a:ext>
            </a:extLst>
          </p:cNvPr>
          <p:cNvCxnSpPr>
            <a:cxnSpLocks/>
          </p:cNvCxnSpPr>
          <p:nvPr/>
        </p:nvCxnSpPr>
        <p:spPr>
          <a:xfrm>
            <a:off x="5312223" y="689322"/>
            <a:ext cx="0" cy="5707100"/>
          </a:xfrm>
          <a:prstGeom prst="line">
            <a:avLst/>
          </a:prstGeom>
          <a:ln w="38100">
            <a:solidFill>
              <a:srgbClr val="5889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28480A27-A794-B2BB-11A0-3593275FC78A}"/>
                  </a:ext>
                </a:extLst>
              </p:cNvPr>
              <p:cNvSpPr txBox="1"/>
              <p:nvPr/>
            </p:nvSpPr>
            <p:spPr>
              <a:xfrm>
                <a:off x="5407075" y="705120"/>
                <a:ext cx="6480000" cy="58246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400"/>
                  </a:spcAft>
                  <a:buNone/>
                </a:pPr>
                <a:r>
                  <a:rPr lang="pt-BR" sz="2200" kern="0" dirty="0">
                    <a:solidFill>
                      <a:schemeClr val="tx1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As frações representam uma divisão que podem resultar em números decimais.</a:t>
                </a:r>
              </a:p>
              <a:p>
                <a:pPr algn="just">
                  <a:spcAft>
                    <a:spcPts val="400"/>
                  </a:spcAft>
                  <a:buNone/>
                </a:pPr>
                <a:endParaRPr lang="pt-BR" sz="2200" kern="0" dirty="0">
                  <a:solidFill>
                    <a:schemeClr val="tx1"/>
                  </a:solidFill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ArialNarrow"/>
                </a:endParaRPr>
              </a:p>
              <a:p>
                <a:pPr algn="just">
                  <a:spcAft>
                    <a:spcPts val="400"/>
                  </a:spcAft>
                  <a:buNone/>
                </a:pPr>
                <a:endParaRPr lang="pt-BR" sz="2200" kern="0" dirty="0">
                  <a:solidFill>
                    <a:schemeClr val="tx1"/>
                  </a:solidFill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ArialNarrow"/>
                </a:endParaRPr>
              </a:p>
              <a:p>
                <a:pPr marL="719138" algn="just">
                  <a:spcAft>
                    <a:spcPts val="4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78 </m:t>
                          </m:r>
                        </m:num>
                        <m:den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  <m:r>
                        <a:rPr lang="pt-BR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 78÷25→</m:t>
                      </m:r>
                    </m:oMath>
                  </m:oMathPara>
                </a14:m>
                <a:endParaRPr lang="pt-BR" sz="2200" dirty="0">
                  <a:solidFill>
                    <a:schemeClr val="tx1"/>
                  </a:solidFill>
                  <a:latin typeface="Arial Narrow" panose="020B0606020202030204" pitchFamily="34" charset="0"/>
                </a:endParaRPr>
              </a:p>
              <a:p>
                <a:pPr algn="just">
                  <a:spcAft>
                    <a:spcPts val="400"/>
                  </a:spcAft>
                  <a:buNone/>
                </a:pPr>
                <a:endParaRPr lang="pt-BR" sz="2200" kern="100" dirty="0">
                  <a:solidFill>
                    <a:schemeClr val="tx1"/>
                  </a:solidFill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400"/>
                  </a:spcAft>
                  <a:buNone/>
                </a:pPr>
                <a:endParaRPr lang="pt-BR" sz="2200" kern="100" dirty="0">
                  <a:solidFill>
                    <a:schemeClr val="tx1"/>
                  </a:solidFill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400"/>
                  </a:spcAft>
                  <a:buNone/>
                </a:pPr>
                <a:r>
                  <a:rPr lang="pt-BR" sz="2200" kern="0" dirty="0">
                    <a:solidFill>
                      <a:schemeClr val="tx1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De modo semelhante, podemos representar números decimais em forma de fração decimal. </a:t>
                </a:r>
                <a:endParaRPr lang="pt-BR" sz="2200" kern="100" dirty="0">
                  <a:solidFill>
                    <a:schemeClr val="tx1"/>
                  </a:solidFill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4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número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𝟑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200" b="1" i="1" kern="10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𝟔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possui </a:t>
                </a:r>
                <a:r>
                  <a:rPr lang="pt-BR" sz="2200" b="1" kern="100" dirty="0">
                    <a:solidFill>
                      <a:srgbClr val="A02B93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 inteiros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:r>
                  <a:rPr lang="pt-BR" sz="2200" b="1" kern="100" dirty="0">
                    <a:solidFill>
                      <a:srgbClr val="00B05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6 décimos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assim a fração que forma este número 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36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10 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, ou seja, 36 décimos.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400"/>
                  </a:spcAft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Já o número </a:t>
                </a:r>
                <a14:m>
                  <m:oMath xmlns:m="http://schemas.openxmlformats.org/officeDocument/2006/math">
                    <m:r>
                      <a:rPr lang="pt-BR" sz="2200" b="1" i="1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𝟏</m:t>
                    </m:r>
                    <m:r>
                      <a:rPr lang="pt-BR" sz="22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200" b="1" i="1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𝟐𝟑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possui </a:t>
                </a:r>
                <a:r>
                  <a:rPr lang="pt-BR" sz="2200" b="1" dirty="0">
                    <a:solidFill>
                      <a:srgbClr val="A02B93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 inteiro</a:t>
                </a:r>
                <a:r>
                  <a:rPr lang="pt-BR" sz="2200" dirty="0">
                    <a:solidFill>
                      <a:srgbClr val="A02B93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 </a:t>
                </a:r>
                <a:r>
                  <a:rPr lang="pt-BR" sz="2200" b="1" dirty="0">
                    <a:solidFill>
                      <a:srgbClr val="00B05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23 centésimos</a:t>
                </a: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assim, a fração que correspondente 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123</m:t>
                        </m:r>
                      </m:num>
                      <m:den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100 </m:t>
                        </m:r>
                      </m:den>
                    </m:f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,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ou seja, 123 centésimos.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28480A27-A794-B2BB-11A0-3593275FC7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7075" y="705120"/>
                <a:ext cx="6480000" cy="5824671"/>
              </a:xfrm>
              <a:prstGeom prst="rect">
                <a:avLst/>
              </a:prstGeom>
              <a:blipFill>
                <a:blip r:embed="rId5"/>
                <a:stretch>
                  <a:fillRect l="-1223" t="-628" r="-1223" b="-125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m 9" descr="Uma imagem contendo Tabela&#10;&#10;O conteúdo gerado por IA pode estar incorreto.">
            <a:extLst>
              <a:ext uri="{FF2B5EF4-FFF2-40B4-BE49-F238E27FC236}">
                <a16:creationId xmlns:a16="http://schemas.microsoft.com/office/drawing/2014/main" id="{4DC5AD51-F080-0413-64FC-CC08DFCF647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6326"/>
          <a:stretch>
            <a:fillRect/>
          </a:stretch>
        </p:blipFill>
        <p:spPr bwMode="auto">
          <a:xfrm>
            <a:off x="8647075" y="1403714"/>
            <a:ext cx="2178829" cy="23428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138471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O conteúdo gerado por IA pode estar incorreto.">
            <a:extLst>
              <a:ext uri="{FF2B5EF4-FFF2-40B4-BE49-F238E27FC236}">
                <a16:creationId xmlns:a16="http://schemas.microsoft.com/office/drawing/2014/main" id="{343DE032-98AA-F228-A0F8-BF6EE91B23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57" y="458860"/>
            <a:ext cx="2160000" cy="916533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0980F9AD-FE47-8E38-594A-109FAD196509}"/>
                  </a:ext>
                </a:extLst>
              </p:cNvPr>
              <p:cNvSpPr txBox="1"/>
              <p:nvPr/>
            </p:nvSpPr>
            <p:spPr>
              <a:xfrm>
                <a:off x="516000" y="1375393"/>
                <a:ext cx="11160000" cy="42901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dirty="0">
                    <a:solidFill>
                      <a:srgbClr val="006666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Podemos reescrever as frações decimais utilizando as frações equivalentes?</a:t>
                </a:r>
              </a:p>
              <a:p>
                <a:pPr algn="just"/>
                <a:endParaRPr lang="pt-BR" sz="2200" b="1" dirty="0">
                  <a:solidFill>
                    <a:srgbClr val="006666"/>
                  </a:solidFill>
                  <a:latin typeface="Arial Narrow" panose="020B0606020202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Observe algumas frações, sendo reescritas em frações decimais utilizando frações equivalentes:</a:t>
                </a: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𝟒</m:t>
                          </m:r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pt-BR" sz="2200" b="1" i="1" kern="100">
                                  <a:solidFill>
                                    <a:srgbClr val="00B0F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×</m:t>
                              </m:r>
                              <m:r>
                                <a:rPr lang="pt-BR" sz="2200" b="1" i="1" kern="100">
                                  <a:solidFill>
                                    <a:srgbClr val="00B0F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𝟐𝟓</m:t>
                              </m:r>
                            </m:sup>
                          </m:s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</m:e>
                            <m:sup>
                              <m:r>
                                <a:rPr lang="pt-BR" sz="2200" b="1" i="1" kern="100">
                                  <a:solidFill>
                                    <a:srgbClr val="00B0F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×</m:t>
                              </m:r>
                              <m:r>
                                <a:rPr lang="pt-BR" sz="2200" b="1" i="1" kern="100">
                                  <a:solidFill>
                                    <a:srgbClr val="00B0F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𝟐𝟓</m:t>
                              </m:r>
                            </m:sup>
                          </m:s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75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100 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→ 0,75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𝟐𝟎</m:t>
                          </m:r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8</m:t>
                              </m:r>
                            </m:e>
                            <m:sup>
                              <m:r>
                                <a:rPr lang="pt-BR" sz="2200" i="1" kern="100">
                                  <a:solidFill>
                                    <a:srgbClr val="00B0F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÷2</m:t>
                              </m:r>
                            </m:sup>
                          </m:s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20</m:t>
                              </m:r>
                            </m:e>
                            <m:sup>
                              <m:r>
                                <a:rPr lang="pt-BR" sz="2200" b="1" i="1" kern="100">
                                  <a:solidFill>
                                    <a:srgbClr val="00B0F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÷</m:t>
                              </m:r>
                              <m:r>
                                <a:rPr lang="pt-BR" sz="2200" b="1" i="1" kern="100">
                                  <a:solidFill>
                                    <a:srgbClr val="00B0F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 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10 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→ 0,4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𝟔𝟗</m:t>
                          </m:r>
                        </m:num>
                        <m:den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𝟐𝟎𝟎</m:t>
                          </m:r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69</m:t>
                              </m:r>
                            </m:e>
                            <m:sup>
                              <m:r>
                                <a:rPr lang="pt-BR" sz="2200" b="1" i="1" kern="100">
                                  <a:solidFill>
                                    <a:srgbClr val="00B0F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×</m:t>
                              </m:r>
                              <m:r>
                                <a:rPr lang="pt-BR" sz="2200" b="1" i="1" kern="100">
                                  <a:solidFill>
                                    <a:srgbClr val="00B0F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𝟓</m:t>
                              </m:r>
                            </m:sup>
                          </m:s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 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200</m:t>
                              </m:r>
                            </m:e>
                            <m:sup>
                              <m:r>
                                <a:rPr lang="pt-BR" sz="2200" b="1" i="1" kern="100">
                                  <a:solidFill>
                                    <a:srgbClr val="00B0F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×</m:t>
                              </m:r>
                              <m:r>
                                <a:rPr lang="pt-BR" sz="2200" b="1" i="1" kern="100">
                                  <a:solidFill>
                                    <a:srgbClr val="00B0F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𝟓</m:t>
                              </m:r>
                            </m:sup>
                          </m:s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 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345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1000 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→ 0,345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0980F9AD-FE47-8E38-594A-109FAD1965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000" y="1375393"/>
                <a:ext cx="11160000" cy="4290149"/>
              </a:xfrm>
              <a:prstGeom prst="rect">
                <a:avLst/>
              </a:prstGeom>
              <a:blipFill>
                <a:blip r:embed="rId3"/>
                <a:stretch>
                  <a:fillRect l="-710" t="-99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m 6" descr="Tabela&#10;&#10;O conteúdo gerado por IA pode estar incorreto.">
            <a:extLst>
              <a:ext uri="{FF2B5EF4-FFF2-40B4-BE49-F238E27FC236}">
                <a16:creationId xmlns:a16="http://schemas.microsoft.com/office/drawing/2014/main" id="{2E90538B-01EA-E7AF-3F6F-0B4447F7FF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0626" y="2698690"/>
            <a:ext cx="5760000" cy="371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1008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O conteúdo gerado por IA pode estar incorreto.">
            <a:extLst>
              <a:ext uri="{FF2B5EF4-FFF2-40B4-BE49-F238E27FC236}">
                <a16:creationId xmlns:a16="http://schemas.microsoft.com/office/drawing/2014/main" id="{CD299A89-15F1-2562-4EAD-7094BED57C2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" t="7747" r="2585" b="-1"/>
          <a:stretch>
            <a:fillRect/>
          </a:stretch>
        </p:blipFill>
        <p:spPr bwMode="auto">
          <a:xfrm>
            <a:off x="336000" y="577246"/>
            <a:ext cx="3600000" cy="6107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05F6AFDF-4240-0735-34A3-C459F927D947}"/>
                  </a:ext>
                </a:extLst>
              </p:cNvPr>
              <p:cNvSpPr txBox="1"/>
              <p:nvPr/>
            </p:nvSpPr>
            <p:spPr>
              <a:xfrm>
                <a:off x="336000" y="1188008"/>
                <a:ext cx="4767835" cy="33529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  <a:spcAft>
                    <a:spcPts val="5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11.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Escreva as frações, a seguir, na forma de frações decimais.</a:t>
                </a:r>
              </a:p>
              <a:p>
                <a:pPr algn="just">
                  <a:lnSpc>
                    <a:spcPct val="114000"/>
                  </a:lnSpc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a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13</m:t>
                        </m:r>
                      </m:num>
                      <m:den>
                        <m:r>
                          <a:rPr lang="pt-BR" sz="2200">
                            <a:latin typeface="Cambria Math" panose="02040503050406030204" pitchFamily="18" charset="0"/>
                          </a:rPr>
                          <m:t> 2 </m:t>
                        </m:r>
                      </m:den>
                    </m:f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	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e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25</m:t>
                        </m:r>
                      </m:num>
                      <m:den>
                        <m:r>
                          <a:rPr lang="pt-BR" sz="2200">
                            <a:latin typeface="Cambria Math" panose="02040503050406030204" pitchFamily="18" charset="0"/>
                          </a:rPr>
                          <m:t> 20 </m:t>
                        </m:r>
                      </m:den>
                    </m:f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b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14</m:t>
                        </m:r>
                      </m:num>
                      <m:den>
                        <m:r>
                          <a:rPr lang="pt-BR" sz="2200">
                            <a:latin typeface="Cambria Math" panose="02040503050406030204" pitchFamily="18" charset="0"/>
                          </a:rPr>
                          <m:t> 5 </m:t>
                        </m:r>
                      </m:den>
                    </m:f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	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f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55</m:t>
                        </m:r>
                      </m:num>
                      <m:den>
                        <m:r>
                          <a:rPr lang="pt-BR" sz="2200">
                            <a:latin typeface="Cambria Math" panose="02040503050406030204" pitchFamily="18" charset="0"/>
                          </a:rPr>
                          <m:t> 50 </m:t>
                        </m:r>
                      </m:den>
                    </m:f>
                  </m:oMath>
                </a14:m>
                <a:endParaRPr lang="pt-BR" sz="22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c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>
                            <a:latin typeface="Cambria Math" panose="02040503050406030204" pitchFamily="18" charset="0"/>
                          </a:rPr>
                          <m:t>15 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	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g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16</m:t>
                        </m:r>
                      </m:num>
                      <m:den>
                        <m:r>
                          <a:rPr lang="pt-BR" sz="2200">
                            <a:latin typeface="Cambria Math" panose="02040503050406030204" pitchFamily="18" charset="0"/>
                          </a:rPr>
                          <m:t> 40 </m:t>
                        </m:r>
                      </m:den>
                    </m:f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d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18</m:t>
                        </m:r>
                      </m:num>
                      <m:den>
                        <m:r>
                          <a:rPr lang="pt-BR" sz="2200">
                            <a:latin typeface="Cambria Math" panose="02040503050406030204" pitchFamily="18" charset="0"/>
                          </a:rPr>
                          <m:t> 30 </m:t>
                        </m:r>
                      </m:den>
                    </m:f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	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h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pt-BR" sz="2200">
                            <a:latin typeface="Cambria Math" panose="02040503050406030204" pitchFamily="18" charset="0"/>
                          </a:rPr>
                          <m:t> 50 </m:t>
                        </m:r>
                      </m:den>
                    </m:f>
                  </m:oMath>
                </a14:m>
                <a:endParaRPr lang="pt-BR" sz="22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05F6AFDF-4240-0735-34A3-C459F927D9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0" y="1188008"/>
                <a:ext cx="4767835" cy="3352969"/>
              </a:xfrm>
              <a:prstGeom prst="rect">
                <a:avLst/>
              </a:prstGeom>
              <a:blipFill>
                <a:blip r:embed="rId3"/>
                <a:stretch>
                  <a:fillRect l="-1662" t="-909" r="-166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C97117B6-87F6-0B7C-7467-6A9299719328}"/>
              </a:ext>
            </a:extLst>
          </p:cNvPr>
          <p:cNvCxnSpPr>
            <a:cxnSpLocks/>
          </p:cNvCxnSpPr>
          <p:nvPr/>
        </p:nvCxnSpPr>
        <p:spPr>
          <a:xfrm>
            <a:off x="5187816" y="782629"/>
            <a:ext cx="0" cy="5707100"/>
          </a:xfrm>
          <a:prstGeom prst="line">
            <a:avLst/>
          </a:prstGeom>
          <a:ln w="38100">
            <a:solidFill>
              <a:srgbClr val="5889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ACD1B573-B1E1-E301-AC18-73A1B97690E3}"/>
                  </a:ext>
                </a:extLst>
              </p:cNvPr>
              <p:cNvSpPr txBox="1"/>
              <p:nvPr/>
            </p:nvSpPr>
            <p:spPr>
              <a:xfrm>
                <a:off x="5271794" y="689322"/>
                <a:ext cx="6480000" cy="59007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  <a:spcAft>
                    <a:spcPts val="400"/>
                  </a:spcAft>
                </a:pPr>
                <a:r>
                  <a:rPr lang="pt-BR" sz="2200" b="1" dirty="0">
                    <a:latin typeface="Arial Narrow" panose="020B0606020202030204" pitchFamily="34" charset="0"/>
                  </a:rPr>
                  <a:t>12.</a:t>
                </a:r>
                <a:r>
                  <a:rPr lang="pt-BR" sz="2200" dirty="0">
                    <a:latin typeface="Arial Narrow" panose="020B0606020202030204" pitchFamily="34" charset="0"/>
                  </a:rPr>
                  <a:t> Determine o número decimal que cada fração representa.</a:t>
                </a: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a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65 </m:t>
                        </m:r>
                      </m:num>
                      <m:den>
                        <m:r>
                          <a:rPr lang="pt-BR" sz="2200">
                            <a:latin typeface="Cambria Math" panose="02040503050406030204" pitchFamily="18" charset="0"/>
                          </a:rPr>
                          <m:t>10 </m:t>
                        </m:r>
                      </m:den>
                    </m:f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	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e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125</m:t>
                        </m:r>
                      </m:num>
                      <m:den>
                        <m:r>
                          <a:rPr lang="pt-BR" sz="2200">
                            <a:latin typeface="Cambria Math" panose="02040503050406030204" pitchFamily="18" charset="0"/>
                          </a:rPr>
                          <m:t> 100 </m:t>
                        </m:r>
                      </m:den>
                    </m:f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b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28</m:t>
                        </m:r>
                      </m:num>
                      <m:den>
                        <m:r>
                          <a:rPr lang="pt-BR" sz="2200">
                            <a:latin typeface="Cambria Math" panose="02040503050406030204" pitchFamily="18" charset="0"/>
                          </a:rPr>
                          <m:t> 10 </m:t>
                        </m:r>
                      </m:den>
                    </m:f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	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f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11</m:t>
                        </m:r>
                      </m:num>
                      <m:den>
                        <m:r>
                          <a:rPr lang="pt-BR" sz="2200">
                            <a:latin typeface="Cambria Math" panose="02040503050406030204" pitchFamily="18" charset="0"/>
                          </a:rPr>
                          <m:t>10 </m:t>
                        </m:r>
                      </m:den>
                    </m:f>
                  </m:oMath>
                </a14:m>
                <a:endParaRPr lang="pt-BR" sz="22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smtClean="0">
                        <a:latin typeface="Cambria Math" panose="02040503050406030204" pitchFamily="18" charset="0"/>
                      </a:rPr>
                      <m:t>c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>
                            <a:latin typeface="Cambria Math" panose="02040503050406030204" pitchFamily="18" charset="0"/>
                          </a:rPr>
                          <m:t>375 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pt-BR" sz="22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	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g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pt-BR" sz="2200">
                            <a:latin typeface="Cambria Math" panose="02040503050406030204" pitchFamily="18" charset="0"/>
                          </a:rPr>
                          <m:t> 10 </m:t>
                        </m:r>
                      </m:den>
                    </m:f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d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pt-BR" sz="2200">
                            <a:latin typeface="Cambria Math" panose="02040503050406030204" pitchFamily="18" charset="0"/>
                          </a:rPr>
                          <m:t> 10 </m:t>
                        </m:r>
                      </m:den>
                    </m:f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	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h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pt-BR" sz="2200">
                            <a:latin typeface="Cambria Math" panose="02040503050406030204" pitchFamily="18" charset="0"/>
                          </a:rPr>
                          <m:t> 100 </m:t>
                        </m:r>
                      </m:den>
                    </m:f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</a:pPr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13.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Reescreva os números decimais, a seguir, em forma de porcentagem.</a:t>
                </a:r>
              </a:p>
              <a:p>
                <a:pPr>
                  <a:lnSpc>
                    <a:spcPct val="114000"/>
                  </a:lnSpc>
                  <a:spcAft>
                    <a:spcPts val="400"/>
                  </a:spcAft>
                </a:pPr>
                <a:r>
                  <a:rPr lang="pt-BR" sz="2200" dirty="0">
                    <a:latin typeface="Arial Narrow" panose="020B0606020202030204" pitchFamily="34" charset="0"/>
                  </a:rPr>
                  <a:t>a) 6,5			e) 1,25</a:t>
                </a:r>
              </a:p>
              <a:p>
                <a:pPr>
                  <a:lnSpc>
                    <a:spcPct val="114000"/>
                  </a:lnSpc>
                  <a:spcAft>
                    <a:spcPts val="400"/>
                  </a:spcAft>
                </a:pPr>
                <a:r>
                  <a:rPr lang="pt-BR" sz="2200" dirty="0">
                    <a:latin typeface="Arial Narrow" panose="020B0606020202030204" pitchFamily="34" charset="0"/>
                  </a:rPr>
                  <a:t>b) 2,8			f) 1,1</a:t>
                </a:r>
              </a:p>
              <a:p>
                <a:pPr>
                  <a:lnSpc>
                    <a:spcPct val="114000"/>
                  </a:lnSpc>
                  <a:spcAft>
                    <a:spcPts val="400"/>
                  </a:spcAft>
                </a:pPr>
                <a:r>
                  <a:rPr lang="pt-BR" sz="2200" dirty="0">
                    <a:latin typeface="Arial Narrow" panose="020B0606020202030204" pitchFamily="34" charset="0"/>
                  </a:rPr>
                  <a:t>c) 3,75			g) 0,4</a:t>
                </a:r>
              </a:p>
              <a:p>
                <a:pPr>
                  <a:lnSpc>
                    <a:spcPct val="114000"/>
                  </a:lnSpc>
                  <a:spcAft>
                    <a:spcPts val="400"/>
                  </a:spcAft>
                </a:pPr>
                <a:r>
                  <a:rPr lang="pt-BR" sz="2200" dirty="0">
                    <a:latin typeface="Arial Narrow" panose="020B0606020202030204" pitchFamily="34" charset="0"/>
                  </a:rPr>
                  <a:t>d) 0,6			h) 0,04</a:t>
                </a: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ACD1B573-B1E1-E301-AC18-73A1B97690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1794" y="689322"/>
                <a:ext cx="6480000" cy="5900783"/>
              </a:xfrm>
              <a:prstGeom prst="rect">
                <a:avLst/>
              </a:prstGeom>
              <a:blipFill>
                <a:blip r:embed="rId4"/>
                <a:stretch>
                  <a:fillRect l="-1223" t="-517" r="-1223" b="-124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83809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AE9F79CC-C925-2122-34C8-2E06BF44FD21}"/>
              </a:ext>
            </a:extLst>
          </p:cNvPr>
          <p:cNvCxnSpPr>
            <a:cxnSpLocks/>
          </p:cNvCxnSpPr>
          <p:nvPr/>
        </p:nvCxnSpPr>
        <p:spPr>
          <a:xfrm>
            <a:off x="6096000" y="782629"/>
            <a:ext cx="0" cy="5707100"/>
          </a:xfrm>
          <a:prstGeom prst="line">
            <a:avLst/>
          </a:prstGeom>
          <a:ln w="38100">
            <a:solidFill>
              <a:srgbClr val="5889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8BB99452-3F9E-B670-DBFD-75C18EE49496}"/>
              </a:ext>
            </a:extLst>
          </p:cNvPr>
          <p:cNvSpPr txBox="1"/>
          <p:nvPr/>
        </p:nvSpPr>
        <p:spPr>
          <a:xfrm>
            <a:off x="336000" y="773297"/>
            <a:ext cx="5580000" cy="1237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Associe as frações, listadas na coluna da esquerda, com suas respectivas representações decimais, listadas na coluna da direita.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Gráfico de dispersão&#10;&#10;Descrição gerada automaticamente com confiança média">
            <a:extLst>
              <a:ext uri="{FF2B5EF4-FFF2-40B4-BE49-F238E27FC236}">
                <a16:creationId xmlns:a16="http://schemas.microsoft.com/office/drawing/2014/main" id="{499F7B46-01F0-BA00-600E-A4B0C1F5D5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3" b="1943"/>
          <a:stretch/>
        </p:blipFill>
        <p:spPr bwMode="auto">
          <a:xfrm>
            <a:off x="966000" y="2011072"/>
            <a:ext cx="4320000" cy="42120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CDF2B4D2-58E2-C089-A6B1-4B2AB8674C81}"/>
              </a:ext>
            </a:extLst>
          </p:cNvPr>
          <p:cNvSpPr txBox="1"/>
          <p:nvPr/>
        </p:nvSpPr>
        <p:spPr>
          <a:xfrm>
            <a:off x="6201025" y="773297"/>
            <a:ext cx="5580000" cy="1237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Relacione os números decimais, listados na coluna da esquerda, com suas respectivas representações percentuais, listadas na coluna da direita.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619001F4-19E7-9F2C-2560-48891228CC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1025" y="2385500"/>
            <a:ext cx="3240000" cy="396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7379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34AFFDD-4B86-E59F-A221-1189E023C359}"/>
              </a:ext>
            </a:extLst>
          </p:cNvPr>
          <p:cNvSpPr txBox="1"/>
          <p:nvPr/>
        </p:nvSpPr>
        <p:spPr>
          <a:xfrm>
            <a:off x="336000" y="797534"/>
            <a:ext cx="11520000" cy="492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16. </a:t>
            </a: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Complete o quadro a seguir. </a:t>
            </a:r>
            <a:endParaRPr lang="pt-BR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881B30D-3828-495D-9E5D-EB9077348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910" y="1374926"/>
            <a:ext cx="5760000" cy="5056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261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F1300CA5-9EF5-BBB6-150B-9838CAD98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82" y="676235"/>
            <a:ext cx="5400000" cy="19205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20FB18F6-6BF8-C2AB-65E5-7EB092E401A0}"/>
                  </a:ext>
                </a:extLst>
              </p:cNvPr>
              <p:cNvSpPr txBox="1"/>
              <p:nvPr/>
            </p:nvSpPr>
            <p:spPr>
              <a:xfrm>
                <a:off x="340582" y="2596789"/>
                <a:ext cx="5612349" cy="38627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600"/>
                  </a:spcAft>
                  <a:buNone/>
                  <a:tabLst>
                    <a:tab pos="1235075" algn="l"/>
                  </a:tabLst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Item 1.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Observe a fração escrita por Rafael</a:t>
                </a:r>
              </a:p>
              <a:p>
                <a:pPr algn="just">
                  <a:lnSpc>
                    <a:spcPct val="115000"/>
                  </a:lnSpc>
                  <a:spcAft>
                    <a:spcPts val="600"/>
                  </a:spcAft>
                  <a:buNone/>
                  <a:tabLst>
                    <a:tab pos="1235075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5 </m:t>
                          </m:r>
                        </m:den>
                      </m:f>
                    </m:oMath>
                  </m:oMathPara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600"/>
                  </a:spcAft>
                  <a:buNone/>
                  <a:tabLst>
                    <a:tab pos="1235075" algn="l"/>
                  </a:tabLst>
                </a:pPr>
                <a:r>
                  <a:rPr lang="pt-BR" sz="24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A representação decimal dessa fração é</a:t>
                </a:r>
              </a:p>
              <a:p>
                <a:pPr>
                  <a:lnSpc>
                    <a:spcPct val="115000"/>
                  </a:lnSpc>
                  <a:spcAft>
                    <a:spcPts val="600"/>
                  </a:spcAft>
                  <a:buNone/>
                  <a:tabLst>
                    <a:tab pos="1235075" algn="l"/>
                  </a:tabLst>
                </a:pPr>
                <a:r>
                  <a:rPr lang="pt-BR" sz="2400" dirty="0">
                    <a:latin typeface="Arial Narrow" panose="020B0606020202030204" pitchFamily="34" charset="0"/>
                  </a:rPr>
                  <a:t>(A) 0,3.</a:t>
                </a:r>
              </a:p>
              <a:p>
                <a:pPr>
                  <a:lnSpc>
                    <a:spcPct val="115000"/>
                  </a:lnSpc>
                  <a:spcAft>
                    <a:spcPts val="600"/>
                  </a:spcAft>
                  <a:buNone/>
                  <a:tabLst>
                    <a:tab pos="1235075" algn="l"/>
                  </a:tabLst>
                </a:pPr>
                <a:r>
                  <a:rPr lang="pt-BR" sz="2400" dirty="0">
                    <a:latin typeface="Arial Narrow" panose="020B0606020202030204" pitchFamily="34" charset="0"/>
                  </a:rPr>
                  <a:t>(B) 0,6.</a:t>
                </a:r>
              </a:p>
              <a:p>
                <a:pPr>
                  <a:lnSpc>
                    <a:spcPct val="115000"/>
                  </a:lnSpc>
                  <a:spcAft>
                    <a:spcPts val="600"/>
                  </a:spcAft>
                  <a:buNone/>
                  <a:tabLst>
                    <a:tab pos="1235075" algn="l"/>
                  </a:tabLst>
                </a:pPr>
                <a:r>
                  <a:rPr lang="pt-BR" sz="2400" dirty="0">
                    <a:latin typeface="Arial Narrow" panose="020B0606020202030204" pitchFamily="34" charset="0"/>
                  </a:rPr>
                  <a:t>(C) 3,5.</a:t>
                </a:r>
              </a:p>
              <a:p>
                <a:pPr>
                  <a:lnSpc>
                    <a:spcPct val="115000"/>
                  </a:lnSpc>
                  <a:spcAft>
                    <a:spcPts val="600"/>
                  </a:spcAft>
                  <a:buNone/>
                  <a:tabLst>
                    <a:tab pos="1235075" algn="l"/>
                  </a:tabLst>
                </a:pPr>
                <a:r>
                  <a:rPr lang="pt-BR" sz="2400" dirty="0">
                    <a:latin typeface="Arial Narrow" panose="020B0606020202030204" pitchFamily="34" charset="0"/>
                  </a:rPr>
                  <a:t>(D) 5,3.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20FB18F6-6BF8-C2AB-65E5-7EB092E401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582" y="2596789"/>
                <a:ext cx="5612349" cy="3862724"/>
              </a:xfrm>
              <a:prstGeom prst="rect">
                <a:avLst/>
              </a:prstGeom>
              <a:blipFill>
                <a:blip r:embed="rId3"/>
                <a:stretch>
                  <a:fillRect l="-1737" t="-789" b="-268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8126CDED-483D-9471-6CC9-318FA474C14C}"/>
              </a:ext>
            </a:extLst>
          </p:cNvPr>
          <p:cNvCxnSpPr>
            <a:cxnSpLocks/>
          </p:cNvCxnSpPr>
          <p:nvPr/>
        </p:nvCxnSpPr>
        <p:spPr>
          <a:xfrm>
            <a:off x="6096000" y="782629"/>
            <a:ext cx="0" cy="570710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E4F45FE6-E4A8-B6D4-70CA-D602CF1CE0F3}"/>
                  </a:ext>
                </a:extLst>
              </p:cNvPr>
              <p:cNvSpPr txBox="1"/>
              <p:nvPr/>
            </p:nvSpPr>
            <p:spPr>
              <a:xfrm>
                <a:off x="6239069" y="782629"/>
                <a:ext cx="5612349" cy="40654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  <a:tabLst>
                    <a:tab pos="1235075" algn="l"/>
                  </a:tabLst>
                </a:pPr>
                <a:r>
                  <a:rPr lang="pt-BR" sz="24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Item 2.</a:t>
                </a:r>
                <a:r>
                  <a:rPr lang="pt-BR" sz="28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</a:t>
                </a: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amila escreveu a fração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a:rPr lang="pt-BR" sz="24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​</a:t>
                </a: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no caderno e quis transformá-la em uma porcentagem.</a:t>
                </a:r>
                <a:endParaRPr lang="pt-BR" sz="28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  <a:tabLst>
                    <a:tab pos="1235075" algn="l"/>
                  </a:tabLst>
                </a:pP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Qual porcentagem representa corretamente essa fração?</a:t>
                </a:r>
                <a:endParaRPr lang="pt-BR" sz="28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600"/>
                  </a:spcAft>
                  <a:buNone/>
                  <a:tabLst>
                    <a:tab pos="1235075" algn="l"/>
                  </a:tabLst>
                </a:pPr>
                <a:r>
                  <a:rPr lang="pt-BR" sz="2400" dirty="0">
                    <a:latin typeface="Arial Narrow" panose="020B0606020202030204" pitchFamily="34" charset="0"/>
                  </a:rPr>
                  <a:t>(A) 40%</a:t>
                </a:r>
              </a:p>
              <a:p>
                <a:pPr>
                  <a:lnSpc>
                    <a:spcPct val="115000"/>
                  </a:lnSpc>
                  <a:spcAft>
                    <a:spcPts val="600"/>
                  </a:spcAft>
                  <a:buNone/>
                  <a:tabLst>
                    <a:tab pos="1235075" algn="l"/>
                  </a:tabLst>
                </a:pPr>
                <a:r>
                  <a:rPr lang="pt-BR" sz="2400" dirty="0">
                    <a:latin typeface="Arial Narrow" panose="020B0606020202030204" pitchFamily="34" charset="0"/>
                  </a:rPr>
                  <a:t>(B) 50%</a:t>
                </a:r>
              </a:p>
              <a:p>
                <a:pPr>
                  <a:lnSpc>
                    <a:spcPct val="115000"/>
                  </a:lnSpc>
                  <a:spcAft>
                    <a:spcPts val="600"/>
                  </a:spcAft>
                  <a:buNone/>
                  <a:tabLst>
                    <a:tab pos="1235075" algn="l"/>
                  </a:tabLst>
                </a:pPr>
                <a:r>
                  <a:rPr lang="pt-BR" sz="2400" dirty="0">
                    <a:latin typeface="Arial Narrow" panose="020B0606020202030204" pitchFamily="34" charset="0"/>
                  </a:rPr>
                  <a:t>(C) 75%</a:t>
                </a:r>
              </a:p>
              <a:p>
                <a:pPr>
                  <a:lnSpc>
                    <a:spcPct val="115000"/>
                  </a:lnSpc>
                  <a:spcAft>
                    <a:spcPts val="600"/>
                  </a:spcAft>
                  <a:buNone/>
                  <a:tabLst>
                    <a:tab pos="1235075" algn="l"/>
                  </a:tabLst>
                </a:pPr>
                <a:r>
                  <a:rPr lang="pt-BR" sz="2400" dirty="0">
                    <a:latin typeface="Arial Narrow" panose="020B0606020202030204" pitchFamily="34" charset="0"/>
                  </a:rPr>
                  <a:t>(D) 80%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E4F45FE6-E4A8-B6D4-70CA-D602CF1CE0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9069" y="782629"/>
                <a:ext cx="5612349" cy="4065472"/>
              </a:xfrm>
              <a:prstGeom prst="rect">
                <a:avLst/>
              </a:prstGeom>
              <a:blipFill>
                <a:blip r:embed="rId4"/>
                <a:stretch>
                  <a:fillRect l="-1629" r="-1737" b="-254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75210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Texto&#10;&#10;O conteúdo gerado por IA pode estar incorreto.">
            <a:extLst>
              <a:ext uri="{FF2B5EF4-FFF2-40B4-BE49-F238E27FC236}">
                <a16:creationId xmlns:a16="http://schemas.microsoft.com/office/drawing/2014/main" id="{357437C4-1F48-7813-572D-26126CA191E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" t="7638" r="2821" b="9475"/>
          <a:stretch>
            <a:fillRect/>
          </a:stretch>
        </p:blipFill>
        <p:spPr bwMode="auto">
          <a:xfrm>
            <a:off x="336000" y="447429"/>
            <a:ext cx="3600000" cy="7324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8AD017EE-09AE-0763-1BEC-C685744136DB}"/>
                  </a:ext>
                </a:extLst>
              </p:cNvPr>
              <p:cNvSpPr txBox="1"/>
              <p:nvPr/>
            </p:nvSpPr>
            <p:spPr>
              <a:xfrm>
                <a:off x="336000" y="813674"/>
                <a:ext cx="11520000" cy="33423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436688" algn="ctr">
                  <a:spcAft>
                    <a:spcPts val="800"/>
                  </a:spcAft>
                  <a:buNone/>
                </a:pP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COMPARAÇÃO DE NÚMEROS RACIONAIS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Observe a situação a seguir: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Carla e </a:t>
                </a: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Queila 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estão competindo em uma maratona. </a:t>
                </a: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Em certo momento, Carla percorreu cerca de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1" i="1" kern="0">
                            <a:solidFill>
                              <a:srgbClr val="E9713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</m:ctrlPr>
                      </m:fPr>
                      <m:num>
                        <m:r>
                          <a:rPr lang="pt-BR" sz="2200" b="1" i="1" kern="0">
                            <a:solidFill>
                              <a:srgbClr val="E9713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𝟒</m:t>
                        </m:r>
                      </m:num>
                      <m:den>
                        <m:r>
                          <a:rPr lang="pt-BR" sz="2200" b="1" i="1" kern="0">
                            <a:solidFill>
                              <a:srgbClr val="E9713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 </m:t>
                        </m:r>
                        <m:r>
                          <a:rPr lang="pt-BR" sz="2200" b="1" i="1" kern="0">
                            <a:solidFill>
                              <a:srgbClr val="E9713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𝟓</m:t>
                        </m:r>
                        <m:r>
                          <a:rPr lang="pt-BR" sz="2200" b="1" i="1" kern="0">
                            <a:solidFill>
                              <a:srgbClr val="E9713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 do percurso total e 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Queila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1" i="1" kern="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Narrow"/>
                          </a:rPr>
                        </m:ctrlPr>
                      </m:fPr>
                      <m:num>
                        <m:r>
                          <a:rPr lang="pt-BR" sz="2200" b="1" i="1" kern="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Narrow"/>
                          </a:rPr>
                          <m:t>𝟏𝟒</m:t>
                        </m:r>
                      </m:num>
                      <m:den>
                        <m:r>
                          <a:rPr lang="pt-BR" sz="2200" b="1" i="1" kern="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Narrow"/>
                          </a:rPr>
                          <m:t> </m:t>
                        </m:r>
                        <m:r>
                          <a:rPr lang="pt-BR" sz="2200" b="1" i="1" kern="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Narrow"/>
                          </a:rPr>
                          <m:t>𝟐𝟎</m:t>
                        </m:r>
                        <m:r>
                          <a:rPr lang="pt-BR" sz="2200" b="1" i="1" kern="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Narrow"/>
                          </a:rPr>
                          <m:t> </m:t>
                        </m:r>
                      </m:den>
                    </m:f>
                    <m:r>
                      <a:rPr lang="pt-BR" sz="22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Narrow"/>
                      </a:rPr>
                      <m:t>∙</m:t>
                    </m:r>
                  </m:oMath>
                </a14:m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 Neste momento, quem está na frente?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8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 Para responder isso, pode-se utilizar dois métodos:</a:t>
                </a:r>
              </a:p>
              <a:p>
                <a:pPr marL="342900" lvl="0" indent="-342900">
                  <a:lnSpc>
                    <a:spcPct val="115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"/>
                </a:pP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Comparação de frações</a:t>
                </a: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0" dirty="0"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Determinando o MMC, entre 5 e 20, temos</a:t>
                </a:r>
                <a:endParaRPr lang="pt-BR" sz="22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8AD017EE-09AE-0763-1BEC-C685744136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0" y="813674"/>
                <a:ext cx="11520000" cy="3342390"/>
              </a:xfrm>
              <a:prstGeom prst="rect">
                <a:avLst/>
              </a:prstGeom>
              <a:blipFill>
                <a:blip r:embed="rId3"/>
                <a:stretch>
                  <a:fillRect l="-688" t="-1093" r="-688" b="-291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m 8" descr="Tabela&#10;&#10;O conteúdo gerado por IA pode estar incorreto.">
            <a:extLst>
              <a:ext uri="{FF2B5EF4-FFF2-40B4-BE49-F238E27FC236}">
                <a16:creationId xmlns:a16="http://schemas.microsoft.com/office/drawing/2014/main" id="{9BCCD30A-ECD3-2CAE-A4DD-F9DA9D94E7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13329" y="4347487"/>
            <a:ext cx="2880000" cy="130495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5EADC36A-C390-083F-F861-FC01F1A4BB87}"/>
                  </a:ext>
                </a:extLst>
              </p:cNvPr>
              <p:cNvSpPr txBox="1"/>
              <p:nvPr/>
            </p:nvSpPr>
            <p:spPr>
              <a:xfrm>
                <a:off x="5222810" y="3187163"/>
                <a:ext cx="6552422" cy="34480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Reescrevendo a fração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1" i="1" kern="0">
                            <a:solidFill>
                              <a:srgbClr val="E9713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</m:ctrlPr>
                      </m:fPr>
                      <m:num>
                        <m:r>
                          <a:rPr lang="pt-BR" sz="2200" b="1" i="1" kern="0">
                            <a:solidFill>
                              <a:srgbClr val="E9713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𝟒</m:t>
                        </m:r>
                      </m:num>
                      <m:den>
                        <m:r>
                          <a:rPr lang="pt-BR" sz="2200" b="1" i="1" kern="0">
                            <a:solidFill>
                              <a:srgbClr val="E9713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 </m:t>
                        </m:r>
                        <m:r>
                          <a:rPr lang="pt-BR" sz="2200" b="1" i="1" kern="0">
                            <a:solidFill>
                              <a:srgbClr val="E9713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𝟓</m:t>
                        </m:r>
                        <m:r>
                          <a:rPr lang="pt-BR" sz="2200" b="1" i="1" kern="0">
                            <a:solidFill>
                              <a:srgbClr val="E9713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 , para uma fração, em que o denominador seja 20, obtemos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Bef>
                    <a:spcPts val="200"/>
                  </a:spcBef>
                  <a:spcAft>
                    <a:spcPts val="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b="1" i="1" kern="0">
                              <a:solidFill>
                                <a:srgbClr val="E97132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200" b="1" i="1" kern="0">
                              <a:solidFill>
                                <a:srgbClr val="E97132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𝟒</m:t>
                          </m:r>
                        </m:num>
                        <m:den>
                          <m:r>
                            <a:rPr lang="pt-BR" sz="2200" b="1" i="1" kern="0">
                              <a:solidFill>
                                <a:srgbClr val="E97132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</m:t>
                          </m:r>
                          <m:r>
                            <a:rPr lang="pt-BR" sz="2200" b="1" i="1" kern="0">
                              <a:solidFill>
                                <a:srgbClr val="E97132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𝟓</m:t>
                          </m:r>
                          <m:r>
                            <a:rPr lang="pt-BR" sz="2200" b="1" i="1" kern="0">
                              <a:solidFill>
                                <a:srgbClr val="E97132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</m:t>
                          </m:r>
                        </m:den>
                      </m:f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=</m:t>
                      </m:r>
                      <m:f>
                        <m:fPr>
                          <m:ctrlP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BR" sz="2200" i="1" kern="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ArialNarrow"/>
                                </a:rPr>
                              </m:ctrlPr>
                            </m:sSupPr>
                            <m:e>
                              <m:r>
                                <a:rPr lang="pt-BR" sz="2200" i="1" kern="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ArialNarrow"/>
                                </a:rPr>
                                <m:t>4</m:t>
                              </m:r>
                            </m:e>
                            <m:sup>
                              <m:r>
                                <a:rPr lang="pt-BR" sz="2200" i="1" kern="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ArialNarrow"/>
                                </a:rPr>
                                <m:t>  × 4</m:t>
                              </m:r>
                            </m:sup>
                          </m:sSup>
                        </m:num>
                        <m:den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</m:t>
                          </m:r>
                          <m:sSub>
                            <m:sSubPr>
                              <m:ctrlPr>
                                <a:rPr lang="pt-BR" sz="2200" i="1" kern="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ArialNarrow"/>
                                </a:rPr>
                              </m:ctrlPr>
                            </m:sSubPr>
                            <m:e>
                              <m:r>
                                <a:rPr lang="pt-BR" sz="2200" i="1" kern="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ArialNarrow"/>
                                </a:rPr>
                                <m:t>5</m:t>
                              </m:r>
                            </m:e>
                            <m:sub>
                              <m:r>
                                <a:rPr lang="pt-BR" sz="2200" i="1" kern="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ArialNarrow"/>
                                </a:rPr>
                                <m:t>  × 4</m:t>
                              </m:r>
                            </m:sub>
                          </m:sSub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</m:t>
                          </m:r>
                        </m:den>
                      </m:f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=</m:t>
                      </m:r>
                      <m:f>
                        <m:fPr>
                          <m:ctrlP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16</m:t>
                          </m:r>
                        </m:num>
                        <m:den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 20 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Assim,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Bef>
                    <a:spcPts val="200"/>
                  </a:spcBef>
                  <a:spcAft>
                    <a:spcPts val="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16</m:t>
                          </m:r>
                        </m:num>
                        <m:den>
                          <m: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20 </m:t>
                          </m:r>
                        </m:den>
                      </m:f>
                      <m:r>
                        <a:rPr lang="pt-BR" sz="20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 &gt; </m:t>
                      </m:r>
                      <m:f>
                        <m:fPr>
                          <m:ctrlPr>
                            <a:rPr lang="pt-BR" sz="2000" b="1" i="1" ker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000" b="1" i="1" ker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𝟏𝟒</m:t>
                          </m:r>
                        </m:num>
                        <m:den>
                          <m:r>
                            <a:rPr lang="pt-BR" sz="2000" b="1" i="1" ker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 </m:t>
                          </m:r>
                          <m:r>
                            <a:rPr lang="pt-BR" sz="2000" b="1" i="1" ker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𝟐𝟎</m:t>
                          </m:r>
                          <m:r>
                            <a:rPr lang="pt-BR" sz="2000" b="1" i="1" ker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 </m:t>
                          </m:r>
                        </m:den>
                      </m:f>
                      <m:r>
                        <a:rPr lang="pt-BR" sz="20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 → </m:t>
                      </m:r>
                      <m:f>
                        <m:fPr>
                          <m:ctrlPr>
                            <a:rPr lang="pt-BR" sz="2000" b="1" i="1" kern="0">
                              <a:solidFill>
                                <a:srgbClr val="E97132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000" b="1" i="1" kern="0">
                              <a:solidFill>
                                <a:srgbClr val="E97132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𝟒</m:t>
                          </m:r>
                        </m:num>
                        <m:den>
                          <m:r>
                            <a:rPr lang="pt-BR" sz="2000" b="1" i="1" kern="0">
                              <a:solidFill>
                                <a:srgbClr val="E97132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</m:t>
                          </m:r>
                          <m:r>
                            <a:rPr lang="pt-BR" sz="2000" b="1" i="1" kern="0">
                              <a:solidFill>
                                <a:srgbClr val="E97132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𝟓</m:t>
                          </m:r>
                          <m:r>
                            <a:rPr lang="pt-BR" sz="2000" b="1" i="1" kern="0">
                              <a:solidFill>
                                <a:srgbClr val="E97132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</m:t>
                          </m:r>
                        </m:den>
                      </m:f>
                      <m:r>
                        <a:rPr lang="pt-BR" sz="20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 &gt; </m:t>
                      </m:r>
                      <m:f>
                        <m:fPr>
                          <m:ctrlPr>
                            <a:rPr lang="pt-BR" sz="2000" b="1" i="1" ker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000" b="1" i="1" ker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𝟏𝟒</m:t>
                          </m:r>
                        </m:num>
                        <m:den>
                          <m:r>
                            <a:rPr lang="pt-BR" sz="2000" b="1" i="1" ker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 </m:t>
                          </m:r>
                          <m:r>
                            <a:rPr lang="pt-BR" sz="2000" b="1" i="1" ker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𝟐𝟎</m:t>
                          </m:r>
                          <m:r>
                            <a:rPr lang="pt-BR" sz="2000" b="1" i="1" ker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16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1600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L</m:t>
                          </m:r>
                          <m:r>
                            <a:rPr lang="pt-BR" sz="1600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ê</m:t>
                          </m:r>
                          <m:f>
                            <m:fPr>
                              <m:ctrlPr>
                                <a:rPr lang="pt-BR" sz="16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Narrow"/>
                                </a:rPr>
                              </m:ctrlPr>
                            </m:fPr>
                            <m:num>
                              <m:r>
                                <a:rPr lang="pt-BR" sz="1600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Narrow"/>
                                </a:rPr>
                                <m:t>  </m:t>
                              </m:r>
                            </m:num>
                            <m:den>
                              <m:r>
                                <a:rPr lang="pt-BR" sz="16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Narrow"/>
                                </a:rPr>
                                <m:t> </m:t>
                              </m:r>
                            </m:den>
                          </m:f>
                          <m:r>
                            <m:rPr>
                              <m:sty m:val="p"/>
                            </m:rPr>
                            <a:rPr lang="pt-BR" sz="1600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se</m:t>
                          </m:r>
                          <m:r>
                            <a:rPr lang="pt-BR" sz="1600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: </m:t>
                          </m:r>
                          <m:f>
                            <m:fPr>
                              <m:ctrlPr>
                                <a:rPr lang="pt-BR" sz="16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Narrow"/>
                                </a:rPr>
                              </m:ctrlPr>
                            </m:fPr>
                            <m:num>
                              <m:r>
                                <a:rPr lang="pt-BR" sz="1600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Narrow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pt-BR" sz="1600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Narrow"/>
                                </a:rPr>
                                <m:t> 5 </m:t>
                              </m:r>
                            </m:den>
                          </m:f>
                          <m:r>
                            <a:rPr lang="pt-BR" sz="1600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é </m:t>
                          </m:r>
                          <m:r>
                            <m:rPr>
                              <m:sty m:val="p"/>
                            </m:rPr>
                            <a:rPr lang="pt-BR" sz="1600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maior</m:t>
                          </m:r>
                          <m:r>
                            <a:rPr lang="pt-BR" sz="1600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pt-BR" sz="1600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que</m:t>
                          </m:r>
                          <m:r>
                            <a:rPr lang="pt-BR" sz="1600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 </m:t>
                          </m:r>
                          <m:f>
                            <m:fPr>
                              <m:ctrlPr>
                                <a:rPr lang="pt-BR" sz="16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Narrow"/>
                                </a:rPr>
                              </m:ctrlPr>
                            </m:fPr>
                            <m:num>
                              <m:r>
                                <a:rPr lang="pt-BR" sz="1600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Narrow"/>
                                </a:rPr>
                                <m:t>14</m:t>
                              </m:r>
                            </m:num>
                            <m:den>
                              <m:r>
                                <a:rPr lang="pt-BR" sz="1600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Narrow"/>
                                </a:rPr>
                                <m:t> 20 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pt-BR" sz="16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5EADC36A-C390-083F-F861-FC01F1A4BB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2810" y="3187163"/>
                <a:ext cx="6552422" cy="3448060"/>
              </a:xfrm>
              <a:prstGeom prst="rect">
                <a:avLst/>
              </a:prstGeom>
              <a:blipFill>
                <a:blip r:embed="rId6"/>
                <a:stretch>
                  <a:fillRect l="-1209" r="-120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D222DC19-848A-307E-4BAC-40B21702F029}"/>
              </a:ext>
            </a:extLst>
          </p:cNvPr>
          <p:cNvCxnSpPr>
            <a:cxnSpLocks/>
          </p:cNvCxnSpPr>
          <p:nvPr/>
        </p:nvCxnSpPr>
        <p:spPr>
          <a:xfrm>
            <a:off x="5022980" y="3340359"/>
            <a:ext cx="0" cy="3180415"/>
          </a:xfrm>
          <a:prstGeom prst="line">
            <a:avLst/>
          </a:prstGeom>
          <a:ln w="38100">
            <a:solidFill>
              <a:srgbClr val="0056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25290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E94A87D7-F67F-ABD5-A397-DBDC10BF36B9}"/>
                  </a:ext>
                </a:extLst>
              </p:cNvPr>
              <p:cNvSpPr txBox="1"/>
              <p:nvPr/>
            </p:nvSpPr>
            <p:spPr>
              <a:xfrm>
                <a:off x="336000" y="720422"/>
                <a:ext cx="5642690" cy="45953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719138" lvl="0" indent="-342900" algn="just">
                  <a:lnSpc>
                    <a:spcPct val="114000"/>
                  </a:lnSpc>
                  <a:spcAft>
                    <a:spcPts val="500"/>
                  </a:spcAft>
                  <a:buFont typeface="Wingdings" panose="05000000000000000000" pitchFamily="2" charset="2"/>
                  <a:buChar char=""/>
                </a:pP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Comparação de números decimais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500"/>
                  </a:spcAft>
                  <a:buNone/>
                </a:pP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5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Determinando o quociente, entre o numerador e o denominador, de cada fração, obtemos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b="1" i="1" kern="0">
                              <a:solidFill>
                                <a:srgbClr val="E97132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200" b="1" i="1" kern="0">
                              <a:solidFill>
                                <a:srgbClr val="E97132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𝟒</m:t>
                          </m:r>
                        </m:num>
                        <m:den>
                          <m:r>
                            <a:rPr lang="pt-BR" sz="2200" b="1" i="1" kern="0">
                              <a:solidFill>
                                <a:srgbClr val="E97132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</m:t>
                          </m:r>
                          <m:r>
                            <a:rPr lang="pt-BR" sz="2200" b="1" i="1" kern="0">
                              <a:solidFill>
                                <a:srgbClr val="E97132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𝟓</m:t>
                          </m:r>
                          <m:r>
                            <a:rPr lang="pt-BR" sz="2200" b="1" i="1" kern="0">
                              <a:solidFill>
                                <a:srgbClr val="E97132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</m:t>
                          </m:r>
                        </m:den>
                      </m:f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=4÷5=0,8   </m:t>
                      </m:r>
                      <m:r>
                        <m:rPr>
                          <m:sty m:val="p"/>
                        </m:rPr>
                        <a:rPr lang="pt-BR" sz="2200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e</m:t>
                      </m:r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  </m:t>
                      </m:r>
                      <m:f>
                        <m:fPr>
                          <m:ctrlPr>
                            <a:rPr lang="pt-BR" sz="2200" b="1" i="1" ker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200" b="1" i="1" ker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𝟏𝟒</m:t>
                          </m:r>
                        </m:num>
                        <m:den>
                          <m:r>
                            <a:rPr lang="pt-BR" sz="2200" b="1" i="1" ker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 </m:t>
                          </m:r>
                          <m:r>
                            <a:rPr lang="pt-BR" sz="2200" b="1" i="1" ker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𝟐𝟎</m:t>
                          </m:r>
                          <m:r>
                            <a:rPr lang="pt-BR" sz="2200" b="1" i="1" ker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 </m:t>
                          </m:r>
                        </m:den>
                      </m:f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=14÷20=0,7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5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Assim,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0,8 &gt; 0,7→ </m:t>
                      </m:r>
                      <m:f>
                        <m:fPr>
                          <m:ctrlPr>
                            <a:rPr lang="pt-BR" sz="2200" b="1" i="1" kern="0">
                              <a:solidFill>
                                <a:srgbClr val="E97132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200" b="1" i="1" kern="0">
                              <a:solidFill>
                                <a:srgbClr val="E97132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𝟒</m:t>
                          </m:r>
                        </m:num>
                        <m:den>
                          <m:r>
                            <a:rPr lang="pt-BR" sz="2200" b="1" i="1" kern="0">
                              <a:solidFill>
                                <a:srgbClr val="E97132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</m:t>
                          </m:r>
                          <m:r>
                            <a:rPr lang="pt-BR" sz="2200" b="1" i="1" kern="0">
                              <a:solidFill>
                                <a:srgbClr val="E97132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𝟓</m:t>
                          </m:r>
                          <m:r>
                            <a:rPr lang="pt-BR" sz="2200" b="1" i="1" kern="0">
                              <a:solidFill>
                                <a:srgbClr val="E97132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</m:t>
                          </m:r>
                        </m:den>
                      </m:f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 &gt; </m:t>
                      </m:r>
                      <m:f>
                        <m:fPr>
                          <m:ctrlPr>
                            <a:rPr lang="pt-BR" sz="2200" b="1" i="1" ker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200" b="1" i="1" ker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𝟏𝟒</m:t>
                          </m:r>
                        </m:num>
                        <m:den>
                          <m:r>
                            <a:rPr lang="pt-BR" sz="2200" b="1" i="1" ker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 </m:t>
                          </m:r>
                          <m:r>
                            <a:rPr lang="pt-BR" sz="2200" b="1" i="1" ker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𝟐𝟎</m:t>
                          </m:r>
                          <m:r>
                            <a:rPr lang="pt-BR" sz="2200" b="1" i="1" kern="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500"/>
                  </a:spcAft>
                  <a:buNone/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Desta forma, é possível afirmar que Carla está na frente de Queila, neste momento.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E94A87D7-F67F-ABD5-A397-DBDC10BF36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0" y="720422"/>
                <a:ext cx="5642690" cy="4595361"/>
              </a:xfrm>
              <a:prstGeom prst="rect">
                <a:avLst/>
              </a:prstGeom>
              <a:blipFill>
                <a:blip r:embed="rId2"/>
                <a:stretch>
                  <a:fillRect l="-1404" t="-663" r="-1404" b="-185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>
            <a:extLst>
              <a:ext uri="{FF2B5EF4-FFF2-40B4-BE49-F238E27FC236}">
                <a16:creationId xmlns:a16="http://schemas.microsoft.com/office/drawing/2014/main" id="{17FBDAFA-B75D-B469-41F7-418F2B1AD3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12" y="3009122"/>
            <a:ext cx="5729588" cy="3186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1210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Logotipo&#10;&#10;O conteúdo gerado por IA pode estar incorreto.">
            <a:extLst>
              <a:ext uri="{FF2B5EF4-FFF2-40B4-BE49-F238E27FC236}">
                <a16:creationId xmlns:a16="http://schemas.microsoft.com/office/drawing/2014/main" id="{C5EE28FC-2575-F6D2-C1C3-F22CAACD3E9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99" r="1843"/>
          <a:stretch>
            <a:fillRect/>
          </a:stretch>
        </p:blipFill>
        <p:spPr bwMode="auto">
          <a:xfrm>
            <a:off x="336000" y="610830"/>
            <a:ext cx="3600000" cy="5618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7D50EDFE-E00A-5F8F-81D4-7F423D041640}"/>
              </a:ext>
            </a:extLst>
          </p:cNvPr>
          <p:cNvSpPr txBox="1"/>
          <p:nvPr/>
        </p:nvSpPr>
        <p:spPr>
          <a:xfrm>
            <a:off x="336000" y="1172667"/>
            <a:ext cx="5580000" cy="3697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17.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 Use os sinas comparação para preencher as lacunas a seguir.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kern="0" dirty="0">
              <a:latin typeface="Arial Narrow" panose="020B0606020202030204" pitchFamily="34" charset="0"/>
              <a:ea typeface="Aptos" panose="020B0004020202020204" pitchFamily="34" charset="0"/>
              <a:cs typeface="ArialNarrow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kern="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Narrow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kern="0" dirty="0">
              <a:latin typeface="Arial Narrow" panose="020B0606020202030204" pitchFamily="34" charset="0"/>
              <a:ea typeface="Aptos" panose="020B0004020202020204" pitchFamily="34" charset="0"/>
              <a:cs typeface="ArialNarrow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kern="0" dirty="0">
              <a:latin typeface="Arial Narrow" panose="020B0606020202030204" pitchFamily="34" charset="0"/>
              <a:ea typeface="Aptos" panose="020B0004020202020204" pitchFamily="34" charset="0"/>
              <a:cs typeface="ArialNarrow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18.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 Use os sinas comparação para preencher as lacunas a seguir.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D27E1130-6EA0-A81F-15ED-B319D50F53EB}"/>
              </a:ext>
            </a:extLst>
          </p:cNvPr>
          <p:cNvCxnSpPr>
            <a:cxnSpLocks/>
          </p:cNvCxnSpPr>
          <p:nvPr/>
        </p:nvCxnSpPr>
        <p:spPr>
          <a:xfrm>
            <a:off x="6096000" y="743459"/>
            <a:ext cx="0" cy="5746333"/>
          </a:xfrm>
          <a:prstGeom prst="line">
            <a:avLst/>
          </a:prstGeom>
          <a:ln w="38100">
            <a:solidFill>
              <a:srgbClr val="0056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m 7">
            <a:extLst>
              <a:ext uri="{FF2B5EF4-FFF2-40B4-BE49-F238E27FC236}">
                <a16:creationId xmlns:a16="http://schemas.microsoft.com/office/drawing/2014/main" id="{86675478-B9EE-5C48-FEBA-847B5C303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975" y="2025520"/>
            <a:ext cx="4320000" cy="1868107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A533FFEE-B827-5E56-8BF6-93AA17E485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282" y="5027135"/>
            <a:ext cx="4320000" cy="1220035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BCE130F6-25C0-18E1-B8E8-F4EF140C48E6}"/>
              </a:ext>
            </a:extLst>
          </p:cNvPr>
          <p:cNvSpPr txBox="1"/>
          <p:nvPr/>
        </p:nvSpPr>
        <p:spPr>
          <a:xfrm>
            <a:off x="6456000" y="1179007"/>
            <a:ext cx="5400000" cy="836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abic Typesetting" panose="03020402040406030203" pitchFamily="66" charset="-78"/>
              </a:rPr>
              <a:t>19.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abic Typesetting" panose="03020402040406030203" pitchFamily="66" charset="-78"/>
              </a:rPr>
              <a:t>Compare os pares de porcentagens usando os símbolos de comparação.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abic Typesetting" panose="03020402040406030203" pitchFamily="66" charset="-78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3E303E8D-05B8-3F1C-D1D9-B39F7E62B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5960" y="2057495"/>
            <a:ext cx="4320000" cy="1295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8391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099C48C-6816-BD03-143A-B08DD49C1B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000" y="678145"/>
            <a:ext cx="5580000" cy="211534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29108F47-8354-DA00-240B-53683C9618E4}"/>
              </a:ext>
            </a:extLst>
          </p:cNvPr>
          <p:cNvSpPr txBox="1"/>
          <p:nvPr/>
        </p:nvSpPr>
        <p:spPr>
          <a:xfrm>
            <a:off x="336000" y="2793485"/>
            <a:ext cx="11520000" cy="3505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spcAft>
                <a:spcPts val="4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Item 1.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Maria fez as seguintes afirmações:</a:t>
            </a:r>
          </a:p>
          <a:p>
            <a:pPr marL="1073150" algn="just">
              <a:lnSpc>
                <a:spcPct val="114000"/>
              </a:lnSpc>
              <a:spcAft>
                <a:spcPts val="4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1º – Cinquenta por cento é equivalente a cinco décimos;</a:t>
            </a:r>
          </a:p>
          <a:p>
            <a:pPr marL="1073150" algn="just">
              <a:lnSpc>
                <a:spcPct val="114000"/>
              </a:lnSpc>
              <a:spcAft>
                <a:spcPts val="4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2º – Quatro centésimos é maior que quarenta décimos;</a:t>
            </a:r>
          </a:p>
          <a:p>
            <a:pPr marL="1073150" algn="just">
              <a:lnSpc>
                <a:spcPct val="114000"/>
              </a:lnSpc>
              <a:spcAft>
                <a:spcPts val="4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3º – Dois quintos é menor que cinco décimos;</a:t>
            </a:r>
          </a:p>
          <a:p>
            <a:pPr marL="1073150">
              <a:lnSpc>
                <a:spcPct val="114000"/>
              </a:lnSpc>
              <a:spcAft>
                <a:spcPts val="4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4º – O número decimal 0,6 é equivalente a três quintos.</a:t>
            </a:r>
          </a:p>
          <a:p>
            <a:pPr>
              <a:lnSpc>
                <a:spcPct val="114000"/>
              </a:lnSpc>
              <a:spcAft>
                <a:spcPts val="4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Quais afirmações, feitas por Maria, estão corretas?</a:t>
            </a:r>
            <a:endParaRPr lang="pt-BR" sz="22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4000"/>
              </a:lnSpc>
              <a:spcAft>
                <a:spcPts val="4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1º, 2º e 3º				(C) 1º, 3º e 4º</a:t>
            </a:r>
          </a:p>
          <a:p>
            <a:pPr>
              <a:lnSpc>
                <a:spcPct val="114000"/>
              </a:lnSpc>
              <a:spcAft>
                <a:spcPts val="400"/>
              </a:spcAft>
            </a:pP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1º, 2º e 4º			</a:t>
            </a:r>
            <a:r>
              <a:rPr lang="pt-BR" sz="22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(D) 2º, 3º e 4º</a:t>
            </a:r>
            <a:endParaRPr lang="pt-BR" sz="22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5213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C8922AE0-AE1E-DF79-5FEA-1EEBC566D3B3}"/>
              </a:ext>
            </a:extLst>
          </p:cNvPr>
          <p:cNvSpPr txBox="1"/>
          <p:nvPr/>
        </p:nvSpPr>
        <p:spPr>
          <a:xfrm>
            <a:off x="346824" y="688068"/>
            <a:ext cx="11520000" cy="447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A RETA NUMÉRICA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m 1" descr="Uma imagem contendo 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71079D12-0607-434D-078F-6A5056281B6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" t="10571" r="2793" b="10629"/>
          <a:stretch/>
        </p:blipFill>
        <p:spPr bwMode="auto">
          <a:xfrm>
            <a:off x="346824" y="650744"/>
            <a:ext cx="3600000" cy="6584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908906E0-679F-5EE7-0427-BFD84FFF7317}"/>
                  </a:ext>
                </a:extLst>
              </p:cNvPr>
              <p:cNvSpPr txBox="1"/>
              <p:nvPr/>
            </p:nvSpPr>
            <p:spPr>
              <a:xfrm>
                <a:off x="346824" y="1346539"/>
                <a:ext cx="5760000" cy="35693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100"/>
                  </a:spcAft>
                  <a:buNone/>
                </a:pPr>
                <a:r>
                  <a:rPr lang="pt-BR" sz="2100" kern="0" dirty="0"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Observe a reta numérica, entre 0 e 1, que foi dividida em 10 partes de mesma medida, ou seja, cada segmento representa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100" i="1" kern="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</m:ctrlPr>
                      </m:fPr>
                      <m:num>
                        <m:r>
                          <a:rPr lang="pt-BR" sz="2100" i="1" kern="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1</m:t>
                        </m:r>
                      </m:num>
                      <m:den>
                        <m:r>
                          <a:rPr lang="pt-BR" sz="2100" i="1" kern="0"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10</m:t>
                        </m:r>
                      </m:den>
                    </m:f>
                    <m:r>
                      <a:rPr lang="pt-BR" sz="2100" i="1" kern="0"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∙</m:t>
                    </m:r>
                  </m:oMath>
                </a14:m>
                <a:endParaRPr lang="pt-BR" sz="2100" kern="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ArialNarrow"/>
                </a:endParaRPr>
              </a:p>
              <a:p>
                <a:pPr algn="just">
                  <a:spcAft>
                    <a:spcPts val="100"/>
                  </a:spcAft>
                  <a:buNone/>
                </a:pPr>
                <a:endParaRPr lang="pt-BR" sz="2200" kern="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ArialNarrow"/>
                </a:endParaRPr>
              </a:p>
              <a:p>
                <a:pPr algn="just">
                  <a:spcAft>
                    <a:spcPts val="100"/>
                  </a:spcAft>
                  <a:buNone/>
                </a:pPr>
                <a:endParaRPr lang="pt-BR" sz="2200" kern="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ArialNarrow"/>
                </a:endParaRPr>
              </a:p>
              <a:p>
                <a:pPr algn="just">
                  <a:spcAft>
                    <a:spcPts val="100"/>
                  </a:spcAft>
                  <a:buNone/>
                </a:pPr>
                <a:endParaRPr lang="pt-BR" sz="2200" kern="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ArialNarrow"/>
                </a:endParaRPr>
              </a:p>
              <a:p>
                <a:pPr algn="just">
                  <a:spcAft>
                    <a:spcPts val="100"/>
                  </a:spcAft>
                  <a:buNone/>
                </a:pPr>
                <a:r>
                  <a:rPr lang="pt-BR" sz="21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O ponto P, em destaque, representa o número 0,4 pois está a quatro divisões da origem (zero). </a:t>
                </a:r>
                <a:endParaRPr lang="pt-BR" sz="21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100"/>
                  </a:spcAft>
                  <a:buNone/>
                </a:pPr>
                <a:r>
                  <a:rPr lang="pt-BR" sz="21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Observe o que ocorre quando dividimos o intervalo entre 0 e 1 em 5 partes iguais.</a:t>
                </a:r>
                <a:endParaRPr lang="pt-BR" sz="21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908906E0-679F-5EE7-0427-BFD84FFF73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824" y="1346539"/>
                <a:ext cx="5760000" cy="3569375"/>
              </a:xfrm>
              <a:prstGeom prst="rect">
                <a:avLst/>
              </a:prstGeom>
              <a:blipFill>
                <a:blip r:embed="rId3"/>
                <a:stretch>
                  <a:fillRect l="-1270" t="-1026" r="-1270" b="-239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 descr="Imagem em preto e branco&#10;&#10;O conteúdo gerado por IA pode estar incorreto.">
            <a:extLst>
              <a:ext uri="{FF2B5EF4-FFF2-40B4-BE49-F238E27FC236}">
                <a16:creationId xmlns:a16="http://schemas.microsoft.com/office/drawing/2014/main" id="{368F7D49-1D7B-6FB3-DAFF-12EAEFD2773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946" b="6475"/>
          <a:stretch>
            <a:fillRect/>
          </a:stretch>
        </p:blipFill>
        <p:spPr bwMode="auto">
          <a:xfrm>
            <a:off x="1194148" y="2654237"/>
            <a:ext cx="3960000" cy="75287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m 5" descr="Números decimais na reta numérica: décimos - 5°ano">
            <a:extLst>
              <a:ext uri="{FF2B5EF4-FFF2-40B4-BE49-F238E27FC236}">
                <a16:creationId xmlns:a16="http://schemas.microsoft.com/office/drawing/2014/main" id="{46157916-0BAE-131F-5DB7-5048A1F6D26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046" t="27371" r="3018" b="5739"/>
          <a:stretch>
            <a:fillRect/>
          </a:stretch>
        </p:blipFill>
        <p:spPr bwMode="auto">
          <a:xfrm>
            <a:off x="1516824" y="4929925"/>
            <a:ext cx="3240000" cy="164805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DEFA6737-9C80-C9F2-0DC7-2AC84315FBFB}"/>
              </a:ext>
            </a:extLst>
          </p:cNvPr>
          <p:cNvCxnSpPr>
            <a:cxnSpLocks/>
          </p:cNvCxnSpPr>
          <p:nvPr/>
        </p:nvCxnSpPr>
        <p:spPr>
          <a:xfrm>
            <a:off x="6136433" y="1346539"/>
            <a:ext cx="0" cy="5311204"/>
          </a:xfrm>
          <a:prstGeom prst="line">
            <a:avLst/>
          </a:prstGeom>
          <a:ln w="38100">
            <a:solidFill>
              <a:srgbClr val="6A29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96DB90D7-FED4-6CA7-51EE-38E527E88CC2}"/>
                  </a:ext>
                </a:extLst>
              </p:cNvPr>
              <p:cNvSpPr txBox="1"/>
              <p:nvPr/>
            </p:nvSpPr>
            <p:spPr>
              <a:xfrm>
                <a:off x="6166043" y="1340355"/>
                <a:ext cx="5760000" cy="44442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1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Agora, observe a reta, entre os números 0 e 0,1, que foi dividida em 10 partes iguais, ou seja, cada segmento representa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1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</m:ctrlPr>
                      </m:fPr>
                      <m:num>
                        <m:r>
                          <a:rPr lang="pt-BR" sz="21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1</m:t>
                        </m:r>
                      </m:num>
                      <m:den>
                        <m:r>
                          <a:rPr lang="pt-BR" sz="21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100</m:t>
                        </m:r>
                      </m:den>
                    </m:f>
                    <m:r>
                      <a:rPr lang="pt-BR" sz="2100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∙</m:t>
                    </m:r>
                  </m:oMath>
                </a14:m>
                <a:endParaRPr lang="pt-BR" sz="21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21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21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21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1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O ponto Q, em destaque, representa o número 0,06, pois está a seis divisões da origem (zero). </a:t>
                </a:r>
                <a:endParaRPr lang="pt-BR" sz="21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1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Além disso, é possível identificar, na reta numérica, os números decimais e as frações correspondentes a ele. </a:t>
                </a:r>
                <a:endParaRPr lang="pt-BR" sz="21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96DB90D7-FED4-6CA7-51EE-38E527E88C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6043" y="1340355"/>
                <a:ext cx="5760000" cy="4444230"/>
              </a:xfrm>
              <a:prstGeom prst="rect">
                <a:avLst/>
              </a:prstGeom>
              <a:blipFill>
                <a:blip r:embed="rId7"/>
                <a:stretch>
                  <a:fillRect l="-1270" t="-549" r="-1270" b="-164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Imagem 14" descr="Uma imagem contendo objeto, relógio&#10;&#10;O conteúdo gerado por IA pode estar incorreto.">
            <a:extLst>
              <a:ext uri="{FF2B5EF4-FFF2-40B4-BE49-F238E27FC236}">
                <a16:creationId xmlns:a16="http://schemas.microsoft.com/office/drawing/2014/main" id="{039892CE-6330-EA97-811B-A2A6A063219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7129"/>
          <a:stretch>
            <a:fillRect/>
          </a:stretch>
        </p:blipFill>
        <p:spPr bwMode="auto">
          <a:xfrm>
            <a:off x="6886043" y="2967255"/>
            <a:ext cx="4320000" cy="8797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146403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CABD8953-6376-5F09-57D8-D457543ACF2E}"/>
                  </a:ext>
                </a:extLst>
              </p:cNvPr>
              <p:cNvSpPr txBox="1"/>
              <p:nvPr/>
            </p:nvSpPr>
            <p:spPr>
              <a:xfrm>
                <a:off x="336000" y="865971"/>
                <a:ext cx="11520000" cy="50932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Exemplo: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 Observe a representação do número 0,25 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</m:ctrlPr>
                      </m:fPr>
                      <m:num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1</m:t>
                        </m:r>
                      </m:num>
                      <m:den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 4 </m:t>
                        </m:r>
                      </m:den>
                    </m:f>
                  </m:oMath>
                </a14:m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, na reta numérica.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2200" kern="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ArialNarrow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2200" kern="0" dirty="0">
                  <a:latin typeface="Arial Narrow" panose="020B0606020202030204" pitchFamily="34" charset="0"/>
                  <a:ea typeface="Aptos" panose="020B0004020202020204" pitchFamily="34" charset="0"/>
                  <a:cs typeface="ArialNarrow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2200" kern="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ArialNarrow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2200" kern="0" dirty="0">
                  <a:latin typeface="Arial Narrow" panose="020B0606020202030204" pitchFamily="34" charset="0"/>
                  <a:ea typeface="Aptos" panose="020B0004020202020204" pitchFamily="34" charset="0"/>
                  <a:cs typeface="ArialNarrow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 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O número 0,25 está entre o número 0,2 e 0,3 e à 5 divisões do número 0,2.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O número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</m:ctrlPr>
                      </m:fPr>
                      <m:num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1</m:t>
                        </m:r>
                      </m:num>
                      <m:den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 4 </m:t>
                        </m:r>
                      </m:den>
                    </m:f>
                  </m:oMath>
                </a14:m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 pode ser localizado ao se dividir o intervalo entre 0 e 1 em 4 partes iguais. Assim,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Narrow"/>
                          </a:rPr>
                        </m:ctrlPr>
                      </m:fPr>
                      <m:num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Narrow"/>
                          </a:rPr>
                          <m:t>1</m:t>
                        </m:r>
                      </m:num>
                      <m:den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Narrow"/>
                          </a:rPr>
                          <m:t> 4 </m:t>
                        </m:r>
                      </m:den>
                    </m:f>
                  </m:oMath>
                </a14:m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 está na primeira marcação da reta.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Note que ambos os números estão localizados à mesma distância de zero, pois são correspondentes.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CABD8953-6376-5F09-57D8-D457543ACF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0" y="865971"/>
                <a:ext cx="11520000" cy="5093254"/>
              </a:xfrm>
              <a:prstGeom prst="rect">
                <a:avLst/>
              </a:prstGeom>
              <a:blipFill>
                <a:blip r:embed="rId2"/>
                <a:stretch>
                  <a:fillRect l="-688" r="-688" b="-155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 descr="Os números decimais: Converter decimais exatos em fração">
            <a:extLst>
              <a:ext uri="{FF2B5EF4-FFF2-40B4-BE49-F238E27FC236}">
                <a16:creationId xmlns:a16="http://schemas.microsoft.com/office/drawing/2014/main" id="{F8F8FD38-02B9-0C2E-9C77-C979EE4939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15" b="69108"/>
          <a:stretch>
            <a:fillRect/>
          </a:stretch>
        </p:blipFill>
        <p:spPr bwMode="auto">
          <a:xfrm>
            <a:off x="2496000" y="1561849"/>
            <a:ext cx="7200000" cy="88318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m 4" descr="Os números decimais: Converter decimais exatos em fração">
            <a:extLst>
              <a:ext uri="{FF2B5EF4-FFF2-40B4-BE49-F238E27FC236}">
                <a16:creationId xmlns:a16="http://schemas.microsoft.com/office/drawing/2014/main" id="{9940735A-F988-F5D7-BF79-520AD2A8DC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15" t="60401"/>
          <a:stretch>
            <a:fillRect/>
          </a:stretch>
        </p:blipFill>
        <p:spPr bwMode="auto">
          <a:xfrm>
            <a:off x="2496000" y="2684484"/>
            <a:ext cx="7200000" cy="113275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674823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53CBB46F-D4B8-3FC1-FE30-A1FA656108EE}"/>
                  </a:ext>
                </a:extLst>
              </p:cNvPr>
              <p:cNvSpPr txBox="1"/>
              <p:nvPr/>
            </p:nvSpPr>
            <p:spPr>
              <a:xfrm>
                <a:off x="336000" y="755939"/>
                <a:ext cx="11520000" cy="49411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800"/>
                  </a:spcAft>
                  <a:buNone/>
                </a:pPr>
                <a:r>
                  <a:rPr lang="pt-BR" sz="20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ORDENAÇÃO DE NÚMEROS RACIONAIS</a:t>
                </a:r>
                <a:endParaRPr lang="pt-BR" sz="20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  <a:buNone/>
                </a:pPr>
                <a:r>
                  <a:rPr lang="pt-BR" sz="20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Para ordenar números decimais devemos comparar a parte inteira e a parte decimal e, assim, colocá-las em ordem crescente ou decrescente.</a:t>
                </a:r>
                <a:endParaRPr lang="pt-BR" sz="20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  <a:buNone/>
                </a:pPr>
                <a:r>
                  <a:rPr lang="pt-BR" sz="20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Exemplo: </a:t>
                </a:r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Para ordenar os números decimais </a:t>
                </a:r>
                <a14:m>
                  <m:oMath xmlns:m="http://schemas.openxmlformats.org/officeDocument/2006/math">
                    <m:r>
                      <a:rPr lang="pt-BR" sz="2000" b="1" i="1" kern="100">
                        <a:solidFill>
                          <a:srgbClr val="4EA7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𝟒</m:t>
                    </m:r>
                    <m:r>
                      <a:rPr lang="pt-BR" sz="2000" b="1" kern="100">
                        <a:solidFill>
                          <a:srgbClr val="4EA7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000" b="1" i="1" kern="100">
                        <a:solidFill>
                          <a:srgbClr val="4EA7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𝟏𝟖𝟕</m:t>
                    </m:r>
                    <m:r>
                      <a:rPr lang="pt-BR" sz="20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;  </m:t>
                    </m:r>
                    <m:r>
                      <a:rPr lang="pt-BR" sz="2000" b="1" i="1" kern="100">
                        <a:solidFill>
                          <a:srgbClr val="BF4E14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𝟑</m:t>
                    </m:r>
                    <m:r>
                      <a:rPr lang="pt-BR" sz="2000" b="1" kern="100">
                        <a:solidFill>
                          <a:srgbClr val="BF4E14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000" b="1" i="1" kern="100">
                        <a:solidFill>
                          <a:srgbClr val="BF4E14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𝟔𝟒𝟒</m:t>
                    </m:r>
                    <m:r>
                      <a:rPr lang="pt-BR" sz="20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 </m:t>
                    </m:r>
                    <m:r>
                      <m:rPr>
                        <m:sty m:val="p"/>
                      </m:rPr>
                      <a:rPr lang="pt-BR" sz="20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0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 </m:t>
                    </m:r>
                    <m:r>
                      <a:rPr lang="pt-BR" sz="2000" b="1" i="1" kern="1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𝟒</m:t>
                    </m:r>
                    <m:r>
                      <a:rPr lang="pt-BR" sz="2000" b="1" kern="1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000" b="1" i="1" kern="1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𝟏𝟖</m:t>
                    </m:r>
                  </m:oMath>
                </a14:m>
                <a:r>
                  <a:rPr lang="pt-BR" sz="20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seguimos o passo a passo:</a:t>
                </a:r>
              </a:p>
              <a:p>
                <a:pPr algn="just">
                  <a:spcAft>
                    <a:spcPts val="800"/>
                  </a:spcAft>
                  <a:buNone/>
                </a:pPr>
                <a:r>
                  <a:rPr lang="pt-BR" sz="20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1.</a:t>
                </a:r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Comparar as partes </a:t>
                </a:r>
                <a:r>
                  <a:rPr lang="pt-BR" sz="20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inteiras</a:t>
                </a:r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dos números e </a:t>
                </a:r>
                <a:r>
                  <a:rPr lang="pt-BR" sz="2000" u="sng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colocá-las em ordem crescente ou decrescente</a:t>
                </a:r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>
                  <a:spcAft>
                    <a:spcPts val="800"/>
                  </a:spcAft>
                  <a:buNone/>
                </a:pPr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Como </a:t>
                </a:r>
                <a14:m>
                  <m:oMath xmlns:m="http://schemas.openxmlformats.org/officeDocument/2006/math">
                    <m:r>
                      <a:rPr lang="pt-BR" sz="2000" b="1" i="1" kern="100">
                        <a:solidFill>
                          <a:srgbClr val="BF4E14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𝟑</m:t>
                    </m:r>
                    <m:r>
                      <a:rPr lang="pt-BR" sz="20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&lt;</m:t>
                    </m:r>
                    <m:r>
                      <a:rPr lang="pt-BR" sz="20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𝟒</m:t>
                    </m:r>
                    <m:r>
                      <a:rPr lang="pt-BR" sz="2000" b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0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0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 </m:t>
                    </m:r>
                    <m:r>
                      <a:rPr lang="pt-BR" sz="20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𝟒</m:t>
                    </m:r>
                    <m:r>
                      <a:rPr lang="pt-BR" sz="2000" b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0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𝟒</m:t>
                    </m:r>
                  </m:oMath>
                </a14:m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então a ordem crescente é:  </a:t>
                </a:r>
                <a14:m>
                  <m:oMath xmlns:m="http://schemas.openxmlformats.org/officeDocument/2006/math">
                    <m:r>
                      <a:rPr lang="pt-BR" sz="2000" b="1" i="1" kern="100">
                        <a:solidFill>
                          <a:srgbClr val="BF4E14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𝟑</m:t>
                    </m:r>
                    <m:r>
                      <a:rPr lang="pt-BR" sz="20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;</m:t>
                    </m:r>
                    <m:r>
                      <a:rPr lang="pt-BR" sz="20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0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𝟒</m:t>
                    </m:r>
                    <m:r>
                      <a:rPr lang="pt-BR" sz="20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;</m:t>
                    </m:r>
                    <m:r>
                      <a:rPr lang="pt-BR" sz="20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0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𝟒</m:t>
                    </m:r>
                  </m:oMath>
                </a14:m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>
                  <a:spcAft>
                    <a:spcPts val="800"/>
                  </a:spcAft>
                  <a:buNone/>
                </a:pPr>
                <a:r>
                  <a:rPr lang="pt-BR" sz="20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2.</a:t>
                </a:r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Quando se tem partes inteiras iguais, como o </a:t>
                </a:r>
                <a14:m>
                  <m:oMath xmlns:m="http://schemas.openxmlformats.org/officeDocument/2006/math">
                    <m:r>
                      <a:rPr lang="pt-BR" sz="20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𝟒</m:t>
                    </m:r>
                  </m:oMath>
                </a14:m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é necessário comparar os </a:t>
                </a:r>
                <a:r>
                  <a:rPr lang="pt-BR" sz="20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décimos</a:t>
                </a:r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colocá-los em ordem.</a:t>
                </a:r>
              </a:p>
              <a:p>
                <a:pPr algn="just">
                  <a:spcAft>
                    <a:spcPts val="800"/>
                  </a:spcAft>
                  <a:buNone/>
                </a:pPr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Note que, </a:t>
                </a:r>
                <a14:m>
                  <m:oMath xmlns:m="http://schemas.openxmlformats.org/officeDocument/2006/math">
                    <m:r>
                      <a:rPr lang="pt-BR" sz="20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𝟒</m:t>
                    </m:r>
                    <m:r>
                      <a:rPr lang="pt-BR" sz="2000" b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bar>
                      <m:barPr>
                        <m:ctrlPr>
                          <a:rPr lang="pt-BR" sz="20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pt-BR" sz="20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𝟏</m:t>
                        </m:r>
                      </m:e>
                    </m:bar>
                    <m:r>
                      <a:rPr lang="pt-BR" sz="2000" b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0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𝟒</m:t>
                    </m:r>
                    <m:r>
                      <a:rPr lang="pt-BR" sz="2000" b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bar>
                      <m:barPr>
                        <m:ctrlPr>
                          <a:rPr lang="pt-BR" sz="20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pt-BR" sz="20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𝟏</m:t>
                        </m:r>
                      </m:e>
                    </m:bar>
                  </m:oMath>
                </a14:m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então a ordem crescente é: </a:t>
                </a:r>
                <a14:m>
                  <m:oMath xmlns:m="http://schemas.openxmlformats.org/officeDocument/2006/math">
                    <m:r>
                      <a:rPr lang="pt-BR" sz="2000" b="1" i="1" kern="100">
                        <a:solidFill>
                          <a:srgbClr val="BF4E14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𝟑</m:t>
                    </m:r>
                    <m:r>
                      <a:rPr lang="pt-BR" sz="2000" b="1" kern="100">
                        <a:solidFill>
                          <a:srgbClr val="BF4E14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000" b="1" i="1" kern="100">
                        <a:solidFill>
                          <a:srgbClr val="BF4E14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𝟔</m:t>
                    </m:r>
                    <m:r>
                      <a:rPr lang="pt-BR" sz="20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; </m:t>
                    </m:r>
                    <m:r>
                      <a:rPr lang="pt-BR" sz="20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𝟒</m:t>
                    </m:r>
                    <m:r>
                      <a:rPr lang="pt-BR" sz="2000" b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0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𝟏</m:t>
                    </m:r>
                    <m:r>
                      <a:rPr lang="pt-BR" sz="20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; </m:t>
                    </m:r>
                    <m:r>
                      <a:rPr lang="pt-BR" sz="20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𝟒</m:t>
                    </m:r>
                    <m:r>
                      <a:rPr lang="pt-BR" sz="2000" b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0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𝟏</m:t>
                    </m:r>
                  </m:oMath>
                </a14:m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>
                  <a:spcAft>
                    <a:spcPts val="800"/>
                  </a:spcAft>
                  <a:buNone/>
                </a:pPr>
                <a:r>
                  <a:rPr lang="pt-BR" sz="20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3.</a:t>
                </a:r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Compara-se os </a:t>
                </a:r>
                <a:r>
                  <a:rPr lang="pt-BR" sz="20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centésimos</a:t>
                </a:r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depois coloca-os em ordem. Como </a:t>
                </a:r>
                <a14:m>
                  <m:oMath xmlns:m="http://schemas.openxmlformats.org/officeDocument/2006/math">
                    <m:r>
                      <a:rPr lang="pt-BR" sz="2000" b="1" i="1" kern="1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𝟒</m:t>
                    </m:r>
                    <m:r>
                      <a:rPr lang="pt-BR" sz="2000" b="1" kern="1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000" b="1" i="1" kern="1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𝟏</m:t>
                    </m:r>
                    <m:bar>
                      <m:barPr>
                        <m:ctrlPr>
                          <a:rPr lang="pt-BR" sz="2000" b="1" i="1" kern="10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pt-BR" sz="2000" b="1" i="1" kern="10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𝟖</m:t>
                        </m:r>
                      </m:e>
                    </m:bar>
                    <m:r>
                      <a:rPr lang="pt-BR" sz="20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000" b="1" i="1" kern="100">
                        <a:solidFill>
                          <a:srgbClr val="4EA72E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𝟒</m:t>
                    </m:r>
                    <m:r>
                      <a:rPr lang="pt-BR" sz="2000" b="1" kern="100">
                        <a:solidFill>
                          <a:srgbClr val="4EA72E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000" b="1" i="1" kern="100">
                        <a:solidFill>
                          <a:srgbClr val="4EA72E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𝟏</m:t>
                    </m:r>
                    <m:bar>
                      <m:barPr>
                        <m:ctrlPr>
                          <a:rPr lang="pt-BR" sz="2000" b="1" i="1" kern="100">
                            <a:solidFill>
                              <a:srgbClr val="4EA72E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pt-BR" sz="2000" b="1" i="1" kern="100">
                            <a:solidFill>
                              <a:srgbClr val="4EA72E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𝟖</m:t>
                        </m:r>
                      </m:e>
                    </m:bar>
                  </m:oMath>
                </a14:m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então a ordem crescente é: </a:t>
                </a:r>
                <a14:m>
                  <m:oMath xmlns:m="http://schemas.openxmlformats.org/officeDocument/2006/math">
                    <m:r>
                      <a:rPr lang="pt-BR" sz="2000" b="1" i="1" kern="100">
                        <a:solidFill>
                          <a:srgbClr val="BF4E14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𝟑</m:t>
                    </m:r>
                    <m:r>
                      <a:rPr lang="pt-BR" sz="2000" b="1" kern="100">
                        <a:solidFill>
                          <a:srgbClr val="BF4E14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000" b="1" i="1" kern="100">
                        <a:solidFill>
                          <a:srgbClr val="BF4E14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𝟔𝟒</m:t>
                    </m:r>
                    <m:r>
                      <a:rPr lang="pt-BR" sz="2000" b="1" kern="100">
                        <a:solidFill>
                          <a:srgbClr val="BF4E14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0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; </m:t>
                    </m:r>
                    <m:r>
                      <a:rPr lang="pt-BR" sz="20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𝟒</m:t>
                    </m:r>
                    <m:r>
                      <a:rPr lang="pt-BR" sz="2000" b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0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𝟏𝟖</m:t>
                    </m:r>
                    <m:r>
                      <a:rPr lang="pt-BR" sz="2000" b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0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; </m:t>
                    </m:r>
                    <m:r>
                      <a:rPr lang="pt-BR" sz="20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𝟒</m:t>
                    </m:r>
                    <m:r>
                      <a:rPr lang="pt-BR" sz="2000" b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0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𝟏𝟖</m:t>
                    </m:r>
                  </m:oMath>
                </a14:m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>
                  <a:spcAft>
                    <a:spcPts val="800"/>
                  </a:spcAft>
                  <a:buNone/>
                </a:pPr>
                <a:r>
                  <a:rPr lang="pt-BR" sz="20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4.</a:t>
                </a:r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Como os centésimos também são iguais, será necessário comparar as outras casas decimais para averiguar qual número é maior. Reescrevendo </a:t>
                </a:r>
                <a14:m>
                  <m:oMath xmlns:m="http://schemas.openxmlformats.org/officeDocument/2006/math">
                    <m:r>
                      <a:rPr lang="pt-BR" sz="20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0,08</m:t>
                    </m:r>
                  </m:oMath>
                </a14:m>
                <a:r>
                  <a:rPr lang="pt-BR" sz="20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como </a:t>
                </a:r>
                <a14:m>
                  <m:oMath xmlns:m="http://schemas.openxmlformats.org/officeDocument/2006/math">
                    <m:r>
                      <a:rPr lang="pt-BR" sz="20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0,080</m:t>
                    </m:r>
                  </m:oMath>
                </a14:m>
                <a:r>
                  <a:rPr lang="pt-BR" sz="20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temos que</a:t>
                </a:r>
                <a:r>
                  <a:rPr lang="pt-BR" sz="2000" b="1" kern="100" dirty="0">
                    <a:solidFill>
                      <a:srgbClr val="00B0F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000" b="1" i="1" kern="1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𝟒</m:t>
                    </m:r>
                    <m:r>
                      <a:rPr lang="pt-BR" sz="2000" b="1" kern="1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000" b="1" i="1" kern="1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𝟏𝟖𝟎</m:t>
                    </m:r>
                    <m:r>
                      <a:rPr lang="pt-BR" sz="20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&lt;</m:t>
                    </m:r>
                    <m:r>
                      <a:rPr lang="pt-BR" sz="2000" b="1" i="1" kern="100">
                        <a:solidFill>
                          <a:srgbClr val="4EA72E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𝟒</m:t>
                    </m:r>
                    <m:r>
                      <a:rPr lang="pt-BR" sz="2000" b="1" kern="100">
                        <a:solidFill>
                          <a:srgbClr val="4EA72E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000" b="1" i="1" kern="100">
                        <a:solidFill>
                          <a:srgbClr val="4EA72E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𝟏𝟖𝟕</m:t>
                    </m:r>
                  </m:oMath>
                </a14:m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então a ordem crescente é: </a:t>
                </a:r>
                <a14:m>
                  <m:oMath xmlns:m="http://schemas.openxmlformats.org/officeDocument/2006/math">
                    <m:r>
                      <a:rPr lang="pt-BR" sz="2000" b="1" i="1" kern="100">
                        <a:solidFill>
                          <a:srgbClr val="BF4E14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𝟑</m:t>
                    </m:r>
                    <m:r>
                      <a:rPr lang="pt-BR" sz="2000" b="1" kern="100">
                        <a:solidFill>
                          <a:srgbClr val="BF4E14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000" b="1" i="1" kern="100">
                        <a:solidFill>
                          <a:srgbClr val="BF4E14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𝟔𝟒𝟒</m:t>
                    </m:r>
                    <m:r>
                      <a:rPr lang="pt-BR" sz="20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; </m:t>
                    </m:r>
                    <m:r>
                      <a:rPr lang="pt-BR" sz="2000" b="1" i="1" kern="1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𝟒</m:t>
                    </m:r>
                    <m:r>
                      <a:rPr lang="pt-BR" sz="2000" b="1" kern="1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000" b="1" i="1" kern="1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𝟏𝟖𝟎</m:t>
                    </m:r>
                    <m:r>
                      <a:rPr lang="pt-BR" sz="20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; </m:t>
                    </m:r>
                    <m:r>
                      <a:rPr lang="pt-BR" sz="2000" b="1" i="1" kern="100">
                        <a:solidFill>
                          <a:srgbClr val="4EA7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𝟒</m:t>
                    </m:r>
                    <m:r>
                      <a:rPr lang="pt-BR" sz="2000" b="1" kern="100">
                        <a:solidFill>
                          <a:srgbClr val="4EA7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000" b="1" i="1" kern="100">
                        <a:solidFill>
                          <a:srgbClr val="4EA72E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𝟏𝟖𝟕</m:t>
                    </m:r>
                  </m:oMath>
                </a14:m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53CBB46F-D4B8-3FC1-FE30-A1FA656108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0" y="755939"/>
                <a:ext cx="11520000" cy="4941161"/>
              </a:xfrm>
              <a:prstGeom prst="rect">
                <a:avLst/>
              </a:prstGeom>
              <a:blipFill>
                <a:blip r:embed="rId2"/>
                <a:stretch>
                  <a:fillRect l="-529" t="-617" r="-582" b="-111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4210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694E5-8848-0F5A-63FC-2FC81A868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65C7CC4E-6E5C-BF94-39EC-E325B0FD3E9D}"/>
                  </a:ext>
                </a:extLst>
              </p:cNvPr>
              <p:cNvSpPr txBox="1"/>
              <p:nvPr/>
            </p:nvSpPr>
            <p:spPr>
              <a:xfrm>
                <a:off x="336000" y="701231"/>
                <a:ext cx="5253037" cy="44945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2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Dessa forma, comparando estes números e, organizando-os em ordem crescente, temos </a:t>
                </a:r>
              </a:p>
              <a:p>
                <a:pPr algn="just">
                  <a:lnSpc>
                    <a:spcPct val="115000"/>
                  </a:lnSpc>
                  <a:spcAft>
                    <a:spcPts val="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 kern="100">
                          <a:solidFill>
                            <a:srgbClr val="BF4E14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𝟑</m:t>
                      </m:r>
                      <m:r>
                        <a:rPr lang="pt-BR" sz="2200" b="1" kern="100">
                          <a:solidFill>
                            <a:srgbClr val="BF4E14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pt-BR" sz="2200" b="1" i="1" kern="100">
                          <a:solidFill>
                            <a:srgbClr val="BF4E14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𝟔𝟒𝟒</m:t>
                      </m:r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&lt;</m:t>
                      </m:r>
                      <m:r>
                        <a:rPr lang="pt-BR" sz="2200" kern="10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b="1" i="1" kern="10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𝟒</m:t>
                      </m:r>
                      <m:r>
                        <a:rPr lang="pt-BR" sz="2200" b="1" kern="10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pt-BR" sz="2200" b="1" i="1" kern="10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𝟏𝟖</m:t>
                      </m:r>
                      <m:r>
                        <a:rPr lang="pt-BR" sz="2200" b="1" kern="10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&lt; </m:t>
                      </m:r>
                      <m:r>
                        <a:rPr lang="pt-BR" sz="2200" b="1" i="1" kern="100">
                          <a:solidFill>
                            <a:srgbClr val="4EA72E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𝟒</m:t>
                      </m:r>
                      <m:r>
                        <a:rPr lang="pt-BR" sz="2200" b="1" kern="100">
                          <a:solidFill>
                            <a:srgbClr val="4EA72E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pt-BR" sz="2200" b="1" i="1" kern="100">
                          <a:solidFill>
                            <a:srgbClr val="4EA72E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𝟏𝟖𝟕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200"/>
                  </a:spcAft>
                </a:pPr>
                <a:r>
                  <a:rPr lang="pt-BR" sz="22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Representando esses números na reta numérica, temos</a:t>
                </a:r>
              </a:p>
              <a:p>
                <a:pPr algn="just">
                  <a:lnSpc>
                    <a:spcPct val="115000"/>
                  </a:lnSpc>
                  <a:spcAft>
                    <a:spcPts val="200"/>
                  </a:spcAft>
                </a:pPr>
                <a:endParaRPr lang="pt-BR" sz="22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200"/>
                  </a:spcAft>
                </a:pPr>
                <a:endParaRPr lang="pt-BR" sz="22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200"/>
                  </a:spcAft>
                </a:pPr>
                <a:endParaRPr lang="pt-BR" sz="22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200"/>
                  </a:spcAft>
                </a:pPr>
                <a:r>
                  <a:rPr lang="pt-BR" sz="2200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Em situações similares, podemos ordenar e/ou comparar frações e suas representações na forma decimal.</a:t>
                </a:r>
                <a:endParaRPr lang="pt-BR" sz="22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65C7CC4E-6E5C-BF94-39EC-E325B0FD3E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0" y="701231"/>
                <a:ext cx="5253037" cy="4494500"/>
              </a:xfrm>
              <a:prstGeom prst="rect">
                <a:avLst/>
              </a:prstGeom>
              <a:blipFill>
                <a:blip r:embed="rId2"/>
                <a:stretch>
                  <a:fillRect l="-1508" t="-543" r="-1508" b="-203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12C44B45-B8DB-970F-DE75-2486CA3AA912}"/>
                  </a:ext>
                </a:extLst>
              </p:cNvPr>
              <p:cNvSpPr txBox="1"/>
              <p:nvPr/>
            </p:nvSpPr>
            <p:spPr>
              <a:xfrm>
                <a:off x="5701004" y="701231"/>
                <a:ext cx="6154996" cy="44566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  <a:buNone/>
                </a:pPr>
                <a:r>
                  <a:rPr lang="pt-BR" sz="21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Isso acontece, pois a reta numérica é um conjunto de infinitos pontos e entre dois números, decimais ou fracionários, existe sempre um outro número decimal ou fracionário.</a:t>
                </a:r>
              </a:p>
              <a:p>
                <a:pPr algn="just">
                  <a:spcAft>
                    <a:spcPts val="800"/>
                  </a:spcAft>
                  <a:buNone/>
                </a:pPr>
                <a:endParaRPr lang="pt-BR" sz="2800" kern="0" dirty="0">
                  <a:solidFill>
                    <a:srgbClr val="000000"/>
                  </a:solidFill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  <a:buNone/>
                </a:pPr>
                <a:endParaRPr lang="pt-BR" sz="2800" kern="0" dirty="0">
                  <a:solidFill>
                    <a:srgbClr val="000000"/>
                  </a:solidFill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  <a:buNone/>
                </a:pPr>
                <a:r>
                  <a:rPr lang="pt-BR" sz="2100" b="1" i="1" kern="0" dirty="0">
                    <a:ln>
                      <a:noFill/>
                    </a:ln>
                    <a:solidFill>
                      <a:srgbClr val="000000"/>
                    </a:solidFill>
                    <a:effectLst>
                      <a:outerShdw blurRad="38100" dist="19050" dir="2700000" algn="tl">
                        <a:schemeClr val="dk1">
                          <a:alpha val="40000"/>
                        </a:schemeClr>
                      </a:outerShdw>
                    </a:effectLst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Lembra do problema da Carla e </a:t>
                </a:r>
                <a:r>
                  <a:rPr lang="pt-BR" sz="2100" b="1" i="1" kern="0" dirty="0">
                    <a:ln>
                      <a:noFill/>
                    </a:ln>
                    <a:solidFill>
                      <a:srgbClr val="000000"/>
                    </a:solidFill>
                    <a:effectLst>
                      <a:outerShdw blurRad="38100" dist="19050" dir="2700000" algn="tl">
                        <a:schemeClr val="dk1">
                          <a:alpha val="40000"/>
                        </a:schemeClr>
                      </a:outerShdw>
                    </a:effectLst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Queila?</a:t>
                </a:r>
                <a:r>
                  <a:rPr lang="pt-BR" sz="2100" kern="0" dirty="0">
                    <a:ln>
                      <a:noFill/>
                    </a:ln>
                    <a:solidFill>
                      <a:srgbClr val="000000"/>
                    </a:solidFill>
                    <a:effectLst>
                      <a:outerShdw blurRad="38100" dist="19050" dir="2700000" algn="tl">
                        <a:schemeClr val="dk1">
                          <a:alpha val="40000"/>
                        </a:schemeClr>
                      </a:outerShdw>
                    </a:effectLst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 </a:t>
                </a:r>
                <a:r>
                  <a:rPr lang="pt-BR" sz="21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Em certo momento de uma maratona, Carla percorreu cerca de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100" b="1" i="1" kern="0">
                            <a:solidFill>
                              <a:srgbClr val="E9713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</m:ctrlPr>
                      </m:fPr>
                      <m:num>
                        <m:r>
                          <a:rPr lang="pt-BR" sz="2100" b="1" i="1" kern="0">
                            <a:solidFill>
                              <a:srgbClr val="E9713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𝟒</m:t>
                        </m:r>
                      </m:num>
                      <m:den>
                        <m:r>
                          <a:rPr lang="pt-BR" sz="2100" b="1" i="1" kern="0">
                            <a:solidFill>
                              <a:srgbClr val="E9713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 </m:t>
                        </m:r>
                        <m:r>
                          <a:rPr lang="pt-BR" sz="2100" b="1" i="1" kern="0">
                            <a:solidFill>
                              <a:srgbClr val="E9713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𝟓</m:t>
                        </m:r>
                        <m:r>
                          <a:rPr lang="pt-BR" sz="2100" b="1" i="1" kern="0">
                            <a:solidFill>
                              <a:srgbClr val="E9713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21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 do percurso total e </a:t>
                </a:r>
                <a:r>
                  <a:rPr lang="pt-BR" sz="21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Queila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100" b="1" i="1" kern="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Narrow"/>
                          </a:rPr>
                        </m:ctrlPr>
                      </m:fPr>
                      <m:num>
                        <m:r>
                          <a:rPr lang="pt-BR" sz="2100" b="1" i="1" kern="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Narrow"/>
                          </a:rPr>
                          <m:t>𝟏𝟒</m:t>
                        </m:r>
                      </m:num>
                      <m:den>
                        <m:r>
                          <a:rPr lang="pt-BR" sz="2100" b="1" i="1" kern="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Narrow"/>
                          </a:rPr>
                          <m:t> </m:t>
                        </m:r>
                        <m:r>
                          <a:rPr lang="pt-BR" sz="2100" b="1" i="1" kern="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Narrow"/>
                          </a:rPr>
                          <m:t>𝟐𝟎</m:t>
                        </m:r>
                        <m:r>
                          <a:rPr lang="pt-BR" sz="2100" b="1" i="1" kern="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Narrow"/>
                          </a:rPr>
                          <m:t> </m:t>
                        </m:r>
                      </m:den>
                    </m:f>
                    <m:r>
                      <a:rPr lang="pt-BR" sz="21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Narrow"/>
                      </a:rPr>
                      <m:t>∙</m:t>
                    </m:r>
                  </m:oMath>
                </a14:m>
                <a:r>
                  <a:rPr lang="pt-BR" sz="21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 </a:t>
                </a:r>
                <a:r>
                  <a:rPr lang="pt-BR" sz="21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Observe na reta numérica a posição do quociente que representa cada uma das posições. </a:t>
                </a:r>
                <a:endParaRPr lang="pt-BR" sz="21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12C44B45-B8DB-970F-DE75-2486CA3AA9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1004" y="701231"/>
                <a:ext cx="6154996" cy="4456669"/>
              </a:xfrm>
              <a:prstGeom prst="rect">
                <a:avLst/>
              </a:prstGeom>
              <a:blipFill>
                <a:blip r:embed="rId3"/>
                <a:stretch>
                  <a:fillRect l="-1386" t="-821" r="-1089" b="-177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 descr="Gráfico&#10;&#10;O conteúdo gerado por IA pode estar incorreto.">
            <a:extLst>
              <a:ext uri="{FF2B5EF4-FFF2-40B4-BE49-F238E27FC236}">
                <a16:creationId xmlns:a16="http://schemas.microsoft.com/office/drawing/2014/main" id="{E83B665C-F56D-1ACC-19E6-D5130BCDD70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26156" t="45481" r="5024" b="19095"/>
          <a:stretch>
            <a:fillRect/>
          </a:stretch>
        </p:blipFill>
        <p:spPr bwMode="auto">
          <a:xfrm>
            <a:off x="734315" y="2692261"/>
            <a:ext cx="4320000" cy="12683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AF11F9AD-8631-D47F-9609-19C9A1B53A94}"/>
              </a:ext>
            </a:extLst>
          </p:cNvPr>
          <p:cNvCxnSpPr>
            <a:cxnSpLocks/>
          </p:cNvCxnSpPr>
          <p:nvPr/>
        </p:nvCxnSpPr>
        <p:spPr>
          <a:xfrm>
            <a:off x="5610808" y="701231"/>
            <a:ext cx="0" cy="5746222"/>
          </a:xfrm>
          <a:prstGeom prst="line">
            <a:avLst/>
          </a:prstGeom>
          <a:ln w="38100">
            <a:solidFill>
              <a:srgbClr val="6A29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 descr="Uma imagem contendo objeto, relógio&#10;&#10;O conteúdo gerado por IA pode estar incorreto.">
            <a:extLst>
              <a:ext uri="{FF2B5EF4-FFF2-40B4-BE49-F238E27FC236}">
                <a16:creationId xmlns:a16="http://schemas.microsoft.com/office/drawing/2014/main" id="{FFF8FBF7-DC42-8163-37EC-CC5283627C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95061" y="4838939"/>
            <a:ext cx="2520000" cy="1507681"/>
          </a:xfrm>
          <a:prstGeom prst="rect">
            <a:avLst/>
          </a:prstGeom>
        </p:spPr>
      </p:pic>
      <p:pic>
        <p:nvPicPr>
          <p:cNvPr id="9" name="Imagem 8" descr="Uma imagem contendo objeto, antena, relógio&#10;&#10;O conteúdo gerado por IA pode estar incorreto.">
            <a:extLst>
              <a:ext uri="{FF2B5EF4-FFF2-40B4-BE49-F238E27FC236}">
                <a16:creationId xmlns:a16="http://schemas.microsoft.com/office/drawing/2014/main" id="{CBC400F7-61C2-63C4-F47B-84D27BA3339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8992"/>
          <a:stretch>
            <a:fillRect/>
          </a:stretch>
        </p:blipFill>
        <p:spPr bwMode="auto">
          <a:xfrm>
            <a:off x="7765813" y="1855994"/>
            <a:ext cx="2520000" cy="12704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m 9" descr="Uma imagem contendo Texto&#10;&#10;O conteúdo gerado por IA pode estar incorreto.">
            <a:extLst>
              <a:ext uri="{FF2B5EF4-FFF2-40B4-BE49-F238E27FC236}">
                <a16:creationId xmlns:a16="http://schemas.microsoft.com/office/drawing/2014/main" id="{9EBE6619-9471-28DE-1106-8272C7C70D5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37936" t="39011" b="20151"/>
          <a:stretch>
            <a:fillRect/>
          </a:stretch>
        </p:blipFill>
        <p:spPr bwMode="auto">
          <a:xfrm>
            <a:off x="6931127" y="4838939"/>
            <a:ext cx="4320000" cy="17783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633387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O conteúdo gerado por IA pode estar incorreto.">
            <a:extLst>
              <a:ext uri="{FF2B5EF4-FFF2-40B4-BE49-F238E27FC236}">
                <a16:creationId xmlns:a16="http://schemas.microsoft.com/office/drawing/2014/main" id="{3291858A-7CE5-F363-8EFD-D2EFD3975A2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t="-1" r="3489" b="13197"/>
          <a:stretch>
            <a:fillRect/>
          </a:stretch>
        </p:blipFill>
        <p:spPr bwMode="auto">
          <a:xfrm>
            <a:off x="336000" y="514619"/>
            <a:ext cx="3600000" cy="56759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E84C7FC-2B6E-277C-A46C-AC07D1EB5603}"/>
              </a:ext>
            </a:extLst>
          </p:cNvPr>
          <p:cNvSpPr txBox="1"/>
          <p:nvPr/>
        </p:nvSpPr>
        <p:spPr>
          <a:xfrm>
            <a:off x="336001" y="1082217"/>
            <a:ext cx="5691576" cy="5121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200"/>
              </a:spcAft>
              <a:buNone/>
            </a:pPr>
            <a:r>
              <a:rPr lang="pt-BR" sz="2100" b="1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20.</a:t>
            </a:r>
            <a:r>
              <a:rPr lang="pt-BR" sz="21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 </a:t>
            </a:r>
            <a:r>
              <a:rPr lang="pt-BR" sz="21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Classifique cada sentença, a seguir, como verdadeira (</a:t>
            </a:r>
            <a:r>
              <a:rPr lang="pt-BR" sz="21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</a:t>
            </a:r>
            <a:r>
              <a:rPr lang="pt-BR" sz="21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 ou falsa (</a:t>
            </a:r>
            <a:r>
              <a:rPr lang="pt-BR" sz="21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</a:t>
            </a:r>
            <a:r>
              <a:rPr lang="pt-BR" sz="21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).</a:t>
            </a:r>
          </a:p>
          <a:p>
            <a:pPr algn="just">
              <a:lnSpc>
                <a:spcPct val="115000"/>
              </a:lnSpc>
              <a:spcAft>
                <a:spcPts val="200"/>
              </a:spcAft>
              <a:buNone/>
            </a:pPr>
            <a:r>
              <a:rPr lang="pt-BR" sz="21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   ) O número 1,2 está entre os números 0 e 1.</a:t>
            </a:r>
          </a:p>
          <a:p>
            <a:pPr algn="just">
              <a:lnSpc>
                <a:spcPct val="115000"/>
              </a:lnSpc>
              <a:spcAft>
                <a:spcPts val="200"/>
              </a:spcAft>
              <a:buNone/>
            </a:pPr>
            <a:r>
              <a:rPr lang="pt-BR" sz="21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   ) O número 4,6 está entre os números 4 e 5.</a:t>
            </a:r>
          </a:p>
          <a:p>
            <a:pPr algn="just">
              <a:lnSpc>
                <a:spcPct val="115000"/>
              </a:lnSpc>
              <a:spcAft>
                <a:spcPts val="200"/>
              </a:spcAft>
              <a:buNone/>
            </a:pPr>
            <a:r>
              <a:rPr lang="pt-BR" sz="21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   ) O número 1,2 está entre os números 1 e 2.</a:t>
            </a:r>
          </a:p>
          <a:p>
            <a:pPr algn="just">
              <a:lnSpc>
                <a:spcPct val="115000"/>
              </a:lnSpc>
              <a:spcAft>
                <a:spcPts val="200"/>
              </a:spcAft>
              <a:buNone/>
            </a:pPr>
            <a:r>
              <a:rPr lang="pt-BR" sz="21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   ) O número 3,9 é maior que 3,95.</a:t>
            </a:r>
          </a:p>
          <a:p>
            <a:pPr algn="just">
              <a:lnSpc>
                <a:spcPct val="115000"/>
              </a:lnSpc>
              <a:spcAft>
                <a:spcPts val="200"/>
              </a:spcAft>
              <a:buNone/>
            </a:pPr>
            <a:r>
              <a:rPr lang="pt-BR" sz="21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   ) O número 1,05 é maior que 1,39.</a:t>
            </a:r>
          </a:p>
          <a:p>
            <a:pPr algn="just">
              <a:lnSpc>
                <a:spcPct val="115000"/>
              </a:lnSpc>
              <a:spcAft>
                <a:spcPts val="200"/>
              </a:spcAft>
              <a:buNone/>
            </a:pPr>
            <a:r>
              <a:rPr lang="pt-BR" sz="21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   ) O número 1,5 é maior que 1,39.</a:t>
            </a:r>
          </a:p>
          <a:p>
            <a:pPr algn="just">
              <a:lnSpc>
                <a:spcPct val="115000"/>
              </a:lnSpc>
              <a:spcAft>
                <a:spcPts val="200"/>
              </a:spcAft>
              <a:buNone/>
            </a:pPr>
            <a:r>
              <a:rPr lang="pt-BR" sz="21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   ) O número 6,13 é menor que 6,7.</a:t>
            </a:r>
          </a:p>
          <a:p>
            <a:pPr algn="just">
              <a:lnSpc>
                <a:spcPct val="115000"/>
              </a:lnSpc>
              <a:spcAft>
                <a:spcPts val="200"/>
              </a:spcAft>
              <a:buNone/>
            </a:pPr>
            <a:r>
              <a:rPr lang="pt-BR" sz="21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   ) Na reta numérica, o número 7,8 está à esquerda do número 8,7.</a:t>
            </a:r>
          </a:p>
          <a:p>
            <a:pPr algn="just">
              <a:lnSpc>
                <a:spcPct val="115000"/>
              </a:lnSpc>
              <a:spcAft>
                <a:spcPts val="200"/>
              </a:spcAft>
              <a:buNone/>
            </a:pPr>
            <a:r>
              <a:rPr lang="pt-BR" sz="21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   ) Na reta numérica, o número 9,3 está à direita do número 9,9.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A4EA36C2-1476-70F7-16F8-71F48E947F4A}"/>
              </a:ext>
            </a:extLst>
          </p:cNvPr>
          <p:cNvCxnSpPr>
            <a:cxnSpLocks/>
          </p:cNvCxnSpPr>
          <p:nvPr/>
        </p:nvCxnSpPr>
        <p:spPr>
          <a:xfrm>
            <a:off x="6096000" y="701231"/>
            <a:ext cx="0" cy="5746222"/>
          </a:xfrm>
          <a:prstGeom prst="line">
            <a:avLst/>
          </a:prstGeom>
          <a:ln w="38100">
            <a:solidFill>
              <a:srgbClr val="6A29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4A24A88F-98A6-6EEE-D38B-E4FDE280B87E}"/>
                  </a:ext>
                </a:extLst>
              </p:cNvPr>
              <p:cNvSpPr txBox="1"/>
              <p:nvPr/>
            </p:nvSpPr>
            <p:spPr>
              <a:xfrm>
                <a:off x="6096000" y="701231"/>
                <a:ext cx="5760000" cy="3224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400"/>
                  </a:spcAft>
                  <a:buNone/>
                </a:pPr>
                <a:r>
                  <a:rPr lang="pt-BR" sz="21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21. </a:t>
                </a:r>
                <a:r>
                  <a:rPr lang="pt-BR" sz="21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Observe a lista a seguir.</a:t>
                </a:r>
                <a:endParaRPr lang="pt-BR" sz="21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4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1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3,5 ; </m:t>
                      </m:r>
                      <m:f>
                        <m:fPr>
                          <m:ctrlPr>
                            <a:rPr lang="pt-BR" sz="21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1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9</m:t>
                          </m:r>
                        </m:num>
                        <m:den>
                          <m:r>
                            <a:rPr lang="pt-BR" sz="21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4 </m:t>
                          </m:r>
                        </m:den>
                      </m:f>
                      <m:r>
                        <a:rPr lang="pt-BR" sz="21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 ;</m:t>
                      </m:r>
                      <m:f>
                        <m:fPr>
                          <m:ctrlPr>
                            <a:rPr lang="pt-BR" sz="21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1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2</m:t>
                          </m:r>
                        </m:num>
                        <m:den>
                          <m:r>
                            <a:rPr lang="pt-BR" sz="21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5 </m:t>
                          </m:r>
                        </m:den>
                      </m:f>
                      <m:r>
                        <a:rPr lang="pt-BR" sz="21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 ; 1,2 ; </m:t>
                      </m:r>
                      <m:f>
                        <m:fPr>
                          <m:ctrlPr>
                            <a:rPr lang="pt-BR" sz="21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1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35 </m:t>
                          </m:r>
                        </m:num>
                        <m:den>
                          <m:r>
                            <a:rPr lang="pt-BR" sz="21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7</m:t>
                          </m:r>
                        </m:den>
                      </m:f>
                      <m:r>
                        <a:rPr lang="pt-BR" sz="21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 ; 0,6 ; </m:t>
                      </m:r>
                      <m:r>
                        <a:rPr lang="pt-BR" sz="21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0,1;  62%</m:t>
                      </m:r>
                    </m:oMath>
                  </m:oMathPara>
                </a14:m>
                <a:endParaRPr lang="pt-BR" sz="21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400"/>
                  </a:spcAft>
                  <a:buNone/>
                </a:pPr>
                <a:r>
                  <a:rPr lang="pt-BR" sz="21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Ordene essa lista em ordem crescente.</a:t>
                </a:r>
                <a:endParaRPr lang="pt-BR" sz="21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400"/>
                  </a:spcAft>
                  <a:buNone/>
                </a:pPr>
                <a:r>
                  <a:rPr lang="pt-BR" sz="2100" b="1" kern="100" dirty="0">
                    <a:solidFill>
                      <a:srgbClr val="FF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</a:t>
                </a:r>
                <a:endParaRPr lang="pt-BR" sz="21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400"/>
                  </a:spcAft>
                  <a:buNone/>
                </a:pPr>
                <a:r>
                  <a:rPr lang="pt-BR" sz="21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22.</a:t>
                </a:r>
                <a:r>
                  <a:rPr lang="pt-BR" sz="21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 As retas, a seguir, estão divididas em segmentos de mesma medida. </a:t>
                </a:r>
                <a:endParaRPr lang="pt-BR" sz="21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400"/>
                  </a:spcAft>
                  <a:buNone/>
                </a:pPr>
                <a:r>
                  <a:rPr lang="pt-BR" sz="21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Em cada caso, identifique o número decimal correspondente ao ponto marcado.</a:t>
                </a:r>
                <a:endParaRPr lang="pt-BR" sz="21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4A24A88F-98A6-6EEE-D38B-E4FDE280B8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701231"/>
                <a:ext cx="5760000" cy="3224665"/>
              </a:xfrm>
              <a:prstGeom prst="rect">
                <a:avLst/>
              </a:prstGeom>
              <a:blipFill>
                <a:blip r:embed="rId3"/>
                <a:stretch>
                  <a:fillRect l="-1270" t="-1134" r="-1270" b="-283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 descr="Gráfico&#10;&#10;O conteúdo gerado por IA pode estar incorreto.">
            <a:extLst>
              <a:ext uri="{FF2B5EF4-FFF2-40B4-BE49-F238E27FC236}">
                <a16:creationId xmlns:a16="http://schemas.microsoft.com/office/drawing/2014/main" id="{AFD3A02D-5561-1B21-44BC-75C6751827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49" t="7257" b="1"/>
          <a:stretch>
            <a:fillRect/>
          </a:stretch>
        </p:blipFill>
        <p:spPr bwMode="auto">
          <a:xfrm>
            <a:off x="6844248" y="3848253"/>
            <a:ext cx="4320000" cy="26684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199001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7AAFE64-4C86-5E57-3415-7FC383632D95}"/>
              </a:ext>
            </a:extLst>
          </p:cNvPr>
          <p:cNvSpPr txBox="1"/>
          <p:nvPr/>
        </p:nvSpPr>
        <p:spPr>
          <a:xfrm>
            <a:off x="324239" y="834856"/>
            <a:ext cx="4674456" cy="32962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23.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 Observe os números decimais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kern="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kern="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kern="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kern="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Na reta numérica represente cada lacuna (bolinha) com o número correspondente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 descr="Calendário&#10;&#10;O conteúdo gerado por IA pode estar incorreto.">
            <a:extLst>
              <a:ext uri="{FF2B5EF4-FFF2-40B4-BE49-F238E27FC236}">
                <a16:creationId xmlns:a16="http://schemas.microsoft.com/office/drawing/2014/main" id="{318C30B1-5CAE-EE73-6D68-31E425CA9B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2961" y="1405407"/>
            <a:ext cx="3600000" cy="1832328"/>
          </a:xfrm>
          <a:prstGeom prst="rect">
            <a:avLst/>
          </a:prstGeom>
        </p:spPr>
      </p:pic>
      <p:pic>
        <p:nvPicPr>
          <p:cNvPr id="5" name="Imagem 4" descr="Uma imagem contendo objeto, relógio&#10;&#10;O conteúdo gerado por IA pode estar incorreto.">
            <a:extLst>
              <a:ext uri="{FF2B5EF4-FFF2-40B4-BE49-F238E27FC236}">
                <a16:creationId xmlns:a16="http://schemas.microsoft.com/office/drawing/2014/main" id="{EAB7ADC9-F8FE-9A90-66BC-1A51CC82D4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10" t="10959"/>
          <a:stretch/>
        </p:blipFill>
        <p:spPr bwMode="auto">
          <a:xfrm>
            <a:off x="501467" y="4276780"/>
            <a:ext cx="4320000" cy="7468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14C1AE0D-DBAA-2BE0-44BC-B2B964C50D6B}"/>
              </a:ext>
            </a:extLst>
          </p:cNvPr>
          <p:cNvCxnSpPr>
            <a:cxnSpLocks/>
          </p:cNvCxnSpPr>
          <p:nvPr/>
        </p:nvCxnSpPr>
        <p:spPr>
          <a:xfrm>
            <a:off x="5057789" y="701231"/>
            <a:ext cx="0" cy="5746222"/>
          </a:xfrm>
          <a:prstGeom prst="line">
            <a:avLst/>
          </a:prstGeom>
          <a:ln w="38100">
            <a:solidFill>
              <a:srgbClr val="6A29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0D96BEA1-9531-5340-8018-7D701151B6B2}"/>
                  </a:ext>
                </a:extLst>
              </p:cNvPr>
              <p:cNvSpPr txBox="1"/>
              <p:nvPr/>
            </p:nvSpPr>
            <p:spPr>
              <a:xfrm>
                <a:off x="5057789" y="701231"/>
                <a:ext cx="6786450" cy="31640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24.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Observe a situação:</a:t>
                </a:r>
              </a:p>
              <a:p>
                <a:pPr marL="2416175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ponto representa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5 </m:t>
                        </m:r>
                      </m:den>
                    </m:f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, pois existem cinco segmentos, de mesma medida, entre 0 e 1 e ele está localizado na segunda marcação.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Agora, identifique a fração correspondente ao ponto marcado, em cada caso.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0D96BEA1-9531-5340-8018-7D701151B6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7789" y="701231"/>
                <a:ext cx="6786450" cy="3164008"/>
              </a:xfrm>
              <a:prstGeom prst="rect">
                <a:avLst/>
              </a:prstGeom>
              <a:blipFill>
                <a:blip r:embed="rId5"/>
                <a:stretch>
                  <a:fillRect l="-1168" t="-963" r="-1168" b="-289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m 8" descr="Gráfico, Gráfico de caixa estreita&#10;&#10;O conteúdo gerado por IA pode estar incorreto.">
            <a:extLst>
              <a:ext uri="{FF2B5EF4-FFF2-40B4-BE49-F238E27FC236}">
                <a16:creationId xmlns:a16="http://schemas.microsoft.com/office/drawing/2014/main" id="{0445B5F0-A4DB-0E51-7672-6216B36B1CC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6739"/>
          <a:stretch>
            <a:fillRect/>
          </a:stretch>
        </p:blipFill>
        <p:spPr bwMode="auto">
          <a:xfrm>
            <a:off x="6291014" y="3730377"/>
            <a:ext cx="4320000" cy="26237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m 9" descr="Frações na reta numérica (artigo) | Khan Academy">
            <a:extLst>
              <a:ext uri="{FF2B5EF4-FFF2-40B4-BE49-F238E27FC236}">
                <a16:creationId xmlns:a16="http://schemas.microsoft.com/office/drawing/2014/main" id="{3B449401-86EC-501C-0EAD-301A35B9272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7" t="17518" b="13861"/>
          <a:stretch>
            <a:fillRect/>
          </a:stretch>
        </p:blipFill>
        <p:spPr bwMode="auto">
          <a:xfrm>
            <a:off x="5294112" y="1620011"/>
            <a:ext cx="2160000" cy="10255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669414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987A319-D9C6-02A1-4AEE-2A01FB9FB9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866" y="660681"/>
            <a:ext cx="5040000" cy="1825581"/>
          </a:xfrm>
          <a:prstGeom prst="rect">
            <a:avLst/>
          </a:prstGeom>
        </p:spPr>
      </p:pic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D5C666B2-4EE5-A021-E077-C1A90525DD41}"/>
              </a:ext>
            </a:extLst>
          </p:cNvPr>
          <p:cNvCxnSpPr>
            <a:cxnSpLocks/>
          </p:cNvCxnSpPr>
          <p:nvPr/>
        </p:nvCxnSpPr>
        <p:spPr>
          <a:xfrm>
            <a:off x="6718638" y="660681"/>
            <a:ext cx="0" cy="5746222"/>
          </a:xfrm>
          <a:prstGeom prst="line">
            <a:avLst/>
          </a:prstGeom>
          <a:ln w="38100">
            <a:solidFill>
              <a:srgbClr val="0056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1B39A679-A464-637F-4272-1D4B6184B68A}"/>
              </a:ext>
            </a:extLst>
          </p:cNvPr>
          <p:cNvSpPr txBox="1"/>
          <p:nvPr/>
        </p:nvSpPr>
        <p:spPr>
          <a:xfrm>
            <a:off x="333866" y="2486262"/>
            <a:ext cx="6097554" cy="3826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spcAft>
                <a:spcPts val="400"/>
              </a:spcAft>
              <a:buNone/>
            </a:pPr>
            <a:r>
              <a:rPr lang="pt-BR" sz="20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Item 1.</a:t>
            </a:r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Observe a reta numérica, a seguir, que foi dividida em segmentos de mesma medida.</a:t>
            </a:r>
          </a:p>
          <a:p>
            <a:pPr marL="3405188" algn="just">
              <a:lnSpc>
                <a:spcPct val="114000"/>
              </a:lnSpc>
              <a:spcAft>
                <a:spcPts val="400"/>
              </a:spcAft>
              <a:buNone/>
            </a:pPr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 reta estão faltando alguns números e foram destacados dois desses números. </a:t>
            </a:r>
          </a:p>
          <a:p>
            <a:pPr marL="3228975" algn="just">
              <a:lnSpc>
                <a:spcPct val="114000"/>
              </a:lnSpc>
              <a:spcAft>
                <a:spcPts val="400"/>
              </a:spcAft>
              <a:buNone/>
            </a:pPr>
            <a:endParaRPr lang="pt-BR" sz="20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4000"/>
              </a:lnSpc>
              <a:spcAft>
                <a:spcPts val="400"/>
              </a:spcAft>
              <a:buNone/>
            </a:pPr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Quais são os números destacados na imagem? </a:t>
            </a:r>
            <a:endParaRPr lang="pt-BR" sz="20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4000"/>
              </a:lnSpc>
              <a:spcAft>
                <a:spcPts val="400"/>
              </a:spcAft>
            </a:pPr>
            <a:r>
              <a:rPr lang="pt-BR" sz="2000" dirty="0">
                <a:latin typeface="Arial Narrow" panose="020B0606020202030204" pitchFamily="34" charset="0"/>
              </a:rPr>
              <a:t>(A) 4,1 e 4,9		(C) 4,2 e 4,8</a:t>
            </a:r>
          </a:p>
          <a:p>
            <a:pPr>
              <a:lnSpc>
                <a:spcPct val="114000"/>
              </a:lnSpc>
              <a:spcAft>
                <a:spcPts val="400"/>
              </a:spcAft>
            </a:pPr>
            <a:r>
              <a:rPr lang="pt-BR" sz="2000" dirty="0">
                <a:latin typeface="Arial Narrow" panose="020B0606020202030204" pitchFamily="34" charset="0"/>
              </a:rPr>
              <a:t>(B) 4,2 e 4,6		(D) 4,6 e 4,9</a:t>
            </a:r>
            <a:endParaRPr lang="pt-BR" sz="20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 descr="Gráfico, Gráfico de caixa estreita&#10;&#10;O conteúdo gerado por IA pode estar incorreto.">
            <a:extLst>
              <a:ext uri="{FF2B5EF4-FFF2-40B4-BE49-F238E27FC236}">
                <a16:creationId xmlns:a16="http://schemas.microsoft.com/office/drawing/2014/main" id="{D6EE032E-49D4-9B3E-3ACC-5D7CC38416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9139" y="3249365"/>
            <a:ext cx="3166208" cy="189180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1492A0F6-D011-174C-A008-E040B942BFC5}"/>
                  </a:ext>
                </a:extLst>
              </p:cNvPr>
              <p:cNvSpPr txBox="1"/>
              <p:nvPr/>
            </p:nvSpPr>
            <p:spPr>
              <a:xfrm>
                <a:off x="6718640" y="996145"/>
                <a:ext cx="5139494" cy="42772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  <a:spcAft>
                    <a:spcPts val="4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Item 2.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Observe a reta numérica dividida em partes iguais.</a:t>
                </a: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  <a:buNone/>
                </a:pPr>
                <a:endParaRPr lang="pt-BR" sz="22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  <a:buNone/>
                </a:pP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</a:pPr>
                <a:r>
                  <a:rPr lang="pt-BR" sz="2200" dirty="0">
                    <a:latin typeface="Arial Narrow" panose="020B0606020202030204" pitchFamily="34" charset="0"/>
                  </a:rPr>
                  <a:t>A, B e C representam, quais números racionais, respectivamente?</a:t>
                </a:r>
                <a:endParaRPr lang="pt-BR" sz="2200" kern="100" dirty="0">
                  <a:latin typeface="Arial Narrow" panose="020B0606020202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</a:pPr>
                <a:r>
                  <a:rPr lang="pt-BR" sz="2200" dirty="0">
                    <a:latin typeface="Arial Narrow" panose="020B0606020202030204" pitchFamily="34" charset="0"/>
                  </a:rPr>
                  <a:t>(A) </a:t>
                </a:r>
                <a14:m>
                  <m:oMath xmlns:m="http://schemas.openxmlformats.org/officeDocument/2006/math">
                    <m:r>
                      <a:rPr lang="pt-BR" sz="2200"/>
                      <m:t>3,5 ; 4  </m:t>
                    </m:r>
                    <m:r>
                      <m:rPr>
                        <m:sty m:val="p"/>
                      </m:rPr>
                      <a:rPr lang="pt-BR" sz="2200"/>
                      <m:t>e</m:t>
                    </m:r>
                    <m:r>
                      <a:rPr lang="pt-BR" sz="2200"/>
                      <m:t>  5,5</m:t>
                    </m:r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</a:pPr>
                <a:r>
                  <a:rPr lang="pt-BR" sz="2200" dirty="0">
                    <a:latin typeface="Arial Narrow" panose="020B0606020202030204" pitchFamily="34" charset="0"/>
                  </a:rPr>
                  <a:t>(B) </a:t>
                </a:r>
                <a14:m>
                  <m:oMath xmlns:m="http://schemas.openxmlformats.org/officeDocument/2006/math">
                    <m:r>
                      <a:rPr lang="pt-BR" sz="2200"/>
                      <m:t>3 ; 4,5  </m:t>
                    </m:r>
                    <m:r>
                      <m:rPr>
                        <m:sty m:val="p"/>
                      </m:rPr>
                      <a:rPr lang="pt-BR" sz="2200"/>
                      <m:t>e</m:t>
                    </m:r>
                    <m:r>
                      <a:rPr lang="pt-BR" sz="2200"/>
                      <m:t>  5</m:t>
                    </m:r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</a:pPr>
                <a:r>
                  <a:rPr lang="pt-BR" sz="2200" dirty="0">
                    <a:latin typeface="Arial Narrow" panose="020B0606020202030204" pitchFamily="34" charset="0"/>
                  </a:rPr>
                  <a:t>(C) </a:t>
                </a:r>
                <a14:m>
                  <m:oMath xmlns:m="http://schemas.openxmlformats.org/officeDocument/2006/math">
                    <m:r>
                      <a:rPr lang="pt-BR" sz="2200"/>
                      <m:t>3 ; 4,5  </m:t>
                    </m:r>
                    <m:r>
                      <m:rPr>
                        <m:sty m:val="p"/>
                      </m:rPr>
                      <a:rPr lang="pt-BR" sz="2200"/>
                      <m:t>e</m:t>
                    </m:r>
                    <m:r>
                      <a:rPr lang="pt-BR" sz="2200"/>
                      <m:t>  6</m:t>
                    </m:r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</a:pPr>
                <a:r>
                  <a:rPr lang="pt-BR" sz="2200" dirty="0">
                    <a:latin typeface="Arial Narrow" panose="020B0606020202030204" pitchFamily="34" charset="0"/>
                  </a:rPr>
                  <a:t>(D) </a:t>
                </a:r>
                <a14:m>
                  <m:oMath xmlns:m="http://schemas.openxmlformats.org/officeDocument/2006/math">
                    <m:r>
                      <a:rPr lang="pt-BR" sz="2200"/>
                      <m:t>3,5 ; 4  </m:t>
                    </m:r>
                    <m:r>
                      <m:rPr>
                        <m:sty m:val="p"/>
                      </m:rPr>
                      <a:rPr lang="pt-BR" sz="2200"/>
                      <m:t>e</m:t>
                    </m:r>
                    <m:r>
                      <a:rPr lang="pt-BR" sz="2200"/>
                      <m:t>  6,5</m:t>
                    </m:r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1492A0F6-D011-174C-A008-E040B942BF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8640" y="996145"/>
                <a:ext cx="5139494" cy="4277261"/>
              </a:xfrm>
              <a:prstGeom prst="rect">
                <a:avLst/>
              </a:prstGeom>
              <a:blipFill>
                <a:blip r:embed="rId5"/>
                <a:stretch>
                  <a:fillRect l="-1542" t="-570" r="-1542" b="-213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Imagem 10" descr="Gráfico, Gráfico de linhas&#10;&#10;O conteúdo gerado por IA pode estar incorreto.">
            <a:extLst>
              <a:ext uri="{FF2B5EF4-FFF2-40B4-BE49-F238E27FC236}">
                <a16:creationId xmlns:a16="http://schemas.microsoft.com/office/drawing/2014/main" id="{3B5AC6D8-E7BC-D40B-512F-BC852A8771F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39159" t="56707" r="4961" b="28229"/>
          <a:stretch>
            <a:fillRect/>
          </a:stretch>
        </p:blipFill>
        <p:spPr bwMode="auto">
          <a:xfrm>
            <a:off x="6948387" y="2002679"/>
            <a:ext cx="4680000" cy="6066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179189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8C60F441-C1C5-C66E-853E-629F4B5976D4}"/>
                  </a:ext>
                </a:extLst>
              </p:cNvPr>
              <p:cNvSpPr txBox="1"/>
              <p:nvPr/>
            </p:nvSpPr>
            <p:spPr>
              <a:xfrm>
                <a:off x="336000" y="1209761"/>
                <a:ext cx="11520000" cy="54977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200"/>
                  </a:spcAft>
                  <a:buNone/>
                </a:pP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SITUAÇÕES ENVOLVENDO NÚMEROS RACIONAIS</a:t>
                </a:r>
              </a:p>
              <a:p>
                <a:pPr algn="ctr">
                  <a:spcAft>
                    <a:spcPts val="200"/>
                  </a:spcAft>
                  <a:buNone/>
                </a:pPr>
                <a:endParaRPr lang="pt-BR" sz="11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2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Os números racionais estão presentes em situações, em que é necessário comparar, contabilizar ou calcular números representados na forma decimal ou fracionária. Apresentamos, algumas situações que envolvem números racionais.</a:t>
                </a:r>
              </a:p>
              <a:p>
                <a:pPr algn="ctr">
                  <a:spcAft>
                    <a:spcPts val="200"/>
                  </a:spcAft>
                  <a:buNone/>
                </a:pPr>
                <a:endParaRPr lang="pt-BR" sz="11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541338" lvl="0" indent="-342900" algn="just">
                  <a:spcAft>
                    <a:spcPts val="200"/>
                  </a:spcAft>
                  <a:buFont typeface="Wingdings" panose="05000000000000000000" pitchFamily="2" charset="2"/>
                  <a:buChar char=""/>
                </a:pP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Fração de Quantidade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2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É usada para determinar o “valor” que a fração representa de uma quantidade. É obtido ao multiplicar o numerador da fração pela quantidade apresentada e dividindo, este produto, pelo denominador desta fração.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200"/>
                  </a:spcAft>
                  <a:buNone/>
                </a:pP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Exemplo: 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Isabela fará uma viagem que custará R$ 4000,00 e conseguiu guardar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</m:ctrlPr>
                      </m:fPr>
                      <m:num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5</m:t>
                        </m:r>
                      </m:num>
                      <m:den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 8 </m:t>
                        </m:r>
                      </m:den>
                    </m:f>
                  </m:oMath>
                </a14:m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 deste valor. Qual foi o valor, em reais, que ela conseguiu guardar?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200"/>
                  </a:spcAft>
                  <a:buNone/>
                </a:pPr>
                <a:r>
                  <a:rPr lang="pt-BR" sz="2200" i="1" u="sng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Resolução</a:t>
                </a:r>
                <a:r>
                  <a:rPr lang="pt-BR" sz="2200" i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: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Cambria Math" panose="02040503050406030204" pitchFamily="18" charset="0"/>
                          </a:rPr>
                          <m:t> 8 </m:t>
                        </m:r>
                      </m:den>
                    </m:f>
                  </m:oMath>
                </a14:m>
                <a:r>
                  <a:rPr lang="pt-BR" sz="2200" i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 de R$ 4000,00 equivalem a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Cambria Math" panose="02040503050406030204" pitchFamily="18" charset="0"/>
                            </a:rPr>
                            <m:t> 8 </m:t>
                          </m:r>
                        </m:den>
                      </m:f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×</m:t>
                      </m:r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Cambria Math" panose="02040503050406030204" pitchFamily="18" charset="0"/>
                        </a:rPr>
                        <m:t>4000</m:t>
                      </m:r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=</m:t>
                      </m:r>
                      <m:f>
                        <m:fPr>
                          <m:ctrlP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Cambria Math" panose="02040503050406030204" pitchFamily="18" charset="0"/>
                            </a:rPr>
                            <m:t>5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×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Cambria Math" panose="02040503050406030204" pitchFamily="18" charset="0"/>
                            </a:rPr>
                            <m:t>4000</m:t>
                          </m:r>
                        </m:num>
                        <m:den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 = </m:t>
                      </m:r>
                      <m:f>
                        <m:fPr>
                          <m:ctrlP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20 000</m:t>
                          </m:r>
                        </m:num>
                        <m:den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8</m:t>
                          </m:r>
                        </m:den>
                      </m:f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 →20 000÷8=2500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200"/>
                  </a:spcAft>
                  <a:buNone/>
                </a:pPr>
                <a:r>
                  <a:rPr lang="pt-BR" sz="2200" i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Assim, Isabela guardou R$ 2500,00 para sua viagem.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8C60F441-C1C5-C66E-853E-629F4B5976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0" y="1209761"/>
                <a:ext cx="11520000" cy="5497787"/>
              </a:xfrm>
              <a:prstGeom prst="rect">
                <a:avLst/>
              </a:prstGeom>
              <a:blipFill>
                <a:blip r:embed="rId2"/>
                <a:stretch>
                  <a:fillRect l="-688" t="-665" r="-68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agem 1" descr="Interface gráfica do usuário, Logotipo&#10;&#10;O conteúdo gerado por IA pode estar incorreto.">
            <a:extLst>
              <a:ext uri="{FF2B5EF4-FFF2-40B4-BE49-F238E27FC236}">
                <a16:creationId xmlns:a16="http://schemas.microsoft.com/office/drawing/2014/main" id="{1093598B-B27A-6FD1-6B43-3E1FB91354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18" b="21386"/>
          <a:stretch>
            <a:fillRect/>
          </a:stretch>
        </p:blipFill>
        <p:spPr bwMode="auto">
          <a:xfrm>
            <a:off x="289409" y="749660"/>
            <a:ext cx="4320000" cy="4601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m 2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B5F9CFD5-4489-023C-4014-E45016CA946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" t="9816" r="2306" b="8217"/>
          <a:stretch>
            <a:fillRect/>
          </a:stretch>
        </p:blipFill>
        <p:spPr bwMode="auto">
          <a:xfrm>
            <a:off x="8256000" y="562904"/>
            <a:ext cx="3240000" cy="64685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516989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1823CFCE-6B38-1260-F3B3-4B050E408E9E}"/>
                  </a:ext>
                </a:extLst>
              </p:cNvPr>
              <p:cNvSpPr txBox="1"/>
              <p:nvPr/>
            </p:nvSpPr>
            <p:spPr>
              <a:xfrm>
                <a:off x="336000" y="746229"/>
                <a:ext cx="11520000" cy="56141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541338" lvl="0" indent="-342900" algn="just">
                  <a:lnSpc>
                    <a:spcPct val="115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"/>
                </a:pP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Porcentagem de Quantidade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É usada para determinar o valor correspondente à porcentagem de uma quantidade assim como a fração de quantidade, porém em relação ao </a:t>
                </a:r>
                <a:r>
                  <a:rPr lang="pt-BR" sz="2200" u="sng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percentual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 de um todo.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Exemplo: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 Felipe e Joaquim foram a um restaurante e a conta foi de R$ 230,00. Felipe pagará 55% deste valor. Qual será o valo pago por cada um?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i="1" u="sng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Resolução</a:t>
                </a:r>
                <a:r>
                  <a:rPr lang="pt-BR" sz="2200" i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: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 xmlns:m="http://schemas.openxmlformats.org/officeDocument/2006/math"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Cambria Math" panose="02040503050406030204" pitchFamily="18" charset="0"/>
                      </a:rPr>
                      <m:t>𝐹𝑒𝑙𝑖𝑝𝑒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Cambria Math" panose="02040503050406030204" pitchFamily="18" charset="0"/>
                      </a:rPr>
                      <m:t>→ 55%</m:t>
                    </m:r>
                  </m:oMath>
                </a14:m>
                <a:r>
                  <a:rPr lang="pt-BR" sz="2200" i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 de R$ 230,00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55%×</m:t>
                      </m:r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Cambria Math" panose="02040503050406030204" pitchFamily="18" charset="0"/>
                        </a:rPr>
                        <m:t>230</m:t>
                      </m:r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=</m:t>
                      </m:r>
                      <m:f>
                        <m:fPr>
                          <m:ctrlP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Cambria Math" panose="02040503050406030204" pitchFamily="18" charset="0"/>
                            </a:rPr>
                            <m:t>55</m:t>
                          </m:r>
                        </m:num>
                        <m:den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×230=</m:t>
                      </m:r>
                      <m:f>
                        <m:fPr>
                          <m:ctrlP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55×230</m:t>
                          </m:r>
                        </m:num>
                        <m:den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100</m:t>
                          </m:r>
                        </m:den>
                      </m:f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=</m:t>
                      </m:r>
                      <m:f>
                        <m:fPr>
                          <m:ctrlP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12650</m:t>
                          </m:r>
                        </m:num>
                        <m:den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100</m:t>
                          </m:r>
                        </m:den>
                      </m:f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=126,5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200"/>
                  </a:spcAft>
                  <a:buNone/>
                </a:pPr>
                <a14:m>
                  <m:oMath xmlns:m="http://schemas.openxmlformats.org/officeDocument/2006/math"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Cambria Math" panose="02040503050406030204" pitchFamily="18" charset="0"/>
                      </a:rPr>
                      <m:t>𝐽𝑜𝑎𝑞𝑢𝑖𝑚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Cambria Math" panose="02040503050406030204" pitchFamily="18" charset="0"/>
                      </a:rPr>
                      <m:t>→ 45%</m:t>
                    </m:r>
                  </m:oMath>
                </a14:m>
                <a:r>
                  <a:rPr lang="pt-BR" sz="2200" i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 de R$ 230,00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45%×</m:t>
                      </m:r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Cambria Math" panose="02040503050406030204" pitchFamily="18" charset="0"/>
                        </a:rPr>
                        <m:t>230</m:t>
                      </m:r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=</m:t>
                      </m:r>
                      <m:f>
                        <m:fPr>
                          <m:ctrlP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Cambria Math" panose="02040503050406030204" pitchFamily="18" charset="0"/>
                            </a:rPr>
                            <m:t>45</m:t>
                          </m:r>
                        </m:num>
                        <m:den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×230=</m:t>
                      </m:r>
                      <m:f>
                        <m:fPr>
                          <m:ctrlP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45×230</m:t>
                          </m:r>
                        </m:num>
                        <m:den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100</m:t>
                          </m:r>
                        </m:den>
                      </m:f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=</m:t>
                      </m:r>
                      <m:f>
                        <m:fPr>
                          <m:ctrlP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10 350</m:t>
                          </m:r>
                        </m:num>
                        <m:den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100</m:t>
                          </m:r>
                        </m:den>
                      </m:f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=103,5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buNone/>
                </a:pPr>
                <a:r>
                  <a:rPr lang="pt-BR" sz="2200" i="1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Desta forma Felipe pagará R$ 126,50 e Joaquim R$ 103,50.</a:t>
                </a:r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1823CFCE-6B38-1260-F3B3-4B050E408E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0" y="746229"/>
                <a:ext cx="11520000" cy="5614101"/>
              </a:xfrm>
              <a:prstGeom prst="rect">
                <a:avLst/>
              </a:prstGeom>
              <a:blipFill>
                <a:blip r:embed="rId2"/>
                <a:stretch>
                  <a:fillRect l="-688" t="-434" r="-688" b="-141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40129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C7115913-4320-2703-F5AD-BF97C876658C}"/>
                  </a:ext>
                </a:extLst>
              </p:cNvPr>
              <p:cNvSpPr txBox="1"/>
              <p:nvPr/>
            </p:nvSpPr>
            <p:spPr>
              <a:xfrm>
                <a:off x="336000" y="646068"/>
                <a:ext cx="11520000" cy="58398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719138" lvl="0" indent="-342900" algn="just">
                  <a:lnSpc>
                    <a:spcPct val="115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"/>
                </a:pP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Razão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A razão é uma comparação entre duas grandezas que pode ser representada por uma fração.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Um exemplo disso é a densidade demográfica, que é expressa pela </a:t>
                </a: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razão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 entre o </a:t>
                </a:r>
                <a:r>
                  <a:rPr lang="pt-BR" sz="2200" b="1" kern="0" dirty="0">
                    <a:solidFill>
                      <a:srgbClr val="BF4E14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número de habitantes</a:t>
                </a:r>
                <a:r>
                  <a:rPr lang="pt-BR" sz="2200" kern="0" dirty="0">
                    <a:solidFill>
                      <a:srgbClr val="BF4E14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 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e a </a:t>
                </a:r>
                <a:r>
                  <a:rPr lang="pt-BR" sz="2200" b="1" kern="0" dirty="0">
                    <a:solidFill>
                      <a:srgbClr val="0070C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extensão territorial</a:t>
                </a:r>
                <a:r>
                  <a:rPr lang="pt-BR" sz="2200" kern="0" dirty="0">
                    <a:solidFill>
                      <a:srgbClr val="0070C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 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em quilômetro quadrado (</a:t>
                </a:r>
                <a:r>
                  <a:rPr lang="pt-BR" sz="2200" kern="0" dirty="0" err="1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hab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/km²).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Exemplo: 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Segundo o IBGE 2022, Goiás é um estado brasileiro que possui uma extensão territorial de 340 242,860 (km²), e        7 056 495 de habitantes. Qual é a densidade demográfica deste estado?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i="1" u="sng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Resolução</a:t>
                </a:r>
                <a:r>
                  <a:rPr lang="pt-BR" sz="2200" i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: A densidade demográfica é a razão obtida pelo quociente entre 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e</a:t>
                </a:r>
                <a:r>
                  <a:rPr lang="pt-BR" sz="2200" i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 nº de habitantes e a e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xtensão territorial</a:t>
                </a:r>
                <a:r>
                  <a:rPr lang="pt-BR" sz="2200" i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. Determinando esta razão, temos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b="1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200" b="1" i="1" kern="0">
                              <a:solidFill>
                                <a:srgbClr val="BF4E14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𝐧</m:t>
                          </m:r>
                          <m:r>
                            <a:rPr lang="pt-BR" sz="2200" b="1" kern="0">
                              <a:solidFill>
                                <a:srgbClr val="BF4E14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º </m:t>
                          </m:r>
                          <m:r>
                            <a:rPr lang="pt-BR" sz="2200" b="1" i="1" kern="0">
                              <a:solidFill>
                                <a:srgbClr val="BF4E14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𝐝𝐞</m:t>
                          </m:r>
                          <m:r>
                            <a:rPr lang="pt-BR" sz="2200" b="1" kern="0">
                              <a:solidFill>
                                <a:srgbClr val="BF4E14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</m:t>
                          </m:r>
                          <m:r>
                            <a:rPr lang="pt-BR" sz="2200" b="1" i="1" kern="0">
                              <a:solidFill>
                                <a:srgbClr val="BF4E14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𝐡𝐚𝐛𝐢𝐭𝐚𝐧𝐭𝐞𝐬</m:t>
                          </m:r>
                          <m:r>
                            <a:rPr lang="pt-BR" sz="2200" b="1" kern="0">
                              <a:solidFill>
                                <a:srgbClr val="BF4E14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</m:t>
                          </m:r>
                        </m:num>
                        <m:den>
                          <m:r>
                            <a:rPr lang="pt-BR" sz="2200" b="1" i="1" kern="0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𝐞𝐱𝐭𝐞𝐧𝐬</m:t>
                          </m:r>
                          <m:r>
                            <a:rPr lang="pt-BR" sz="2200" b="1" kern="0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ã</m:t>
                          </m:r>
                          <m:r>
                            <a:rPr lang="pt-BR" sz="2200" b="1" i="1" kern="0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𝐨</m:t>
                          </m:r>
                          <m:r>
                            <a:rPr lang="pt-BR" sz="2200" b="1" kern="0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</m:t>
                          </m:r>
                          <m:r>
                            <a:rPr lang="pt-BR" sz="2200" b="1" i="1" kern="0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𝐭𝐞𝐫𝐫𝐢𝐭𝐨𝐫𝐢𝐚𝐥</m:t>
                          </m:r>
                        </m:den>
                      </m:f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= </m:t>
                      </m:r>
                      <m:f>
                        <m:fPr>
                          <m:ctrlP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7 056 495 </m:t>
                          </m:r>
                        </m:num>
                        <m:den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340 242,860</m:t>
                          </m:r>
                        </m:den>
                      </m:f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≅20,74 </m:t>
                      </m:r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h𝑎𝑏</m:t>
                      </m:r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/</m:t>
                      </m:r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𝑘𝑚</m:t>
                      </m:r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²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i="1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Desta forma, a </a:t>
                </a:r>
                <a:r>
                  <a:rPr lang="pt-BR" sz="2200" i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densidade demográfica do estado de Goiás é, aproximadamente, 20,74 habitantes por quilômetro quadrado.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C7115913-4320-2703-F5AD-BF97C87665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0" y="646068"/>
                <a:ext cx="11520000" cy="5839868"/>
              </a:xfrm>
              <a:prstGeom prst="rect">
                <a:avLst/>
              </a:prstGeom>
              <a:blipFill>
                <a:blip r:embed="rId2"/>
                <a:stretch>
                  <a:fillRect l="-688" t="-522" r="-688" b="-114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97993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Logotipo&#10;&#10;O conteúdo gerado por IA pode estar incorreto.">
            <a:extLst>
              <a:ext uri="{FF2B5EF4-FFF2-40B4-BE49-F238E27FC236}">
                <a16:creationId xmlns:a16="http://schemas.microsoft.com/office/drawing/2014/main" id="{75F67144-28D1-393D-9D6B-73AC729B4BF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3" t="10802" r="1793" b="8125"/>
          <a:stretch/>
        </p:blipFill>
        <p:spPr bwMode="auto">
          <a:xfrm>
            <a:off x="362751" y="611462"/>
            <a:ext cx="3600000" cy="5765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8C3DAFFA-57AA-2904-00E5-3A3F5EB1AF5D}"/>
                  </a:ext>
                </a:extLst>
              </p:cNvPr>
              <p:cNvSpPr txBox="1"/>
              <p:nvPr/>
            </p:nvSpPr>
            <p:spPr>
              <a:xfrm>
                <a:off x="309249" y="1187986"/>
                <a:ext cx="11520000" cy="50895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  <a:spcAft>
                    <a:spcPts val="400"/>
                  </a:spcAft>
                  <a:buNone/>
                </a:pPr>
                <a:r>
                  <a:rPr lang="pt-BR" sz="2200" b="1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1. </a:t>
                </a: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Luna e Penélope estão competindo em uma corrida de rua, cujo percurso totaliza 20 km. Em certo momento, Luna percorreu cerca de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</m:ctrlPr>
                      </m:fPr>
                      <m:num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14</m:t>
                        </m:r>
                      </m:num>
                      <m:den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 20 </m:t>
                        </m:r>
                      </m:den>
                    </m:f>
                  </m:oMath>
                </a14:m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 do percurso total e Penélope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Narrow"/>
                          </a:rPr>
                        </m:ctrlPr>
                      </m:fPr>
                      <m:num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Narrow"/>
                          </a:rPr>
                          <m:t>4</m:t>
                        </m:r>
                      </m:num>
                      <m:den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Narrow"/>
                          </a:rPr>
                          <m:t> 5 </m:t>
                        </m:r>
                      </m:den>
                    </m:f>
                    <m:r>
                      <a:rPr lang="pt-BR" sz="22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Narrow"/>
                      </a:rPr>
                      <m:t>∙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  <a:buNone/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Com essas informações, responda: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  <a:buNone/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a) Escreva, na forma decimal, o percurso que cada uma delas percorreu.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  <a:buNone/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b) Qual das duas está na frente?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  <a:buNone/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c) Qual a distância de cada uma delas percorreu?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  <a:buNone/>
                </a:pPr>
                <a:r>
                  <a:rPr lang="pt-BR" sz="2200" kern="0" dirty="0">
                    <a:solidFill>
                      <a:srgbClr val="FF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 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2.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Uma rodovia com extensão de 60 quilômetros, está sendo reformada. Até agora,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5 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dela foi finalizada. </a:t>
                </a: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Agora responda: </a:t>
                </a: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a) Quantos quilômetros da rodovia já foram reformados? </a:t>
                </a: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b) Quantos quilômetros da rodovia ainda faltam reformar? </a:t>
                </a:r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8C3DAFFA-57AA-2904-00E5-3A3F5EB1AF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249" y="1187986"/>
                <a:ext cx="11520000" cy="5089535"/>
              </a:xfrm>
              <a:prstGeom prst="rect">
                <a:avLst/>
              </a:prstGeom>
              <a:blipFill>
                <a:blip r:embed="rId3"/>
                <a:stretch>
                  <a:fillRect l="-688" t="-599" r="-741" b="-155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89532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56F4DA8-2014-D7F2-30B4-0555D5D2FEA7}"/>
              </a:ext>
            </a:extLst>
          </p:cNvPr>
          <p:cNvSpPr txBox="1"/>
          <p:nvPr/>
        </p:nvSpPr>
        <p:spPr>
          <a:xfrm>
            <a:off x="336000" y="731566"/>
            <a:ext cx="5760000" cy="45202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354013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Observe os dados do censo de 2022, de algumas cidades goianas, para responder </a:t>
            </a:r>
            <a:r>
              <a:rPr lang="pt-BR" sz="22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às atividades 3 e 4</a:t>
            </a: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:</a:t>
            </a:r>
          </a:p>
          <a:p>
            <a:pPr lvl="0" algn="just">
              <a:lnSpc>
                <a:spcPct val="115000"/>
              </a:lnSpc>
              <a:spcAft>
                <a:spcPts val="800"/>
              </a:spcAft>
            </a:pPr>
            <a:endParaRPr lang="pt-BR" sz="2200" kern="100" dirty="0">
              <a:solidFill>
                <a:srgbClr val="00000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800"/>
              </a:spcAft>
            </a:pPr>
            <a:endParaRPr lang="pt-BR" sz="2200" kern="100" dirty="0">
              <a:solidFill>
                <a:srgbClr val="00000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800"/>
              </a:spcAft>
            </a:pPr>
            <a:endParaRPr lang="pt-BR" sz="2200" kern="100" dirty="0">
              <a:solidFill>
                <a:srgbClr val="00000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800"/>
              </a:spcAft>
            </a:pPr>
            <a:endParaRPr lang="pt-BR" sz="2200" kern="100" dirty="0">
              <a:solidFill>
                <a:srgbClr val="00000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800"/>
              </a:spcAft>
            </a:pPr>
            <a:endParaRPr lang="pt-BR" sz="2200" kern="100" dirty="0">
              <a:solidFill>
                <a:srgbClr val="00000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800"/>
              </a:spcAft>
            </a:pPr>
            <a:endParaRPr lang="pt-BR" sz="2200" kern="100" dirty="0">
              <a:solidFill>
                <a:srgbClr val="00000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  <a:buNone/>
            </a:pPr>
            <a:r>
              <a:rPr lang="pt-BR" sz="16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Fonte: https://www.ibge.gov.br/cidades-e-estados/go.html </a:t>
            </a:r>
          </a:p>
          <a:p>
            <a:pPr algn="ctr">
              <a:spcAft>
                <a:spcPts val="800"/>
              </a:spcAft>
              <a:buNone/>
            </a:pPr>
            <a:r>
              <a:rPr lang="pt-BR" sz="16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Acesso em: 01 de jul. 2025. (Adaptado)</a:t>
            </a:r>
            <a:endParaRPr lang="pt-BR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B53857D-653B-C98F-826B-431777CEF7C4}"/>
              </a:ext>
            </a:extLst>
          </p:cNvPr>
          <p:cNvSpPr txBox="1"/>
          <p:nvPr/>
        </p:nvSpPr>
        <p:spPr>
          <a:xfrm>
            <a:off x="6186000" y="731566"/>
            <a:ext cx="5580000" cy="45457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3. </a:t>
            </a: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A densidade demográfica é uma medida que expressa a relação entre a população de um determinado local e a área que essa população ocupa, geralmente calculada pela razão entre a quantidade habitantes a área territorial (km²). Desta forma, calcule a densidade demográfica de cada cidade goiana descrita.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 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4.</a:t>
            </a: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 Entre as cidades citadas no item anterior, qual possui maior densidade demográfica? E qual possui a menor densidade demográfica?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ED49202F-9554-D925-9861-136CC8A6A805}"/>
              </a:ext>
            </a:extLst>
          </p:cNvPr>
          <p:cNvCxnSpPr>
            <a:cxnSpLocks/>
          </p:cNvCxnSpPr>
          <p:nvPr/>
        </p:nvCxnSpPr>
        <p:spPr>
          <a:xfrm>
            <a:off x="6096000" y="660681"/>
            <a:ext cx="0" cy="5746222"/>
          </a:xfrm>
          <a:prstGeom prst="line">
            <a:avLst/>
          </a:prstGeom>
          <a:ln w="38100">
            <a:solidFill>
              <a:srgbClr val="2835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m 7">
            <a:extLst>
              <a:ext uri="{FF2B5EF4-FFF2-40B4-BE49-F238E27FC236}">
                <a16:creationId xmlns:a16="http://schemas.microsoft.com/office/drawing/2014/main" id="{11D7335B-4C6B-9571-CBB8-2A5037ED1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00" y="1845842"/>
            <a:ext cx="5580000" cy="2674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0707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06302F7-9C2D-BB08-1C0D-8A21393505D0}"/>
              </a:ext>
            </a:extLst>
          </p:cNvPr>
          <p:cNvSpPr txBox="1"/>
          <p:nvPr/>
        </p:nvSpPr>
        <p:spPr>
          <a:xfrm>
            <a:off x="516000" y="854782"/>
            <a:ext cx="11160000" cy="5371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500"/>
              </a:spcAft>
              <a:buNone/>
            </a:pPr>
            <a:r>
              <a:rPr lang="pt-BR" sz="22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5.</a:t>
            </a: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 Uma pesquisa com 3000 goianos foi realizada para saber a preferência por frutas típicas do Cerrado. O resultado está descrito no quadro:</a:t>
            </a:r>
          </a:p>
          <a:p>
            <a:pPr algn="just">
              <a:lnSpc>
                <a:spcPct val="115000"/>
              </a:lnSpc>
              <a:spcAft>
                <a:spcPts val="500"/>
              </a:spcAft>
              <a:buNone/>
            </a:pPr>
            <a:endParaRPr lang="pt-BR" sz="2200" kern="0" dirty="0">
              <a:solidFill>
                <a:srgbClr val="000000"/>
              </a:solidFill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500"/>
              </a:spcAft>
              <a:buNone/>
            </a:pPr>
            <a:endParaRPr lang="pt-BR" sz="2200" kern="0" dirty="0">
              <a:solidFill>
                <a:srgbClr val="000000"/>
              </a:solidFill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500"/>
              </a:spcAft>
              <a:buNone/>
            </a:pPr>
            <a:endParaRPr lang="pt-BR" sz="2200" kern="0" dirty="0">
              <a:solidFill>
                <a:srgbClr val="000000"/>
              </a:solidFill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500"/>
              </a:spcAft>
              <a:buNone/>
            </a:pPr>
            <a:endParaRPr lang="pt-BR" sz="2200" kern="0" dirty="0">
              <a:solidFill>
                <a:srgbClr val="000000"/>
              </a:solidFill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500"/>
              </a:spcAft>
              <a:buNone/>
            </a:pP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500"/>
              </a:spcAft>
              <a:buNone/>
            </a:pP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500"/>
              </a:spcAft>
              <a:buNone/>
            </a:pPr>
            <a:r>
              <a:rPr lang="pt-BR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(Autor: Fonte fictícia)</a:t>
            </a:r>
            <a:endParaRPr lang="pt-BR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500"/>
              </a:spcAft>
              <a:buNone/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Agora, responda: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500"/>
              </a:spcAft>
              <a:buNone/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a) Qual foi a fruta mais preferida, nesta pesquisa e quantos goianos escolheram esta fruta?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500"/>
              </a:spcAft>
              <a:buNone/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b) Qual foi a fruta menos preferida, nesta pesquisa e quantos goianos escolheram esta fruta?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61FBC20-83E2-E9F3-846D-8CEB835CD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2142" y="1766132"/>
            <a:ext cx="4607716" cy="2693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5508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87C9145E-3DBF-3FF5-793B-E22FDDB9A2F6}"/>
              </a:ext>
            </a:extLst>
          </p:cNvPr>
          <p:cNvCxnSpPr>
            <a:cxnSpLocks/>
          </p:cNvCxnSpPr>
          <p:nvPr/>
        </p:nvCxnSpPr>
        <p:spPr>
          <a:xfrm>
            <a:off x="6096000" y="660681"/>
            <a:ext cx="0" cy="5746222"/>
          </a:xfrm>
          <a:prstGeom prst="line">
            <a:avLst/>
          </a:prstGeom>
          <a:ln w="38100">
            <a:solidFill>
              <a:srgbClr val="0056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39A110AA-41C2-DD3C-4127-1143815CCC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518" y="660681"/>
            <a:ext cx="5040000" cy="180940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B1AB7950-4704-9FA6-25A5-5DD56BE866F4}"/>
                  </a:ext>
                </a:extLst>
              </p:cNvPr>
              <p:cNvSpPr txBox="1"/>
              <p:nvPr/>
            </p:nvSpPr>
            <p:spPr>
              <a:xfrm>
                <a:off x="328518" y="2470089"/>
                <a:ext cx="5580000" cy="40145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  <a:spcAft>
                    <a:spcPts val="5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Item 1. (CAED 2025)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Fernanda e Miguel visitaram 40 imóveis disponíveis para aluguel. Dos imóveis visitados por eles,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8 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são apartamentos. </a:t>
                </a:r>
              </a:p>
              <a:p>
                <a:pPr algn="just">
                  <a:lnSpc>
                    <a:spcPct val="114000"/>
                  </a:lnSpc>
                  <a:spcAft>
                    <a:spcPts val="5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Dos imóveis visitados por Fernanda e Miguel, quantos são apartamentos?</a:t>
                </a:r>
              </a:p>
              <a:p>
                <a:pPr>
                  <a:lnSpc>
                    <a:spcPct val="114000"/>
                  </a:lnSpc>
                  <a:spcAft>
                    <a:spcPts val="500"/>
                  </a:spcAft>
                </a:pPr>
                <a:r>
                  <a:rPr lang="pt-BR" sz="2200" dirty="0">
                    <a:latin typeface="Arial Narrow" panose="020B0606020202030204" pitchFamily="34" charset="0"/>
                  </a:rPr>
                  <a:t>(A) 4</a:t>
                </a:r>
              </a:p>
              <a:p>
                <a:pPr>
                  <a:lnSpc>
                    <a:spcPct val="114000"/>
                  </a:lnSpc>
                  <a:spcAft>
                    <a:spcPts val="500"/>
                  </a:spcAft>
                </a:pPr>
                <a:r>
                  <a:rPr lang="pt-BR" sz="2200" dirty="0">
                    <a:latin typeface="Arial Narrow" panose="020B0606020202030204" pitchFamily="34" charset="0"/>
                  </a:rPr>
                  <a:t>(B) 5</a:t>
                </a:r>
              </a:p>
              <a:p>
                <a:pPr>
                  <a:lnSpc>
                    <a:spcPct val="114000"/>
                  </a:lnSpc>
                  <a:spcAft>
                    <a:spcPts val="500"/>
                  </a:spcAft>
                </a:pPr>
                <a:r>
                  <a:rPr lang="pt-BR" sz="2200" dirty="0">
                    <a:latin typeface="Arial Narrow" panose="020B0606020202030204" pitchFamily="34" charset="0"/>
                  </a:rPr>
                  <a:t>(C) 32</a:t>
                </a:r>
              </a:p>
              <a:p>
                <a:pPr>
                  <a:lnSpc>
                    <a:spcPct val="114000"/>
                  </a:lnSpc>
                  <a:spcAft>
                    <a:spcPts val="500"/>
                  </a:spcAft>
                </a:pPr>
                <a:r>
                  <a:rPr lang="pt-BR" sz="2200" dirty="0">
                    <a:latin typeface="Arial Narrow" panose="020B0606020202030204" pitchFamily="34" charset="0"/>
                  </a:rPr>
                  <a:t>(D) 35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B1AB7950-4704-9FA6-25A5-5DD56BE866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518" y="2470089"/>
                <a:ext cx="5580000" cy="4014561"/>
              </a:xfrm>
              <a:prstGeom prst="rect">
                <a:avLst/>
              </a:prstGeom>
              <a:blipFill>
                <a:blip r:embed="rId3"/>
                <a:stretch>
                  <a:fillRect l="-1421" t="-759" r="-1421" b="-227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aixaDeTexto 6">
            <a:extLst>
              <a:ext uri="{FF2B5EF4-FFF2-40B4-BE49-F238E27FC236}">
                <a16:creationId xmlns:a16="http://schemas.microsoft.com/office/drawing/2014/main" id="{C9170BD9-B2BA-6DF0-EFF5-60FAD79BA61F}"/>
              </a:ext>
            </a:extLst>
          </p:cNvPr>
          <p:cNvSpPr txBox="1"/>
          <p:nvPr/>
        </p:nvSpPr>
        <p:spPr>
          <a:xfrm>
            <a:off x="6283483" y="956737"/>
            <a:ext cx="5580000" cy="4624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spcAft>
                <a:spcPts val="500"/>
              </a:spcAft>
              <a:buNone/>
            </a:pPr>
            <a:r>
              <a:rPr lang="pt-BR" sz="2200" b="1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Item 2.</a:t>
            </a:r>
            <a:r>
              <a:rPr lang="pt-BR" sz="22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(CAED 2025 – Adaptada) </a:t>
            </a:r>
            <a:r>
              <a:rPr lang="pt-BR" sz="22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 determinado dia, Roberta fez o fechamento do caixa da cafeteria que trabalha e obteve um total de R$ 1200,00. Desse total, 60% representam a venda de cafés especiais. </a:t>
            </a:r>
          </a:p>
          <a:p>
            <a:pPr algn="just">
              <a:lnSpc>
                <a:spcPct val="114000"/>
              </a:lnSpc>
              <a:spcAft>
                <a:spcPts val="500"/>
              </a:spcAft>
              <a:buNone/>
            </a:pPr>
            <a:r>
              <a:rPr lang="pt-BR" sz="22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Qual foi a quantia recebida com a venda de cafés especiais nesse dia?</a:t>
            </a:r>
          </a:p>
          <a:p>
            <a:pPr algn="just">
              <a:lnSpc>
                <a:spcPct val="114000"/>
              </a:lnSpc>
              <a:spcAft>
                <a:spcPts val="5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R$ 1160,00</a:t>
            </a:r>
          </a:p>
          <a:p>
            <a:pPr>
              <a:lnSpc>
                <a:spcPct val="114000"/>
              </a:lnSpc>
              <a:spcAft>
                <a:spcPts val="500"/>
              </a:spcAft>
              <a:buNone/>
            </a:pP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R$ 720,00</a:t>
            </a:r>
          </a:p>
          <a:p>
            <a:pPr>
              <a:lnSpc>
                <a:spcPct val="114000"/>
              </a:lnSpc>
              <a:spcAft>
                <a:spcPts val="5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R$ 480,00</a:t>
            </a:r>
          </a:p>
          <a:p>
            <a:pPr>
              <a:lnSpc>
                <a:spcPct val="114000"/>
              </a:lnSpc>
              <a:spcAft>
                <a:spcPts val="500"/>
              </a:spcAft>
              <a:buNone/>
            </a:pP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R$ 20,00</a:t>
            </a:r>
            <a:endParaRPr lang="pt-BR" sz="22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3409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O conteúdo gerado por IA pode estar incorreto.">
            <a:extLst>
              <a:ext uri="{FF2B5EF4-FFF2-40B4-BE49-F238E27FC236}">
                <a16:creationId xmlns:a16="http://schemas.microsoft.com/office/drawing/2014/main" id="{816EB5D4-EC0A-4D50-2375-5AD5922935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" t="7275" r="2072" b="12925"/>
          <a:stretch>
            <a:fillRect/>
          </a:stretch>
        </p:blipFill>
        <p:spPr bwMode="auto">
          <a:xfrm>
            <a:off x="307910" y="671804"/>
            <a:ext cx="3600000" cy="69071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CEC5A82E-63C9-FC78-948A-9817900C5306}"/>
              </a:ext>
            </a:extLst>
          </p:cNvPr>
          <p:cNvSpPr txBox="1"/>
          <p:nvPr/>
        </p:nvSpPr>
        <p:spPr>
          <a:xfrm>
            <a:off x="336000" y="852943"/>
            <a:ext cx="11520000" cy="30909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20825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OPERAÇÕES COM NÚMEROS DECIMAIS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Clr>
                <a:srgbClr val="FF00FF"/>
              </a:buClr>
              <a:buFont typeface="Wingdings" panose="05000000000000000000" pitchFamily="2" charset="2"/>
              <a:buChar char=""/>
            </a:pPr>
            <a:r>
              <a:rPr lang="pt-BR" sz="2200" u="sng" kern="100" dirty="0">
                <a:ln>
                  <a:noFill/>
                </a:ln>
                <a:solidFill>
                  <a:srgbClr val="FF00FF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 soma e subtração de números decimais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deve-se operar cada algarismo da primeira parcela com seu respectivo correspondente na mesma casa decimal (valor posicional) da segunda parcela, ou seja, décimos são somados/subtraídos com décimos, centésimos com centésimos e milésimos com milésimos, caso necessário, complete com zeros as casas decimais que faltaram.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Exemplos: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9C43F22-7CC1-058C-08E5-019090F1A6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9750" y="3943854"/>
            <a:ext cx="8059275" cy="2486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57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8FADACD4-0295-9B2B-544C-89C48196A4C5}"/>
                  </a:ext>
                </a:extLst>
              </p:cNvPr>
              <p:cNvSpPr txBox="1"/>
              <p:nvPr/>
            </p:nvSpPr>
            <p:spPr>
              <a:xfrm>
                <a:off x="336000" y="834026"/>
                <a:ext cx="11520000" cy="55040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 algn="just">
                  <a:lnSpc>
                    <a:spcPct val="114000"/>
                  </a:lnSpc>
                  <a:spcAft>
                    <a:spcPts val="400"/>
                  </a:spcAft>
                  <a:buClr>
                    <a:srgbClr val="FF00FF"/>
                  </a:buClr>
                  <a:buFont typeface="Wingdings" panose="05000000000000000000" pitchFamily="2" charset="2"/>
                  <a:buChar char=""/>
                </a:pPr>
                <a:r>
                  <a:rPr lang="pt-BR" sz="2200" u="sng" kern="100" dirty="0">
                    <a:ln>
                      <a:noFill/>
                    </a:ln>
                    <a:solidFill>
                      <a:srgbClr val="FF00FF"/>
                    </a:solidFill>
                    <a:effectLst>
                      <a:outerShdw blurRad="38100" dist="19050" dir="2700000" algn="tl">
                        <a:schemeClr val="dk1">
                          <a:alpha val="40000"/>
                        </a:schemeClr>
                      </a:outerShdw>
                    </a:effectLst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Na multiplicação com números decimais</a:t>
                </a:r>
                <a:r>
                  <a:rPr lang="pt-BR" sz="2200" kern="100" dirty="0">
                    <a:ln>
                      <a:noFill/>
                    </a:ln>
                    <a:solidFill>
                      <a:srgbClr val="000000"/>
                    </a:solidFill>
                    <a:effectLst>
                      <a:outerShdw blurRad="38100" dist="19050" dir="2700000" algn="tl">
                        <a:schemeClr val="dk1">
                          <a:alpha val="40000"/>
                        </a:schemeClr>
                      </a:outerShdw>
                    </a:effectLst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</a:t>
                </a:r>
                <a:r>
                  <a:rPr lang="pt-BR" sz="2200" kern="100" dirty="0">
                    <a:ln w="9525" cap="rnd" cmpd="sng" algn="ctr">
                      <a:solidFill>
                        <a:srgbClr val="156082"/>
                      </a:solidFill>
                      <a:prstDash val="solid"/>
                      <a:bevel/>
                    </a:ln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efetua-se a multiplicação entre os fatores e, no resultado, coloca-se a vírgula na casa decimal, que corresponde à soma da quantidade das casas decimais dos fatores.</a:t>
                </a:r>
              </a:p>
              <a:p>
                <a:pPr lvl="0" algn="just">
                  <a:lnSpc>
                    <a:spcPct val="114000"/>
                  </a:lnSpc>
                  <a:spcAft>
                    <a:spcPts val="400"/>
                  </a:spcAft>
                  <a:buClr>
                    <a:srgbClr val="FF00FF"/>
                  </a:buClr>
                </a:pPr>
                <a:endParaRPr lang="pt-BR" sz="2200" kern="100" dirty="0">
                  <a:solidFill>
                    <a:srgbClr val="000000"/>
                  </a:solidFill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lvl="0" algn="just">
                  <a:lnSpc>
                    <a:spcPct val="114000"/>
                  </a:lnSpc>
                  <a:spcAft>
                    <a:spcPts val="400"/>
                  </a:spcAft>
                  <a:buClr>
                    <a:srgbClr val="FF00FF"/>
                  </a:buClr>
                </a:pPr>
                <a:endParaRPr lang="pt-BR" sz="2200" kern="100" dirty="0">
                  <a:solidFill>
                    <a:srgbClr val="000000"/>
                  </a:solidFill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lvl="0" algn="just">
                  <a:lnSpc>
                    <a:spcPct val="114000"/>
                  </a:lnSpc>
                  <a:spcAft>
                    <a:spcPts val="400"/>
                  </a:spcAft>
                  <a:buClr>
                    <a:srgbClr val="FF00FF"/>
                  </a:buClr>
                </a:pPr>
                <a:endParaRPr lang="pt-BR" sz="2200" kern="100" dirty="0">
                  <a:solidFill>
                    <a:srgbClr val="000000"/>
                  </a:solidFill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lvl="0" algn="just">
                  <a:lnSpc>
                    <a:spcPct val="114000"/>
                  </a:lnSpc>
                  <a:spcAft>
                    <a:spcPts val="400"/>
                  </a:spcAft>
                  <a:buClr>
                    <a:srgbClr val="FF00FF"/>
                  </a:buClr>
                </a:pPr>
                <a:endParaRPr lang="pt-BR" sz="2200" kern="100" dirty="0">
                  <a:solidFill>
                    <a:srgbClr val="000000"/>
                  </a:solidFill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lvl="0" algn="just">
                  <a:lnSpc>
                    <a:spcPct val="114000"/>
                  </a:lnSpc>
                  <a:spcAft>
                    <a:spcPts val="400"/>
                  </a:spcAft>
                  <a:buClr>
                    <a:srgbClr val="FF00FF"/>
                  </a:buClr>
                </a:pPr>
                <a:endParaRPr lang="pt-BR" sz="2200" kern="100" dirty="0">
                  <a:solidFill>
                    <a:srgbClr val="000000"/>
                  </a:solidFill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4000"/>
                  </a:lnSpc>
                  <a:spcAft>
                    <a:spcPts val="400"/>
                  </a:spcAft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Isso acontece, pois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1436688">
                  <a:lnSpc>
                    <a:spcPct val="114000"/>
                  </a:lnSpc>
                  <a:spcAft>
                    <a:spcPts val="4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1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3,82=</m:t>
                      </m:r>
                      <m:f>
                        <m:fPr>
                          <m:ctrlPr>
                            <a:rPr lang="pt-BR" sz="21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1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382</m:t>
                          </m:r>
                        </m:num>
                        <m:den>
                          <m:r>
                            <a:rPr lang="pt-BR" sz="21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100</m:t>
                          </m:r>
                        </m:den>
                      </m:f>
                      <m:r>
                        <a:rPr lang="pt-BR" sz="21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  </m:t>
                      </m:r>
                      <m:r>
                        <m:rPr>
                          <m:sty m:val="p"/>
                        </m:rPr>
                        <a:rPr lang="pt-BR" sz="2100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e</m:t>
                      </m:r>
                      <m:r>
                        <a:rPr lang="pt-BR" sz="21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 1,50=</m:t>
                      </m:r>
                      <m:f>
                        <m:fPr>
                          <m:ctrlPr>
                            <a:rPr lang="pt-BR" sz="21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1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150</m:t>
                          </m:r>
                        </m:num>
                        <m:den>
                          <m:r>
                            <a:rPr lang="pt-BR" sz="21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pt-BR" sz="21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4000"/>
                  </a:lnSpc>
                  <a:spcAft>
                    <a:spcPts val="400"/>
                  </a:spcAft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Assim,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4000"/>
                  </a:lnSpc>
                  <a:spcAft>
                    <a:spcPts val="4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3,82×1,50 =</m:t>
                      </m:r>
                      <m:f>
                        <m:fPr>
                          <m:ctrlPr>
                            <a:rPr lang="pt-BR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382</m:t>
                          </m:r>
                        </m:num>
                        <m:den>
                          <m:r>
                            <a:rPr lang="pt-BR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100</m:t>
                          </m:r>
                        </m:den>
                      </m:f>
                      <m:r>
                        <a:rPr lang="pt-BR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× </m:t>
                      </m:r>
                      <m:f>
                        <m:fPr>
                          <m:ctrlPr>
                            <a:rPr lang="pt-BR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150</m:t>
                          </m:r>
                        </m:num>
                        <m:den>
                          <m:r>
                            <a:rPr lang="pt-BR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100</m:t>
                          </m:r>
                        </m:den>
                      </m:f>
                      <m:r>
                        <a:rPr lang="pt-BR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382×150</m:t>
                          </m:r>
                        </m:num>
                        <m:den>
                          <m:r>
                            <a:rPr lang="pt-BR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100×100</m:t>
                          </m:r>
                        </m:den>
                      </m:f>
                      <m:r>
                        <a:rPr lang="pt-BR" sz="20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0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57 300</m:t>
                          </m:r>
                        </m:num>
                        <m:den>
                          <m:r>
                            <a:rPr lang="pt-BR" sz="20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10 000</m:t>
                          </m:r>
                        </m:den>
                      </m:f>
                      <m:r>
                        <a:rPr lang="pt-BR" sz="2000" b="0" i="1" kern="1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0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5,7300</m:t>
                      </m:r>
                    </m:oMath>
                  </m:oMathPara>
                </a14:m>
                <a:endParaRPr lang="pt-BR" sz="21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8FADACD4-0295-9B2B-544C-89C48196A4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0" y="834026"/>
                <a:ext cx="11520000" cy="5504071"/>
              </a:xfrm>
              <a:prstGeom prst="rect">
                <a:avLst/>
              </a:prstGeom>
              <a:blipFill>
                <a:blip r:embed="rId2"/>
                <a:stretch>
                  <a:fillRect l="-688" t="-664" r="-68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 descr="Diagrama&#10;&#10;Descrição gerada automaticamente com confiança média">
            <a:extLst>
              <a:ext uri="{FF2B5EF4-FFF2-40B4-BE49-F238E27FC236}">
                <a16:creationId xmlns:a16="http://schemas.microsoft.com/office/drawing/2014/main" id="{F26FD091-9DC5-D888-AD0B-92EB7CD35F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491" r="849"/>
          <a:stretch>
            <a:fillRect/>
          </a:stretch>
        </p:blipFill>
        <p:spPr bwMode="auto">
          <a:xfrm>
            <a:off x="1246313" y="1743495"/>
            <a:ext cx="5040000" cy="20208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1DA4486-C82B-0512-13B5-D475E78617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6626" y="2653763"/>
            <a:ext cx="5040000" cy="3844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3995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O conteúdo gerado por IA pode estar incorreto.">
            <a:extLst>
              <a:ext uri="{FF2B5EF4-FFF2-40B4-BE49-F238E27FC236}">
                <a16:creationId xmlns:a16="http://schemas.microsoft.com/office/drawing/2014/main" id="{BF4ED1BA-1383-29B1-C2C6-B342139784A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" t="11455" r="2895" b="4723"/>
          <a:stretch>
            <a:fillRect/>
          </a:stretch>
        </p:blipFill>
        <p:spPr bwMode="auto">
          <a:xfrm>
            <a:off x="438537" y="660681"/>
            <a:ext cx="3600000" cy="55760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95200B8-2B45-0394-99ED-D6673D362124}"/>
              </a:ext>
            </a:extLst>
          </p:cNvPr>
          <p:cNvSpPr txBox="1"/>
          <p:nvPr/>
        </p:nvSpPr>
        <p:spPr>
          <a:xfrm>
            <a:off x="336000" y="1312551"/>
            <a:ext cx="5760000" cy="2699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spcAft>
                <a:spcPts val="400"/>
              </a:spcAft>
              <a:buNone/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6. 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Arme e efetue as adições a seguir.</a:t>
            </a:r>
            <a:r>
              <a:rPr lang="pt-BR" sz="2200" b="1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 </a:t>
            </a:r>
          </a:p>
          <a:p>
            <a:pPr>
              <a:lnSpc>
                <a:spcPct val="114000"/>
              </a:lnSpc>
              <a:spcAft>
                <a:spcPts val="400"/>
              </a:spcAft>
            </a:pPr>
            <a:endParaRPr lang="pt-BR" sz="2200" dirty="0">
              <a:latin typeface="Arial Narrow" panose="020B0606020202030204" pitchFamily="34" charset="0"/>
            </a:endParaRPr>
          </a:p>
          <a:p>
            <a:pPr>
              <a:lnSpc>
                <a:spcPct val="114000"/>
              </a:lnSpc>
              <a:spcAft>
                <a:spcPts val="400"/>
              </a:spcAft>
            </a:pPr>
            <a:endParaRPr lang="pt-BR" sz="2200" dirty="0">
              <a:latin typeface="Arial Narrow" panose="020B0606020202030204" pitchFamily="34" charset="0"/>
            </a:endParaRPr>
          </a:p>
          <a:p>
            <a:pPr>
              <a:lnSpc>
                <a:spcPct val="114000"/>
              </a:lnSpc>
              <a:spcAft>
                <a:spcPts val="400"/>
              </a:spcAft>
            </a:pPr>
            <a:endParaRPr lang="pt-BR" sz="2200" dirty="0">
              <a:latin typeface="Arial Narrow" panose="020B0606020202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b="1" kern="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Narrow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7.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 Arme e efetue as adições a seguir.</a:t>
            </a:r>
            <a:r>
              <a:rPr lang="pt-BR" sz="2200" b="1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CDD524B5-97DA-75A8-D9D1-3C6FAF67288F}"/>
              </a:ext>
            </a:extLst>
          </p:cNvPr>
          <p:cNvCxnSpPr>
            <a:cxnSpLocks/>
          </p:cNvCxnSpPr>
          <p:nvPr/>
        </p:nvCxnSpPr>
        <p:spPr>
          <a:xfrm>
            <a:off x="5974701" y="660681"/>
            <a:ext cx="0" cy="5746222"/>
          </a:xfrm>
          <a:prstGeom prst="line">
            <a:avLst/>
          </a:prstGeom>
          <a:ln w="38100">
            <a:solidFill>
              <a:srgbClr val="5889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m 6">
            <a:extLst>
              <a:ext uri="{FF2B5EF4-FFF2-40B4-BE49-F238E27FC236}">
                <a16:creationId xmlns:a16="http://schemas.microsoft.com/office/drawing/2014/main" id="{97DAC94C-E9E7-A901-259F-373314529B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593" y="1898989"/>
            <a:ext cx="4680000" cy="105552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F461675-F11E-288A-147C-9AA5106DC8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37" y="4183572"/>
            <a:ext cx="5040000" cy="1026108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A9DADFB9-C272-5B29-6801-A20C16967B0B}"/>
              </a:ext>
            </a:extLst>
          </p:cNvPr>
          <p:cNvSpPr txBox="1"/>
          <p:nvPr/>
        </p:nvSpPr>
        <p:spPr>
          <a:xfrm>
            <a:off x="6096000" y="660681"/>
            <a:ext cx="5760000" cy="5086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8. 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Arme e efetue as seguintes subtrações.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kern="100" dirty="0">
              <a:solidFill>
                <a:srgbClr val="000000"/>
              </a:solidFill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kern="100" dirty="0">
              <a:solidFill>
                <a:srgbClr val="000000"/>
              </a:solidFill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800" kern="100" dirty="0">
              <a:solidFill>
                <a:srgbClr val="000000"/>
              </a:solidFill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9.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 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Arme e efetue as seguintes multiplicações.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8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dirty="0">
                <a:latin typeface="Arial Narrow" panose="020B0606020202030204" pitchFamily="34" charset="0"/>
              </a:rPr>
              <a:t>10. </a:t>
            </a:r>
            <a:r>
              <a:rPr lang="pt-BR" sz="2200" dirty="0">
                <a:latin typeface="Arial Narrow" panose="020B0606020202030204" pitchFamily="34" charset="0"/>
              </a:rPr>
              <a:t>Arme e efetue as seguintes multiplicações.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B942AE9B-E9D4-7F65-0DDC-B17DFEEBBA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4593" y="1105957"/>
            <a:ext cx="4320000" cy="1372576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852A3145-9554-DAAD-EE9B-21982C3427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4593" y="3153969"/>
            <a:ext cx="3935206" cy="1372576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6CFDA11B-0D93-E464-9790-28A592B84F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4594" y="5212203"/>
            <a:ext cx="4140000" cy="104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671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81BF75-F545-2E86-17A7-A6D90617A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725" y="692788"/>
            <a:ext cx="5040000" cy="1816106"/>
          </a:xfrm>
          <a:prstGeom prst="rect">
            <a:avLst/>
          </a:prstGeom>
        </p:spPr>
      </p:pic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FB8F5087-5E79-AD7C-6702-84A683EFA524}"/>
              </a:ext>
            </a:extLst>
          </p:cNvPr>
          <p:cNvCxnSpPr>
            <a:cxnSpLocks/>
          </p:cNvCxnSpPr>
          <p:nvPr/>
        </p:nvCxnSpPr>
        <p:spPr>
          <a:xfrm>
            <a:off x="6096000" y="735329"/>
            <a:ext cx="0" cy="5746222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02AFD3CD-2292-854D-A41B-6959B532DE95}"/>
              </a:ext>
            </a:extLst>
          </p:cNvPr>
          <p:cNvSpPr txBox="1"/>
          <p:nvPr/>
        </p:nvSpPr>
        <p:spPr>
          <a:xfrm>
            <a:off x="346725" y="2564880"/>
            <a:ext cx="5580000" cy="34027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spcAft>
                <a:spcPts val="400"/>
              </a:spcAft>
            </a:pPr>
            <a:r>
              <a:rPr lang="pt-BR" sz="2200" b="1" dirty="0">
                <a:latin typeface="Arial Narrow" panose="020B0606020202030204" pitchFamily="34" charset="0"/>
              </a:rPr>
              <a:t>Item 1. </a:t>
            </a:r>
            <a:r>
              <a:rPr lang="pt-BR" sz="2200" dirty="0">
                <a:latin typeface="Arial Narrow" panose="020B0606020202030204" pitchFamily="34" charset="0"/>
              </a:rPr>
              <a:t>Carlos tem uma conta bancária com saldo de                  R$ 123,45. Ele fez um depósito de R$ 56,78 e depois uma retirada de R$ 87,65.</a:t>
            </a:r>
          </a:p>
          <a:p>
            <a:pPr algn="just">
              <a:lnSpc>
                <a:spcPct val="114000"/>
              </a:lnSpc>
              <a:spcAft>
                <a:spcPts val="400"/>
              </a:spcAft>
            </a:pPr>
            <a:r>
              <a:rPr lang="pt-BR" sz="2200" dirty="0">
                <a:latin typeface="Arial Narrow" panose="020B0606020202030204" pitchFamily="34" charset="0"/>
              </a:rPr>
              <a:t>Qual é o novo saldo, em reais, da conta de Carlos?</a:t>
            </a:r>
          </a:p>
          <a:p>
            <a:pPr algn="just">
              <a:lnSpc>
                <a:spcPct val="114000"/>
              </a:lnSpc>
              <a:spcAft>
                <a:spcPts val="400"/>
              </a:spcAft>
            </a:pPr>
            <a:r>
              <a:rPr lang="pt-BR" sz="2200" dirty="0">
                <a:latin typeface="Arial Narrow" panose="020B0606020202030204" pitchFamily="34" charset="0"/>
              </a:rPr>
              <a:t>(A) 92,58</a:t>
            </a:r>
          </a:p>
          <a:p>
            <a:pPr algn="just">
              <a:lnSpc>
                <a:spcPct val="114000"/>
              </a:lnSpc>
              <a:spcAft>
                <a:spcPts val="400"/>
              </a:spcAft>
            </a:pPr>
            <a:r>
              <a:rPr lang="pt-BR" sz="2200" dirty="0">
                <a:latin typeface="Arial Narrow" panose="020B0606020202030204" pitchFamily="34" charset="0"/>
              </a:rPr>
              <a:t>(B) 92,48</a:t>
            </a:r>
          </a:p>
          <a:p>
            <a:pPr algn="just">
              <a:lnSpc>
                <a:spcPct val="114000"/>
              </a:lnSpc>
              <a:spcAft>
                <a:spcPts val="400"/>
              </a:spcAft>
            </a:pPr>
            <a:r>
              <a:rPr lang="pt-BR" sz="2200" dirty="0">
                <a:latin typeface="Arial Narrow" panose="020B0606020202030204" pitchFamily="34" charset="0"/>
              </a:rPr>
              <a:t>(C) 91,58</a:t>
            </a:r>
          </a:p>
          <a:p>
            <a:pPr algn="just">
              <a:lnSpc>
                <a:spcPct val="114000"/>
              </a:lnSpc>
              <a:spcAft>
                <a:spcPts val="400"/>
              </a:spcAft>
            </a:pPr>
            <a:r>
              <a:rPr lang="pt-BR" sz="2200" dirty="0">
                <a:latin typeface="Arial Narrow" panose="020B0606020202030204" pitchFamily="34" charset="0"/>
              </a:rPr>
              <a:t>(D) 91,48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F9BB868-8A4D-C10F-9D8D-4C7F8907FD67}"/>
              </a:ext>
            </a:extLst>
          </p:cNvPr>
          <p:cNvSpPr txBox="1"/>
          <p:nvPr/>
        </p:nvSpPr>
        <p:spPr>
          <a:xfrm>
            <a:off x="6265275" y="735329"/>
            <a:ext cx="5580000" cy="30168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spcAft>
                <a:spcPts val="400"/>
              </a:spcAft>
            </a:pPr>
            <a:r>
              <a:rPr lang="pt-BR" sz="2200" b="1" dirty="0">
                <a:latin typeface="Arial Narrow" panose="020B0606020202030204" pitchFamily="34" charset="0"/>
              </a:rPr>
              <a:t>Item 2. </a:t>
            </a:r>
            <a:r>
              <a:rPr lang="pt-BR" sz="2200" dirty="0">
                <a:latin typeface="Arial Narrow" panose="020B0606020202030204" pitchFamily="34" charset="0"/>
              </a:rPr>
              <a:t>Um litro de leite custa R$ 3,74. Ferdinando comprou 2,5 litros desse leite. </a:t>
            </a:r>
          </a:p>
          <a:p>
            <a:pPr algn="just">
              <a:lnSpc>
                <a:spcPct val="114000"/>
              </a:lnSpc>
              <a:spcAft>
                <a:spcPts val="400"/>
              </a:spcAft>
            </a:pPr>
            <a:r>
              <a:rPr lang="pt-BR" sz="2200" dirty="0">
                <a:latin typeface="Arial Narrow" panose="020B0606020202030204" pitchFamily="34" charset="0"/>
              </a:rPr>
              <a:t>Quanto ele gastou ao todo?</a:t>
            </a:r>
          </a:p>
          <a:p>
            <a:pPr algn="just">
              <a:lnSpc>
                <a:spcPct val="114000"/>
              </a:lnSpc>
              <a:spcAft>
                <a:spcPts val="400"/>
              </a:spcAft>
            </a:pPr>
            <a:r>
              <a:rPr lang="pt-BR" sz="2200" dirty="0">
                <a:latin typeface="Arial Narrow" panose="020B0606020202030204" pitchFamily="34" charset="0"/>
              </a:rPr>
              <a:t>(A) R$ 6,24</a:t>
            </a:r>
          </a:p>
          <a:p>
            <a:pPr algn="just">
              <a:lnSpc>
                <a:spcPct val="114000"/>
              </a:lnSpc>
              <a:spcAft>
                <a:spcPts val="400"/>
              </a:spcAft>
            </a:pPr>
            <a:r>
              <a:rPr lang="pt-BR" sz="2200" dirty="0">
                <a:latin typeface="Arial Narrow" panose="020B0606020202030204" pitchFamily="34" charset="0"/>
              </a:rPr>
              <a:t>(B) R$ 7,35 </a:t>
            </a:r>
          </a:p>
          <a:p>
            <a:pPr algn="just">
              <a:lnSpc>
                <a:spcPct val="114000"/>
              </a:lnSpc>
              <a:spcAft>
                <a:spcPts val="400"/>
              </a:spcAft>
            </a:pPr>
            <a:r>
              <a:rPr lang="pt-BR" sz="2200" dirty="0">
                <a:latin typeface="Arial Narrow" panose="020B0606020202030204" pitchFamily="34" charset="0"/>
              </a:rPr>
              <a:t>(C) R$ 8,35 </a:t>
            </a:r>
          </a:p>
          <a:p>
            <a:pPr algn="just">
              <a:lnSpc>
                <a:spcPct val="114000"/>
              </a:lnSpc>
              <a:spcAft>
                <a:spcPts val="400"/>
              </a:spcAft>
            </a:pPr>
            <a:r>
              <a:rPr lang="pt-BR" sz="2200" dirty="0">
                <a:latin typeface="Arial Narrow" panose="020B0606020202030204" pitchFamily="34" charset="0"/>
              </a:rPr>
              <a:t>(D) R$ 9,35</a:t>
            </a:r>
          </a:p>
        </p:txBody>
      </p:sp>
    </p:spTree>
    <p:extLst>
      <p:ext uri="{BB962C8B-B14F-4D97-AF65-F5344CB8AC3E}">
        <p14:creationId xmlns:p14="http://schemas.microsoft.com/office/powerpoint/2010/main" val="8899277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3118BE-E622-911F-438A-F1C0A9DCB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O conteúdo gerado por IA pode estar incorreto.">
            <a:extLst>
              <a:ext uri="{FF2B5EF4-FFF2-40B4-BE49-F238E27FC236}">
                <a16:creationId xmlns:a16="http://schemas.microsoft.com/office/drawing/2014/main" id="{24D3B34C-08EF-3A4F-61EB-58DEF8ACDFC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" t="8534" r="2517" b="8879"/>
          <a:stretch>
            <a:fillRect/>
          </a:stretch>
        </p:blipFill>
        <p:spPr bwMode="auto">
          <a:xfrm>
            <a:off x="285560" y="571902"/>
            <a:ext cx="3600000" cy="7219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02FD838-023A-5D50-DFDF-6AC1AD7234FE}"/>
              </a:ext>
            </a:extLst>
          </p:cNvPr>
          <p:cNvSpPr txBox="1"/>
          <p:nvPr/>
        </p:nvSpPr>
        <p:spPr>
          <a:xfrm>
            <a:off x="336000" y="823728"/>
            <a:ext cx="11520000" cy="3704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36688" algn="ctr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OPERAÇÕES COM NÚMEROS DECIMAIS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400"/>
              </a:spcAft>
              <a:buNone/>
            </a:pPr>
            <a:endParaRPr lang="pt-BR" sz="105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19138" lvl="0" indent="-342900" algn="just">
              <a:lnSpc>
                <a:spcPct val="115000"/>
              </a:lnSpc>
              <a:spcAft>
                <a:spcPts val="400"/>
              </a:spcAft>
              <a:buClr>
                <a:srgbClr val="FF00FF"/>
              </a:buClr>
              <a:buFont typeface="Wingdings" panose="05000000000000000000" pitchFamily="2" charset="2"/>
              <a:buChar char=""/>
            </a:pPr>
            <a:r>
              <a:rPr lang="pt-BR" sz="2200" u="sng" kern="100" dirty="0">
                <a:ln>
                  <a:noFill/>
                </a:ln>
                <a:solidFill>
                  <a:srgbClr val="FF00FF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 divisão com números decimais,</a:t>
            </a:r>
            <a:r>
              <a:rPr lang="pt-BR" sz="2200" kern="100" dirty="0">
                <a:ln w="9525" cap="rnd" cmpd="sng" algn="ctr">
                  <a:solidFill>
                    <a:srgbClr val="156082"/>
                  </a:solidFill>
                  <a:prstDash val="solid"/>
                  <a:beve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200" kern="1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podemos</a:t>
            </a:r>
            <a:r>
              <a:rPr lang="pt-BR" sz="2200" kern="100" dirty="0">
                <a:ln w="9525" cap="rnd" cmpd="sng" algn="ctr">
                  <a:solidFill>
                    <a:srgbClr val="156082"/>
                  </a:solidFill>
                  <a:prstDash val="solid"/>
                  <a:beve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200" kern="1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realizar os seguintes passos: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kern="1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1) Verificar e igualar o número de casas decimais: se necessário, adicione zeros ao número com menos casas decimais para que ambos tenham o mesmo número de casas decimais após a vírgula;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kern="1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2) Multiplicar o dividendo e o divisor pela </a:t>
            </a:r>
            <a:r>
              <a:rPr lang="pt-BR" sz="2200" b="1" kern="1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mesma</a:t>
            </a:r>
            <a:r>
              <a:rPr lang="pt-BR" sz="2200" kern="1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potência de 10 (10, 100, 1000, ...), de acordo com o número de casas decimais; 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kern="1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3) Realize a divisão com os números obtidos, encontrando assim o resultado (quociente). </a:t>
            </a: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Exemplo 1: </a:t>
            </a:r>
            <a:r>
              <a:rPr lang="pt-BR" sz="2200" u="heavy" kern="1200" dirty="0">
                <a:effectLst/>
                <a:uFill>
                  <a:solidFill>
                    <a:srgbClr val="FF66FF"/>
                  </a:solidFill>
                </a:uFill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Divisão entre dois números decimais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Forma&#10;&#10;O conteúdo gerado por IA pode estar incorreto.">
            <a:extLst>
              <a:ext uri="{FF2B5EF4-FFF2-40B4-BE49-F238E27FC236}">
                <a16:creationId xmlns:a16="http://schemas.microsoft.com/office/drawing/2014/main" id="{8EA031F7-CC67-6A33-28F5-CA62976F80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025" y="4528268"/>
            <a:ext cx="3600000" cy="694848"/>
          </a:xfrm>
          <a:prstGeom prst="rect">
            <a:avLst/>
          </a:prstGeom>
        </p:spPr>
      </p:pic>
      <p:pic>
        <p:nvPicPr>
          <p:cNvPr id="6" name="Imagem 5" descr="Forma, Seta&#10;&#10;O conteúdo gerado por IA pode estar incorreto.">
            <a:extLst>
              <a:ext uri="{FF2B5EF4-FFF2-40B4-BE49-F238E27FC236}">
                <a16:creationId xmlns:a16="http://schemas.microsoft.com/office/drawing/2014/main" id="{405388C1-05A3-65E6-55E3-AC2C8B4ECD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7521" y="5161936"/>
            <a:ext cx="3600000" cy="637449"/>
          </a:xfrm>
          <a:prstGeom prst="rect">
            <a:avLst/>
          </a:prstGeom>
        </p:spPr>
      </p:pic>
      <p:pic>
        <p:nvPicPr>
          <p:cNvPr id="7" name="Imagem 6" descr="Forma, Seta&#10;&#10;O conteúdo gerado por IA pode estar incorreto.">
            <a:extLst>
              <a:ext uri="{FF2B5EF4-FFF2-40B4-BE49-F238E27FC236}">
                <a16:creationId xmlns:a16="http://schemas.microsoft.com/office/drawing/2014/main" id="{5A2E1892-ED62-330E-4280-25DCF1AF24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7274" y="5799385"/>
            <a:ext cx="3924000" cy="65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35569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DDEF3C2-DE9E-3C06-D4A0-AE6DD6F2A4E6}"/>
              </a:ext>
            </a:extLst>
          </p:cNvPr>
          <p:cNvSpPr txBox="1"/>
          <p:nvPr/>
        </p:nvSpPr>
        <p:spPr>
          <a:xfrm>
            <a:off x="336000" y="823728"/>
            <a:ext cx="11520000" cy="3115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Exemplo 2:</a:t>
            </a:r>
            <a:r>
              <a:rPr lang="pt-BR" sz="2400" b="1" kern="1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400" u="heavy" kern="1200" dirty="0">
                <a:effectLst/>
                <a:uFill>
                  <a:solidFill>
                    <a:srgbClr val="FF66FF"/>
                  </a:solidFill>
                </a:uFill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Divisão entre um número decimal e um natural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400" u="heavy" dirty="0">
              <a:uFill>
                <a:solidFill>
                  <a:srgbClr val="FF66FF"/>
                </a:solidFill>
              </a:uFill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400" u="heavy" kern="100" dirty="0">
              <a:effectLst/>
              <a:uFill>
                <a:solidFill>
                  <a:srgbClr val="FF66FF"/>
                </a:solidFill>
              </a:uFill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400" u="heavy" kern="100" dirty="0">
              <a:uFill>
                <a:solidFill>
                  <a:srgbClr val="FF66FF"/>
                </a:solidFill>
              </a:uFill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400" u="heavy" kern="100" dirty="0">
              <a:effectLst/>
              <a:uFill>
                <a:solidFill>
                  <a:srgbClr val="FF66FF"/>
                </a:solidFill>
              </a:uFill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Exemplo 3:</a:t>
            </a:r>
            <a:r>
              <a:rPr lang="pt-BR" sz="2400" b="1" kern="1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400" u="heavy" kern="1200" dirty="0">
                <a:effectLst/>
                <a:uFill>
                  <a:solidFill>
                    <a:srgbClr val="FF66FF"/>
                  </a:solidFill>
                </a:uFill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Divisão entre um número natural e um decimal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 descr="Uma imagem contendo Texto&#10;&#10;Descrição gerada automaticamente">
            <a:extLst>
              <a:ext uri="{FF2B5EF4-FFF2-40B4-BE49-F238E27FC236}">
                <a16:creationId xmlns:a16="http://schemas.microsoft.com/office/drawing/2014/main" id="{3DE6D6F1-488E-D3EF-BD0B-9AA0ECBC1A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11274"/>
          <a:stretch/>
        </p:blipFill>
        <p:spPr bwMode="auto">
          <a:xfrm>
            <a:off x="336000" y="1527373"/>
            <a:ext cx="5400000" cy="13955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m 8" descr="Uma imagem contendo Texto&#10;&#10;Descrição gerada automaticamente">
            <a:extLst>
              <a:ext uri="{FF2B5EF4-FFF2-40B4-BE49-F238E27FC236}">
                <a16:creationId xmlns:a16="http://schemas.microsoft.com/office/drawing/2014/main" id="{500C6A19-407F-B00B-1AEF-73A628C8628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10439"/>
          <a:stretch/>
        </p:blipFill>
        <p:spPr bwMode="auto">
          <a:xfrm>
            <a:off x="6096000" y="1527373"/>
            <a:ext cx="5760000" cy="12771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m 9" descr="Diagrama&#10;&#10;Descrição gerada automaticamente com confiança baixa">
            <a:extLst>
              <a:ext uri="{FF2B5EF4-FFF2-40B4-BE49-F238E27FC236}">
                <a16:creationId xmlns:a16="http://schemas.microsoft.com/office/drawing/2014/main" id="{5720C7FF-8095-6D1E-AD25-F338D7F43C8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2907" t="7744"/>
          <a:stretch/>
        </p:blipFill>
        <p:spPr bwMode="auto">
          <a:xfrm>
            <a:off x="696000" y="4205824"/>
            <a:ext cx="4680000" cy="14295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m 10" descr="Diagrama&#10;&#10;Descrição gerada automaticamente com confiança baixa">
            <a:extLst>
              <a:ext uri="{FF2B5EF4-FFF2-40B4-BE49-F238E27FC236}">
                <a16:creationId xmlns:a16="http://schemas.microsoft.com/office/drawing/2014/main" id="{FF7D30E8-1D6B-243B-4201-26B43E0845B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4337" t="7160"/>
          <a:stretch/>
        </p:blipFill>
        <p:spPr bwMode="auto">
          <a:xfrm>
            <a:off x="6096000" y="4205824"/>
            <a:ext cx="5040000" cy="13581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101248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B96E6485-035C-83A1-3E9F-D23C8A4DA2DA}"/>
                  </a:ext>
                </a:extLst>
              </p:cNvPr>
              <p:cNvSpPr txBox="1"/>
              <p:nvPr/>
            </p:nvSpPr>
            <p:spPr>
              <a:xfrm>
                <a:off x="336000" y="920172"/>
                <a:ext cx="11520000" cy="53894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719138" lvl="0" indent="-342900" algn="just">
                  <a:lnSpc>
                    <a:spcPct val="115000"/>
                  </a:lnSpc>
                  <a:spcAft>
                    <a:spcPts val="600"/>
                  </a:spcAft>
                  <a:buClr>
                    <a:srgbClr val="FF00FF"/>
                  </a:buClr>
                  <a:buFont typeface="Wingdings" panose="05000000000000000000" pitchFamily="2" charset="2"/>
                  <a:buChar char=""/>
                </a:pPr>
                <a:r>
                  <a:rPr lang="pt-BR" sz="2200" u="sng" kern="100" dirty="0">
                    <a:ln>
                      <a:noFill/>
                    </a:ln>
                    <a:solidFill>
                      <a:srgbClr val="FF00FF"/>
                    </a:solidFill>
                    <a:effectLst>
                      <a:outerShdw blurRad="38100" dist="19050" dir="2700000" algn="tl">
                        <a:schemeClr val="dk1">
                          <a:alpha val="40000"/>
                        </a:schemeClr>
                      </a:outerShdw>
                    </a:effectLst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Na potenciação com números decimais</a:t>
                </a:r>
                <a:r>
                  <a:rPr lang="pt-BR" sz="2200" kern="12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multiplica-se a base por ela mesma de acordo com o expoente. A base indica o fator que se repete e o expoente o número de fatores.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600"/>
                  </a:spcAft>
                  <a:buNone/>
                </a:pPr>
                <a:r>
                  <a:rPr lang="pt-BR" sz="2200" kern="12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É importante lembrar que, a quantidade de casas decimais da potência (resultado) é igual ao produto do número de casas decimais da base pelo expoente.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600"/>
                  </a:spcAft>
                  <a:buNone/>
                </a:pPr>
                <a:endParaRPr lang="pt-BR" sz="2200" b="1" kern="12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600"/>
                  </a:spcAft>
                  <a:buNone/>
                </a:pPr>
                <a:r>
                  <a:rPr lang="pt-BR" sz="2200" b="1" kern="12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Exemplo:</a:t>
                </a:r>
              </a:p>
              <a:p>
                <a:pPr algn="just">
                  <a:lnSpc>
                    <a:spcPct val="115000"/>
                  </a:lnSpc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b="1" i="1" kern="1200" smtClean="0">
                              <a:effectLst/>
                              <a:uFill>
                                <a:solidFill>
                                  <a:srgbClr val="4EA72E"/>
                                </a:solidFill>
                              </a:u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200" b="1" i="1" kern="1200">
                                  <a:effectLst/>
                                  <a:uFill>
                                    <a:solidFill>
                                      <a:srgbClr val="4EA72E"/>
                                    </a:solidFill>
                                  </a:u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sz="2200" b="1" i="1" kern="12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𝟎</m:t>
                              </m:r>
                              <m:r>
                                <a:rPr lang="pt-BR" sz="2200" b="1" i="1" kern="12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,</m:t>
                              </m:r>
                              <m:r>
                                <a:rPr lang="pt-BR" sz="2200" b="1" i="1" kern="12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𝟒</m:t>
                              </m:r>
                            </m:e>
                          </m:d>
                        </m:e>
                        <m:sup>
                          <m:r>
                            <a:rPr lang="pt-BR" sz="2200" b="1" i="1" kern="12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𝟑</m:t>
                          </m:r>
                        </m:sup>
                      </m:sSup>
                      <m:r>
                        <a:rPr lang="pt-BR" sz="2200" i="1" kern="12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pt-BR" sz="2200" i="1" kern="1200">
                              <a:effectLst/>
                              <a:uFill>
                                <a:solidFill>
                                  <a:srgbClr val="4EA72E"/>
                                </a:solidFill>
                              </a:u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2200" i="1" kern="12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0,4</m:t>
                          </m:r>
                        </m:e>
                      </m:d>
                      <m:r>
                        <a:rPr lang="pt-BR" sz="2200" i="1" kern="12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·</m:t>
                      </m:r>
                      <m:d>
                        <m:dPr>
                          <m:ctrlPr>
                            <a:rPr lang="pt-BR" sz="2200" i="1" kern="1200">
                              <a:effectLst/>
                              <a:uFill>
                                <a:solidFill>
                                  <a:srgbClr val="4EA72E"/>
                                </a:solidFill>
                              </a:u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2200" i="1" kern="12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0,4</m:t>
                          </m:r>
                        </m:e>
                      </m:d>
                      <m:r>
                        <a:rPr lang="pt-BR" sz="2200" i="1" kern="12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·</m:t>
                      </m:r>
                      <m:d>
                        <m:dPr>
                          <m:ctrlPr>
                            <a:rPr lang="pt-BR" sz="2200" i="1" kern="1200">
                              <a:effectLst/>
                              <a:uFill>
                                <a:solidFill>
                                  <a:srgbClr val="4EA72E"/>
                                </a:solidFill>
                              </a:u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2200" i="1" kern="12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0,4</m:t>
                          </m:r>
                        </m:e>
                      </m:d>
                      <m:r>
                        <a:rPr lang="pt-BR" sz="2200" i="1" kern="12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=0,064</m:t>
                      </m:r>
                    </m:oMath>
                  </m:oMathPara>
                </a14:m>
                <a:endParaRPr lang="pt-BR" sz="2200" kern="12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600"/>
                  </a:spcAft>
                  <a:buNone/>
                </a:pPr>
                <a:endParaRPr lang="pt-BR" sz="22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600"/>
                  </a:spcAft>
                  <a:buNone/>
                </a:pPr>
                <a:endParaRPr lang="pt-BR" sz="22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600"/>
                  </a:spcAft>
                  <a:buNone/>
                </a:pPr>
                <a:r>
                  <a:rPr lang="pt-BR" sz="24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As potenciações podem ser expressas e calculadas na forma fracionária, observe</a:t>
                </a:r>
                <a:endParaRPr lang="pt-BR" sz="28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18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sSupPr>
                        <m:e>
                          <m:r>
                            <a:rPr lang="pt-BR" sz="18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(0,4)</m:t>
                          </m:r>
                        </m:e>
                        <m:sup>
                          <m:r>
                            <a:rPr lang="pt-BR" sz="18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3</m:t>
                          </m:r>
                        </m:sup>
                      </m:sSup>
                      <m:r>
                        <a:rPr lang="pt-BR" sz="18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=</m:t>
                      </m:r>
                      <m:sSup>
                        <m:sSupPr>
                          <m:ctrlPr>
                            <a:rPr lang="pt-BR" sz="18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1800" i="1" kern="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ArialNarrow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1800" i="1" kern="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ArialNarrow"/>
                                    </a:rPr>
                                  </m:ctrlPr>
                                </m:fPr>
                                <m:num>
                                  <m:r>
                                    <a:rPr lang="pt-BR" sz="1800" i="1" kern="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ArialNarrow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pt-BR" sz="1800" i="1" kern="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ArialNarrow"/>
                                    </a:rPr>
                                    <m:t>10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BR" sz="18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3</m:t>
                          </m:r>
                        </m:sup>
                      </m:sSup>
                      <m:r>
                        <a:rPr lang="pt-BR" sz="18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=</m:t>
                      </m:r>
                      <m:d>
                        <m:dPr>
                          <m:ctrlPr>
                            <a:rPr lang="pt-BR" sz="18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BR" sz="1800" i="1" kern="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ArialNarrow"/>
                                </a:rPr>
                              </m:ctrlPr>
                            </m:fPr>
                            <m:num>
                              <m:r>
                                <a:rPr lang="pt-BR" sz="1800" i="1" kern="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ArialNarrow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pt-BR" sz="1800" i="1" kern="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ArialNarrow"/>
                                </a:rPr>
                                <m:t>10</m:t>
                              </m:r>
                            </m:den>
                          </m:f>
                        </m:e>
                      </m:d>
                      <m:r>
                        <a:rPr lang="pt-BR" sz="18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∙</m:t>
                      </m:r>
                      <m:d>
                        <m:dPr>
                          <m:ctrlPr>
                            <a:rPr lang="pt-BR" sz="18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BR" sz="1800" i="1" kern="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ArialNarrow"/>
                                </a:rPr>
                              </m:ctrlPr>
                            </m:fPr>
                            <m:num>
                              <m:r>
                                <a:rPr lang="pt-BR" sz="1800" i="1" kern="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ArialNarrow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pt-BR" sz="1800" i="1" kern="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ArialNarrow"/>
                                </a:rPr>
                                <m:t>10</m:t>
                              </m:r>
                            </m:den>
                          </m:f>
                        </m:e>
                      </m:d>
                      <m:r>
                        <a:rPr lang="pt-BR" sz="18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∙</m:t>
                      </m:r>
                      <m:d>
                        <m:dPr>
                          <m:ctrlPr>
                            <a:rPr lang="pt-BR" sz="18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BR" sz="1800" i="1" kern="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ArialNarrow"/>
                                </a:rPr>
                              </m:ctrlPr>
                            </m:fPr>
                            <m:num>
                              <m:r>
                                <a:rPr lang="pt-BR" sz="1800" i="1" kern="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ArialNarrow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pt-BR" sz="1800" i="1" kern="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ArialNarrow"/>
                                </a:rPr>
                                <m:t>10</m:t>
                              </m:r>
                            </m:den>
                          </m:f>
                        </m:e>
                      </m:d>
                      <m:r>
                        <a:rPr lang="pt-BR" sz="18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=</m:t>
                      </m:r>
                      <m:f>
                        <m:fPr>
                          <m:ctrlPr>
                            <a:rPr lang="pt-BR" sz="18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18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64</m:t>
                          </m:r>
                        </m:num>
                        <m:den>
                          <m:r>
                            <a:rPr lang="pt-BR" sz="18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1000</m:t>
                          </m:r>
                        </m:den>
                      </m:f>
                      <m:r>
                        <a:rPr lang="pt-BR" sz="18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=0,064</m:t>
                      </m:r>
                    </m:oMath>
                  </m:oMathPara>
                </a14:m>
                <a:endParaRPr lang="pt-BR" sz="28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B96E6485-035C-83A1-3E9F-D23C8A4DA2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0" y="920172"/>
                <a:ext cx="11520000" cy="5389424"/>
              </a:xfrm>
              <a:prstGeom prst="rect">
                <a:avLst/>
              </a:prstGeom>
              <a:blipFill>
                <a:blip r:embed="rId2"/>
                <a:stretch>
                  <a:fillRect l="-794" t="-679" r="-68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eta: para a Direita 3">
            <a:extLst>
              <a:ext uri="{FF2B5EF4-FFF2-40B4-BE49-F238E27FC236}">
                <a16:creationId xmlns:a16="http://schemas.microsoft.com/office/drawing/2014/main" id="{74E394EF-4791-D2A0-1DC8-A6A0B3707BD9}"/>
              </a:ext>
            </a:extLst>
          </p:cNvPr>
          <p:cNvSpPr/>
          <p:nvPr/>
        </p:nvSpPr>
        <p:spPr>
          <a:xfrm>
            <a:off x="5066368" y="3326363"/>
            <a:ext cx="1333591" cy="856421"/>
          </a:xfrm>
          <a:prstGeom prst="rightArrow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 dirty="0"/>
          </a:p>
        </p:txBody>
      </p:sp>
      <p:pic>
        <p:nvPicPr>
          <p:cNvPr id="5" name="Imagem 4" descr="Diagrama&#10;&#10;O conteúdo gerado por IA pode estar incorreto.">
            <a:extLst>
              <a:ext uri="{FF2B5EF4-FFF2-40B4-BE49-F238E27FC236}">
                <a16:creationId xmlns:a16="http://schemas.microsoft.com/office/drawing/2014/main" id="{15AEEA82-0D27-D3FE-636D-83C4436D4D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8242" r="3555"/>
          <a:stretch>
            <a:fillRect/>
          </a:stretch>
        </p:blipFill>
        <p:spPr bwMode="auto">
          <a:xfrm>
            <a:off x="6929690" y="2910248"/>
            <a:ext cx="2880000" cy="16886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636177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Logotipo&#10;&#10;O conteúdo gerado por IA pode estar incorreto.">
            <a:extLst>
              <a:ext uri="{FF2B5EF4-FFF2-40B4-BE49-F238E27FC236}">
                <a16:creationId xmlns:a16="http://schemas.microsoft.com/office/drawing/2014/main" id="{60E1A13A-F6F6-8984-783A-61F96812898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" t="9514" r="1799" b="7195"/>
          <a:stretch>
            <a:fillRect/>
          </a:stretch>
        </p:blipFill>
        <p:spPr bwMode="auto">
          <a:xfrm>
            <a:off x="336000" y="656827"/>
            <a:ext cx="3600000" cy="54619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41FBCB59-33F7-8DFD-F0B2-FA0E603786D3}"/>
                  </a:ext>
                </a:extLst>
              </p:cNvPr>
              <p:cNvSpPr txBox="1"/>
              <p:nvPr/>
            </p:nvSpPr>
            <p:spPr>
              <a:xfrm>
                <a:off x="336000" y="1203019"/>
                <a:ext cx="11520000" cy="49176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500"/>
                  </a:spcAft>
                  <a:buNone/>
                </a:pP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11.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Resolva as seguintes situações, interpretando, quando possível, o seu significado.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500"/>
                  </a:spcAft>
                  <a:buNone/>
                </a:pP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a)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 Quanto é </a:t>
                </a:r>
                <a14:m>
                  <m:oMath xmlns:m="http://schemas.openxmlformats.org/officeDocument/2006/math"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4,8÷0,64</m:t>
                    </m:r>
                  </m:oMath>
                </a14:m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?</a:t>
                </a:r>
              </a:p>
              <a:p>
                <a:pPr algn="just">
                  <a:lnSpc>
                    <a:spcPct val="115000"/>
                  </a:lnSpc>
                  <a:spcAft>
                    <a:spcPts val="500"/>
                  </a:spcAft>
                  <a:buNone/>
                </a:pP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b)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 Uma garrafa de 3,5 litros foi dividida igualmente em 5 recipientes. Qual o capacidade de cada recipiente?</a:t>
                </a:r>
              </a:p>
              <a:p>
                <a:pPr algn="just">
                  <a:lnSpc>
                    <a:spcPct val="115000"/>
                  </a:lnSpc>
                  <a:spcAft>
                    <a:spcPts val="500"/>
                  </a:spcAft>
                  <a:buNone/>
                </a:pP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c)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 Um pacote de 7,2 kg de arroz será dividido igualmente entre 8 pacotes menores. Quantos kg cabe em cada pacote menor?</a:t>
                </a:r>
              </a:p>
              <a:p>
                <a:pPr algn="just">
                  <a:lnSpc>
                    <a:spcPct val="115000"/>
                  </a:lnSpc>
                  <a:spcAft>
                    <a:spcPts val="500"/>
                  </a:spcAft>
                  <a:buNone/>
                </a:pP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d)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 Divida </a:t>
                </a:r>
                <a14:m>
                  <m:oMath xmlns:m="http://schemas.openxmlformats.org/officeDocument/2006/math"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9,3÷0,3</m:t>
                    </m:r>
                  </m:oMath>
                </a14:m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.</a:t>
                </a:r>
                <a:endParaRPr lang="pt-BR" sz="22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500"/>
                  </a:spcAft>
                  <a:buNone/>
                </a:pP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e)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 Um tanque contém 12,5 litros de água. Se for usado 2,5 litros por dia, em quantos dias a água irá acabar?</a:t>
                </a:r>
              </a:p>
              <a:p>
                <a:pPr algn="just">
                  <a:lnSpc>
                    <a:spcPct val="115000"/>
                  </a:lnSpc>
                  <a:spcAft>
                    <a:spcPts val="500"/>
                  </a:spcAft>
                  <a:buNone/>
                </a:pP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f)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 Um fio de 6,75 m será cortado em pedaços de 0,25 m. Quantos pedaços serão obtidos?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500"/>
                  </a:spcAft>
                  <a:buNone/>
                </a:pPr>
                <a:r>
                  <a:rPr lang="pt-BR" sz="2200" b="1" kern="12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500"/>
                  </a:spcAft>
                  <a:buNone/>
                </a:pP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12.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 Ana comprou 2,4 kg de morangos e decidiu dividir igualmente entre 4 potes. Quantos quilos de morango ficarão em cada pote?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41FBCB59-33F7-8DFD-F0B2-FA0E603786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0" y="1203019"/>
                <a:ext cx="11520000" cy="4917693"/>
              </a:xfrm>
              <a:prstGeom prst="rect">
                <a:avLst/>
              </a:prstGeom>
              <a:blipFill>
                <a:blip r:embed="rId3"/>
                <a:stretch>
                  <a:fillRect l="-688" t="-496" r="-688" b="-37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73919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C551B3-6201-49B2-E40D-B95B6B2BC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BED75E92-C027-D573-B830-2D1948C1B6CE}"/>
                  </a:ext>
                </a:extLst>
              </p:cNvPr>
              <p:cNvSpPr txBox="1"/>
              <p:nvPr/>
            </p:nvSpPr>
            <p:spPr>
              <a:xfrm>
                <a:off x="336000" y="699163"/>
                <a:ext cx="11520000" cy="56173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  <a:spcAft>
                    <a:spcPts val="400"/>
                  </a:spcAft>
                </a:pPr>
                <a:r>
                  <a:rPr lang="pt-BR" sz="2400" b="1" dirty="0">
                    <a:latin typeface="Arial Narrow" panose="020B0606020202030204" pitchFamily="34" charset="0"/>
                  </a:rPr>
                  <a:t>13. </a:t>
                </a:r>
                <a:r>
                  <a:rPr lang="pt-BR" sz="2400" dirty="0">
                    <a:latin typeface="Arial Narrow" panose="020B0606020202030204" pitchFamily="34" charset="0"/>
                  </a:rPr>
                  <a:t>Um frasco de remédio contém 72 mL de solução. A prescrição médica é de uma dose de 1,8 mL duas vezes ao dia. Em quanto tempo, tomando doses completas, o frasco será esvaziado?</a:t>
                </a: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</a:pPr>
                <a:r>
                  <a:rPr lang="pt-BR" sz="2400" b="1" dirty="0">
                    <a:latin typeface="Arial Narrow" panose="020B0606020202030204" pitchFamily="34" charset="0"/>
                  </a:rPr>
                  <a:t> </a:t>
                </a: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</a:pPr>
                <a:r>
                  <a:rPr lang="pt-BR" sz="2400" b="1" dirty="0">
                    <a:latin typeface="Arial Narrow" panose="020B0606020202030204" pitchFamily="34" charset="0"/>
                  </a:rPr>
                  <a:t>14.</a:t>
                </a:r>
                <a:r>
                  <a:rPr lang="pt-BR" sz="2400" dirty="0">
                    <a:latin typeface="Arial Narrow" panose="020B0606020202030204" pitchFamily="34" charset="0"/>
                  </a:rPr>
                  <a:t> Resolva as seguintes situações.</a:t>
                </a: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</a:pPr>
                <a:r>
                  <a:rPr lang="pt-BR" sz="2400" dirty="0">
                    <a:latin typeface="Arial Narrow" panose="020B0606020202030204" pitchFamily="34" charset="0"/>
                  </a:rPr>
                  <a:t>a) Calcule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400" i="1"/>
                        </m:ctrlPr>
                      </m:sSupPr>
                      <m:e>
                        <m:r>
                          <a:rPr lang="pt-BR" sz="2400" i="1"/>
                          <m:t>0,1</m:t>
                        </m:r>
                      </m:e>
                      <m:sup>
                        <m:r>
                          <a:rPr lang="pt-BR" sz="2400" i="1"/>
                          <m:t>2</m:t>
                        </m:r>
                      </m:sup>
                    </m:sSup>
                    <m:r>
                      <a:rPr lang="pt-BR" sz="2400" i="1"/>
                      <m:t>.</m:t>
                    </m:r>
                  </m:oMath>
                </a14:m>
                <a:endParaRPr lang="pt-BR" sz="240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</a:pPr>
                <a:r>
                  <a:rPr lang="pt-BR" sz="2400" dirty="0">
                    <a:latin typeface="Arial Narrow" panose="020B0606020202030204" pitchFamily="34" charset="0"/>
                  </a:rPr>
                  <a:t>b) Qual é o resultado 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400" i="1"/>
                        </m:ctrlPr>
                      </m:sSupPr>
                      <m:e>
                        <m:r>
                          <a:rPr lang="pt-BR" sz="2400" i="1"/>
                          <m:t>0,5</m:t>
                        </m:r>
                      </m:e>
                      <m:sup>
                        <m:r>
                          <a:rPr lang="pt-BR" sz="2400" i="1"/>
                          <m:t>3</m:t>
                        </m:r>
                      </m:sup>
                    </m:sSup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?</a:t>
                </a: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</a:pPr>
                <a:r>
                  <a:rPr lang="pt-BR" sz="2400" dirty="0">
                    <a:latin typeface="Arial Narrow" panose="020B0606020202030204" pitchFamily="34" charset="0"/>
                  </a:rPr>
                  <a:t>c) Calcule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400" i="1"/>
                        </m:ctrlPr>
                      </m:sSupPr>
                      <m:e>
                        <m:r>
                          <a:rPr lang="pt-BR" sz="2400" i="1"/>
                          <m:t>(1,2)</m:t>
                        </m:r>
                      </m:e>
                      <m:sup>
                        <m:r>
                          <a:rPr lang="pt-BR" sz="2400" i="1"/>
                          <m:t>2</m:t>
                        </m:r>
                      </m:sup>
                    </m:sSup>
                    <m:r>
                      <a:rPr lang="pt-BR" sz="2400" i="1"/>
                      <m:t>.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 </a:t>
                </a: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</a:pPr>
                <a:r>
                  <a:rPr lang="pt-BR" sz="2400" dirty="0">
                    <a:latin typeface="Arial Narrow" panose="020B0606020202030204" pitchFamily="34" charset="0"/>
                  </a:rPr>
                  <a:t>d) Qual é o resultado 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400" i="1"/>
                        </m:ctrlPr>
                      </m:sSupPr>
                      <m:e>
                        <m:r>
                          <a:rPr lang="pt-BR" sz="2400" i="1"/>
                          <m:t>4,3</m:t>
                        </m:r>
                      </m:e>
                      <m:sup>
                        <m:r>
                          <a:rPr lang="pt-BR" sz="2400" i="1"/>
                          <m:t>2</m:t>
                        </m:r>
                      </m:sup>
                    </m:sSup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?</a:t>
                </a: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</a:pPr>
                <a:r>
                  <a:rPr lang="pt-BR" sz="2400" dirty="0">
                    <a:latin typeface="Arial Narrow" panose="020B0606020202030204" pitchFamily="34" charset="0"/>
                  </a:rPr>
                  <a:t>e) Calcule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400" i="1"/>
                        </m:ctrlPr>
                      </m:sSupPr>
                      <m:e>
                        <m:d>
                          <m:dPr>
                            <m:ctrlPr>
                              <a:rPr lang="pt-BR" sz="2400" i="1"/>
                            </m:ctrlPr>
                          </m:dPr>
                          <m:e>
                            <m:r>
                              <a:rPr lang="pt-BR" sz="2400" i="1"/>
                              <m:t>3,25</m:t>
                            </m:r>
                          </m:e>
                        </m:d>
                      </m:e>
                      <m:sup>
                        <m:r>
                          <a:rPr lang="pt-BR" sz="2400" i="1"/>
                          <m:t>2</m:t>
                        </m:r>
                      </m:sup>
                    </m:sSup>
                    <m:r>
                      <a:rPr lang="pt-BR" sz="2400" i="1"/>
                      <m:t>.</m:t>
                    </m:r>
                  </m:oMath>
                </a14:m>
                <a:endParaRPr lang="pt-BR" sz="240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</a:pPr>
                <a:endParaRPr lang="pt-BR" sz="240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</a:pPr>
                <a:r>
                  <a:rPr lang="pt-BR" sz="2400" b="1" dirty="0">
                    <a:latin typeface="Arial Narrow" panose="020B0606020202030204" pitchFamily="34" charset="0"/>
                  </a:rPr>
                  <a:t>15.</a:t>
                </a:r>
                <a:r>
                  <a:rPr lang="pt-BR" sz="2400" dirty="0">
                    <a:latin typeface="Arial Narrow" panose="020B0606020202030204" pitchFamily="34" charset="0"/>
                  </a:rPr>
                  <a:t> Em um experimento científico, uma bactéria se multiplica de forma acelerada (exponencial). Se o tamanho inicial é 0,5 mm e ela dobra a cada hora, qual será o tamanho após 3 horas?</a:t>
                </a:r>
              </a:p>
            </p:txBody>
          </p:sp>
        </mc:Choice>
        <mc:Fallback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BED75E92-C027-D573-B830-2D1948C1B6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0" y="699163"/>
                <a:ext cx="11520000" cy="5617307"/>
              </a:xfrm>
              <a:prstGeom prst="rect">
                <a:avLst/>
              </a:prstGeom>
              <a:blipFill>
                <a:blip r:embed="rId2"/>
                <a:stretch>
                  <a:fillRect l="-794" t="-651" r="-847" b="-162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07459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6443066-2884-719C-B324-6A6661CE9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380" y="750536"/>
            <a:ext cx="5040000" cy="178281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DB72252-58B2-6D5D-3068-A764FD342A00}"/>
              </a:ext>
            </a:extLst>
          </p:cNvPr>
          <p:cNvSpPr txBox="1"/>
          <p:nvPr/>
        </p:nvSpPr>
        <p:spPr>
          <a:xfrm>
            <a:off x="310380" y="2657674"/>
            <a:ext cx="5400000" cy="30809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spcAft>
                <a:spcPts val="5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Item 1.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Kaio tem 3,6 metros de tecido e quer cortá-lo em pedaços iguais com 0,4 metro cada. 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4000"/>
              </a:lnSpc>
              <a:spcAft>
                <a:spcPts val="5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Quantos pedaços de tecido ele conseguirá cortar?</a:t>
            </a:r>
          </a:p>
          <a:p>
            <a:pPr algn="just">
              <a:lnSpc>
                <a:spcPct val="114000"/>
              </a:lnSpc>
              <a:spcAft>
                <a:spcPts val="500"/>
              </a:spcAft>
            </a:pPr>
            <a:r>
              <a:rPr lang="pt-BR" sz="2200" dirty="0">
                <a:latin typeface="Arial Narrow" panose="020B0606020202030204" pitchFamily="34" charset="0"/>
              </a:rPr>
              <a:t>(A) 6 </a:t>
            </a:r>
          </a:p>
          <a:p>
            <a:pPr algn="just">
              <a:lnSpc>
                <a:spcPct val="114000"/>
              </a:lnSpc>
              <a:spcAft>
                <a:spcPts val="500"/>
              </a:spcAft>
            </a:pPr>
            <a:r>
              <a:rPr lang="pt-BR" sz="2200" dirty="0">
                <a:latin typeface="Arial Narrow" panose="020B0606020202030204" pitchFamily="34" charset="0"/>
              </a:rPr>
              <a:t>(B) 8 </a:t>
            </a:r>
          </a:p>
          <a:p>
            <a:pPr algn="just">
              <a:lnSpc>
                <a:spcPct val="114000"/>
              </a:lnSpc>
              <a:spcAft>
                <a:spcPts val="500"/>
              </a:spcAft>
            </a:pPr>
            <a:r>
              <a:rPr lang="pt-BR" sz="2200" dirty="0">
                <a:latin typeface="Arial Narrow" panose="020B0606020202030204" pitchFamily="34" charset="0"/>
              </a:rPr>
              <a:t>(C) 9 </a:t>
            </a:r>
          </a:p>
          <a:p>
            <a:pPr algn="just">
              <a:lnSpc>
                <a:spcPct val="114000"/>
              </a:lnSpc>
              <a:spcAft>
                <a:spcPts val="500"/>
              </a:spcAft>
            </a:pPr>
            <a:r>
              <a:rPr lang="pt-BR" sz="2200" dirty="0">
                <a:latin typeface="Arial Narrow" panose="020B0606020202030204" pitchFamily="34" charset="0"/>
              </a:rPr>
              <a:t>(D) 10 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653CEBBE-0B9F-75A5-8CE7-DE05038F5D7F}"/>
              </a:ext>
            </a:extLst>
          </p:cNvPr>
          <p:cNvCxnSpPr>
            <a:cxnSpLocks/>
          </p:cNvCxnSpPr>
          <p:nvPr/>
        </p:nvCxnSpPr>
        <p:spPr>
          <a:xfrm>
            <a:off x="5769427" y="735329"/>
            <a:ext cx="0" cy="5746222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91634704-7A32-2F3D-8B3F-EE58A42D4B7B}"/>
              </a:ext>
            </a:extLst>
          </p:cNvPr>
          <p:cNvSpPr txBox="1"/>
          <p:nvPr/>
        </p:nvSpPr>
        <p:spPr>
          <a:xfrm>
            <a:off x="5828475" y="732428"/>
            <a:ext cx="6025971" cy="56671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spcAft>
                <a:spcPts val="200"/>
              </a:spcAft>
            </a:pPr>
            <a:r>
              <a:rPr lang="pt-BR" sz="2200" b="1" dirty="0">
                <a:latin typeface="Arial Narrow" panose="020B0606020202030204" pitchFamily="34" charset="0"/>
              </a:rPr>
              <a:t>Item 2.</a:t>
            </a:r>
            <a:r>
              <a:rPr lang="pt-BR" sz="2200" dirty="0">
                <a:latin typeface="Arial Narrow" panose="020B0606020202030204" pitchFamily="34" charset="0"/>
              </a:rPr>
              <a:t> Ana deseja servir copos de refrigerante, contendo 250 mililitros, a cada convidado de sua festa. A garrafa de refrigerante contém 2,50 litros. </a:t>
            </a:r>
          </a:p>
          <a:p>
            <a:pPr algn="just">
              <a:lnSpc>
                <a:spcPct val="114000"/>
              </a:lnSpc>
              <a:spcAft>
                <a:spcPts val="200"/>
              </a:spcAft>
            </a:pPr>
            <a:r>
              <a:rPr lang="pt-BR" sz="2200" dirty="0">
                <a:latin typeface="Arial Narrow" panose="020B0606020202030204" pitchFamily="34" charset="0"/>
              </a:rPr>
              <a:t>Quantos copos ela encherá completamente usando toda capacidade da garrafa? </a:t>
            </a:r>
          </a:p>
          <a:p>
            <a:pPr algn="just">
              <a:lnSpc>
                <a:spcPct val="114000"/>
              </a:lnSpc>
              <a:spcAft>
                <a:spcPts val="200"/>
              </a:spcAft>
            </a:pPr>
            <a:r>
              <a:rPr lang="pt-BR" sz="2200" dirty="0">
                <a:latin typeface="Arial Narrow" panose="020B0606020202030204" pitchFamily="34" charset="0"/>
              </a:rPr>
              <a:t>(A) 5			(C) 15</a:t>
            </a:r>
          </a:p>
          <a:p>
            <a:pPr algn="just">
              <a:lnSpc>
                <a:spcPct val="114000"/>
              </a:lnSpc>
              <a:spcAft>
                <a:spcPts val="200"/>
              </a:spcAft>
            </a:pPr>
            <a:r>
              <a:rPr lang="pt-BR" sz="2200" dirty="0">
                <a:latin typeface="Arial Narrow" panose="020B0606020202030204" pitchFamily="34" charset="0"/>
              </a:rPr>
              <a:t>(B) 10			(D) 20</a:t>
            </a:r>
          </a:p>
          <a:p>
            <a:pPr algn="just">
              <a:lnSpc>
                <a:spcPct val="114000"/>
              </a:lnSpc>
              <a:spcAft>
                <a:spcPts val="200"/>
              </a:spcAft>
            </a:pPr>
            <a:endParaRPr lang="pt-BR" sz="2200" dirty="0">
              <a:latin typeface="Arial Narrow" panose="020B0606020202030204" pitchFamily="34" charset="0"/>
            </a:endParaRPr>
          </a:p>
          <a:p>
            <a:pPr algn="just">
              <a:lnSpc>
                <a:spcPct val="114000"/>
              </a:lnSpc>
              <a:spcAft>
                <a:spcPts val="200"/>
              </a:spcAft>
            </a:pPr>
            <a:r>
              <a:rPr lang="pt-BR" sz="2200" b="1" dirty="0">
                <a:latin typeface="Arial Narrow" panose="020B0606020202030204" pitchFamily="34" charset="0"/>
              </a:rPr>
              <a:t>Item 3.</a:t>
            </a:r>
            <a:r>
              <a:rPr lang="pt-BR" sz="2200" dirty="0">
                <a:latin typeface="Arial Narrow" panose="020B0606020202030204" pitchFamily="34" charset="0"/>
              </a:rPr>
              <a:t> Uma célula com tamanho de 1,25 nanômetro, triplica de tamanho a cada 6 horas.</a:t>
            </a:r>
          </a:p>
          <a:p>
            <a:pPr algn="just">
              <a:lnSpc>
                <a:spcPct val="114000"/>
              </a:lnSpc>
              <a:spcAft>
                <a:spcPts val="200"/>
              </a:spcAft>
            </a:pPr>
            <a:r>
              <a:rPr lang="pt-BR" sz="2200" dirty="0">
                <a:latin typeface="Arial Narrow" panose="020B0606020202030204" pitchFamily="34" charset="0"/>
              </a:rPr>
              <a:t>Qual será o tamanho dessa célula, em nanômetro, após um dia?</a:t>
            </a:r>
          </a:p>
          <a:p>
            <a:pPr algn="just">
              <a:lnSpc>
                <a:spcPct val="114000"/>
              </a:lnSpc>
              <a:spcAft>
                <a:spcPts val="200"/>
              </a:spcAft>
            </a:pPr>
            <a:r>
              <a:rPr lang="pt-BR" sz="2200" dirty="0">
                <a:latin typeface="Arial Narrow" panose="020B0606020202030204" pitchFamily="34" charset="0"/>
              </a:rPr>
              <a:t>(A) 7,5			(C) 81 </a:t>
            </a:r>
          </a:p>
          <a:p>
            <a:pPr algn="just">
              <a:lnSpc>
                <a:spcPct val="114000"/>
              </a:lnSpc>
              <a:spcAft>
                <a:spcPts val="200"/>
              </a:spcAft>
            </a:pPr>
            <a:r>
              <a:rPr lang="pt-BR" sz="2200" dirty="0">
                <a:latin typeface="Arial Narrow" panose="020B0606020202030204" pitchFamily="34" charset="0"/>
              </a:rPr>
              <a:t>(B) 15 			(D) 101,25 </a:t>
            </a:r>
          </a:p>
        </p:txBody>
      </p:sp>
    </p:spTree>
    <p:extLst>
      <p:ext uri="{BB962C8B-B14F-4D97-AF65-F5344CB8AC3E}">
        <p14:creationId xmlns:p14="http://schemas.microsoft.com/office/powerpoint/2010/main" val="65641036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8865AC43-A901-0B51-05F1-B487A5847624}"/>
              </a:ext>
            </a:extLst>
          </p:cNvPr>
          <p:cNvSpPr txBox="1"/>
          <p:nvPr/>
        </p:nvSpPr>
        <p:spPr>
          <a:xfrm>
            <a:off x="336000" y="739287"/>
            <a:ext cx="11520000" cy="24969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200"/>
              </a:spcAft>
              <a:buNone/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NOTAÇÃO CIENTIFICA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2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 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2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A notação científica é uma forma representar números muito grandes ou muito pequenos, de modo que sua aplicação facilite a visualização do valor de um número.</a:t>
            </a:r>
          </a:p>
          <a:p>
            <a:pPr algn="just">
              <a:lnSpc>
                <a:spcPct val="115000"/>
              </a:lnSpc>
              <a:spcAft>
                <a:spcPts val="200"/>
              </a:spcAft>
            </a:pPr>
            <a:r>
              <a:rPr lang="pt-BR" sz="2200" b="1" dirty="0">
                <a:latin typeface="Arial Narrow" panose="020B0606020202030204" pitchFamily="34" charset="0"/>
              </a:rPr>
              <a:t>Exemplo: </a:t>
            </a:r>
          </a:p>
          <a:p>
            <a:pPr algn="just">
              <a:lnSpc>
                <a:spcPct val="115000"/>
              </a:lnSpc>
              <a:spcAft>
                <a:spcPts val="200"/>
              </a:spcAft>
            </a:pPr>
            <a:r>
              <a:rPr lang="pt-BR" sz="2200" dirty="0">
                <a:latin typeface="Arial Narrow" panose="020B0606020202030204" pitchFamily="34" charset="0"/>
              </a:rPr>
              <a:t>Imagine ter que escrever o número de habitantes do planeta Terra: 8 000 000 000 (</a:t>
            </a:r>
            <a:r>
              <a:rPr lang="pt-BR" sz="2200" i="1" dirty="0">
                <a:latin typeface="Arial Narrow" panose="020B0606020202030204" pitchFamily="34" charset="0"/>
              </a:rPr>
              <a:t>oito bilhões</a:t>
            </a:r>
            <a:r>
              <a:rPr lang="pt-BR" sz="2200" dirty="0">
                <a:latin typeface="Arial Narrow" panose="020B0606020202030204" pitchFamily="34" charset="0"/>
              </a:rPr>
              <a:t>).</a:t>
            </a:r>
          </a:p>
        </p:txBody>
      </p:sp>
      <p:pic>
        <p:nvPicPr>
          <p:cNvPr id="5" name="Imagem 4" descr="Bando de pássaros voando no céu&#10;&#10;O conteúdo gerado por IA pode estar incorreto.">
            <a:extLst>
              <a:ext uri="{FF2B5EF4-FFF2-40B4-BE49-F238E27FC236}">
                <a16:creationId xmlns:a16="http://schemas.microsoft.com/office/drawing/2014/main" id="{D51B768F-13E2-C7C5-B4D4-2F0A912057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531" y="3236189"/>
            <a:ext cx="3455020" cy="2349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 descr="Uma imagem contendo 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91EDD3D5-713C-9023-79C8-6E0CC310308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" t="10571" r="2793" b="10629"/>
          <a:stretch/>
        </p:blipFill>
        <p:spPr bwMode="auto">
          <a:xfrm>
            <a:off x="336000" y="581621"/>
            <a:ext cx="3600000" cy="6583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588DE80E-DF4D-3A03-EABB-2EBFEC7A1986}"/>
                  </a:ext>
                </a:extLst>
              </p:cNvPr>
              <p:cNvSpPr txBox="1"/>
              <p:nvPr/>
            </p:nvSpPr>
            <p:spPr>
              <a:xfrm>
                <a:off x="5271796" y="3621812"/>
                <a:ext cx="6097554" cy="18040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É um número enorme, fica até difícil de ler e escrever...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Com notação científica, podemos escrever de forma mais curta e organizada, utilizando a potência de base 10: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8×</m:t>
                      </m:r>
                      <m:sSup>
                        <m:sSupPr>
                          <m:ctrlP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cs typeface="ArialNarrow"/>
                            </a:rPr>
                          </m:ctrlPr>
                        </m:sSupPr>
                        <m:e>
                          <m: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10</m:t>
                          </m:r>
                        </m:e>
                        <m:sup>
                          <m: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9</m:t>
                          </m:r>
                        </m:sup>
                      </m:sSup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588DE80E-DF4D-3A03-EABB-2EBFEC7A19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1796" y="3621812"/>
                <a:ext cx="6097554" cy="1804084"/>
              </a:xfrm>
              <a:prstGeom prst="rect">
                <a:avLst/>
              </a:prstGeom>
              <a:blipFill>
                <a:blip r:embed="rId4"/>
                <a:stretch>
                  <a:fillRect l="-1300" t="-1351" r="-13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ixaDeTexto 9">
            <a:extLst>
              <a:ext uri="{FF2B5EF4-FFF2-40B4-BE49-F238E27FC236}">
                <a16:creationId xmlns:a16="http://schemas.microsoft.com/office/drawing/2014/main" id="{33F14F2A-B779-4F97-77F7-893DFF9BB597}"/>
              </a:ext>
            </a:extLst>
          </p:cNvPr>
          <p:cNvSpPr txBox="1"/>
          <p:nvPr/>
        </p:nvSpPr>
        <p:spPr>
          <a:xfrm>
            <a:off x="419976" y="5585456"/>
            <a:ext cx="4851820" cy="813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200"/>
              </a:spcAft>
              <a:buNone/>
            </a:pPr>
            <a:r>
              <a:rPr lang="pt-BR" sz="1400" dirty="0">
                <a:latin typeface="Arial Narrow" panose="020B0606020202030204" pitchFamily="34" charset="0"/>
              </a:rPr>
              <a:t>Fonte: https://olhardigital.com.br/2024/08/12/ciencia-e-espaco/cia-revela-os-paises-que-mais-crescem-no-mundo/ Acesso em 18 de jul. 2025</a:t>
            </a:r>
            <a:endParaRPr lang="pt-BR" sz="1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5273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B39EDA7-A097-3F0A-BAEC-4F5E7433353A}"/>
              </a:ext>
            </a:extLst>
          </p:cNvPr>
          <p:cNvSpPr txBox="1"/>
          <p:nvPr/>
        </p:nvSpPr>
        <p:spPr>
          <a:xfrm>
            <a:off x="1453238" y="938023"/>
            <a:ext cx="451834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b="1" kern="0" dirty="0">
                <a:solidFill>
                  <a:srgbClr val="A02B93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Como funciona a notação cientifica?</a:t>
            </a:r>
            <a:endParaRPr lang="pt-BR" sz="2200" dirty="0"/>
          </a:p>
        </p:txBody>
      </p:sp>
      <p:pic>
        <p:nvPicPr>
          <p:cNvPr id="6" name="Imagem 5" descr="Ícone&#10;&#10;O conteúdo gerado por IA pode estar incorreto.">
            <a:extLst>
              <a:ext uri="{FF2B5EF4-FFF2-40B4-BE49-F238E27FC236}">
                <a16:creationId xmlns:a16="http://schemas.microsoft.com/office/drawing/2014/main" id="{044CAD62-AD01-387E-C424-480E10897B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rgbClr val="A02B93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300" t="20823" r="25987" b="20518"/>
          <a:stretch>
            <a:fillRect/>
          </a:stretch>
        </p:blipFill>
        <p:spPr bwMode="auto">
          <a:xfrm>
            <a:off x="467211" y="599315"/>
            <a:ext cx="900000" cy="11083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51AC666A-F94B-062C-DB16-850C1C0A7212}"/>
                  </a:ext>
                </a:extLst>
              </p:cNvPr>
              <p:cNvSpPr txBox="1"/>
              <p:nvPr/>
            </p:nvSpPr>
            <p:spPr>
              <a:xfrm>
                <a:off x="370892" y="1707619"/>
                <a:ext cx="5451408" cy="40748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A notação científica sempre usa essa forma: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𝒂</m:t>
                      </m:r>
                      <m:r>
                        <a:rPr lang="pt-BR" sz="2200" b="1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×</m:t>
                      </m:r>
                      <m:sSup>
                        <m:sSupPr>
                          <m:ctrlPr>
                            <a:rPr lang="pt-BR" sz="2200" b="1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sSupPr>
                        <m:e>
                          <m:r>
                            <a:rPr lang="pt-BR" sz="2200" b="1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𝟏𝟎</m:t>
                          </m:r>
                        </m:e>
                        <m:sup>
                          <m:r>
                            <a:rPr lang="pt-BR" sz="2200" b="1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𝒏</m:t>
                          </m:r>
                        </m:sup>
                      </m:sSup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Em que,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 xmlns:m="http://schemas.openxmlformats.org/officeDocument/2006/math">
                    <m:r>
                      <a:rPr lang="pt-BR" sz="2200" b="1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Narrow"/>
                      </a:rPr>
                      <m:t>𝒂</m:t>
                    </m:r>
                    <m:r>
                      <a:rPr lang="pt-BR" sz="2200" b="1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Narrow"/>
                      </a:rPr>
                      <m:t>= </m:t>
                    </m:r>
                  </m:oMath>
                </a14:m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deve ser um número maior ou igual a 1 e menor que 10.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 xmlns:m="http://schemas.openxmlformats.org/officeDocument/2006/math">
                    <m:r>
                      <a:rPr lang="pt-BR" sz="2200" b="1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Narrow"/>
                      </a:rPr>
                      <m:t>𝒏</m:t>
                    </m:r>
                    <m:r>
                      <a:rPr lang="pt-BR" sz="22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Narrow"/>
                      </a:rPr>
                      <m:t>= </m:t>
                    </m:r>
                  </m:oMath>
                </a14:m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é um número que indica a ordem de grandeza (unidade, dezena, centena, unidade de milhar, ...).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BR" sz="2200" b="1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Narrow"/>
                          </a:rPr>
                        </m:ctrlPr>
                      </m:sSupPr>
                      <m:e>
                        <m:r>
                          <a:rPr lang="pt-BR" sz="2200" b="1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Narrow"/>
                          </a:rPr>
                          <m:t>𝟏𝟎</m:t>
                        </m:r>
                      </m:e>
                      <m:sup>
                        <m:r>
                          <a:rPr lang="pt-BR" sz="2200" b="1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Narrow"/>
                          </a:rPr>
                          <m:t>𝒏</m:t>
                        </m:r>
                      </m:sup>
                    </m:sSup>
                    <m:r>
                      <a:rPr lang="pt-BR" sz="22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Narrow"/>
                      </a:rPr>
                      <m:t>=</m:t>
                    </m:r>
                  </m:oMath>
                </a14:m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 é a potência de base 10 que indica a multiplicação ou divisão por 1, 10, 100, 1000, …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51AC666A-F94B-062C-DB16-850C1C0A72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892" y="1707619"/>
                <a:ext cx="5451408" cy="4074898"/>
              </a:xfrm>
              <a:prstGeom prst="rect">
                <a:avLst/>
              </a:prstGeom>
              <a:blipFill>
                <a:blip r:embed="rId4"/>
                <a:stretch>
                  <a:fillRect l="-1454" t="-598" r="-1454" b="-224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ixaDeTexto 9">
            <a:extLst>
              <a:ext uri="{FF2B5EF4-FFF2-40B4-BE49-F238E27FC236}">
                <a16:creationId xmlns:a16="http://schemas.microsoft.com/office/drawing/2014/main" id="{8E17484A-5FAD-92B1-065F-E962731BF205}"/>
              </a:ext>
            </a:extLst>
          </p:cNvPr>
          <p:cNvSpPr txBox="1"/>
          <p:nvPr/>
        </p:nvSpPr>
        <p:spPr>
          <a:xfrm>
            <a:off x="5935396" y="705548"/>
            <a:ext cx="5760000" cy="425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Clr>
                <a:srgbClr val="0000FF"/>
              </a:buClr>
              <a:buFont typeface="Wingdings" panose="05000000000000000000" pitchFamily="2" charset="2"/>
              <a:buChar char=""/>
            </a:pPr>
            <a:r>
              <a:rPr lang="pt-BR" sz="20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Narrow"/>
              </a:rPr>
              <a:t>Para </a:t>
            </a:r>
            <a:r>
              <a:rPr lang="pt-BR" sz="2000" b="1" kern="0" dirty="0">
                <a:ln>
                  <a:noFill/>
                </a:ln>
                <a:solidFill>
                  <a:srgbClr val="0000FF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números muito grandes</a:t>
            </a:r>
            <a:r>
              <a:rPr lang="pt-BR" sz="20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, </a:t>
            </a:r>
            <a:r>
              <a:rPr lang="pt-BR" sz="20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devemos lembrar que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20974139-8B02-DE5A-AD5E-8ACFC50FB298}"/>
              </a:ext>
            </a:extLst>
          </p:cNvPr>
          <p:cNvCxnSpPr>
            <a:cxnSpLocks/>
          </p:cNvCxnSpPr>
          <p:nvPr/>
        </p:nvCxnSpPr>
        <p:spPr>
          <a:xfrm>
            <a:off x="5881395" y="688676"/>
            <a:ext cx="0" cy="5746222"/>
          </a:xfrm>
          <a:prstGeom prst="line">
            <a:avLst/>
          </a:prstGeom>
          <a:ln w="38100">
            <a:solidFill>
              <a:srgbClr val="6A29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m 11" descr="Tabela&#10;&#10;O conteúdo gerado por IA pode estar incorreto.">
            <a:extLst>
              <a:ext uri="{FF2B5EF4-FFF2-40B4-BE49-F238E27FC236}">
                <a16:creationId xmlns:a16="http://schemas.microsoft.com/office/drawing/2014/main" id="{08756688-61AE-2EA7-9AE9-96F02B99E1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0415" y="1190790"/>
            <a:ext cx="5400000" cy="302447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9B1F9797-DB33-32AC-C3D9-350F7A14428C}"/>
                  </a:ext>
                </a:extLst>
              </p:cNvPr>
              <p:cNvSpPr txBox="1"/>
              <p:nvPr/>
            </p:nvSpPr>
            <p:spPr>
              <a:xfrm>
                <a:off x="5971588" y="4246898"/>
                <a:ext cx="5723808" cy="23801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  <a:spcAft>
                    <a:spcPts val="300"/>
                  </a:spcAft>
                  <a:buNone/>
                </a:pPr>
                <a:r>
                  <a:rPr lang="pt-BR" sz="20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Observe alguns exemplos: </a:t>
                </a:r>
                <a:endParaRPr lang="pt-BR" sz="20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4000"/>
                  </a:lnSpc>
                  <a:spcAft>
                    <a:spcPts val="300"/>
                  </a:spcAft>
                  <a:buClr>
                    <a:srgbClr val="000000"/>
                  </a:buClr>
                  <a:buFont typeface="Symbol" panose="05050102010706020507" pitchFamily="18" charset="2"/>
                  <a:buChar char=""/>
                </a:pPr>
                <a14:m>
                  <m:oMath xmlns:m="http://schemas.openxmlformats.org/officeDocument/2006/math">
                    <m:r>
                      <a:rPr lang="pt-BR" sz="2000" b="1" i="1" kern="0">
                        <a:solidFill>
                          <a:srgbClr val="0000FF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𝟓𝟎𝟎𝟎</m:t>
                    </m:r>
                  </m:oMath>
                </a14:m>
                <a:endParaRPr lang="pt-BR" sz="20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300"/>
                  </a:spcAft>
                  <a:buNone/>
                </a:pPr>
                <a:r>
                  <a:rPr lang="pt-BR" sz="20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Repare que</a:t>
                </a:r>
                <a:endParaRPr lang="pt-BR" sz="20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3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5000→5×1000→ 5×1</m:t>
                      </m:r>
                      <m:r>
                        <a:rPr lang="pt-BR" sz="2000" b="1" i="1" kern="0">
                          <a:solidFill>
                            <a:srgbClr val="0000FF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𝟎𝟎𝟎</m:t>
                      </m:r>
                      <m:r>
                        <a:rPr lang="pt-BR" sz="20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→5×</m:t>
                      </m:r>
                      <m:sSup>
                        <m:sSupPr>
                          <m:ctrlPr>
                            <a:rPr lang="pt-BR" sz="2000" b="1" i="1" kern="0">
                              <a:solidFill>
                                <a:srgbClr val="0000FF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sSupPr>
                        <m:e>
                          <m:r>
                            <a:rPr lang="pt-BR" sz="2000" b="1" i="1" kern="0">
                              <a:solidFill>
                                <a:srgbClr val="0000FF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𝟏𝟎</m:t>
                          </m:r>
                        </m:e>
                        <m:sup>
                          <m:r>
                            <a:rPr lang="pt-BR" sz="2000" b="1" i="1" kern="0">
                              <a:solidFill>
                                <a:srgbClr val="0000FF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pt-BR" sz="20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300"/>
                  </a:spcAft>
                  <a:buNone/>
                </a:pPr>
                <a:r>
                  <a:rPr lang="pt-BR" sz="20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Aqui, 5 é o número entre 1 e 10, e 10³ representa o fator pelo qual ele deve ser multiplicado para formar 5000.</a:t>
                </a:r>
                <a:endParaRPr lang="pt-BR" sz="20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9B1F9797-DB33-32AC-C3D9-350F7A1442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588" y="4246898"/>
                <a:ext cx="5723808" cy="2380139"/>
              </a:xfrm>
              <a:prstGeom prst="rect">
                <a:avLst/>
              </a:prstGeom>
              <a:blipFill>
                <a:blip r:embed="rId6"/>
                <a:stretch>
                  <a:fillRect l="-1171" t="-1026" r="-1065" b="-153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12676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B9D2DBA4-6718-B3F6-9DA5-636F93BE71FF}"/>
                  </a:ext>
                </a:extLst>
              </p:cNvPr>
              <p:cNvSpPr txBox="1"/>
              <p:nvPr/>
            </p:nvSpPr>
            <p:spPr>
              <a:xfrm>
                <a:off x="336000" y="681223"/>
                <a:ext cx="11520000" cy="60102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 algn="just">
                  <a:spcAft>
                    <a:spcPts val="800"/>
                  </a:spcAft>
                  <a:buClr>
                    <a:srgbClr val="000000"/>
                  </a:buClr>
                  <a:buFont typeface="Symbol" panose="05050102010706020507" pitchFamily="18" charset="2"/>
                  <a:buChar char=""/>
                </a:pPr>
                <a14:m>
                  <m:oMath xmlns:m="http://schemas.openxmlformats.org/officeDocument/2006/math">
                    <m:r>
                      <a:rPr lang="pt-BR" sz="2100" b="1" i="1" kern="0">
                        <a:solidFill>
                          <a:srgbClr val="0000FF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𝟒𝟓</m:t>
                    </m:r>
                    <m:r>
                      <a:rPr lang="pt-BR" sz="2100" b="1" i="1" kern="0">
                        <a:solidFill>
                          <a:srgbClr val="0000FF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 </m:t>
                    </m:r>
                    <m:r>
                      <a:rPr lang="pt-BR" sz="2100" b="1" i="1" kern="0">
                        <a:solidFill>
                          <a:srgbClr val="0000FF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𝟔𝟎𝟎</m:t>
                    </m:r>
                  </m:oMath>
                </a14:m>
                <a:endParaRPr lang="pt-BR" sz="21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  <a:buNone/>
                </a:pPr>
                <a:r>
                  <a:rPr lang="pt-BR" sz="21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Vamos reescrever 45 600 em função de potências de 10.</a:t>
                </a:r>
                <a:endParaRPr lang="pt-BR" sz="21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  <a:buNone/>
                </a:pPr>
                <a:r>
                  <a:rPr lang="pt-BR" sz="21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Repare que </a:t>
                </a:r>
                <a14:m>
                  <m:oMath xmlns:m="http://schemas.openxmlformats.org/officeDocument/2006/math">
                    <m:r>
                      <a:rPr lang="pt-BR" sz="21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45 600=45 000+600</m:t>
                    </m:r>
                  </m:oMath>
                </a14:m>
                <a:r>
                  <a:rPr lang="pt-BR" sz="21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, então transformaremos por partes. </a:t>
                </a:r>
                <a:endParaRPr lang="pt-BR" sz="21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1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45 000→45×</m:t>
                      </m:r>
                      <m:r>
                        <a:rPr lang="pt-BR" sz="2100" b="1" i="1" kern="0">
                          <a:solidFill>
                            <a:srgbClr val="0000FF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𝟏𝟎𝟎𝟎</m:t>
                      </m:r>
                      <m:r>
                        <a:rPr lang="pt-BR" sz="2100" b="1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=</m:t>
                      </m:r>
                      <m:r>
                        <a:rPr lang="pt-BR" sz="21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45×</m:t>
                      </m:r>
                      <m:r>
                        <a:rPr lang="pt-BR" sz="2100" b="1" i="1" kern="0">
                          <a:solidFill>
                            <a:srgbClr val="0000FF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𝟏</m:t>
                      </m:r>
                      <m:sSup>
                        <m:sSupPr>
                          <m:ctrlPr>
                            <a:rPr lang="pt-BR" sz="2100" b="1" i="1" kern="0">
                              <a:solidFill>
                                <a:srgbClr val="0000FF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sSupPr>
                        <m:e>
                          <m:r>
                            <a:rPr lang="pt-BR" sz="2100" b="1" i="1" kern="0">
                              <a:solidFill>
                                <a:srgbClr val="0000FF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𝟎</m:t>
                          </m:r>
                        </m:e>
                        <m:sup>
                          <m:r>
                            <a:rPr lang="pt-BR" sz="2100" b="1" i="1" kern="0">
                              <a:solidFill>
                                <a:srgbClr val="0000FF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pt-BR" sz="21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1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Mas, o número que acompanha a potência de base 10 não pode ser maior que 10, logo, temos que reescrever o 45 000 em função de uma potência de base 10 maior que 1000. Então, faremos por 10 000.</a:t>
                </a:r>
              </a:p>
              <a:p>
                <a:pPr marL="457200" algn="just"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1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1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45 000</m:t>
                          </m:r>
                        </m:num>
                        <m:den>
                          <m:r>
                            <a:rPr lang="pt-BR" sz="21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1</m:t>
                          </m:r>
                          <m:r>
                            <a:rPr lang="pt-BR" sz="2100" b="1" i="1" ker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𝟎</m:t>
                          </m:r>
                          <m:r>
                            <a:rPr lang="pt-BR" sz="2100" b="1" i="1" ker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</m:t>
                          </m:r>
                          <m:r>
                            <a:rPr lang="pt-BR" sz="2100" b="1" i="1" ker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𝟎𝟎𝟎</m:t>
                          </m:r>
                        </m:den>
                      </m:f>
                      <m:r>
                        <a:rPr lang="pt-BR" sz="21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=4,5→45 000=</m:t>
                      </m:r>
                      <m:r>
                        <a:rPr lang="pt-BR" sz="2100" i="1" kern="0"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4,5×1</m:t>
                      </m:r>
                      <m:sSup>
                        <m:sSupPr>
                          <m:ctrlPr>
                            <a:rPr lang="pt-BR" sz="2100" i="1" kern="0"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sSupPr>
                        <m:e>
                          <m:r>
                            <a:rPr lang="pt-BR" sz="2100" i="1" kern="0"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0</m:t>
                          </m:r>
                        </m:e>
                        <m:sup>
                          <m:r>
                            <a:rPr lang="pt-BR" sz="2100" b="1" i="1" ker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𝟒</m:t>
                          </m:r>
                        </m:sup>
                      </m:sSup>
                    </m:oMath>
                  </m:oMathPara>
                </a14:m>
                <a:endParaRPr lang="pt-BR" sz="21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  <a:buNone/>
                </a:pPr>
                <a:r>
                  <a:rPr lang="pt-BR" sz="2100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A potência será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1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Narrow"/>
                          </a:rPr>
                        </m:ctrlPr>
                      </m:sSupPr>
                      <m:e>
                        <m:r>
                          <a:rPr lang="pt-BR" sz="21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Narrow"/>
                          </a:rPr>
                          <m:t>10</m:t>
                        </m:r>
                      </m:e>
                      <m:sup>
                        <m:r>
                          <a:rPr lang="pt-BR" sz="21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Narrow"/>
                          </a:rPr>
                          <m:t>4</m:t>
                        </m:r>
                      </m:sup>
                    </m:sSup>
                  </m:oMath>
                </a14:m>
                <a:r>
                  <a:rPr lang="pt-BR" sz="2100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, pois o 45 foi dividido por 10 000.</a:t>
                </a:r>
                <a:endParaRPr lang="pt-BR" sz="21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  <a:buNone/>
                </a:pPr>
                <a:r>
                  <a:rPr lang="pt-BR" sz="2100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Em relação ao 600, também devemos expressá-lo como uma razão de denominador 10 000:</a:t>
                </a:r>
                <a:endParaRPr lang="pt-BR" sz="21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1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1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600</m:t>
                          </m:r>
                        </m:num>
                        <m:den>
                          <m:r>
                            <a:rPr lang="pt-BR" sz="21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1</m:t>
                          </m:r>
                          <m:r>
                            <a:rPr lang="pt-BR" sz="2100" b="1" i="1" ker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𝟎</m:t>
                          </m:r>
                          <m:r>
                            <a:rPr lang="pt-BR" sz="2100" b="1" i="1" ker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</m:t>
                          </m:r>
                          <m:r>
                            <a:rPr lang="pt-BR" sz="2100" b="1" i="1" ker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𝟎𝟎𝟎</m:t>
                          </m:r>
                        </m:den>
                      </m:f>
                      <m:r>
                        <a:rPr lang="pt-BR" sz="21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=0,06→600=0,06×</m:t>
                      </m:r>
                      <m:sSup>
                        <m:sSupPr>
                          <m:ctrlPr>
                            <a:rPr lang="pt-BR" sz="21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sSupPr>
                        <m:e>
                          <m:r>
                            <a:rPr lang="pt-BR" sz="21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10</m:t>
                          </m:r>
                        </m:e>
                        <m:sup>
                          <m:r>
                            <a:rPr lang="pt-BR" sz="2100" b="1" i="1" ker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𝟒</m:t>
                          </m:r>
                        </m:sup>
                      </m:sSup>
                    </m:oMath>
                  </m:oMathPara>
                </a14:m>
                <a:endParaRPr lang="pt-BR" sz="21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  <a:buNone/>
                </a:pPr>
                <a:r>
                  <a:rPr lang="pt-BR" sz="2100" kern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Assim, somando as partes encontradas, temos</a:t>
                </a:r>
                <a:endParaRPr lang="pt-BR" sz="21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1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45 600=</m:t>
                      </m:r>
                      <m:d>
                        <m:dPr>
                          <m:ctrlPr>
                            <a:rPr lang="pt-BR" sz="21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dPr>
                        <m:e>
                          <m:r>
                            <a:rPr lang="pt-BR" sz="21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4,5+0,06</m:t>
                          </m:r>
                        </m:e>
                      </m:d>
                      <m:r>
                        <a:rPr lang="pt-BR" sz="21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×</m:t>
                      </m:r>
                      <m:sSup>
                        <m:sSupPr>
                          <m:ctrlPr>
                            <a:rPr lang="pt-BR" sz="21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sSupPr>
                        <m:e>
                          <m:r>
                            <a:rPr lang="pt-BR" sz="21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10</m:t>
                          </m:r>
                        </m:e>
                        <m:sup>
                          <m:r>
                            <a:rPr lang="pt-BR" sz="2100" b="1" i="1" ker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𝟒</m:t>
                          </m:r>
                        </m:sup>
                      </m:sSup>
                    </m:oMath>
                  </m:oMathPara>
                </a14:m>
                <a:endParaRPr lang="pt-BR" sz="21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1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45 600=4,56×</m:t>
                      </m:r>
                      <m:sSup>
                        <m:sSupPr>
                          <m:ctrlPr>
                            <a:rPr lang="pt-BR" sz="21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sSupPr>
                        <m:e>
                          <m:r>
                            <a:rPr lang="pt-BR" sz="21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10</m:t>
                          </m:r>
                        </m:e>
                        <m:sup>
                          <m:r>
                            <a:rPr lang="pt-BR" sz="21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BR" sz="21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B9D2DBA4-6718-B3F6-9DA5-636F93BE71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0" y="681223"/>
                <a:ext cx="11520000" cy="6010235"/>
              </a:xfrm>
              <a:prstGeom prst="rect">
                <a:avLst/>
              </a:prstGeom>
              <a:blipFill>
                <a:blip r:embed="rId2"/>
                <a:stretch>
                  <a:fillRect l="-635" t="-811" r="-63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668030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F74CC-B026-2526-61FC-6308D4C5B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25BF4D84-7E51-631E-EDC8-06FD52E814FD}"/>
                  </a:ext>
                </a:extLst>
              </p:cNvPr>
              <p:cNvSpPr txBox="1"/>
              <p:nvPr/>
            </p:nvSpPr>
            <p:spPr>
              <a:xfrm>
                <a:off x="336000" y="1010219"/>
                <a:ext cx="11520000" cy="44995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 algn="just">
                  <a:lnSpc>
                    <a:spcPct val="114000"/>
                  </a:lnSpc>
                  <a:spcAft>
                    <a:spcPts val="500"/>
                  </a:spcAft>
                  <a:buClr>
                    <a:srgbClr val="000000"/>
                  </a:buClr>
                  <a:buFont typeface="Symbol" panose="05050102010706020507" pitchFamily="18" charset="2"/>
                  <a:buChar char=""/>
                </a:pPr>
                <a14:m>
                  <m:oMath xmlns:m="http://schemas.openxmlformats.org/officeDocument/2006/math">
                    <m:r>
                      <a:rPr lang="pt-BR" sz="2200" b="1" i="1" kern="0">
                        <a:solidFill>
                          <a:srgbClr val="0000FF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𝟑</m:t>
                    </m:r>
                    <m:r>
                      <a:rPr lang="pt-BR" sz="2200" b="1" i="1" kern="0">
                        <a:solidFill>
                          <a:srgbClr val="0000FF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 </m:t>
                    </m:r>
                    <m:r>
                      <a:rPr lang="pt-BR" sz="2200" b="1" i="1" kern="0">
                        <a:solidFill>
                          <a:srgbClr val="0000FF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𝟐𝟎𝟎</m:t>
                    </m:r>
                    <m:r>
                      <a:rPr lang="pt-BR" sz="2200" b="1" i="1" kern="0">
                        <a:solidFill>
                          <a:srgbClr val="0000FF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 </m:t>
                    </m:r>
                    <m:r>
                      <a:rPr lang="pt-BR" sz="2200" b="1" i="1" kern="0">
                        <a:solidFill>
                          <a:srgbClr val="0000FF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𝟎𝟎𝟎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500"/>
                  </a:spcAft>
                  <a:buNone/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Vamos reescrever 3 200 000 em função de potências de 10.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500"/>
                  </a:spcAft>
                  <a:buNone/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Repare que </a:t>
                </a:r>
                <a14:m>
                  <m:oMath xmlns:m="http://schemas.openxmlformats.org/officeDocument/2006/math">
                    <m:r>
                      <a:rPr lang="pt-BR" sz="22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3 200 000=3 000 000 + 200 000</m:t>
                    </m:r>
                  </m:oMath>
                </a14:m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, então transformaremos por partes: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3 000 000→3×1</m:t>
                      </m:r>
                      <m:r>
                        <a:rPr lang="pt-BR" sz="2200" b="1" i="1" kern="0">
                          <a:solidFill>
                            <a:srgbClr val="0000FF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 </m:t>
                      </m:r>
                      <m:r>
                        <a:rPr lang="pt-BR" sz="2200" b="1" i="1" kern="0">
                          <a:solidFill>
                            <a:srgbClr val="0000FF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𝟎𝟎𝟎</m:t>
                      </m:r>
                      <m:r>
                        <a:rPr lang="pt-BR" sz="2200" b="1" i="1" kern="0">
                          <a:solidFill>
                            <a:srgbClr val="0000FF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 </m:t>
                      </m:r>
                      <m:r>
                        <a:rPr lang="pt-BR" sz="2200" b="1" i="1" kern="0">
                          <a:solidFill>
                            <a:srgbClr val="0000FF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𝟎𝟎𝟎</m:t>
                      </m:r>
                      <m:r>
                        <a:rPr lang="pt-BR" sz="2200" b="1" i="1" kern="0">
                          <a:solidFill>
                            <a:srgbClr val="0000FF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 =</m:t>
                      </m:r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3×</m:t>
                      </m:r>
                      <m:sSup>
                        <m:sSupPr>
                          <m:ctrlPr>
                            <a:rPr lang="pt-BR" sz="2200" b="1" i="1" kern="0">
                              <a:solidFill>
                                <a:srgbClr val="0000FF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sSupPr>
                        <m:e>
                          <m: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10</m:t>
                          </m:r>
                        </m:e>
                        <m:sup>
                          <m:r>
                            <a:rPr lang="pt-BR" sz="2200" b="1" i="1" kern="0">
                              <a:solidFill>
                                <a:srgbClr val="0000FF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𝟔</m:t>
                          </m:r>
                        </m:sup>
                      </m:sSup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500"/>
                  </a:spcAft>
                  <a:buNone/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Em relação ao 200 000, também devemos expressá-lo como uma razão de denominador 1 000 000: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200 000</m:t>
                          </m:r>
                        </m:num>
                        <m:den>
                          <m: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1 </m:t>
                          </m:r>
                          <m:r>
                            <a:rPr lang="pt-BR" sz="2200" b="1" i="1" kern="0">
                              <a:solidFill>
                                <a:srgbClr val="0000FF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𝟎𝟎𝟎</m:t>
                          </m:r>
                          <m:r>
                            <a:rPr lang="pt-BR" sz="2200" b="1" i="1" kern="0">
                              <a:solidFill>
                                <a:srgbClr val="0000FF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</m:t>
                          </m:r>
                          <m:r>
                            <a:rPr lang="pt-BR" sz="2200" b="1" i="1" kern="0">
                              <a:solidFill>
                                <a:srgbClr val="0000FF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𝟎𝟎𝟎</m:t>
                          </m:r>
                        </m:den>
                      </m:f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=0,2→200 000=0,2×</m:t>
                      </m:r>
                      <m:sSup>
                        <m:sSupPr>
                          <m:ctrlP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</m:ctrlPr>
                        </m:sSupPr>
                        <m:e>
                          <m: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10</m:t>
                          </m:r>
                        </m:e>
                        <m:sup>
                          <m:r>
                            <a:rPr lang="pt-BR" sz="2200" b="1" i="1" kern="0">
                              <a:solidFill>
                                <a:srgbClr val="0000FF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𝟔</m:t>
                          </m:r>
                        </m:sup>
                      </m:sSup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500"/>
                  </a:spcAft>
                  <a:buNone/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Assim, somando as partes encontradas, temos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3 200 000=</m:t>
                      </m:r>
                      <m:d>
                        <m:dPr>
                          <m:ctrlP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dPr>
                        <m:e>
                          <m: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3+0,2</m:t>
                          </m:r>
                        </m:e>
                      </m:d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×</m:t>
                      </m:r>
                      <m:sSup>
                        <m:sSupPr>
                          <m:ctrlP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</m:ctrlPr>
                        </m:sSupPr>
                        <m:e>
                          <m: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10</m:t>
                          </m:r>
                        </m:e>
                        <m:sup>
                          <m:r>
                            <a:rPr lang="pt-BR" sz="2200" b="1" i="1" kern="0">
                              <a:solidFill>
                                <a:srgbClr val="0000FF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𝟔</m:t>
                          </m:r>
                        </m:sup>
                      </m:sSup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3 200 000=3,2×</m:t>
                      </m:r>
                      <m:sSup>
                        <m:sSupPr>
                          <m:ctrlP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</m:ctrlPr>
                        </m:sSupPr>
                        <m:e>
                          <m: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10</m:t>
                          </m:r>
                        </m:e>
                        <m:sup>
                          <m: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25BF4D84-7E51-631E-EDC8-06FD52E814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0" y="1010219"/>
                <a:ext cx="11520000" cy="4499565"/>
              </a:xfrm>
              <a:prstGeom prst="rect">
                <a:avLst/>
              </a:prstGeom>
              <a:blipFill>
                <a:blip r:embed="rId2"/>
                <a:stretch>
                  <a:fillRect l="-688" t="-81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564899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51EE6B6-7D46-CA55-C4CB-A6B797E550E0}"/>
              </a:ext>
            </a:extLst>
          </p:cNvPr>
          <p:cNvSpPr txBox="1"/>
          <p:nvPr/>
        </p:nvSpPr>
        <p:spPr>
          <a:xfrm>
            <a:off x="240264" y="783535"/>
            <a:ext cx="5760000" cy="1225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1338" lvl="0" indent="-363538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pt-BR" sz="2000" b="1" kern="0" dirty="0">
                <a:ln>
                  <a:noFill/>
                </a:ln>
                <a:solidFill>
                  <a:srgbClr val="BF4E14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Narrow"/>
              </a:rPr>
              <a:t>E se os números forem muito pequenos? </a:t>
            </a:r>
            <a:endParaRPr lang="pt-BR" sz="20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Narrow"/>
              </a:rPr>
              <a:t>Neste caso, temos uma divisão por potências de base 10, ou seja: </a:t>
            </a:r>
            <a:endParaRPr lang="pt-BR" sz="20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91EB2EF3-6572-4A49-847D-7417185CED24}"/>
              </a:ext>
            </a:extLst>
          </p:cNvPr>
          <p:cNvCxnSpPr>
            <a:cxnSpLocks/>
          </p:cNvCxnSpPr>
          <p:nvPr/>
        </p:nvCxnSpPr>
        <p:spPr>
          <a:xfrm>
            <a:off x="6096000" y="688676"/>
            <a:ext cx="0" cy="5746222"/>
          </a:xfrm>
          <a:prstGeom prst="line">
            <a:avLst/>
          </a:prstGeom>
          <a:ln w="38100">
            <a:solidFill>
              <a:srgbClr val="6A29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8C0346D2-DC4C-E05C-2A0E-1F1DA31627EE}"/>
                  </a:ext>
                </a:extLst>
              </p:cNvPr>
              <p:cNvSpPr txBox="1"/>
              <p:nvPr/>
            </p:nvSpPr>
            <p:spPr>
              <a:xfrm>
                <a:off x="6213365" y="783535"/>
                <a:ext cx="5477891" cy="55542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100"/>
                  </a:spcAft>
                  <a:buNone/>
                </a:pPr>
                <a:r>
                  <a:rPr lang="pt-BR" sz="2200" b="1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Exemplos: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541338" lvl="0" indent="-342900" algn="just">
                  <a:lnSpc>
                    <a:spcPct val="115000"/>
                  </a:lnSpc>
                  <a:spcAft>
                    <a:spcPts val="100"/>
                  </a:spcAft>
                  <a:buClr>
                    <a:srgbClr val="000000"/>
                  </a:buClr>
                  <a:buFont typeface="Symbol" panose="05050102010706020507" pitchFamily="18" charset="2"/>
                  <a:buChar char=""/>
                </a:pPr>
                <a14:m>
                  <m:oMath xmlns:m="http://schemas.openxmlformats.org/officeDocument/2006/math">
                    <m:r>
                      <a:rPr lang="pt-BR" sz="2200" b="1" i="1" kern="0">
                        <a:solidFill>
                          <a:srgbClr val="E97132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𝟎</m:t>
                    </m:r>
                    <m:r>
                      <a:rPr lang="pt-BR" sz="2200" b="1" i="1" kern="0">
                        <a:solidFill>
                          <a:srgbClr val="E97132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,</m:t>
                    </m:r>
                    <m:r>
                      <a:rPr lang="pt-BR" sz="2200" b="1" i="1" kern="0">
                        <a:solidFill>
                          <a:srgbClr val="E97132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𝟒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100"/>
                  </a:spcAft>
                  <a:buNone/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Este número pode ser representado como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1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4</m:t>
                          </m:r>
                        </m:num>
                        <m:den>
                          <m: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1</m:t>
                          </m:r>
                          <m:r>
                            <a:rPr lang="pt-BR" sz="2200" b="1" i="1" kern="0">
                              <a:solidFill>
                                <a:srgbClr val="E97132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𝟎</m:t>
                          </m:r>
                        </m:den>
                      </m:f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→</m:t>
                      </m:r>
                      <m:f>
                        <m:fPr>
                          <m:ctrlP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4</m:t>
                          </m:r>
                        </m:num>
                        <m:den>
                          <m:sSup>
                            <m:sSupPr>
                              <m:ctrlPr>
                                <a:rPr lang="pt-BR" sz="2200" b="1" i="1" kern="0">
                                  <a:solidFill>
                                    <a:srgbClr val="E97132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Narrow"/>
                                </a:rPr>
                              </m:ctrlPr>
                            </m:sSupPr>
                            <m:e>
                              <m:r>
                                <a:rPr lang="pt-BR" sz="22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Narrow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BR" sz="2200" b="1" i="1" kern="0">
                                  <a:solidFill>
                                    <a:srgbClr val="E97132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Narrow"/>
                                </a:rPr>
                                <m:t>𝟏</m:t>
                              </m:r>
                            </m:sup>
                          </m:sSup>
                        </m:den>
                      </m:f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 = 4×</m:t>
                      </m:r>
                      <m:f>
                        <m:fPr>
                          <m:ctrlP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pt-BR" sz="22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Narrow"/>
                                </a:rPr>
                              </m:ctrlPr>
                            </m:sSupPr>
                            <m:e>
                              <m:r>
                                <a:rPr lang="pt-BR" sz="22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Narrow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BR" sz="22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Narrow"/>
                                </a:rPr>
                                <m:t>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pt-BR" sz="22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100"/>
                  </a:spcAft>
                  <a:buNone/>
                </a:pPr>
                <a:endParaRPr lang="pt-BR" sz="105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541338" lvl="0" indent="-342900" algn="just">
                  <a:lnSpc>
                    <a:spcPct val="115000"/>
                  </a:lnSpc>
                  <a:spcAft>
                    <a:spcPts val="100"/>
                  </a:spcAft>
                  <a:buClr>
                    <a:srgbClr val="000000"/>
                  </a:buClr>
                  <a:buFont typeface="Symbol" panose="05050102010706020507" pitchFamily="18" charset="2"/>
                  <a:buChar char=""/>
                </a:pPr>
                <a14:m>
                  <m:oMath xmlns:m="http://schemas.openxmlformats.org/officeDocument/2006/math">
                    <m:r>
                      <a:rPr lang="pt-BR" sz="2200" b="1" i="1" kern="0">
                        <a:solidFill>
                          <a:srgbClr val="E97132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𝟎</m:t>
                    </m:r>
                    <m:r>
                      <a:rPr lang="pt-BR" sz="2200" b="1" i="1" kern="0">
                        <a:solidFill>
                          <a:srgbClr val="E97132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,</m:t>
                    </m:r>
                    <m:r>
                      <a:rPr lang="pt-BR" sz="2200" b="1" i="1" kern="0">
                        <a:solidFill>
                          <a:srgbClr val="E97132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𝟎𝟎𝟔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100"/>
                  </a:spcAft>
                  <a:buNone/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Este número pode ser representado como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1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6</m:t>
                          </m:r>
                        </m:num>
                        <m:den>
                          <m: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1</m:t>
                          </m:r>
                          <m:r>
                            <a:rPr lang="pt-BR" sz="2200" b="1" i="1" kern="0">
                              <a:solidFill>
                                <a:srgbClr val="E97132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𝟎𝟎𝟎</m:t>
                          </m:r>
                        </m:den>
                      </m:f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→</m:t>
                      </m:r>
                      <m:f>
                        <m:fPr>
                          <m:ctrlP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6</m:t>
                          </m:r>
                        </m:num>
                        <m:den>
                          <m:sSup>
                            <m:sSupPr>
                              <m:ctrlPr>
                                <a:rPr lang="pt-BR" sz="2200" b="1" i="1" kern="0">
                                  <a:solidFill>
                                    <a:srgbClr val="E97132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Narrow"/>
                                </a:rPr>
                              </m:ctrlPr>
                            </m:sSupPr>
                            <m:e>
                              <m:r>
                                <a:rPr lang="pt-BR" sz="22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Narrow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BR" sz="2200" b="1" i="1" kern="0">
                                  <a:solidFill>
                                    <a:srgbClr val="E97132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Narrow"/>
                                </a:rPr>
                                <m:t>𝟑</m:t>
                              </m:r>
                            </m:sup>
                          </m:sSup>
                        </m:den>
                      </m:f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=6×</m:t>
                      </m:r>
                      <m:f>
                        <m:fPr>
                          <m:ctrlP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pt-BR" sz="22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Narrow"/>
                                </a:rPr>
                              </m:ctrlPr>
                            </m:sSupPr>
                            <m:e>
                              <m:r>
                                <a:rPr lang="pt-BR" sz="22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Narrow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BR" sz="22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Narrow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100"/>
                  </a:spcAft>
                </a:pPr>
                <a:endParaRPr lang="pt-BR" sz="105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541338" lvl="0" indent="-342900" algn="just">
                  <a:lnSpc>
                    <a:spcPct val="115000"/>
                  </a:lnSpc>
                  <a:spcAft>
                    <a:spcPts val="100"/>
                  </a:spcAft>
                  <a:buClr>
                    <a:srgbClr val="000000"/>
                  </a:buClr>
                  <a:buFont typeface="Symbol" panose="05050102010706020507" pitchFamily="18" charset="2"/>
                  <a:buChar char=""/>
                </a:pPr>
                <a14:m>
                  <m:oMath xmlns:m="http://schemas.openxmlformats.org/officeDocument/2006/math">
                    <m:r>
                      <a:rPr lang="pt-BR" sz="2200" b="1" i="1" kern="0">
                        <a:solidFill>
                          <a:srgbClr val="E97132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𝟎</m:t>
                    </m:r>
                    <m:r>
                      <a:rPr lang="pt-BR" sz="2200" b="1" i="1" kern="0">
                        <a:solidFill>
                          <a:srgbClr val="E97132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,</m:t>
                    </m:r>
                    <m:r>
                      <a:rPr lang="pt-BR" sz="2200" b="1" i="1" kern="0">
                        <a:solidFill>
                          <a:srgbClr val="E97132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𝟎𝟎𝟎𝟓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100"/>
                  </a:spcAft>
                  <a:buNone/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Este número pode ser representado como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spcAft>
                    <a:spcPts val="1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5</m:t>
                          </m:r>
                        </m:num>
                        <m:den>
                          <m: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1</m:t>
                          </m:r>
                          <m:r>
                            <a:rPr lang="pt-BR" sz="2200" b="1" i="1" kern="0">
                              <a:solidFill>
                                <a:srgbClr val="E97132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𝟎</m:t>
                          </m:r>
                          <m:r>
                            <a:rPr lang="pt-BR" sz="2200" b="1" i="1" kern="0">
                              <a:solidFill>
                                <a:srgbClr val="E97132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 </m:t>
                          </m:r>
                          <m:r>
                            <a:rPr lang="pt-BR" sz="2200" b="1" i="1" kern="0">
                              <a:solidFill>
                                <a:srgbClr val="E97132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𝟎𝟎𝟎</m:t>
                          </m:r>
                        </m:den>
                      </m:f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→</m:t>
                      </m:r>
                      <m:f>
                        <m:fPr>
                          <m:ctrlP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5</m:t>
                          </m:r>
                        </m:num>
                        <m:den>
                          <m:sSup>
                            <m:sSupPr>
                              <m:ctrlPr>
                                <a:rPr lang="pt-BR" sz="2200" b="1" i="1" kern="0">
                                  <a:solidFill>
                                    <a:srgbClr val="E97132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Narrow"/>
                                </a:rPr>
                              </m:ctrlPr>
                            </m:sSupPr>
                            <m:e>
                              <m:r>
                                <a:rPr lang="pt-BR" sz="22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Narrow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BR" sz="2200" b="1" i="1" kern="0">
                                  <a:solidFill>
                                    <a:srgbClr val="E97132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Narrow"/>
                                </a:rPr>
                                <m:t>𝟒</m:t>
                              </m:r>
                            </m:sup>
                          </m:sSup>
                        </m:den>
                      </m:f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=5×</m:t>
                      </m:r>
                      <m:f>
                        <m:fPr>
                          <m:ctrlP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Narrow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pt-BR" sz="22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Narrow"/>
                                </a:rPr>
                              </m:ctrlPr>
                            </m:sSupPr>
                            <m:e>
                              <m:r>
                                <a:rPr lang="pt-BR" sz="22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Narrow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BR" sz="22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Narrow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8C0346D2-DC4C-E05C-2A0E-1F1DA31627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3365" y="783535"/>
                <a:ext cx="5477891" cy="5554213"/>
              </a:xfrm>
              <a:prstGeom prst="rect">
                <a:avLst/>
              </a:prstGeom>
              <a:blipFill>
                <a:blip r:embed="rId2"/>
                <a:stretch>
                  <a:fillRect l="-1446" t="-54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m 9">
            <a:extLst>
              <a:ext uri="{FF2B5EF4-FFF2-40B4-BE49-F238E27FC236}">
                <a16:creationId xmlns:a16="http://schemas.microsoft.com/office/drawing/2014/main" id="{B41D36B3-E5F5-4BA6-9ECA-9F2B6C48F9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28" y="2008999"/>
            <a:ext cx="5525271" cy="3600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97073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A65FED60-F8B7-9F25-8BED-68D391799663}"/>
              </a:ext>
            </a:extLst>
          </p:cNvPr>
          <p:cNvSpPr txBox="1"/>
          <p:nvPr/>
        </p:nvSpPr>
        <p:spPr>
          <a:xfrm>
            <a:off x="336000" y="1201512"/>
            <a:ext cx="11520000" cy="48535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16.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 Escreva em notação cientifica os números a seguir. 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a) 200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b) 9000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c) 42 000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d) 3 500 000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kern="0" dirty="0">
                <a:solidFill>
                  <a:srgbClr val="EE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 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17.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 Escreva em notação cientifica os números a seguir. 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a) 0,9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b) 0,08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c) 0,007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d) 0,000005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 descr="Texto&#10;&#10;O conteúdo gerado por IA pode estar incorreto.">
            <a:extLst>
              <a:ext uri="{FF2B5EF4-FFF2-40B4-BE49-F238E27FC236}">
                <a16:creationId xmlns:a16="http://schemas.microsoft.com/office/drawing/2014/main" id="{A2EBB6EF-A37B-DF97-D6E5-15B90D1C4E3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" r="2555" b="11002"/>
          <a:stretch>
            <a:fillRect/>
          </a:stretch>
        </p:blipFill>
        <p:spPr bwMode="auto">
          <a:xfrm>
            <a:off x="336000" y="629915"/>
            <a:ext cx="3600000" cy="57159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8958528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BE3F8F6-203A-5579-E63A-FBDA2AA18CDA}"/>
              </a:ext>
            </a:extLst>
          </p:cNvPr>
          <p:cNvSpPr txBox="1"/>
          <p:nvPr/>
        </p:nvSpPr>
        <p:spPr>
          <a:xfrm>
            <a:off x="336000" y="669920"/>
            <a:ext cx="11520000" cy="5916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200"/>
              </a:spcAft>
              <a:buNone/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18.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A Terra está a cerca de 150 000 000 km do Sol, e Marte está a aproximadamente 228 000 000 km do Sol. 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Como esses números são muito grandes, os cientistas usam uma forma mais prática de escrevê-los, utilizando potências de base 10. Essa forma é chamada de notação científica. 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2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Sabendo disso, responda: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2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a) Qual a distância em quilômetros, entre a Terra e o Sol, em notação científica?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2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b) Qual a distância em quilômetros, entre a Marte e o Sol, em notação científica?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200"/>
              </a:spcAft>
              <a:buNone/>
            </a:pPr>
            <a:endParaRPr lang="pt-BR" sz="3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200"/>
              </a:spcAft>
              <a:buNone/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19.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Um mosquito da dengue mede aproximadamente 0,005 metros de comprimento, já a espessura média 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um fio de cabelo humano, mede aproximadamente 0,0001 m. Essas medidas são muito pequenas e, para facilitar a escrita, podemos representá-lo em notação científica.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2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Responda: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2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a) Escreva o tamanho, em metros, do mosquito da dengue, na forma de notação científica.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2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b) Escreva o tamanho, em metros, da espessura do fio de cabelo, na forma de notação científica.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2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b) Comparando as medidas apresentadas, qual é a maior?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27881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BF0E217-4D72-EED8-DBCD-9C0772686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319" y="712556"/>
            <a:ext cx="5040000" cy="193431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DD0E44C1-2226-C22B-A229-CED9F1084054}"/>
                  </a:ext>
                </a:extLst>
              </p:cNvPr>
              <p:cNvSpPr txBox="1"/>
              <p:nvPr/>
            </p:nvSpPr>
            <p:spPr>
              <a:xfrm>
                <a:off x="368319" y="2646868"/>
                <a:ext cx="11520000" cy="9332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Item 1.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O peso de um grão de areia é aproximadamente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0,000 005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gramas.</a:t>
                </a:r>
              </a:p>
              <a:p>
                <a:pPr algn="just">
                  <a:lnSpc>
                    <a:spcPct val="114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Qual é a representação correta, desse número, em notação científica?</a:t>
                </a: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DD0E44C1-2226-C22B-A229-CED9F10840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319" y="2646868"/>
                <a:ext cx="11520000" cy="933269"/>
              </a:xfrm>
              <a:prstGeom prst="rect">
                <a:avLst/>
              </a:prstGeom>
              <a:blipFill>
                <a:blip r:embed="rId3"/>
                <a:stretch>
                  <a:fillRect l="-688" t="-3268" b="-1307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m 6">
            <a:extLst>
              <a:ext uri="{FF2B5EF4-FFF2-40B4-BE49-F238E27FC236}">
                <a16:creationId xmlns:a16="http://schemas.microsoft.com/office/drawing/2014/main" id="{99E3183C-77D5-CF07-5933-B208763491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319" y="3796773"/>
            <a:ext cx="5470734" cy="156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36972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B1556148-C0B9-BD90-3635-993ABED51C77}"/>
                  </a:ext>
                </a:extLst>
              </p:cNvPr>
              <p:cNvSpPr txBox="1"/>
              <p:nvPr/>
            </p:nvSpPr>
            <p:spPr>
              <a:xfrm>
                <a:off x="336000" y="1251880"/>
                <a:ext cx="11520000" cy="48683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14000"/>
                  </a:lnSpc>
                  <a:spcAft>
                    <a:spcPts val="4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PORCENTAGEM</a:t>
                </a: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  <a:buNone/>
                </a:pPr>
                <a:endParaRPr lang="pt-BR" sz="2200" b="1" kern="100" dirty="0">
                  <a:latin typeface="Arial Narrow" panose="020B060602020203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  <a:buNone/>
                </a:pPr>
                <a:endParaRPr lang="pt-BR" sz="2200" b="1" kern="100" dirty="0">
                  <a:latin typeface="Arial Narrow" panose="020B060602020203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  <a:buNone/>
                </a:pPr>
                <a:endParaRPr lang="pt-BR" sz="2200" b="1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  <a:buNone/>
                </a:pPr>
                <a:endParaRPr lang="pt-BR" sz="2200" b="1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  <a:buNone/>
                </a:pPr>
                <a:endParaRPr lang="pt-BR" sz="2200" b="1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</a:pPr>
                <a:r>
                  <a:rPr lang="pt-BR" sz="2200" dirty="0">
                    <a:latin typeface="Arial Narrow" panose="020B0606020202030204" pitchFamily="34" charset="0"/>
                  </a:rPr>
                  <a:t>A origem da palavra </a:t>
                </a:r>
                <a:r>
                  <a:rPr lang="pt-BR" sz="2200" i="1" dirty="0">
                    <a:latin typeface="Arial Narrow" panose="020B0606020202030204" pitchFamily="34" charset="0"/>
                  </a:rPr>
                  <a:t>porcentagem</a:t>
                </a:r>
                <a:r>
                  <a:rPr lang="pt-BR" sz="2200" dirty="0">
                    <a:latin typeface="Arial Narrow" panose="020B0606020202030204" pitchFamily="34" charset="0"/>
                  </a:rPr>
                  <a:t> provém do latim "</a:t>
                </a:r>
                <a:r>
                  <a:rPr lang="pt-BR" sz="2200" i="1" dirty="0">
                    <a:latin typeface="Arial Narrow" panose="020B0606020202030204" pitchFamily="34" charset="0"/>
                  </a:rPr>
                  <a:t>per </a:t>
                </a:r>
                <a:r>
                  <a:rPr lang="pt-BR" sz="2200" i="1" dirty="0" err="1">
                    <a:latin typeface="Arial Narrow" panose="020B0606020202030204" pitchFamily="34" charset="0"/>
                  </a:rPr>
                  <a:t>centum</a:t>
                </a:r>
                <a:r>
                  <a:rPr lang="pt-BR" sz="2200" dirty="0">
                    <a:latin typeface="Arial Narrow" panose="020B0606020202030204" pitchFamily="34" charset="0"/>
                  </a:rPr>
                  <a:t>", que significa "por cento", ou seja, ela é uma razão, com denominador fixo em 100, também conhecida como </a:t>
                </a:r>
                <a:r>
                  <a:rPr lang="pt-BR" sz="2200" b="1" dirty="0">
                    <a:latin typeface="Arial Narrow" panose="020B0606020202030204" pitchFamily="34" charset="0"/>
                  </a:rPr>
                  <a:t>taxa percentual</a:t>
                </a:r>
                <a:r>
                  <a:rPr lang="pt-BR" sz="2200" dirty="0">
                    <a:latin typeface="Arial Narrow" panose="020B0606020202030204" pitchFamily="34" charset="0"/>
                  </a:rPr>
                  <a:t>. Imagine uma fração onde o denominador sempre será 100, dividindo o numerador em partes iguais. Para representarmos essa fração especial, utilizamos o numerador seguido do símbolo </a:t>
                </a:r>
                <a14:m>
                  <m:oMath xmlns:m="http://schemas.openxmlformats.org/officeDocument/2006/math">
                    <m:r>
                      <a:rPr lang="pt-BR" sz="2200" i="1"/>
                      <m:t>%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. </a:t>
                </a:r>
              </a:p>
              <a:p>
                <a:pPr algn="just">
                  <a:lnSpc>
                    <a:spcPct val="114000"/>
                  </a:lnSpc>
                  <a:spcAft>
                    <a:spcPts val="400"/>
                  </a:spcAft>
                </a:pPr>
                <a:r>
                  <a:rPr lang="pt-BR" sz="2200" dirty="0">
                    <a:latin typeface="Arial Narrow" panose="020B0606020202030204" pitchFamily="34" charset="0"/>
                  </a:rPr>
                  <a:t>Por exemplo, a fração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/>
                        </m:ctrlPr>
                      </m:fPr>
                      <m:num>
                        <m:r>
                          <a:rPr lang="pt-BR" sz="2200" i="1"/>
                          <m:t>20</m:t>
                        </m:r>
                      </m:num>
                      <m:den>
                        <m:r>
                          <a:rPr lang="pt-BR" sz="2200" i="1"/>
                          <m:t> 100 </m:t>
                        </m:r>
                      </m:den>
                    </m:f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se torna </a:t>
                </a:r>
                <a14:m>
                  <m:oMath xmlns:m="http://schemas.openxmlformats.org/officeDocument/2006/math">
                    <m:r>
                      <a:rPr lang="pt-BR" sz="2200" i="1"/>
                      <m:t>20%.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</a:t>
                </a:r>
                <a:endParaRPr lang="pt-BR" sz="2200" b="1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B1556148-C0B9-BD90-3635-993ABED51C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0" y="1251880"/>
                <a:ext cx="11520000" cy="4868320"/>
              </a:xfrm>
              <a:prstGeom prst="rect">
                <a:avLst/>
              </a:prstGeom>
              <a:blipFill>
                <a:blip r:embed="rId2"/>
                <a:stretch>
                  <a:fillRect l="-688" t="-501" r="-688" b="-12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agem 1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87B27B83-B4AB-916F-620E-943FB4D991E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46" b="19982"/>
          <a:stretch>
            <a:fillRect/>
          </a:stretch>
        </p:blipFill>
        <p:spPr bwMode="auto">
          <a:xfrm>
            <a:off x="336000" y="761296"/>
            <a:ext cx="4320000" cy="49058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m 2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083F387A-3BC5-62CB-5F51-A3CDEC64C5D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4" t="10821" r="2698" b="7980"/>
          <a:stretch>
            <a:fillRect/>
          </a:stretch>
        </p:blipFill>
        <p:spPr bwMode="auto">
          <a:xfrm>
            <a:off x="8256000" y="651457"/>
            <a:ext cx="3600000" cy="7102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BE00856-C871-887D-58C0-8D3F09B04A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6000" y="1738003"/>
            <a:ext cx="7920000" cy="1997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06302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F59F4B3-325C-D261-B0A5-638A25008B59}"/>
              </a:ext>
            </a:extLst>
          </p:cNvPr>
          <p:cNvSpPr txBox="1"/>
          <p:nvPr/>
        </p:nvSpPr>
        <p:spPr>
          <a:xfrm>
            <a:off x="336000" y="712249"/>
            <a:ext cx="11520000" cy="4600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Aft>
                <a:spcPts val="4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Mas, a porcentagem não se limita a essa forma. Ela também pode se apresentar como uma </a:t>
            </a: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fração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ou até mesmo como um </a:t>
            </a: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número decimal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30000"/>
              </a:lnSpc>
              <a:spcAft>
                <a:spcPts val="400"/>
              </a:spcAft>
              <a:buNone/>
            </a:pPr>
            <a:endParaRPr lang="pt-BR" sz="2200" kern="100" dirty="0"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6280150" algn="just">
              <a:lnSpc>
                <a:spcPct val="130000"/>
              </a:lnSpc>
              <a:spcAft>
                <a:spcPts val="400"/>
              </a:spcAft>
            </a:pPr>
            <a:r>
              <a:rPr lang="pt-BR" sz="2200" dirty="0">
                <a:latin typeface="Arial Narrow" panose="020B0606020202030204" pitchFamily="34" charset="0"/>
              </a:rPr>
              <a:t>Por exemplo, sabendo que 20% dos estudantes, de uma escola, não gostam de filmes de terror, estamos descobrindo que a cada 100 estudantes, 20 deles preferem evitar sustos.</a:t>
            </a:r>
          </a:p>
          <a:p>
            <a:pPr marL="6280150" algn="just">
              <a:lnSpc>
                <a:spcPct val="130000"/>
              </a:lnSpc>
              <a:spcAft>
                <a:spcPts val="400"/>
              </a:spcAft>
            </a:pPr>
            <a:r>
              <a:rPr lang="pt-BR" sz="2200" dirty="0">
                <a:latin typeface="Arial Narrow" panose="020B0606020202030204" pitchFamily="34" charset="0"/>
              </a:rPr>
              <a:t>Mas atenção: as porcentagens podem ser traiçoeiras! É fundamental ter um olhar atento para interpretá-las corretamente.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80DC7BC-FD41-FE13-B9BC-2D2892745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000" y="1596771"/>
            <a:ext cx="6120000" cy="483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12065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7115DDE-8D2D-E042-7B6E-D7F47CBFEA42}"/>
              </a:ext>
            </a:extLst>
          </p:cNvPr>
          <p:cNvSpPr txBox="1"/>
          <p:nvPr/>
        </p:nvSpPr>
        <p:spPr>
          <a:xfrm>
            <a:off x="336000" y="714990"/>
            <a:ext cx="5759998" cy="2445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1338" lvl="0" indent="-342900" algn="just">
              <a:lnSpc>
                <a:spcPct val="115000"/>
              </a:lnSpc>
              <a:spcAft>
                <a:spcPts val="400"/>
              </a:spcAft>
              <a:buFont typeface="Wingdings" panose="05000000000000000000" pitchFamily="2" charset="2"/>
              <a:buChar char=""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Porcentagem representada na forma fracionária 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 palavra fração vem do latim </a:t>
            </a:r>
            <a:r>
              <a:rPr lang="pt-BR" sz="2200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“</a:t>
            </a:r>
            <a:r>
              <a:rPr lang="pt-BR" sz="2200" i="1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fractione</a:t>
            </a:r>
            <a:r>
              <a:rPr lang="pt-BR" sz="2200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”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e significa dividir. De uma forma mais simples, pode-se dizer que a fração é uma representação de “partes” de um “todo” que foi dividido.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426B27C-7D73-9738-8C30-3B0715DEEA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04" y="3169542"/>
            <a:ext cx="5760000" cy="331303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4B28FC9-1E0E-97E7-C9AB-577AFD6524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0648" y="2507406"/>
            <a:ext cx="5040000" cy="210876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DE39BA50-696C-0FAD-023A-79501AC1E59F}"/>
              </a:ext>
            </a:extLst>
          </p:cNvPr>
          <p:cNvSpPr txBox="1"/>
          <p:nvPr/>
        </p:nvSpPr>
        <p:spPr>
          <a:xfrm>
            <a:off x="6466115" y="814216"/>
            <a:ext cx="5389885" cy="1225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 porcentagem é um caso particular de fração, pois representa uma quantidade de partes de um todo composto por 100 partes. Assim,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D1458804-7463-E482-6AC5-2A472159E103}"/>
              </a:ext>
            </a:extLst>
          </p:cNvPr>
          <p:cNvCxnSpPr>
            <a:cxnSpLocks/>
          </p:cNvCxnSpPr>
          <p:nvPr/>
        </p:nvCxnSpPr>
        <p:spPr>
          <a:xfrm>
            <a:off x="6235959" y="714990"/>
            <a:ext cx="0" cy="5746222"/>
          </a:xfrm>
          <a:prstGeom prst="line">
            <a:avLst/>
          </a:prstGeom>
          <a:ln w="38100">
            <a:solidFill>
              <a:srgbClr val="2835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>
            <a:extLst>
              <a:ext uri="{FF2B5EF4-FFF2-40B4-BE49-F238E27FC236}">
                <a16:creationId xmlns:a16="http://schemas.microsoft.com/office/drawing/2014/main" id="{B57C07BD-F1CE-A0C9-409D-F7B3A1499D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0648" y="4861057"/>
            <a:ext cx="5580000" cy="126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61732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D4311D8-92AC-073C-E8B3-1EE3A88D0298}"/>
              </a:ext>
            </a:extLst>
          </p:cNvPr>
          <p:cNvSpPr txBox="1"/>
          <p:nvPr/>
        </p:nvSpPr>
        <p:spPr>
          <a:xfrm>
            <a:off x="336000" y="744244"/>
            <a:ext cx="11520000" cy="55889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4000"/>
              </a:lnSpc>
              <a:spcAft>
                <a:spcPts val="400"/>
              </a:spcAft>
              <a:buFont typeface="Wingdings" panose="05000000000000000000" pitchFamily="2" charset="2"/>
              <a:buChar char=""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Fração representada na forma percentual 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4000"/>
              </a:lnSpc>
              <a:spcAft>
                <a:spcPts val="4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Para representarmos uma fração, com </a:t>
            </a:r>
            <a:r>
              <a:rPr lang="pt-BR" sz="22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denominador igual a 100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 na forma de porcentagem, substituímos o denominador 100 pelo símbolo %. </a:t>
            </a:r>
          </a:p>
          <a:p>
            <a:pPr algn="just">
              <a:lnSpc>
                <a:spcPct val="114000"/>
              </a:lnSpc>
              <a:spcAft>
                <a:spcPts val="400"/>
              </a:spcAft>
              <a:buNone/>
            </a:pPr>
            <a:endParaRPr lang="pt-BR" sz="2200" kern="100" dirty="0"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4000"/>
              </a:lnSpc>
              <a:spcAft>
                <a:spcPts val="400"/>
              </a:spcAft>
              <a:buNone/>
            </a:pP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4000"/>
              </a:lnSpc>
              <a:spcAft>
                <a:spcPts val="400"/>
              </a:spcAft>
              <a:buNone/>
            </a:pPr>
            <a:endParaRPr lang="pt-BR" sz="2200" kern="100" dirty="0"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4000"/>
              </a:lnSpc>
              <a:spcAft>
                <a:spcPts val="400"/>
              </a:spcAft>
              <a:buNone/>
            </a:pPr>
            <a:endParaRPr lang="pt-BR" sz="2200" kern="100" dirty="0"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4000"/>
              </a:lnSpc>
              <a:spcAft>
                <a:spcPts val="400"/>
              </a:spcAft>
              <a:buNone/>
            </a:pP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4000"/>
              </a:lnSpc>
              <a:spcAft>
                <a:spcPts val="400"/>
              </a:spcAft>
              <a:buNone/>
            </a:pPr>
            <a:endParaRPr lang="pt-BR" sz="2200" kern="100" dirty="0"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4000"/>
              </a:lnSpc>
              <a:spcAft>
                <a:spcPts val="400"/>
              </a:spcAft>
              <a:buNone/>
            </a:pPr>
            <a:endParaRPr lang="pt-BR" sz="2200" kern="100" dirty="0"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4000"/>
              </a:lnSpc>
              <a:spcAft>
                <a:spcPts val="400"/>
              </a:spcAft>
              <a:buNone/>
            </a:pP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4000"/>
              </a:lnSpc>
              <a:spcAft>
                <a:spcPts val="400"/>
              </a:spcAft>
            </a:pPr>
            <a:r>
              <a:rPr lang="pt-BR" sz="2200" dirty="0">
                <a:latin typeface="Arial Narrow" panose="020B0606020202030204" pitchFamily="34" charset="0"/>
              </a:rPr>
              <a:t>Porém, para representarmos uma fração, com </a:t>
            </a:r>
            <a:r>
              <a:rPr lang="pt-BR" sz="2200" u="sng" dirty="0">
                <a:latin typeface="Arial Narrow" panose="020B0606020202030204" pitchFamily="34" charset="0"/>
              </a:rPr>
              <a:t>denominador diferente de 100</a:t>
            </a:r>
            <a:r>
              <a:rPr lang="pt-BR" sz="2200" dirty="0">
                <a:latin typeface="Arial Narrow" panose="020B0606020202030204" pitchFamily="34" charset="0"/>
              </a:rPr>
              <a:t>, na forma de porcentagem, podemos proceder de duas formas.</a:t>
            </a:r>
          </a:p>
        </p:txBody>
      </p:sp>
      <p:pic>
        <p:nvPicPr>
          <p:cNvPr id="4" name="Imagem 3" descr="Gráfico, Tabela&#10;&#10;O conteúdo gerado por IA pode estar incorreto.">
            <a:extLst>
              <a:ext uri="{FF2B5EF4-FFF2-40B4-BE49-F238E27FC236}">
                <a16:creationId xmlns:a16="http://schemas.microsoft.com/office/drawing/2014/main" id="{004B98AE-0236-F30F-005F-FCB2E31E3C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000" y="2056585"/>
            <a:ext cx="6480000" cy="29642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669730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8C415-2178-E954-DBB1-16AF8A292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262CDE80-7F90-C5CD-E259-6CF9427CDF77}"/>
                  </a:ext>
                </a:extLst>
              </p:cNvPr>
              <p:cNvSpPr txBox="1"/>
              <p:nvPr/>
            </p:nvSpPr>
            <p:spPr>
              <a:xfrm>
                <a:off x="336000" y="678927"/>
                <a:ext cx="11520000" cy="58612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  <a:spcAft>
                    <a:spcPts val="300"/>
                  </a:spcAft>
                </a:pPr>
                <a:r>
                  <a:rPr lang="pt-BR" sz="2200" b="1" dirty="0">
                    <a:latin typeface="Arial Narrow" panose="020B0606020202030204" pitchFamily="34" charset="0"/>
                  </a:rPr>
                  <a:t>Exemplo: </a:t>
                </a:r>
                <a:r>
                  <a:rPr lang="pt-BR" sz="2200" dirty="0">
                    <a:latin typeface="Arial Narrow" panose="020B0606020202030204" pitchFamily="34" charset="0"/>
                  </a:rPr>
                  <a:t>Escrever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/>
                        </m:ctrlPr>
                      </m:fPr>
                      <m:num>
                        <m:r>
                          <a:rPr lang="pt-BR" sz="2200"/>
                          <m:t>3</m:t>
                        </m:r>
                      </m:num>
                      <m:den>
                        <m:r>
                          <a:rPr lang="pt-BR" sz="2200"/>
                          <m:t> 4 </m:t>
                        </m:r>
                      </m:den>
                    </m:f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na forma percentual.</a:t>
                </a:r>
              </a:p>
              <a:p>
                <a:pPr algn="just">
                  <a:lnSpc>
                    <a:spcPct val="114000"/>
                  </a:lnSpc>
                  <a:spcAft>
                    <a:spcPts val="300"/>
                  </a:spcAft>
                </a:pPr>
                <a:r>
                  <a:rPr lang="pt-BR" sz="2200" i="1" u="sng" dirty="0">
                    <a:latin typeface="Arial Narrow" panose="020B0606020202030204" pitchFamily="34" charset="0"/>
                  </a:rPr>
                  <a:t>Resolução</a:t>
                </a:r>
                <a:r>
                  <a:rPr lang="pt-BR" sz="2200" i="1" dirty="0">
                    <a:latin typeface="Arial Narrow" panose="020B0606020202030204" pitchFamily="34" charset="0"/>
                  </a:rPr>
                  <a:t>: </a:t>
                </a:r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300"/>
                  </a:spcAft>
                </a:pPr>
                <a:r>
                  <a:rPr lang="pt-BR" sz="2200" b="1" i="1" dirty="0">
                    <a:latin typeface="Arial Narrow" panose="020B0606020202030204" pitchFamily="34" charset="0"/>
                  </a:rPr>
                  <a:t>1ª Forma:</a:t>
                </a:r>
                <a:r>
                  <a:rPr lang="pt-BR" sz="2200" i="1" dirty="0">
                    <a:latin typeface="Arial Narrow" panose="020B0606020202030204" pitchFamily="34" charset="0"/>
                  </a:rPr>
                  <a:t> escrever uma fração centesimal equivalente 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/>
                        </m:ctrlPr>
                      </m:fPr>
                      <m:num>
                        <m:r>
                          <a:rPr lang="pt-BR" sz="2200" i="1"/>
                          <m:t> 3 </m:t>
                        </m:r>
                      </m:num>
                      <m:den>
                        <m:r>
                          <a:rPr lang="pt-BR" sz="2200" i="1"/>
                          <m:t>4</m:t>
                        </m:r>
                      </m:den>
                    </m:f>
                  </m:oMath>
                </a14:m>
                <a:r>
                  <a:rPr lang="pt-BR" sz="2200" i="1" dirty="0">
                    <a:latin typeface="Arial Narrow" panose="020B0606020202030204" pitchFamily="34" charset="0"/>
                  </a:rPr>
                  <a:t> e representá-la na forma percentual.</a:t>
                </a:r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3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/>
                          </m:ctrlPr>
                        </m:fPr>
                        <m:num>
                          <m:r>
                            <a:rPr lang="pt-BR" sz="2200" i="1"/>
                            <m:t> 3 </m:t>
                          </m:r>
                        </m:num>
                        <m:den>
                          <m:r>
                            <a:rPr lang="pt-BR" sz="2200" i="1"/>
                            <m:t>4</m:t>
                          </m:r>
                        </m:den>
                      </m:f>
                      <m:r>
                        <a:rPr lang="pt-BR" sz="2200" i="1"/>
                        <m:t> → </m:t>
                      </m:r>
                      <m:f>
                        <m:fPr>
                          <m:ctrlPr>
                            <a:rPr lang="pt-BR" sz="2200" i="1"/>
                          </m:ctrlPr>
                        </m:fPr>
                        <m:num>
                          <m:r>
                            <a:rPr lang="pt-BR" sz="2200" i="1"/>
                            <m:t> </m:t>
                          </m:r>
                          <m:sSup>
                            <m:sSupPr>
                              <m:ctrlPr>
                                <a:rPr lang="pt-BR" sz="2200" i="1"/>
                              </m:ctrlPr>
                            </m:sSupPr>
                            <m:e>
                              <m:r>
                                <a:rPr lang="pt-BR" sz="2200" i="1"/>
                                <m:t>3</m:t>
                              </m:r>
                            </m:e>
                            <m:sup>
                              <m:r>
                                <a:rPr lang="pt-BR" sz="2200" i="1"/>
                                <m:t> ×25</m:t>
                              </m:r>
                            </m:sup>
                          </m:sSup>
                          <m:r>
                            <a:rPr lang="pt-BR" sz="2200" i="1"/>
                            <m:t> </m:t>
                          </m:r>
                        </m:num>
                        <m:den>
                          <m:sSub>
                            <m:sSubPr>
                              <m:ctrlPr>
                                <a:rPr lang="pt-BR" sz="2200" i="1"/>
                              </m:ctrlPr>
                            </m:sSubPr>
                            <m:e>
                              <m:r>
                                <a:rPr lang="pt-BR" sz="2200" i="1"/>
                                <m:t>4</m:t>
                              </m:r>
                            </m:e>
                            <m:sub>
                              <m:r>
                                <a:rPr lang="pt-BR" sz="2200" i="1"/>
                                <m:t> ×25</m:t>
                              </m:r>
                            </m:sub>
                          </m:sSub>
                        </m:den>
                      </m:f>
                      <m:r>
                        <a:rPr lang="pt-BR" sz="2200" i="1"/>
                        <m:t>=</m:t>
                      </m:r>
                      <m:f>
                        <m:fPr>
                          <m:ctrlPr>
                            <a:rPr lang="pt-BR" sz="2200" i="1"/>
                          </m:ctrlPr>
                        </m:fPr>
                        <m:num>
                          <m:r>
                            <a:rPr lang="pt-BR" sz="2200" i="1"/>
                            <m:t>75</m:t>
                          </m:r>
                        </m:num>
                        <m:den>
                          <m:r>
                            <a:rPr lang="pt-BR" sz="2200" i="1"/>
                            <m:t>100</m:t>
                          </m:r>
                        </m:den>
                      </m:f>
                      <m:r>
                        <a:rPr lang="pt-BR" sz="2200" i="1"/>
                        <m:t>=75%</m:t>
                      </m:r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300"/>
                  </a:spcAft>
                </a:pPr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300"/>
                  </a:spcAft>
                </a:pPr>
                <a:r>
                  <a:rPr lang="pt-BR" sz="2200" b="1" i="1" dirty="0">
                    <a:latin typeface="Arial Narrow" panose="020B0606020202030204" pitchFamily="34" charset="0"/>
                  </a:rPr>
                  <a:t>2ª Forma:</a:t>
                </a:r>
                <a:r>
                  <a:rPr lang="pt-BR" sz="2200" i="1" dirty="0">
                    <a:latin typeface="Arial Narrow" panose="020B0606020202030204" pitchFamily="34" charset="0"/>
                  </a:rPr>
                  <a:t> representar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/>
                        </m:ctrlPr>
                      </m:fPr>
                      <m:num>
                        <m:r>
                          <a:rPr lang="pt-BR" sz="2200" i="1"/>
                          <m:t>3</m:t>
                        </m:r>
                      </m:num>
                      <m:den>
                        <m:r>
                          <a:rPr lang="pt-BR" sz="2200" i="1"/>
                          <m:t> 4 </m:t>
                        </m:r>
                      </m:den>
                    </m:f>
                  </m:oMath>
                </a14:m>
                <a:r>
                  <a:rPr lang="pt-BR" sz="2200" i="1" dirty="0">
                    <a:latin typeface="Arial Narrow" panose="020B0606020202030204" pitchFamily="34" charset="0"/>
                  </a:rPr>
                  <a:t> na forma decimal, dividindo o numerador pelo denominador.</a:t>
                </a:r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3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/>
                          </m:ctrlPr>
                        </m:fPr>
                        <m:num>
                          <m:r>
                            <a:rPr lang="pt-BR" sz="2200" i="1"/>
                            <m:t>3</m:t>
                          </m:r>
                        </m:num>
                        <m:den>
                          <m:r>
                            <a:rPr lang="pt-BR" sz="2200" i="1"/>
                            <m:t> 4 </m:t>
                          </m:r>
                        </m:den>
                      </m:f>
                      <m:r>
                        <a:rPr lang="pt-BR" sz="2200" i="1"/>
                        <m:t> = 3÷4 = 0,75</m:t>
                      </m:r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300"/>
                  </a:spcAft>
                </a:pPr>
                <a:r>
                  <a:rPr lang="pt-BR" sz="2200" i="1" dirty="0">
                    <a:latin typeface="Arial Narrow" panose="020B0606020202030204" pitchFamily="34" charset="0"/>
                  </a:rPr>
                  <a:t>E, depois, multiplicar, o resultado obtido, pela fração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/>
                        </m:ctrlPr>
                      </m:fPr>
                      <m:num>
                        <m:r>
                          <a:rPr lang="pt-BR" sz="2200" i="1"/>
                          <m:t> 100 </m:t>
                        </m:r>
                      </m:num>
                      <m:den>
                        <m:r>
                          <a:rPr lang="pt-BR" sz="2200" i="1"/>
                          <m:t>100</m:t>
                        </m:r>
                      </m:den>
                    </m:f>
                  </m:oMath>
                </a14:m>
                <a:r>
                  <a:rPr lang="pt-BR" sz="2200" i="1" dirty="0">
                    <a:latin typeface="Arial Narrow" panose="020B0606020202030204" pitchFamily="34" charset="0"/>
                  </a:rPr>
                  <a:t> para então representar a forma percentual. </a:t>
                </a:r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4000"/>
                  </a:lnSpc>
                  <a:spcAft>
                    <a:spcPts val="3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/>
                        <m:t>0,75∙</m:t>
                      </m:r>
                      <m:f>
                        <m:fPr>
                          <m:ctrlPr>
                            <a:rPr lang="pt-BR" sz="2200" i="1"/>
                          </m:ctrlPr>
                        </m:fPr>
                        <m:num>
                          <m:r>
                            <a:rPr lang="pt-BR" sz="2200" i="1"/>
                            <m:t>100</m:t>
                          </m:r>
                        </m:num>
                        <m:den>
                          <m:r>
                            <a:rPr lang="pt-BR" sz="2200" i="1"/>
                            <m:t> 100 </m:t>
                          </m:r>
                        </m:den>
                      </m:f>
                      <m:r>
                        <a:rPr lang="pt-BR" sz="2200" i="1"/>
                        <m:t>= </m:t>
                      </m:r>
                      <m:f>
                        <m:fPr>
                          <m:ctrlPr>
                            <a:rPr lang="pt-BR" sz="2200" i="1"/>
                          </m:ctrlPr>
                        </m:fPr>
                        <m:num>
                          <m:r>
                            <a:rPr lang="pt-BR" sz="2200" i="1"/>
                            <m:t>0,75∙100</m:t>
                          </m:r>
                        </m:num>
                        <m:den>
                          <m:r>
                            <a:rPr lang="pt-BR" sz="2200" i="1"/>
                            <m:t>100</m:t>
                          </m:r>
                        </m:den>
                      </m:f>
                      <m:r>
                        <a:rPr lang="pt-BR" sz="2200" i="1"/>
                        <m:t>=</m:t>
                      </m:r>
                      <m:f>
                        <m:fPr>
                          <m:ctrlPr>
                            <a:rPr lang="pt-BR" sz="2200" i="1"/>
                          </m:ctrlPr>
                        </m:fPr>
                        <m:num>
                          <m:r>
                            <a:rPr lang="pt-BR" sz="2200" i="1"/>
                            <m:t>75</m:t>
                          </m:r>
                        </m:num>
                        <m:den>
                          <m:r>
                            <a:rPr lang="pt-BR" sz="2200" i="1"/>
                            <m:t>100</m:t>
                          </m:r>
                        </m:den>
                      </m:f>
                      <m:r>
                        <a:rPr lang="pt-BR" sz="2200" i="1"/>
                        <m:t>=75%</m:t>
                      </m:r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262CDE80-7F90-C5CD-E259-6CF9427CDF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0" y="678927"/>
                <a:ext cx="11520000" cy="5861285"/>
              </a:xfrm>
              <a:prstGeom prst="rect">
                <a:avLst/>
              </a:prstGeom>
              <a:blipFill>
                <a:blip r:embed="rId2"/>
                <a:stretch>
                  <a:fillRect l="-68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271472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E32D1345-A9F0-CACE-4CC2-FA0DF1943A26}"/>
                  </a:ext>
                </a:extLst>
              </p:cNvPr>
              <p:cNvSpPr txBox="1"/>
              <p:nvPr/>
            </p:nvSpPr>
            <p:spPr>
              <a:xfrm>
                <a:off x="336000" y="708861"/>
                <a:ext cx="11520000" cy="56322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>
                  <a:lnSpc>
                    <a:spcPct val="115000"/>
                  </a:lnSpc>
                  <a:spcAft>
                    <a:spcPts val="400"/>
                  </a:spcAft>
                  <a:buFont typeface="Wingdings" panose="05000000000000000000" pitchFamily="2" charset="2"/>
                  <a:buChar char=""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Porcentagem representada na forma decimal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Para representarmos um número percentual, na forma decimal, dividimos esse número por 100 ou o representamos em sua forma fracionária, simplificamos, se possível, e, por fim, dividimos o numerador pelo denominador.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Por exemplo, para representarmos </a:t>
                </a:r>
                <a14:m>
                  <m:oMath xmlns:m="http://schemas.openxmlformats.org/officeDocument/2006/math"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20%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 em sua forma decimal, devemos </a:t>
                </a: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endParaRPr lang="pt-BR" sz="2200" kern="100" dirty="0">
                  <a:latin typeface="Arial Narrow" panose="020B060602020203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marL="3228975"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r>
                  <a:rPr lang="pt-BR" sz="2200" b="1" kern="100" dirty="0"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ou</a:t>
                </a: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endParaRPr lang="pt-BR" sz="2200" kern="100" dirty="0">
                  <a:latin typeface="Arial Narrow" panose="020B060602020203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</a:pPr>
                <a:r>
                  <a:rPr lang="pt-BR" sz="2200" dirty="0">
                    <a:latin typeface="Arial Narrow" panose="020B0606020202030204" pitchFamily="34" charset="0"/>
                  </a:rPr>
                  <a:t>Assim, 20% pode ser represento por 0,2.</a:t>
                </a: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E32D1345-A9F0-CACE-4CC2-FA0DF1943A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0" y="708861"/>
                <a:ext cx="11520000" cy="5632247"/>
              </a:xfrm>
              <a:prstGeom prst="rect">
                <a:avLst/>
              </a:prstGeom>
              <a:blipFill>
                <a:blip r:embed="rId2"/>
                <a:stretch>
                  <a:fillRect l="-688" t="-433" r="-688" b="-140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026331D1-9EA2-9F7A-4869-A63F583C0B38}"/>
                  </a:ext>
                </a:extLst>
              </p:cNvPr>
              <p:cNvSpPr txBox="1"/>
              <p:nvPr/>
            </p:nvSpPr>
            <p:spPr>
              <a:xfrm>
                <a:off x="797476" y="3405673"/>
                <a:ext cx="3016706" cy="4472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I) dividir </a:t>
                </a:r>
                <a14:m>
                  <m:oMath xmlns:m="http://schemas.openxmlformats.org/officeDocument/2006/math"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20 </m:t>
                    </m:r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por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 100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026331D1-9EA2-9F7A-4869-A63F583C0B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476" y="3405673"/>
                <a:ext cx="3016706" cy="447238"/>
              </a:xfrm>
              <a:prstGeom prst="rect">
                <a:avLst/>
              </a:prstGeom>
              <a:blipFill>
                <a:blip r:embed="rId3"/>
                <a:stretch>
                  <a:fillRect l="-2626" t="-5479" b="-2739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7990D19B-B46A-89A5-EAC1-70E0CEF9CF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258" y="4188436"/>
            <a:ext cx="1794773" cy="123777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246FAF17-0E5C-62E6-D838-EA2EF1FADDA6}"/>
              </a:ext>
            </a:extLst>
          </p:cNvPr>
          <p:cNvSpPr txBox="1"/>
          <p:nvPr/>
        </p:nvSpPr>
        <p:spPr>
          <a:xfrm>
            <a:off x="4357396" y="3405673"/>
            <a:ext cx="7195846" cy="1237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II) escrever este número na forma de fração e simplificá-la, se possível, para só então efetuar a divisão do numerador pelo denominador.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m 8" descr="Tela de celular&#10;&#10;O conteúdo gerado por IA pode estar incorreto.">
            <a:extLst>
              <a:ext uri="{FF2B5EF4-FFF2-40B4-BE49-F238E27FC236}">
                <a16:creationId xmlns:a16="http://schemas.microsoft.com/office/drawing/2014/main" id="{D11A5A90-0202-A01F-BFFE-CC1429E0D5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543472"/>
            <a:ext cx="3790108" cy="10828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133718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0606823D-1CDB-1DBB-DCF8-BCA3FA11BC2E}"/>
                  </a:ext>
                </a:extLst>
              </p:cNvPr>
              <p:cNvSpPr txBox="1"/>
              <p:nvPr/>
            </p:nvSpPr>
            <p:spPr>
              <a:xfrm>
                <a:off x="5523722" y="885445"/>
                <a:ext cx="6334707" cy="30269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 algn="just">
                  <a:lnSpc>
                    <a:spcPct val="115000"/>
                  </a:lnSpc>
                  <a:spcAft>
                    <a:spcPts val="400"/>
                  </a:spcAft>
                  <a:buFont typeface="Wingdings" panose="05000000000000000000" pitchFamily="2" charset="2"/>
                  <a:buChar char=""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Número decimal representado na forma percentual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Multiplicamos e dividimos o número decimal por 100, onde o divisor 100 é substituído pelo símbolo %.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Exemplo: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Representar o número </a:t>
                </a:r>
                <a14:m>
                  <m:oMath xmlns:m="http://schemas.openxmlformats.org/officeDocument/2006/math"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2,23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 na forma percentual.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2,23∙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100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 100 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2,23∙100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100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 223 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100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=223%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0606823D-1CDB-1DBB-DCF8-BCA3FA11BC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3722" y="885445"/>
                <a:ext cx="6334707" cy="3026919"/>
              </a:xfrm>
              <a:prstGeom prst="rect">
                <a:avLst/>
              </a:prstGeom>
              <a:blipFill>
                <a:blip r:embed="rId2"/>
                <a:stretch>
                  <a:fillRect l="-1251" t="-805" r="-125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>
            <a:extLst>
              <a:ext uri="{FF2B5EF4-FFF2-40B4-BE49-F238E27FC236}">
                <a16:creationId xmlns:a16="http://schemas.microsoft.com/office/drawing/2014/main" id="{6A49D193-785E-4FDD-FD08-CADDAB400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571" y="718690"/>
            <a:ext cx="5040000" cy="310595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C42E42B-1AAF-8163-88E6-A5F656E849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8099" y="4044463"/>
            <a:ext cx="6840000" cy="2468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42389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3005DCDD-0C57-B621-E6E3-DD80184398B1}"/>
                  </a:ext>
                </a:extLst>
              </p:cNvPr>
              <p:cNvSpPr txBox="1"/>
              <p:nvPr/>
            </p:nvSpPr>
            <p:spPr>
              <a:xfrm>
                <a:off x="336000" y="772527"/>
                <a:ext cx="11520000" cy="54168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4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Exemplo: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Roberta trabalha vendendo chocolates que ela mesma produz. Observe a fôrma que ela despejou o chocolate derretido para resfriá-lo. 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302125"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Responda: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302125"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a)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 Qual fração representa a quantidade de chocolate, colorida, contida na fôrma?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302125"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b)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 Qual porcentagem representa a fração obtida no item a)?</a:t>
                </a:r>
              </a:p>
              <a:p>
                <a:pPr marL="4302125"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302125"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r>
                  <a:rPr lang="pt-BR" sz="2200" i="1" u="sng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Resolução</a:t>
                </a: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302125"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a) Observe que foram preenchidos 40 quadradinhos do total de 100, logo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40</m:t>
                        </m:r>
                      </m:num>
                      <m:den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 .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302125"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b) Neste caso, como o denominador da fação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40</m:t>
                        </m:r>
                      </m:num>
                      <m:den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 é igual a 100, basta substituirmos esse denominador pelo símbolo %. Logo, 40%.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3005DCDD-0C57-B621-E6E3-DD80184398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0" y="772527"/>
                <a:ext cx="11520000" cy="5416804"/>
              </a:xfrm>
              <a:prstGeom prst="rect">
                <a:avLst/>
              </a:prstGeom>
              <a:blipFill>
                <a:blip r:embed="rId2"/>
                <a:stretch>
                  <a:fillRect l="-688" t="-563" r="-688" b="-146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 descr="Imagem de vídeo game&#10;&#10;O conteúdo gerado por IA pode estar incorreto.">
            <a:extLst>
              <a:ext uri="{FF2B5EF4-FFF2-40B4-BE49-F238E27FC236}">
                <a16:creationId xmlns:a16="http://schemas.microsoft.com/office/drawing/2014/main" id="{04D7C54B-6E10-0BAC-4090-78BAD2AF12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588" y="1775634"/>
            <a:ext cx="3600000" cy="38860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685718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Logotipo&#10;&#10;O conteúdo gerado por IA pode estar incorreto.">
            <a:extLst>
              <a:ext uri="{FF2B5EF4-FFF2-40B4-BE49-F238E27FC236}">
                <a16:creationId xmlns:a16="http://schemas.microsoft.com/office/drawing/2014/main" id="{AA46DF0D-8021-0263-9F6D-720EA4038F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3" t="10802" r="1793" b="8125"/>
          <a:stretch/>
        </p:blipFill>
        <p:spPr bwMode="auto">
          <a:xfrm>
            <a:off x="336000" y="600262"/>
            <a:ext cx="3600000" cy="57688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0E35C3FC-6D88-1460-C9DB-4FDDA1D692C8}"/>
                  </a:ext>
                </a:extLst>
              </p:cNvPr>
              <p:cNvSpPr txBox="1"/>
              <p:nvPr/>
            </p:nvSpPr>
            <p:spPr>
              <a:xfrm>
                <a:off x="336000" y="1177151"/>
                <a:ext cx="5580000" cy="51928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r>
                  <a:rPr lang="pt-BR" sz="2200" b="1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1. </a:t>
                </a: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Observe a fração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32</m:t>
                        </m:r>
                      </m:num>
                      <m:den>
                        <m:r>
                          <a:rPr lang="pt-BR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128</m:t>
                        </m:r>
                      </m:den>
                    </m:f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∙</m:t>
                    </m:r>
                  </m:oMath>
                </a14:m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a) Essa fração corresponde a qual número decimal?</a:t>
                </a:r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b) Qual é a porcentagem que corresponde a essa fração?</a:t>
                </a:r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r>
                  <a:rPr lang="pt-BR" sz="2200" b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2. </a:t>
                </a:r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Obtenha frações equivalentes e irredutíveis para cada uma das frações, a seguir, e as expresse na forma percentual.</a:t>
                </a: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200" smtClean="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pt-BR" sz="2200" smtClean="0">
                          <a:latin typeface="Cambria Math" panose="02040503050406030204" pitchFamily="18" charset="0"/>
                        </a:rPr>
                        <m:t>) </m:t>
                      </m:r>
                      <m:f>
                        <m:fPr>
                          <m:ctrlPr>
                            <a:rPr lang="pt-BR" sz="2200" i="1"/>
                          </m:ctrlPr>
                        </m:fPr>
                        <m:num>
                          <m:r>
                            <a:rPr lang="pt-BR" sz="2200"/>
                            <m:t>12</m:t>
                          </m:r>
                        </m:num>
                        <m:den>
                          <m:r>
                            <a:rPr lang="pt-BR" sz="2200"/>
                            <m:t> 20 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200"/>
                        <m:t>b</m:t>
                      </m:r>
                      <m:r>
                        <a:rPr lang="pt-BR" sz="2200"/>
                        <m:t>) </m:t>
                      </m:r>
                      <m:f>
                        <m:fPr>
                          <m:ctrlPr>
                            <a:rPr lang="pt-BR" sz="2200" i="1"/>
                          </m:ctrlPr>
                        </m:fPr>
                        <m:num>
                          <m:r>
                            <a:rPr lang="pt-BR" sz="2200"/>
                            <m:t>20</m:t>
                          </m:r>
                        </m:num>
                        <m:den>
                          <m:r>
                            <a:rPr lang="pt-BR" sz="2200"/>
                            <m:t> 50 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0E35C3FC-6D88-1460-C9DB-4FDDA1D692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0" y="1177151"/>
                <a:ext cx="5580000" cy="5192896"/>
              </a:xfrm>
              <a:prstGeom prst="rect">
                <a:avLst/>
              </a:prstGeom>
              <a:blipFill>
                <a:blip r:embed="rId3"/>
                <a:stretch>
                  <a:fillRect l="-1421" r="-142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ixaDeTexto 5">
            <a:extLst>
              <a:ext uri="{FF2B5EF4-FFF2-40B4-BE49-F238E27FC236}">
                <a16:creationId xmlns:a16="http://schemas.microsoft.com/office/drawing/2014/main" id="{29ADCB54-055C-6C18-C5A4-4A95D73DD141}"/>
              </a:ext>
            </a:extLst>
          </p:cNvPr>
          <p:cNvSpPr txBox="1"/>
          <p:nvPr/>
        </p:nvSpPr>
        <p:spPr>
          <a:xfrm>
            <a:off x="6096000" y="714990"/>
            <a:ext cx="5760000" cy="848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3. 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Complete adequadamente o quadro, a seguir, com as diferentes representações de um número racional.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B251CD04-EA6B-59F8-D258-9A727DC0D812}"/>
              </a:ext>
            </a:extLst>
          </p:cNvPr>
          <p:cNvCxnSpPr>
            <a:cxnSpLocks/>
          </p:cNvCxnSpPr>
          <p:nvPr/>
        </p:nvCxnSpPr>
        <p:spPr>
          <a:xfrm>
            <a:off x="6021352" y="714990"/>
            <a:ext cx="0" cy="5746222"/>
          </a:xfrm>
          <a:prstGeom prst="line">
            <a:avLst/>
          </a:prstGeom>
          <a:ln w="38100">
            <a:solidFill>
              <a:srgbClr val="2835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m 8">
            <a:extLst>
              <a:ext uri="{FF2B5EF4-FFF2-40B4-BE49-F238E27FC236}">
                <a16:creationId xmlns:a16="http://schemas.microsoft.com/office/drawing/2014/main" id="{2D36032A-6963-6654-D3C7-BBFAB032A7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6000" y="1728089"/>
            <a:ext cx="4320000" cy="4568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89667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87D6291-B19F-133A-A786-9CBBA44611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000" y="714990"/>
            <a:ext cx="5040000" cy="1917464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509738D-3D09-0E6D-4442-07D06D029FF9}"/>
              </a:ext>
            </a:extLst>
          </p:cNvPr>
          <p:cNvSpPr txBox="1"/>
          <p:nvPr/>
        </p:nvSpPr>
        <p:spPr>
          <a:xfrm>
            <a:off x="336000" y="2633675"/>
            <a:ext cx="5400000" cy="378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spcAft>
                <a:spcPts val="4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Item 1.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João comprou uma bicicleta no valor de  R$ 1200,00. No momento da compra, conseguiu um desconto de 25%.</a:t>
            </a:r>
          </a:p>
          <a:p>
            <a:pPr algn="just">
              <a:lnSpc>
                <a:spcPct val="114000"/>
              </a:lnSpc>
              <a:spcAft>
                <a:spcPts val="4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Qual o número decimal representa o desconto que João ganhou?</a:t>
            </a:r>
          </a:p>
          <a:p>
            <a:pPr>
              <a:lnSpc>
                <a:spcPct val="114000"/>
              </a:lnSpc>
              <a:spcAft>
                <a:spcPts val="400"/>
              </a:spcAft>
            </a:pPr>
            <a:r>
              <a:rPr lang="pt-BR" sz="2200" dirty="0">
                <a:latin typeface="Arial Narrow" panose="020B0606020202030204" pitchFamily="34" charset="0"/>
              </a:rPr>
              <a:t>(A) 0,025</a:t>
            </a:r>
          </a:p>
          <a:p>
            <a:pPr>
              <a:lnSpc>
                <a:spcPct val="114000"/>
              </a:lnSpc>
              <a:spcAft>
                <a:spcPts val="400"/>
              </a:spcAft>
            </a:pPr>
            <a:r>
              <a:rPr lang="pt-BR" sz="2200" dirty="0">
                <a:latin typeface="Arial Narrow" panose="020B0606020202030204" pitchFamily="34" charset="0"/>
              </a:rPr>
              <a:t>(B) 0,25</a:t>
            </a:r>
          </a:p>
          <a:p>
            <a:pPr>
              <a:lnSpc>
                <a:spcPct val="114000"/>
              </a:lnSpc>
              <a:spcAft>
                <a:spcPts val="400"/>
              </a:spcAft>
            </a:pPr>
            <a:r>
              <a:rPr lang="pt-BR" sz="2200" dirty="0">
                <a:latin typeface="Arial Narrow" panose="020B0606020202030204" pitchFamily="34" charset="0"/>
              </a:rPr>
              <a:t>(C) 2,50</a:t>
            </a:r>
          </a:p>
          <a:p>
            <a:pPr>
              <a:lnSpc>
                <a:spcPct val="114000"/>
              </a:lnSpc>
              <a:spcAft>
                <a:spcPts val="400"/>
              </a:spcAft>
            </a:pPr>
            <a:r>
              <a:rPr lang="pt-BR" sz="2200" dirty="0">
                <a:latin typeface="Arial Narrow" panose="020B0606020202030204" pitchFamily="34" charset="0"/>
              </a:rPr>
              <a:t>(D) 25,0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87E70354-7916-AAEA-3165-91134609BF16}"/>
                  </a:ext>
                </a:extLst>
              </p:cNvPr>
              <p:cNvSpPr txBox="1"/>
              <p:nvPr/>
            </p:nvSpPr>
            <p:spPr>
              <a:xfrm>
                <a:off x="6438425" y="2217219"/>
                <a:ext cx="5400000" cy="34072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4000"/>
                  </a:lnSpc>
                  <a:spcAft>
                    <a:spcPts val="4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Item 2.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Observe a fração a seguir</a:t>
                </a:r>
              </a:p>
              <a:p>
                <a:pPr>
                  <a:lnSpc>
                    <a:spcPct val="114000"/>
                  </a:lnSpc>
                  <a:spcAft>
                    <a:spcPts val="4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28</m:t>
                          </m:r>
                        </m:num>
                        <m:den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40 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4000"/>
                  </a:lnSpc>
                  <a:spcAft>
                    <a:spcPts val="4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A porcentagem que representa essa fração é</a:t>
                </a:r>
              </a:p>
              <a:p>
                <a:pPr>
                  <a:lnSpc>
                    <a:spcPct val="114000"/>
                  </a:lnSpc>
                  <a:spcAft>
                    <a:spcPts val="400"/>
                  </a:spcAft>
                </a:pPr>
                <a:r>
                  <a:rPr lang="pt-BR" sz="2200" dirty="0">
                    <a:latin typeface="Arial Narrow" panose="020B0606020202030204" pitchFamily="34" charset="0"/>
                  </a:rPr>
                  <a:t>(A) 28%</a:t>
                </a:r>
              </a:p>
              <a:p>
                <a:pPr>
                  <a:lnSpc>
                    <a:spcPct val="114000"/>
                  </a:lnSpc>
                  <a:spcAft>
                    <a:spcPts val="400"/>
                  </a:spcAft>
                </a:pPr>
                <a:r>
                  <a:rPr lang="pt-BR" sz="2200" dirty="0">
                    <a:latin typeface="Arial Narrow" panose="020B0606020202030204" pitchFamily="34" charset="0"/>
                  </a:rPr>
                  <a:t>(B) 40%</a:t>
                </a:r>
              </a:p>
              <a:p>
                <a:pPr>
                  <a:lnSpc>
                    <a:spcPct val="114000"/>
                  </a:lnSpc>
                  <a:spcAft>
                    <a:spcPts val="400"/>
                  </a:spcAft>
                </a:pPr>
                <a:r>
                  <a:rPr lang="pt-BR" sz="2200" dirty="0">
                    <a:latin typeface="Arial Narrow" panose="020B0606020202030204" pitchFamily="34" charset="0"/>
                  </a:rPr>
                  <a:t>(C) 68%</a:t>
                </a:r>
              </a:p>
              <a:p>
                <a:pPr>
                  <a:lnSpc>
                    <a:spcPct val="114000"/>
                  </a:lnSpc>
                  <a:spcAft>
                    <a:spcPts val="400"/>
                  </a:spcAft>
                </a:pPr>
                <a:r>
                  <a:rPr lang="pt-BR" sz="2200" dirty="0">
                    <a:latin typeface="Arial Narrow" panose="020B0606020202030204" pitchFamily="34" charset="0"/>
                  </a:rPr>
                  <a:t>(D) 70%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87E70354-7916-AAEA-3165-91134609BF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8425" y="2217219"/>
                <a:ext cx="5400000" cy="3407279"/>
              </a:xfrm>
              <a:prstGeom prst="rect">
                <a:avLst/>
              </a:prstGeom>
              <a:blipFill>
                <a:blip r:embed="rId3"/>
                <a:stretch>
                  <a:fillRect l="-1467" t="-894" b="-268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253C480C-5F50-FF7B-D191-4C165BBC166B}"/>
              </a:ext>
            </a:extLst>
          </p:cNvPr>
          <p:cNvCxnSpPr>
            <a:cxnSpLocks/>
          </p:cNvCxnSpPr>
          <p:nvPr/>
        </p:nvCxnSpPr>
        <p:spPr>
          <a:xfrm>
            <a:off x="6096000" y="714990"/>
            <a:ext cx="0" cy="5746222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940356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BB8609CA-3E79-8912-EA6D-2A838F81377D}"/>
              </a:ext>
            </a:extLst>
          </p:cNvPr>
          <p:cNvSpPr txBox="1"/>
          <p:nvPr/>
        </p:nvSpPr>
        <p:spPr>
          <a:xfrm>
            <a:off x="336001" y="799734"/>
            <a:ext cx="11520000" cy="4908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0700" algn="ctr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FENÔMENOS OU EXPERIMENTOS ALEATÓRIOS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400"/>
              </a:spcAft>
              <a:buNone/>
            </a:pPr>
            <a:endParaRPr lang="pt-BR" sz="6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Observe a situação</a:t>
            </a:r>
            <a:r>
              <a:rPr lang="pt-BR" sz="2200" b="1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Karla e Otávio são irmãos e estão discutindo quem se sentará no banco da frente com o pai. Para decidir qual dos dois filhos ocupará esse lugar, o pai deles jogou uma moeda para cima e disse: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i="1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“Se der cara, a Karla irá na frente, se der coroa, </a:t>
            </a:r>
          </a:p>
          <a:p>
            <a:pPr algn="ctr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i="1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Otávio ocupará esse lugar”.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 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E aí, qual dos dois irmãos tem mais chance de ocupar o tão disputado lugar?</a:t>
            </a:r>
            <a:endParaRPr lang="pt-BR" sz="2200" kern="0" dirty="0">
              <a:latin typeface="Arial Narrow" panose="020B0606020202030204" pitchFamily="34" charset="0"/>
              <a:ea typeface="Aptos" panose="020B0004020202020204" pitchFamily="34" charset="0"/>
              <a:cs typeface="ArialNarrow"/>
            </a:endParaRPr>
          </a:p>
          <a:p>
            <a:pPr marL="5019675" algn="just">
              <a:lnSpc>
                <a:spcPct val="115000"/>
              </a:lnSpc>
              <a:spcAft>
                <a:spcPts val="400"/>
              </a:spcAft>
              <a:buNone/>
            </a:pPr>
            <a:endParaRPr lang="pt-BR" sz="2200" kern="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Narrow"/>
            </a:endParaRPr>
          </a:p>
          <a:p>
            <a:pPr marL="5019675"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Para verificar quem tem mais chances de ganhar, precisamos entender alguns conceitos importantes.  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Perguntas para Tags: Tag/Desafio Cara ou Coroa">
            <a:extLst>
              <a:ext uri="{FF2B5EF4-FFF2-40B4-BE49-F238E27FC236}">
                <a16:creationId xmlns:a16="http://schemas.microsoft.com/office/drawing/2014/main" id="{3DE426C7-C17F-75F5-52A8-D09DEBBF1E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091" y="2799000"/>
            <a:ext cx="1260000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B14356C-005C-4DA4-F434-83AC97D472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882" y="4482442"/>
            <a:ext cx="3960000" cy="1937873"/>
          </a:xfrm>
          <a:prstGeom prst="rect">
            <a:avLst/>
          </a:prstGeom>
        </p:spPr>
      </p:pic>
      <p:pic>
        <p:nvPicPr>
          <p:cNvPr id="2" name="Imagem 1" descr="Texto&#10;&#10;O conteúdo gerado por IA pode estar incorreto.">
            <a:extLst>
              <a:ext uri="{FF2B5EF4-FFF2-40B4-BE49-F238E27FC236}">
                <a16:creationId xmlns:a16="http://schemas.microsoft.com/office/drawing/2014/main" id="{ADE6D8AB-61BF-6A68-2D31-7BD608FD01C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" t="7985" b="12925"/>
          <a:stretch>
            <a:fillRect/>
          </a:stretch>
        </p:blipFill>
        <p:spPr bwMode="auto">
          <a:xfrm>
            <a:off x="335999" y="591603"/>
            <a:ext cx="3600000" cy="6721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0063816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ACDC4650-9D68-4324-76DD-F8AD9A170FC1}"/>
              </a:ext>
            </a:extLst>
          </p:cNvPr>
          <p:cNvSpPr txBox="1"/>
          <p:nvPr/>
        </p:nvSpPr>
        <p:spPr>
          <a:xfrm>
            <a:off x="336000" y="660267"/>
            <a:ext cx="11520000" cy="5542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b="1" kern="0" dirty="0">
                <a:solidFill>
                  <a:srgbClr val="A02B93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1º – Experimento Aleatório</a:t>
            </a:r>
            <a:endParaRPr lang="pt-BR" sz="2200" b="1" kern="100" dirty="0">
              <a:solidFill>
                <a:srgbClr val="A02B93"/>
              </a:solidFill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É uma ação cujo resultado </a:t>
            </a:r>
            <a:r>
              <a:rPr lang="pt-BR" sz="2200" b="1" kern="0" dirty="0">
                <a:solidFill>
                  <a:srgbClr val="A02B93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não pode ser previsto com certeza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, mesmo que todas as possibilidades sejam conhecidas.</a:t>
            </a:r>
            <a:endParaRPr lang="pt-BR" sz="22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Alguns exemplos de experimentos aleatórios são:</a:t>
            </a: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endParaRPr lang="pt-BR" sz="2200" kern="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Narrow"/>
            </a:endParaRPr>
          </a:p>
          <a:p>
            <a:pPr marL="4665663"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4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Mesmo quando os resultados são imprevisíveis se repetimos os processos várias vezes, podemos identificar a chance de cada resultado possível em fenômenos aleatórios. </a:t>
            </a:r>
          </a:p>
          <a:p>
            <a:pPr marL="4665663" algn="just">
              <a:lnSpc>
                <a:spcPct val="115000"/>
              </a:lnSpc>
              <a:spcAft>
                <a:spcPts val="400"/>
              </a:spcAft>
              <a:buNone/>
            </a:pPr>
            <a:endParaRPr lang="pt-B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665663"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4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Para isso, precisamos saber qual é o conjunto de todos os </a:t>
            </a:r>
            <a:r>
              <a:rPr lang="pt-BR" sz="2400" u="sng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possíveis resultados</a:t>
            </a:r>
            <a:r>
              <a:rPr lang="pt-BR" sz="24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 de um experimento aleatório, ou seja, precisamos saber o que é </a:t>
            </a:r>
            <a:r>
              <a:rPr lang="pt-BR" sz="2400" b="1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espaço amostral</a:t>
            </a:r>
            <a:r>
              <a:rPr lang="pt-BR" sz="24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 e </a:t>
            </a:r>
            <a:r>
              <a:rPr lang="pt-BR" sz="2400" b="1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evento. </a:t>
            </a:r>
            <a:endParaRPr lang="pt-BR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5D59842-C2CF-96C0-98DC-4EB77FD86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103" y="2548548"/>
            <a:ext cx="3600000" cy="378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12921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85065842-1F96-03C4-63AD-43C2478AB72B}"/>
                  </a:ext>
                </a:extLst>
              </p:cNvPr>
              <p:cNvSpPr txBox="1"/>
              <p:nvPr/>
            </p:nvSpPr>
            <p:spPr>
              <a:xfrm>
                <a:off x="336000" y="1022296"/>
                <a:ext cx="11520000" cy="41051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300"/>
                  </a:spcAft>
                  <a:buNone/>
                </a:pPr>
                <a:r>
                  <a:rPr lang="pt-BR" sz="2200" b="1" kern="0" dirty="0">
                    <a:solidFill>
                      <a:srgbClr val="3A7C22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2º – </a:t>
                </a:r>
                <a:r>
                  <a:rPr lang="pt-BR" sz="2200" b="1" i="1" kern="0" dirty="0">
                    <a:solidFill>
                      <a:srgbClr val="3A7C22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Espaço Amostral (S)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3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Conjunto de </a:t>
                </a:r>
                <a:r>
                  <a:rPr lang="pt-BR" sz="2200" b="1" kern="0" dirty="0">
                    <a:solidFill>
                      <a:srgbClr val="3A7C22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todos os resultados possíveis</a:t>
                </a:r>
                <a:r>
                  <a:rPr lang="pt-BR" sz="2200" kern="0" dirty="0">
                    <a:solidFill>
                      <a:srgbClr val="3A7C22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 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de um experimento aleatório. Representado pela letra </a:t>
                </a: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S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 ou por chaves </a:t>
                </a:r>
                <a14:m>
                  <m:oMath xmlns:m="http://schemas.openxmlformats.org/officeDocument/2006/math"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{ }.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300"/>
                  </a:spcAft>
                  <a:buNone/>
                </a:pP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Exemplo 1:</a:t>
                </a:r>
                <a:b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</a:br>
                <a:r>
                  <a:rPr lang="pt-BR" sz="2200" u="sng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Experimento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: jogar uma moeda </a:t>
                </a:r>
                <a:b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</a:b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Espaço amostral: </a:t>
                </a:r>
                <a14:m>
                  <m:oMath xmlns:m="http://schemas.openxmlformats.org/officeDocument/2006/math"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𝑆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</m:ctrlPr>
                      </m:dPr>
                      <m:e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𝑐𝑎𝑟𝑎</m:t>
                        </m:r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,</m:t>
                        </m:r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𝑐𝑜𝑟𝑜𝑎</m:t>
                        </m:r>
                      </m:e>
                    </m:d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300"/>
                  </a:spcAft>
                  <a:buNone/>
                </a:pP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 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300"/>
                  </a:spcAft>
                  <a:buNone/>
                </a:pP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Exemplo 2:</a:t>
                </a:r>
                <a:b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</a:br>
                <a:r>
                  <a:rPr lang="pt-BR" sz="2200" u="sng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Experimento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: lançar um dado de seis faces.</a:t>
                </a:r>
                <a:b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</a:b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Espaço amostral: </a:t>
                </a:r>
                <a14:m>
                  <m:oMath xmlns:m="http://schemas.openxmlformats.org/officeDocument/2006/math"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𝑆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</m:ctrlPr>
                      </m:dPr>
                      <m:e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𝑓𝑎𝑐𝑒</m:t>
                        </m:r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1, </m:t>
                        </m:r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𝑓𝑎𝑐𝑒</m:t>
                        </m:r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2, </m:t>
                        </m:r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𝑓𝑎𝑐𝑒</m:t>
                        </m:r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3, </m:t>
                        </m:r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𝑓𝑎𝑐𝑒</m:t>
                        </m:r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4, </m:t>
                        </m:r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𝑓𝑎𝑐𝑒</m:t>
                        </m:r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5, </m:t>
                        </m:r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𝑓𝑎𝑐𝑒</m:t>
                        </m:r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6</m:t>
                        </m:r>
                      </m:e>
                    </m:d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85065842-1F96-03C4-63AD-43C2478AB7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0" y="1022296"/>
                <a:ext cx="11520000" cy="4105163"/>
              </a:xfrm>
              <a:prstGeom prst="rect">
                <a:avLst/>
              </a:prstGeom>
              <a:blipFill>
                <a:blip r:embed="rId2"/>
                <a:stretch>
                  <a:fillRect l="-688" t="-743" r="-688" b="-222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443360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48BC0-9610-D844-ECB0-67B4E4D3E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7F396FCD-498D-7845-AE07-354DBDC16FE7}"/>
                  </a:ext>
                </a:extLst>
              </p:cNvPr>
              <p:cNvSpPr txBox="1"/>
              <p:nvPr/>
            </p:nvSpPr>
            <p:spPr>
              <a:xfrm>
                <a:off x="336000" y="836028"/>
                <a:ext cx="3960000" cy="46658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300"/>
                  </a:spcAft>
                  <a:buNone/>
                </a:pPr>
                <a:r>
                  <a:rPr lang="pt-BR" sz="2200" b="1" kern="0" dirty="0">
                    <a:solidFill>
                      <a:srgbClr val="0070C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3º – </a:t>
                </a:r>
                <a:r>
                  <a:rPr lang="pt-BR" sz="2200" b="1" i="1" kern="0" dirty="0">
                    <a:solidFill>
                      <a:srgbClr val="0070C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Evento</a:t>
                </a:r>
              </a:p>
              <a:p>
                <a:pPr algn="just">
                  <a:spcAft>
                    <a:spcPts val="300"/>
                  </a:spcAft>
                  <a:buNone/>
                </a:pP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300"/>
                  </a:spcAft>
                  <a:buNone/>
                </a:pPr>
                <a:r>
                  <a:rPr lang="pt-BR" sz="2200" i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É uma parte do espaço amostral, ou seja, é o </a:t>
                </a:r>
                <a:r>
                  <a:rPr lang="pt-BR" sz="2200" b="1" i="1" kern="0" dirty="0">
                    <a:solidFill>
                      <a:srgbClr val="0070C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resultado ou conjunto de resultados que nos interessa</a:t>
                </a:r>
                <a:r>
                  <a:rPr lang="pt-BR" sz="2200" i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 observar.</a:t>
                </a:r>
              </a:p>
              <a:p>
                <a:pPr algn="just">
                  <a:spcAft>
                    <a:spcPts val="300"/>
                  </a:spcAft>
                  <a:buNone/>
                </a:pPr>
                <a:endParaRPr lang="pt-BR" sz="2200" i="1" kern="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300"/>
                  </a:spcAft>
                  <a:buNone/>
                </a:pPr>
                <a:endParaRPr lang="pt-BR" sz="2200" i="1" kern="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300"/>
                  </a:spcAft>
                  <a:buNone/>
                </a:pPr>
                <a:r>
                  <a:rPr lang="pt-BR" sz="2200" b="1" kern="0" dirty="0"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Exemplo 1:</a:t>
                </a:r>
                <a:endParaRPr lang="pt-BR" sz="2200" kern="0" dirty="0">
                  <a:latin typeface="Arial Narrow" panose="020B0606020202030204" pitchFamily="34" charset="0"/>
                  <a:ea typeface="Aptos" panose="020B0004020202020204" pitchFamily="34" charset="0"/>
                  <a:cs typeface="ArialNarrow"/>
                </a:endParaRPr>
              </a:p>
              <a:p>
                <a:pPr algn="just">
                  <a:lnSpc>
                    <a:spcPct val="115000"/>
                  </a:lnSpc>
                  <a:spcAft>
                    <a:spcPts val="300"/>
                  </a:spcAft>
                  <a:buNone/>
                </a:pPr>
                <a:r>
                  <a:rPr lang="pt-BR" sz="2200" kern="0" dirty="0"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No lançamento de uma moeda </a:t>
                </a:r>
                <a:r>
                  <a:rPr lang="pt-BR" sz="2200" i="1" kern="0" dirty="0"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o </a:t>
                </a:r>
                <a:r>
                  <a:rPr lang="pt-BR" sz="2200" kern="0" dirty="0"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evento</a:t>
                </a:r>
                <a:r>
                  <a:rPr lang="pt-BR" sz="2200" i="1" kern="0" dirty="0"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 “sair coroa” é:</a:t>
                </a:r>
              </a:p>
              <a:p>
                <a:pPr algn="just">
                  <a:lnSpc>
                    <a:spcPct val="115000"/>
                  </a:lnSpc>
                  <a:spcAft>
                    <a:spcPts val="3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0"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𝐸</m:t>
                      </m:r>
                      <m:r>
                        <a:rPr lang="pt-BR" sz="2200" i="1" kern="0"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BR" sz="2200" i="1" kern="0"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dPr>
                        <m:e>
                          <m:r>
                            <a:rPr lang="pt-BR" sz="2200" i="1" kern="0"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𝑐𝑜𝑟𝑜𝑎</m:t>
                          </m:r>
                        </m:e>
                      </m:d>
                    </m:oMath>
                  </m:oMathPara>
                </a14:m>
                <a:endParaRPr lang="pt-BR" sz="22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7F396FCD-498D-7845-AE07-354DBDC16F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0" y="836028"/>
                <a:ext cx="3960000" cy="4665893"/>
              </a:xfrm>
              <a:prstGeom prst="rect">
                <a:avLst/>
              </a:prstGeom>
              <a:blipFill>
                <a:blip r:embed="rId2"/>
                <a:stretch>
                  <a:fillRect l="-2000" t="-914" r="-20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515642DA-B670-B034-9058-C4EDF22AD924}"/>
                  </a:ext>
                </a:extLst>
              </p:cNvPr>
              <p:cNvSpPr txBox="1"/>
              <p:nvPr/>
            </p:nvSpPr>
            <p:spPr>
              <a:xfrm>
                <a:off x="4552531" y="706080"/>
                <a:ext cx="7200000" cy="58939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300"/>
                  </a:spcAft>
                  <a:buNone/>
                </a:pP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Exemplo 2: 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No lançamento de um dado, o evento </a:t>
                </a:r>
                <a:r>
                  <a:rPr lang="pt-BR" sz="2200" i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“sair um número par”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 é:</a:t>
                </a:r>
                <a:endParaRPr lang="pt-BR" sz="2200" kern="0" dirty="0">
                  <a:latin typeface="Arial Narrow" panose="020B0606020202030204" pitchFamily="34" charset="0"/>
                  <a:ea typeface="Aptos" panose="020B0004020202020204" pitchFamily="34" charset="0"/>
                  <a:cs typeface="ArialNarrow"/>
                </a:endParaRPr>
              </a:p>
              <a:p>
                <a:pPr algn="just">
                  <a:spcAft>
                    <a:spcPts val="3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𝐸</m:t>
                      </m:r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dPr>
                        <m:e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𝑓𝑎𝑐𝑒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2 , 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𝑓𝑎𝑐𝑒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4 , 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𝑓𝑎𝑐𝑒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6</m:t>
                          </m:r>
                        </m:e>
                      </m:d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 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3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Desta forma, já conseguimos identificar qual dos dois irmãos tem mais chance de ocupar o lugar na frente do carro.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3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Observe: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300"/>
                  </a:spcAft>
                  <a:buNone/>
                </a:pPr>
                <a:r>
                  <a:rPr lang="pt-BR" sz="2200" u="sng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Experimento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: jogar uma moeda</a:t>
                </a:r>
              </a:p>
              <a:p>
                <a:pPr algn="just">
                  <a:spcAft>
                    <a:spcPts val="3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Espaço amostral: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S</m:t>
                    </m:r>
                    <m:r>
                      <a:rPr lang="pt-BR" sz="2200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pt-BR" sz="2200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cara</m:t>
                        </m:r>
                        <m:r>
                          <a:rPr lang="pt-BR" sz="2200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 ,</m:t>
                        </m:r>
                        <m:r>
                          <m:rPr>
                            <m:sty m:val="p"/>
                          </m:rPr>
                          <a:rPr lang="pt-BR" sz="2200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coroa</m:t>
                        </m:r>
                      </m:e>
                    </m:d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3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Evento </a:t>
                </a:r>
                <a:r>
                  <a:rPr lang="pt-BR" sz="2200" i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“sair coroa”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E</m:t>
                    </m:r>
                    <m:r>
                      <a:rPr lang="pt-BR" sz="2200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pt-BR" sz="2200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coroa</m:t>
                        </m:r>
                      </m:e>
                    </m:d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3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Assim, temos uma possibilidade (evento) de duas (espaço amostral), ou seja, </a:t>
                </a:r>
                <a14:m>
                  <m:oMath xmlns:m="http://schemas.openxmlformats.org/officeDocument/2006/math">
                    <m:r>
                      <a:rPr lang="pt-BR" sz="2200" b="1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𝟏</m:t>
                    </m:r>
                    <m:r>
                      <a:rPr lang="pt-BR" sz="2200" b="1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 </m:t>
                    </m:r>
                    <m:r>
                      <a:rPr lang="pt-BR" sz="2200" b="1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𝒅𝒆</m:t>
                    </m:r>
                    <m:r>
                      <a:rPr lang="pt-BR" sz="2200" b="1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 </m:t>
                    </m:r>
                    <m:r>
                      <a:rPr lang="pt-BR" sz="2200" b="1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𝟐</m:t>
                    </m:r>
                  </m:oMath>
                </a14:m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3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Portanto, ambos tem a mesma chance de se sentar no banco da frente do carro. </a:t>
                </a:r>
                <a:endParaRPr lang="pt-BR" sz="2200" kern="10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300"/>
                  </a:spcAft>
                  <a:buNone/>
                </a:pPr>
                <a:endParaRPr lang="pt-BR" sz="2200" kern="1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300"/>
                  </a:spcAft>
                </a:pPr>
                <a:r>
                  <a:rPr lang="pt-BR" sz="2200" kern="0" dirty="0"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Mas se quiséssemos descobrir qual a chance de sair uma face par ao lançar um dado? Para isso, precisamos calcular probabilidades!</a:t>
                </a:r>
                <a:endParaRPr lang="pt-BR" sz="22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515642DA-B670-B034-9058-C4EDF22AD9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2531" y="706080"/>
                <a:ext cx="7200000" cy="5893921"/>
              </a:xfrm>
              <a:prstGeom prst="rect">
                <a:avLst/>
              </a:prstGeom>
              <a:blipFill>
                <a:blip r:embed="rId3"/>
                <a:stretch>
                  <a:fillRect l="-1101" t="-724" r="-1101" b="-113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F9F0D1A4-9C19-04A9-2DEC-4FB2A5310132}"/>
              </a:ext>
            </a:extLst>
          </p:cNvPr>
          <p:cNvCxnSpPr>
            <a:cxnSpLocks/>
          </p:cNvCxnSpPr>
          <p:nvPr/>
        </p:nvCxnSpPr>
        <p:spPr>
          <a:xfrm>
            <a:off x="4424265" y="706080"/>
            <a:ext cx="0" cy="5746222"/>
          </a:xfrm>
          <a:prstGeom prst="line">
            <a:avLst/>
          </a:prstGeom>
          <a:ln w="38100">
            <a:solidFill>
              <a:srgbClr val="5889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43256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CCB745D-B235-1973-62B3-8E7A87395ABD}"/>
              </a:ext>
            </a:extLst>
          </p:cNvPr>
          <p:cNvSpPr txBox="1"/>
          <p:nvPr/>
        </p:nvSpPr>
        <p:spPr>
          <a:xfrm>
            <a:off x="336000" y="687004"/>
            <a:ext cx="5760000" cy="4156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PROBABILIDADE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 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Narrow"/>
              </a:rPr>
              <a:t>Probabilidade é a medida da </a:t>
            </a:r>
            <a:r>
              <a:rPr lang="pt-BR" sz="2200" b="1" u="sng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Narrow"/>
              </a:rPr>
              <a:t>possibilidade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Narrow"/>
              </a:rPr>
              <a:t> de um resultado específico dentro de um conjunto de resultados possíveis.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Narrow"/>
              </a:rPr>
              <a:t>Quando identificamos o espaço amostral e o evento, podemos encontrar a probabilidade daquele evento ocorrer em relação ao espaço amostral. 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Narrow"/>
              </a:rPr>
              <a:t>Observe o caso do lançamento de um dado de seis faces: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4D05DF6A-173F-44D9-0FD5-85F8BC89054E}"/>
                  </a:ext>
                </a:extLst>
              </p:cNvPr>
              <p:cNvSpPr txBox="1"/>
              <p:nvPr/>
            </p:nvSpPr>
            <p:spPr>
              <a:xfrm>
                <a:off x="6096000" y="706080"/>
                <a:ext cx="5760000" cy="48822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5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Desta forma, temos: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500"/>
                  </a:spcAft>
                  <a:buNone/>
                </a:pPr>
                <a:r>
                  <a:rPr lang="pt-BR" sz="2200" u="sng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Experimento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: jogar um dado de seis faces.</a:t>
                </a:r>
              </a:p>
              <a:p>
                <a:pPr algn="just">
                  <a:lnSpc>
                    <a:spcPct val="115000"/>
                  </a:lnSpc>
                  <a:spcAft>
                    <a:spcPts val="500"/>
                  </a:spcAft>
                  <a:buNone/>
                </a:pPr>
                <a:endParaRPr lang="pt-BR" sz="2200" kern="0" dirty="0">
                  <a:latin typeface="Arial Narrow" panose="020B0606020202030204" pitchFamily="34" charset="0"/>
                  <a:ea typeface="Aptos" panose="020B0004020202020204" pitchFamily="34" charset="0"/>
                  <a:cs typeface="ArialNarrow"/>
                </a:endParaRPr>
              </a:p>
              <a:p>
                <a:pPr algn="just">
                  <a:lnSpc>
                    <a:spcPct val="115000"/>
                  </a:lnSpc>
                  <a:spcAft>
                    <a:spcPts val="5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Espaço amostral: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000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S</m:t>
                      </m:r>
                      <m:r>
                        <a:rPr lang="pt-BR" sz="2000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dPr>
                        <m:e>
                          <m: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𝑓𝑎𝑐𝑒</m:t>
                          </m:r>
                          <m: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1, </m:t>
                          </m:r>
                          <m: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𝑓𝑎𝑐𝑒</m:t>
                          </m:r>
                          <m: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2, </m:t>
                          </m:r>
                          <m: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𝑓𝑎𝑐𝑒</m:t>
                          </m:r>
                          <m: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3, </m:t>
                          </m:r>
                          <m: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𝑓𝑎𝑐𝑒</m:t>
                          </m:r>
                          <m: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4, </m:t>
                          </m:r>
                          <m: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𝑓𝑎𝑐𝑒</m:t>
                          </m:r>
                          <m: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5, </m:t>
                          </m:r>
                          <m: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𝑓𝑎𝑐𝑒</m:t>
                          </m:r>
                          <m:r>
                            <a:rPr lang="pt-BR" sz="20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6</m:t>
                          </m:r>
                        </m:e>
                      </m:d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500"/>
                  </a:spcAft>
                  <a:buNone/>
                </a:pPr>
                <a:endParaRPr lang="pt-BR" sz="2200" kern="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ArialNarrow"/>
                </a:endParaRPr>
              </a:p>
              <a:p>
                <a:pPr algn="just">
                  <a:lnSpc>
                    <a:spcPct val="115000"/>
                  </a:lnSpc>
                  <a:spcAft>
                    <a:spcPts val="5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Evento </a:t>
                </a:r>
                <a:r>
                  <a:rPr lang="pt-BR" sz="2200" i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“sair face par”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: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𝐸</m:t>
                      </m:r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dPr>
                        <m:e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𝑓𝑎𝑐𝑒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2, 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𝑓𝑎𝑐𝑒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4, 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𝑓𝑎𝑐𝑒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6</m:t>
                          </m:r>
                        </m:e>
                      </m:d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500"/>
                  </a:spcAft>
                  <a:buNone/>
                </a:pPr>
                <a:endParaRPr lang="pt-BR" sz="2200" kern="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ArialNarrow"/>
                </a:endParaRPr>
              </a:p>
              <a:p>
                <a:pPr algn="just">
                  <a:lnSpc>
                    <a:spcPct val="115000"/>
                  </a:lnSpc>
                  <a:spcAft>
                    <a:spcPts val="5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Assim, temos três possibilidades (evento) de seis (espaço amostral), ou seja, </a:t>
                </a:r>
                <a14:m>
                  <m:oMath xmlns:m="http://schemas.openxmlformats.org/officeDocument/2006/math"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3 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𝑑𝑒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 6</m:t>
                    </m:r>
                  </m:oMath>
                </a14:m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4D05DF6A-173F-44D9-0FD5-85F8BC8905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706080"/>
                <a:ext cx="5760000" cy="4882299"/>
              </a:xfrm>
              <a:prstGeom prst="rect">
                <a:avLst/>
              </a:prstGeom>
              <a:blipFill>
                <a:blip r:embed="rId2"/>
                <a:stretch>
                  <a:fillRect l="-1376" t="-499" r="-1376" b="-162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 descr="Jogar 3d isolado branco jogo de cassino vetor de dados realista rolando  morrer conjunto de objetos de cubo de jogo Chance de rolagem de sorte com  três dois 6 e 1 ilustração">
            <a:extLst>
              <a:ext uri="{FF2B5EF4-FFF2-40B4-BE49-F238E27FC236}">
                <a16:creationId xmlns:a16="http://schemas.microsoft.com/office/drawing/2014/main" id="{673207AC-91E3-29F2-2DC6-ACE937435D6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0" t="5287" r="4582" b="4987"/>
          <a:stretch>
            <a:fillRect/>
          </a:stretch>
        </p:blipFill>
        <p:spPr bwMode="auto">
          <a:xfrm>
            <a:off x="2065330" y="4848284"/>
            <a:ext cx="2058357" cy="132271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D86C29E0-B1CA-02B4-CFD1-388C6E8E18BF}"/>
              </a:ext>
            </a:extLst>
          </p:cNvPr>
          <p:cNvCxnSpPr>
            <a:cxnSpLocks/>
          </p:cNvCxnSpPr>
          <p:nvPr/>
        </p:nvCxnSpPr>
        <p:spPr>
          <a:xfrm>
            <a:off x="6096000" y="706080"/>
            <a:ext cx="0" cy="5746222"/>
          </a:xfrm>
          <a:prstGeom prst="line">
            <a:avLst/>
          </a:prstGeom>
          <a:ln w="38100">
            <a:solidFill>
              <a:srgbClr val="5889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149201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AE1E836C-F1C3-5F64-2AC7-EEC1C7ED25C5}"/>
                  </a:ext>
                </a:extLst>
              </p:cNvPr>
              <p:cNvSpPr txBox="1"/>
              <p:nvPr/>
            </p:nvSpPr>
            <p:spPr>
              <a:xfrm>
                <a:off x="336000" y="790665"/>
                <a:ext cx="11520000" cy="56114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Matematicamente, podemos expressar essas possibilidades (P) em forma de uma razão (fração). Observe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200"/>
                  </a:spcBef>
                  <a:spcAft>
                    <a:spcPts val="4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𝑃</m:t>
                      </m:r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=</m:t>
                      </m:r>
                      <m:f>
                        <m:fPr>
                          <m:ctrlP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𝑛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º 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𝑑𝑒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𝑒𝑙𝑒𝑚𝑒𝑛𝑡𝑜𝑠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𝑑𝑜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𝑒𝑣𝑒𝑛𝑡𝑜</m:t>
                          </m:r>
                        </m:num>
                        <m:den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𝑛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º 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𝑑𝑒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𝑒𝑙𝑒𝑚𝑒𝑛𝑡𝑜𝑠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𝑑𝑜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𝑒𝑠𝑝𝑎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ç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𝑜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</m:t>
                          </m:r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𝑎𝑚𝑜𝑠𝑡𝑟𝑎𝑙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Para o experimento do lançamento de um dado e o evento </a:t>
                </a:r>
                <a:r>
                  <a:rPr lang="pt-BR" sz="2200" i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“sair face par”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, temos: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𝑃</m:t>
                      </m:r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=</m:t>
                      </m:r>
                      <m:f>
                        <m:fPr>
                          <m:ctrlP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3</m:t>
                          </m:r>
                        </m:num>
                        <m:den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6 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r>
                  <a:rPr lang="pt-BR" sz="2200" i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Como a probabilidade é de três para seis, e é representada em forma de fração, podemos representá-la como</a:t>
                </a: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endParaRPr lang="pt-BR" sz="2200" i="1" kern="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endParaRPr lang="pt-BR" sz="2200" i="1" kern="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endParaRPr lang="pt-BR" sz="2200" i="1" kern="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endParaRPr lang="pt-BR" sz="2200" i="1" kern="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endParaRPr lang="pt-BR" sz="2200" i="1" kern="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r>
                  <a:rPr lang="pt-BR" sz="2200" i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Ou seja, a probabilidade de sair uma face par, ao lançar um dado é de 50%.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AE1E836C-F1C3-5F64-2AC7-EEC1C7ED25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0" y="790665"/>
                <a:ext cx="11520000" cy="5611473"/>
              </a:xfrm>
              <a:prstGeom prst="rect">
                <a:avLst/>
              </a:prstGeom>
              <a:blipFill>
                <a:blip r:embed="rId2"/>
                <a:stretch>
                  <a:fillRect l="-688" t="-435" b="-130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>
            <a:extLst>
              <a:ext uri="{FF2B5EF4-FFF2-40B4-BE49-F238E27FC236}">
                <a16:creationId xmlns:a16="http://schemas.microsoft.com/office/drawing/2014/main" id="{34B12F07-3369-3149-7133-151157BA1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0284" y="3919610"/>
            <a:ext cx="7211431" cy="174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52071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O conteúdo gerado por IA pode estar incorreto.">
            <a:extLst>
              <a:ext uri="{FF2B5EF4-FFF2-40B4-BE49-F238E27FC236}">
                <a16:creationId xmlns:a16="http://schemas.microsoft.com/office/drawing/2014/main" id="{A14FC4C9-3A3D-57F1-C363-AEF7877151D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7" t="11846" r="2073" b="4975"/>
          <a:stretch>
            <a:fillRect/>
          </a:stretch>
        </p:blipFill>
        <p:spPr bwMode="auto">
          <a:xfrm>
            <a:off x="336000" y="757920"/>
            <a:ext cx="3600000" cy="54887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EEE0BF7-DB25-7566-8AA8-5D8DEB37041E}"/>
              </a:ext>
            </a:extLst>
          </p:cNvPr>
          <p:cNvSpPr txBox="1"/>
          <p:nvPr/>
        </p:nvSpPr>
        <p:spPr>
          <a:xfrm>
            <a:off x="336000" y="1303803"/>
            <a:ext cx="11520000" cy="4853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5.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 dado comum, com 6 faces numeradas de 1 a 6, será lançado.</a:t>
            </a: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Qual é o experimento aleatório?</a:t>
            </a: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Qual é o espaço amostral?</a:t>
            </a: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Escreva dois exemplos de eventos possíveis.</a:t>
            </a: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O número</a:t>
            </a: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7 faz parte do espaço amostral? Justifique.</a:t>
            </a: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endParaRPr lang="pt-BR" sz="2200" b="1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Em uma urna há cinco cartões com as letras: A, E, I, O e U. Um cartão será sorteado.</a:t>
            </a: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Qual é o espaço amostral?</a:t>
            </a: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Qual é o evento: “sair uma vogal”?</a:t>
            </a: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O evento </a:t>
            </a:r>
            <a:r>
              <a:rPr lang="pt-BR" sz="2200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“sair uma consoante”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faz parte do espaço amostral? Por quê?</a:t>
            </a:r>
          </a:p>
        </p:txBody>
      </p:sp>
    </p:spTree>
    <p:extLst>
      <p:ext uri="{BB962C8B-B14F-4D97-AF65-F5344CB8AC3E}">
        <p14:creationId xmlns:p14="http://schemas.microsoft.com/office/powerpoint/2010/main" val="215471235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D4631-FB3B-8F3E-786F-D61D886EF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5B1C26A4-077E-1DB3-3B98-53B6B7D40CFF}"/>
              </a:ext>
            </a:extLst>
          </p:cNvPr>
          <p:cNvSpPr txBox="1"/>
          <p:nvPr/>
        </p:nvSpPr>
        <p:spPr>
          <a:xfrm>
            <a:off x="336000" y="807545"/>
            <a:ext cx="11520000" cy="5561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7.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Em uma caixa há 3 bolas vermelhas, 2 bolas verdes e 1 bola azul. Uma bola será retirada ao acaso.</a:t>
            </a: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Qual é o experimento?</a:t>
            </a: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Liste o espaço amostral com as cores possíveis.</a:t>
            </a: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Qual seria um exemplo de evento?</a:t>
            </a: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O que não pode acontecer nesse experimento?</a:t>
            </a: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endParaRPr lang="pt-BR" sz="40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  <a:tabLst>
                <a:tab pos="810260" algn="l"/>
              </a:tabLs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8.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Uma roleta está dividida igualmente em 4 partes, com as cores: vermelho, azul, amarelo e verde. De acordo com essa situação, responda:</a:t>
            </a: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  <a:tabLst>
                <a:tab pos="452755" algn="l"/>
              </a:tabLs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Qual é o espaço amostral?</a:t>
            </a: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  <a:tabLst>
                <a:tab pos="452755" algn="l"/>
              </a:tabLs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Qual seria um exemplo de evento com apenas um elemento?</a:t>
            </a: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  <a:tabLst>
                <a:tab pos="452755" algn="l"/>
              </a:tabLs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Dê um exemplo de evento com dois elementos.</a:t>
            </a: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  <a:tabLst>
                <a:tab pos="452755" algn="l"/>
              </a:tabLs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Dê um exemplo de evento impossível.</a:t>
            </a:r>
          </a:p>
        </p:txBody>
      </p:sp>
    </p:spTree>
    <p:extLst>
      <p:ext uri="{BB962C8B-B14F-4D97-AF65-F5344CB8AC3E}">
        <p14:creationId xmlns:p14="http://schemas.microsoft.com/office/powerpoint/2010/main" val="50867066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B3987-C398-7F5C-7E02-EA0675778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C1136AD6-6592-CE64-C4D6-0287E01D44CE}"/>
              </a:ext>
            </a:extLst>
          </p:cNvPr>
          <p:cNvSpPr txBox="1"/>
          <p:nvPr/>
        </p:nvSpPr>
        <p:spPr>
          <a:xfrm>
            <a:off x="336000" y="695573"/>
            <a:ext cx="5580000" cy="55809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400"/>
              </a:spcAft>
              <a:buNone/>
              <a:tabLst>
                <a:tab pos="363855" algn="l"/>
              </a:tabLs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9.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Em uma urna há 4 fichas com os números 1, 2, 3 e 4. Uma ficha será sorteada ao acaso.</a:t>
            </a: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  <a:tabLst>
                <a:tab pos="363855" algn="l"/>
              </a:tabLs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Liste o espaço amostral.</a:t>
            </a: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  <a:tabLst>
                <a:tab pos="363855" algn="l"/>
              </a:tabLs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Qual é a probabilidade de sair um número ímpar?</a:t>
            </a: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  <a:tabLst>
                <a:tab pos="363855" algn="l"/>
              </a:tabLs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E a probabilidade de sair o número 2?</a:t>
            </a: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  <a:tabLst>
                <a:tab pos="363855" algn="l"/>
              </a:tabLst>
            </a:pPr>
            <a:endParaRPr lang="pt-BR" sz="22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  <a:tabLst>
                <a:tab pos="363855" algn="l"/>
              </a:tabLst>
            </a:pP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  <a:tabLst>
                <a:tab pos="363855" algn="l"/>
              </a:tabLs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10.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Em uma urna há 5 bolas da cor amarelas, 7 vermelhas e 8 laranjas. Calcule a probabilidade de retirarmos aleatoriamente uma bola da cor:</a:t>
            </a: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  <a:tabLst>
                <a:tab pos="363855" algn="l"/>
              </a:tabLs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amarela.</a:t>
            </a: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  <a:tabLst>
                <a:tab pos="334010" algn="l"/>
              </a:tabLs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vermelha.</a:t>
            </a: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  <a:tabLst>
                <a:tab pos="334010" algn="l"/>
              </a:tabLs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laranja.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D63381D-3C43-D48E-82A5-E0706D951A4D}"/>
              </a:ext>
            </a:extLst>
          </p:cNvPr>
          <p:cNvSpPr txBox="1"/>
          <p:nvPr/>
        </p:nvSpPr>
        <p:spPr>
          <a:xfrm>
            <a:off x="6276001" y="897801"/>
            <a:ext cx="5580000" cy="3830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400"/>
              </a:spcAft>
              <a:buNone/>
              <a:tabLst>
                <a:tab pos="330200" algn="l"/>
              </a:tabLs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11.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Cátia</a:t>
            </a:r>
            <a:r>
              <a:rPr lang="pt-BR" sz="2200" kern="100" spc="-2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fez</a:t>
            </a:r>
            <a:r>
              <a:rPr lang="pt-BR" sz="2200" kern="100" spc="-1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uma</a:t>
            </a:r>
            <a:r>
              <a:rPr lang="pt-BR" sz="2200" kern="100" spc="-3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pesquisa</a:t>
            </a:r>
            <a:r>
              <a:rPr lang="pt-BR" sz="2200" kern="100" spc="-1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 a</a:t>
            </a:r>
            <a:r>
              <a:rPr lang="pt-BR" sz="2200" kern="100" spc="-3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turma</a:t>
            </a:r>
            <a:r>
              <a:rPr lang="pt-BR" sz="2200" kern="100" spc="-1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do 6º ano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</a:t>
            </a:r>
            <a:r>
              <a:rPr lang="pt-BR" sz="2200" kern="100" spc="-1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organizou</a:t>
            </a:r>
            <a:r>
              <a:rPr lang="pt-BR" sz="2200" kern="100" spc="-2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</a:t>
            </a:r>
            <a:r>
              <a:rPr lang="pt-BR" sz="2200" kern="100" spc="-2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dados</a:t>
            </a:r>
            <a:r>
              <a:rPr lang="pt-BR" sz="2200" kern="100" spc="-5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obtidos</a:t>
            </a:r>
            <a:r>
              <a:rPr lang="pt-BR" sz="2200" kern="100" spc="-2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</a:t>
            </a:r>
            <a:r>
              <a:rPr lang="pt-BR" sz="2200" kern="100" spc="-3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uma</a:t>
            </a:r>
            <a:r>
              <a:rPr lang="pt-BR" sz="2200" kern="100" spc="-2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tabela.</a:t>
            </a:r>
            <a:endParaRPr lang="pt-BR" sz="2200" kern="100" spc="-2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  <a:tabLst>
                <a:tab pos="330200" algn="l"/>
              </a:tabLst>
            </a:pPr>
            <a:endParaRPr lang="pt-BR" sz="2200" kern="100" spc="-2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  <a:tabLst>
                <a:tab pos="330200" algn="l"/>
              </a:tabLst>
            </a:pPr>
            <a:endParaRPr lang="pt-BR" sz="2200" kern="100" spc="-2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  <a:tabLst>
                <a:tab pos="330200" algn="l"/>
              </a:tabLst>
            </a:pPr>
            <a:endParaRPr lang="pt-BR" sz="2200" kern="100" spc="-2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  <a:tabLst>
                <a:tab pos="330200" algn="l"/>
              </a:tabLst>
            </a:pPr>
            <a:endParaRPr lang="pt-BR" sz="2200" kern="100" spc="-2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  <a:tabLst>
                <a:tab pos="330200" algn="l"/>
              </a:tabLs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</a:t>
            </a:r>
            <a:r>
              <a:rPr lang="pt-BR" sz="2200" kern="100" spc="-1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acordo</a:t>
            </a:r>
            <a:r>
              <a:rPr lang="pt-BR" sz="2200" kern="100" spc="-5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</a:t>
            </a:r>
            <a:r>
              <a:rPr lang="pt-BR" sz="2200" kern="100" spc="-2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pt-BR" sz="2200" kern="100" spc="-2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tabela, qual é a probabilidade de Cátia sortear uma pessoa dessa turma e ela usar óculos?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7A28771-669F-2B8D-6CDC-0AC239C2C5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9655" y="2001417"/>
            <a:ext cx="4772691" cy="1333686"/>
          </a:xfrm>
          <a:prstGeom prst="rect">
            <a:avLst/>
          </a:prstGeom>
        </p:spPr>
      </p:pic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2BFF1AF3-06C8-1DC9-BA43-634DBFAB018E}"/>
              </a:ext>
            </a:extLst>
          </p:cNvPr>
          <p:cNvCxnSpPr>
            <a:cxnSpLocks/>
          </p:cNvCxnSpPr>
          <p:nvPr/>
        </p:nvCxnSpPr>
        <p:spPr>
          <a:xfrm>
            <a:off x="6096000" y="706080"/>
            <a:ext cx="0" cy="5746222"/>
          </a:xfrm>
          <a:prstGeom prst="line">
            <a:avLst/>
          </a:prstGeom>
          <a:ln w="38100">
            <a:solidFill>
              <a:srgbClr val="5889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462826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EADF350-60E6-CC6F-3A6D-9C67DFE07D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999" y="822347"/>
            <a:ext cx="5580000" cy="2040905"/>
          </a:xfrm>
          <a:prstGeom prst="rect">
            <a:avLst/>
          </a:prstGeom>
        </p:spPr>
      </p:pic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7DE2EFCE-16E6-D4EB-02E1-E9DDA6315B04}"/>
              </a:ext>
            </a:extLst>
          </p:cNvPr>
          <p:cNvCxnSpPr>
            <a:cxnSpLocks/>
          </p:cNvCxnSpPr>
          <p:nvPr/>
        </p:nvCxnSpPr>
        <p:spPr>
          <a:xfrm>
            <a:off x="6096000" y="706080"/>
            <a:ext cx="0" cy="5746222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8EC07933-B5E9-998D-F75F-DD0D80BC1F53}"/>
              </a:ext>
            </a:extLst>
          </p:cNvPr>
          <p:cNvSpPr txBox="1"/>
          <p:nvPr/>
        </p:nvSpPr>
        <p:spPr>
          <a:xfrm>
            <a:off x="335999" y="2863252"/>
            <a:ext cx="5580000" cy="3145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spcAft>
                <a:spcPts val="600"/>
              </a:spcAft>
              <a:buNone/>
              <a:tabLst>
                <a:tab pos="340995" algn="l"/>
              </a:tabLs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Item 1.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Ronaldo comprou 6 números de uma rifa, de um total de 120 números, ao todo.</a:t>
            </a:r>
          </a:p>
          <a:p>
            <a:pPr algn="just">
              <a:lnSpc>
                <a:spcPct val="114000"/>
              </a:lnSpc>
              <a:spcAft>
                <a:spcPts val="600"/>
              </a:spcAft>
              <a:buNone/>
              <a:tabLst>
                <a:tab pos="340995" algn="l"/>
              </a:tabLs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Qual é a chance de Ronaldo ganhar a rifa?</a:t>
            </a:r>
          </a:p>
          <a:p>
            <a:pPr>
              <a:lnSpc>
                <a:spcPct val="114000"/>
              </a:lnSpc>
              <a:spcAft>
                <a:spcPts val="600"/>
              </a:spcAft>
            </a:pPr>
            <a:r>
              <a:rPr lang="pt-BR" sz="2200" dirty="0">
                <a:latin typeface="Arial Narrow" panose="020B0606020202030204" pitchFamily="34" charset="0"/>
              </a:rPr>
              <a:t>(A) 5%</a:t>
            </a:r>
          </a:p>
          <a:p>
            <a:pPr>
              <a:lnSpc>
                <a:spcPct val="114000"/>
              </a:lnSpc>
              <a:spcAft>
                <a:spcPts val="600"/>
              </a:spcAft>
            </a:pPr>
            <a:r>
              <a:rPr lang="pt-BR" sz="2200" dirty="0">
                <a:latin typeface="Arial Narrow" panose="020B0606020202030204" pitchFamily="34" charset="0"/>
              </a:rPr>
              <a:t>(B) 10%</a:t>
            </a:r>
          </a:p>
          <a:p>
            <a:pPr>
              <a:lnSpc>
                <a:spcPct val="114000"/>
              </a:lnSpc>
              <a:spcAft>
                <a:spcPts val="600"/>
              </a:spcAft>
            </a:pPr>
            <a:r>
              <a:rPr lang="pt-BR" sz="2200" dirty="0">
                <a:latin typeface="Arial Narrow" panose="020B0606020202030204" pitchFamily="34" charset="0"/>
              </a:rPr>
              <a:t>(C) 15%</a:t>
            </a:r>
          </a:p>
          <a:p>
            <a:pPr>
              <a:lnSpc>
                <a:spcPct val="114000"/>
              </a:lnSpc>
              <a:spcAft>
                <a:spcPts val="600"/>
              </a:spcAft>
            </a:pPr>
            <a:r>
              <a:rPr lang="pt-BR" sz="2200" dirty="0">
                <a:latin typeface="Arial Narrow" panose="020B0606020202030204" pitchFamily="34" charset="0"/>
              </a:rPr>
              <a:t>(D) 20%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9298B9A-6ADB-7799-D842-6DBA0853AAFC}"/>
              </a:ext>
            </a:extLst>
          </p:cNvPr>
          <p:cNvSpPr txBox="1"/>
          <p:nvPr/>
        </p:nvSpPr>
        <p:spPr>
          <a:xfrm>
            <a:off x="6276001" y="822347"/>
            <a:ext cx="5580000" cy="355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600"/>
              </a:spcAft>
              <a:buNone/>
              <a:tabLst>
                <a:tab pos="340995" algn="l"/>
              </a:tabLs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Item 2.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Joao colocou uma bolinha embaixo de um destes três copos.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  <a:buNone/>
              <a:tabLst>
                <a:tab pos="340995" algn="l"/>
              </a:tabLst>
            </a:pPr>
            <a:endParaRPr lang="pt-BR" sz="22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  <a:buNone/>
              <a:tabLst>
                <a:tab pos="340995" algn="l"/>
              </a:tabLst>
            </a:pP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  <a:buNone/>
              <a:tabLst>
                <a:tab pos="340995" algn="l"/>
              </a:tabLst>
            </a:pP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  <a:buNone/>
              <a:tabLst>
                <a:tab pos="340995" algn="l"/>
              </a:tabLst>
            </a:pP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  <a:tabLst>
                <a:tab pos="340995" algn="l"/>
              </a:tabLst>
            </a:pPr>
            <a:r>
              <a:rPr lang="pt-BR" sz="2200" dirty="0">
                <a:latin typeface="Arial Narrow" panose="020B0606020202030204" pitchFamily="34" charset="0"/>
              </a:rPr>
              <a:t>Qual é a probabilidade, ao escolher aleatoriamente um deles, de acertar em qual copo está a bolinha?</a:t>
            </a:r>
            <a:endParaRPr lang="pt-BR" sz="2200" kern="1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 20" descr="Caneca ao lado&#10;&#10;O conteúdo gerado por IA pode estar incorreto.">
            <a:extLst>
              <a:ext uri="{FF2B5EF4-FFF2-40B4-BE49-F238E27FC236}">
                <a16:creationId xmlns:a16="http://schemas.microsoft.com/office/drawing/2014/main" id="{00C2C658-11F1-6955-9D57-14F4FCEA231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06001" y="1870792"/>
            <a:ext cx="4320000" cy="1435793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37DC9C7B-80DB-60DC-4E4D-C0FA5D8391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6001" y="4444746"/>
            <a:ext cx="3600000" cy="139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20507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74F5E5DE-A027-124F-9BA4-CDCAB48AA35D}"/>
              </a:ext>
            </a:extLst>
          </p:cNvPr>
          <p:cNvSpPr txBox="1"/>
          <p:nvPr/>
        </p:nvSpPr>
        <p:spPr>
          <a:xfrm>
            <a:off x="336000" y="983921"/>
            <a:ext cx="11520000" cy="54224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  <a:buNone/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EXPERIMENTOS SUCESSIVOS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Observe a situação a seguir:</a:t>
            </a:r>
          </a:p>
          <a:p>
            <a:pPr>
              <a:lnSpc>
                <a:spcPct val="115000"/>
              </a:lnSpc>
              <a:spcAft>
                <a:spcPts val="600"/>
              </a:spcAft>
              <a:buNone/>
            </a:pPr>
            <a:endParaRPr lang="pt-BR" sz="2200" kern="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  <a:buNone/>
            </a:pPr>
            <a:endParaRPr lang="pt-BR" sz="2200" kern="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  <a:buNone/>
            </a:pPr>
            <a:endParaRPr lang="pt-BR" sz="2200" kern="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  <a:buNone/>
            </a:pPr>
            <a:endParaRPr lang="pt-BR" sz="2200" kern="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Para saber essa probabilidade, temos que identificar qual é o espaço amostral, o evento e, agora, os casos favoráveis a este evento! 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  <a:buNone/>
            </a:pP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Veja só, ela sorteia, olha o número e devolve o cartão para a caixa antes de sortear de novo.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Isso quer dizer que, todos os números continuam tendo chance de aparecer em cada sorteio, porque a caixa sempre volta a ter os 10 cartões dentro.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m 1" descr="Uma imagem contendo 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C6A26FB9-846A-4E58-0915-3F144E8E8D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" t="10571" r="2793" b="10629"/>
          <a:stretch/>
        </p:blipFill>
        <p:spPr bwMode="auto">
          <a:xfrm>
            <a:off x="336000" y="654723"/>
            <a:ext cx="3600000" cy="6583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E40C7F8-F1C6-E9B9-894E-4F74C0C868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6000" y="2030587"/>
            <a:ext cx="7560000" cy="151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50279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E5D758BC-64D6-9BDD-B2CE-84C52A718EF5}"/>
                  </a:ext>
                </a:extLst>
              </p:cNvPr>
              <p:cNvSpPr txBox="1"/>
              <p:nvPr/>
            </p:nvSpPr>
            <p:spPr>
              <a:xfrm>
                <a:off x="336000" y="669753"/>
                <a:ext cx="5760000" cy="34547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4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Agora, vamos pensar no seguinte: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Bef>
                    <a:spcPts val="300"/>
                  </a:spcBef>
                  <a:spcAft>
                    <a:spcPts val="400"/>
                  </a:spcAft>
                  <a:buNone/>
                </a:pPr>
                <a:r>
                  <a:rPr lang="pt-BR" sz="2200" i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Qual é a probabilidade de a Julia tirar um número maior que 8 em um sorteio só?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Os números maiores que 8 são o 9 e o 10, então temos </a:t>
                </a: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2 números favoráveis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 entre os </a:t>
                </a: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10 possíveis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.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Dessa forma, a possibilidade de isso acontecer é:</a:t>
                </a:r>
                <a:endParaRPr lang="pt-BR" sz="22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2</m:t>
                          </m:r>
                        </m:num>
                        <m:den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10</m:t>
                          </m:r>
                        </m:den>
                      </m:f>
                      <m:r>
                        <a:rPr lang="pt-BR" sz="2200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t-BR" sz="2200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ou</m:t>
                      </m:r>
                      <m:r>
                        <a:rPr lang="pt-BR" sz="2200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 </m:t>
                      </m:r>
                      <m:f>
                        <m:fPr>
                          <m:ctrlP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fPr>
                        <m:num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1</m:t>
                          </m:r>
                        </m:num>
                        <m:den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 5 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E5D758BC-64D6-9BDD-B2CE-84C52A718E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0" y="669753"/>
                <a:ext cx="5760000" cy="3454792"/>
              </a:xfrm>
              <a:prstGeom prst="rect">
                <a:avLst/>
              </a:prstGeom>
              <a:blipFill>
                <a:blip r:embed="rId2"/>
                <a:stretch>
                  <a:fillRect l="-1376" t="-705" r="-137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40C72A87-7FD6-96D4-A3CD-A278ED1C6585}"/>
                  </a:ext>
                </a:extLst>
              </p:cNvPr>
              <p:cNvSpPr txBox="1"/>
              <p:nvPr/>
            </p:nvSpPr>
            <p:spPr>
              <a:xfrm>
                <a:off x="6096000" y="669753"/>
                <a:ext cx="5760000" cy="35502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2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Identificando os conceitos temos: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lnSpc>
                    <a:spcPct val="115000"/>
                  </a:lnSpc>
                  <a:spcAft>
                    <a:spcPts val="200"/>
                  </a:spcAft>
                  <a:buFont typeface="Symbol" panose="05050102010706020507" pitchFamily="18" charset="2"/>
                  <a:buChar char=""/>
                </a:pP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Experimento aleatório: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 sortear um cartão;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lnSpc>
                    <a:spcPct val="115000"/>
                  </a:lnSpc>
                  <a:spcAft>
                    <a:spcPts val="200"/>
                  </a:spcAft>
                  <a:buFont typeface="Symbol" panose="05050102010706020507" pitchFamily="18" charset="2"/>
                  <a:buChar char=""/>
                </a:pP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Espaço amostral: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 </a:t>
                </a:r>
                <a:endParaRPr lang="pt-BR" sz="2200" i="1" kern="0" dirty="0">
                  <a:effectLst/>
                  <a:latin typeface="Cambria Math" panose="02040503050406030204" pitchFamily="18" charset="0"/>
                  <a:ea typeface="Aptos" panose="020B0004020202020204" pitchFamily="34" charset="0"/>
                  <a:cs typeface="ArialNarrow"/>
                </a:endParaRPr>
              </a:p>
              <a:p>
                <a:pPr lvl="0">
                  <a:lnSpc>
                    <a:spcPct val="115000"/>
                  </a:lnSpc>
                  <a:spcAft>
                    <a:spcPts val="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𝑆</m:t>
                      </m:r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Narrow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</m:ctrlPr>
                        </m:dPr>
                        <m:e>
                          <m: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Narrow"/>
                            </a:rPr>
                            <m:t>1; 2; 3; 4; 5; 6; 7; 8; 9; 10</m:t>
                          </m:r>
                        </m:e>
                      </m:d>
                      <m:r>
                        <a:rPr lang="pt-BR" sz="2200" i="1" ker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Narrow"/>
                        </a:rPr>
                        <m:t>;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lnSpc>
                    <a:spcPct val="115000"/>
                  </a:lnSpc>
                  <a:spcAft>
                    <a:spcPts val="200"/>
                  </a:spcAft>
                  <a:buFont typeface="Symbol" panose="05050102010706020507" pitchFamily="18" charset="2"/>
                  <a:buChar char=""/>
                </a:pP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Evento: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 tirar número maior que 8</a:t>
                </a:r>
                <a:r>
                  <a:rPr lang="pt-BR" sz="2200" kern="0" dirty="0"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: </a:t>
                </a:r>
                <a14:m>
                  <m:oMath xmlns:m="http://schemas.openxmlformats.org/officeDocument/2006/math"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𝐸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</m:ctrlPr>
                      </m:dPr>
                      <m:e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9; 10</m:t>
                        </m:r>
                      </m:e>
                    </m:d>
                  </m:oMath>
                </a14:m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;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lnSpc>
                    <a:spcPct val="115000"/>
                  </a:lnSpc>
                  <a:spcAft>
                    <a:spcPts val="200"/>
                  </a:spcAft>
                  <a:buFont typeface="Symbol" panose="05050102010706020507" pitchFamily="18" charset="2"/>
                  <a:buChar char=""/>
                </a:pP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Número de casos favoráveis: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2</m:t>
                    </m:r>
                  </m:oMath>
                </a14:m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;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lnSpc>
                    <a:spcPct val="115000"/>
                  </a:lnSpc>
                  <a:spcAft>
                    <a:spcPts val="200"/>
                  </a:spcAft>
                  <a:buFont typeface="Symbol" panose="05050102010706020507" pitchFamily="18" charset="2"/>
                  <a:buChar char=""/>
                </a:pP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Total de casos possíveis: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Narrow"/>
                      </a:rPr>
                      <m:t>10</m:t>
                    </m:r>
                  </m:oMath>
                </a14:m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Narrow"/>
                  </a:rPr>
                  <a:t>;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lnSpc>
                    <a:spcPct val="115000"/>
                  </a:lnSpc>
                  <a:spcAft>
                    <a:spcPts val="200"/>
                  </a:spcAft>
                  <a:buFont typeface="Symbol" panose="05050102010706020507" pitchFamily="18" charset="2"/>
                  <a:buChar char=""/>
                </a:pP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Narrow"/>
                  </a:rPr>
                  <a:t>Probabilidade de um sorteio: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</m:ctrlPr>
                      </m:fPr>
                      <m:num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2</m:t>
                        </m:r>
                      </m:num>
                      <m:den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Narrow"/>
                          </a:rPr>
                          <m:t> 10 </m:t>
                        </m:r>
                      </m:den>
                    </m:f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Narrow"/>
                      </a:rPr>
                      <m:t>∙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40C72A87-7FD6-96D4-A3CD-A278ED1C65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669753"/>
                <a:ext cx="5760000" cy="3550267"/>
              </a:xfrm>
              <a:prstGeom prst="rect">
                <a:avLst/>
              </a:prstGeom>
              <a:blipFill>
                <a:blip r:embed="rId3"/>
                <a:stretch>
                  <a:fillRect l="-1376" t="-687" b="-34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951CDF00-91D1-8D23-818C-5AAD7F0591AF}"/>
              </a:ext>
            </a:extLst>
          </p:cNvPr>
          <p:cNvCxnSpPr>
            <a:cxnSpLocks/>
          </p:cNvCxnSpPr>
          <p:nvPr/>
        </p:nvCxnSpPr>
        <p:spPr>
          <a:xfrm>
            <a:off x="6096000" y="706080"/>
            <a:ext cx="0" cy="3418465"/>
          </a:xfrm>
          <a:prstGeom prst="line">
            <a:avLst/>
          </a:prstGeom>
          <a:ln w="38100">
            <a:solidFill>
              <a:srgbClr val="6A29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F1F3A80C-3469-E0D0-B352-31358155CEC8}"/>
              </a:ext>
            </a:extLst>
          </p:cNvPr>
          <p:cNvSpPr txBox="1"/>
          <p:nvPr/>
        </p:nvSpPr>
        <p:spPr>
          <a:xfrm>
            <a:off x="1329661" y="4333073"/>
            <a:ext cx="9532678" cy="1717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Podemos representar essa possibilidade como:</a:t>
            </a: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endParaRPr lang="pt-BR" sz="2200" kern="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487863" algn="just">
              <a:lnSpc>
                <a:spcPct val="115000"/>
              </a:lnSpc>
              <a:spcAft>
                <a:spcPts val="400"/>
              </a:spcAft>
            </a:pPr>
            <a:r>
              <a:rPr lang="pt-BR" sz="2200" dirty="0">
                <a:latin typeface="Arial Narrow" panose="020B0606020202030204" pitchFamily="34" charset="0"/>
              </a:rPr>
              <a:t>Portanto, a probabilidade de Júlia tirar um número maior que 8 em um sorteio é de 20%.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1E0E7F0-6A9B-A176-3DCE-94D5AFAE44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000" y="4916944"/>
            <a:ext cx="5040000" cy="134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16707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8901CCB-DD87-01FB-A50F-BFB5005C291B}"/>
              </a:ext>
            </a:extLst>
          </p:cNvPr>
          <p:cNvSpPr txBox="1"/>
          <p:nvPr/>
        </p:nvSpPr>
        <p:spPr>
          <a:xfrm>
            <a:off x="336000" y="1277386"/>
            <a:ext cx="11520000" cy="4566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600"/>
              </a:spcAft>
              <a:buNone/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12.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 Ana tem uma mochila com 5 balas: 2 de morango, 2 de uva e 1 de limão. Ela tira uma bala sem olhar.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a) Qual o espaço amostral com os sabores possíveis?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b) Qual a probabilidade de ela tirar uma bala de uva?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c) Escreva essa probabilidade em forma fracionária, decimal e percentual.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  <a:buNone/>
            </a:pPr>
            <a:endParaRPr lang="pt-BR" sz="2200" kern="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Narrow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  <a:buNone/>
            </a:pP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  <a:buNone/>
              <a:tabLst>
                <a:tab pos="363855" algn="l"/>
              </a:tabLs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13.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Uma roleta está dividida igualmente em 8 partes. Sendo que, 3 partes são vermelhas, 2 são verdes, 2 azuis e 1 amarela. Calcule a probabilidade de a roleta parar em uma cor: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  <a:buNone/>
              <a:tabLst>
                <a:tab pos="363855" algn="l"/>
              </a:tabLs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verde.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  <a:buNone/>
              <a:tabLst>
                <a:tab pos="363855" algn="l"/>
              </a:tabLs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azul ou amarela.</a:t>
            </a:r>
          </a:p>
        </p:txBody>
      </p:sp>
      <p:pic>
        <p:nvPicPr>
          <p:cNvPr id="2" name="Imagem 1" descr="Texto&#10;&#10;O conteúdo gerado por IA pode estar incorreto.">
            <a:extLst>
              <a:ext uri="{FF2B5EF4-FFF2-40B4-BE49-F238E27FC236}">
                <a16:creationId xmlns:a16="http://schemas.microsoft.com/office/drawing/2014/main" id="{ADE5FED1-AC11-59BA-A45F-06C0F4A3FE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2" r="2649" b="7335"/>
          <a:stretch>
            <a:fillRect/>
          </a:stretch>
        </p:blipFill>
        <p:spPr bwMode="auto">
          <a:xfrm>
            <a:off x="336000" y="680329"/>
            <a:ext cx="3600000" cy="59705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3980543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8CEAF-3879-F195-E9D6-5CC6B6977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7D99552C-D34A-A6C0-D454-D2F40728F3D3}"/>
              </a:ext>
            </a:extLst>
          </p:cNvPr>
          <p:cNvSpPr txBox="1"/>
          <p:nvPr/>
        </p:nvSpPr>
        <p:spPr>
          <a:xfrm>
            <a:off x="336000" y="1715378"/>
            <a:ext cx="5580000" cy="2601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300" b="1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14. </a:t>
            </a:r>
            <a:r>
              <a:rPr lang="pt-BR" sz="23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Uma caixa tem 10 fichas numeradas de 1 a 10. Marilia vai sortear uma ficha por vez, 10 vezes seguidas, sempre devolvendo a ficha depois de cada sorteio.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3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Narrow"/>
              </a:rPr>
              <a:t>Qual é a probabilidade de sair um número menor que 4 em um sorteio?</a:t>
            </a:r>
            <a:endParaRPr lang="pt-BR" sz="23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m 1" descr="Texto&#10;&#10;O conteúdo gerado por IA pode estar incorreto.">
            <a:extLst>
              <a:ext uri="{FF2B5EF4-FFF2-40B4-BE49-F238E27FC236}">
                <a16:creationId xmlns:a16="http://schemas.microsoft.com/office/drawing/2014/main" id="{4090C9B6-5B57-3DE9-1ECD-F2989F2BF35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2" r="2649" b="7335"/>
          <a:stretch>
            <a:fillRect/>
          </a:stretch>
        </p:blipFill>
        <p:spPr bwMode="auto">
          <a:xfrm>
            <a:off x="336000" y="1100568"/>
            <a:ext cx="3600000" cy="59705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B1FE013-1B56-48B1-094F-BFC687335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360" y="706080"/>
            <a:ext cx="5400000" cy="1983091"/>
          </a:xfrm>
          <a:prstGeom prst="rect">
            <a:avLst/>
          </a:prstGeom>
        </p:spPr>
      </p:pic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22E441B9-EA8F-9B7A-5BAF-77751AD2A14E}"/>
              </a:ext>
            </a:extLst>
          </p:cNvPr>
          <p:cNvCxnSpPr>
            <a:cxnSpLocks/>
          </p:cNvCxnSpPr>
          <p:nvPr/>
        </p:nvCxnSpPr>
        <p:spPr>
          <a:xfrm>
            <a:off x="6096000" y="706080"/>
            <a:ext cx="0" cy="5694720"/>
          </a:xfrm>
          <a:prstGeom prst="line">
            <a:avLst/>
          </a:prstGeom>
          <a:ln w="38100">
            <a:solidFill>
              <a:srgbClr val="6A29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80023E2F-C753-ECD2-93BC-D2C24F7F8E28}"/>
              </a:ext>
            </a:extLst>
          </p:cNvPr>
          <p:cNvSpPr txBox="1"/>
          <p:nvPr/>
        </p:nvSpPr>
        <p:spPr>
          <a:xfrm>
            <a:off x="6263360" y="2839599"/>
            <a:ext cx="5580000" cy="31382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spcAft>
                <a:spcPts val="400"/>
              </a:spcAft>
              <a:buNone/>
            </a:pPr>
            <a:r>
              <a:rPr lang="pt-BR" sz="23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Item 1. </a:t>
            </a: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 uma sacola há 10 bolinhas numeradas de 1 a 10. Uma bolinha será retirada ao acaso.</a:t>
            </a:r>
          </a:p>
          <a:p>
            <a:pPr algn="just">
              <a:lnSpc>
                <a:spcPct val="114000"/>
              </a:lnSpc>
              <a:spcAft>
                <a:spcPts val="400"/>
              </a:spcAft>
              <a:buNone/>
            </a:pPr>
            <a:r>
              <a:rPr lang="pt-BR" sz="23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Qual é a probabilidade de sair um número par?</a:t>
            </a:r>
          </a:p>
          <a:p>
            <a:pPr algn="just">
              <a:lnSpc>
                <a:spcPct val="114000"/>
              </a:lnSpc>
              <a:spcAft>
                <a:spcPts val="400"/>
              </a:spcAft>
            </a:pPr>
            <a:r>
              <a:rPr lang="pt-BR" sz="2300" dirty="0">
                <a:latin typeface="Arial Narrow" panose="020B0606020202030204" pitchFamily="34" charset="0"/>
              </a:rPr>
              <a:t>(A) 20%</a:t>
            </a:r>
          </a:p>
          <a:p>
            <a:pPr algn="just">
              <a:lnSpc>
                <a:spcPct val="114000"/>
              </a:lnSpc>
              <a:spcAft>
                <a:spcPts val="400"/>
              </a:spcAft>
            </a:pPr>
            <a:r>
              <a:rPr lang="pt-BR" sz="2300" dirty="0">
                <a:latin typeface="Arial Narrow" panose="020B0606020202030204" pitchFamily="34" charset="0"/>
              </a:rPr>
              <a:t>(B) 40%</a:t>
            </a:r>
          </a:p>
          <a:p>
            <a:pPr algn="just">
              <a:lnSpc>
                <a:spcPct val="114000"/>
              </a:lnSpc>
              <a:spcAft>
                <a:spcPts val="400"/>
              </a:spcAft>
            </a:pPr>
            <a:r>
              <a:rPr lang="pt-BR" sz="2300" dirty="0">
                <a:latin typeface="Arial Narrow" panose="020B0606020202030204" pitchFamily="34" charset="0"/>
              </a:rPr>
              <a:t>(C) 50%</a:t>
            </a:r>
          </a:p>
          <a:p>
            <a:pPr algn="just">
              <a:lnSpc>
                <a:spcPct val="114000"/>
              </a:lnSpc>
              <a:spcAft>
                <a:spcPts val="400"/>
              </a:spcAft>
            </a:pPr>
            <a:r>
              <a:rPr lang="pt-BR" sz="2300" dirty="0">
                <a:latin typeface="Arial Narrow" panose="020B0606020202030204" pitchFamily="34" charset="0"/>
              </a:rPr>
              <a:t>(D) 60%</a:t>
            </a:r>
            <a:endParaRPr lang="pt-BR" sz="23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36081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BA80A-10D3-311F-5254-205933FBA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F026FA7-67B8-2D88-276B-318C57F2D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9334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7238</TotalTime>
  <Words>7863</Words>
  <Application>Microsoft Office PowerPoint</Application>
  <PresentationFormat>Widescreen</PresentationFormat>
  <Paragraphs>791</Paragraphs>
  <Slides>85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85</vt:i4>
      </vt:variant>
    </vt:vector>
  </HeadingPairs>
  <TitlesOfParts>
    <vt:vector size="95" baseType="lpstr">
      <vt:lpstr>Aptos</vt:lpstr>
      <vt:lpstr>Arial</vt:lpstr>
      <vt:lpstr>Arial Narrow</vt:lpstr>
      <vt:lpstr>Calibri</vt:lpstr>
      <vt:lpstr>Calibri Light</vt:lpstr>
      <vt:lpstr>Cambria Math</vt:lpstr>
      <vt:lpstr>Symbol</vt:lpstr>
      <vt:lpstr>Wingdings</vt:lpstr>
      <vt:lpstr>Tema do Office</vt:lpstr>
      <vt:lpstr>1_Tema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Adriani Grun</dc:creator>
  <cp:lastModifiedBy>TYAGO CAVALCANTE BILIO</cp:lastModifiedBy>
  <cp:revision>440</cp:revision>
  <dcterms:created xsi:type="dcterms:W3CDTF">2023-05-30T13:00:46Z</dcterms:created>
  <dcterms:modified xsi:type="dcterms:W3CDTF">2025-07-23T14:58:59Z</dcterms:modified>
</cp:coreProperties>
</file>