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1"/>
    <p:sldMasterId id="2147483652" r:id="rId2"/>
  </p:sldMasterIdLst>
  <p:notesMasterIdLst>
    <p:notesMasterId r:id="rId125"/>
  </p:notesMasterIdLst>
  <p:sldIdLst>
    <p:sldId id="380" r:id="rId3"/>
    <p:sldId id="256" r:id="rId4"/>
    <p:sldId id="275" r:id="rId5"/>
    <p:sldId id="274" r:id="rId6"/>
    <p:sldId id="273" r:id="rId7"/>
    <p:sldId id="272" r:id="rId8"/>
    <p:sldId id="270" r:id="rId9"/>
    <p:sldId id="468" r:id="rId10"/>
    <p:sldId id="268" r:id="rId11"/>
    <p:sldId id="382" r:id="rId12"/>
    <p:sldId id="490" r:id="rId13"/>
    <p:sldId id="491" r:id="rId14"/>
    <p:sldId id="492" r:id="rId15"/>
    <p:sldId id="493" r:id="rId16"/>
    <p:sldId id="494" r:id="rId17"/>
    <p:sldId id="495" r:id="rId18"/>
    <p:sldId id="278" r:id="rId19"/>
    <p:sldId id="258" r:id="rId20"/>
    <p:sldId id="279" r:id="rId21"/>
    <p:sldId id="389" r:id="rId22"/>
    <p:sldId id="289" r:id="rId23"/>
    <p:sldId id="276" r:id="rId24"/>
    <p:sldId id="383" r:id="rId25"/>
    <p:sldId id="386" r:id="rId26"/>
    <p:sldId id="294" r:id="rId27"/>
    <p:sldId id="496" r:id="rId28"/>
    <p:sldId id="497" r:id="rId29"/>
    <p:sldId id="498" r:id="rId30"/>
    <p:sldId id="387" r:id="rId31"/>
    <p:sldId id="499" r:id="rId32"/>
    <p:sldId id="302" r:id="rId33"/>
    <p:sldId id="282" r:id="rId34"/>
    <p:sldId id="297" r:id="rId35"/>
    <p:sldId id="281" r:id="rId36"/>
    <p:sldId id="500" r:id="rId37"/>
    <p:sldId id="502" r:id="rId38"/>
    <p:sldId id="503" r:id="rId39"/>
    <p:sldId id="501" r:id="rId40"/>
    <p:sldId id="390" r:id="rId41"/>
    <p:sldId id="504" r:id="rId42"/>
    <p:sldId id="505" r:id="rId43"/>
    <p:sldId id="257" r:id="rId44"/>
    <p:sldId id="506" r:id="rId45"/>
    <p:sldId id="507" r:id="rId46"/>
    <p:sldId id="298" r:id="rId47"/>
    <p:sldId id="470" r:id="rId48"/>
    <p:sldId id="301" r:id="rId49"/>
    <p:sldId id="300" r:id="rId50"/>
    <p:sldId id="311" r:id="rId51"/>
    <p:sldId id="471" r:id="rId52"/>
    <p:sldId id="472" r:id="rId53"/>
    <p:sldId id="508" r:id="rId54"/>
    <p:sldId id="509" r:id="rId55"/>
    <p:sldId id="510" r:id="rId56"/>
    <p:sldId id="511" r:id="rId57"/>
    <p:sldId id="450" r:id="rId58"/>
    <p:sldId id="513" r:id="rId59"/>
    <p:sldId id="512" r:id="rId60"/>
    <p:sldId id="398" r:id="rId61"/>
    <p:sldId id="308" r:id="rId62"/>
    <p:sldId id="401" r:id="rId63"/>
    <p:sldId id="514" r:id="rId64"/>
    <p:sldId id="319" r:id="rId65"/>
    <p:sldId id="327" r:id="rId66"/>
    <p:sldId id="326" r:id="rId67"/>
    <p:sldId id="307" r:id="rId68"/>
    <p:sldId id="325" r:id="rId69"/>
    <p:sldId id="515" r:id="rId70"/>
    <p:sldId id="516" r:id="rId71"/>
    <p:sldId id="484" r:id="rId72"/>
    <p:sldId id="320" r:id="rId73"/>
    <p:sldId id="473" r:id="rId74"/>
    <p:sldId id="329" r:id="rId75"/>
    <p:sldId id="334" r:id="rId76"/>
    <p:sldId id="363" r:id="rId77"/>
    <p:sldId id="399" r:id="rId78"/>
    <p:sldId id="400" r:id="rId79"/>
    <p:sldId id="333" r:id="rId80"/>
    <p:sldId id="402" r:id="rId81"/>
    <p:sldId id="403" r:id="rId82"/>
    <p:sldId id="517" r:id="rId83"/>
    <p:sldId id="518" r:id="rId84"/>
    <p:sldId id="427" r:id="rId85"/>
    <p:sldId id="405" r:id="rId86"/>
    <p:sldId id="429" r:id="rId87"/>
    <p:sldId id="519" r:id="rId88"/>
    <p:sldId id="521" r:id="rId89"/>
    <p:sldId id="520" r:id="rId90"/>
    <p:sldId id="360" r:id="rId91"/>
    <p:sldId id="359" r:id="rId92"/>
    <p:sldId id="406" r:id="rId93"/>
    <p:sldId id="357" r:id="rId94"/>
    <p:sldId id="361" r:id="rId95"/>
    <p:sldId id="522" r:id="rId96"/>
    <p:sldId id="523" r:id="rId97"/>
    <p:sldId id="413" r:id="rId98"/>
    <p:sldId id="362" r:id="rId99"/>
    <p:sldId id="407" r:id="rId100"/>
    <p:sldId id="408" r:id="rId101"/>
    <p:sldId id="486" r:id="rId102"/>
    <p:sldId id="356" r:id="rId103"/>
    <p:sldId id="409" r:id="rId104"/>
    <p:sldId id="365" r:id="rId105"/>
    <p:sldId id="367" r:id="rId106"/>
    <p:sldId id="410" r:id="rId107"/>
    <p:sldId id="433" r:id="rId108"/>
    <p:sldId id="411" r:id="rId109"/>
    <p:sldId id="412" r:id="rId110"/>
    <p:sldId id="437" r:id="rId111"/>
    <p:sldId id="524" r:id="rId112"/>
    <p:sldId id="525" r:id="rId113"/>
    <p:sldId id="526" r:id="rId114"/>
    <p:sldId id="527" r:id="rId115"/>
    <p:sldId id="528" r:id="rId116"/>
    <p:sldId id="438" r:id="rId117"/>
    <p:sldId id="439" r:id="rId118"/>
    <p:sldId id="481" r:id="rId119"/>
    <p:sldId id="440" r:id="rId120"/>
    <p:sldId id="441" r:id="rId121"/>
    <p:sldId id="530" r:id="rId122"/>
    <p:sldId id="442" r:id="rId123"/>
    <p:sldId id="379" r:id="rId12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BF7"/>
    <a:srgbClr val="FD83E3"/>
    <a:srgbClr val="5D5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8" autoAdjust="0"/>
    <p:restoredTop sz="88741" autoAdjust="0"/>
  </p:normalViewPr>
  <p:slideViewPr>
    <p:cSldViewPr snapToGrid="0">
      <p:cViewPr varScale="1">
        <p:scale>
          <a:sx n="94" d="100"/>
          <a:sy n="94" d="100"/>
        </p:scale>
        <p:origin x="9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23T13:24:34.791"/>
    </inkml:context>
    <inkml:brush xml:id="br0">
      <inkml:brushProperty name="width" value="0.035" units="cm"/>
      <inkml:brushProperty name="height" value="0.03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2C728-E922-4AE7-87A0-A18D1FEC1DB0}" type="datetimeFigureOut">
              <a:rPr lang="pt-BR" smtClean="0"/>
              <a:t>25/06/2025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2A704-82F4-4310-B173-D1788FCD4DFB}" type="slidenum">
              <a:rPr lang="pt-BR" smtClean="0"/>
              <a:t>‹nº›</a:t>
            </a:fld>
            <a:endParaRPr lang="pt-BR"/>
          </a:p>
        </p:txBody>
      </p:sp>
    </p:spTree>
    <p:extLst>
      <p:ext uri="{BB962C8B-B14F-4D97-AF65-F5344CB8AC3E}">
        <p14:creationId xmlns:p14="http://schemas.microsoft.com/office/powerpoint/2010/main" val="1704690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3</a:t>
            </a:fld>
            <a:endParaRPr lang="pt-BR"/>
          </a:p>
        </p:txBody>
      </p:sp>
    </p:spTree>
    <p:extLst>
      <p:ext uri="{BB962C8B-B14F-4D97-AF65-F5344CB8AC3E}">
        <p14:creationId xmlns:p14="http://schemas.microsoft.com/office/powerpoint/2010/main" val="2204775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7</a:t>
            </a:fld>
            <a:endParaRPr lang="pt-BR"/>
          </a:p>
        </p:txBody>
      </p:sp>
    </p:spTree>
    <p:extLst>
      <p:ext uri="{BB962C8B-B14F-4D97-AF65-F5344CB8AC3E}">
        <p14:creationId xmlns:p14="http://schemas.microsoft.com/office/powerpoint/2010/main" val="2654612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9</a:t>
            </a:fld>
            <a:endParaRPr lang="pt-BR"/>
          </a:p>
        </p:txBody>
      </p:sp>
    </p:spTree>
    <p:extLst>
      <p:ext uri="{BB962C8B-B14F-4D97-AF65-F5344CB8AC3E}">
        <p14:creationId xmlns:p14="http://schemas.microsoft.com/office/powerpoint/2010/main" val="1908953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32</a:t>
            </a:fld>
            <a:endParaRPr lang="pt-BR"/>
          </a:p>
        </p:txBody>
      </p:sp>
    </p:spTree>
    <p:extLst>
      <p:ext uri="{BB962C8B-B14F-4D97-AF65-F5344CB8AC3E}">
        <p14:creationId xmlns:p14="http://schemas.microsoft.com/office/powerpoint/2010/main" val="3274670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34</a:t>
            </a:fld>
            <a:endParaRPr lang="pt-BR"/>
          </a:p>
        </p:txBody>
      </p:sp>
    </p:spTree>
    <p:extLst>
      <p:ext uri="{BB962C8B-B14F-4D97-AF65-F5344CB8AC3E}">
        <p14:creationId xmlns:p14="http://schemas.microsoft.com/office/powerpoint/2010/main" val="3603485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42</a:t>
            </a:fld>
            <a:endParaRPr lang="pt-BR"/>
          </a:p>
        </p:txBody>
      </p:sp>
    </p:spTree>
    <p:extLst>
      <p:ext uri="{BB962C8B-B14F-4D97-AF65-F5344CB8AC3E}">
        <p14:creationId xmlns:p14="http://schemas.microsoft.com/office/powerpoint/2010/main" val="1155452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8594E-5217-E182-3D81-4C7FCF69B3A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14B8E32-F95A-AA65-66C8-D008C825EB5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DF75E94-1FA3-4386-58C1-F7BE16E8AF9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88CDFAD-9F1A-890E-3ADF-AECA29508222}"/>
              </a:ext>
            </a:extLst>
          </p:cNvPr>
          <p:cNvSpPr>
            <a:spLocks noGrp="1"/>
          </p:cNvSpPr>
          <p:nvPr>
            <p:ph type="sldNum" sz="quarter" idx="5"/>
          </p:nvPr>
        </p:nvSpPr>
        <p:spPr/>
        <p:txBody>
          <a:bodyPr/>
          <a:lstStyle/>
          <a:p>
            <a:fld id="{5EA2A704-82F4-4310-B173-D1788FCD4DFB}" type="slidenum">
              <a:rPr lang="pt-BR" smtClean="0"/>
              <a:t>43</a:t>
            </a:fld>
            <a:endParaRPr lang="pt-BR"/>
          </a:p>
        </p:txBody>
      </p:sp>
    </p:spTree>
    <p:extLst>
      <p:ext uri="{BB962C8B-B14F-4D97-AF65-F5344CB8AC3E}">
        <p14:creationId xmlns:p14="http://schemas.microsoft.com/office/powerpoint/2010/main" val="1816860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261B2-A2A1-917C-425F-85347AA268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474FA79-8A2D-751C-B141-413759E9707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59A47E1-1A8C-31E0-E412-C4A15269408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108A4ED-2A16-0A4C-3327-A7EBF93B1D70}"/>
              </a:ext>
            </a:extLst>
          </p:cNvPr>
          <p:cNvSpPr>
            <a:spLocks noGrp="1"/>
          </p:cNvSpPr>
          <p:nvPr>
            <p:ph type="sldNum" sz="quarter" idx="5"/>
          </p:nvPr>
        </p:nvSpPr>
        <p:spPr/>
        <p:txBody>
          <a:bodyPr/>
          <a:lstStyle/>
          <a:p>
            <a:fld id="{5EA2A704-82F4-4310-B173-D1788FCD4DFB}" type="slidenum">
              <a:rPr lang="pt-BR" smtClean="0"/>
              <a:t>44</a:t>
            </a:fld>
            <a:endParaRPr lang="pt-BR"/>
          </a:p>
        </p:txBody>
      </p:sp>
    </p:spTree>
    <p:extLst>
      <p:ext uri="{BB962C8B-B14F-4D97-AF65-F5344CB8AC3E}">
        <p14:creationId xmlns:p14="http://schemas.microsoft.com/office/powerpoint/2010/main" val="3254818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45</a:t>
            </a:fld>
            <a:endParaRPr lang="pt-BR"/>
          </a:p>
        </p:txBody>
      </p:sp>
    </p:spTree>
    <p:extLst>
      <p:ext uri="{BB962C8B-B14F-4D97-AF65-F5344CB8AC3E}">
        <p14:creationId xmlns:p14="http://schemas.microsoft.com/office/powerpoint/2010/main" val="2124807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48</a:t>
            </a:fld>
            <a:endParaRPr lang="pt-BR"/>
          </a:p>
        </p:txBody>
      </p:sp>
    </p:spTree>
    <p:extLst>
      <p:ext uri="{BB962C8B-B14F-4D97-AF65-F5344CB8AC3E}">
        <p14:creationId xmlns:p14="http://schemas.microsoft.com/office/powerpoint/2010/main" val="38692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62</a:t>
            </a:fld>
            <a:endParaRPr lang="pt-BR"/>
          </a:p>
        </p:txBody>
      </p:sp>
    </p:spTree>
    <p:extLst>
      <p:ext uri="{BB962C8B-B14F-4D97-AF65-F5344CB8AC3E}">
        <p14:creationId xmlns:p14="http://schemas.microsoft.com/office/powerpoint/2010/main" val="1375721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96</a:t>
            </a:fld>
            <a:endParaRPr lang="pt-BR"/>
          </a:p>
        </p:txBody>
      </p:sp>
    </p:spTree>
    <p:extLst>
      <p:ext uri="{BB962C8B-B14F-4D97-AF65-F5344CB8AC3E}">
        <p14:creationId xmlns:p14="http://schemas.microsoft.com/office/powerpoint/2010/main" val="2995072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102</a:t>
            </a:fld>
            <a:endParaRPr lang="pt-BR"/>
          </a:p>
        </p:txBody>
      </p:sp>
    </p:spTree>
    <p:extLst>
      <p:ext uri="{BB962C8B-B14F-4D97-AF65-F5344CB8AC3E}">
        <p14:creationId xmlns:p14="http://schemas.microsoft.com/office/powerpoint/2010/main" val="2041795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108</a:t>
            </a:fld>
            <a:endParaRPr lang="pt-BR"/>
          </a:p>
        </p:txBody>
      </p:sp>
    </p:spTree>
    <p:extLst>
      <p:ext uri="{BB962C8B-B14F-4D97-AF65-F5344CB8AC3E}">
        <p14:creationId xmlns:p14="http://schemas.microsoft.com/office/powerpoint/2010/main" val="2118290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109</a:t>
            </a:fld>
            <a:endParaRPr lang="pt-BR"/>
          </a:p>
        </p:txBody>
      </p:sp>
    </p:spTree>
    <p:extLst>
      <p:ext uri="{BB962C8B-B14F-4D97-AF65-F5344CB8AC3E}">
        <p14:creationId xmlns:p14="http://schemas.microsoft.com/office/powerpoint/2010/main" val="2260892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BFA2-0750-238A-2F38-FD9E0170076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83D4B57-F42D-D189-3EAD-91E4221D2BC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993FFAA-C78B-F1BC-37E2-A7226DEC3DB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C796457-732B-FDDC-23CA-3C2FC450E908}"/>
              </a:ext>
            </a:extLst>
          </p:cNvPr>
          <p:cNvSpPr>
            <a:spLocks noGrp="1"/>
          </p:cNvSpPr>
          <p:nvPr>
            <p:ph type="sldNum" sz="quarter" idx="5"/>
          </p:nvPr>
        </p:nvSpPr>
        <p:spPr/>
        <p:txBody>
          <a:bodyPr/>
          <a:lstStyle/>
          <a:p>
            <a:fld id="{5EA2A704-82F4-4310-B173-D1788FCD4DFB}" type="slidenum">
              <a:rPr lang="pt-BR" smtClean="0"/>
              <a:t>110</a:t>
            </a:fld>
            <a:endParaRPr lang="pt-BR"/>
          </a:p>
        </p:txBody>
      </p:sp>
    </p:spTree>
    <p:extLst>
      <p:ext uri="{BB962C8B-B14F-4D97-AF65-F5344CB8AC3E}">
        <p14:creationId xmlns:p14="http://schemas.microsoft.com/office/powerpoint/2010/main" val="2031599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282AB-129C-537E-06AE-AB685DC8BC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97BBFF0-B0C1-DE79-FCEF-F4265C4715D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8C466F6-CBB2-C620-17F1-700601BE257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51F272D-01D7-F6E4-B02A-895BBCC03E52}"/>
              </a:ext>
            </a:extLst>
          </p:cNvPr>
          <p:cNvSpPr>
            <a:spLocks noGrp="1"/>
          </p:cNvSpPr>
          <p:nvPr>
            <p:ph type="sldNum" sz="quarter" idx="5"/>
          </p:nvPr>
        </p:nvSpPr>
        <p:spPr/>
        <p:txBody>
          <a:bodyPr/>
          <a:lstStyle/>
          <a:p>
            <a:fld id="{5EA2A704-82F4-4310-B173-D1788FCD4DFB}" type="slidenum">
              <a:rPr lang="pt-BR" smtClean="0"/>
              <a:t>111</a:t>
            </a:fld>
            <a:endParaRPr lang="pt-BR"/>
          </a:p>
        </p:txBody>
      </p:sp>
    </p:spTree>
    <p:extLst>
      <p:ext uri="{BB962C8B-B14F-4D97-AF65-F5344CB8AC3E}">
        <p14:creationId xmlns:p14="http://schemas.microsoft.com/office/powerpoint/2010/main" val="19537631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02A02-6F5C-9653-803D-F3A67998442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635B754-88D2-8518-F270-9E946A86DC5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DC98246-8754-2454-E1E5-4880B87E6F0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BD27AC0-2DDD-3C32-7363-1CC56DC8B935}"/>
              </a:ext>
            </a:extLst>
          </p:cNvPr>
          <p:cNvSpPr>
            <a:spLocks noGrp="1"/>
          </p:cNvSpPr>
          <p:nvPr>
            <p:ph type="sldNum" sz="quarter" idx="5"/>
          </p:nvPr>
        </p:nvSpPr>
        <p:spPr/>
        <p:txBody>
          <a:bodyPr/>
          <a:lstStyle/>
          <a:p>
            <a:fld id="{5EA2A704-82F4-4310-B173-D1788FCD4DFB}" type="slidenum">
              <a:rPr lang="pt-BR" smtClean="0"/>
              <a:t>112</a:t>
            </a:fld>
            <a:endParaRPr lang="pt-BR"/>
          </a:p>
        </p:txBody>
      </p:sp>
    </p:spTree>
    <p:extLst>
      <p:ext uri="{BB962C8B-B14F-4D97-AF65-F5344CB8AC3E}">
        <p14:creationId xmlns:p14="http://schemas.microsoft.com/office/powerpoint/2010/main" val="3714786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8CEA7-1B58-B5CD-E561-6E99C496D42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9F327F1-1E81-2349-E1B8-167C83685B1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F8FD3DB-A541-C14F-457D-44ED2FA7292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B492EB7-1DEF-CA26-E5EF-03E7EE5F296C}"/>
              </a:ext>
            </a:extLst>
          </p:cNvPr>
          <p:cNvSpPr>
            <a:spLocks noGrp="1"/>
          </p:cNvSpPr>
          <p:nvPr>
            <p:ph type="sldNum" sz="quarter" idx="5"/>
          </p:nvPr>
        </p:nvSpPr>
        <p:spPr/>
        <p:txBody>
          <a:bodyPr/>
          <a:lstStyle/>
          <a:p>
            <a:fld id="{5EA2A704-82F4-4310-B173-D1788FCD4DFB}" type="slidenum">
              <a:rPr lang="pt-BR" smtClean="0"/>
              <a:t>113</a:t>
            </a:fld>
            <a:endParaRPr lang="pt-BR"/>
          </a:p>
        </p:txBody>
      </p:sp>
    </p:spTree>
    <p:extLst>
      <p:ext uri="{BB962C8B-B14F-4D97-AF65-F5344CB8AC3E}">
        <p14:creationId xmlns:p14="http://schemas.microsoft.com/office/powerpoint/2010/main" val="832700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C75AF-F104-DFF9-6F2E-FEB0E6A6ACE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E94C3CE-C4DA-D86A-2E59-FC0EE064B36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F0C9A9E-6FAF-A8EB-BCF2-7178021FE25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1F5A952-1587-F281-5642-2A658FB07254}"/>
              </a:ext>
            </a:extLst>
          </p:cNvPr>
          <p:cNvSpPr>
            <a:spLocks noGrp="1"/>
          </p:cNvSpPr>
          <p:nvPr>
            <p:ph type="sldNum" sz="quarter" idx="5"/>
          </p:nvPr>
        </p:nvSpPr>
        <p:spPr/>
        <p:txBody>
          <a:bodyPr/>
          <a:lstStyle/>
          <a:p>
            <a:fld id="{5EA2A704-82F4-4310-B173-D1788FCD4DFB}" type="slidenum">
              <a:rPr lang="pt-BR" smtClean="0"/>
              <a:t>114</a:t>
            </a:fld>
            <a:endParaRPr lang="pt-BR"/>
          </a:p>
        </p:txBody>
      </p:sp>
    </p:spTree>
    <p:extLst>
      <p:ext uri="{BB962C8B-B14F-4D97-AF65-F5344CB8AC3E}">
        <p14:creationId xmlns:p14="http://schemas.microsoft.com/office/powerpoint/2010/main" val="2457647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119</a:t>
            </a:fld>
            <a:endParaRPr lang="pt-BR"/>
          </a:p>
        </p:txBody>
      </p:sp>
    </p:spTree>
    <p:extLst>
      <p:ext uri="{BB962C8B-B14F-4D97-AF65-F5344CB8AC3E}">
        <p14:creationId xmlns:p14="http://schemas.microsoft.com/office/powerpoint/2010/main" val="2246651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433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966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16372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361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371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85941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6098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75202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31722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420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25/06/2025</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913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25/06/2025</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034929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aobernardo.sp.gov.br/web/cultura/-leitores-da-cidade-resenha-de-olhos-d-agua-conceicao-evaristo-"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politize.com.br/sobrevivendo-no-inferno/"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guiadoestudante.abril.com.br/estudo/marca-texto-analisa-sobrevivendo-no-inferno-dos-racionais-mcs/" TargetMode="External"/><Relationship Id="rId2" Type="http://schemas.openxmlformats.org/officeDocument/2006/relationships/hyperlink" Target="https://unicamp.br/unicamp/clipping/2018/05/28/album-do-racionais-mcs-vira-obra-obrigatoria-em-vestibular-da-unicamp" TargetMode="External"/><Relationship Id="rId1" Type="http://schemas.openxmlformats.org/officeDocument/2006/relationships/slideLayout" Target="../slideLayouts/slideLayout1.xml"/><Relationship Id="rId5" Type="http://schemas.openxmlformats.org/officeDocument/2006/relationships/hyperlink" Target="https://veja.abril.com.br/educacao/enem-sobe-de-nivel-e-aborda-de-racionais-a-belo-monte" TargetMode="External"/><Relationship Id="rId4" Type="http://schemas.openxmlformats.org/officeDocument/2006/relationships/hyperlink" Target="https://www.cnnbrasil.com.br/educacao/enem-2024-game-of-thrones-bob-marley-e-racionais-mcs-tem-questoes-na-prova/"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www.blogmusicaboa.com/post/resenha-sobrevivendo-no-inferno-racionais-mc-s#google_vignette"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hyperlink" Target="https://shre.ink/M21t"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br.freepik.com/fotos-vetores-gratis/carta-escrita"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brasilescola.uol.com.br/redacao/elementos-presentes-no-ato-comunicacao.ht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hyperlink" Target="https://www.todamateria.com.br/elementos-da-comunicacao/"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www.br.fsc.org/br-pt/newsfeed/carta-aberta-industria-brasileira-de-arvores-na-defesa-da-amazonia"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s://l1nk.dev/AgmDS" TargetMode="External"/><Relationship Id="rId4" Type="http://schemas.openxmlformats.org/officeDocument/2006/relationships/image" Target="../media/image1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brasilescola.uol.com.br/literatura/o-modernismo-no-brasil2-fase.htm" TargetMode="External"/><Relationship Id="rId2" Type="http://schemas.openxmlformats.org/officeDocument/2006/relationships/hyperlink" Target="https://www.todamateria.com.br/primeira-geracao-modernista/"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brasilescola.uol.com.br/literatura/a-literatura-contemporaneageracao-45.htm"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brasilescola.uol.com.br/literatura/ciao-ultima-cronica-carlos-drummond-andrade.htm"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pt.scribd.com/document/704662191/CRONICA-CIAO-DRUMMOND"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hyperlink" Target="https://download.inep.gov.br/enem/provas_e_gabaritos/2022_PV_impresso_D1_CD1.pdf"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mundoeducacao.uol.com.br/geografia/a-populacao-indigena-no-brasil.htm"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cnnbrasil.com.br/autor/andrea-malcher/"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hyperlink" Target="https://www.omelete.com.br/filmes/criticas/the-substance-festival-de-cannes-2024-demi-moore"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s://www.passeidireto.com/arquivo/117930959/atividades-carta-aberta-semana-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hyperlink" Target="https://www.ufma.br/portalUFMA/arquivo/1bFMwjblkzVGrPr"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alibri" panose="020F0502020204030204"/>
                <a:ea typeface="Verdana" panose="020B0604030504040204" pitchFamily="34" charset="0"/>
                <a:cs typeface="ADLaM Display" panose="02010000000000000000" pitchFamily="2" charset="0"/>
              </a:rPr>
              <a:t>3</a:t>
            </a: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pic>
        <p:nvPicPr>
          <p:cNvPr id="2" name="Imagem 1" descr="Diagrama&#10;&#10;Descrição gerada automaticamente">
            <a:extLst>
              <a:ext uri="{FF2B5EF4-FFF2-40B4-BE49-F238E27FC236}">
                <a16:creationId xmlns:a16="http://schemas.microsoft.com/office/drawing/2014/main" id="{46BDBD3B-EC73-6ED0-20F0-C5FCF55106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aixaDeTexto 4">
            <a:extLst>
              <a:ext uri="{FF2B5EF4-FFF2-40B4-BE49-F238E27FC236}">
                <a16:creationId xmlns:a16="http://schemas.microsoft.com/office/drawing/2014/main" id="{8905DA4D-BA4C-51FC-79B6-F2BEE07D0355}"/>
              </a:ext>
            </a:extLst>
          </p:cNvPr>
          <p:cNvSpPr txBox="1"/>
          <p:nvPr/>
        </p:nvSpPr>
        <p:spPr>
          <a:xfrm>
            <a:off x="353443" y="3260366"/>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3ª Série</a:t>
            </a:r>
          </a:p>
        </p:txBody>
      </p:sp>
      <p:sp>
        <p:nvSpPr>
          <p:cNvPr id="6" name="CaixaDeTexto 5">
            <a:extLst>
              <a:ext uri="{FF2B5EF4-FFF2-40B4-BE49-F238E27FC236}">
                <a16:creationId xmlns:a16="http://schemas.microsoft.com/office/drawing/2014/main" id="{BC5985E3-BDC1-2A67-5F0F-993773F6B68E}"/>
              </a:ext>
            </a:extLst>
          </p:cNvPr>
          <p:cNvSpPr txBox="1"/>
          <p:nvPr/>
        </p:nvSpPr>
        <p:spPr>
          <a:xfrm>
            <a:off x="353443"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
        <p:nvSpPr>
          <p:cNvPr id="7" name="CaixaDeTexto 6">
            <a:extLst>
              <a:ext uri="{FF2B5EF4-FFF2-40B4-BE49-F238E27FC236}">
                <a16:creationId xmlns:a16="http://schemas.microsoft.com/office/drawing/2014/main" id="{0EAE6E14-3D71-A643-BC30-445FC3D309B2}"/>
              </a:ext>
            </a:extLst>
          </p:cNvPr>
          <p:cNvSpPr txBox="1"/>
          <p:nvPr/>
        </p:nvSpPr>
        <p:spPr>
          <a:xfrm>
            <a:off x="416196" y="5413825"/>
            <a:ext cx="43350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3º BIMESTRE </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- 2025</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EF00E14B-7158-1633-918B-472ADD33FE63}"/>
              </a:ext>
            </a:extLst>
          </p:cNvPr>
          <p:cNvGraphicFramePr>
            <a:graphicFrameLocks noGrp="1"/>
          </p:cNvGraphicFramePr>
          <p:nvPr>
            <p:extLst>
              <p:ext uri="{D42A27DB-BD31-4B8C-83A1-F6EECF244321}">
                <p14:modId xmlns:p14="http://schemas.microsoft.com/office/powerpoint/2010/main" val="2334946892"/>
              </p:ext>
            </p:extLst>
          </p:nvPr>
        </p:nvGraphicFramePr>
        <p:xfrm>
          <a:off x="368368" y="735105"/>
          <a:ext cx="11455264" cy="394448"/>
        </p:xfrm>
        <a:graphic>
          <a:graphicData uri="http://schemas.openxmlformats.org/drawingml/2006/table">
            <a:tbl>
              <a:tblPr firstRow="1" firstCol="1" bandRow="1"/>
              <a:tblGrid>
                <a:gridCol w="11455264">
                  <a:extLst>
                    <a:ext uri="{9D8B030D-6E8A-4147-A177-3AD203B41FA5}">
                      <a16:colId xmlns:a16="http://schemas.microsoft.com/office/drawing/2014/main" val="2031527433"/>
                    </a:ext>
                  </a:extLst>
                </a:gridCol>
              </a:tblGrid>
              <a:tr h="394448">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58625596"/>
                  </a:ext>
                </a:extLst>
              </a:tr>
            </a:tbl>
          </a:graphicData>
        </a:graphic>
      </p:graphicFrame>
      <p:sp>
        <p:nvSpPr>
          <p:cNvPr id="2" name="CaixaDeTexto 1">
            <a:extLst>
              <a:ext uri="{FF2B5EF4-FFF2-40B4-BE49-F238E27FC236}">
                <a16:creationId xmlns:a16="http://schemas.microsoft.com/office/drawing/2014/main" id="{98BD75E4-EF68-0076-F88B-CEE91AFE23AD}"/>
              </a:ext>
            </a:extLst>
          </p:cNvPr>
          <p:cNvSpPr txBox="1"/>
          <p:nvPr/>
        </p:nvSpPr>
        <p:spPr>
          <a:xfrm>
            <a:off x="373638" y="1129553"/>
            <a:ext cx="11449994" cy="446276"/>
          </a:xfrm>
          <a:prstGeom prst="rect">
            <a:avLst/>
          </a:prstGeom>
          <a:noFill/>
        </p:spPr>
        <p:txBody>
          <a:bodyPr wrap="square">
            <a:spAutoFit/>
          </a:bodyPr>
          <a:lstStyle/>
          <a:p>
            <a:r>
              <a:rPr lang="pt-BR" sz="2300" b="1" dirty="0">
                <a:latin typeface="Arial Narrow" panose="020B0606020202030204" pitchFamily="34" charset="0"/>
              </a:rPr>
              <a:t>Contextualizando o gênero textual, o tema e o campo de atuação</a:t>
            </a:r>
          </a:p>
        </p:txBody>
      </p:sp>
      <p:sp>
        <p:nvSpPr>
          <p:cNvPr id="6" name="CaixaDeTexto 5">
            <a:extLst>
              <a:ext uri="{FF2B5EF4-FFF2-40B4-BE49-F238E27FC236}">
                <a16:creationId xmlns:a16="http://schemas.microsoft.com/office/drawing/2014/main" id="{ED2D7A53-7C85-82F5-777A-29A9FFD4AE18}"/>
              </a:ext>
            </a:extLst>
          </p:cNvPr>
          <p:cNvSpPr txBox="1"/>
          <p:nvPr/>
        </p:nvSpPr>
        <p:spPr>
          <a:xfrm>
            <a:off x="368368" y="2228924"/>
            <a:ext cx="11579792" cy="2612959"/>
          </a:xfrm>
          <a:prstGeom prst="rect">
            <a:avLst/>
          </a:prstGeom>
          <a:noFill/>
        </p:spPr>
        <p:txBody>
          <a:bodyPr wrap="square">
            <a:spAutoFit/>
          </a:bodyPr>
          <a:lstStyle/>
          <a:p>
            <a:pPr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convidamos você a ler os textos com atenção, pois é importante se apropriar da temática abordada e do gênero em estudo.  Para isso, é preciso interpretar/compreender e fazer as possíveis inferências, pois esse “passo a passo” auxilia você na resolução das atividades propostas. Nas atividades a seguir, vamos estudar o gênero “Resenha crítica”. Aproveite a atividade 1 para conversar com seu(sua) professor(a) e com seus(suas) colegas. Vamos lá?</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0CA55A46-A557-6D04-AE3B-0A6AC3932B21}"/>
              </a:ext>
            </a:extLst>
          </p:cNvPr>
          <p:cNvSpPr>
            <a:spLocks noChangeArrowheads="1"/>
          </p:cNvSpPr>
          <p:nvPr/>
        </p:nvSpPr>
        <p:spPr bwMode="auto">
          <a:xfrm>
            <a:off x="385481" y="524580"/>
            <a:ext cx="11380179"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tabLst>
                <a:tab pos="1184275" algn="l"/>
              </a:tabLst>
              <a:defRPr>
                <a:solidFill>
                  <a:schemeClr val="tx1"/>
                </a:solidFill>
                <a:latin typeface="Arial" panose="020B0604020202020204" pitchFamily="34" charset="0"/>
              </a:defRPr>
            </a:lvl1pPr>
            <a:lvl2pPr eaLnBrk="0" fontAlgn="base" hangingPunct="0">
              <a:spcBef>
                <a:spcPct val="0"/>
              </a:spcBef>
              <a:spcAft>
                <a:spcPct val="0"/>
              </a:spcAft>
              <a:tabLst>
                <a:tab pos="1184275" algn="l"/>
              </a:tabLst>
              <a:defRPr>
                <a:solidFill>
                  <a:schemeClr val="tx1"/>
                </a:solidFill>
                <a:latin typeface="Arial" panose="020B0604020202020204" pitchFamily="34" charset="0"/>
              </a:defRPr>
            </a:lvl2pPr>
            <a:lvl3pPr eaLnBrk="0" fontAlgn="base" hangingPunct="0">
              <a:spcBef>
                <a:spcPct val="0"/>
              </a:spcBef>
              <a:spcAft>
                <a:spcPct val="0"/>
              </a:spcAft>
              <a:tabLst>
                <a:tab pos="1184275" algn="l"/>
              </a:tabLst>
              <a:defRPr>
                <a:solidFill>
                  <a:schemeClr val="tx1"/>
                </a:solidFill>
                <a:latin typeface="Arial" panose="020B0604020202020204" pitchFamily="34" charset="0"/>
              </a:defRPr>
            </a:lvl3pPr>
            <a:lvl4pPr eaLnBrk="0" fontAlgn="base" hangingPunct="0">
              <a:spcBef>
                <a:spcPct val="0"/>
              </a:spcBef>
              <a:spcAft>
                <a:spcPct val="0"/>
              </a:spcAft>
              <a:tabLst>
                <a:tab pos="1184275" algn="l"/>
              </a:tabLst>
              <a:defRPr>
                <a:solidFill>
                  <a:schemeClr val="tx1"/>
                </a:solidFill>
                <a:latin typeface="Arial" panose="020B0604020202020204" pitchFamily="34" charset="0"/>
              </a:defRPr>
            </a:lvl4pPr>
            <a:lvl5pPr eaLnBrk="0" fontAlgn="base" hangingPunct="0">
              <a:spcBef>
                <a:spcPct val="0"/>
              </a:spcBef>
              <a:spcAft>
                <a:spcPct val="0"/>
              </a:spcAft>
              <a:tabLst>
                <a:tab pos="1184275" algn="l"/>
              </a:tabLst>
              <a:defRPr>
                <a:solidFill>
                  <a:schemeClr val="tx1"/>
                </a:solidFill>
                <a:latin typeface="Arial" panose="020B0604020202020204" pitchFamily="34" charset="0"/>
              </a:defRPr>
            </a:lvl5pPr>
            <a:lvl6pPr eaLnBrk="0" fontAlgn="base" hangingPunct="0">
              <a:spcBef>
                <a:spcPct val="0"/>
              </a:spcBef>
              <a:spcAft>
                <a:spcPct val="0"/>
              </a:spcAft>
              <a:tabLst>
                <a:tab pos="1184275" algn="l"/>
              </a:tabLst>
              <a:defRPr>
                <a:solidFill>
                  <a:schemeClr val="tx1"/>
                </a:solidFill>
                <a:latin typeface="Arial" panose="020B0604020202020204" pitchFamily="34" charset="0"/>
              </a:defRPr>
            </a:lvl6pPr>
            <a:lvl7pPr eaLnBrk="0" fontAlgn="base" hangingPunct="0">
              <a:spcBef>
                <a:spcPct val="0"/>
              </a:spcBef>
              <a:spcAft>
                <a:spcPct val="0"/>
              </a:spcAft>
              <a:tabLst>
                <a:tab pos="1184275" algn="l"/>
              </a:tabLst>
              <a:defRPr>
                <a:solidFill>
                  <a:schemeClr val="tx1"/>
                </a:solidFill>
                <a:latin typeface="Arial" panose="020B0604020202020204" pitchFamily="34" charset="0"/>
              </a:defRPr>
            </a:lvl7pPr>
            <a:lvl8pPr eaLnBrk="0" fontAlgn="base" hangingPunct="0">
              <a:spcBef>
                <a:spcPct val="0"/>
              </a:spcBef>
              <a:spcAft>
                <a:spcPct val="0"/>
              </a:spcAft>
              <a:tabLst>
                <a:tab pos="1184275" algn="l"/>
              </a:tabLst>
              <a:defRPr>
                <a:solidFill>
                  <a:schemeClr val="tx1"/>
                </a:solidFill>
                <a:latin typeface="Arial" panose="020B0604020202020204" pitchFamily="34" charset="0"/>
              </a:defRPr>
            </a:lvl8pPr>
            <a:lvl9pPr eaLnBrk="0" fontAlgn="base" hangingPunct="0">
              <a:spcBef>
                <a:spcPct val="0"/>
              </a:spcBef>
              <a:spcAft>
                <a:spcPct val="0"/>
              </a:spcAft>
              <a:tabLst>
                <a:tab pos="1184275" algn="l"/>
              </a:tabLst>
              <a:defRPr>
                <a:solidFill>
                  <a:schemeClr val="tx1"/>
                </a:solidFill>
                <a:latin typeface="Arial" panose="020B0604020202020204" pitchFamily="34" charset="0"/>
              </a:defRPr>
            </a:lvl9pPr>
          </a:lstStyle>
          <a:p>
            <a:pPr marR="0" lvl="0" indent="0" algn="l" defTabSz="914400" rtl="0" eaLnBrk="0" fontAlgn="base" latinLnBrk="0" hangingPunct="0">
              <a:lnSpc>
                <a:spcPct val="100000"/>
              </a:lnSpc>
              <a:spcBef>
                <a:spcPct val="0"/>
              </a:spcBef>
              <a:spcAft>
                <a:spcPct val="0"/>
              </a:spcAft>
              <a:buClrTx/>
              <a:buSzTx/>
              <a:buFontTx/>
              <a:buNone/>
              <a:tabLst>
                <a:tab pos="1184275" algn="l"/>
              </a:tabLst>
            </a:pPr>
            <a:endParaRPr lang="pt-BR" altLang="pt-BR" sz="2300" b="1" dirty="0">
              <a:latin typeface="Arial Narrow" panose="020B0606020202030204" pitchFamily="34" charset="0"/>
              <a:ea typeface="Calibri" panose="020F0502020204030204" pitchFamily="34" charset="0"/>
              <a:cs typeface="Arial" panose="020B0604020202020204" pitchFamily="34" charset="0"/>
            </a:endParaRPr>
          </a:p>
          <a:p>
            <a:pPr marR="0" lvl="0" indent="0" algn="l" defTabSz="914400" rtl="0" eaLnBrk="0" fontAlgn="base" latinLnBrk="0" hangingPunct="0">
              <a:lnSpc>
                <a:spcPct val="100000"/>
              </a:lnSpc>
              <a:spcBef>
                <a:spcPct val="0"/>
              </a:spcBef>
              <a:spcAft>
                <a:spcPct val="0"/>
              </a:spcAft>
              <a:buClrTx/>
              <a:buSzTx/>
              <a:buFontTx/>
              <a:buNone/>
              <a:tabLst>
                <a:tab pos="1184275" algn="l"/>
              </a:tabLst>
            </a:pPr>
            <a:endParaRPr lang="pt-BR" altLang="pt-BR" sz="2300" b="1" dirty="0">
              <a:latin typeface="Arial Narrow" panose="020B0606020202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FF54B37D-A6D4-3558-20C0-84293E93602C}"/>
              </a:ext>
            </a:extLst>
          </p:cNvPr>
          <p:cNvSpPr txBox="1"/>
          <p:nvPr/>
        </p:nvSpPr>
        <p:spPr>
          <a:xfrm>
            <a:off x="385480" y="783400"/>
            <a:ext cx="11582999" cy="489301"/>
          </a:xfrm>
          <a:prstGeom prst="rect">
            <a:avLst/>
          </a:prstGeom>
          <a:noFill/>
        </p:spPr>
        <p:txBody>
          <a:bodyPr wrap="square">
            <a:spAutoFit/>
          </a:bodyPr>
          <a:lstStyle/>
          <a:p>
            <a:pPr>
              <a:lnSpc>
                <a:spcPct val="115000"/>
              </a:lnSpc>
              <a:tabLst>
                <a:tab pos="180340" algn="l"/>
              </a:tabLs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 Observe as imagens.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8E15A161-7CEB-3DAB-3F50-7122A35C5856}"/>
              </a:ext>
            </a:extLst>
          </p:cNvPr>
          <p:cNvPicPr>
            <a:picLocks noChangeAspect="1"/>
          </p:cNvPicPr>
          <p:nvPr/>
        </p:nvPicPr>
        <p:blipFill>
          <a:blip r:embed="rId3"/>
          <a:stretch>
            <a:fillRect/>
          </a:stretch>
        </p:blipFill>
        <p:spPr>
          <a:xfrm>
            <a:off x="1208288" y="1683385"/>
            <a:ext cx="2121969" cy="2819154"/>
          </a:xfrm>
          <a:prstGeom prst="rect">
            <a:avLst/>
          </a:prstGeom>
        </p:spPr>
      </p:pic>
      <p:pic>
        <p:nvPicPr>
          <p:cNvPr id="14" name="Imagem 13">
            <a:extLst>
              <a:ext uri="{FF2B5EF4-FFF2-40B4-BE49-F238E27FC236}">
                <a16:creationId xmlns:a16="http://schemas.microsoft.com/office/drawing/2014/main" id="{8887385B-0DF6-3761-ECB0-461975FD808A}"/>
              </a:ext>
            </a:extLst>
          </p:cNvPr>
          <p:cNvPicPr>
            <a:picLocks noChangeAspect="1"/>
          </p:cNvPicPr>
          <p:nvPr/>
        </p:nvPicPr>
        <p:blipFill>
          <a:blip r:embed="rId4"/>
          <a:stretch>
            <a:fillRect/>
          </a:stretch>
        </p:blipFill>
        <p:spPr>
          <a:xfrm>
            <a:off x="3804017" y="1683385"/>
            <a:ext cx="2121969" cy="2819153"/>
          </a:xfrm>
          <a:prstGeom prst="rect">
            <a:avLst/>
          </a:prstGeom>
        </p:spPr>
      </p:pic>
      <p:pic>
        <p:nvPicPr>
          <p:cNvPr id="16" name="Imagem 15" descr="Uma imagem contendo Ícone&#10;&#10;O conteúdo gerado por IA pode estar incorreto.">
            <a:extLst>
              <a:ext uri="{FF2B5EF4-FFF2-40B4-BE49-F238E27FC236}">
                <a16:creationId xmlns:a16="http://schemas.microsoft.com/office/drawing/2014/main" id="{DD4BB633-8DB4-8AC8-7EF8-C8C5DFC5B89A}"/>
              </a:ext>
            </a:extLst>
          </p:cNvPr>
          <p:cNvPicPr>
            <a:picLocks noChangeAspect="1"/>
          </p:cNvPicPr>
          <p:nvPr/>
        </p:nvPicPr>
        <p:blipFill>
          <a:blip r:embed="rId5"/>
          <a:stretch>
            <a:fillRect/>
          </a:stretch>
        </p:blipFill>
        <p:spPr>
          <a:xfrm>
            <a:off x="6871020" y="1683385"/>
            <a:ext cx="2121969" cy="2819153"/>
          </a:xfrm>
          <a:prstGeom prst="rect">
            <a:avLst/>
          </a:prstGeom>
        </p:spPr>
      </p:pic>
      <p:sp>
        <p:nvSpPr>
          <p:cNvPr id="18" name="CaixaDeTexto 17">
            <a:extLst>
              <a:ext uri="{FF2B5EF4-FFF2-40B4-BE49-F238E27FC236}">
                <a16:creationId xmlns:a16="http://schemas.microsoft.com/office/drawing/2014/main" id="{8E21370A-8AA0-168B-B005-F5CF97A235E4}"/>
              </a:ext>
            </a:extLst>
          </p:cNvPr>
          <p:cNvSpPr txBox="1"/>
          <p:nvPr/>
        </p:nvSpPr>
        <p:spPr>
          <a:xfrm>
            <a:off x="284070" y="4939230"/>
            <a:ext cx="11582999" cy="2191049"/>
          </a:xfrm>
          <a:prstGeom prst="rect">
            <a:avLst/>
          </a:prstGeom>
          <a:noFill/>
        </p:spPr>
        <p:txBody>
          <a:bodyPr wrap="square">
            <a:spAutoFit/>
          </a:bodyPr>
          <a:lstStyle/>
          <a:p>
            <a:pPr>
              <a:lnSpc>
                <a:spcPct val="115000"/>
              </a:lnSpc>
              <a:buNone/>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conhece alguma dessas obras?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ouviu falar no filme “A Substância”? Esse filme concorreu ao Oscar 2025, você sabia?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viu a capa do livro da escritora Conceição Evaristo. Lembra de algo sobre essa escritora e essa obra?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244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66F82E-B0CD-C4F7-B100-821C15DBDA97}"/>
              </a:ext>
            </a:extLst>
          </p:cNvPr>
          <p:cNvSpPr txBox="1"/>
          <p:nvPr/>
        </p:nvSpPr>
        <p:spPr>
          <a:xfrm>
            <a:off x="396240" y="941856"/>
            <a:ext cx="11633200" cy="3887283"/>
          </a:xfrm>
          <a:prstGeom prst="rect">
            <a:avLst/>
          </a:prstGeom>
          <a:noFill/>
        </p:spPr>
        <p:txBody>
          <a:bodyPr wrap="square">
            <a:spAutoFit/>
          </a:bodyPr>
          <a:lstStyle/>
          <a:p>
            <a:pPr>
              <a:lnSpc>
                <a:spcPct val="115000"/>
              </a:lnSpc>
              <a:buNone/>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viu essa capa do disco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Sobrevivendo no Inferno”, dos Racionais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Considerando o título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Sobrevivendo no Inferno’, é possível inferir um assunto sobre esse título?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capa “Sobrevivendo no Inferno, dos Racionais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tem a imagem de uma cruz dourada e um trecho do Salmo 23:3, “Refrigere minha alma e guia-me pelo caminho da justiça.” Você conhecia esse versículo bíblico?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Esse texto bíblico está dentro de um texto (verbal e não verbal). Você observou isso?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nas diversas situações de comunicação utilizamos gêneros textuais?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tabLst>
                <a:tab pos="18034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conhece, já leu ou já produziu o gênero textual “Resenha crítica”?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180340" algn="l"/>
              </a:tabLst>
            </a:pPr>
            <a:r>
              <a:rPr lang="pt-BR" sz="2400" kern="100" dirty="0">
                <a:solidFill>
                  <a:srgbClr val="00B050"/>
                </a:solidFill>
                <a:effectLst/>
                <a:highlight>
                  <a:srgbClr val="FFFF00"/>
                </a:highligh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539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6CFF58F-2C9E-2BD2-26FE-01230881CD78}"/>
              </a:ext>
            </a:extLst>
          </p:cNvPr>
          <p:cNvSpPr txBox="1"/>
          <p:nvPr/>
        </p:nvSpPr>
        <p:spPr>
          <a:xfrm>
            <a:off x="388188" y="1431335"/>
            <a:ext cx="11007306" cy="646331"/>
          </a:xfrm>
          <a:prstGeom prst="rect">
            <a:avLst/>
          </a:prstGeom>
          <a:noFill/>
        </p:spPr>
        <p:txBody>
          <a:bodyPr wrap="square" rtlCol="0">
            <a:spAutoFit/>
          </a:bodyPr>
          <a:lstStyle/>
          <a:p>
            <a:endParaRPr lang="pt-BR" dirty="0"/>
          </a:p>
          <a:p>
            <a:endParaRPr lang="pt-BR" dirty="0"/>
          </a:p>
        </p:txBody>
      </p:sp>
      <p:sp>
        <p:nvSpPr>
          <p:cNvPr id="4" name="CaixaDeTexto 3">
            <a:extLst>
              <a:ext uri="{FF2B5EF4-FFF2-40B4-BE49-F238E27FC236}">
                <a16:creationId xmlns:a16="http://schemas.microsoft.com/office/drawing/2014/main" id="{E911A1C7-5D88-2668-F5BC-8A51732F636E}"/>
              </a:ext>
            </a:extLst>
          </p:cNvPr>
          <p:cNvSpPr txBox="1"/>
          <p:nvPr/>
        </p:nvSpPr>
        <p:spPr>
          <a:xfrm>
            <a:off x="294640" y="747711"/>
            <a:ext cx="6096000" cy="456279"/>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F6FE9B76-D037-FC1F-9224-6BCAB5775E14}"/>
              </a:ext>
            </a:extLst>
          </p:cNvPr>
          <p:cNvGraphicFramePr>
            <a:graphicFrameLocks noGrp="1"/>
          </p:cNvGraphicFramePr>
          <p:nvPr>
            <p:extLst>
              <p:ext uri="{D42A27DB-BD31-4B8C-83A1-F6EECF244321}">
                <p14:modId xmlns:p14="http://schemas.microsoft.com/office/powerpoint/2010/main" val="2709124348"/>
              </p:ext>
            </p:extLst>
          </p:nvPr>
        </p:nvGraphicFramePr>
        <p:xfrm>
          <a:off x="388188" y="1488312"/>
          <a:ext cx="11415624" cy="3713607"/>
        </p:xfrm>
        <a:graphic>
          <a:graphicData uri="http://schemas.openxmlformats.org/drawingml/2006/table">
            <a:tbl>
              <a:tblPr firstRow="1" firstCol="1" bandRow="1"/>
              <a:tblGrid>
                <a:gridCol w="11415624">
                  <a:extLst>
                    <a:ext uri="{9D8B030D-6E8A-4147-A177-3AD203B41FA5}">
                      <a16:colId xmlns:a16="http://schemas.microsoft.com/office/drawing/2014/main" val="1128751451"/>
                    </a:ext>
                  </a:extLst>
                </a:gridCol>
              </a:tblGrid>
              <a:tr h="3713607">
                <a:tc>
                  <a:txBody>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gênero textual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Resenha crítica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texto proveniente do universo jornalístico que tem como principal característica a apresentação e análise crítica de determinado produto cultural. Ela tem como finalidade analisar um produto cultural, podendo recomendá-lo, ou não, aos seus leitores. Esse gênero textual é considerado predominantemente argumentativo por defender, em sua análise, uma tese acompanhada de argumentos favoráveis ou não, sobre o produto cultural em questão. Geralmente, há a predominância da concisão, da linguagem denotativa e do uso da norma padrão da língua. Atualmente, é possível encontrarmos a resenha crítica tanto em textos escritos veiculados em jornais impressos ou mídias digitais quanto em podcasts ou publicações audiovisuais nas redes sociais ou em serviços de mensagem instantânea.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redacao</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/resenha-critica.htm. Acesso em: 21 mar. 2025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DEEAF6"/>
                    </a:solidFill>
                  </a:tcPr>
                </a:tc>
                <a:extLst>
                  <a:ext uri="{0D108BD9-81ED-4DB2-BD59-A6C34878D82A}">
                    <a16:rowId xmlns:a16="http://schemas.microsoft.com/office/drawing/2014/main" val="7360388"/>
                  </a:ext>
                </a:extLst>
              </a:tr>
            </a:tbl>
          </a:graphicData>
        </a:graphic>
      </p:graphicFrame>
      <p:sp>
        <p:nvSpPr>
          <p:cNvPr id="7" name="Rectangle 1">
            <a:extLst>
              <a:ext uri="{FF2B5EF4-FFF2-40B4-BE49-F238E27FC236}">
                <a16:creationId xmlns:a16="http://schemas.microsoft.com/office/drawing/2014/main" id="{DE12DE08-8109-8673-D40E-761ACFF737E7}"/>
              </a:ext>
            </a:extLst>
          </p:cNvPr>
          <p:cNvSpPr>
            <a:spLocks noChangeArrowheads="1"/>
          </p:cNvSpPr>
          <p:nvPr/>
        </p:nvSpPr>
        <p:spPr bwMode="auto">
          <a:xfrm>
            <a:off x="2765425" y="308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4097069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F650-243B-1717-4C8B-7B8DEB35073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5B2CE2E-6089-BB1B-4950-CC09F8B0A575}"/>
              </a:ext>
            </a:extLst>
          </p:cNvPr>
          <p:cNvGraphicFramePr>
            <a:graphicFrameLocks noGrp="1"/>
          </p:cNvGraphicFramePr>
          <p:nvPr>
            <p:extLst>
              <p:ext uri="{D42A27DB-BD31-4B8C-83A1-F6EECF244321}">
                <p14:modId xmlns:p14="http://schemas.microsoft.com/office/powerpoint/2010/main" val="3999681094"/>
              </p:ext>
            </p:extLst>
          </p:nvPr>
        </p:nvGraphicFramePr>
        <p:xfrm>
          <a:off x="408940" y="1088706"/>
          <a:ext cx="11437620" cy="4164013"/>
        </p:xfrm>
        <a:graphic>
          <a:graphicData uri="http://schemas.openxmlformats.org/drawingml/2006/table">
            <a:tbl>
              <a:tblPr firstRow="1" firstCol="1" bandRow="1"/>
              <a:tblGrid>
                <a:gridCol w="11437620">
                  <a:extLst>
                    <a:ext uri="{9D8B030D-6E8A-4147-A177-3AD203B41FA5}">
                      <a16:colId xmlns:a16="http://schemas.microsoft.com/office/drawing/2014/main" val="3277731673"/>
                    </a:ext>
                  </a:extLst>
                </a:gridCol>
              </a:tblGrid>
              <a:tr h="4164013">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Características gerais da resenha crítica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Comparações</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ajudam o leitor a entender o que representa a obra no universo artístico.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Contextualização</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exposição de informações da obra.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Sinopse</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reconta, de forma sintética e imparcial, a história do livro, filme etc., geralmente, na 3ª pessoa.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Opinião</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expressada, criticamente, seja positiva ou negativa.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Estrutura da resenha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Título e linha-fina</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título atrativo, que chame a atenção para a resenha.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Introdução</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ficha técnica (dados bibliográficos) e sinopse. Revela o que estará contido no roteiro da obra. (pode vir no desenvolvimento da resenha).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Desenvolvimento</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aspectos do objeto da resenha que justifiquem sua avaliação, curiosidades, comparações.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Conclusão</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balanço final, recomendando ou não a obra (pode vir em outras partes do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a:t>
                      </a:r>
                      <a:r>
                        <a:rPr lang="pt-BR" sz="1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www.</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colegiogeracao.com.br/</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/uploads/2019/02/Literatura-Sinopse-e-Resenha-.pdf. Acesso em: 21 mar. 2025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ED7D31"/>
                      </a:solidFill>
                      <a:prstDash val="solid"/>
                      <a:round/>
                      <a:headEnd type="none" w="med" len="med"/>
                      <a:tailEnd type="none" w="med" len="med"/>
                    </a:lnL>
                    <a:lnR w="19050" cap="flat" cmpd="sng" algn="ctr">
                      <a:solidFill>
                        <a:srgbClr val="ED7D31"/>
                      </a:solidFill>
                      <a:prstDash val="solid"/>
                      <a:round/>
                      <a:headEnd type="none" w="med" len="med"/>
                      <a:tailEnd type="none" w="med" len="med"/>
                    </a:lnR>
                    <a:lnT w="19050" cap="flat" cmpd="sng" algn="ctr">
                      <a:solidFill>
                        <a:srgbClr val="ED7D31"/>
                      </a:solidFill>
                      <a:prstDash val="solid"/>
                      <a:round/>
                      <a:headEnd type="none" w="med" len="med"/>
                      <a:tailEnd type="none" w="med" len="med"/>
                    </a:lnT>
                    <a:lnB w="19050" cap="flat" cmpd="sng" algn="ctr">
                      <a:solidFill>
                        <a:srgbClr val="ED7D31"/>
                      </a:solidFill>
                      <a:prstDash val="solid"/>
                      <a:round/>
                      <a:headEnd type="none" w="med" len="med"/>
                      <a:tailEnd type="none" w="med" len="med"/>
                    </a:lnB>
                    <a:solidFill>
                      <a:srgbClr val="FBE4D5"/>
                    </a:solidFill>
                  </a:tcPr>
                </a:tc>
                <a:extLst>
                  <a:ext uri="{0D108BD9-81ED-4DB2-BD59-A6C34878D82A}">
                    <a16:rowId xmlns:a16="http://schemas.microsoft.com/office/drawing/2014/main" val="558530405"/>
                  </a:ext>
                </a:extLst>
              </a:tr>
            </a:tbl>
          </a:graphicData>
        </a:graphic>
      </p:graphicFrame>
      <p:sp>
        <p:nvSpPr>
          <p:cNvPr id="3" name="Rectangle 1">
            <a:extLst>
              <a:ext uri="{FF2B5EF4-FFF2-40B4-BE49-F238E27FC236}">
                <a16:creationId xmlns:a16="http://schemas.microsoft.com/office/drawing/2014/main" id="{EF404ECF-8CC0-B0B3-423D-92E4E83E80A7}"/>
              </a:ext>
            </a:extLst>
          </p:cNvPr>
          <p:cNvSpPr>
            <a:spLocks noChangeArrowheads="1"/>
          </p:cNvSpPr>
          <p:nvPr/>
        </p:nvSpPr>
        <p:spPr bwMode="auto">
          <a:xfrm>
            <a:off x="2765425" y="28797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978725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EC7D630-1D2D-83A1-D489-13B60A6B6E06}"/>
              </a:ext>
            </a:extLst>
          </p:cNvPr>
          <p:cNvSpPr>
            <a:spLocks noChangeArrowheads="1"/>
          </p:cNvSpPr>
          <p:nvPr/>
        </p:nvSpPr>
        <p:spPr bwMode="auto">
          <a:xfrm>
            <a:off x="132703" y="3903663"/>
            <a:ext cx="1483583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D6CFC025-4EDE-A26D-35D2-5296D1441F6C}"/>
              </a:ext>
            </a:extLst>
          </p:cNvPr>
          <p:cNvSpPr txBox="1"/>
          <p:nvPr/>
        </p:nvSpPr>
        <p:spPr>
          <a:xfrm>
            <a:off x="314960" y="727360"/>
            <a:ext cx="6096000" cy="456343"/>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DEB1089A-EA42-B44A-E473-5F3324A75826}"/>
              </a:ext>
            </a:extLst>
          </p:cNvPr>
          <p:cNvSpPr txBox="1"/>
          <p:nvPr/>
        </p:nvSpPr>
        <p:spPr>
          <a:xfrm>
            <a:off x="2966720" y="1183703"/>
            <a:ext cx="8910320" cy="2403030"/>
          </a:xfrm>
          <a:prstGeom prst="rect">
            <a:avLst/>
          </a:prstGeom>
          <a:noFill/>
        </p:spPr>
        <p:txBody>
          <a:bodyPr wrap="square">
            <a:spAutoFit/>
          </a:bodyPr>
          <a:lstStyle/>
          <a:p>
            <a:pPr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Resenha - Olhos D'água (Conceição Evaristo)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“Minha mãe sempre costurou a vida com fios de ferro”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Esse é um trecho de um dos contos do livro Olhos d’Água, da escritora Conceição Evaristo, publicado no ano de 2014, e que destacamos para falar como os quinze contos que compõem a obra são como os cursos fluviais, ora calmos e fluídos, ora,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descr="Texto&#10;&#10;O conteúdo gerado por IA pode estar incorreto.">
            <a:extLst>
              <a:ext uri="{FF2B5EF4-FFF2-40B4-BE49-F238E27FC236}">
                <a16:creationId xmlns:a16="http://schemas.microsoft.com/office/drawing/2014/main" id="{A3AFE9E5-49F7-59F3-02DB-CDF4A6666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960" y="1380997"/>
            <a:ext cx="2704149" cy="1961643"/>
          </a:xfrm>
          <a:prstGeom prst="rect">
            <a:avLst/>
          </a:prstGeom>
        </p:spPr>
      </p:pic>
      <p:sp>
        <p:nvSpPr>
          <p:cNvPr id="12" name="CaixaDeTexto 11">
            <a:extLst>
              <a:ext uri="{FF2B5EF4-FFF2-40B4-BE49-F238E27FC236}">
                <a16:creationId xmlns:a16="http://schemas.microsoft.com/office/drawing/2014/main" id="{80B24157-D703-3626-5205-09600223A9DE}"/>
              </a:ext>
            </a:extLst>
          </p:cNvPr>
          <p:cNvSpPr txBox="1"/>
          <p:nvPr/>
        </p:nvSpPr>
        <p:spPr>
          <a:xfrm>
            <a:off x="314960" y="3515361"/>
            <a:ext cx="11562080" cy="3181705"/>
          </a:xfrm>
          <a:prstGeom prst="rect">
            <a:avLst/>
          </a:prstGeom>
          <a:noFill/>
        </p:spPr>
        <p:txBody>
          <a:bodyPr wrap="square">
            <a:spAutoFit/>
          </a:bodyPr>
          <a:lstStyle/>
          <a:p>
            <a:pPr marL="0" marR="0" lvl="0" indent="270510" algn="just" defTabSz="914400" rtl="0" eaLnBrk="1" fontAlgn="auto" latinLnBrk="0" hangingPunct="1">
              <a:lnSpc>
                <a:spcPct val="115000"/>
              </a:lnSpc>
              <a:spcBef>
                <a:spcPts val="0"/>
              </a:spcBef>
              <a:spcAft>
                <a:spcPts val="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em outros momentos, agitados e caudalosos. Chegam a extravasar seus limites, fecundando suas margens com todos os seus componentes e detritos, causando impactos profundos naqueles que são atingidos pelas suas águas.  </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70510" algn="just" defTabSz="914400" rtl="0" eaLnBrk="1" fontAlgn="auto" latinLnBrk="0" hangingPunct="1">
              <a:lnSpc>
                <a:spcPct val="115000"/>
              </a:lnSpc>
              <a:spcBef>
                <a:spcPts val="0"/>
              </a:spcBef>
              <a:spcAft>
                <a:spcPts val="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Como destaca a própria autora, sua escrita se destaca pela “</a:t>
            </a:r>
            <a:r>
              <a:rPr kumimoji="0" lang="pt-BR" sz="2200" b="0" i="0" u="none" strike="noStrike" kern="1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escrevivência</a:t>
            </a: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uma prosa que expressa suas experiências de vida e vivências sociais, propiciando uma multiplicidade de tipos de personagens que vocalizam suas visões de mundo numa perspectiva dos de baixo, dos excluídos, dos que vivem à margem da sociedade, sujeitos ativos que, mesmo vivenciando condições precárias de trabalho e de sociabilidade, lutam pelo protagonismo de suas próprias vidas e histórias.</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3597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F0819-48A0-8806-1ECB-437E7A4E64B5}"/>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5B3B5012-80FB-4D75-04C8-162FDE57AF64}"/>
              </a:ext>
            </a:extLst>
          </p:cNvPr>
          <p:cNvSpPr>
            <a:spLocks noChangeArrowheads="1"/>
          </p:cNvSpPr>
          <p:nvPr/>
        </p:nvSpPr>
        <p:spPr bwMode="auto">
          <a:xfrm>
            <a:off x="132703" y="3903663"/>
            <a:ext cx="1483583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B285B33B-77C7-E1AB-F37E-9C661FF8A486}"/>
              </a:ext>
            </a:extLst>
          </p:cNvPr>
          <p:cNvSpPr txBox="1"/>
          <p:nvPr/>
        </p:nvSpPr>
        <p:spPr>
          <a:xfrm>
            <a:off x="274320" y="704151"/>
            <a:ext cx="11602720" cy="5128392"/>
          </a:xfrm>
          <a:prstGeom prst="rect">
            <a:avLst/>
          </a:prstGeom>
          <a:noFill/>
        </p:spPr>
        <p:txBody>
          <a:bodyPr wrap="square">
            <a:spAutoFit/>
          </a:bodyPr>
          <a:lstStyle/>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Conceição Evaristo vivenciou essas situações, da infância pobre ao trabalho doméstico até os 25 anos, quando concluiu o Ensino Médio. Também sentiu na pele a sua condição de mulher negra e, de alguma forma, tais experiências estão presentes em muitas das personagens femininas do livro.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As personagens dos contos são, em sua maioria, mulheres negras e periféricas, avós, mães, esposas, filhas, trabalhadoras, que nos mostram a multiplicidade dos lugares das mulheres e seus papéis sociais, muitas vezes marcadas pela violência e submissão e, ao mesmo tempo, pela resistência, pela ocupação de outros espaços, de outras formas de ser que façam frente a esses condicionamentos sociais.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Ana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Davenga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Maria,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Duzu</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Natalina,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Luamanda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Ayoluwa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são algumas dessas personagens, que vivenciam no seu cotidiano a violência doméstica e urbana, os preconceitos de classe, raça e gênero, mas que insistem em continuar vivendo, sonhando e de serem senhoras de suas vidas, mesmo quando a realidade cruel e excludente se impõe e ceifa essas tentativas. São também as mulheres da narrativa que trazem consigo a ancestralidade e a identidade afrobrasileira, evocando ritos, memórias e o reencontro com o sofrimento e a resiliência de seus ascendentes.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030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AE52423-749F-09F4-B82B-5C7B46B3C2EC}"/>
              </a:ext>
            </a:extLst>
          </p:cNvPr>
          <p:cNvSpPr txBox="1"/>
          <p:nvPr/>
        </p:nvSpPr>
        <p:spPr>
          <a:xfrm>
            <a:off x="264160" y="629023"/>
            <a:ext cx="11633200" cy="4088812"/>
          </a:xfrm>
          <a:prstGeom prst="rect">
            <a:avLst/>
          </a:prstGeom>
          <a:noFill/>
        </p:spPr>
        <p:txBody>
          <a:bodyPr wrap="square">
            <a:spAutoFit/>
          </a:bodyPr>
          <a:lstStyle/>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“Eu entoava cantos de louvor a todas as nossas ancestrais, que desde a África vinham arando a terra da vida com suas próprias mãos, palavras e sangue.”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livro Olhos D’água é uma daquelas obras que nos cortam na carne, como uma navalha afiada, e com intencionalidade. Uma narrativa que tenciona a empatia, colocar o leitor no lugar do outro, de entender o mundo pela perspectiva daquele que narra, de suas personagens e suas tramas. Nenhum leitor passa ileso aos torpedos de realidade lançados por Conceição Evaristo, mas com toda a sensibilidade e riqueza de prosa típicas de uma grande escritora.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“Querença, haveria de sempre umedecer seus sonhos para que eles florescessem e se cumprissem vivos e reais. Era preciso reinventar a vida, encontrar novos caminhos. Não sabia ainda como”.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https://www.saobernardo.sp.gov.br/web/cultura/-leitores-da-cidade-resenha-de-olhos-d-agua-conceicao-evaristo-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21 mar. 2025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B92B78E-23E7-1738-4845-F9794FA46316}"/>
              </a:ext>
            </a:extLst>
          </p:cNvPr>
          <p:cNvSpPr txBox="1"/>
          <p:nvPr/>
        </p:nvSpPr>
        <p:spPr>
          <a:xfrm>
            <a:off x="264160" y="4862035"/>
            <a:ext cx="11633200" cy="1624291"/>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gênero Resenha crítica é um texto que tem como principal característica a apresentação e análise crítica de determinado produto cultural. Além disso, é um texto no qual predomina a argumentação por defender, em sua análise, uma tese sustentada por argumentos favoráveis ou não. Marque as principais características do gênero textual resenha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Olhos D'água”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da escritora Conceição Evaristo.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7600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400A5-FE5C-0653-04F4-C8CA29588625}"/>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4E5CC59-7F03-9747-5423-4FEC0ADC84C8}"/>
              </a:ext>
            </a:extLst>
          </p:cNvPr>
          <p:cNvSpPr txBox="1"/>
          <p:nvPr/>
        </p:nvSpPr>
        <p:spPr>
          <a:xfrm>
            <a:off x="294640" y="703509"/>
            <a:ext cx="11541760" cy="5620321"/>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introdução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há uma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contextualização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ou seja, uma exposição de informações da obra. Aspecto visto na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sinopse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isto é, existe uma forma sintética, resumida da história do livro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Olhos D'água”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como no exemplo: “Esse é um trecho de um dos contos do livro Olhos d’Água, da escritora Conceição Evaristo, publicado no ano de 2014, ...”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No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desenvolvimento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são apresentados aspectos do objeto da resenha que justifiquem sua avaliação, curiosidades, comparações, como no exemplo “As personagens dos contos são, em sua maioria, mulheres negras e periféricas, avós, mães, esposas, filhas, trabalhadoras, que nos mostram a multiplicidade dos lugares das mulheres e seus papéis sociais, muitas vezes marcadas pela violência e submissão e, ao mesmo tempo, pela resistência, pela ocupação de outros espaços, de outras formas de ser que façam frente a esses condicionamentos sociais.”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Na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conclusão</a:t>
            </a:r>
            <a:r>
              <a:rPr lang="pt-BR" sz="2200" b="1" i="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percebe-se um balanço final como no exemplo, “O livro Olhos D’água é uma daquelas obras que nos cortam na carne, como uma navalha afiada, e com intencionalidade. Um narrativa que tenciona a empatia, colocar o leitor no lugar do outro, de entender o mundo pela perspectiva daquele que narra, de suas personagens e suas tramas.”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5467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CF675-C7E3-C11D-01A7-DE71B4D9AB9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6457289-9729-66F9-A739-D70511F89E5F}"/>
              </a:ext>
            </a:extLst>
          </p:cNvPr>
          <p:cNvSpPr txBox="1"/>
          <p:nvPr/>
        </p:nvSpPr>
        <p:spPr>
          <a:xfrm>
            <a:off x="243840" y="679255"/>
            <a:ext cx="11612880" cy="4841646"/>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No texto em estudo há a predominância do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descritivo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como no exemplo, “Também sentiu na pele a sua condição de mulher negra e, de alguma forma, tais experiências estão presentes em muitas das personagens femininas do livro.”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“contexto de produção” do gênero textual “resenha crítica”, leva em consideração aspectos, como “texto de opinião” publicado em jornais, revistas e canais especializados e “texto informativo”. No geral, a “resenha crítica” pode ser jornalística ou acadêmica. Considerando tais aspectos, qual é a “função social” (finalidade) da resenha em estudo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Justifique.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Considerando a “situação comunicativa”, os interlocutores (quem escreve/para quem escreve); a finalidade ou propósito do texto (escrever para quê); a circulação (onde o texto vai circular); o suporte (qual é o portador do texto, jornal, revista etc.) e a linguagem a ser utilizada, para quem o “locutor” escreve esse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2411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B03C-F5D4-19D1-82AC-8FD211E3539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0470EFC-B18B-1161-3C87-1A48269D07B0}"/>
              </a:ext>
            </a:extLst>
          </p:cNvPr>
          <p:cNvSpPr txBox="1"/>
          <p:nvPr/>
        </p:nvSpPr>
        <p:spPr>
          <a:xfrm>
            <a:off x="345440" y="768998"/>
            <a:ext cx="11480800" cy="359207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‘Esse é um trecho de um dos contos do livro Olhos d’Água, da escritora Conceição Evaristo, publicado no ano de 2014, e que destacamos para falar como os quinze contos que compõem a obra são como os cursos fluviais, ora calmos e fluídos, ora, em outros momentos, agitados e caudalosos.’, esse primeiro parágrafo tem como finalidade principal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informar a respeito dos contos do livro de Conceição Evaristo.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descrever os quinze contos que compõem a obra da escritora.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apresentar aspectos principais da obra/produto cultural resenhado.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3854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F4F07-3C17-4240-EA05-02ACE0DE997E}"/>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811BE98-F892-30DF-1FA5-D7C986826FE4}"/>
              </a:ext>
            </a:extLst>
          </p:cNvPr>
          <p:cNvGraphicFramePr>
            <a:graphicFrameLocks noGrp="1"/>
          </p:cNvGraphicFramePr>
          <p:nvPr>
            <p:extLst>
              <p:ext uri="{D42A27DB-BD31-4B8C-83A1-F6EECF244321}">
                <p14:modId xmlns:p14="http://schemas.microsoft.com/office/powerpoint/2010/main" val="846913756"/>
              </p:ext>
            </p:extLst>
          </p:nvPr>
        </p:nvGraphicFramePr>
        <p:xfrm>
          <a:off x="408940" y="805117"/>
          <a:ext cx="11447780" cy="3161094"/>
        </p:xfrm>
        <a:graphic>
          <a:graphicData uri="http://schemas.openxmlformats.org/drawingml/2006/table">
            <a:tbl>
              <a:tblPr firstRow="1" firstCol="1" bandRow="1"/>
              <a:tblGrid>
                <a:gridCol w="11447780">
                  <a:extLst>
                    <a:ext uri="{9D8B030D-6E8A-4147-A177-3AD203B41FA5}">
                      <a16:colId xmlns:a16="http://schemas.microsoft.com/office/drawing/2014/main" val="2082545234"/>
                    </a:ext>
                  </a:extLst>
                </a:gridCol>
              </a:tblGrid>
              <a:tr h="1434465">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Sentido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“denotativo”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literal, ou seja, o significado real, dicionarizado e básico das palavras, expressões e enunciados da língua. A linguagem denotativa é objetiva, informativa e desprovida de sentimentalismos e emoções, portanto aceita apenas uma interpretação. E o sentido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“conotativo”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figurado o que altera o significado das palavras/expressões/frases, ampliando e transformando-as para que elas tenham outros sentidos/significados/interpretações. O sentido conotativo/figurado é um recurso da comunicação que faz uso das “Figuras de Linguagem” para expressar o sentido não literal de modo rico, enfático, subjetivo a depender do contexto. A linguagem conotativa/figurada é plurissignificativa, tem função estética e estilística.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22256665"/>
                  </a:ext>
                </a:extLst>
              </a:tr>
            </a:tbl>
          </a:graphicData>
        </a:graphic>
      </p:graphicFrame>
      <p:sp>
        <p:nvSpPr>
          <p:cNvPr id="3" name="Rectangle 1">
            <a:extLst>
              <a:ext uri="{FF2B5EF4-FFF2-40B4-BE49-F238E27FC236}">
                <a16:creationId xmlns:a16="http://schemas.microsoft.com/office/drawing/2014/main" id="{2DF187B7-1499-D706-0A66-108FC432D6E8}"/>
              </a:ext>
            </a:extLst>
          </p:cNvPr>
          <p:cNvSpPr>
            <a:spLocks noChangeArrowheads="1"/>
          </p:cNvSpPr>
          <p:nvPr/>
        </p:nvSpPr>
        <p:spPr bwMode="auto">
          <a:xfrm>
            <a:off x="2776538" y="31511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62FD922E-6A51-80FF-9E07-7F2C8572BC87}"/>
              </a:ext>
            </a:extLst>
          </p:cNvPr>
          <p:cNvSpPr txBox="1"/>
          <p:nvPr/>
        </p:nvSpPr>
        <p:spPr>
          <a:xfrm>
            <a:off x="276860" y="4183908"/>
            <a:ext cx="11579860" cy="3776227"/>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Considere o fragmento a seguir para responder as atividades.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livro Olhos D’água é uma daquelas obras que nos cortam na carne, como uma navalha afiada, e com intencionalidade. Uma narrativa que tenciona a empatia, colocar o leitor no lugar do outro, de entender o mundo pela perspectiva daquele que narra, de suas personagens e suas tramas. Nenhum leitor passa ileso aos torpedos de realidade lançados por Conceição Evaristo, mas com toda a sensibilidade e riqueza de prosa típicas de uma grande escritora.”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Retire do primeiro período desse fragmento expressões que estão no sentido “conotativo”, ou seja, “figurado”, não literal”.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9276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0722E-5BE8-E13C-1D67-29A506E796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27CE3D0-6B39-3119-3D5C-93CCC0D0FD67}"/>
              </a:ext>
            </a:extLst>
          </p:cNvPr>
          <p:cNvSpPr txBox="1"/>
          <p:nvPr/>
        </p:nvSpPr>
        <p:spPr>
          <a:xfrm>
            <a:off x="264160" y="694275"/>
            <a:ext cx="11572240" cy="260821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Retire do primeiro período desse fragmento expressões que estão no sentido “conotativo”, ou seja, “figurado”, não literal”.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Considerando que o sentido conotativo/figurado das palavras e expressões é plurissignificativo, e com base no contexto da obra, qual é a interpretação que pode ser atribuída ao trecho: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livro Olhos D’água é uma daquelas obras que nos cortam na carne, como uma navalha afiada, e com intencionalidade.’?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3ADB4FF3-E603-4A92-784D-1C00185FCD9A}"/>
              </a:ext>
            </a:extLst>
          </p:cNvPr>
          <p:cNvSpPr txBox="1"/>
          <p:nvPr/>
        </p:nvSpPr>
        <p:spPr>
          <a:xfrm>
            <a:off x="264160" y="3622252"/>
            <a:ext cx="11572240" cy="845681"/>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Em ‘...é uma daquelas obras que nos cortam na carne, como uma navalha afiada...’, qual é o termo/palavra que marca uma ideia de comparação?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CE624F5A-09CF-CE8B-85E5-8D280716FAB6}"/>
              </a:ext>
            </a:extLst>
          </p:cNvPr>
          <p:cNvGraphicFramePr>
            <a:graphicFrameLocks noGrp="1"/>
          </p:cNvGraphicFramePr>
          <p:nvPr>
            <p:extLst>
              <p:ext uri="{D42A27DB-BD31-4B8C-83A1-F6EECF244321}">
                <p14:modId xmlns:p14="http://schemas.microsoft.com/office/powerpoint/2010/main" val="2014378382"/>
              </p:ext>
            </p:extLst>
          </p:nvPr>
        </p:nvGraphicFramePr>
        <p:xfrm>
          <a:off x="337820" y="4861990"/>
          <a:ext cx="11572240" cy="1618806"/>
        </p:xfrm>
        <a:graphic>
          <a:graphicData uri="http://schemas.openxmlformats.org/drawingml/2006/table">
            <a:tbl>
              <a:tblPr firstRow="1" firstCol="1" bandRow="1"/>
              <a:tblGrid>
                <a:gridCol w="11572240">
                  <a:extLst>
                    <a:ext uri="{9D8B030D-6E8A-4147-A177-3AD203B41FA5}">
                      <a16:colId xmlns:a16="http://schemas.microsoft.com/office/drawing/2014/main" val="4213820806"/>
                    </a:ext>
                  </a:extLst>
                </a:gridCol>
              </a:tblGrid>
              <a:tr h="0">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Figuras de linguagem</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recursos estilísticos que enriquecem o texto, conferindo-lhe expressividade, impacto e criatividade. Esses recursos se manifestam em diversas formas, como a metáfora, a comparação, a metonímia, entre outras, e são amplamente utilizadas na comunicação escrita e falada.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54182498"/>
                  </a:ext>
                </a:extLst>
              </a:tr>
            </a:tbl>
          </a:graphicData>
        </a:graphic>
      </p:graphicFrame>
      <p:sp>
        <p:nvSpPr>
          <p:cNvPr id="6" name="Rectangle 1">
            <a:extLst>
              <a:ext uri="{FF2B5EF4-FFF2-40B4-BE49-F238E27FC236}">
                <a16:creationId xmlns:a16="http://schemas.microsoft.com/office/drawing/2014/main" id="{B3D81F69-FD25-9FDF-1BD6-706182A33CAD}"/>
              </a:ext>
            </a:extLst>
          </p:cNvPr>
          <p:cNvSpPr>
            <a:spLocks noChangeArrowheads="1"/>
          </p:cNvSpPr>
          <p:nvPr/>
        </p:nvSpPr>
        <p:spPr bwMode="auto">
          <a:xfrm>
            <a:off x="2776538" y="35544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4139609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A75D4-1B01-9EB0-6460-2490CE42E23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D12F43-7A32-C3FD-6C35-0A2A1D88980B}"/>
              </a:ext>
            </a:extLst>
          </p:cNvPr>
          <p:cNvSpPr txBox="1"/>
          <p:nvPr/>
        </p:nvSpPr>
        <p:spPr>
          <a:xfrm>
            <a:off x="254000" y="593213"/>
            <a:ext cx="11684000" cy="6000425"/>
          </a:xfrm>
          <a:prstGeom prst="rect">
            <a:avLst/>
          </a:prstGeom>
          <a:noFill/>
        </p:spPr>
        <p:txBody>
          <a:bodyPr wrap="square">
            <a:spAutoFit/>
          </a:bodyPr>
          <a:lstStyle/>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Na expressão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‘...é uma daquelas obras que nos cortam na carne, como uma navalha afiada...’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predomina qual figura de linguagem?</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Antítese.   </a:t>
            </a: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Hipérbole.</a:t>
            </a: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Eufemismo.</a:t>
            </a: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Comparação.</a:t>
            </a: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Personificação.</a:t>
            </a:r>
          </a:p>
          <a:p>
            <a:pPr>
              <a:lnSpc>
                <a:spcPct val="115000"/>
              </a:lnSpc>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No trecho “Nenhum leitor passa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ileso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aos torpedos de realidade lançados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por Conceição Evaristo, mas com toda a sensibilidade e riqueza de prosa típicas de uma grande escritora.’, a expressão destacada pode ser substituída sem mudar o sentido por:</a:t>
            </a: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Nenhum leitor passa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intacto</a:t>
            </a:r>
            <a:r>
              <a:rPr lang="pt-BR" sz="22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aos</a:t>
            </a:r>
            <a:r>
              <a:rPr lang="pt-BR" sz="22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acontecimentos inesperados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realidade lançados por Conceição Evaristo.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Nenhum leitor passa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ileso pelas situações determinadas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pela realidade descrita por Conceição Evaristo.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Nenhum leitor passa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pelas situações surpresas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realidade lançadas por Conceição Evaristo.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1915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23D13-5BF4-46DB-38D1-46B9936703D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AF592C8-6712-7AC5-E2A1-04B228A8B833}"/>
              </a:ext>
            </a:extLst>
          </p:cNvPr>
          <p:cNvGraphicFramePr>
            <a:graphicFrameLocks noGrp="1"/>
          </p:cNvGraphicFramePr>
          <p:nvPr>
            <p:extLst>
              <p:ext uri="{D42A27DB-BD31-4B8C-83A1-F6EECF244321}">
                <p14:modId xmlns:p14="http://schemas.microsoft.com/office/powerpoint/2010/main" val="3561618175"/>
              </p:ext>
            </p:extLst>
          </p:nvPr>
        </p:nvGraphicFramePr>
        <p:xfrm>
          <a:off x="358140" y="852011"/>
          <a:ext cx="11468100" cy="2004378"/>
        </p:xfrm>
        <a:graphic>
          <a:graphicData uri="http://schemas.openxmlformats.org/drawingml/2006/table">
            <a:tbl>
              <a:tblPr firstRow="1" firstCol="1" bandRow="1"/>
              <a:tblGrid>
                <a:gridCol w="11468100">
                  <a:extLst>
                    <a:ext uri="{9D8B030D-6E8A-4147-A177-3AD203B41FA5}">
                      <a16:colId xmlns:a16="http://schemas.microsoft.com/office/drawing/2014/main" val="4250238270"/>
                    </a:ext>
                  </a:extLst>
                </a:gridCol>
              </a:tblGrid>
              <a:tr h="0">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articulação de texto faz referência à forma como as ideias são conectadas e progressivamente desenvolvidas dentro de um texto, resultando em uma construção coerente e compreensível. É a relação entre as partes do texto, desde as frases individuais até os parágrafos e secções, que permite ao leitor seguir a lógica e o raciocínio do autor.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2385560334"/>
                  </a:ext>
                </a:extLst>
              </a:tr>
            </a:tbl>
          </a:graphicData>
        </a:graphic>
      </p:graphicFrame>
      <p:sp>
        <p:nvSpPr>
          <p:cNvPr id="4" name="CaixaDeTexto 3">
            <a:extLst>
              <a:ext uri="{FF2B5EF4-FFF2-40B4-BE49-F238E27FC236}">
                <a16:creationId xmlns:a16="http://schemas.microsoft.com/office/drawing/2014/main" id="{8188CEE2-CD59-2126-7E65-921B311C4829}"/>
              </a:ext>
            </a:extLst>
          </p:cNvPr>
          <p:cNvSpPr txBox="1"/>
          <p:nvPr/>
        </p:nvSpPr>
        <p:spPr>
          <a:xfrm>
            <a:off x="361950" y="3095017"/>
            <a:ext cx="11468100" cy="3305328"/>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Retomando o trecho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 toda a sensibilidade e riqueza de prosa típicas de uma grande escritora.’, o termo destacado estabelece uma relação 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adição.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oposição.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condição.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finalidade.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conclusão.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6415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9A39E-FB5D-68B1-E38B-AE9836BE72AA}"/>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33B4D16F-3B80-C57D-99C2-139A78A2C04A}"/>
              </a:ext>
            </a:extLst>
          </p:cNvPr>
          <p:cNvGraphicFramePr>
            <a:graphicFrameLocks noGrp="1"/>
          </p:cNvGraphicFramePr>
          <p:nvPr>
            <p:extLst>
              <p:ext uri="{D42A27DB-BD31-4B8C-83A1-F6EECF244321}">
                <p14:modId xmlns:p14="http://schemas.microsoft.com/office/powerpoint/2010/main" val="2034266215"/>
              </p:ext>
            </p:extLst>
          </p:nvPr>
        </p:nvGraphicFramePr>
        <p:xfrm>
          <a:off x="345140" y="843335"/>
          <a:ext cx="11501717" cy="346697"/>
        </p:xfrm>
        <a:graphic>
          <a:graphicData uri="http://schemas.openxmlformats.org/drawingml/2006/table">
            <a:tbl>
              <a:tblPr firstRow="1" firstCol="1" bandRow="1"/>
              <a:tblGrid>
                <a:gridCol w="11501717">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6" name="CaixaDeTexto 5">
            <a:extLst>
              <a:ext uri="{FF2B5EF4-FFF2-40B4-BE49-F238E27FC236}">
                <a16:creationId xmlns:a16="http://schemas.microsoft.com/office/drawing/2014/main" id="{D20745C4-6DAB-284A-C5A5-CC0160EBD882}"/>
              </a:ext>
            </a:extLst>
          </p:cNvPr>
          <p:cNvSpPr txBox="1"/>
          <p:nvPr/>
        </p:nvSpPr>
        <p:spPr>
          <a:xfrm>
            <a:off x="345140" y="1214536"/>
            <a:ext cx="11501717"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sp>
        <p:nvSpPr>
          <p:cNvPr id="4" name="CaixaDeTexto 3">
            <a:extLst>
              <a:ext uri="{FF2B5EF4-FFF2-40B4-BE49-F238E27FC236}">
                <a16:creationId xmlns:a16="http://schemas.microsoft.com/office/drawing/2014/main" id="{C0739BCE-088E-E733-D5FA-83C378854C35}"/>
              </a:ext>
            </a:extLst>
          </p:cNvPr>
          <p:cNvSpPr txBox="1"/>
          <p:nvPr/>
        </p:nvSpPr>
        <p:spPr>
          <a:xfrm>
            <a:off x="345140" y="1774028"/>
            <a:ext cx="11704620" cy="4578433"/>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é o ponto de vista de quem escreve essa resenha sobre a obra e autora?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Conceição Evaristo trabalhou duramente até os 25 anos de idade.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escritora da obra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Olhos D'água”,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vivenciou uma infância pobre e só estudou até o Ensino Médio.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 narrativa da escritora tenciona o leitor para que ele compreenda a trama contada e se coloque no lugar do outro.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As personagens femininas criadas pela escritora são todas negras, pobres que vivenciam uma realidade sem perspectiva.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Nenhum leitor passa ileso às armas da realidade lançadas por Conceição Evaristo, porém com toda a sensibilidade de uma grande escritora.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4419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0D18-2F58-E146-CA80-C2D457A5233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CB93F25-33F7-D4AA-9A51-4C6E841E0111}"/>
              </a:ext>
            </a:extLst>
          </p:cNvPr>
          <p:cNvSpPr txBox="1"/>
          <p:nvPr/>
        </p:nvSpPr>
        <p:spPr>
          <a:xfrm>
            <a:off x="264160" y="480428"/>
            <a:ext cx="11663680" cy="6296404"/>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No texto, os argumentos apresentados permitem inferir que o objetivo de quem escreveu o texto é convencer os leitores 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adotarem o hábito de ler textos argumentativos como exercício de reflexão.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buscarem outras fontes de informações comprometidas com a obra resenhada.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valorizarem os textos que apresentam criticidade, uma vez que são persuasivos.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questionarem a prática do resenhista ao analisar e apresentar um produto cultural.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analisarem a obra com criticidade para aceitarem ou não, as informações apresentadas.</a:t>
            </a:r>
          </a:p>
          <a:p>
            <a:pPr algn="just">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Também sentiu na pele a sua condição de mulher negra e, de alguma forma, tais experiências estão presentes em muitas das personagens femininas do livro.’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palavra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Também</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estabelece na articulação do argumento, uma relação de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conclusão.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explicação.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proporção.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causa e consequência.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acréscimo de argumento.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9550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3A55-AA65-BC49-02F9-AB3653E1F607}"/>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4CB8F29-8F99-C669-2FCC-DA3D17D1FFC7}"/>
              </a:ext>
            </a:extLst>
          </p:cNvPr>
          <p:cNvSpPr txBox="1"/>
          <p:nvPr/>
        </p:nvSpPr>
        <p:spPr>
          <a:xfrm>
            <a:off x="285535" y="699699"/>
            <a:ext cx="11620930" cy="5620321"/>
          </a:xfrm>
          <a:prstGeom prst="rect">
            <a:avLst/>
          </a:prstGeom>
          <a:noFill/>
        </p:spPr>
        <p:txBody>
          <a:bodyPr wrap="square" rtlCol="0">
            <a:spAutoFit/>
          </a:bodyPr>
          <a:lstStyle/>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fragmento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“Querença, haveria de sempre umedecer seus sonhos para que eles florescessem e se cumprissem vivos e reais. Era preciso reinventar a vida, encontrar novos caminhos. Não sabia ainda como”., predomina a linguagem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digital.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técnica.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literária.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científica.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jornalística.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Neologismo, é uma palavra recém-criada ou uma palavra que já existe na língua, mas que passa a ter um novo significado dependendo do contexto. A escrita de Conceição Evaristo é guiada por uma linguagem poética. Na obra resenhada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Olhos D'água”, aparece um “neologismo” que faz referência a aspectos da história, da visão de mundo, das personagens dentre outros. Qual é essa palavra criada pela autora?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3473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D2AE-D544-0B09-9AD9-C824146C3D53}"/>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FAED3F02-BF92-17D2-1DFA-D1B42738BC0F}"/>
              </a:ext>
            </a:extLst>
          </p:cNvPr>
          <p:cNvGraphicFramePr>
            <a:graphicFrameLocks noGrp="1"/>
          </p:cNvGraphicFramePr>
          <p:nvPr>
            <p:extLst>
              <p:ext uri="{D42A27DB-BD31-4B8C-83A1-F6EECF244321}">
                <p14:modId xmlns:p14="http://schemas.microsoft.com/office/powerpoint/2010/main" val="757394876"/>
              </p:ext>
            </p:extLst>
          </p:nvPr>
        </p:nvGraphicFramePr>
        <p:xfrm>
          <a:off x="353683" y="696631"/>
          <a:ext cx="11484634" cy="393129"/>
        </p:xfrm>
        <a:graphic>
          <a:graphicData uri="http://schemas.openxmlformats.org/drawingml/2006/table">
            <a:tbl>
              <a:tblPr firstRow="1" firstCol="1" bandRow="1"/>
              <a:tblGrid>
                <a:gridCol w="11484634">
                  <a:extLst>
                    <a:ext uri="{9D8B030D-6E8A-4147-A177-3AD203B41FA5}">
                      <a16:colId xmlns:a16="http://schemas.microsoft.com/office/drawing/2014/main" val="3392733750"/>
                    </a:ext>
                  </a:extLst>
                </a:gridCol>
              </a:tblGrid>
              <a:tr h="362309">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410660190"/>
                  </a:ext>
                </a:extLst>
              </a:tr>
            </a:tbl>
          </a:graphicData>
        </a:graphic>
      </p:graphicFrame>
      <p:sp>
        <p:nvSpPr>
          <p:cNvPr id="5" name="CaixaDeTexto 4">
            <a:extLst>
              <a:ext uri="{FF2B5EF4-FFF2-40B4-BE49-F238E27FC236}">
                <a16:creationId xmlns:a16="http://schemas.microsoft.com/office/drawing/2014/main" id="{08E230D5-E659-8609-D181-B34017CFD4DF}"/>
              </a:ext>
            </a:extLst>
          </p:cNvPr>
          <p:cNvSpPr txBox="1"/>
          <p:nvPr/>
        </p:nvSpPr>
        <p:spPr>
          <a:xfrm>
            <a:off x="353682" y="1082129"/>
            <a:ext cx="11410299" cy="446276"/>
          </a:xfrm>
          <a:prstGeom prst="rect">
            <a:avLst/>
          </a:prstGeom>
          <a:noFill/>
        </p:spPr>
        <p:txBody>
          <a:bodyPr wrap="square" rtlCol="0">
            <a:spAutoFit/>
          </a:bodyPr>
          <a:lstStyle/>
          <a:p>
            <a:r>
              <a:rPr lang="pt-BR" sz="23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a:t>
            </a:r>
            <a:endParaRPr lang="pt-BR" sz="2300" dirty="0"/>
          </a:p>
        </p:txBody>
      </p:sp>
      <p:sp>
        <p:nvSpPr>
          <p:cNvPr id="6" name="Rectangle 1">
            <a:extLst>
              <a:ext uri="{FF2B5EF4-FFF2-40B4-BE49-F238E27FC236}">
                <a16:creationId xmlns:a16="http://schemas.microsoft.com/office/drawing/2014/main" id="{94336D5B-CB7B-777A-3A8F-AF1E40AA0715}"/>
              </a:ext>
            </a:extLst>
          </p:cNvPr>
          <p:cNvSpPr>
            <a:spLocks noChangeArrowheads="1"/>
          </p:cNvSpPr>
          <p:nvPr/>
        </p:nvSpPr>
        <p:spPr bwMode="auto">
          <a:xfrm>
            <a:off x="353047" y="17305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3" name="Tabela 2">
            <a:extLst>
              <a:ext uri="{FF2B5EF4-FFF2-40B4-BE49-F238E27FC236}">
                <a16:creationId xmlns:a16="http://schemas.microsoft.com/office/drawing/2014/main" id="{B623FA5A-A707-1D6D-CF27-46583F8ED3A6}"/>
              </a:ext>
            </a:extLst>
          </p:cNvPr>
          <p:cNvGraphicFramePr>
            <a:graphicFrameLocks noGrp="1"/>
          </p:cNvGraphicFramePr>
          <p:nvPr>
            <p:extLst>
              <p:ext uri="{D42A27DB-BD31-4B8C-83A1-F6EECF244321}">
                <p14:modId xmlns:p14="http://schemas.microsoft.com/office/powerpoint/2010/main" val="2985712537"/>
              </p:ext>
            </p:extLst>
          </p:nvPr>
        </p:nvGraphicFramePr>
        <p:xfrm>
          <a:off x="353047" y="1730513"/>
          <a:ext cx="11484634" cy="4280472"/>
        </p:xfrm>
        <a:graphic>
          <a:graphicData uri="http://schemas.openxmlformats.org/drawingml/2006/table">
            <a:tbl>
              <a:tblPr firstRow="1" firstCol="1" bandRow="1"/>
              <a:tblGrid>
                <a:gridCol w="11484634">
                  <a:extLst>
                    <a:ext uri="{9D8B030D-6E8A-4147-A177-3AD203B41FA5}">
                      <a16:colId xmlns:a16="http://schemas.microsoft.com/office/drawing/2014/main" val="44271546"/>
                    </a:ext>
                  </a:extLst>
                </a:gridCol>
              </a:tblGrid>
              <a:tr h="1408927">
                <a:tc>
                  <a:txBody>
                    <a:bodyPr/>
                    <a:lstStyle/>
                    <a:p>
                      <a:pPr algn="just">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resenha crítica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que circula em diferentes veículos de comunicação como jornais, revistas, blogs,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vlogs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 depender desse veículo, pode estar voltada a diferentes públicos. As resenhas críticas podem circular em suportes físicos ou digitais: revistas, jornais, cadernos de cultura, sites especializados, blogs,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vlogs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podcasts. Nesse gênero textual, é importante observar 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linguagem persuasiva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Outro aspecto, é considerar que os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resenha crítica são as justificativas que sustentam a defesa do ponto de vista do autor resenhista. Esses argumentos devem ser racionais e baseados em uma análise criteriosa, bem como devem ser construídos a partir de “estratégias de argumentação”, como exemplos, pesquisas, dados estatísticos, fala de uma autoridade no assunto, fatos comprováveis, analogias entre outras.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153559488"/>
                  </a:ext>
                </a:extLst>
              </a:tr>
            </a:tbl>
          </a:graphicData>
        </a:graphic>
      </p:graphicFrame>
      <p:sp>
        <p:nvSpPr>
          <p:cNvPr id="7" name="Rectangle 1">
            <a:extLst>
              <a:ext uri="{FF2B5EF4-FFF2-40B4-BE49-F238E27FC236}">
                <a16:creationId xmlns:a16="http://schemas.microsoft.com/office/drawing/2014/main" id="{843FF774-2177-5365-B448-785756BA9FCA}"/>
              </a:ext>
            </a:extLst>
          </p:cNvPr>
          <p:cNvSpPr>
            <a:spLocks noChangeArrowheads="1"/>
          </p:cNvSpPr>
          <p:nvPr/>
        </p:nvSpPr>
        <p:spPr bwMode="auto">
          <a:xfrm>
            <a:off x="2776538" y="20415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174248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1984EDB-A7A4-D060-6C91-86AF30E05272}"/>
              </a:ext>
            </a:extLst>
          </p:cNvPr>
          <p:cNvSpPr>
            <a:spLocks noChangeArrowheads="1"/>
          </p:cNvSpPr>
          <p:nvPr/>
        </p:nvSpPr>
        <p:spPr bwMode="auto">
          <a:xfrm>
            <a:off x="429729" y="756479"/>
            <a:ext cx="2068249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C4A4558A-987C-2544-D6EB-C1695B13FBB9}"/>
              </a:ext>
            </a:extLst>
          </p:cNvPr>
          <p:cNvGraphicFramePr>
            <a:graphicFrameLocks noGrp="1"/>
          </p:cNvGraphicFramePr>
          <p:nvPr>
            <p:extLst>
              <p:ext uri="{D42A27DB-BD31-4B8C-83A1-F6EECF244321}">
                <p14:modId xmlns:p14="http://schemas.microsoft.com/office/powerpoint/2010/main" val="1038221591"/>
              </p:ext>
            </p:extLst>
          </p:nvPr>
        </p:nvGraphicFramePr>
        <p:xfrm>
          <a:off x="429729" y="756479"/>
          <a:ext cx="11447080" cy="5223320"/>
        </p:xfrm>
        <a:graphic>
          <a:graphicData uri="http://schemas.openxmlformats.org/drawingml/2006/table">
            <a:tbl>
              <a:tblPr firstRow="1" firstCol="1" bandRow="1"/>
              <a:tblGrid>
                <a:gridCol w="11447080">
                  <a:extLst>
                    <a:ext uri="{9D8B030D-6E8A-4147-A177-3AD203B41FA5}">
                      <a16:colId xmlns:a16="http://schemas.microsoft.com/office/drawing/2014/main" val="3641096884"/>
                    </a:ext>
                  </a:extLst>
                </a:gridCol>
              </a:tblGrid>
              <a:tr h="1913985">
                <a:tc>
                  <a:txBody>
                    <a:bodyPr/>
                    <a:lstStyle/>
                    <a:p>
                      <a:pPr algn="just">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4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Alguns tipos de argumentos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 de autoridade: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quando uma personalidade/autoridade no assunto afirma/reforça sobre determinado assunto.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 histórico/analogia história: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utiliza como forma de “comprovação” acontecimentos e fatos históricos que remetem ao tema em discussão. /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 de exemplificação: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utiliza exemplos objetivando trazer consistência e fundamentação à argumentação.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 de comparação: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faz uso da comparação/analogia para fundamentar o ponto de vista defendido.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 por raciocínio lógico: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utiliza ideias com base nas relações de causa e efeito, gerando uma interpretação que contribui com a sustentação do ponto de vista defendido.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 de causa e consequência: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justificativa na qual prevalece a ideia de que uma coisa resulta da outra.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 de princípio: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uma justificativa baseada em uma crença pessoal, que é considerada uma verdade universal.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683146352"/>
                  </a:ext>
                </a:extLst>
              </a:tr>
            </a:tbl>
          </a:graphicData>
        </a:graphic>
      </p:graphicFrame>
      <p:sp>
        <p:nvSpPr>
          <p:cNvPr id="5" name="Rectangle 1">
            <a:extLst>
              <a:ext uri="{FF2B5EF4-FFF2-40B4-BE49-F238E27FC236}">
                <a16:creationId xmlns:a16="http://schemas.microsoft.com/office/drawing/2014/main" id="{B814D454-509D-9BC3-4618-4428045D6748}"/>
              </a:ext>
            </a:extLst>
          </p:cNvPr>
          <p:cNvSpPr>
            <a:spLocks noChangeArrowheads="1"/>
          </p:cNvSpPr>
          <p:nvPr/>
        </p:nvSpPr>
        <p:spPr bwMode="auto">
          <a:xfrm>
            <a:off x="2776538" y="20415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001013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A1AB9-DD53-2341-53B3-8A804F53490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1768AF2-AD78-E471-BB93-CC5E7C51ECC2}"/>
              </a:ext>
            </a:extLst>
          </p:cNvPr>
          <p:cNvSpPr txBox="1"/>
          <p:nvPr/>
        </p:nvSpPr>
        <p:spPr>
          <a:xfrm>
            <a:off x="304800" y="786204"/>
            <a:ext cx="11562080" cy="2013628"/>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continuar aprendendo sobre o gênero “resenha crítica”. Para isso, relembre que esse gênero textual é do campo jornalístico e sua principal característica é a apresentação e análise crítica de uma obra. A resenha crítica tem o objetivo de analisar um produto cultural,</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podendo recomendá-lo, ou não, aos seus leitores. Para isso, faz uso de argumentos e informações para defender um ponto de vista.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6588C3DE-C86D-95CD-C874-98D603162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761" y="3479831"/>
            <a:ext cx="3812120" cy="2738090"/>
          </a:xfrm>
          <a:prstGeom prst="rect">
            <a:avLst/>
          </a:prstGeom>
        </p:spPr>
      </p:pic>
      <p:sp>
        <p:nvSpPr>
          <p:cNvPr id="7" name="CaixaDeTexto 6">
            <a:extLst>
              <a:ext uri="{FF2B5EF4-FFF2-40B4-BE49-F238E27FC236}">
                <a16:creationId xmlns:a16="http://schemas.microsoft.com/office/drawing/2014/main" id="{F58E7935-3A4A-D49C-73E5-6453859DCB07}"/>
              </a:ext>
            </a:extLst>
          </p:cNvPr>
          <p:cNvSpPr txBox="1"/>
          <p:nvPr/>
        </p:nvSpPr>
        <p:spPr>
          <a:xfrm>
            <a:off x="-203200" y="3023551"/>
            <a:ext cx="12070080" cy="456279"/>
          </a:xfrm>
          <a:prstGeom prst="rect">
            <a:avLst/>
          </a:prstGeom>
          <a:noFill/>
        </p:spPr>
        <p:txBody>
          <a:bodyPr wrap="square">
            <a:spAutoFit/>
          </a:bodyPr>
          <a:lstStyle/>
          <a:p>
            <a:pPr marL="457200"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Continuando o nosso estudo sobre o gênero “resenha crítica”, vamos conversar?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F55BBEC4-44AC-EA0E-0816-120C250EDFC9}"/>
              </a:ext>
            </a:extLst>
          </p:cNvPr>
          <p:cNvSpPr txBox="1"/>
          <p:nvPr/>
        </p:nvSpPr>
        <p:spPr>
          <a:xfrm>
            <a:off x="3901440" y="3643311"/>
            <a:ext cx="7965440" cy="2403030"/>
          </a:xfrm>
          <a:prstGeom prst="rect">
            <a:avLst/>
          </a:prstGeom>
          <a:noFill/>
        </p:spPr>
        <p:txBody>
          <a:bodyPr wrap="square">
            <a:spAutoFit/>
          </a:bodyPr>
          <a:lstStyle/>
          <a:p>
            <a:pPr marL="45720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Você conhece esta banda (imagem)?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Você já ouviu falar em Racionais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Você sabe o que significa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Você já leu a resenha “Sobrevivendo no Inferno - Racionais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Você ouve rap? Existem letras interessantes que fazem refletir sobre a realidade? Cite alguns exemplos, caso você conheça.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FE65BF3A-5D6D-A182-1F5A-790D9925D121}"/>
              </a:ext>
            </a:extLst>
          </p:cNvPr>
          <p:cNvSpPr txBox="1"/>
          <p:nvPr/>
        </p:nvSpPr>
        <p:spPr>
          <a:xfrm>
            <a:off x="304800" y="6332920"/>
            <a:ext cx="6197600" cy="525080"/>
          </a:xfrm>
          <a:prstGeom prst="rect">
            <a:avLst/>
          </a:prstGeom>
          <a:noFill/>
        </p:spPr>
        <p:txBody>
          <a:bodyPr wrap="square">
            <a:spAutoFit/>
          </a:bodyPr>
          <a:lstStyle/>
          <a:p>
            <a:pP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https://www.politize.com.br/sobrevivendo-no-inferno/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16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4859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E8A35-A2E1-6027-3401-2F872A3CBF5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C931EE2-20FB-2E36-3810-918BD1D1AE89}"/>
              </a:ext>
            </a:extLst>
          </p:cNvPr>
          <p:cNvGraphicFramePr>
            <a:graphicFrameLocks noGrp="1"/>
          </p:cNvGraphicFramePr>
          <p:nvPr>
            <p:extLst>
              <p:ext uri="{D42A27DB-BD31-4B8C-83A1-F6EECF244321}">
                <p14:modId xmlns:p14="http://schemas.microsoft.com/office/powerpoint/2010/main" val="4269683591"/>
              </p:ext>
            </p:extLst>
          </p:nvPr>
        </p:nvGraphicFramePr>
        <p:xfrm>
          <a:off x="368300" y="768826"/>
          <a:ext cx="11518900" cy="5699951"/>
        </p:xfrm>
        <a:graphic>
          <a:graphicData uri="http://schemas.openxmlformats.org/drawingml/2006/table">
            <a:tbl>
              <a:tblPr firstRow="1" firstCol="1" bandRow="1"/>
              <a:tblGrid>
                <a:gridCol w="11518900">
                  <a:extLst>
                    <a:ext uri="{9D8B030D-6E8A-4147-A177-3AD203B41FA5}">
                      <a16:colId xmlns:a16="http://schemas.microsoft.com/office/drawing/2014/main" val="1226387647"/>
                    </a:ext>
                  </a:extLst>
                </a:gridCol>
              </a:tblGrid>
              <a:tr h="5367814">
                <a:tc>
                  <a:txBody>
                    <a:bodyPr/>
                    <a:lstStyle/>
                    <a:p>
                      <a:pPr algn="just">
                        <a:lnSpc>
                          <a:spcPct val="115000"/>
                        </a:lnSpc>
                        <a:spcAft>
                          <a:spcPts val="800"/>
                        </a:spcAft>
                        <a:buNone/>
                      </a:pPr>
                      <a:r>
                        <a:rPr lang="pt-BR" sz="21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1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Legado de Sobrevivendo no Inferno</a:t>
                      </a:r>
                      <a:endParaRPr lang="pt-BR"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1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Conforme a Revista Rolling Stone Brasil, “Sobrevivendo no Inferno” ficou na 14ª posição na lista dos 100 melhores discos da música brasileira. Até hoje, músicas como “Diário de um Detento” ou “Mágico de Oz” tocam nas rádios, com letras que permanecem atuais e impactantes. A banda Racionais </a:t>
                      </a:r>
                      <a:r>
                        <a:rPr lang="pt-BR" sz="21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MC's</a:t>
                      </a:r>
                      <a:r>
                        <a:rPr lang="pt-BR" sz="21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conhecida por abordar questões sociais e políticas com letras que refletem a realidade das periferias e a crítica ao racismo e à violência. A presença do Racionais </a:t>
                      </a:r>
                      <a:r>
                        <a:rPr lang="pt-BR" sz="21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MC's</a:t>
                      </a:r>
                      <a:r>
                        <a:rPr lang="pt-BR" sz="21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Enem demonstra a importância da cultura brasileira e de temas relevantes para a sociedade, como “a violência e a desigualdade social”. A música "Capítulo 4, Versículo 3" do Racionais </a:t>
                      </a:r>
                      <a:r>
                        <a:rPr lang="pt-BR" sz="21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MC's</a:t>
                      </a:r>
                      <a:r>
                        <a:rPr lang="pt-BR" sz="21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foi utilizada em uma questão do Enem 2024, mostrando que o grupo apresenta temas recorrentes em provas de vestibulares e que as letras das músicas são relevantes para a discussão de questões sociais. O álbum "Sobrevivendo no Inferno" do grupo Racionais </a:t>
                      </a:r>
                      <a:r>
                        <a:rPr lang="pt-BR" sz="21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MC's</a:t>
                      </a:r>
                      <a:r>
                        <a:rPr lang="pt-BR" sz="21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foi incluído como leitura obrigatória no vestibular da Unicamp para os anos de 2020 a 2022. A Unicamp também o incluiu como parte da lista de obras para o vestibular de 2018, </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conforme </a:t>
                      </a:r>
                      <a:r>
                        <a:rPr lang="pt-BR" sz="21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artigos do Portal Unicamp</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 do </a:t>
                      </a:r>
                      <a:r>
                        <a:rPr lang="pt-BR" sz="21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Guia do Estudante</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Além da Unicamp, o Enem de 2017 também abordou questões com referências ao grupo, como textos que citavam a série "Game </a:t>
                      </a:r>
                      <a:r>
                        <a:rPr lang="pt-BR" sz="2100" kern="100" dirty="0" err="1">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of</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100" kern="100" dirty="0" err="1">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Thrones</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o cantor Bob Marley e o grupo Racionais </a:t>
                      </a:r>
                      <a:r>
                        <a:rPr lang="pt-BR" sz="2100" kern="100" dirty="0" err="1">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MC's</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conforme </a:t>
                      </a:r>
                      <a:r>
                        <a:rPr lang="pt-BR" sz="21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artigo da CNN Brasil</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 </a:t>
                      </a:r>
                      <a:r>
                        <a:rPr lang="pt-BR" sz="21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artigo da Veja</a:t>
                      </a:r>
                      <a:r>
                        <a:rPr lang="pt-BR" sz="21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02380517"/>
                  </a:ext>
                </a:extLst>
              </a:tr>
            </a:tbl>
          </a:graphicData>
        </a:graphic>
      </p:graphicFrame>
    </p:spTree>
    <p:extLst>
      <p:ext uri="{BB962C8B-B14F-4D97-AF65-F5344CB8AC3E}">
        <p14:creationId xmlns:p14="http://schemas.microsoft.com/office/powerpoint/2010/main" val="1329607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AF36F-4164-1467-0E10-993F7D69865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1178013F-1B24-3D25-4A73-B23DE4C28585}"/>
              </a:ext>
            </a:extLst>
          </p:cNvPr>
          <p:cNvSpPr txBox="1"/>
          <p:nvPr/>
        </p:nvSpPr>
        <p:spPr>
          <a:xfrm>
            <a:off x="284480" y="636474"/>
            <a:ext cx="11582400" cy="5620321"/>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Resenha: Sobrevivendo no Inferno - Racionais </a:t>
            </a:r>
            <a:r>
              <a:rPr lang="pt-BR" sz="2200" b="1" kern="100" dirty="0" err="1">
                <a:effectLst/>
                <a:latin typeface="Arial Narrow" panose="020B0606020202030204" pitchFamily="34" charset="0"/>
                <a:ea typeface="Calibri" panose="020F0502020204030204" pitchFamily="34" charset="0"/>
                <a:cs typeface="Times New Roman" panose="02020603050405020304" pitchFamily="18" charset="0"/>
              </a:rPr>
              <a:t>MC's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ct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Hoje vamos fazer uma resenha sobre o álbum “Sobrevivendo no Inferno” da banda de rap paulistana Racionais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Ele foi lançado no ano de 1997 pelo selo Cosa Nostra e é considerado o disco de rap mais importante da história do Brasil. Em 2007, entrou na lista da Revista Rolling Stone como um dos 100 melhores discos da música brasileira, ocupando a 14ª posição, além de ter sido entregue em mãos pelo então prefeito de São Paulo, (...) como presente para o Papa (...), em 2015. Ainda, em 2018, foi incluído na lista de obras obrigatórias para o vestibular da UNICAMP de 2020.</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Mano Brown,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Edi</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Rock, Ice Blue e KL Jay nesse disco deram uma verdadeira aula de história aliada à poesia e à métrica de suas canções. Sobrevivendo no Inferno deve ser ouvido do começo ao fim como se fosse um filme.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9363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E99FB-C3F1-3917-B3DC-5A9BB18AC22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41B97C2A-B6AF-0325-51E7-072610449BE4}"/>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310E6620-9B15-BD3B-7476-AEC063223439}"/>
              </a:ext>
            </a:extLst>
          </p:cNvPr>
          <p:cNvSpPr txBox="1"/>
          <p:nvPr/>
        </p:nvSpPr>
        <p:spPr>
          <a:xfrm>
            <a:off x="285750" y="700482"/>
            <a:ext cx="11620500" cy="5517729"/>
          </a:xfrm>
          <a:prstGeom prst="rect">
            <a:avLst/>
          </a:prstGeom>
          <a:noFill/>
        </p:spPr>
        <p:txBody>
          <a:bodyPr wrap="square">
            <a:spAutoFit/>
          </a:bodyPr>
          <a:lstStyle/>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Esse é o Brasil em 1997, 9 anos depois da Constituição de 1988, um país ainda marcado por resquícios do regime militar (1964 – 1985). Um garoto da periferia tinha 12 vezes mais chances de não viver do que um garoto de classe média, a violência policial era constante nas favelas e guetos da cidade de São Paulo. E é nesse contexto que os Racionais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fizeram esse clássico.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Genesis,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essa canção é uma vinheta de menos de 30 segundos que cria um ambiente hostil onde Mano Brown se coloca no lugar do personagem que está tentando sobreviver no inferno (que no contexto do álbum é a periferia). Ele diz que Deus dá as coisas boas ("Deus fez o mar, as árvore, as criança, o amor"), mas o homem as transforma em coisas ruins. (...).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Capítulo 4, Versículo 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música começa com uma voz dizendo que colocou no início do post dados alarmantes que perseguem todo negro no final da década de 90. Eles usam isso no disco para causar um choque no ouvinte e expor essa realidade incômoda que até hoje persiste. (...) Brown agradece a Deus por ter fugido da estatística e nunca ter sido um negro que se envolveu com a criminalidade. Buscou seu lugar ao sol de maneira legal. Ele traça um painel das várias possibilidades e caminhos que um jovem negro pode percorrer no Brasil.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5094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96D9C-95A7-C1DC-345C-7AF70FB7F22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AEDDF599-5A18-73EF-0D4F-B0A7CB560A1A}"/>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52827FC7-F78B-B854-2D6B-BB6B9FC3D3A9}"/>
              </a:ext>
            </a:extLst>
          </p:cNvPr>
          <p:cNvSpPr txBox="1"/>
          <p:nvPr/>
        </p:nvSpPr>
        <p:spPr>
          <a:xfrm>
            <a:off x="276860" y="695135"/>
            <a:ext cx="11620500" cy="5517729"/>
          </a:xfrm>
          <a:prstGeom prst="rect">
            <a:avLst/>
          </a:prstGeom>
          <a:noFill/>
        </p:spPr>
        <p:txBody>
          <a:bodyPr wrap="square">
            <a:spAutoFit/>
          </a:bodyPr>
          <a:lstStyle/>
          <a:p>
            <a:pPr indent="269875" algn="just">
              <a:lnSpc>
                <a:spcPct val="115000"/>
              </a:lnSpc>
              <a:buNone/>
            </a:pPr>
            <a:r>
              <a:rPr lang="pt-BR" sz="2200" b="1" kern="100" dirty="0" err="1">
                <a:effectLst/>
                <a:latin typeface="Arial Narrow" panose="020B0606020202030204" pitchFamily="34" charset="0"/>
                <a:ea typeface="Calibri" panose="020F0502020204030204" pitchFamily="34" charset="0"/>
                <a:cs typeface="Times New Roman" panose="02020603050405020304" pitchFamily="18" charset="0"/>
              </a:rPr>
              <a:t>To</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Ouvindo Alguém me Chamar</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a canção mais extensa do disco, com mais de 11 minutos de duração. Ela conta com um clima tenso e sinistro criado pelo KL Jay, para a qual ele utilizou como base a canção Charisma do trompetista estadunidense Tom Browne. A letra da música conta a história de um jovem que vive na periferia de São Paulo. (...) O jovem tem um irmão que tem um sonho de ser doutor e dar uma vida melhor para a família de maneira honesta. O personagem principal dessa história promete a si mesmo que quando sair daquela vida que estava vivendo, vai mudar, porém isso não acontece. (...)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Diário de Um Detento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essa canção já virou uma espécie de hino e, na época de seu lançamento, tocou em todas as rádios do Brasil mesmo com seus mais de 8 minutos de duração, se tornando um dos marcos da música brasileira. Ela é feita em alusão ao Massacre do Carandiru (1992). (...).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Periferia é Periferia,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nessa canção, os Racionais relatam que, independente da cidade, estado ou país, a periferia é sempre igual.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Qual Mentira Vou Acreditar,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essa canção é um momento de quebra no disco. Mostra que mesmo com toda a violência relatada nas músicas anteriores, os moradores de periferia ainda têm seus momentos de diversão, (...). Mas nem tudo são flores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5661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FE02-1A61-F40A-50E8-CA3ACAAF7F2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A6FDB06-FAF7-0159-7569-BDD5BE8D18C9}"/>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6228FA42-568D-5D25-EAE7-C85A9214D490}"/>
              </a:ext>
            </a:extLst>
          </p:cNvPr>
          <p:cNvSpPr txBox="1"/>
          <p:nvPr/>
        </p:nvSpPr>
        <p:spPr>
          <a:xfrm>
            <a:off x="287020" y="733730"/>
            <a:ext cx="11559540" cy="4842159"/>
          </a:xfrm>
          <a:prstGeom prst="rect">
            <a:avLst/>
          </a:prstGeom>
          <a:noFill/>
        </p:spPr>
        <p:txBody>
          <a:bodyPr wrap="square">
            <a:spAutoFit/>
          </a:bodyPr>
          <a:lstStyle/>
          <a:p>
            <a:pPr indent="269875"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Legado,</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"Sobrevivendo no Inferno" em 1997 foi um marco na história da música brasileira, escancarando preconceitos, quebrando tabus e fazendo uma narrativa como nunca antes houve na história do Brasil. (...) "Sobrevivendo no Inferno" segue sendo um disco atual e ainda causa incômodo aos ouvidos de quem não está preparado para tal peso e verdade relatados em suas canções.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https://www.blogmusicaboa.com/post/</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resenha-sobrevivendo-no-inferno-racionais-mc-s#google_vignette</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16 abr. 2025 (adaptado para fins didáticos).</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15</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Esse texto apresenta e analisa qual produto cultural?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16</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primeiro parágrafo há informações que contextualizam e procuram convencer o leitor sobre a importância do produto cultural resenhado. Para construir essa ideia, o resenhista fez uso de estratégias de argumentação (fatos, datas etc.) para convencer/persuadir o leitor. Transcreva o trecho que evidencia essa contextualização.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1404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F502F-064A-B90D-0DA1-38EBB5F38D5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4584432F-D714-2704-1423-20F4C743863A}"/>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E6D7BB5D-9BEE-A86F-9FB0-F54EA74CA0E5}"/>
              </a:ext>
            </a:extLst>
          </p:cNvPr>
          <p:cNvSpPr txBox="1"/>
          <p:nvPr/>
        </p:nvSpPr>
        <p:spPr>
          <a:xfrm>
            <a:off x="347980" y="842102"/>
            <a:ext cx="11569700" cy="4739054"/>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Fato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algo real, concreto e comprovado e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opinião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julgamento, a manifestação de uma subjetividade a respeito de um determinado fato, pessoa, situação. Em qual trecho predomina uma opinião?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ED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“Ainda, em 2018, foi incluído na lista de obras obrigatórias para o vestibular da UNICAMP de 2020.”</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“Em 2007, entrou na lista da Revista Rolling Stone como um dos 100 melhores discos da música brasileira...”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“Brown agradece a Deus por ter fugido da estatística e nunca ter sido um negro que se envolveu com a criminalidade.”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“Esse é o Brasil em 1997, 9 anos depois da Constituição de 1988, um país ainda marcado por resquícios do regime militar...”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“Sobrevivendo no Inferno" em 1997 foi um marco na história da música brasileira, escancarando preconceitos, quebrando tabus...”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6544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ADC01-2CA5-FFCB-0898-5EE06CA71382}"/>
            </a:ext>
          </a:extLst>
        </p:cNvPr>
        <p:cNvGrpSpPr/>
        <p:nvPr/>
      </p:nvGrpSpPr>
      <p:grpSpPr>
        <a:xfrm>
          <a:off x="0" y="0"/>
          <a:ext cx="0" cy="0"/>
          <a:chOff x="0" y="0"/>
          <a:chExt cx="0" cy="0"/>
        </a:xfrm>
      </p:grpSpPr>
      <p:sp>
        <p:nvSpPr>
          <p:cNvPr id="9" name="Rectangle 1">
            <a:extLst>
              <a:ext uri="{FF2B5EF4-FFF2-40B4-BE49-F238E27FC236}">
                <a16:creationId xmlns:a16="http://schemas.microsoft.com/office/drawing/2014/main" id="{899B04D3-16AD-33F2-83F0-C3B9A8FBA0EB}"/>
              </a:ext>
            </a:extLst>
          </p:cNvPr>
          <p:cNvSpPr>
            <a:spLocks noChangeArrowheads="1"/>
          </p:cNvSpPr>
          <p:nvPr/>
        </p:nvSpPr>
        <p:spPr bwMode="auto">
          <a:xfrm>
            <a:off x="303961" y="216403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3" name="Tabela 2">
            <a:extLst>
              <a:ext uri="{FF2B5EF4-FFF2-40B4-BE49-F238E27FC236}">
                <a16:creationId xmlns:a16="http://schemas.microsoft.com/office/drawing/2014/main" id="{DBC1C6E4-9C53-BFA0-0A93-CBC9FE09C0C9}"/>
              </a:ext>
            </a:extLst>
          </p:cNvPr>
          <p:cNvGraphicFramePr>
            <a:graphicFrameLocks noGrp="1"/>
          </p:cNvGraphicFramePr>
          <p:nvPr>
            <p:extLst>
              <p:ext uri="{D42A27DB-BD31-4B8C-83A1-F6EECF244321}">
                <p14:modId xmlns:p14="http://schemas.microsoft.com/office/powerpoint/2010/main" val="615906170"/>
              </p:ext>
            </p:extLst>
          </p:nvPr>
        </p:nvGraphicFramePr>
        <p:xfrm>
          <a:off x="303961" y="987584"/>
          <a:ext cx="11584077" cy="4599496"/>
        </p:xfrm>
        <a:graphic>
          <a:graphicData uri="http://schemas.openxmlformats.org/drawingml/2006/table">
            <a:tbl>
              <a:tblPr firstRow="1" firstCol="1" bandRow="1"/>
              <a:tblGrid>
                <a:gridCol w="11584077">
                  <a:extLst>
                    <a:ext uri="{9D8B030D-6E8A-4147-A177-3AD203B41FA5}">
                      <a16:colId xmlns:a16="http://schemas.microsoft.com/office/drawing/2014/main" val="33643852"/>
                    </a:ext>
                  </a:extLst>
                </a:gridCol>
              </a:tblGrid>
              <a:tr h="0">
                <a:tc>
                  <a:txBody>
                    <a:bodyPr/>
                    <a:lstStyle/>
                    <a:p>
                      <a:pPr algn="just">
                        <a:lnSpc>
                          <a:spcPct val="115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é muito importante entender sobre contexto histórico, social e político, especialmente. Esses contextos refletem as interações entre o passado, a organização social e as decisões políticas que moldam um determinado período ou sociedade. 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“contexto histórico”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faz referência ao cenário histórico no qual um evento ou texto foi produzido. Isto é, o período de tempo e as circunstâncias que influenciaram o ocorrido. Exemplo, “A Independência do Brasil”. 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“contexto social”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abrange as estruturas e relações sociais que moldam a vida das pessoas. Inclui fatores como classe social, cultura, gênero, etnia etc. Exemplo, as relações entre grupos sociais. 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“contexto político”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faz referência ao sistema de poder, as instituições políticas e os processos de tomada de decisão em uma sociedade. Inclui as leis, as instituições, regime político etc. Exemplo, as políticas públicas.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958407161"/>
                  </a:ext>
                </a:extLst>
              </a:tr>
            </a:tbl>
          </a:graphicData>
        </a:graphic>
      </p:graphicFrame>
      <p:sp>
        <p:nvSpPr>
          <p:cNvPr id="4" name="Rectangle 1">
            <a:extLst>
              <a:ext uri="{FF2B5EF4-FFF2-40B4-BE49-F238E27FC236}">
                <a16:creationId xmlns:a16="http://schemas.microsoft.com/office/drawing/2014/main" id="{480F25E9-FECF-E844-FEE4-154848D4A8B3}"/>
              </a:ext>
            </a:extLst>
          </p:cNvPr>
          <p:cNvSpPr>
            <a:spLocks noChangeArrowheads="1"/>
          </p:cNvSpPr>
          <p:nvPr/>
        </p:nvSpPr>
        <p:spPr bwMode="auto">
          <a:xfrm>
            <a:off x="2776538" y="3100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866938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BBB7F-7E5D-8ECF-C8E3-1934919AA9C8}"/>
            </a:ext>
          </a:extLst>
        </p:cNvPr>
        <p:cNvGrpSpPr/>
        <p:nvPr/>
      </p:nvGrpSpPr>
      <p:grpSpPr>
        <a:xfrm>
          <a:off x="0" y="0"/>
          <a:ext cx="0" cy="0"/>
          <a:chOff x="0" y="0"/>
          <a:chExt cx="0" cy="0"/>
        </a:xfrm>
      </p:grpSpPr>
      <p:sp>
        <p:nvSpPr>
          <p:cNvPr id="9" name="Rectangle 1">
            <a:extLst>
              <a:ext uri="{FF2B5EF4-FFF2-40B4-BE49-F238E27FC236}">
                <a16:creationId xmlns:a16="http://schemas.microsoft.com/office/drawing/2014/main" id="{1EA480BA-F86D-9962-D9E9-7ECBD682561E}"/>
              </a:ext>
            </a:extLst>
          </p:cNvPr>
          <p:cNvSpPr>
            <a:spLocks noChangeArrowheads="1"/>
          </p:cNvSpPr>
          <p:nvPr/>
        </p:nvSpPr>
        <p:spPr bwMode="auto">
          <a:xfrm>
            <a:off x="303961" y="216403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58C8667C-10F7-DA29-D6DF-02421505FC9A}"/>
              </a:ext>
            </a:extLst>
          </p:cNvPr>
          <p:cNvSpPr txBox="1"/>
          <p:nvPr/>
        </p:nvSpPr>
        <p:spPr>
          <a:xfrm>
            <a:off x="303961" y="667306"/>
            <a:ext cx="11584078" cy="5517729"/>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18</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Considere o fragmento a seguir para responder as atividades: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Esse é o Brasil em 1997, 9 anos depois da Constituição de 1988, um país ainda marcado por resquícios do regime militar (1964 – 1985). Um garoto da periferia tinha 12 vezes mais chances de não viver do que um garoto de classe média, a violência policial era constante nas favelas e guetos da cidade de São Paulo. E é nesse contexto que os Racionais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fizeram esse clássico.” Transcreva desse fragmento a parte que evidencia o contexto político brasileiro.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19</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Periferia é Periferia,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os Racionais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relatam que, independente da cidade, estado ou país, a periferia é sempre igual.”, qual é o contexto evidenciado nessa afirmação?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social.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político.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cultural.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histórico.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econômico.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7765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ADBA3-2035-5234-0A98-94CEB6349EA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32EFC8B-196B-2C18-BFFB-69CF98A47FB8}"/>
              </a:ext>
            </a:extLst>
          </p:cNvPr>
          <p:cNvSpPr txBox="1"/>
          <p:nvPr/>
        </p:nvSpPr>
        <p:spPr>
          <a:xfrm>
            <a:off x="638355" y="2035834"/>
            <a:ext cx="11007305" cy="1200329"/>
          </a:xfrm>
          <a:prstGeom prst="rect">
            <a:avLst/>
          </a:prstGeom>
          <a:noFill/>
        </p:spPr>
        <p:txBody>
          <a:bodyPr wrap="square" rtlCol="0">
            <a:spAutoFit/>
          </a:bodyPr>
          <a:lstStyle/>
          <a:p>
            <a:endParaRPr lang="pt-BR" dirty="0"/>
          </a:p>
          <a:p>
            <a:endParaRPr lang="pt-BR" dirty="0"/>
          </a:p>
          <a:p>
            <a:endParaRPr lang="pt-BR" dirty="0"/>
          </a:p>
          <a:p>
            <a:endParaRPr lang="pt-BR" dirty="0"/>
          </a:p>
        </p:txBody>
      </p:sp>
      <p:sp>
        <p:nvSpPr>
          <p:cNvPr id="4" name="CaixaDeTexto 3">
            <a:extLst>
              <a:ext uri="{FF2B5EF4-FFF2-40B4-BE49-F238E27FC236}">
                <a16:creationId xmlns:a16="http://schemas.microsoft.com/office/drawing/2014/main" id="{FFBA8DFE-BD88-47EC-603D-5F7B22A02950}"/>
              </a:ext>
            </a:extLst>
          </p:cNvPr>
          <p:cNvSpPr txBox="1"/>
          <p:nvPr/>
        </p:nvSpPr>
        <p:spPr>
          <a:xfrm>
            <a:off x="284480" y="753140"/>
            <a:ext cx="11612880" cy="3960380"/>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Pesquise o significado da palavra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‘guetos</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“Ele diz que Deus dá as coisas boas ("Deus fez o mar, as árvore, as criança, o amor"), mas o homem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as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transforma em coisas ruins.”, o termo destacado substitui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‘as árvore.’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‘nas favelas.’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‘suas canções.’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‘mais chances.’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‘as coisas boas.’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2266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DBDEA4-EB77-F53B-C88D-A3A9C09C921C}"/>
              </a:ext>
            </a:extLst>
          </p:cNvPr>
          <p:cNvSpPr txBox="1"/>
          <p:nvPr/>
        </p:nvSpPr>
        <p:spPr>
          <a:xfrm>
            <a:off x="375920" y="553197"/>
            <a:ext cx="4358640" cy="6304803"/>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II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Jesus chorou</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Canção de Racionais </a:t>
            </a:r>
            <a:r>
              <a:rPr lang="pt-BR" sz="2200" i="1" kern="100" dirty="0" err="1">
                <a:effectLst/>
                <a:latin typeface="Arial Narrow" panose="020B0606020202030204" pitchFamily="34" charset="0"/>
                <a:ea typeface="Calibri" panose="020F0502020204030204" pitchFamily="34" charset="0"/>
                <a:cs typeface="Times New Roman" panose="02020603050405020304" pitchFamily="18" charset="0"/>
              </a:rPr>
              <a:t>MC's</a:t>
            </a:r>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que é, o que é?</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Clara e salgada,</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Cabe em um olho e pesa uma tonelada</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Tem sabor de mar,</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Pode ser discreta</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Inquilina da dor,</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Morada predileta</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Na calada ela vem,</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endParaRPr lang="pt-BR" sz="2200" dirty="0"/>
          </a:p>
        </p:txBody>
      </p:sp>
      <p:sp>
        <p:nvSpPr>
          <p:cNvPr id="6" name="CaixaDeTexto 5">
            <a:extLst>
              <a:ext uri="{FF2B5EF4-FFF2-40B4-BE49-F238E27FC236}">
                <a16:creationId xmlns:a16="http://schemas.microsoft.com/office/drawing/2014/main" id="{1A8A4B6C-7459-CA74-01E2-7F3E66855C0E}"/>
              </a:ext>
            </a:extLst>
          </p:cNvPr>
          <p:cNvSpPr txBox="1"/>
          <p:nvPr/>
        </p:nvSpPr>
        <p:spPr>
          <a:xfrm>
            <a:off x="6451601" y="1141402"/>
            <a:ext cx="6878320" cy="5128392"/>
          </a:xfrm>
          <a:prstGeom prst="rect">
            <a:avLst/>
          </a:prstGeom>
          <a:noFill/>
        </p:spPr>
        <p:txBody>
          <a:bodyPr wrap="square">
            <a:spAutoFit/>
          </a:bodyPr>
          <a:lstStyle/>
          <a:p>
            <a:pPr>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Refém da vingança,</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Irmã do desespero,</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Rival da esperança</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Pode ser causada por vermes e mundanas</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o espinho da flor,</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Cruel que você ama</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Amante do drama,</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Por querer, sem me perguntar me fez sofrer</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eu que me julguei forte,</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eu que me senti,</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Serei um fraco quando outras delas vir</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0" name="Conector reto 9">
            <a:extLst>
              <a:ext uri="{FF2B5EF4-FFF2-40B4-BE49-F238E27FC236}">
                <a16:creationId xmlns:a16="http://schemas.microsoft.com/office/drawing/2014/main" id="{649595E4-7B3B-BB8F-9EF9-62CCA9B6B941}"/>
              </a:ext>
            </a:extLst>
          </p:cNvPr>
          <p:cNvCxnSpPr/>
          <p:nvPr/>
        </p:nvCxnSpPr>
        <p:spPr>
          <a:xfrm>
            <a:off x="5740400" y="1274096"/>
            <a:ext cx="0" cy="5025104"/>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52133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BA89C-1E5F-90C7-F7E0-76B8BF420A1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Tinta 2">
                <a:extLst>
                  <a:ext uri="{FF2B5EF4-FFF2-40B4-BE49-F238E27FC236}">
                    <a16:creationId xmlns:a16="http://schemas.microsoft.com/office/drawing/2014/main" id="{B94C3F58-8B0D-E6FF-5362-203FFBDE70D9}"/>
                  </a:ext>
                </a:extLst>
              </p14:cNvPr>
              <p14:cNvContentPartPr/>
              <p14:nvPr/>
            </p14:nvContentPartPr>
            <p14:xfrm>
              <a:off x="-823400" y="2793760"/>
              <a:ext cx="360" cy="360"/>
            </p14:xfrm>
          </p:contentPart>
        </mc:Choice>
        <mc:Fallback xmlns="">
          <p:pic>
            <p:nvPicPr>
              <p:cNvPr id="3" name="Tinta 2">
                <a:extLst>
                  <a:ext uri="{FF2B5EF4-FFF2-40B4-BE49-F238E27FC236}">
                    <a16:creationId xmlns:a16="http://schemas.microsoft.com/office/drawing/2014/main" id="{B94C3F58-8B0D-E6FF-5362-203FFBDE70D9}"/>
                  </a:ext>
                </a:extLst>
              </p:cNvPr>
              <p:cNvPicPr/>
              <p:nvPr/>
            </p:nvPicPr>
            <p:blipFill>
              <a:blip r:embed="rId3"/>
              <a:stretch>
                <a:fillRect/>
              </a:stretch>
            </p:blipFill>
            <p:spPr>
              <a:xfrm>
                <a:off x="-829520" y="2787640"/>
                <a:ext cx="12600" cy="12600"/>
              </a:xfrm>
              <a:prstGeom prst="rect">
                <a:avLst/>
              </a:prstGeom>
            </p:spPr>
          </p:pic>
        </mc:Fallback>
      </mc:AlternateContent>
      <p:sp>
        <p:nvSpPr>
          <p:cNvPr id="7" name="CaixaDeTexto 6">
            <a:extLst>
              <a:ext uri="{FF2B5EF4-FFF2-40B4-BE49-F238E27FC236}">
                <a16:creationId xmlns:a16="http://schemas.microsoft.com/office/drawing/2014/main" id="{D5CFCBCB-B959-E50D-A1EE-15FCA220C974}"/>
              </a:ext>
            </a:extLst>
          </p:cNvPr>
          <p:cNvSpPr txBox="1"/>
          <p:nvPr/>
        </p:nvSpPr>
        <p:spPr>
          <a:xfrm>
            <a:off x="297180" y="882670"/>
            <a:ext cx="6549940" cy="4541628"/>
          </a:xfrm>
          <a:prstGeom prst="rect">
            <a:avLst/>
          </a:prstGeom>
          <a:noFill/>
        </p:spPr>
        <p:txBody>
          <a:bodyPr wrap="square">
            <a:spAutoFit/>
          </a:bodyPr>
          <a:lstStyle/>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momento,</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Deixa eu caminhar contra o vento</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Do que adianta eu ser durão e o coração ser vulnerável?</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vento não, ele é suave, mas é frio e implacável</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quente) Borrou a letra triste do poeta</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(Só) Correu no rosto pardo do profeta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Inimigo invisível, Judas incolor</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Perseguido eu já nasci, demorou,</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Apenas por 30 moedas o irmão corrompeu,</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Atire a primeira pedra quem tem rastro meu</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AA1DEE7-22BA-2D6F-4354-59B1047AACA3}"/>
              </a:ext>
            </a:extLst>
          </p:cNvPr>
          <p:cNvSpPr txBox="1"/>
          <p:nvPr/>
        </p:nvSpPr>
        <p:spPr>
          <a:xfrm>
            <a:off x="6738620" y="934095"/>
            <a:ext cx="5308600" cy="2708434"/>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Cadê meu sorriso? Onde 'tá? É, quem roubou?</a:t>
            </a:r>
            <a:b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b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Humanidade é má, e até Jesus Chorou</a:t>
            </a:r>
            <a:b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b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Lágrimas</a:t>
            </a:r>
            <a:b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br>
            <a:r>
              <a:rPr kumimoji="0" lang="pt-BR" sz="2200" b="0" i="0" u="none" strike="noStrike" kern="1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Lágrimas</a:t>
            </a:r>
            <a:b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b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Jesus Chorou</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pt-BR" sz="115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br>
            <a:r>
              <a:rPr kumimoji="0" lang="pt-BR" sz="10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Disponível em: </a:t>
            </a:r>
            <a:r>
              <a:rPr kumimoji="0" lang="pt-BR" sz="1000" b="0" i="0" u="sng"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https://shre.ink/M21t</a:t>
            </a:r>
            <a:r>
              <a:rPr kumimoji="0" lang="pt-BR" sz="10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Acesso em: 22 abr. 2025.</a:t>
            </a:r>
            <a:endParaRPr kumimoji="0" lang="pt-BR" sz="1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Conector reto 10">
            <a:extLst>
              <a:ext uri="{FF2B5EF4-FFF2-40B4-BE49-F238E27FC236}">
                <a16:creationId xmlns:a16="http://schemas.microsoft.com/office/drawing/2014/main" id="{43F33812-B731-53EA-E253-4E9F496367BB}"/>
              </a:ext>
            </a:extLst>
          </p:cNvPr>
          <p:cNvCxnSpPr>
            <a:cxnSpLocks/>
          </p:cNvCxnSpPr>
          <p:nvPr/>
        </p:nvCxnSpPr>
        <p:spPr>
          <a:xfrm>
            <a:off x="6451600" y="1066800"/>
            <a:ext cx="0" cy="405384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7257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0C14C-8CF3-6006-64EE-5ED39B59CA57}"/>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B51853F-CDAB-95D3-6709-B2E7F3501334}"/>
              </a:ext>
            </a:extLst>
          </p:cNvPr>
          <p:cNvGraphicFramePr>
            <a:graphicFrameLocks noGrp="1"/>
          </p:cNvGraphicFramePr>
          <p:nvPr>
            <p:extLst>
              <p:ext uri="{D42A27DB-BD31-4B8C-83A1-F6EECF244321}">
                <p14:modId xmlns:p14="http://schemas.microsoft.com/office/powerpoint/2010/main" val="1161798344"/>
              </p:ext>
            </p:extLst>
          </p:nvPr>
        </p:nvGraphicFramePr>
        <p:xfrm>
          <a:off x="398780" y="894493"/>
          <a:ext cx="11478260" cy="2673922"/>
        </p:xfrm>
        <a:graphic>
          <a:graphicData uri="http://schemas.openxmlformats.org/drawingml/2006/table">
            <a:tbl>
              <a:tblPr firstRow="1" firstCol="1" bandRow="1"/>
              <a:tblGrid>
                <a:gridCol w="11478260">
                  <a:extLst>
                    <a:ext uri="{9D8B030D-6E8A-4147-A177-3AD203B41FA5}">
                      <a16:colId xmlns:a16="http://schemas.microsoft.com/office/drawing/2014/main" val="2825338197"/>
                    </a:ext>
                  </a:extLst>
                </a:gridCol>
              </a:tblGrid>
              <a:tr h="0">
                <a:tc>
                  <a:txBody>
                    <a:bodyPr/>
                    <a:lstStyle/>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“intertextualidade”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relação (explícita ou implícita), que um texto estabelece com outros textos. Ocorre por meio de citações, alusões, paródias, paráfrases entre outras. É o diálogo entre textos, criando uma rede de significados que vai além (transcende) o próprio texto. E 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“interdiscursividade”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refere-se à relação entre diferentes discursos (falas). Um discurso (uma fala) se constrói e se relaciona com outros discursos (falas) já existentes. É a ideia de que o que dizemos/escrevemos não é totalmente novo, mas sim influenciado e construído a partir de um “discurso já dito”, ou seja, de uma “fala já dita, já escrita.”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33371445"/>
                  </a:ext>
                </a:extLst>
              </a:tr>
            </a:tbl>
          </a:graphicData>
        </a:graphic>
      </p:graphicFrame>
      <p:sp>
        <p:nvSpPr>
          <p:cNvPr id="3" name="Rectangle 1">
            <a:extLst>
              <a:ext uri="{FF2B5EF4-FFF2-40B4-BE49-F238E27FC236}">
                <a16:creationId xmlns:a16="http://schemas.microsoft.com/office/drawing/2014/main" id="{584B9167-E4BA-B324-4235-16624D1EB245}"/>
              </a:ext>
            </a:extLst>
          </p:cNvPr>
          <p:cNvSpPr>
            <a:spLocks noChangeArrowheads="1"/>
          </p:cNvSpPr>
          <p:nvPr/>
        </p:nvSpPr>
        <p:spPr bwMode="auto">
          <a:xfrm>
            <a:off x="2776538" y="3302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3C10D235-A199-E267-D933-3159203C3E2C}"/>
              </a:ext>
            </a:extLst>
          </p:cNvPr>
          <p:cNvSpPr txBox="1"/>
          <p:nvPr/>
        </p:nvSpPr>
        <p:spPr>
          <a:xfrm>
            <a:off x="356870" y="3759200"/>
            <a:ext cx="11478260" cy="2013693"/>
          </a:xfrm>
          <a:prstGeom prst="rect">
            <a:avLst/>
          </a:prstGeom>
          <a:noFill/>
        </p:spPr>
        <p:txBody>
          <a:bodyPr wrap="square">
            <a:spAutoFit/>
          </a:bodyPr>
          <a:lstStyle/>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primeiro verso da música é uma frase (um intertexto) típica(o) dos jogos de adivinhação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é o que é”</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caráter lúdico da adivinhação faz</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uma brincadeira com o leitor do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uma contraposição com o tema bastante sério.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parte do folclore nacional e não estabelece ligação com a temática.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0990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D4DC-EC82-571F-1529-FF74053F0FD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BCF7CF4-F01B-DE31-E1AA-4DBF012B6A6A}"/>
              </a:ext>
            </a:extLst>
          </p:cNvPr>
          <p:cNvSpPr txBox="1"/>
          <p:nvPr/>
        </p:nvSpPr>
        <p:spPr>
          <a:xfrm>
            <a:off x="294640" y="830010"/>
            <a:ext cx="11531600" cy="5517729"/>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23</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letra da música é repleta de “metáforas”, ou seja, uma espécie de “comparação”, porém implícita. Aborda temas como a vulnerabilidade humana, a violência urbana e a busca por justiça social. A imagem de Jesus chorando é usada para representar a tristeza e a compaixão frente às mazelas sociais. A música sugere que até a figura mais divina e pura foi tocada pela dor humana. Transcreva o verso que sugere a falta de compaixão humana e a dor da figura divina.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24</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verso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Cadê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meu sorriso? Onde 'tá? É, quem roubou?</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repetição intencional do “ponto de interrogação” foi utilizada para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enfatizar os questionamentos do sujeito lírico.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(B) sugerir mais de um questionamento ao leitor do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 refletir de forma direta sobre o sorriso que desapareceu.</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 minimizar as possíveis respostas atribuídas às indagações.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atenuar a dúvida sobre a possibilidade de alguém ter roubado o sorriso.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4269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00612-C1DD-8632-7869-46739B2545E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99ABFA8-9A1B-3000-2066-B523F4E163CA}"/>
              </a:ext>
            </a:extLst>
          </p:cNvPr>
          <p:cNvSpPr txBox="1"/>
          <p:nvPr/>
        </p:nvSpPr>
        <p:spPr>
          <a:xfrm>
            <a:off x="274320" y="748096"/>
            <a:ext cx="11633200" cy="5517729"/>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25</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“Atire a primeira pedra” é uma expressão que vem do Evangelho de João (8:7) e significa que ninguém deve julgar ou condenar os outros, principalmente, se também cometeu erros ou pecados. Essa frase também pode ser considerada uma chamada para a reflexão, a humildade, pois todos nós somos falhos e necessitamos de perdão e compaixão. Considerando a expressão destacada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Atire a primeira pedra</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o verso da música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Atire a primeira pedra quem tem rastro meu”</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tem se um/uma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diálogo entre os textos.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paradoxo entre os textos.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refutação entre os textos.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incoerência entre as ideias.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incompatibilidade entre as ideias.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ED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26</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letra da música, o verso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Atire a primeira pedra quem tem rastro meu’</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mostra uma relação, ou alusão a um texto bíblico. Esse recurso da língua não se limita apenas a textos literários, pode ser encontrado em diferentes formas de expressão, como filmes, artes visuais etc. Qual é o nome dessa relação entre os textos?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8108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74A7B-3867-BBF1-97D4-A4A4EBF02FC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0D27809-AEE5-E257-93F9-86317E45F6FD}"/>
              </a:ext>
            </a:extLst>
          </p:cNvPr>
          <p:cNvSpPr txBox="1"/>
          <p:nvPr/>
        </p:nvSpPr>
        <p:spPr>
          <a:xfrm>
            <a:off x="284480" y="659941"/>
            <a:ext cx="11623040" cy="5847755"/>
          </a:xfrm>
          <a:prstGeom prst="rect">
            <a:avLst/>
          </a:prstGeom>
          <a:noFill/>
        </p:spPr>
        <p:txBody>
          <a:bodyPr wrap="square">
            <a:spAutoFit/>
          </a:bodyPr>
          <a:lstStyle/>
          <a:p>
            <a:pPr>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27</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Releia o verso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“Serei um fraco quando outras delas vir”</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responda o que se pede: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 palavra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Sere</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i’</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verbo que está no modo e no tempo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modo indicativo/ tempo futuro do presente.      (    ) modo subjuntivo/ tempo futuro do pretérito.</a:t>
            </a:r>
            <a:endParaRPr lang="pt-BR" sz="2200" kern="100" dirty="0">
              <a:latin typeface="Calibri" panose="020F0502020204030204" pitchFamily="34" charset="0"/>
              <a:ea typeface="Calibri" panose="020F0502020204030204" pitchFamily="34" charset="0"/>
              <a:cs typeface="Times New Roman" panose="02020603050405020304" pitchFamily="18" charset="0"/>
            </a:endParaRPr>
          </a:p>
          <a:p>
            <a:pPr>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Em: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um fraco</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há um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substantivo.                  (    ) adjetivo.                      (    ) pronome.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 palavra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quando</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nesse contexto mostra uma ideia 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explicação.                               (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tempo.                               (     ) conclusão.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 palavra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outras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gramaticalmente é um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artigo indefinido.                                (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pronome indefinido.                               (    ) verbo.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 palavra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delas</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contração da preposição “de” com o pronome “elas”.                      (    ) junção da preposição “de” com o artigo “as”.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001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72232-E362-A1F1-5F06-8213704AB28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857ECA6-997B-6E93-9FEB-41973DC01EB3}"/>
              </a:ext>
            </a:extLst>
          </p:cNvPr>
          <p:cNvSpPr txBox="1"/>
          <p:nvPr/>
        </p:nvSpPr>
        <p:spPr>
          <a:xfrm>
            <a:off x="264160" y="650131"/>
            <a:ext cx="1161288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f) Do verbo </a:t>
            </a:r>
            <a:r>
              <a:rPr kumimoji="0" lang="pt-BR" sz="2200" b="1"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a:t>
            </a:r>
            <a:r>
              <a:rPr kumimoji="0" lang="pt-BR" sz="2200" b="1" i="0" u="sng"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vir</a:t>
            </a:r>
            <a:r>
              <a:rPr kumimoji="0" lang="pt-BR" sz="2200" b="1"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r>
              <a:rPr kumimoji="0" lang="pt-BR" sz="22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em: ‘</a:t>
            </a:r>
            <a:r>
              <a:rPr kumimoji="0" lang="pt-BR" sz="2200" b="1"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Serei um fraco quando outras delas vir’</a:t>
            </a:r>
            <a:r>
              <a:rPr kumimoji="0" lang="pt-BR" sz="22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 considerando a consciência e a visão de mundo infere-se </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kumimoji="0" lang="pt-BR" sz="2200" b="0" i="0" u="none" strike="noStrike" kern="1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 ) quando outras (pessoas) passarem a ver, a entender.                     (    ) quando outras pessoas chegarem. </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Texto&#10;&#10;Descrição gerada automaticamente com confiança baixa">
            <a:extLst>
              <a:ext uri="{FF2B5EF4-FFF2-40B4-BE49-F238E27FC236}">
                <a16:creationId xmlns:a16="http://schemas.microsoft.com/office/drawing/2014/main" id="{A9681544-08AC-956D-21C6-6BC140391D7C}"/>
              </a:ext>
            </a:extLst>
          </p:cNvPr>
          <p:cNvPicPr>
            <a:picLocks noChangeAspect="1"/>
          </p:cNvPicPr>
          <p:nvPr/>
        </p:nvPicPr>
        <p:blipFill>
          <a:blip r:embed="rId2"/>
          <a:stretch>
            <a:fillRect/>
          </a:stretch>
        </p:blipFill>
        <p:spPr>
          <a:xfrm>
            <a:off x="264160" y="1859280"/>
            <a:ext cx="4487966" cy="961707"/>
          </a:xfrm>
          <a:prstGeom prst="rect">
            <a:avLst/>
          </a:prstGeom>
        </p:spPr>
      </p:pic>
      <p:sp>
        <p:nvSpPr>
          <p:cNvPr id="8" name="CaixaDeTexto 7">
            <a:extLst>
              <a:ext uri="{FF2B5EF4-FFF2-40B4-BE49-F238E27FC236}">
                <a16:creationId xmlns:a16="http://schemas.microsoft.com/office/drawing/2014/main" id="{FDA6B32E-5F9F-7DE8-DBC9-647EA79B1342}"/>
              </a:ext>
            </a:extLst>
          </p:cNvPr>
          <p:cNvSpPr txBox="1"/>
          <p:nvPr/>
        </p:nvSpPr>
        <p:spPr>
          <a:xfrm>
            <a:off x="264160" y="3088741"/>
            <a:ext cx="6096000" cy="948273"/>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28</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22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(ENEM) - 2024.</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ela 8">
            <a:extLst>
              <a:ext uri="{FF2B5EF4-FFF2-40B4-BE49-F238E27FC236}">
                <a16:creationId xmlns:a16="http://schemas.microsoft.com/office/drawing/2014/main" id="{71DC9DA5-652E-A24B-B6EB-C307B458E691}"/>
              </a:ext>
            </a:extLst>
          </p:cNvPr>
          <p:cNvGraphicFramePr>
            <a:graphicFrameLocks noGrp="1"/>
          </p:cNvGraphicFramePr>
          <p:nvPr>
            <p:extLst>
              <p:ext uri="{D42A27DB-BD31-4B8C-83A1-F6EECF244321}">
                <p14:modId xmlns:p14="http://schemas.microsoft.com/office/powerpoint/2010/main" val="4288766045"/>
              </p:ext>
            </p:extLst>
          </p:nvPr>
        </p:nvGraphicFramePr>
        <p:xfrm>
          <a:off x="347980" y="3971566"/>
          <a:ext cx="11529060" cy="1902778"/>
        </p:xfrm>
        <a:graphic>
          <a:graphicData uri="http://schemas.openxmlformats.org/drawingml/2006/table">
            <a:tbl>
              <a:tblPr firstRow="1" firstCol="1" bandRow="1"/>
              <a:tblGrid>
                <a:gridCol w="11529060">
                  <a:extLst>
                    <a:ext uri="{9D8B030D-6E8A-4147-A177-3AD203B41FA5}">
                      <a16:colId xmlns:a16="http://schemas.microsoft.com/office/drawing/2014/main" val="733933588"/>
                    </a:ext>
                  </a:extLst>
                </a:gridCol>
              </a:tblGrid>
              <a:tr h="843280">
                <a:tc>
                  <a:txBody>
                    <a:bodyPr/>
                    <a:lstStyle/>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22 (Enem), além da leitura analítica do texto, é necessário considerar o gênero textual, bem como compreender o enunciado: “Na letra da canção, a tematização da violência mencionada no Texto II manifesta-se”, é importante retomar as palavras/expressões-chave: ‘tematização da violência’ / ‘Texto II’. Releia o Texto II e observe elementos relacionados à violência. Veja que há uma associação (de maneira figurada) à palavra, ao discurso (fala) do Texto 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411772356"/>
                  </a:ext>
                </a:extLst>
              </a:tr>
            </a:tbl>
          </a:graphicData>
        </a:graphic>
      </p:graphicFrame>
      <p:sp>
        <p:nvSpPr>
          <p:cNvPr id="10" name="Rectangle 2">
            <a:extLst>
              <a:ext uri="{FF2B5EF4-FFF2-40B4-BE49-F238E27FC236}">
                <a16:creationId xmlns:a16="http://schemas.microsoft.com/office/drawing/2014/main" id="{AA0F6947-5080-07B5-96E3-6E1D1D8C85A9}"/>
              </a:ext>
            </a:extLst>
          </p:cNvPr>
          <p:cNvSpPr>
            <a:spLocks noChangeArrowheads="1"/>
          </p:cNvSpPr>
          <p:nvPr/>
        </p:nvSpPr>
        <p:spPr bwMode="auto">
          <a:xfrm>
            <a:off x="2765425" y="35036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670049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CE6A2-2788-DDD1-0721-2323FDCEFC9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9817B98-2048-B38D-9C12-892C7569E8B2}"/>
              </a:ext>
            </a:extLst>
          </p:cNvPr>
          <p:cNvSpPr txBox="1"/>
          <p:nvPr/>
        </p:nvSpPr>
        <p:spPr>
          <a:xfrm>
            <a:off x="304800" y="588238"/>
            <a:ext cx="11572240" cy="6220164"/>
          </a:xfrm>
          <a:prstGeom prst="rect">
            <a:avLst/>
          </a:prstGeom>
          <a:noFill/>
        </p:spPr>
        <p:txBody>
          <a:bodyPr wrap="square">
            <a:spAutoFit/>
          </a:bodyPr>
          <a:lstStyle/>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Capítulo 4, versículo 3</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Minha palavra vale um tiro, eu tenho muita munição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queda ou na ascensão, minha atitude vai além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tem disposição pro mal e pro bem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Talvez eu seja um sádico ou um anjo, um mágico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 juiz, ou réu, o bandido do céu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Malandro ou otário, quase sanguinário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Franco atirador se for necessário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Revolucionário, insano ou marginal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Antigo e moderno, imortal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Fronteira do céu com o inferno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Astral imprevisível, como um ataque cardíaco do verso.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RACIONAIS MCs. Sobrevivendo ao inferno.  São Paulo: Cosa Nostra, 1997 (fragmento).</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136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B3320-03F4-C958-7D11-DA44C31E7C8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937B038-C64B-E268-3EE9-63B68499B315}"/>
              </a:ext>
            </a:extLst>
          </p:cNvPr>
          <p:cNvSpPr txBox="1"/>
          <p:nvPr/>
        </p:nvSpPr>
        <p:spPr>
          <a:xfrm>
            <a:off x="325120" y="683499"/>
            <a:ext cx="11572240" cy="4284250"/>
          </a:xfrm>
          <a:prstGeom prst="rect">
            <a:avLst/>
          </a:prstGeom>
          <a:noFill/>
        </p:spPr>
        <p:txBody>
          <a:bodyPr wrap="square">
            <a:spAutoFit/>
          </a:bodyPr>
          <a:lstStyle/>
          <a:p>
            <a:pPr>
              <a:lnSpc>
                <a:spcPct val="115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Pode-se dizer que as várias experiências narradas nos discos do Racionais tratam no fundo de um só tema: a violência que estrutura a nossa sociedade. O grupo canta a violência que estrutura as relações entre os familiares, os amigos, o homem e a mulher, o traficante e o viciado. Canta a violência do crime. A violência causada por inveja ou por vaidade. Também canta que a relação entre as classes sociais é sempre violenta: o racismo, a miséria, os baixos salários, a concentração de renda, a esmola, a publicidade, o alcoolismo, o jornalismo, o poder policial, a justiça, o sistema penitenciário, o governo existem por meio da violência. </a:t>
            </a:r>
          </a:p>
          <a:p>
            <a:pPr algn="just">
              <a:lnSpc>
                <a:spcPct val="115000"/>
              </a:lnSpc>
              <a:buNone/>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GARCIA, W. Ouvindo Racionais MCs. Teresa: revista de  literatura brasileira, n. 5, 2004 (adaptado).</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3857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DB19F-D62E-6038-1999-780384ADAE5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BF778B3-A9AD-855B-2DB0-EF57E7C9D5B0}"/>
              </a:ext>
            </a:extLst>
          </p:cNvPr>
          <p:cNvSpPr txBox="1"/>
          <p:nvPr/>
        </p:nvSpPr>
        <p:spPr>
          <a:xfrm>
            <a:off x="284480" y="823830"/>
            <a:ext cx="11623040" cy="4918269"/>
          </a:xfrm>
          <a:prstGeom prst="rect">
            <a:avLst/>
          </a:prstGeom>
          <a:noFill/>
        </p:spPr>
        <p:txBody>
          <a:bodyPr wrap="square">
            <a:spAutoFit/>
          </a:bodyPr>
          <a:lstStyle/>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letra da canção, a tematização da violência mencionada no Texto II manifesta-se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como metáfora da desigualdade, que associa a ideia de justiça a valores históricos negativos.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na referência a termos bélicos, que sinaliza uma crítica social à opressão da população das periferias.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como procedimento metalinguístico, que concebe a palavra como uma forma de combate e insubordinação.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nas definições ambíguas do enunciador, que inverte e relativiza as representações da maldade e da bondade.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na menção à imortalidade, que sugere a possibilidade de resistência para além da dicotomia entre vida e morte.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provas_e_gabaritos</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/2024_PV_impresso_D1_CD1.pdf. Acesso em: 23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5559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7006-E98B-E233-BC31-7D00966F8758}"/>
            </a:ext>
          </a:extLst>
        </p:cNvPr>
        <p:cNvGrpSpPr/>
        <p:nvPr/>
      </p:nvGrpSpPr>
      <p:grpSpPr>
        <a:xfrm>
          <a:off x="0" y="0"/>
          <a:ext cx="0" cy="0"/>
          <a:chOff x="0" y="0"/>
          <a:chExt cx="0" cy="0"/>
        </a:xfrm>
      </p:grpSpPr>
      <p:sp>
        <p:nvSpPr>
          <p:cNvPr id="12" name="Rectangle 4">
            <a:extLst>
              <a:ext uri="{FF2B5EF4-FFF2-40B4-BE49-F238E27FC236}">
                <a16:creationId xmlns:a16="http://schemas.microsoft.com/office/drawing/2014/main" id="{C38F9F55-ECAD-63D4-E70E-303DE2C5E6E8}"/>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027F817D-191F-8050-35EE-5004A02FBB76}"/>
              </a:ext>
            </a:extLst>
          </p:cNvPr>
          <p:cNvSpPr txBox="1"/>
          <p:nvPr/>
        </p:nvSpPr>
        <p:spPr>
          <a:xfrm>
            <a:off x="314960" y="784889"/>
            <a:ext cx="7533640" cy="1016753"/>
          </a:xfrm>
          <a:prstGeom prst="rect">
            <a:avLst/>
          </a:prstGeom>
          <a:noFill/>
        </p:spPr>
        <p:txBody>
          <a:bodyPr wrap="square">
            <a:spAutoFit/>
          </a:bodyPr>
          <a:lstStyle/>
          <a:p>
            <a:pPr>
              <a:lnSpc>
                <a:spcPct val="115000"/>
              </a:lnSpc>
              <a:spcAft>
                <a:spcPts val="800"/>
              </a:spcAf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42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(ENEM) - 2017.</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D4026B92-E6E0-DC1E-BF73-7BD7F98B0FA5}"/>
              </a:ext>
            </a:extLst>
          </p:cNvPr>
          <p:cNvGraphicFramePr>
            <a:graphicFrameLocks noGrp="1"/>
          </p:cNvGraphicFramePr>
          <p:nvPr>
            <p:extLst>
              <p:ext uri="{D42A27DB-BD31-4B8C-83A1-F6EECF244321}">
                <p14:modId xmlns:p14="http://schemas.microsoft.com/office/powerpoint/2010/main" val="2787087297"/>
              </p:ext>
            </p:extLst>
          </p:nvPr>
        </p:nvGraphicFramePr>
        <p:xfrm>
          <a:off x="314960" y="1544383"/>
          <a:ext cx="11490960" cy="2496376"/>
        </p:xfrm>
        <a:graphic>
          <a:graphicData uri="http://schemas.openxmlformats.org/drawingml/2006/table">
            <a:tbl>
              <a:tblPr firstRow="1" firstCol="1" bandRow="1"/>
              <a:tblGrid>
                <a:gridCol w="11490960">
                  <a:extLst>
                    <a:ext uri="{9D8B030D-6E8A-4147-A177-3AD203B41FA5}">
                      <a16:colId xmlns:a16="http://schemas.microsoft.com/office/drawing/2014/main" val="3054478955"/>
                    </a:ext>
                  </a:extLst>
                </a:gridCol>
              </a:tblGrid>
              <a:tr h="0">
                <a:tc>
                  <a:txBody>
                    <a:bodyPr/>
                    <a:lstStyle/>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42 (Enem), além da leitura analítica do texto, é necessário considerar o gênero textual, bem como compreender o enunciado: “A letra da canção apresenta uma realidade social quanto à distribuição distinta dos espaços de lazer que” , é necessário considerar as palavras/expressões-chave como: ‘realidade social’, ‘distribuição distinta’, ‘espaços de lazer’. A letra da música evidencia uma forte desigualdade social no país, contrastando a periferia (escassez) e também espaços de influência social.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304300809"/>
                  </a:ext>
                </a:extLst>
              </a:tr>
            </a:tbl>
          </a:graphicData>
        </a:graphic>
      </p:graphicFrame>
    </p:spTree>
    <p:extLst>
      <p:ext uri="{BB962C8B-B14F-4D97-AF65-F5344CB8AC3E}">
        <p14:creationId xmlns:p14="http://schemas.microsoft.com/office/powerpoint/2010/main" val="15513784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3FE5F-0BFC-8578-8051-C14AB4FDA014}"/>
            </a:ext>
          </a:extLst>
        </p:cNvPr>
        <p:cNvGrpSpPr/>
        <p:nvPr/>
      </p:nvGrpSpPr>
      <p:grpSpPr>
        <a:xfrm>
          <a:off x="0" y="0"/>
          <a:ext cx="0" cy="0"/>
          <a:chOff x="0" y="0"/>
          <a:chExt cx="0" cy="0"/>
        </a:xfrm>
      </p:grpSpPr>
      <p:sp>
        <p:nvSpPr>
          <p:cNvPr id="12" name="Rectangle 4">
            <a:extLst>
              <a:ext uri="{FF2B5EF4-FFF2-40B4-BE49-F238E27FC236}">
                <a16:creationId xmlns:a16="http://schemas.microsoft.com/office/drawing/2014/main" id="{45423353-CF83-957E-6D1F-B4328E7CA8E6}"/>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8D553418-729B-FF13-E4B8-FF9AE368CC50}"/>
              </a:ext>
            </a:extLst>
          </p:cNvPr>
          <p:cNvSpPr txBox="1"/>
          <p:nvPr/>
        </p:nvSpPr>
        <p:spPr>
          <a:xfrm>
            <a:off x="279400" y="669358"/>
            <a:ext cx="6151880" cy="5867568"/>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Fim de semana no parque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Olha o meu povo nas favelas e vai perceber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Daqui eu vejo uma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caranga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do ano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Toda equipada e o tiozinho guiando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 seus filhos ao lado estão indo ao parque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Eufóricos brinquedos eletrônicos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Automaticamente eu imagino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molecada lá da área como é que tá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Provavelmente correndo pra lá e pra cá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Jogando bola descalços nas ruas de terra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É, brincam do jeito que dá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2DAD721-ABBD-87D3-2BB8-4FDF56E0163B}"/>
              </a:ext>
            </a:extLst>
          </p:cNvPr>
          <p:cNvSpPr txBox="1"/>
          <p:nvPr/>
        </p:nvSpPr>
        <p:spPr>
          <a:xfrm>
            <a:off x="6096000" y="1124791"/>
            <a:ext cx="5816600" cy="5216813"/>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Olha só aquele clube, que da hora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Olha aquela quadra, olha aquele campo, olha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Olha quanta gente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Tem sorveteria, cinema, piscina quente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Aqui não vejo nenhum clube poliesportivo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Pra molecada frequentar nenhum incentivo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investimento no lazer é muito escasso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centro comunitário é um fracasso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RACIONAIS MCs. Racionais MCs. São Paulo: </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Zimbabwue</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1994 (fragmento).</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7" name="Conector reto 6">
            <a:extLst>
              <a:ext uri="{FF2B5EF4-FFF2-40B4-BE49-F238E27FC236}">
                <a16:creationId xmlns:a16="http://schemas.microsoft.com/office/drawing/2014/main" id="{9251031E-FA42-AA07-64B0-5264C0D5FB72}"/>
              </a:ext>
            </a:extLst>
          </p:cNvPr>
          <p:cNvCxnSpPr>
            <a:cxnSpLocks/>
          </p:cNvCxnSpPr>
          <p:nvPr/>
        </p:nvCxnSpPr>
        <p:spPr>
          <a:xfrm>
            <a:off x="5648960" y="1198880"/>
            <a:ext cx="71120" cy="5338046"/>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56051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800DC-BC19-CDF7-D1CA-CC19BEDE0E3B}"/>
            </a:ext>
          </a:extLst>
        </p:cNvPr>
        <p:cNvGrpSpPr/>
        <p:nvPr/>
      </p:nvGrpSpPr>
      <p:grpSpPr>
        <a:xfrm>
          <a:off x="0" y="0"/>
          <a:ext cx="0" cy="0"/>
          <a:chOff x="0" y="0"/>
          <a:chExt cx="0" cy="0"/>
        </a:xfrm>
      </p:grpSpPr>
      <p:sp>
        <p:nvSpPr>
          <p:cNvPr id="12" name="Rectangle 4">
            <a:extLst>
              <a:ext uri="{FF2B5EF4-FFF2-40B4-BE49-F238E27FC236}">
                <a16:creationId xmlns:a16="http://schemas.microsoft.com/office/drawing/2014/main" id="{654A230C-6737-831E-C2A7-580922E2FF33}"/>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70F1E72C-2BE3-4481-8383-B703EA64616E}"/>
              </a:ext>
            </a:extLst>
          </p:cNvPr>
          <p:cNvSpPr txBox="1"/>
          <p:nvPr/>
        </p:nvSpPr>
        <p:spPr>
          <a:xfrm>
            <a:off x="238760" y="737255"/>
            <a:ext cx="11617960" cy="4480009"/>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letra da canção apresenta uma realidade social quanto à distribuição distinta dos espaços de lazer que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retrata a ausência de opções de lazer para a população de baixa renda, por falta de espaço adequado.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ressalta a irrelevância das opções de lazer para diferentes classes sociais, que o acessam à sua maneira.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expressa o desinteresse das classes sociais menos favorecidas economicamente pelas atividades de lazer.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implica condições desiguais de acesso ao lazer, pela falta de infraestrutura e investimentos em equipamentos.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aponta para o predomínio do lazer contemplativo, nas classes favorecidas economicamente; e do prático, nas menos favorecidas.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/https://download.inep.gov.br/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educacao_basica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enem</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/provas/2017/2017_PV_impresso_D1_CD1.pdf. Acesso em: 23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9334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95758-9748-C697-F9B5-BF52C89179F6}"/>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EC885C1C-95AA-1CA5-85B5-6B0238CD5BDD}"/>
              </a:ext>
            </a:extLst>
          </p:cNvPr>
          <p:cNvSpPr txBox="1"/>
          <p:nvPr/>
        </p:nvSpPr>
        <p:spPr>
          <a:xfrm>
            <a:off x="349358" y="1023357"/>
            <a:ext cx="11419949" cy="489301"/>
          </a:xfrm>
          <a:prstGeom prst="rect">
            <a:avLst/>
          </a:prstGeom>
          <a:noFill/>
        </p:spPr>
        <p:txBody>
          <a:bodyPr wrap="square" rtlCol="0">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a:t>
            </a:r>
            <a:endParaRPr lang="pt-BR" dirty="0"/>
          </a:p>
        </p:txBody>
      </p:sp>
      <p:graphicFrame>
        <p:nvGraphicFramePr>
          <p:cNvPr id="4" name="Tabela 3">
            <a:extLst>
              <a:ext uri="{FF2B5EF4-FFF2-40B4-BE49-F238E27FC236}">
                <a16:creationId xmlns:a16="http://schemas.microsoft.com/office/drawing/2014/main" id="{72A0625D-2FC4-C9A5-DB65-66EA4DAC81D2}"/>
              </a:ext>
            </a:extLst>
          </p:cNvPr>
          <p:cNvGraphicFramePr>
            <a:graphicFrameLocks noGrp="1"/>
          </p:cNvGraphicFramePr>
          <p:nvPr>
            <p:extLst>
              <p:ext uri="{D42A27DB-BD31-4B8C-83A1-F6EECF244321}">
                <p14:modId xmlns:p14="http://schemas.microsoft.com/office/powerpoint/2010/main" val="1146685506"/>
              </p:ext>
            </p:extLst>
          </p:nvPr>
        </p:nvGraphicFramePr>
        <p:xfrm>
          <a:off x="347084" y="659814"/>
          <a:ext cx="11422223" cy="346697"/>
        </p:xfrm>
        <a:graphic>
          <a:graphicData uri="http://schemas.openxmlformats.org/drawingml/2006/table">
            <a:tbl>
              <a:tblPr firstRow="1" firstCol="1" bandRow="1"/>
              <a:tblGrid>
                <a:gridCol w="11422223">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3" name="CaixaDeTexto 2">
            <a:extLst>
              <a:ext uri="{FF2B5EF4-FFF2-40B4-BE49-F238E27FC236}">
                <a16:creationId xmlns:a16="http://schemas.microsoft.com/office/drawing/2014/main" id="{7B3BF727-020A-BC0C-BDC5-C2661245CF65}"/>
              </a:ext>
            </a:extLst>
          </p:cNvPr>
          <p:cNvSpPr txBox="1"/>
          <p:nvPr/>
        </p:nvSpPr>
        <p:spPr>
          <a:xfrm>
            <a:off x="294354" y="1529504"/>
            <a:ext cx="11527682" cy="1624355"/>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trabalhar com o gênero “Carta Aberta”. Nesse gênero predomina, principalmente, a argumentação e o posicionamento em relação a algum tema/assunto... Vamos conhecer um pouco mais sobre esse gênero textual?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solidFill>
                  <a:srgbClr val="ED7D31"/>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8FE8F2F-67D8-FB05-8F82-28F6FB58745B}"/>
              </a:ext>
            </a:extLst>
          </p:cNvPr>
          <p:cNvSpPr txBox="1"/>
          <p:nvPr/>
        </p:nvSpPr>
        <p:spPr>
          <a:xfrm>
            <a:off x="294354" y="2712721"/>
            <a:ext cx="11474953" cy="456279"/>
          </a:xfrm>
          <a:prstGeom prst="rect">
            <a:avLst/>
          </a:prstGeom>
          <a:noFill/>
        </p:spPr>
        <p:txBody>
          <a:bodyPr wrap="square">
            <a:spAutoFit/>
          </a:bodyPr>
          <a:lstStyle/>
          <a:p>
            <a:pPr>
              <a:lnSpc>
                <a:spcPct val="115000"/>
              </a:lnSpc>
              <a:tabLst>
                <a:tab pos="270510" algn="l"/>
              </a:tabLs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 Observe as imagens.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descr="Forma&#10;&#10;O conteúdo gerado por IA pode estar incorreto.">
            <a:extLst>
              <a:ext uri="{FF2B5EF4-FFF2-40B4-BE49-F238E27FC236}">
                <a16:creationId xmlns:a16="http://schemas.microsoft.com/office/drawing/2014/main" id="{755706B1-B8DC-CE20-FE75-911E4FB59829}"/>
              </a:ext>
            </a:extLst>
          </p:cNvPr>
          <p:cNvPicPr>
            <a:picLocks noChangeAspect="1"/>
          </p:cNvPicPr>
          <p:nvPr/>
        </p:nvPicPr>
        <p:blipFill>
          <a:blip r:embed="rId3"/>
          <a:stretch>
            <a:fillRect/>
          </a:stretch>
        </p:blipFill>
        <p:spPr>
          <a:xfrm>
            <a:off x="969327" y="3266850"/>
            <a:ext cx="2159953" cy="2785955"/>
          </a:xfrm>
          <a:prstGeom prst="rect">
            <a:avLst/>
          </a:prstGeom>
        </p:spPr>
      </p:pic>
      <p:pic>
        <p:nvPicPr>
          <p:cNvPr id="9" name="Imagem 8" descr="Ícone&#10;&#10;O conteúdo gerado por IA pode estar incorreto.">
            <a:extLst>
              <a:ext uri="{FF2B5EF4-FFF2-40B4-BE49-F238E27FC236}">
                <a16:creationId xmlns:a16="http://schemas.microsoft.com/office/drawing/2014/main" id="{1F9E9C09-E626-F838-C931-D381689D2EC5}"/>
              </a:ext>
            </a:extLst>
          </p:cNvPr>
          <p:cNvPicPr>
            <a:picLocks noChangeAspect="1"/>
          </p:cNvPicPr>
          <p:nvPr/>
        </p:nvPicPr>
        <p:blipFill>
          <a:blip r:embed="rId4"/>
          <a:stretch>
            <a:fillRect/>
          </a:stretch>
        </p:blipFill>
        <p:spPr>
          <a:xfrm>
            <a:off x="4340225" y="3266849"/>
            <a:ext cx="2607190" cy="2785955"/>
          </a:xfrm>
          <a:prstGeom prst="rect">
            <a:avLst/>
          </a:prstGeom>
        </p:spPr>
      </p:pic>
      <p:pic>
        <p:nvPicPr>
          <p:cNvPr id="14" name="Imagem 13" descr="Uma imagem contendo material de papelaria, envelope, mesa, papel&#10;&#10;O conteúdo gerado por IA pode estar incorreto.">
            <a:extLst>
              <a:ext uri="{FF2B5EF4-FFF2-40B4-BE49-F238E27FC236}">
                <a16:creationId xmlns:a16="http://schemas.microsoft.com/office/drawing/2014/main" id="{E717D693-FA98-7AC0-DBC8-B935CB129FC8}"/>
              </a:ext>
            </a:extLst>
          </p:cNvPr>
          <p:cNvPicPr>
            <a:picLocks noChangeAspect="1"/>
          </p:cNvPicPr>
          <p:nvPr/>
        </p:nvPicPr>
        <p:blipFill>
          <a:blip r:embed="rId5"/>
          <a:stretch>
            <a:fillRect/>
          </a:stretch>
        </p:blipFill>
        <p:spPr>
          <a:xfrm>
            <a:off x="8349932" y="3266849"/>
            <a:ext cx="2104708" cy="2788877"/>
          </a:xfrm>
          <a:prstGeom prst="rect">
            <a:avLst/>
          </a:prstGeom>
        </p:spPr>
      </p:pic>
      <p:sp>
        <p:nvSpPr>
          <p:cNvPr id="18" name="CaixaDeTexto 17">
            <a:extLst>
              <a:ext uri="{FF2B5EF4-FFF2-40B4-BE49-F238E27FC236}">
                <a16:creationId xmlns:a16="http://schemas.microsoft.com/office/drawing/2014/main" id="{716C3702-CAB8-786D-203B-E7CA31C2D96D}"/>
              </a:ext>
            </a:extLst>
          </p:cNvPr>
          <p:cNvSpPr txBox="1"/>
          <p:nvPr/>
        </p:nvSpPr>
        <p:spPr>
          <a:xfrm>
            <a:off x="2082799" y="6052804"/>
            <a:ext cx="6072663" cy="730969"/>
          </a:xfrm>
          <a:prstGeom prst="rect">
            <a:avLst/>
          </a:prstGeom>
          <a:noFill/>
        </p:spPr>
        <p:txBody>
          <a:bodyPr wrap="square">
            <a:spAutoFit/>
          </a:bodyPr>
          <a:lstStyle/>
          <a:p>
            <a:pPr algn="r">
              <a:lnSpc>
                <a:spcPct val="115000"/>
              </a:lnSpc>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https://br.freepik.com/fotos-vetores-</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gratis</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/carta-escrita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24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https://br.freepik.com/fotos-vetores-</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gratis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/e-mail. Acesso em: 24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https://escolakids.uol.com.br/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portugues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/carta-pessoal.htm. Acesso em: 24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1391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B7A3-25E8-2338-A222-ABDF5C93831E}"/>
            </a:ext>
          </a:extLst>
        </p:cNvPr>
        <p:cNvGrpSpPr/>
        <p:nvPr/>
      </p:nvGrpSpPr>
      <p:grpSpPr>
        <a:xfrm>
          <a:off x="0" y="0"/>
          <a:ext cx="0" cy="0"/>
          <a:chOff x="0" y="0"/>
          <a:chExt cx="0" cy="0"/>
        </a:xfrm>
      </p:grpSpPr>
      <p:sp>
        <p:nvSpPr>
          <p:cNvPr id="12" name="Rectangle 4">
            <a:extLst>
              <a:ext uri="{FF2B5EF4-FFF2-40B4-BE49-F238E27FC236}">
                <a16:creationId xmlns:a16="http://schemas.microsoft.com/office/drawing/2014/main" id="{0B266FEA-3878-EE5D-AEF7-73CD33540372}"/>
              </a:ext>
            </a:extLst>
          </p:cNvPr>
          <p:cNvSpPr>
            <a:spLocks noChangeArrowheads="1"/>
          </p:cNvSpPr>
          <p:nvPr/>
        </p:nvSpPr>
        <p:spPr bwMode="auto">
          <a:xfrm>
            <a:off x="278447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4FC1AD4C-02F5-4A74-90A0-5100806B339B}"/>
              </a:ext>
            </a:extLst>
          </p:cNvPr>
          <p:cNvSpPr txBox="1"/>
          <p:nvPr/>
        </p:nvSpPr>
        <p:spPr>
          <a:xfrm>
            <a:off x="261620" y="853370"/>
            <a:ext cx="11668760" cy="4625946"/>
          </a:xfrm>
          <a:prstGeom prst="rect">
            <a:avLst/>
          </a:prstGeom>
          <a:noFill/>
        </p:spPr>
        <p:txBody>
          <a:bodyPr wrap="square">
            <a:spAutoFit/>
          </a:bodyPr>
          <a:lstStyle/>
          <a:p>
            <a:pPr>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primeira imagem mostra uma carta e a terceira, o envelope de uma carta. Você já leu ou escreveu uma carta?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a “carta” é um gênero textual de correspondência? E estabelece uma comunicação direta entre as pessoas?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existem diversos tipos de carta? Carta aberta, pessoal, comercial, oficial, de leitor, de reclamação, solicitação entre outras?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Observe a segunda imagem, o que você vê? Que símbolo é esse?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conhece o “E-mail”, ou “Mensagem Eletrônica”. Então, o E-mail é um gênero textual epistolar do meio eletrônico muito explorado na atualidade. Você sabe qual é o significado da palavra: “Epístola”?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que você imagina que seja uma “Carta Aberta”?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99576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2DB11-016D-30CA-B7BC-34D9FB6D3E6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2BD2BD4-7434-29FF-875A-0A4E118721C0}"/>
              </a:ext>
            </a:extLst>
          </p:cNvPr>
          <p:cNvSpPr txBox="1"/>
          <p:nvPr/>
        </p:nvSpPr>
        <p:spPr>
          <a:xfrm>
            <a:off x="264160" y="814696"/>
            <a:ext cx="6096000" cy="489301"/>
          </a:xfrm>
          <a:prstGeom prst="rect">
            <a:avLst/>
          </a:prstGeom>
          <a:noFill/>
        </p:spPr>
        <p:txBody>
          <a:bodyPr wrap="square">
            <a:spAutoFit/>
          </a:bodyPr>
          <a:lstStyle/>
          <a:p>
            <a:pPr>
              <a:lnSpc>
                <a:spcPct val="115000"/>
              </a:lnSpc>
            </a:pPr>
            <a:r>
              <a:rPr lang="pt-BR" sz="2400" b="1" kern="100" dirty="0">
                <a:solidFill>
                  <a:schemeClr val="accent2"/>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 </a:t>
            </a:r>
            <a:endParaRPr lang="pt-BR" sz="2400" kern="1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C24F2607-612C-03ED-BE9F-D9858E7E51AB}"/>
              </a:ext>
            </a:extLst>
          </p:cNvPr>
          <p:cNvGraphicFramePr>
            <a:graphicFrameLocks noGrp="1"/>
          </p:cNvGraphicFramePr>
          <p:nvPr>
            <p:extLst>
              <p:ext uri="{D42A27DB-BD31-4B8C-83A1-F6EECF244321}">
                <p14:modId xmlns:p14="http://schemas.microsoft.com/office/powerpoint/2010/main" val="1629045726"/>
              </p:ext>
            </p:extLst>
          </p:nvPr>
        </p:nvGraphicFramePr>
        <p:xfrm>
          <a:off x="358140" y="1563625"/>
          <a:ext cx="11518900" cy="3445066"/>
        </p:xfrm>
        <a:graphic>
          <a:graphicData uri="http://schemas.openxmlformats.org/drawingml/2006/table">
            <a:tbl>
              <a:tblPr firstRow="1" firstCol="1" bandRow="1"/>
              <a:tblGrid>
                <a:gridCol w="11518900">
                  <a:extLst>
                    <a:ext uri="{9D8B030D-6E8A-4147-A177-3AD203B41FA5}">
                      <a16:colId xmlns:a16="http://schemas.microsoft.com/office/drawing/2014/main" val="3096433140"/>
                    </a:ext>
                  </a:extLst>
                </a:gridCol>
              </a:tblGrid>
              <a:tr h="0">
                <a:tc>
                  <a:txBody>
                    <a:bodyPr/>
                    <a:lstStyle/>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Carta Aberta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gênero textual</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caráter argumentativo que tem a função principal de se posicionar ou solicitar alguma medida em relação a determinado assunto/tema social. Esse gênero textual tem caráter argumentativo e a função de direcionar alguma mensagem, questionamento ou solicitação de determinado indivíduo ou grupo para alguma pessoa ou organização/instituição de reconhecimento público. Por meio desse texto, o autor procura defender um ponto de vista e convencer não apenas o destinatário, mas também o público que tiver acesso à carta. A estrutura desse gênero se assemelha a cartas comuns, geralmente, com remetente e destinatário, data, local e assinatura, bem como uma mensagem direta, direcionada objetivamente do autor para o leitor. Entretanto, é um gênero que é produzido em determinados contextos e com funções diferentes, voltando-se primordialmente para uma função social.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228581115"/>
                  </a:ext>
                </a:extLst>
              </a:tr>
            </a:tbl>
          </a:graphicData>
        </a:graphic>
      </p:graphicFrame>
      <p:sp>
        <p:nvSpPr>
          <p:cNvPr id="6" name="Rectangle 1">
            <a:extLst>
              <a:ext uri="{FF2B5EF4-FFF2-40B4-BE49-F238E27FC236}">
                <a16:creationId xmlns:a16="http://schemas.microsoft.com/office/drawing/2014/main" id="{56943912-BEA0-A967-432B-31DACBE02E85}"/>
              </a:ext>
            </a:extLst>
          </p:cNvPr>
          <p:cNvSpPr>
            <a:spLocks noChangeArrowheads="1"/>
          </p:cNvSpPr>
          <p:nvPr/>
        </p:nvSpPr>
        <p:spPr bwMode="auto">
          <a:xfrm>
            <a:off x="2776538" y="32019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328186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2E1DB-F8FE-EC60-1E3E-EE75ADF14B4B}"/>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742946D-8B1B-0EA1-DAA1-1755EFA957ED}"/>
              </a:ext>
            </a:extLst>
          </p:cNvPr>
          <p:cNvSpPr txBox="1"/>
          <p:nvPr/>
        </p:nvSpPr>
        <p:spPr>
          <a:xfrm>
            <a:off x="6096000" y="1009291"/>
            <a:ext cx="1682151" cy="461665"/>
          </a:xfrm>
          <a:prstGeom prst="rect">
            <a:avLst/>
          </a:prstGeom>
          <a:noFill/>
        </p:spPr>
        <p:txBody>
          <a:bodyPr wrap="square" rtlCol="0">
            <a:spAutoFit/>
          </a:bodyPr>
          <a:lstStyle/>
          <a:p>
            <a:endParaRPr lang="pt-BR" sz="2400" b="1" dirty="0">
              <a:latin typeface="Arial Narrow" panose="020B0606020202030204" pitchFamily="34" charset="0"/>
            </a:endParaRPr>
          </a:p>
        </p:txBody>
      </p:sp>
      <p:graphicFrame>
        <p:nvGraphicFramePr>
          <p:cNvPr id="3" name="Tabela 2">
            <a:extLst>
              <a:ext uri="{FF2B5EF4-FFF2-40B4-BE49-F238E27FC236}">
                <a16:creationId xmlns:a16="http://schemas.microsoft.com/office/drawing/2014/main" id="{9381E021-8347-BA70-39C8-98A3A4073347}"/>
              </a:ext>
            </a:extLst>
          </p:cNvPr>
          <p:cNvGraphicFramePr>
            <a:graphicFrameLocks noGrp="1"/>
          </p:cNvGraphicFramePr>
          <p:nvPr>
            <p:extLst>
              <p:ext uri="{D42A27DB-BD31-4B8C-83A1-F6EECF244321}">
                <p14:modId xmlns:p14="http://schemas.microsoft.com/office/powerpoint/2010/main" val="1523935271"/>
              </p:ext>
            </p:extLst>
          </p:nvPr>
        </p:nvGraphicFramePr>
        <p:xfrm>
          <a:off x="396240" y="815981"/>
          <a:ext cx="11430000" cy="4213219"/>
        </p:xfrm>
        <a:graphic>
          <a:graphicData uri="http://schemas.openxmlformats.org/drawingml/2006/table">
            <a:tbl>
              <a:tblPr firstRow="1" firstCol="1" bandRow="1"/>
              <a:tblGrid>
                <a:gridCol w="11430000">
                  <a:extLst>
                    <a:ext uri="{9D8B030D-6E8A-4147-A177-3AD203B41FA5}">
                      <a16:colId xmlns:a16="http://schemas.microsoft.com/office/drawing/2014/main" val="1408621520"/>
                    </a:ext>
                  </a:extLst>
                </a:gridCol>
              </a:tblGrid>
              <a:tr h="4213219">
                <a:tc>
                  <a:txBody>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r>
                        <a:rPr lang="pt-BR" sz="2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Elementos da comunicação estão presentes nos processos de interação, seja pela escrita, seja pela oralidade, ou mesmo pelo uso da linguagem não verbal. Esses elementos dizem respeito a cada aspecto presente no fluxo comunicativo, desde o momento em que a mensagem é emitida, até quando é recebida e compreendida. É importante salientar que esses elementos estão presentes em qualquer tipo de comunicação e podem sofrer alterações para adequarem-se ao contexto em questão.</a:t>
                      </a:r>
                    </a:p>
                    <a:p>
                      <a:pPr algn="just">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https://brasilescola.uol.com.br/</a:t>
                      </a:r>
                      <a:r>
                        <a:rPr lang="pt-BR" sz="1000" u="sng" kern="100" dirty="0" err="1">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redacao</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/elementos-presentes-no-ato-comunicacao.htm</a:t>
                      </a: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Acesso em: 29 abr. 2025.</a:t>
                      </a:r>
                      <a:endParaRPr lang="pt-BR" sz="1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https://www.todamateria.com.br/elementos-da-</a:t>
                      </a:r>
                      <a:r>
                        <a:rPr lang="pt-BR" sz="1000" u="sng" kern="100" dirty="0" err="1">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comunicacao</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t>
                      </a: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Acesso em: 29 abr. 2025.</a:t>
                      </a:r>
                      <a:endParaRPr lang="pt-BR" sz="1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712077383"/>
                  </a:ext>
                </a:extLst>
              </a:tr>
            </a:tbl>
          </a:graphicData>
        </a:graphic>
      </p:graphicFrame>
      <p:pic>
        <p:nvPicPr>
          <p:cNvPr id="11265" name="Imagem 1">
            <a:extLst>
              <a:ext uri="{FF2B5EF4-FFF2-40B4-BE49-F238E27FC236}">
                <a16:creationId xmlns:a16="http://schemas.microsoft.com/office/drawing/2014/main" id="{CAA9DF1B-46FF-2D7D-1A0F-F19C350069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78" y="3121922"/>
            <a:ext cx="2956560" cy="17872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7BE1DE26-B059-AFB6-0AC8-9585B6B59331}"/>
              </a:ext>
            </a:extLst>
          </p:cNvPr>
          <p:cNvSpPr>
            <a:spLocks noChangeArrowheads="1"/>
          </p:cNvSpPr>
          <p:nvPr/>
        </p:nvSpPr>
        <p:spPr bwMode="auto">
          <a:xfrm>
            <a:off x="470218" y="81598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1396675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A7667F4-3409-A169-3DC5-80CF6A0BCE41}"/>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C78E1EBE-B184-7F5B-A03E-5BF9B6A8E3B0}"/>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65E9A9A0-FC33-789C-532B-04833B3B0624}"/>
              </a:ext>
            </a:extLst>
          </p:cNvPr>
          <p:cNvSpPr txBox="1"/>
          <p:nvPr/>
        </p:nvSpPr>
        <p:spPr>
          <a:xfrm>
            <a:off x="264968" y="681377"/>
            <a:ext cx="11643014" cy="5586209"/>
          </a:xfrm>
          <a:prstGeom prst="rect">
            <a:avLst/>
          </a:prstGeom>
          <a:noFill/>
        </p:spPr>
        <p:txBody>
          <a:bodyPr wrap="square">
            <a:spAutoFit/>
          </a:bodyPr>
          <a:lstStyle/>
          <a:p>
            <a:pPr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Carta Aberta: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Indústria Brasileira de Árvores na defesa da Amazônia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buNone/>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Paulo Hartung</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mundo acompanha preocupado e apreensivo os atuais desmatamentos e incêndios que estão afetando a Amazônia. A Indústria Brasileira de Árvores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Ibá</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que sabe da importância social, ambiental e econômica da floresta em pé, reitera sua posição contrária aos desmatamentos e incêndios ilegais.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Acreditamos no potencial de desenvolvimento da região e do seu povo com modelos econômicos sustentáveis que não dependam da alteração da cobertura florestal.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 ações de desmatamento e incêndio ilegais na Amazônia são irresponsáveis e não representam a mentalidade de um mundo moderno, conectado com a bioeconomia, que tanto buscamos e vai custar caro ao Brasil, para o mundo e para as próximas gerações.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7468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23E3F-E2A2-5252-FA3C-799081EB3307}"/>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1C7B6526-6CD3-39E6-C31D-27100A47B165}"/>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76F83D3D-6105-A1DD-3831-DF7421F56581}"/>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54DFC515-4C6C-A99A-B872-AF5CF18CB01F}"/>
              </a:ext>
            </a:extLst>
          </p:cNvPr>
          <p:cNvSpPr txBox="1"/>
          <p:nvPr/>
        </p:nvSpPr>
        <p:spPr>
          <a:xfrm>
            <a:off x="305666" y="754513"/>
            <a:ext cx="11580668" cy="4736746"/>
          </a:xfrm>
          <a:prstGeom prst="rect">
            <a:avLst/>
          </a:prstGeom>
          <a:noFill/>
        </p:spPr>
        <p:txBody>
          <a:bodyPr wrap="square">
            <a:spAutoFit/>
          </a:bodyPr>
          <a:lstStyle/>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setor florestal atua com muito zelo pelo meio ambiente, gerando produtos sustentáveis, de origem natural e renovável. Todo papel produzido no Brasil tem origem em árvores cultivadas para esse fim. No Brasil, temos 7,8 milhões de hectares de árvores plantadas comumente cultivadas em terras antes degradadas. Em muitos casos, as plantações são certificadas pelo FSC e PEFC/</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Cerflor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que atestam a origem dos produtos, fortalecendo o mercado responsável no comércio internacional.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setor conserva uma área significativa de ecossistemas naturais. Para cada 1 hectare plantado com árvores para fins industriais, outro 0,7 hectare é conservado. São 5,6 milhões de hectares de áreas naturais protegidas na forma de áreas de preservação permanente (APP), reserva legal (RL) e reservas particulares do patrimônio natural (RPPN). O setor trabalha protegendo área natural superior ao exigido pela regulamentação nacional. Estima-se que o estoque de CO2 equivalente do segmento, incluindo área cultivada e área conservada, seja de 4,2 bilhões de toneladas.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78710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E600F-EDC6-F522-01DB-E39D2470B660}"/>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998964B7-F60D-E4B5-1F07-ABA3CDE0B34E}"/>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F030F8BD-DC75-F4E4-2C88-9214C34CFFCF}"/>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00C97585-CD4F-C7D1-C94D-532A890A13F4}"/>
              </a:ext>
            </a:extLst>
          </p:cNvPr>
          <p:cNvSpPr txBox="1"/>
          <p:nvPr/>
        </p:nvSpPr>
        <p:spPr>
          <a:xfrm>
            <a:off x="285750" y="765341"/>
            <a:ext cx="11643013" cy="6238696"/>
          </a:xfrm>
          <a:prstGeom prst="rect">
            <a:avLst/>
          </a:prstGeom>
          <a:noFill/>
        </p:spPr>
        <p:txBody>
          <a:bodyPr wrap="square">
            <a:spAutoFit/>
          </a:bodyPr>
          <a:lstStyle/>
          <a:p>
            <a:pPr indent="269875"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indústria é a quarta maior exportadora da balança comercial brasileira e integrou o trabalho de construção de um setor produtivo brasileiro moderno que alia produção com conservação – esforço que conquistou reconhecimento internacional. Não podemos permitir que anos de trabalho do setor privado, da academia, de pesquisadores, de ambientalistas e de todos nós brasileiros sejam jogados fora.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Seria positivo se o governo abrisse canal de interlocução com quem tem amor ao nosso País e sensibilidade para a qualidade de vida das futuras gerações planetárias. Precisamos, juntos, discutir e propor soluções urgentes, sem levar o debate para o lado do partidarismo ou viés ideológico.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Chegamos em um momento em que é preciso ações integradas para garantir o desmatamento ilegal zero na Amazônia e no Brasil. Defender o meio ambiente e o futuro do Brasil é de responsabilidade de todos nós.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Posicionamento de Paulo Hartung, presidente da Indústria Brasileira de Árvores (</a:t>
            </a:r>
            <a:r>
              <a:rPr lang="pt-BR" sz="2000" i="1" kern="100" dirty="0" err="1">
                <a:effectLst/>
                <a:latin typeface="Arial Narrow" panose="020B0606020202030204" pitchFamily="34" charset="0"/>
                <a:ea typeface="Calibri" panose="020F0502020204030204" pitchFamily="34" charset="0"/>
                <a:cs typeface="Times New Roman" panose="02020603050405020304" pitchFamily="18" charset="0"/>
              </a:rPr>
              <a:t>Ibá</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associação que reúne a cadeia produtiva de árvores plantadas para fins industriais.</a:t>
            </a:r>
          </a:p>
          <a:p>
            <a:pPr algn="r">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https://www.br.fsc.org/</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br-pt</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newsfeed</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/carta-aberta-industria-brasileira-de-arvores-na-defesa-da-amazonia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29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0775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9C27D-88DF-316B-3F5A-CC6ADF41720D}"/>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5604CC3A-3147-2F87-3E98-FC74833EF34A}"/>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DB703E1B-675D-875C-D473-7929C29D7277}"/>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82112EBD-3D23-0CF0-EAD8-05E0273CF4D0}"/>
              </a:ext>
            </a:extLst>
          </p:cNvPr>
          <p:cNvSpPr txBox="1"/>
          <p:nvPr/>
        </p:nvSpPr>
        <p:spPr>
          <a:xfrm>
            <a:off x="285750" y="840554"/>
            <a:ext cx="11601450" cy="3960380"/>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“título” é o nome que é dado ao gênero carta aberta. Geralmente, esse título é pontual e objetivo, indicando tanto o gênero quanto o destinatário. Além disso, deve ser centralizado no topo do texto. Transcreva o título do texto em estudo.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“introdução” é o início da carta, isto é, o momento da contextualização do assunto/tema. A função principal dessa parte do texto é situar o leitor a respeito do que será abordado ao longo do texto. É importante ressaltar que, a carta não é direcionada apenas a um destinatário, mas também pode ser direcionada ao grande público. Dessa forma, muitas vezes o autor do texto pode apresentar informações direcionadas aos leitores, objetivando mostrar detalhes que podem não ser conhecidos por todos. Transcreva do texto, a introdução e sublinhe as palavras/expressões-chave que apontam as informações mais relevantes da contextualização.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72517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2C5CA-6763-E578-6EB5-FFA9EB0976A0}"/>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6E4A04D-05CF-E8EB-5136-77690D6635C3}"/>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439A3970-209C-C237-62A5-245D13FEE470}"/>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B327E633-71CB-2B83-048A-159472513A2B}"/>
              </a:ext>
            </a:extLst>
          </p:cNvPr>
          <p:cNvSpPr txBox="1"/>
          <p:nvPr/>
        </p:nvSpPr>
        <p:spPr>
          <a:xfrm>
            <a:off x="279689" y="687894"/>
            <a:ext cx="11632622" cy="5687006"/>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possível compreender o tema/assunto do texto nessa introdução perpassando também pelo título? Justifique e apresente qual é o assunto/tema desse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Segundo o texto, o que não representa a mentalidade de um mundo moderno e conectado com a bioeconomia?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“conclusão” é a parte do texto no qual encerram-se os debates sobre a questão apresentada. Em muitos casos há uma sugestão de solução para o problema abordado. Retire da conclusão um exemplo que justifique essa afirmação.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Ainda na conclusão há uma retomada em aspectos do tema e na defesa, de modo que todas as pessoas são incluídas e chamadas para ter responsabilidade. Releia o trecho para responder o que se pede.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Chegamos em um momento em que é preciso ações integradas para garantir o desmatamento ilegal zero na Amazônia e no Brasil. Defender o meio ambiente e o futuro do Brasil é de responsabilidade de todos nós.”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Retire do trecho, o verbo que está no modo indicativo, no tempo presente e no plural. Qual é a pessoa do discurso representada nesse verbo?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555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9075A-D5B2-2D34-6C9D-F43830124BFD}"/>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5B0D6649-E378-4814-9CB9-CFAF55BCAB90}"/>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E929B399-BA56-0C80-16BC-F294F6278468}"/>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355166E1-E91F-8183-E982-FA6B6CCAF94A}"/>
              </a:ext>
            </a:extLst>
          </p:cNvPr>
          <p:cNvSpPr txBox="1"/>
          <p:nvPr/>
        </p:nvSpPr>
        <p:spPr>
          <a:xfrm>
            <a:off x="264968" y="762689"/>
            <a:ext cx="11580668" cy="456343"/>
          </a:xfrm>
          <a:prstGeom prst="rect">
            <a:avLst/>
          </a:prstGeom>
          <a:noFill/>
        </p:spPr>
        <p:txBody>
          <a:bodyPr wrap="square">
            <a:spAutoFit/>
          </a:bodyPr>
          <a:lstStyle/>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Retire desse trecho um exemplo de uma expressão que pode representar os brasileiros.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E86210F7-9D6E-1830-A559-0A71F6AE73A1}"/>
              </a:ext>
            </a:extLst>
          </p:cNvPr>
          <p:cNvGraphicFramePr>
            <a:graphicFrameLocks noGrp="1"/>
          </p:cNvGraphicFramePr>
          <p:nvPr>
            <p:extLst>
              <p:ext uri="{D42A27DB-BD31-4B8C-83A1-F6EECF244321}">
                <p14:modId xmlns:p14="http://schemas.microsoft.com/office/powerpoint/2010/main" val="4065818096"/>
              </p:ext>
            </p:extLst>
          </p:nvPr>
        </p:nvGraphicFramePr>
        <p:xfrm>
          <a:off x="305666" y="2053607"/>
          <a:ext cx="11580668" cy="3161094"/>
        </p:xfrm>
        <a:graphic>
          <a:graphicData uri="http://schemas.openxmlformats.org/drawingml/2006/table">
            <a:tbl>
              <a:tblPr firstRow="1" firstCol="1" bandRow="1"/>
              <a:tblGrid>
                <a:gridCol w="11580668">
                  <a:extLst>
                    <a:ext uri="{9D8B030D-6E8A-4147-A177-3AD203B41FA5}">
                      <a16:colId xmlns:a16="http://schemas.microsoft.com/office/drawing/2014/main" val="3755056287"/>
                    </a:ext>
                  </a:extLst>
                </a:gridCol>
              </a:tblGrid>
              <a:tr h="0">
                <a:tc>
                  <a:txBody>
                    <a:bodyPr/>
                    <a:lstStyle/>
                    <a:p>
                      <a:pPr>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Modalizadores discursivos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elementos gramaticais ou lexicais por meio dos quais o autor manifesta determinadas atitudes e/ou posições em relação a um conteúdo e/ou tema específicos. 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modalização Lógica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expressa o sentido de possibilidade de certeza. Exemplo: “é possível.” 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modalização </a:t>
                      </a:r>
                      <a:r>
                        <a:rPr lang="pt-BR" sz="2200" b="1"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Deôntica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expressa o sentido de uma obrigação ou necessidade. Exemplo: “é preciso.” 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modalização Apreciativa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expressa o sentido de análise, sentimento e julgamento. Exemplo: “infelizmente. “A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modalização Pragmática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introduz um julgamento sobre capacidade de ação. Exemplo: “É dever.” Porém, o que define o tipo da modalização é o contexto no qual esses modalizadores são empregados.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699959093"/>
                  </a:ext>
                </a:extLst>
              </a:tr>
            </a:tbl>
          </a:graphicData>
        </a:graphic>
      </p:graphicFrame>
    </p:spTree>
    <p:extLst>
      <p:ext uri="{BB962C8B-B14F-4D97-AF65-F5344CB8AC3E}">
        <p14:creationId xmlns:p14="http://schemas.microsoft.com/office/powerpoint/2010/main" val="3495949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763FA-8A9D-BF6E-DBAE-511C47450D5C}"/>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630EC330-D7C7-9FD4-CA5B-4C073340BF9E}"/>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4CB66FE0-765F-A50A-0A85-8A04FE92E9F8}"/>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63DD2E83-DB6B-4A2C-FC5D-8752B3DE807D}"/>
              </a:ext>
            </a:extLst>
          </p:cNvPr>
          <p:cNvSpPr txBox="1"/>
          <p:nvPr/>
        </p:nvSpPr>
        <p:spPr>
          <a:xfrm>
            <a:off x="316922" y="852954"/>
            <a:ext cx="11549495" cy="3887283"/>
          </a:xfrm>
          <a:prstGeom prst="rect">
            <a:avLst/>
          </a:prstGeom>
          <a:noFill/>
        </p:spPr>
        <p:txBody>
          <a:bodyPr wrap="square">
            <a:spAutoFit/>
          </a:bodyPr>
          <a:lstStyle/>
          <a:p>
            <a:pPr algn="just">
              <a:lnSpc>
                <a:spcPct val="115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uso dos elementos modalizadores, além de outras funções, contribui para reforçar o discurso argumentativo. Em: “Chegamos em um momento em que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preciso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ações integradas...”, na expressão destacada predomina uma modalização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lógica, porque expressa uma certeza.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deôntica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uma vez que evidencia uma necessidade.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pragmática, pois indica um julgamento sobre a 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subjetiva, pois mostra uma análise do pensamento e julgamento.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apreciativa, uma vez que apresenta um determinado sentimentalismo.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21062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1543-2667-7526-9D5C-7C83923678E3}"/>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62BE0D16-2EF7-C535-0A05-B353B7F31C8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C105D0B4-4716-510C-6E1D-78AD81672C93}"/>
              </a:ext>
            </a:extLst>
          </p:cNvPr>
          <p:cNvGraphicFramePr>
            <a:graphicFrameLocks noGrp="1"/>
          </p:cNvGraphicFramePr>
          <p:nvPr>
            <p:extLst>
              <p:ext uri="{D42A27DB-BD31-4B8C-83A1-F6EECF244321}">
                <p14:modId xmlns:p14="http://schemas.microsoft.com/office/powerpoint/2010/main" val="2482506888"/>
              </p:ext>
            </p:extLst>
          </p:nvPr>
        </p:nvGraphicFramePr>
        <p:xfrm>
          <a:off x="328474" y="807868"/>
          <a:ext cx="11496582" cy="382778"/>
        </p:xfrm>
        <a:graphic>
          <a:graphicData uri="http://schemas.openxmlformats.org/drawingml/2006/table">
            <a:tbl>
              <a:tblPr firstRow="1" firstCol="1" bandRow="1">
                <a:tableStyleId>{5C22544A-7EE6-4342-B048-85BDC9FD1C3A}</a:tableStyleId>
              </a:tblPr>
              <a:tblGrid>
                <a:gridCol w="11496582">
                  <a:extLst>
                    <a:ext uri="{9D8B030D-6E8A-4147-A177-3AD203B41FA5}">
                      <a16:colId xmlns:a16="http://schemas.microsoft.com/office/drawing/2014/main" val="653821940"/>
                    </a:ext>
                  </a:extLst>
                </a:gridCol>
              </a:tblGrid>
              <a:tr h="292963">
                <a:tc>
                  <a:txBody>
                    <a:bodyPr/>
                    <a:lstStyle/>
                    <a:p>
                      <a:pPr algn="ctr">
                        <a:lnSpc>
                          <a:spcPct val="115000"/>
                        </a:lnSpc>
                        <a:spcAft>
                          <a:spcPts val="800"/>
                        </a:spcAft>
                      </a:pPr>
                      <a:r>
                        <a:rPr lang="pt-BR" sz="2400" kern="100" dirty="0">
                          <a:solidFill>
                            <a:schemeClr val="tx1"/>
                          </a:solidFill>
                          <a:effectLst/>
                          <a:latin typeface="Arial Narrow" panose="020B0606020202030204" pitchFamily="34" charset="0"/>
                        </a:rPr>
                        <a:t>GRUPO DE ATIVIDADES 2</a:t>
                      </a:r>
                      <a:endParaRPr lang="pt-BR" sz="2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solidFill>
                      <a:srgbClr val="00B0F0"/>
                    </a:solidFill>
                  </a:tcPr>
                </a:tc>
                <a:extLst>
                  <a:ext uri="{0D108BD9-81ED-4DB2-BD59-A6C34878D82A}">
                    <a16:rowId xmlns:a16="http://schemas.microsoft.com/office/drawing/2014/main" val="3865862717"/>
                  </a:ext>
                </a:extLst>
              </a:tr>
            </a:tbl>
          </a:graphicData>
        </a:graphic>
      </p:graphicFrame>
      <p:sp>
        <p:nvSpPr>
          <p:cNvPr id="4" name="CaixaDeTexto 3">
            <a:extLst>
              <a:ext uri="{FF2B5EF4-FFF2-40B4-BE49-F238E27FC236}">
                <a16:creationId xmlns:a16="http://schemas.microsoft.com/office/drawing/2014/main" id="{F2B2C89E-7CAE-88B3-4A0B-316DCFE5F974}"/>
              </a:ext>
            </a:extLst>
          </p:cNvPr>
          <p:cNvSpPr txBox="1"/>
          <p:nvPr/>
        </p:nvSpPr>
        <p:spPr>
          <a:xfrm>
            <a:off x="347709" y="1149131"/>
            <a:ext cx="11496581" cy="461665"/>
          </a:xfrm>
          <a:prstGeom prst="rect">
            <a:avLst/>
          </a:prstGeom>
          <a:noFill/>
        </p:spPr>
        <p:txBody>
          <a:bodyPr wrap="square" rtlCol="0">
            <a:spAutoFit/>
          </a:bodyPr>
          <a:lstStyle/>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C61FED2-B3ED-7266-AD2C-14484444473F}"/>
              </a:ext>
            </a:extLst>
          </p:cNvPr>
          <p:cNvSpPr txBox="1"/>
          <p:nvPr/>
        </p:nvSpPr>
        <p:spPr>
          <a:xfrm>
            <a:off x="309240" y="1683682"/>
            <a:ext cx="11515816" cy="2013693"/>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continuar aprendendo sobre o gênero textual “carta aberta”?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carta aberta, em estudo, quem é o locutor, ou seja, quem escreve o texto (emite a mensagem) se posicionando em nome da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Indústria Brasileira de Árvores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Ibá</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associação que reúne a cadeia produtiva de árvores plantadas para fins industriais?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D2B01A8-F948-A259-2837-73927011E6B4}"/>
              </a:ext>
            </a:extLst>
          </p:cNvPr>
          <p:cNvSpPr txBox="1"/>
          <p:nvPr/>
        </p:nvSpPr>
        <p:spPr>
          <a:xfrm>
            <a:off x="309240" y="3778166"/>
            <a:ext cx="11515816" cy="2792303"/>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“carta aberta”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adjetivo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abert</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serve para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marcar uma característica que ressalta a classe gramatical da palavra carta, modificando e qualificando esse substantivo.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marcar o caráter público do gênero, pois ele é utilizado para apresentar um posicionamento, ou uma solicitação de algo a uma pessoa, ou instituição que tenha visibilidade e reconhecimento social.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Retire do trecho o ponto de vista defendido no texto.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9954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D4FA0-879D-58F6-88A7-F439892B440F}"/>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C3BF9154-7F44-F314-BDB5-CA7634025C15}"/>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2255359D-028E-183B-F73A-60B00E4F1DAB}"/>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AB9046EA-B157-809B-F0ED-2B943C8B8608}"/>
              </a:ext>
            </a:extLst>
          </p:cNvPr>
          <p:cNvSpPr txBox="1"/>
          <p:nvPr/>
        </p:nvSpPr>
        <p:spPr>
          <a:xfrm>
            <a:off x="274493" y="594107"/>
            <a:ext cx="11643013" cy="6297943"/>
          </a:xfrm>
          <a:prstGeom prst="rect">
            <a:avLst/>
          </a:prstGeom>
          <a:noFill/>
        </p:spPr>
        <p:txBody>
          <a:bodyPr wrap="square">
            <a:spAutoFit/>
          </a:bodyPr>
          <a:lstStyle/>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argumentos, ou seja, as justificativas que são utilizadas ao longo do texto, principalmente, no desenvolvimento são responsáveis de sustentar a defesa, o posicionamento defendido no texto. No trecho: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Brasil, temos 7,8 milhões de hectares de árvores plantadas comumente cultivadas em terras antes degradadas.”, predomina um argumento 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princípio.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explicação.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comprovação.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analogia histórica.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causa e consequência.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qual trecho predomina um fato?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“O mundo acompanha preocupado e apreensivo os atuais desmatamentos e incêndios...”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“O setor florestal atua com muito zelo pelo meio ambiente, gerando produtos sustentáveis...”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“Seria positivo se o governo abrisse canal de interlocução com quem tem amor ao nosso País...”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“São 5,6 milhões de hectares de áreas naturais protegidas na forma de áreas de preservação permanente...”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“Não podemos permitir que anos de trabalho do setor privado (...) de ambientalistas e de todos nós brasileiros sejam jogados fora.”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35201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505B3-FA5C-D076-2B64-DCB10045EBB0}"/>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A2B0ECA0-801C-010C-AC83-C24117E35EE4}"/>
              </a:ext>
            </a:extLst>
          </p:cNvPr>
          <p:cNvSpPr>
            <a:spLocks noChangeArrowheads="1"/>
          </p:cNvSpPr>
          <p:nvPr/>
        </p:nvSpPr>
        <p:spPr bwMode="auto">
          <a:xfrm>
            <a:off x="443647" y="31769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7C8BA0ED-5997-94A0-A18C-5B382811CDF0}"/>
              </a:ext>
            </a:extLst>
          </p:cNvPr>
          <p:cNvSpPr>
            <a:spLocks noChangeArrowheads="1"/>
          </p:cNvSpPr>
          <p:nvPr/>
        </p:nvSpPr>
        <p:spPr bwMode="auto">
          <a:xfrm>
            <a:off x="-1506687" y="2875510"/>
            <a:ext cx="16475225" cy="4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C51B40C6-E847-FF4C-7A69-307E65C3BCC2}"/>
              </a:ext>
            </a:extLst>
          </p:cNvPr>
          <p:cNvSpPr txBox="1"/>
          <p:nvPr/>
        </p:nvSpPr>
        <p:spPr>
          <a:xfrm>
            <a:off x="358485" y="761587"/>
            <a:ext cx="11424805" cy="4739054"/>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“argumentação” é um processo linguístico que envolve a defesa de uma ideia ou ponto de vista por parte de quem argumenta. Já a “crítica” é a capacidade e habilidade de criticar, julgar, emitir um juízo crítico. O gênero carta aberta pode exercer funções cidadãs, por meio da publicização do seu posicionamento crítico, solicitação e sugestão de medidas políticas. Qual trecho apresenta, de modo predominante, uma crítica?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“As ações de desmatamento e incêndio ilegais na Amazônia são irresponsáveis e não representam a mentalidade de um mundo moderno, conectado com a bioeconomia, que tanto buscamos e vai custar caro ao Brasil, para o mundo e para as próximas gerações.”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“Em muitos casos, as plantações são certificadas pelo FSC e PEFC/</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Cerflor</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que atestam a origem dos produtos, fortalecendo o mercado responsável no comércio internacional.”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“Estima-se que o estoque de CO2 equivalente do segmento, incluindo área cultivada e área conservada, seja de 4,2 bilhões de toneladas.”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27918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6D5E7-FFBD-80B7-E4EE-C7F9EDBF5F21}"/>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3265515-3ACB-77B4-7DE4-61F9503AC47A}"/>
              </a:ext>
            </a:extLst>
          </p:cNvPr>
          <p:cNvGraphicFramePr>
            <a:graphicFrameLocks noGrp="1"/>
          </p:cNvGraphicFramePr>
          <p:nvPr>
            <p:extLst>
              <p:ext uri="{D42A27DB-BD31-4B8C-83A1-F6EECF244321}">
                <p14:modId xmlns:p14="http://schemas.microsoft.com/office/powerpoint/2010/main" val="373717603"/>
              </p:ext>
            </p:extLst>
          </p:nvPr>
        </p:nvGraphicFramePr>
        <p:xfrm>
          <a:off x="372110" y="755078"/>
          <a:ext cx="11447780" cy="2673922"/>
        </p:xfrm>
        <a:graphic>
          <a:graphicData uri="http://schemas.openxmlformats.org/drawingml/2006/table">
            <a:tbl>
              <a:tblPr firstRow="1" firstCol="1" bandRow="1"/>
              <a:tblGrid>
                <a:gridCol w="11447780">
                  <a:extLst>
                    <a:ext uri="{9D8B030D-6E8A-4147-A177-3AD203B41FA5}">
                      <a16:colId xmlns:a16="http://schemas.microsoft.com/office/drawing/2014/main" val="1493084652"/>
                    </a:ext>
                  </a:extLst>
                </a:gridCol>
              </a:tblGrid>
              <a:tr h="0">
                <a:tc>
                  <a:txBody>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“variações linguísticas” são as diferenças que uma língua apresenta diante de fatores como as condições culturais ou sociais onde ela é usada e conforme a região. Eis alguns exemplos dessas variações: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geográficas, históricas, sociais, situacionais.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Já os “níveis de linguagem”, também conhecidos como registros de linguagem, referem-se à variação da linguagem que ocorre dependendo do “contexto e da situação comunicativa”. Esses ‘níveis’ podem ser classificados em linguagem “formal e informal”, sendo que a ‘formal’ segue a norma padrão, enquanto a ‘informal’ é mais coloquial e pode incluir regionalismos e gírias.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73876332"/>
                  </a:ext>
                </a:extLst>
              </a:tr>
            </a:tbl>
          </a:graphicData>
        </a:graphic>
      </p:graphicFrame>
      <p:sp>
        <p:nvSpPr>
          <p:cNvPr id="5" name="CaixaDeTexto 4">
            <a:extLst>
              <a:ext uri="{FF2B5EF4-FFF2-40B4-BE49-F238E27FC236}">
                <a16:creationId xmlns:a16="http://schemas.microsoft.com/office/drawing/2014/main" id="{1BFAD69F-AC46-E544-FC7F-00014BCC7D46}"/>
              </a:ext>
            </a:extLst>
          </p:cNvPr>
          <p:cNvSpPr txBox="1"/>
          <p:nvPr/>
        </p:nvSpPr>
        <p:spPr>
          <a:xfrm>
            <a:off x="347980" y="3497295"/>
            <a:ext cx="11447780" cy="3573542"/>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Nesse texto argumentativo, as marcas linguísticas revelam um nível de linguagem no qual predomina a /o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tabLst>
                <a:tab pos="27051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formalidade, haja vista que a escrita do texto atende aos requisitos formais na escrita.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tabLst>
                <a:tab pos="27051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informalidade, uma vez que permite o uso mais flexível da linguagem, como expressões populares.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tabLst>
                <a:tab pos="27051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literariedade, porque o texto apresenta várias interpretações, bem como aspectos da linguagem conotativa.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tabLst>
                <a:tab pos="27051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cientificismo, pois no texto há um conjunto de estilos de escrita para comunicar informações dos pesquisadores.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tabLst>
                <a:tab pos="27051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tecnicismo, já que o texto apresenta um conjunto de termos, expressões e conceitos específicos do jornalismo.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81312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351A-EE2E-253B-0379-4E8A0CD89DA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84596AD-A426-1A40-A508-2D8D82181344}"/>
              </a:ext>
            </a:extLst>
          </p:cNvPr>
          <p:cNvSpPr txBox="1"/>
          <p:nvPr/>
        </p:nvSpPr>
        <p:spPr>
          <a:xfrm>
            <a:off x="243840" y="760981"/>
            <a:ext cx="11592560" cy="2792367"/>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16</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é a função social dessa carta?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Apresentar um posicionamento contra os desmatamentos e incêndios ilegais na Amazônia.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Narrar os acontecimentos a respeito dos desmatamentos e crimes ambientais da Amazônia.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Noticiar as informações sobre o setor florestal que gera no meio ambiente produtos renováveis.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Instruir os cidadãos brasileiros para agirem com mais responsabilidade e proteger o meio ambiente.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Mostrar os fatos pesquisados pela Indústria Brasileira de Árvores, que defende a natureza e a economia.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528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55A97-4533-39CB-0528-4FFDB4E484E0}"/>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4C830131-078A-EF1E-F7D7-85E964786F6B}"/>
              </a:ext>
            </a:extLst>
          </p:cNvPr>
          <p:cNvGraphicFramePr>
            <a:graphicFrameLocks noGrp="1"/>
          </p:cNvGraphicFramePr>
          <p:nvPr>
            <p:extLst>
              <p:ext uri="{D42A27DB-BD31-4B8C-83A1-F6EECF244321}">
                <p14:modId xmlns:p14="http://schemas.microsoft.com/office/powerpoint/2010/main" val="2964504281"/>
              </p:ext>
            </p:extLst>
          </p:nvPr>
        </p:nvGraphicFramePr>
        <p:xfrm>
          <a:off x="336430" y="650837"/>
          <a:ext cx="11559396" cy="393129"/>
        </p:xfrm>
        <a:graphic>
          <a:graphicData uri="http://schemas.openxmlformats.org/drawingml/2006/table">
            <a:tbl>
              <a:tblPr firstRow="1" firstCol="1" bandRow="1"/>
              <a:tblGrid>
                <a:gridCol w="11559396">
                  <a:extLst>
                    <a:ext uri="{9D8B030D-6E8A-4147-A177-3AD203B41FA5}">
                      <a16:colId xmlns:a16="http://schemas.microsoft.com/office/drawing/2014/main" val="3425914467"/>
                    </a:ext>
                  </a:extLst>
                </a:gridCol>
              </a:tblGrid>
              <a:tr h="301924">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110047085"/>
                  </a:ext>
                </a:extLst>
              </a:tr>
            </a:tbl>
          </a:graphicData>
        </a:graphic>
      </p:graphicFrame>
      <p:sp>
        <p:nvSpPr>
          <p:cNvPr id="3" name="CaixaDeTexto 2">
            <a:extLst>
              <a:ext uri="{FF2B5EF4-FFF2-40B4-BE49-F238E27FC236}">
                <a16:creationId xmlns:a16="http://schemas.microsoft.com/office/drawing/2014/main" id="{B611C06B-F073-02DD-5562-1F9151FA5764}"/>
              </a:ext>
            </a:extLst>
          </p:cNvPr>
          <p:cNvSpPr txBox="1"/>
          <p:nvPr/>
        </p:nvSpPr>
        <p:spPr>
          <a:xfrm>
            <a:off x="400494" y="1168976"/>
            <a:ext cx="11559396" cy="462755"/>
          </a:xfrm>
          <a:prstGeom prst="rect">
            <a:avLst/>
          </a:prstGeom>
          <a:noFill/>
        </p:spPr>
        <p:txBody>
          <a:bodyPr wrap="square">
            <a:spAutoFit/>
          </a:bodyPr>
          <a:lstStyle/>
          <a:p>
            <a:pPr>
              <a:lnSpc>
                <a:spcPct val="115000"/>
              </a:lnSpc>
              <a:spcAft>
                <a:spcPts val="800"/>
              </a:spcAft>
            </a:pPr>
            <a:r>
              <a:rPr lang="pt-BR" sz="23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 </a:t>
            </a:r>
          </a:p>
        </p:txBody>
      </p:sp>
      <p:graphicFrame>
        <p:nvGraphicFramePr>
          <p:cNvPr id="2" name="Tabela 1">
            <a:extLst>
              <a:ext uri="{FF2B5EF4-FFF2-40B4-BE49-F238E27FC236}">
                <a16:creationId xmlns:a16="http://schemas.microsoft.com/office/drawing/2014/main" id="{63B3F1DC-88E4-EDD6-7C18-39F915D31539}"/>
              </a:ext>
            </a:extLst>
          </p:cNvPr>
          <p:cNvGraphicFramePr>
            <a:graphicFrameLocks noGrp="1"/>
          </p:cNvGraphicFramePr>
          <p:nvPr>
            <p:extLst>
              <p:ext uri="{D42A27DB-BD31-4B8C-83A1-F6EECF244321}">
                <p14:modId xmlns:p14="http://schemas.microsoft.com/office/powerpoint/2010/main" val="1015053614"/>
              </p:ext>
            </p:extLst>
          </p:nvPr>
        </p:nvGraphicFramePr>
        <p:xfrm>
          <a:off x="413415" y="2142866"/>
          <a:ext cx="11405426" cy="3830638"/>
        </p:xfrm>
        <a:graphic>
          <a:graphicData uri="http://schemas.openxmlformats.org/drawingml/2006/table">
            <a:tbl>
              <a:tblPr firstRow="1" firstCol="1" bandRow="1"/>
              <a:tblGrid>
                <a:gridCol w="11405426">
                  <a:extLst>
                    <a:ext uri="{9D8B030D-6E8A-4147-A177-3AD203B41FA5}">
                      <a16:colId xmlns:a16="http://schemas.microsoft.com/office/drawing/2014/main" val="996080533"/>
                    </a:ext>
                  </a:extLst>
                </a:gridCol>
              </a:tblGrid>
              <a:tr h="1636395">
                <a:tc>
                  <a:txBody>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saber mais!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R="90805"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“interlocução textual” faz referência à relação e interação entre autor (locutor) de um texto e o leitor (interlocutor). Essa interlocução evidencia a forma como o texto se dirige ao leitor, como se adapta às características e expectativas, e como o leitor interage com o texto. Na carta aberta, a interlocução refere-se à comunicação e diálogo que o autor estabelece com o destinatário, mesmo que seja público, através do texto. A interlocução é uma característica fundamental da “carta aberta”, na qual o autor busca expressar sua opinião e argumentar com o destinatário, seja uma pessoa, organização ou o público em geral. A interlocução com o leitor refere-se à forma como um texto se dirige ao seu público, estabelecendo um diálogo e convidando-o a participar do processo de comunicação. Exemplos: Uso de alguns pronomes, verbos, vocativo, questionamentos entre outros.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02686783"/>
                  </a:ext>
                </a:extLst>
              </a:tr>
            </a:tbl>
          </a:graphicData>
        </a:graphic>
      </p:graphicFrame>
    </p:spTree>
    <p:extLst>
      <p:ext uri="{BB962C8B-B14F-4D97-AF65-F5344CB8AC3E}">
        <p14:creationId xmlns:p14="http://schemas.microsoft.com/office/powerpoint/2010/main" val="22473317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C21CE-745D-C77D-916B-56B23CB7C3B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433C4B6-3638-A45E-0603-604201A14792}"/>
              </a:ext>
            </a:extLst>
          </p:cNvPr>
          <p:cNvSpPr txBox="1"/>
          <p:nvPr/>
        </p:nvSpPr>
        <p:spPr>
          <a:xfrm>
            <a:off x="279400" y="558990"/>
            <a:ext cx="11760200" cy="6198876"/>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trecho “...que tanto buscamos e vai custar caro ao Brasil, para o mundo e para as próximas gerações.”, o verbo ‘buscamos’, apresenta implicitamente uma interlocução por meio de um pronome pessoal (1ª pessoa do plural). Qual é esse pronome?</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Marque as alternativas que estão de acordo com o gênero textual “Carta Aberta”. </a:t>
            </a: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 carta aberta busca atingir um público amplo e discutir temas de interesse geral.</a:t>
            </a:r>
          </a:p>
          <a:p>
            <a:pPr>
              <a:lnSpc>
                <a:spcPct val="115000"/>
              </a:lnSpc>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O objetivo principal é defender um ponto de vista, utilizando argumentos para persuadir o leitor. </a:t>
            </a:r>
          </a:p>
          <a:p>
            <a:pPr>
              <a:lnSpc>
                <a:spcPct val="115000"/>
              </a:lnSpc>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 carta é publicada, veiculada geralmente em jornais, revistas, sites ou outros veículos de comunicação.</a:t>
            </a:r>
          </a:p>
          <a:p>
            <a:pPr>
              <a:lnSpc>
                <a:spcPct val="115000"/>
              </a:lnSpc>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Quanto à estrutura, geralmente, é similar à carta comum: Possui cabeçalho (local e data), saudação, corpo do texto, despedida e assinatura. </a:t>
            </a:r>
          </a:p>
          <a:p>
            <a:pPr>
              <a:lnSpc>
                <a:spcPct val="115000"/>
              </a:lnSpc>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 linguagem predominante utilizada é formal e objetiva, com foco na clareza e precisão da mensagem. </a:t>
            </a:r>
          </a:p>
          <a:p>
            <a:pPr>
              <a:lnSpc>
                <a:spcPct val="115000"/>
              </a:lnSpc>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 carta tem uma intenção comunicativa, cujo objetivo é apresentar um posicionamento, reivindicar, denunciar ou propor soluções para um problema social. </a:t>
            </a: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 finalidade persuasiva da carta visa influenciar a opinião pública e promover a discussão sobre o tema abordado.</a:t>
            </a:r>
          </a:p>
          <a:p>
            <a:pPr>
              <a:lnSpc>
                <a:spcPct val="115000"/>
              </a:lnSpc>
            </a:pPr>
            <a:r>
              <a:rPr lang="pt-BR" sz="2000" dirty="0">
                <a:latin typeface="Arial Narrow" panose="020B0606020202030204" pitchFamily="34" charset="0"/>
              </a:rPr>
              <a:t>(    ) As “Cartas abertas” podem ser de: Apoio a causas sociais; Críticas a políticas públicas e decisões governamentais; Reivindicações por direitos ou melhorias em determinada área; Denúncias sobre irregularidades ou problemas sociais, entre outras.</a:t>
            </a:r>
          </a:p>
          <a:p>
            <a:pPr>
              <a:lnSpc>
                <a:spcPct val="115000"/>
              </a:lnSpc>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04484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com confiança baixa">
            <a:extLst>
              <a:ext uri="{FF2B5EF4-FFF2-40B4-BE49-F238E27FC236}">
                <a16:creationId xmlns:a16="http://schemas.microsoft.com/office/drawing/2014/main" id="{6C339CA8-AF1A-458C-22D5-60EEA5BAC92A}"/>
              </a:ext>
            </a:extLst>
          </p:cNvPr>
          <p:cNvPicPr>
            <a:picLocks noChangeAspect="1"/>
          </p:cNvPicPr>
          <p:nvPr/>
        </p:nvPicPr>
        <p:blipFill>
          <a:blip r:embed="rId2"/>
          <a:stretch>
            <a:fillRect/>
          </a:stretch>
        </p:blipFill>
        <p:spPr>
          <a:xfrm>
            <a:off x="333780" y="669080"/>
            <a:ext cx="3674016" cy="1012841"/>
          </a:xfrm>
          <a:prstGeom prst="rect">
            <a:avLst/>
          </a:prstGeom>
        </p:spPr>
      </p:pic>
      <p:sp>
        <p:nvSpPr>
          <p:cNvPr id="7" name="Rectangle 1">
            <a:extLst>
              <a:ext uri="{FF2B5EF4-FFF2-40B4-BE49-F238E27FC236}">
                <a16:creationId xmlns:a16="http://schemas.microsoft.com/office/drawing/2014/main" id="{E12FA6A7-E394-70C3-E598-EFB4A91531E1}"/>
              </a:ext>
            </a:extLst>
          </p:cNvPr>
          <p:cNvSpPr>
            <a:spLocks noChangeArrowheads="1"/>
          </p:cNvSpPr>
          <p:nvPr/>
        </p:nvSpPr>
        <p:spPr bwMode="auto">
          <a:xfrm>
            <a:off x="333780" y="1682382"/>
            <a:ext cx="3826689" cy="45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nSpc>
                <a:spcPct val="115000"/>
              </a:lnSpc>
            </a:pPr>
            <a:r>
              <a:rPr lang="pt-BR" sz="2200" b="1" kern="100" dirty="0">
                <a:latin typeface="Arial Narrow" panose="020B0606020202030204" pitchFamily="34" charset="0"/>
                <a:ea typeface="Calibri" panose="020F0502020204030204" pitchFamily="34" charset="0"/>
                <a:cs typeface="Times New Roman" panose="02020603050405020304" pitchFamily="18" charset="0"/>
              </a:rPr>
              <a:t>19</a:t>
            </a:r>
            <a:r>
              <a:rPr lang="pt-BR" sz="2200" kern="100" dirty="0">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QUESTÃO 30 -</a:t>
            </a:r>
            <a:r>
              <a:rPr lang="pt-BR" sz="2200" kern="100" dirty="0">
                <a:latin typeface="Arial Narrow" panose="020B0606020202030204" pitchFamily="34" charset="0"/>
                <a:ea typeface="Calibri" panose="020F0502020204030204" pitchFamily="34" charset="0"/>
                <a:cs typeface="Times New Roman" panose="02020603050405020304" pitchFamily="18" charset="0"/>
              </a:rPr>
              <a:t> (ENEM) - 2024.</a:t>
            </a:r>
            <a:endParaRPr lang="pt-BR" sz="2200" kern="1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F0F76D04-6342-B9C3-99DF-5C2553BA51FC}"/>
              </a:ext>
            </a:extLst>
          </p:cNvPr>
          <p:cNvGraphicFramePr>
            <a:graphicFrameLocks noGrp="1"/>
          </p:cNvGraphicFramePr>
          <p:nvPr>
            <p:extLst>
              <p:ext uri="{D42A27DB-BD31-4B8C-83A1-F6EECF244321}">
                <p14:modId xmlns:p14="http://schemas.microsoft.com/office/powerpoint/2010/main" val="2774765212"/>
              </p:ext>
            </p:extLst>
          </p:nvPr>
        </p:nvGraphicFramePr>
        <p:xfrm>
          <a:off x="419100" y="2348753"/>
          <a:ext cx="11427460" cy="2673922"/>
        </p:xfrm>
        <a:graphic>
          <a:graphicData uri="http://schemas.openxmlformats.org/drawingml/2006/table">
            <a:tbl>
              <a:tblPr firstRow="1" firstCol="1" bandRow="1"/>
              <a:tblGrid>
                <a:gridCol w="11427460">
                  <a:extLst>
                    <a:ext uri="{9D8B030D-6E8A-4147-A177-3AD203B41FA5}">
                      <a16:colId xmlns:a16="http://schemas.microsoft.com/office/drawing/2014/main" val="3364514303"/>
                    </a:ext>
                  </a:extLst>
                </a:gridCol>
              </a:tblGrid>
              <a:tr h="0">
                <a:tc>
                  <a:txBody>
                    <a:bodyPr/>
                    <a:lstStyle/>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30 (Enem), além da leitura analítica do texto, é necessário considerar o gênero textual, bem como compreender o enunciado: “No que diz respeito à arte, o posicionamento de Antônio Prata, no Texto II, aproxima-se da tese de Graciliano Ramos, no Texto I, uma vez que ambos”, é necessário retomar as palavras/expressões-chave do enunciado: ‘respeito à arte’ / ‘posicionamento’ / ‘aproxima-se da tese’. Os dois textos reforçam que a arte gera instabilidade (Texto I “as deformações e essa miséria existem fora da arte e são cultivadas pelos que nos censuram”) / (Texto II “a arte era um holofote na unha encravada.”2</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244979729"/>
                  </a:ext>
                </a:extLst>
              </a:tr>
            </a:tbl>
          </a:graphicData>
        </a:graphic>
      </p:graphicFrame>
      <p:sp>
        <p:nvSpPr>
          <p:cNvPr id="4" name="Rectangle 1">
            <a:extLst>
              <a:ext uri="{FF2B5EF4-FFF2-40B4-BE49-F238E27FC236}">
                <a16:creationId xmlns:a16="http://schemas.microsoft.com/office/drawing/2014/main" id="{35A30690-4EF5-77A0-A317-316F63D7565A}"/>
              </a:ext>
            </a:extLst>
          </p:cNvPr>
          <p:cNvSpPr>
            <a:spLocks noChangeArrowheads="1"/>
          </p:cNvSpPr>
          <p:nvPr/>
        </p:nvSpPr>
        <p:spPr bwMode="auto">
          <a:xfrm>
            <a:off x="2765425" y="3403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42085346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81180-044B-79B7-5350-2C8D27B12292}"/>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840E0244-A253-EBA6-9D34-D95BC734CEB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1" name="CaixaDeTexto 10">
            <a:extLst>
              <a:ext uri="{FF2B5EF4-FFF2-40B4-BE49-F238E27FC236}">
                <a16:creationId xmlns:a16="http://schemas.microsoft.com/office/drawing/2014/main" id="{DE396340-B71A-DB07-3099-6BB1A298215A}"/>
              </a:ext>
            </a:extLst>
          </p:cNvPr>
          <p:cNvSpPr txBox="1"/>
          <p:nvPr/>
        </p:nvSpPr>
        <p:spPr>
          <a:xfrm>
            <a:off x="8138160" y="6364828"/>
            <a:ext cx="3840480" cy="246221"/>
          </a:xfrm>
          <a:prstGeom prst="rect">
            <a:avLst/>
          </a:prstGeom>
          <a:noFill/>
        </p:spPr>
        <p:txBody>
          <a:bodyPr wrap="square">
            <a:spAutoFit/>
          </a:bodyPr>
          <a:lstStyle/>
          <a:p>
            <a:pPr algn="r"/>
            <a:r>
              <a:rPr lang="pt-BR" sz="1000" dirty="0">
                <a:latin typeface="Arial Narrow" panose="020B0606020202030204" pitchFamily="34" charset="0"/>
              </a:rPr>
              <a:t>.</a:t>
            </a:r>
          </a:p>
        </p:txBody>
      </p:sp>
      <p:sp>
        <p:nvSpPr>
          <p:cNvPr id="4" name="CaixaDeTexto 3">
            <a:extLst>
              <a:ext uri="{FF2B5EF4-FFF2-40B4-BE49-F238E27FC236}">
                <a16:creationId xmlns:a16="http://schemas.microsoft.com/office/drawing/2014/main" id="{E11C60FB-512B-2F36-B04B-4D426D1D693F}"/>
              </a:ext>
            </a:extLst>
          </p:cNvPr>
          <p:cNvSpPr txBox="1"/>
          <p:nvPr/>
        </p:nvSpPr>
        <p:spPr>
          <a:xfrm>
            <a:off x="266700" y="570872"/>
            <a:ext cx="11711940" cy="5102935"/>
          </a:xfrm>
          <a:prstGeom prst="rect">
            <a:avLst/>
          </a:prstGeom>
          <a:noFill/>
        </p:spPr>
        <p:txBody>
          <a:bodyPr wrap="square">
            <a:spAutoFit/>
          </a:bodyPr>
          <a:lstStyle/>
          <a:p>
            <a:pPr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13 de fevereiro de 1946, Graciliano Ramos escreve uma carta a Cândido Portinari relembrando uma visita que lhe fizera quando tivera a ocasião de apreciar algumas telas da série Retirantes. Diz o escritor alagoano: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Caríssimo Portinari: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sua carta chegou muito atrasada, e receio que esta resposta já não o ache fixando na tela a nossa pobre gente da roça. Não há trabalho mais digno, penso eu. Dizem que somos pessimistas e exibimos deformações; contudo, as deformações e essa miséria existem fora da arte e são cultivadas pelos que nos censuram. [...]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Dos quadros que você me mostrou quando almocei no Cosme Velho pela última vez, o que mais me comoveu foi aquela mãe com a criança morta. Saí de sua casa com um pensamento horrível: numa sociedade sem classes e sem miséria, seria possível fazer-se aquilo? Numa vida tranquila e feliz, que espécie de arte surgiria? Chego a pensar que teríamos cromos, anjinhos cor-de-rosa, e isto me horroriza.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Graciliano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https://graciliano.com.br.  Acesso em: 6 fev.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59230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5C9BA-7642-AF58-8DBB-C845FE38316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1A185BE-F597-3D06-DB26-3A8A71FC0135}"/>
              </a:ext>
            </a:extLst>
          </p:cNvPr>
          <p:cNvSpPr txBox="1"/>
          <p:nvPr/>
        </p:nvSpPr>
        <p:spPr>
          <a:xfrm>
            <a:off x="371268" y="466220"/>
            <a:ext cx="11609450" cy="6223242"/>
          </a:xfrm>
          <a:prstGeom prst="rect">
            <a:avLst/>
          </a:prstGeom>
          <a:noFill/>
        </p:spPr>
        <p:txBody>
          <a:bodyPr wrap="square">
            <a:spAutoFit/>
          </a:bodyPr>
          <a:lstStyle/>
          <a:p>
            <a:pPr algn="ctr">
              <a:lnSpc>
                <a:spcPct val="115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Histórias de ninar (adultos)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Houve um tempo — tão perto, e, ó, tão longe — em que  a arte era um holofote na unha encravada, não um campeonato de melhores esmaltes.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Raskolnikov</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matava velhinhas, a família de Gregor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Samsa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assassinava a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maçãzadas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Memórias póstumas de Brás Cubas (Machado de Assis) é o retrato mais perfeito de tudo o que tem de pior na sociedade brasileira, uma sequência tristemente hilária de ações moralmente condenáveis, atitudes pusilânimes, cálculos mesquinhos e maus passos cretinos.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literatura, o cinema e o teatro vêm se transformando num exercício de lacração: o mal está sempre no outro, os protagonistas são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ironmen</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women</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da virtude. A pessoa sai da leitura ou da sessão não com a guarda abaixada, as certezas abaladas, mais próxima da verdade (ou, à falta  de uma palavra melhor, da sinceridade): sai com suas certezas reforçadas.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realidade é confusa. Contraditória. Muitas vezes incompreensível. A arte é onde tentamos nos mostrar nus, com todos os nossos defeitos.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PRATA, A. Disponível em: www1.folha.uol.com.br.  Acesso em: 12 jan. 2024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1">
            <a:extLst>
              <a:ext uri="{FF2B5EF4-FFF2-40B4-BE49-F238E27FC236}">
                <a16:creationId xmlns:a16="http://schemas.microsoft.com/office/drawing/2014/main" id="{19E9D507-DB3E-6F93-1DF8-66F7BD73581E}"/>
              </a:ext>
            </a:extLst>
          </p:cNvPr>
          <p:cNvSpPr>
            <a:spLocks noChangeArrowheads="1"/>
          </p:cNvSpPr>
          <p:nvPr/>
        </p:nvSpPr>
        <p:spPr bwMode="auto">
          <a:xfrm>
            <a:off x="371268" y="767181"/>
            <a:ext cx="2112864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7180390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E8398-4BE2-E0E5-5A0E-4FDF0C0226AA}"/>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569A6121-911D-9CBF-DF91-C417D6CCCBF0}"/>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Rectangle 2">
            <a:extLst>
              <a:ext uri="{FF2B5EF4-FFF2-40B4-BE49-F238E27FC236}">
                <a16:creationId xmlns:a16="http://schemas.microsoft.com/office/drawing/2014/main" id="{F9560188-A7E1-FF65-5D21-41CB9AD2401C}"/>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4E921D89-C1D2-394E-8CFF-E57D1A4A6307}"/>
              </a:ext>
            </a:extLst>
          </p:cNvPr>
          <p:cNvSpPr txBox="1"/>
          <p:nvPr/>
        </p:nvSpPr>
        <p:spPr>
          <a:xfrm>
            <a:off x="314960" y="902308"/>
            <a:ext cx="11562080" cy="3750257"/>
          </a:xfrm>
          <a:prstGeom prst="rect">
            <a:avLst/>
          </a:prstGeom>
          <a:noFill/>
        </p:spPr>
        <p:txBody>
          <a:bodyPr wrap="square">
            <a:spAutoFit/>
          </a:bodyPr>
          <a:lstStyle/>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que diz respeito à arte, o posicionamento de Antônio Prata, no Texto II, aproxima-se da tese de Graciliano Ramos, no Texto I, uma vez que ambos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defendem a dignidade do ofício dos artistas.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concluem que a arte reforça crenças pessoais.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apresentam a pobreza como inspiração para a arte.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afirmam o necessário caráter desestabilizador da arte.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atestam que há mudanças significativas na produção artística.</a:t>
            </a:r>
          </a:p>
          <a:p>
            <a:pPr>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/https://download.inep.gov.br/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enem</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provas_e_gabaritos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/2024_PV_impresso_D1_CD1.pdf. Acesso em: 30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06853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5AD2-42BC-56FF-F7E4-1813BE8CBFC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68CE1B3-E520-AB25-E34E-D121DF288FBD}"/>
              </a:ext>
            </a:extLst>
          </p:cNvPr>
          <p:cNvSpPr txBox="1"/>
          <p:nvPr/>
        </p:nvSpPr>
        <p:spPr>
          <a:xfrm>
            <a:off x="325120" y="759928"/>
            <a:ext cx="6096000" cy="845681"/>
          </a:xfrm>
          <a:prstGeom prst="rect">
            <a:avLst/>
          </a:prstGeom>
          <a:noFill/>
        </p:spPr>
        <p:txBody>
          <a:bodyPr wrap="square">
            <a:spAutoFit/>
          </a:bodyPr>
          <a:lstStyle/>
          <a:p>
            <a:pP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45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(ENEM) - 2023.</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33D05FFD-0E62-BC84-51FF-F4C1F33E9190}"/>
              </a:ext>
            </a:extLst>
          </p:cNvPr>
          <p:cNvGraphicFramePr>
            <a:graphicFrameLocks noGrp="1"/>
          </p:cNvGraphicFramePr>
          <p:nvPr>
            <p:extLst>
              <p:ext uri="{D42A27DB-BD31-4B8C-83A1-F6EECF244321}">
                <p14:modId xmlns:p14="http://schemas.microsoft.com/office/powerpoint/2010/main" val="2040340006"/>
              </p:ext>
            </p:extLst>
          </p:nvPr>
        </p:nvGraphicFramePr>
        <p:xfrm>
          <a:off x="325120" y="1486694"/>
          <a:ext cx="11541760" cy="1676400"/>
        </p:xfrm>
        <a:graphic>
          <a:graphicData uri="http://schemas.openxmlformats.org/drawingml/2006/table">
            <a:tbl>
              <a:tblPr firstRow="1" firstCol="1" bandRow="1"/>
              <a:tblGrid>
                <a:gridCol w="11541760">
                  <a:extLst>
                    <a:ext uri="{9D8B030D-6E8A-4147-A177-3AD203B41FA5}">
                      <a16:colId xmlns:a16="http://schemas.microsoft.com/office/drawing/2014/main" val="1813041751"/>
                    </a:ext>
                  </a:extLst>
                </a:gridCol>
              </a:tblGrid>
              <a:tr h="647700">
                <a:tc>
                  <a:txBody>
                    <a:bodyPr/>
                    <a:lstStyle/>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45 (Enem), além da leitura analítica do texto, é necessário considerar o gênero textual, bem como compreender o enunciado: “O objetivo desse texto é”, a palavra-chave desse enunciado é ‘objetivo’, afinal, todo texto tem um objetivo. A carta aberta é destinada às cidadãs e aos cidadãos brasileiros com a finalidade alerta aos leitores sobre o envelhecimento populacional entre outros aspectos.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902005530"/>
                  </a:ext>
                </a:extLst>
              </a:tr>
            </a:tbl>
          </a:graphicData>
        </a:graphic>
      </p:graphicFrame>
      <p:sp>
        <p:nvSpPr>
          <p:cNvPr id="7" name="CaixaDeTexto 6">
            <a:extLst>
              <a:ext uri="{FF2B5EF4-FFF2-40B4-BE49-F238E27FC236}">
                <a16:creationId xmlns:a16="http://schemas.microsoft.com/office/drawing/2014/main" id="{03DF5560-C4AC-4251-8E2F-489E2FF90D68}"/>
              </a:ext>
            </a:extLst>
          </p:cNvPr>
          <p:cNvSpPr txBox="1"/>
          <p:nvPr/>
        </p:nvSpPr>
        <p:spPr>
          <a:xfrm>
            <a:off x="325120" y="3429000"/>
            <a:ext cx="11430000" cy="2403030"/>
          </a:xfrm>
          <a:prstGeom prst="rect">
            <a:avLst/>
          </a:prstGeom>
          <a:noFill/>
        </p:spPr>
        <p:txBody>
          <a:bodyPr wrap="square">
            <a:spAutoFit/>
          </a:bodyPr>
          <a:lstStyle/>
          <a:p>
            <a:pPr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Carta aberta à população brasileira</a:t>
            </a:r>
          </a:p>
          <a:p>
            <a:pPr algn="ctr">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Prezados Cidadãos e Cidadãs,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envelhecimento populacional é um fenômeno mundial. Infelizmente, nosso país ainda não está preparado para atender às demandas dessa população.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7968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B70A8-24F9-2118-C159-610BD4A1AA3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2EF7A5C-EAAB-1934-1BA3-60E27FF12265}"/>
              </a:ext>
            </a:extLst>
          </p:cNvPr>
          <p:cNvSpPr txBox="1"/>
          <p:nvPr/>
        </p:nvSpPr>
        <p:spPr>
          <a:xfrm>
            <a:off x="274320" y="661448"/>
            <a:ext cx="11623040" cy="4848315"/>
          </a:xfrm>
          <a:prstGeom prst="rect">
            <a:avLst/>
          </a:prstGeom>
          <a:noFill/>
        </p:spPr>
        <p:txBody>
          <a:bodyPr wrap="square">
            <a:spAutoFit/>
          </a:bodyPr>
          <a:lstStyle/>
          <a:p>
            <a:pPr indent="270510">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Este é o retrato da saúde pública no Brasil, que, apesar dos indiscutíveis avanços, apresenta um cenário de deficiências e falta de integração em todos os níveis de atenção à saúde: primária (atendimento deficiente nas unidades de saúde da atenção básica), secundária (carência de centros de referência com atendimento por especialistas) e terciária (atendimento hospitalar com abordagem ao idoso centrada na doença), ou seja, não há, na prática, uma rede de atenção à saúde do idoso.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Diante desse cenário, a Sociedade Brasileira de Geriatria e Gerontologia (SBGG) vem a público manifestar suas preocupações com o presente e o futuro dos idosos no Brasil. É preciso garantir a saúde como direito universal.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Esperamos que tanto nossos atuais quanto os futuros governantes e legisladores reflitam sobre a necessidade de investir na saúde e na qualidade de vida associada ao envelhecimento.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Dignidade à saúde do idoso!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Rio de Janeiro, 15 de setembro de 2014.</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www.sbgg.org.br. Acesso em: 20 out. 2021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21484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FF1B0-5AED-4E10-F46C-D7E583AF041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57D8320-568B-0158-3AA1-D295789BBE78}"/>
              </a:ext>
            </a:extLst>
          </p:cNvPr>
          <p:cNvSpPr txBox="1"/>
          <p:nvPr/>
        </p:nvSpPr>
        <p:spPr>
          <a:xfrm>
            <a:off x="284480" y="793230"/>
            <a:ext cx="11592560" cy="3360920"/>
          </a:xfrm>
          <a:prstGeom prst="rect">
            <a:avLst/>
          </a:prstGeom>
          <a:noFill/>
        </p:spPr>
        <p:txBody>
          <a:bodyPr wrap="square">
            <a:spAutoFit/>
          </a:bodyPr>
          <a:lstStyle/>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objetivo desse texto é</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sensibilizar o idoso a respeito dos cuidados com a saúde.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alertar os governantes sobre os cuidados requeridos pelo idoso.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divulgar o trabalho da Sociedade Brasileira de Geriatria e Gerontologia.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informar o setor público sobre o retrocesso da legislação destinada à população idosa.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chamar a atenção da população sobre a qualidade dos serviços de saúde pública para o idoso.</a:t>
            </a:r>
          </a:p>
          <a:p>
            <a:pPr>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Disponível em: </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provas_e_gabaritos</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/2023_PV_impresso_D1_CD1.pdf. Acesso em: 30 abr.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98157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8EAEE-D51A-DABF-CB81-43C98BB7EC07}"/>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4D2F8BB4-4BBC-5B65-E47E-BC4492A5D9AD}"/>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5" name="Tabela 4">
            <a:extLst>
              <a:ext uri="{FF2B5EF4-FFF2-40B4-BE49-F238E27FC236}">
                <a16:creationId xmlns:a16="http://schemas.microsoft.com/office/drawing/2014/main" id="{EB5D0F77-2237-6AF4-C166-74D8B658563C}"/>
              </a:ext>
            </a:extLst>
          </p:cNvPr>
          <p:cNvGraphicFramePr>
            <a:graphicFrameLocks noGrp="1"/>
          </p:cNvGraphicFramePr>
          <p:nvPr/>
        </p:nvGraphicFramePr>
        <p:xfrm>
          <a:off x="369114" y="745724"/>
          <a:ext cx="11453772" cy="393129"/>
        </p:xfrm>
        <a:graphic>
          <a:graphicData uri="http://schemas.openxmlformats.org/drawingml/2006/table">
            <a:tbl>
              <a:tblPr firstRow="1" firstCol="1" bandRow="1"/>
              <a:tblGrid>
                <a:gridCol w="11453772">
                  <a:extLst>
                    <a:ext uri="{9D8B030D-6E8A-4147-A177-3AD203B41FA5}">
                      <a16:colId xmlns:a16="http://schemas.microsoft.com/office/drawing/2014/main" val="746004706"/>
                    </a:ext>
                  </a:extLst>
                </a:gridCol>
              </a:tblGrid>
              <a:tr h="292963">
                <a:tc>
                  <a:txBody>
                    <a:bodyPr/>
                    <a:lstStyle/>
                    <a:p>
                      <a:pPr algn="ctr">
                        <a:lnSpc>
                          <a:spcPct val="115000"/>
                        </a:lnSpc>
                        <a:spcAft>
                          <a:spcPts val="800"/>
                        </a:spcAft>
                      </a:pPr>
                      <a:r>
                        <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73108337"/>
                  </a:ext>
                </a:extLst>
              </a:tr>
            </a:tbl>
          </a:graphicData>
        </a:graphic>
      </p:graphicFrame>
      <p:sp>
        <p:nvSpPr>
          <p:cNvPr id="6" name="Rectangle 2">
            <a:extLst>
              <a:ext uri="{FF2B5EF4-FFF2-40B4-BE49-F238E27FC236}">
                <a16:creationId xmlns:a16="http://schemas.microsoft.com/office/drawing/2014/main" id="{1678E2DA-006F-5A31-5697-CA61912AE04A}"/>
              </a:ext>
            </a:extLst>
          </p:cNvPr>
          <p:cNvSpPr>
            <a:spLocks noChangeArrowheads="1"/>
          </p:cNvSpPr>
          <p:nvPr/>
        </p:nvSpPr>
        <p:spPr bwMode="auto">
          <a:xfrm>
            <a:off x="2765425"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6243FD15-15EC-498A-177A-386EBAA6DC6F}"/>
              </a:ext>
            </a:extLst>
          </p:cNvPr>
          <p:cNvSpPr txBox="1"/>
          <p:nvPr/>
        </p:nvSpPr>
        <p:spPr>
          <a:xfrm>
            <a:off x="369114" y="1095732"/>
            <a:ext cx="11467285" cy="489301"/>
          </a:xfrm>
          <a:prstGeom prst="rect">
            <a:avLst/>
          </a:prstGeom>
          <a:noFill/>
        </p:spPr>
        <p:txBody>
          <a:bodyPr wrap="square" rtlCol="0">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Contextualizando o gênero textual, o tema e o campo de atuação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63E9EF6-AEEF-E018-3BE3-3BD7222F2783}"/>
              </a:ext>
            </a:extLst>
          </p:cNvPr>
          <p:cNvSpPr txBox="1"/>
          <p:nvPr/>
        </p:nvSpPr>
        <p:spPr>
          <a:xfrm>
            <a:off x="297994" y="1527044"/>
            <a:ext cx="11568886" cy="1624291"/>
          </a:xfrm>
          <a:prstGeom prst="rect">
            <a:avLst/>
          </a:prstGeom>
          <a:noFill/>
        </p:spPr>
        <p:txBody>
          <a:bodyPr wrap="square">
            <a:spAutoFit/>
          </a:bodyPr>
          <a:lstStyle/>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trabalhar com o gênero “Crônica” e contamos com o seu empenho e dedicação durante o desenvolvimento das atividades.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180340" algn="l"/>
              </a:tabLs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 Observe as imagens.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26924883-6CFE-94EB-26CA-D7B1FA6B9B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8887" y="3351311"/>
            <a:ext cx="1971993" cy="3006725"/>
          </a:xfrm>
          <a:prstGeom prst="rect">
            <a:avLst/>
          </a:prstGeom>
        </p:spPr>
      </p:pic>
      <p:pic>
        <p:nvPicPr>
          <p:cNvPr id="10" name="Imagem 9">
            <a:extLst>
              <a:ext uri="{FF2B5EF4-FFF2-40B4-BE49-F238E27FC236}">
                <a16:creationId xmlns:a16="http://schemas.microsoft.com/office/drawing/2014/main" id="{CC7EEAEC-F9CE-EB30-E93B-735603F198F0}"/>
              </a:ext>
            </a:extLst>
          </p:cNvPr>
          <p:cNvPicPr>
            <a:picLocks noChangeAspect="1"/>
          </p:cNvPicPr>
          <p:nvPr/>
        </p:nvPicPr>
        <p:blipFill>
          <a:blip r:embed="rId3"/>
          <a:stretch>
            <a:fillRect/>
          </a:stretch>
        </p:blipFill>
        <p:spPr>
          <a:xfrm>
            <a:off x="3850957" y="3351311"/>
            <a:ext cx="2082483" cy="2987675"/>
          </a:xfrm>
          <a:prstGeom prst="rect">
            <a:avLst/>
          </a:prstGeom>
        </p:spPr>
      </p:pic>
      <p:pic>
        <p:nvPicPr>
          <p:cNvPr id="11" name="Imagem 10">
            <a:extLst>
              <a:ext uri="{FF2B5EF4-FFF2-40B4-BE49-F238E27FC236}">
                <a16:creationId xmlns:a16="http://schemas.microsoft.com/office/drawing/2014/main" id="{91F24737-C203-E962-64CE-02C425B5F248}"/>
              </a:ext>
            </a:extLst>
          </p:cNvPr>
          <p:cNvPicPr>
            <a:picLocks noChangeAspect="1"/>
          </p:cNvPicPr>
          <p:nvPr/>
        </p:nvPicPr>
        <p:blipFill>
          <a:blip r:embed="rId4"/>
          <a:stretch>
            <a:fillRect/>
          </a:stretch>
        </p:blipFill>
        <p:spPr>
          <a:xfrm>
            <a:off x="6554787" y="3361471"/>
            <a:ext cx="2082483" cy="2976245"/>
          </a:xfrm>
          <a:prstGeom prst="rect">
            <a:avLst/>
          </a:prstGeom>
        </p:spPr>
      </p:pic>
      <p:sp>
        <p:nvSpPr>
          <p:cNvPr id="13" name="CaixaDeTexto 12">
            <a:extLst>
              <a:ext uri="{FF2B5EF4-FFF2-40B4-BE49-F238E27FC236}">
                <a16:creationId xmlns:a16="http://schemas.microsoft.com/office/drawing/2014/main" id="{84222A3F-5BEE-F2FF-BDD9-0CE44C6DDDCC}"/>
              </a:ext>
            </a:extLst>
          </p:cNvPr>
          <p:cNvSpPr txBox="1"/>
          <p:nvPr/>
        </p:nvSpPr>
        <p:spPr>
          <a:xfrm>
            <a:off x="8400732" y="6112276"/>
            <a:ext cx="3547428" cy="553998"/>
          </a:xfrm>
          <a:prstGeom prst="rect">
            <a:avLst/>
          </a:prstGeom>
          <a:noFill/>
        </p:spPr>
        <p:txBody>
          <a:bodyPr wrap="square">
            <a:spAutoFit/>
          </a:bodyPr>
          <a:lstStyle/>
          <a:p>
            <a:pPr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https://l1nk.dev/AgmDS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 Acesso em: 2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https://shre.ink/e43Q. Acesso em: 2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https://encr.pw/lmNLf . Acesso em: 2 maio 2025.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71207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1543-2667-7526-9D5C-7C83923678E3}"/>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62BE0D16-2EF7-C535-0A05-B353B7F31C88}"/>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4">
            <a:extLst>
              <a:ext uri="{FF2B5EF4-FFF2-40B4-BE49-F238E27FC236}">
                <a16:creationId xmlns:a16="http://schemas.microsoft.com/office/drawing/2014/main" id="{1A5BE9E4-46C1-01CF-34A2-9033D859BB0E}"/>
              </a:ext>
            </a:extLst>
          </p:cNvPr>
          <p:cNvSpPr>
            <a:spLocks noChangeArrowheads="1"/>
          </p:cNvSpPr>
          <p:nvPr/>
        </p:nvSpPr>
        <p:spPr bwMode="auto">
          <a:xfrm>
            <a:off x="360156" y="759585"/>
            <a:ext cx="1496919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584C9DD1-70CD-A5B7-BA25-B5519ADBC241}"/>
              </a:ext>
            </a:extLst>
          </p:cNvPr>
          <p:cNvSpPr txBox="1"/>
          <p:nvPr/>
        </p:nvSpPr>
        <p:spPr>
          <a:xfrm>
            <a:off x="360156" y="988185"/>
            <a:ext cx="11471688" cy="3037819"/>
          </a:xfrm>
          <a:prstGeom prst="rect">
            <a:avLst/>
          </a:prstGeom>
          <a:noFill/>
        </p:spPr>
        <p:txBody>
          <a:bodyPr wrap="square">
            <a:spAutoFit/>
          </a:bodyPr>
          <a:lstStyle/>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conhece alguma dessas obras ou algum desses escritores?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Como você define Literatura?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Literatura é uma “arte”. Você tem uma explicação para essa definição?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consegue explicar o que é um texto literário e um texto não literário?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sempre estuda os gêneros textuais/discursivos. Sabia que fazemos uso dos gêneros textuais nas diversas situações de comunicação? Por exemplo, se você quer contar um fato do dia a dia que chamou sua atenção pode escrever uma “Crônica.” Você sabe explicar o que é uma crônica?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26614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61B64-3703-2B7B-D3E1-D6B0891F3B90}"/>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D3C170C4-308D-AAE0-88F0-A36D1FA28449}"/>
              </a:ext>
            </a:extLst>
          </p:cNvPr>
          <p:cNvSpPr>
            <a:spLocks noChangeArrowheads="1"/>
          </p:cNvSpPr>
          <p:nvPr/>
        </p:nvSpPr>
        <p:spPr bwMode="auto">
          <a:xfrm>
            <a:off x="2776538" y="3903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Rectangle 1">
            <a:extLst>
              <a:ext uri="{FF2B5EF4-FFF2-40B4-BE49-F238E27FC236}">
                <a16:creationId xmlns:a16="http://schemas.microsoft.com/office/drawing/2014/main" id="{25EC4630-8F3A-43E8-E3C9-881B15E179CE}"/>
              </a:ext>
            </a:extLst>
          </p:cNvPr>
          <p:cNvSpPr>
            <a:spLocks noChangeArrowheads="1"/>
          </p:cNvSpPr>
          <p:nvPr/>
        </p:nvSpPr>
        <p:spPr bwMode="auto">
          <a:xfrm>
            <a:off x="340277" y="810661"/>
            <a:ext cx="2057331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4" name="Tabela 3">
            <a:extLst>
              <a:ext uri="{FF2B5EF4-FFF2-40B4-BE49-F238E27FC236}">
                <a16:creationId xmlns:a16="http://schemas.microsoft.com/office/drawing/2014/main" id="{F31A0A7D-C898-F9AC-7449-157968617E14}"/>
              </a:ext>
            </a:extLst>
          </p:cNvPr>
          <p:cNvGraphicFramePr>
            <a:graphicFrameLocks noGrp="1"/>
          </p:cNvGraphicFramePr>
          <p:nvPr>
            <p:extLst>
              <p:ext uri="{D42A27DB-BD31-4B8C-83A1-F6EECF244321}">
                <p14:modId xmlns:p14="http://schemas.microsoft.com/office/powerpoint/2010/main" val="2637289766"/>
              </p:ext>
            </p:extLst>
          </p:nvPr>
        </p:nvGraphicFramePr>
        <p:xfrm>
          <a:off x="340277" y="1267861"/>
          <a:ext cx="11511446" cy="3445066"/>
        </p:xfrm>
        <a:graphic>
          <a:graphicData uri="http://schemas.openxmlformats.org/drawingml/2006/table">
            <a:tbl>
              <a:tblPr firstRow="1" firstCol="1" bandRow="1"/>
              <a:tblGrid>
                <a:gridCol w="11511446">
                  <a:extLst>
                    <a:ext uri="{9D8B030D-6E8A-4147-A177-3AD203B41FA5}">
                      <a16:colId xmlns:a16="http://schemas.microsoft.com/office/drawing/2014/main" val="668711361"/>
                    </a:ext>
                  </a:extLst>
                </a:gridCol>
              </a:tblGrid>
              <a:tr h="1518285">
                <a:tc>
                  <a:txBody>
                    <a:bodyPr/>
                    <a:lstStyle/>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crônica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textual discursivo curto que aborda e narra com um olhar diferente temas e situações do cotidiano. Apresenta uma linguagem simples e grande liberdade literária. A crônica pode ser uma narrativa que desenvolve uma reflexão, por exemplo. É um gênero com grande liberdade criativa, que não obedece a padrões fixos e que trata com subjetividade de assuntos contemporâneos e universais. O principal suporte de divulgação das crônicas é o jornal, por isso é um texto curto com uma linguagem simples.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gênero jornalístico a gênero literário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Nem todas as crônicas resistem ao tempo. Publicadas em jornais e revistas, geralmente, são lidas só uma vez e muitas vezes se tornam esquecidas pelo leitor. A crônica literária, entretanto, tem longa duração e é sempre apreciada pelo estilo de quem a escreve e pelo tema/assunto abordado.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3452498679"/>
                  </a:ext>
                </a:extLst>
              </a:tr>
            </a:tbl>
          </a:graphicData>
        </a:graphic>
      </p:graphicFrame>
      <p:sp>
        <p:nvSpPr>
          <p:cNvPr id="5" name="Rectangle 1">
            <a:extLst>
              <a:ext uri="{FF2B5EF4-FFF2-40B4-BE49-F238E27FC236}">
                <a16:creationId xmlns:a16="http://schemas.microsoft.com/office/drawing/2014/main" id="{092BF2CC-750C-601D-6D4E-2F3ECC47C8C9}"/>
              </a:ext>
            </a:extLst>
          </p:cNvPr>
          <p:cNvSpPr>
            <a:spLocks noChangeArrowheads="1"/>
          </p:cNvSpPr>
          <p:nvPr/>
        </p:nvSpPr>
        <p:spPr bwMode="auto">
          <a:xfrm>
            <a:off x="340277" y="623763"/>
            <a:ext cx="38058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400" b="1" i="0" u="none" strike="noStrike" cap="none" normalizeH="0" baseline="0" dirty="0">
                <a:ln>
                  <a:noFill/>
                </a:ln>
                <a:solidFill>
                  <a:schemeClr val="accent2"/>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 </a:t>
            </a:r>
            <a:endParaRPr kumimoji="0" lang="pt-BR" altLang="pt-BR" sz="2400" b="0" i="0" u="none" strike="noStrike" cap="none" normalizeH="0" baseline="0" dirty="0">
              <a:ln>
                <a:noFill/>
              </a:ln>
              <a:solidFill>
                <a:schemeClr val="accent2"/>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2400" b="0" i="0" u="none" strike="noStrike" cap="none" normalizeH="0" baseline="0" dirty="0">
              <a:ln>
                <a:noFill/>
              </a:ln>
              <a:solidFill>
                <a:schemeClr val="accent2"/>
              </a:solidFill>
              <a:effectLst/>
              <a:latin typeface="Arial" panose="020B0604020202020204" pitchFamily="34" charset="0"/>
            </a:endParaRPr>
          </a:p>
        </p:txBody>
      </p:sp>
      <p:graphicFrame>
        <p:nvGraphicFramePr>
          <p:cNvPr id="8" name="Objeto 7">
            <a:extLst>
              <a:ext uri="{FF2B5EF4-FFF2-40B4-BE49-F238E27FC236}">
                <a16:creationId xmlns:a16="http://schemas.microsoft.com/office/drawing/2014/main" id="{5045BDDF-07CF-EB0B-334E-661F8D5C0B3A}"/>
              </a:ext>
            </a:extLst>
          </p:cNvPr>
          <p:cNvGraphicFramePr>
            <a:graphicFrameLocks noChangeAspect="1"/>
          </p:cNvGraphicFramePr>
          <p:nvPr>
            <p:extLst>
              <p:ext uri="{D42A27DB-BD31-4B8C-83A1-F6EECF244321}">
                <p14:modId xmlns:p14="http://schemas.microsoft.com/office/powerpoint/2010/main" val="3124581329"/>
              </p:ext>
            </p:extLst>
          </p:nvPr>
        </p:nvGraphicFramePr>
        <p:xfrm>
          <a:off x="340277" y="5170127"/>
          <a:ext cx="11427635" cy="1466969"/>
        </p:xfrm>
        <a:graphic>
          <a:graphicData uri="http://schemas.openxmlformats.org/presentationml/2006/ole">
            <mc:AlternateContent xmlns:mc="http://schemas.openxmlformats.org/markup-compatibility/2006">
              <mc:Choice xmlns:v="urn:schemas-microsoft-com:vml" Requires="v">
                <p:oleObj name="Document" r:id="rId2" imgW="6652508" imgH="853479" progId="Word.Document.12">
                  <p:embed/>
                </p:oleObj>
              </mc:Choice>
              <mc:Fallback>
                <p:oleObj name="Document" r:id="rId2" imgW="6652508" imgH="853479" progId="Word.Document.12">
                  <p:embed/>
                  <p:pic>
                    <p:nvPicPr>
                      <p:cNvPr id="0" name=""/>
                      <p:cNvPicPr/>
                      <p:nvPr/>
                    </p:nvPicPr>
                    <p:blipFill>
                      <a:blip r:embed="rId3"/>
                      <a:stretch>
                        <a:fillRect/>
                      </a:stretch>
                    </p:blipFill>
                    <p:spPr>
                      <a:xfrm>
                        <a:off x="340277" y="5170127"/>
                        <a:ext cx="11427635" cy="1466969"/>
                      </a:xfrm>
                      <a:prstGeom prst="rect">
                        <a:avLst/>
                      </a:prstGeom>
                    </p:spPr>
                  </p:pic>
                </p:oleObj>
              </mc:Fallback>
            </mc:AlternateContent>
          </a:graphicData>
        </a:graphic>
      </p:graphicFrame>
    </p:spTree>
    <p:extLst>
      <p:ext uri="{BB962C8B-B14F-4D97-AF65-F5344CB8AC3E}">
        <p14:creationId xmlns:p14="http://schemas.microsoft.com/office/powerpoint/2010/main" val="5006225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862EE-A89C-1888-67E5-E9A13FD015DC}"/>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D4DE131-FC81-5497-B439-0EF21CE5F4B6}"/>
              </a:ext>
            </a:extLst>
          </p:cNvPr>
          <p:cNvGraphicFramePr>
            <a:graphicFrameLocks noGrp="1"/>
          </p:cNvGraphicFramePr>
          <p:nvPr>
            <p:extLst>
              <p:ext uri="{D42A27DB-BD31-4B8C-83A1-F6EECF244321}">
                <p14:modId xmlns:p14="http://schemas.microsoft.com/office/powerpoint/2010/main" val="811197036"/>
              </p:ext>
            </p:extLst>
          </p:nvPr>
        </p:nvGraphicFramePr>
        <p:xfrm>
          <a:off x="367030" y="665480"/>
          <a:ext cx="11457940" cy="5936044"/>
        </p:xfrm>
        <a:graphic>
          <a:graphicData uri="http://schemas.openxmlformats.org/drawingml/2006/table">
            <a:tbl>
              <a:tblPr firstRow="1" firstCol="1" bandRow="1"/>
              <a:tblGrid>
                <a:gridCol w="11457940">
                  <a:extLst>
                    <a:ext uri="{9D8B030D-6E8A-4147-A177-3AD203B41FA5}">
                      <a16:colId xmlns:a16="http://schemas.microsoft.com/office/drawing/2014/main" val="1115130998"/>
                    </a:ext>
                  </a:extLst>
                </a:gridCol>
              </a:tblGrid>
              <a:tr h="0">
                <a:tc>
                  <a:txBody>
                    <a:bodyPr/>
                    <a:lstStyle/>
                    <a:p>
                      <a:pPr algn="just">
                        <a:lnSpc>
                          <a:spcPct val="115000"/>
                        </a:lnSpc>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saber mais!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Literatura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arte da palavra ou a arte da escrita. Os gêneros da Literatura (ou gêneros literários) são o narrativo, o lírico e o dramático. Literatura é uma modalidade artística que tem como matéria-prima a palavra, usada na construção de histórias ou na expressão de emoções e ideias. O texto literário, diferentemente do texto não literário, possui caráter subjetivo e conotativo. Apesar de muitas vezes não ter uma função de uso prático (caráter utilitário), os autores e leitores atribuem à Literatura algumas funções sociais, como a reflexão sobre a realidade.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Semana de Arte Moderna: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Semana de Arte Moderna foi um evento cultural que ocorreu em São Paulo, entre 13 e 18 de fevereiro de 1922, no </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Theatro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Municipal. Foi um marco do modernismo brasileiro, apresentando novas formas de expressão artística, com foco em temas e estilos nacionais, influenciados pelas vanguardas europeias, movimentos artísticos e culturais que surgiram no início do século XX, marcando uma ruptura com a arte tradicional e acadêmica. Caracterizados pela inovação e busca por novas formas de expressão, estes movimentos impactaram diversos campos, como pintura, literatura, música e escultura. Principais vanguardas incluem: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Futurismo: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Valorizava a máquina, a velocidade, a tecnologia e a guerra. /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Cubismo: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Explorava a decomposição das formas em elementos geométricos. /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Expressionismo: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Buscava expressar emoções intensas e subjetivas, muitas vezes de forma distorcida. /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Dadaísmo: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Manifestava uma atitude de desespero e protesto diante da Primeira Guerra Mundial, questionando valores e tradições. /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Surrealismo: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Explorava o mundo dos sonhos, do inconsciente, e da imaginação, rompendo com a lógica e a razão.</a:t>
                      </a:r>
                      <a:r>
                        <a:rPr lang="pt-BR" sz="2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(Textos adaptados para fins didáticos)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016911383"/>
                  </a:ext>
                </a:extLst>
              </a:tr>
            </a:tbl>
          </a:graphicData>
        </a:graphic>
      </p:graphicFrame>
      <p:sp>
        <p:nvSpPr>
          <p:cNvPr id="4" name="Rectangle 1">
            <a:extLst>
              <a:ext uri="{FF2B5EF4-FFF2-40B4-BE49-F238E27FC236}">
                <a16:creationId xmlns:a16="http://schemas.microsoft.com/office/drawing/2014/main" id="{8EE23426-00FC-C0D7-F3F1-3BC316CA6C86}"/>
              </a:ext>
            </a:extLst>
          </p:cNvPr>
          <p:cNvSpPr>
            <a:spLocks noChangeArrowheads="1"/>
          </p:cNvSpPr>
          <p:nvPr/>
        </p:nvSpPr>
        <p:spPr bwMode="auto">
          <a:xfrm>
            <a:off x="2765425" y="22272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8401060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CD097A3-BA26-F320-7A8B-A03110F0F14C}"/>
              </a:ext>
            </a:extLst>
          </p:cNvPr>
          <p:cNvSpPr txBox="1"/>
          <p:nvPr/>
        </p:nvSpPr>
        <p:spPr>
          <a:xfrm>
            <a:off x="359764" y="719528"/>
            <a:ext cx="11415293" cy="1107996"/>
          </a:xfrm>
          <a:prstGeom prst="rect">
            <a:avLst/>
          </a:prstGeom>
          <a:noFill/>
        </p:spPr>
        <p:txBody>
          <a:bodyPr wrap="square" rtlCol="0">
            <a:spAutoFit/>
          </a:bodyPr>
          <a:lstStyle/>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400" dirty="0"/>
          </a:p>
          <a:p>
            <a:endParaRPr lang="pt-BR" sz="2400" dirty="0"/>
          </a:p>
        </p:txBody>
      </p:sp>
      <p:graphicFrame>
        <p:nvGraphicFramePr>
          <p:cNvPr id="3" name="Tabela 2">
            <a:extLst>
              <a:ext uri="{FF2B5EF4-FFF2-40B4-BE49-F238E27FC236}">
                <a16:creationId xmlns:a16="http://schemas.microsoft.com/office/drawing/2014/main" id="{B19F6CAC-0C3C-7667-ABA1-BB232583FDCC}"/>
              </a:ext>
            </a:extLst>
          </p:cNvPr>
          <p:cNvGraphicFramePr>
            <a:graphicFrameLocks noGrp="1"/>
          </p:cNvGraphicFramePr>
          <p:nvPr>
            <p:extLst>
              <p:ext uri="{D42A27DB-BD31-4B8C-83A1-F6EECF244321}">
                <p14:modId xmlns:p14="http://schemas.microsoft.com/office/powerpoint/2010/main" val="2908724919"/>
              </p:ext>
            </p:extLst>
          </p:nvPr>
        </p:nvGraphicFramePr>
        <p:xfrm>
          <a:off x="359764" y="790734"/>
          <a:ext cx="11472472" cy="4998720"/>
        </p:xfrm>
        <a:graphic>
          <a:graphicData uri="http://schemas.openxmlformats.org/drawingml/2006/table">
            <a:tbl>
              <a:tblPr firstRow="1" firstCol="1" bandRow="1"/>
              <a:tblGrid>
                <a:gridCol w="11472472">
                  <a:extLst>
                    <a:ext uri="{9D8B030D-6E8A-4147-A177-3AD203B41FA5}">
                      <a16:colId xmlns:a16="http://schemas.microsoft.com/office/drawing/2014/main" val="1952311978"/>
                    </a:ext>
                  </a:extLst>
                </a:gridCol>
              </a:tblGrid>
              <a:tr h="0">
                <a:tc>
                  <a:txBody>
                    <a:bodyPr/>
                    <a:lstStyle/>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primeira geração modernista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ou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primeira fase do modernismo no Brasil</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chamada de "fase heroica"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se estende de 1922 até 1930.Lembre-se que o modernismo foi um movimento artístico, cultural, político e social bem amplo. No Brasil, ele foi dividido em três fases, onde cada uma apresentava suas singularidades segundo o contexto histórico inserido. (...) A Semana de Arte Moderna reuniu apresentações de dança, música, exposições e recitação de poesias. Ela chocou grande parte da população brasileira, por estar avessa ao tradicionalismo vigente, estabelecendo assim, novos paradigmas de arte. Os artistas envolvidos tinham como principal intuito apresentar uma estética inovadora, pautada nas vanguardas artísticas europeias (cubismo, futurismo, expressionismo, dadaísmo, surrealismo, etc.), iniciadas a partir do século XX.</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https://www.todamateria.com.br/primeira-</a:t>
                      </a:r>
                      <a:r>
                        <a:rPr lang="pt-BR" sz="1000" u="sng" kern="100" dirty="0" err="1">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geracao</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-modernista/</a:t>
                      </a: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Acesso em: 2 maio 2025.</a:t>
                      </a:r>
                      <a:endParaRPr lang="pt-BR" sz="1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buNone/>
                      </a:pPr>
                      <a:endPar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segunda fase do modernismo brasileiro, ou segunda geração modernista no Brasil,</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como ficou conhecido o período da literatura nacional que foi de 1930 a 1945. As obras dessa fase são caracterizadas pelo conflito existencial, além da crítica sociopolítica. Surgiram em um contexto de crises políticas e sociais, marcado pela ditadura de Vargas e pela Segunda Guerra Mundial.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https://brasilescola.uol.com.br/literatura/o-modernismo-no-brasil2-fase.htm</a:t>
                      </a: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Acesso em: 2 maio 2025.</a:t>
                      </a:r>
                      <a:endParaRPr lang="pt-BR" sz="1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652062464"/>
                  </a:ext>
                </a:extLst>
              </a:tr>
              <a:tr h="0">
                <a:tc>
                  <a:txBody>
                    <a:bodyPr/>
                    <a:lstStyle/>
                    <a:p>
                      <a:pPr algn="r">
                        <a:buNone/>
                      </a:pPr>
                      <a:endParaRPr lang="pt-BR" sz="1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934171254"/>
                  </a:ext>
                </a:extLst>
              </a:tr>
            </a:tbl>
          </a:graphicData>
        </a:graphic>
      </p:graphicFrame>
    </p:spTree>
    <p:extLst>
      <p:ext uri="{BB962C8B-B14F-4D97-AF65-F5344CB8AC3E}">
        <p14:creationId xmlns:p14="http://schemas.microsoft.com/office/powerpoint/2010/main" val="13533176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A681-AF9A-9D4D-B444-A366BE590A2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08655E3-A270-03B9-EE6B-BB9210B7B6CD}"/>
              </a:ext>
            </a:extLst>
          </p:cNvPr>
          <p:cNvGraphicFramePr>
            <a:graphicFrameLocks noGrp="1"/>
          </p:cNvGraphicFramePr>
          <p:nvPr>
            <p:extLst>
              <p:ext uri="{D42A27DB-BD31-4B8C-83A1-F6EECF244321}">
                <p14:modId xmlns:p14="http://schemas.microsoft.com/office/powerpoint/2010/main" val="3341258035"/>
              </p:ext>
            </p:extLst>
          </p:nvPr>
        </p:nvGraphicFramePr>
        <p:xfrm>
          <a:off x="347980" y="739934"/>
          <a:ext cx="11488420" cy="2011680"/>
        </p:xfrm>
        <a:graphic>
          <a:graphicData uri="http://schemas.openxmlformats.org/drawingml/2006/table">
            <a:tbl>
              <a:tblPr firstRow="1" firstCol="1" bandRow="1"/>
              <a:tblGrid>
                <a:gridCol w="11488420">
                  <a:extLst>
                    <a:ext uri="{9D8B030D-6E8A-4147-A177-3AD203B41FA5}">
                      <a16:colId xmlns:a16="http://schemas.microsoft.com/office/drawing/2014/main" val="1342869957"/>
                    </a:ext>
                  </a:extLst>
                </a:gridCol>
              </a:tblGrid>
              <a:tr h="0">
                <a:tc>
                  <a:txBody>
                    <a:bodyPr/>
                    <a:lstStyle/>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terceira fase do modernismo brasileiro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 terceira geração modernista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como ficou conhecido o período da literatura nacional que vai de 1945 até os anos de 1970. As obras dessa fase são caracterizadas pelo seu caráter experimental, além da crítica sociopolítica e da metalinguagem. Elas estão inseridas no contexto da Guerra Fria, conflito que acabou estimulando o consumismo capitalista.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https://brasilescola.uol.com.br/literatura/a-literatura-contemporaneageracao-45.htm</a:t>
                      </a:r>
                      <a:r>
                        <a:rPr lang="pt-BR" sz="10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Acesso em: 2 maio 2025</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865398773"/>
                  </a:ext>
                </a:extLst>
              </a:tr>
            </a:tbl>
          </a:graphicData>
        </a:graphic>
      </p:graphicFrame>
      <p:pic>
        <p:nvPicPr>
          <p:cNvPr id="3" name="Imagem 2" descr="Boca de luar, livro que reúne as melhores crônicas de Drummond publicadas no Jornal do Brasil, na década de 1980">
            <a:extLst>
              <a:ext uri="{FF2B5EF4-FFF2-40B4-BE49-F238E27FC236}">
                <a16:creationId xmlns:a16="http://schemas.microsoft.com/office/drawing/2014/main" id="{7700EC71-27BA-03BB-6969-6D61F151E4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980" y="3061141"/>
            <a:ext cx="2629218" cy="3300766"/>
          </a:xfrm>
          <a:prstGeom prst="rect">
            <a:avLst/>
          </a:prstGeom>
          <a:noFill/>
          <a:ln>
            <a:noFill/>
          </a:ln>
        </p:spPr>
      </p:pic>
      <p:sp>
        <p:nvSpPr>
          <p:cNvPr id="5" name="CaixaDeTexto 4">
            <a:extLst>
              <a:ext uri="{FF2B5EF4-FFF2-40B4-BE49-F238E27FC236}">
                <a16:creationId xmlns:a16="http://schemas.microsoft.com/office/drawing/2014/main" id="{A32B38C4-0448-72C5-1324-F63F3DC969E7}"/>
              </a:ext>
            </a:extLst>
          </p:cNvPr>
          <p:cNvSpPr txBox="1"/>
          <p:nvPr/>
        </p:nvSpPr>
        <p:spPr>
          <a:xfrm>
            <a:off x="3044190" y="3257560"/>
            <a:ext cx="8792210" cy="2792367"/>
          </a:xfrm>
          <a:prstGeom prst="rect">
            <a:avLst/>
          </a:prstGeom>
          <a:noFill/>
        </p:spPr>
        <p:txBody>
          <a:bodyPr wrap="square">
            <a:spAutoFit/>
          </a:bodyPr>
          <a:lstStyle/>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Carlos Drummond de Andrade está no seleto grupo de escritores geniais. Não bastasse ter oferecido para os leitores o que há de melhor na poesia brasileira do século XX, Drummond também ofereceu para o público seus contos — o lado contista talvez seja a faceta menos conhecida do escritor — e crônicas, gênero que ajudou a consagrá-lo como nome indispensável para a literatura brasileira. Drummond deixou uma vasta obra literária, objeto de estudo e de admiração passados quase trinta anos de sua morte.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99846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D7374-06A6-D32B-7B1D-4CE05BC65AA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18192C1B-E7F5-6A8F-7AAA-87969CA41134}"/>
              </a:ext>
            </a:extLst>
          </p:cNvPr>
          <p:cNvPicPr>
            <a:picLocks noChangeAspect="1"/>
          </p:cNvPicPr>
          <p:nvPr/>
        </p:nvPicPr>
        <p:blipFill>
          <a:blip r:embed="rId2"/>
          <a:stretch>
            <a:fillRect/>
          </a:stretch>
        </p:blipFill>
        <p:spPr>
          <a:xfrm>
            <a:off x="352438" y="710041"/>
            <a:ext cx="2627604" cy="3028839"/>
          </a:xfrm>
          <a:prstGeom prst="rect">
            <a:avLst/>
          </a:prstGeom>
        </p:spPr>
      </p:pic>
      <p:sp>
        <p:nvSpPr>
          <p:cNvPr id="4" name="CaixaDeTexto 3">
            <a:extLst>
              <a:ext uri="{FF2B5EF4-FFF2-40B4-BE49-F238E27FC236}">
                <a16:creationId xmlns:a16="http://schemas.microsoft.com/office/drawing/2014/main" id="{6603D0EF-2DA3-4488-72D8-ED8B5E7BA0E0}"/>
              </a:ext>
            </a:extLst>
          </p:cNvPr>
          <p:cNvSpPr txBox="1"/>
          <p:nvPr/>
        </p:nvSpPr>
        <p:spPr>
          <a:xfrm>
            <a:off x="2980042" y="710041"/>
            <a:ext cx="8859520" cy="2824619"/>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“Eu fui mais um cronista, um amigo e companheiro da hora do café da manhã que um escritor. Um homem que registrava o cotidiano e o comentava com o possível bom-humor para não aumentar a tristeza e a inquietação das pessoas. Considerava o jornal um repositório de notícias tremendas. Então, o meu cantinho do jornal era aquele cantinho em que procurava distrair as pessoas dos males, dos aborrecimentos, das angústias da vida cotidiana.” (Carlos Drummond de Andrade)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5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https://brasilescola.uol.com.br/literatura/ciao-ultima-cronica-carlos-drummond-andrade.htm</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2 maio 2025</a:t>
            </a:r>
            <a:r>
              <a:rPr lang="pt-BR" sz="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BD27308C-91DE-0002-3FD8-9507602BFC9A}"/>
              </a:ext>
            </a:extLst>
          </p:cNvPr>
          <p:cNvGraphicFramePr>
            <a:graphicFrameLocks noGrp="1"/>
          </p:cNvGraphicFramePr>
          <p:nvPr>
            <p:extLst>
              <p:ext uri="{D42A27DB-BD31-4B8C-83A1-F6EECF244321}">
                <p14:modId xmlns:p14="http://schemas.microsoft.com/office/powerpoint/2010/main" val="1924904558"/>
              </p:ext>
            </p:extLst>
          </p:nvPr>
        </p:nvGraphicFramePr>
        <p:xfrm>
          <a:off x="365760" y="5156994"/>
          <a:ext cx="11473802" cy="670560"/>
        </p:xfrm>
        <a:graphic>
          <a:graphicData uri="http://schemas.openxmlformats.org/drawingml/2006/table">
            <a:tbl>
              <a:tblPr firstRow="1" firstCol="1" bandRow="1"/>
              <a:tblGrid>
                <a:gridCol w="11473802">
                  <a:extLst>
                    <a:ext uri="{9D8B030D-6E8A-4147-A177-3AD203B41FA5}">
                      <a16:colId xmlns:a16="http://schemas.microsoft.com/office/drawing/2014/main" val="3366293445"/>
                    </a:ext>
                  </a:extLst>
                </a:gridCol>
              </a:tblGrid>
              <a:tr h="0">
                <a:tc>
                  <a:txBody>
                    <a:bodyPr/>
                    <a:lstStyle/>
                    <a:p>
                      <a:pPr algn="just">
                        <a:buNone/>
                      </a:pPr>
                      <a:r>
                        <a:rPr lang="pt-BR" sz="2200" b="1"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Ciao</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foi publicada no dia 29 de setembro de 1984, no Caderno B do Jornal do Brasil. Era a despedida de Drummond do gênero crônica.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24881197"/>
                  </a:ext>
                </a:extLst>
              </a:tr>
            </a:tbl>
          </a:graphicData>
        </a:graphic>
      </p:graphicFrame>
      <p:sp>
        <p:nvSpPr>
          <p:cNvPr id="8" name="Rectangle 2">
            <a:extLst>
              <a:ext uri="{FF2B5EF4-FFF2-40B4-BE49-F238E27FC236}">
                <a16:creationId xmlns:a16="http://schemas.microsoft.com/office/drawing/2014/main" id="{15626E1C-646C-987D-2981-C615268DCE5E}"/>
              </a:ext>
            </a:extLst>
          </p:cNvPr>
          <p:cNvSpPr>
            <a:spLocks noChangeArrowheads="1"/>
          </p:cNvSpPr>
          <p:nvPr/>
        </p:nvSpPr>
        <p:spPr bwMode="auto">
          <a:xfrm>
            <a:off x="321958" y="4269354"/>
            <a:ext cx="144142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kumimoji="0" lang="pt-BR" altLang="pt-BR" sz="2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2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136944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2314-E6FD-261F-1D7E-6B69E81D043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DCA9ACD-8288-C85C-B667-E4E6A99A2957}"/>
              </a:ext>
            </a:extLst>
          </p:cNvPr>
          <p:cNvSpPr txBox="1"/>
          <p:nvPr/>
        </p:nvSpPr>
        <p:spPr>
          <a:xfrm>
            <a:off x="2265680" y="822960"/>
            <a:ext cx="9611360" cy="3181705"/>
          </a:xfrm>
          <a:prstGeom prst="rect">
            <a:avLst/>
          </a:prstGeom>
          <a:noFill/>
        </p:spPr>
        <p:txBody>
          <a:bodyPr wrap="square">
            <a:spAutoFit/>
          </a:bodyPr>
          <a:lstStyle/>
          <a:p>
            <a:pPr algn="ctr">
              <a:lnSpc>
                <a:spcPct val="115000"/>
              </a:lnSpc>
              <a:buNone/>
            </a:pPr>
            <a:r>
              <a:rPr lang="pt-BR" sz="2200" b="1" kern="100" dirty="0" err="1">
                <a:effectLst/>
                <a:latin typeface="Arial Narrow" panose="020B0606020202030204" pitchFamily="34" charset="0"/>
                <a:ea typeface="Calibri" panose="020F0502020204030204" pitchFamily="34" charset="0"/>
                <a:cs typeface="Times New Roman" panose="02020603050405020304" pitchFamily="18" charset="0"/>
              </a:rPr>
              <a:t>Ciao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Há 64 anos, um adolescente fascinado por papel impresso notou que, no andar térreo do prédio onde morava, um placar exibia a cada manhã a primeira página de um jornal modestíssimo, porém jornal. Não teve dúvida. Entrou e ofereceu os seus serviços ao diretor, que era, sozinho, todo o pessoal da redação. O homem olhou-o, cético e perguntou:</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Sobre o que pretende escrever?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Sobre tudo. Cinema, literatura, vida urbana, moral, coisas deste mundo e de qualquer outro possível.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Ciao foi publicada no dia 29 de setembro de 1984, no Caderno B do Jornal do Brasil. Era a despedida de Drummond do gênero crônica">
            <a:extLst>
              <a:ext uri="{FF2B5EF4-FFF2-40B4-BE49-F238E27FC236}">
                <a16:creationId xmlns:a16="http://schemas.microsoft.com/office/drawing/2014/main" id="{A53244F9-5A12-AAD9-47D2-4EEC0D38A4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8940" y="822960"/>
            <a:ext cx="1856740" cy="3184874"/>
          </a:xfrm>
          <a:prstGeom prst="rect">
            <a:avLst/>
          </a:prstGeom>
          <a:noFill/>
          <a:ln>
            <a:noFill/>
          </a:ln>
        </p:spPr>
      </p:pic>
      <p:sp>
        <p:nvSpPr>
          <p:cNvPr id="6" name="CaixaDeTexto 5">
            <a:extLst>
              <a:ext uri="{FF2B5EF4-FFF2-40B4-BE49-F238E27FC236}">
                <a16:creationId xmlns:a16="http://schemas.microsoft.com/office/drawing/2014/main" id="{D64CBFA9-7418-30CA-BBF6-D3140F05474E}"/>
              </a:ext>
            </a:extLst>
          </p:cNvPr>
          <p:cNvSpPr txBox="1"/>
          <p:nvPr/>
        </p:nvSpPr>
        <p:spPr>
          <a:xfrm>
            <a:off x="314960" y="4004665"/>
            <a:ext cx="11562080" cy="1235018"/>
          </a:xfrm>
          <a:prstGeom prst="rect">
            <a:avLst/>
          </a:prstGeom>
          <a:noFill/>
        </p:spPr>
        <p:txBody>
          <a:bodyPr wrap="square">
            <a:spAutoFit/>
          </a:bodyPr>
          <a:lstStyle/>
          <a:p>
            <a:pPr indent="269875"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diretor, ao perceber que alguém, mesmo inepto, se dispunha a fazer o jornal para ele, praticamente de graça, topou. Nasceu aí, na velha Belo Horizonte dos anos 20, um cronista que ainda hoje, com a graça de Deus e com ou sem assunto, comete as suas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croniquices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E087BC3-E1E6-137C-9207-ABE8B746297C}"/>
              </a:ext>
            </a:extLst>
          </p:cNvPr>
          <p:cNvSpPr txBox="1"/>
          <p:nvPr/>
        </p:nvSpPr>
        <p:spPr>
          <a:xfrm>
            <a:off x="314960" y="5239683"/>
            <a:ext cx="11562080" cy="1235018"/>
          </a:xfrm>
          <a:prstGeom prst="rect">
            <a:avLst/>
          </a:prstGeom>
          <a:noFill/>
        </p:spPr>
        <p:txBody>
          <a:bodyPr wrap="square">
            <a:spAutoFit/>
          </a:bodyPr>
          <a:lstStyle/>
          <a:p>
            <a:pPr indent="269875"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Comete é tempo errado de verbo. Melhor dizer: cometia. Pois chegou o momento deste contumaz rabiscador de letras pendurar as chuteiras (que na prática jamais calçou) e dizer aos leitores um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-adeus sem melancolia, mas oportuno.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66660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09F5C6D-C993-716F-5F9F-30B5DE5C1E70}"/>
              </a:ext>
            </a:extLst>
          </p:cNvPr>
          <p:cNvSpPr txBox="1"/>
          <p:nvPr/>
        </p:nvSpPr>
        <p:spPr>
          <a:xfrm>
            <a:off x="294640" y="715455"/>
            <a:ext cx="11582400" cy="4739054"/>
          </a:xfrm>
          <a:prstGeom prst="rect">
            <a:avLst/>
          </a:prstGeom>
          <a:noFill/>
        </p:spPr>
        <p:txBody>
          <a:bodyPr wrap="square">
            <a:spAutoFit/>
          </a:bodyPr>
          <a:lstStyle/>
          <a:p>
            <a:pPr indent="269875"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Creio que ele pode gabar-se de possuir um título não disputado por ninguém: o de mais velho cronista brasileiro. Assistiu, sentado e escrevendo, ao desfile de 11 presidentes da República, mais ou menos eleitos (sendo um bisado), sem contar as altas patentes militares que se atribuíram esse título. Viu de longe, mas de coração arfante, a Segunda Guerra Mundial, acompanhou a industrialização do Brasil, os movimentos populares frustrados mas renascidos, os ismos de vanguarda que ambicionavam reformular para sempre o conceito universal de poesia; anotou as catástrofes, a Lua visitada, as mulheres lutando a braço para serem entendidas pelos homens; as pequenas alegrias do cotidiano, abertas a qualquer um, que são certamente as melhores.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Viu tudo isso, ora sorrindo ora zangado, pois a zanga tem seu lugar mesmo nos temperamentos mais aguados. Procurou extrair de cada coisa não uma lição, mas um traço que comovesse ou distraísse o leitor, fazendo-o sorrir, se não do acontecimento, pelo menos do próprio cronista, que às vezes se torna cronista do seu umbigo, ironizando-se a si mesmo antes que outros o façam.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49440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9A147-08B3-9CFF-A810-94095C7639D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4AC3502-A76E-4689-7416-26B4B3D926FD}"/>
              </a:ext>
            </a:extLst>
          </p:cNvPr>
          <p:cNvSpPr txBox="1"/>
          <p:nvPr/>
        </p:nvSpPr>
        <p:spPr>
          <a:xfrm>
            <a:off x="294640" y="612903"/>
            <a:ext cx="11602720" cy="5128392"/>
          </a:xfrm>
          <a:prstGeom prst="rect">
            <a:avLst/>
          </a:prstGeom>
          <a:noFill/>
        </p:spPr>
        <p:txBody>
          <a:bodyPr wrap="square">
            <a:spAutoFit/>
          </a:bodyPr>
          <a:lstStyle/>
          <a:p>
            <a:pPr indent="269875"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Crônica tem esta vantagem: não obriga ao paletó-e-gravata do editorialista, forçado a definir uma posição correta diante dos grandes problemas; não exige de quem a faz o nervosismo saltitante do repórter, responsável pela apuração do fato na hora mesma em que ele acontece; dispensa a especialização suada em economia, finanças, política nacional e internacional, esporte, religião e o mais que imaginar se possa. Sei bem que existem o cronista político, o esportivo, o religioso, o econômico etc., mas a crônica de que estou falando é aquela que não precisa entender de nada ao falar de tudo. Não se exige do cronista geral a informação ou comentários precisos que cobramos dos outros. O que lhe pedimos é uma espécie de loucura mansa, que desenvolva determinado ponto de vista não ortodoxo e não trivial e desperte em nós a inclinação para o jogo da fantasia, o absurdo e a vadiação de espírito. Claro que ele deve ser um cara confiável, ainda na divagação. Não se compreende, ou não compreendo, cronista faccioso, que sirva a interesse pessoal ou de grupo, porque a crônica é território livre da imaginação, empenhada em circular entre os acontecimentos do dia, sem procurar influir neles. Fazer mais do que isso seria pretensão descabida de sua parte. Ele sabe que seu prazo de atuação é limitado: minutos no café da manhã ou à espera do coletivo.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33418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FD11C-028C-7896-F7DD-CCB2B212AE8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8179AA4-B9C3-2FB2-6482-499A57CB8163}"/>
              </a:ext>
            </a:extLst>
          </p:cNvPr>
          <p:cNvSpPr txBox="1"/>
          <p:nvPr/>
        </p:nvSpPr>
        <p:spPr>
          <a:xfrm>
            <a:off x="294640" y="585210"/>
            <a:ext cx="11551920" cy="2013693"/>
          </a:xfrm>
          <a:prstGeom prst="rect">
            <a:avLst/>
          </a:prstGeom>
          <a:noFill/>
        </p:spPr>
        <p:txBody>
          <a:bodyPr wrap="square">
            <a:spAutoFit/>
          </a:bodyPr>
          <a:lstStyle/>
          <a:p>
            <a:pPr marL="0" marR="0" lvl="0" indent="269875" algn="just" defTabSz="914400" rtl="0" eaLnBrk="1" fontAlgn="auto" latinLnBrk="0" hangingPunct="1">
              <a:lnSpc>
                <a:spcPct val="115000"/>
              </a:lnSpc>
              <a:spcBef>
                <a:spcPts val="0"/>
              </a:spcBef>
              <a:spcAft>
                <a:spcPts val="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Com esse espírito, a tarefa do croniqueiro estreado no tempo de Epitácio Pessoa (algum de vocês já teria nascido nos anos a.C. de 1920? duvido) não foi penosa e valeu-lhe algumas doçuras. Uma delas ter aliviado a amargura de mãe que perdera a filha jovem. Em compensação alguns anônimos e inominados o desancaram, como a lhe dizerem: “É para você não ficar metido a besta, julgando que seus comentários passarão à História”. Ele sabe que não passarão. E daí? Melhor aceitar as louvações e esquecer as descalçadeiras.</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FD15EC4-D063-D8E9-09AB-F6748FB44598}"/>
              </a:ext>
            </a:extLst>
          </p:cNvPr>
          <p:cNvSpPr txBox="1"/>
          <p:nvPr/>
        </p:nvSpPr>
        <p:spPr>
          <a:xfrm>
            <a:off x="294640" y="2598903"/>
            <a:ext cx="11643360" cy="3571042"/>
          </a:xfrm>
          <a:prstGeom prst="rect">
            <a:avLst/>
          </a:prstGeom>
          <a:noFill/>
        </p:spPr>
        <p:txBody>
          <a:bodyPr wrap="square">
            <a:spAutoFit/>
          </a:bodyPr>
          <a:lstStyle/>
          <a:p>
            <a:pPr indent="269875"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Foi o que esse outrora-rapaz fez ou tentou fazer em mais de seis décadas. Em certo período, consagrou mais tempo a tarefas burocráticas do que ao jornalismo, porém jamais deixou de ser homem de jornal, leitor implacável de jornais, interessado em seguir não apenas o desdobrar das notícias como as diferentes maneiras de apresentá-las ao público. Uma página bem diagramada causava-lhe prazer estético; a charge, a foto, a reportagem, a legenda bem feitas, o estilo particular de cada diário ou revista eram para ele (e são) motivos de alegria profissional. As duas grandes casas do jornalismo brasileiro ele se orgulha de ter pertencido ― o extinto Correio da Manhã, de valente memória, e o Jornal do Brasil, por seu conceito humanístico da função da Imprensa no mundo. Quinze anos de atividade no primeiro e mais 15, atuais, no segundo, alimentarão as melhores lembranças do velho jornalista.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8357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16B25-BAB1-52D3-DB31-42138071EA7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96D7749-CE58-BDE3-A2C4-88DE68E1FD02}"/>
              </a:ext>
            </a:extLst>
          </p:cNvPr>
          <p:cNvSpPr txBox="1"/>
          <p:nvPr/>
        </p:nvSpPr>
        <p:spPr>
          <a:xfrm>
            <a:off x="254000" y="669618"/>
            <a:ext cx="11551920" cy="5623912"/>
          </a:xfrm>
          <a:prstGeom prst="rect">
            <a:avLst/>
          </a:prstGeom>
          <a:noFill/>
        </p:spPr>
        <p:txBody>
          <a:bodyPr wrap="square">
            <a:spAutoFit/>
          </a:bodyPr>
          <a:lstStyle/>
          <a:p>
            <a:pPr indent="269875"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é por admitir esta noção de velho, consciente e alegremente, que ele hoje se despede da crônica, sem se despedir do gosto de manejar a palavra escrita, sob outras modalidades, pois escrever é sua doença vital, já agora sem periodicidade e com suave preguiça. Ceda espaço aos mais novos e vá cultivar o seu jardim, pelo menos imaginário.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Aos leitores, gratidão, essa palavra-tudo.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i="1" kern="100" dirty="0">
                <a:effectLst/>
                <a:latin typeface="Arial Narrow" panose="020B0606020202030204" pitchFamily="34" charset="0"/>
                <a:ea typeface="Calibri" panose="020F0502020204030204" pitchFamily="34" charset="0"/>
                <a:cs typeface="Times New Roman" panose="02020603050405020304" pitchFamily="18" charset="0"/>
              </a:rPr>
              <a:t>Carlos Drummond de Andrade</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r">
              <a:buNone/>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(Jornal do Brasil, 29/09/1984)</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https://pt.scribd.com/</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document</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/704662191/CRONICA-CIAO-DRUMMOND</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2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Na crônica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Carlos Drummond, o autor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narra resumidamente sua trajetória de cronista, as emoções e sensações que marcaram sua história de “homem de jornal” durante mais de seis décadas, ressaltando fatos históricos e acontecimentos importantes que certamente serviram-lhe de inspiração para a escrita de suas crônicas.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informa sobre os acontecimentos de sua vida, especialmente, sobre o título que recebeu de mais velho cronista brasileiro, bem como o que viu durante a vida exemplificando a eleição de onze presidentes.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78210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0E09A-8760-718C-CE41-3BFDF986EC7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19EBA78-E310-7553-1AA9-DD328FEEBA44}"/>
              </a:ext>
            </a:extLst>
          </p:cNvPr>
          <p:cNvSpPr txBox="1"/>
          <p:nvPr/>
        </p:nvSpPr>
        <p:spPr>
          <a:xfrm>
            <a:off x="284480" y="771141"/>
            <a:ext cx="11653520" cy="2013693"/>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Pode-se dizer que a palavra “gratidão”, é o centro da escrita nessa crônica mesmo sendo citada uma vez no texto, ela é a finalidade principal da mensagem no texto. Chama a atenção também a escolha do título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essa palavra é de origem italiana (é uma saudação na Itália). É também abrasileirada por nós. Retomando o título e a abordagem principal do texto,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remete ao som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ED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da despedida, nosso famoso “tchau”.                                         (     ) de uma reflexão pelos anos de escrita.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9752569-BAA7-30CC-0932-B6ABA2716D3F}"/>
              </a:ext>
            </a:extLst>
          </p:cNvPr>
          <p:cNvSpPr txBox="1"/>
          <p:nvPr/>
        </p:nvSpPr>
        <p:spPr>
          <a:xfrm>
            <a:off x="284480" y="2926162"/>
            <a:ext cx="11541760" cy="1235018"/>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Drummond reconhece a crônica como um veículo 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ED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ED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escrita e expressão, que lhe permitiu explorar diferentes temas e perspectivas.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produção de textos que lhe possibilitasse o título de mais velho cronista brasileiro.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258A502-558C-24EB-E480-6DD7EE155FC7}"/>
              </a:ext>
            </a:extLst>
          </p:cNvPr>
          <p:cNvSpPr txBox="1"/>
          <p:nvPr/>
        </p:nvSpPr>
        <p:spPr>
          <a:xfrm>
            <a:off x="284480" y="4302509"/>
            <a:ext cx="11653520" cy="2377574"/>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Considere o trecho “Há 64 anos, um adolescente fascinado por papel impresso notou que, no andar térreo do prédio onde morava, um placar exibia a cada manhã a primeira página de um jornal modestíssimo, porém jornal.”, e retire dele o que se pede.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indent="-228600" algn="just">
              <a:lnSpc>
                <a:spcPct val="115000"/>
              </a:lnSpc>
              <a:buAutoNum type="alphaLcParen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personagem: </a:t>
            </a:r>
          </a:p>
          <a:p>
            <a:pPr marL="228600" indent="-228600" algn="just">
              <a:lnSpc>
                <a:spcPct val="115000"/>
              </a:lnSpc>
              <a:buAutoNum type="alphaLcParen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Dois exemplos de expressões que indicam “tempo” na narrativa: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Um exemplo de lugar/espaço:</a:t>
            </a:r>
            <a:endParaRPr lang="pt-BR" sz="2200" dirty="0"/>
          </a:p>
        </p:txBody>
      </p:sp>
    </p:spTree>
    <p:extLst>
      <p:ext uri="{BB962C8B-B14F-4D97-AF65-F5344CB8AC3E}">
        <p14:creationId xmlns:p14="http://schemas.microsoft.com/office/powerpoint/2010/main" val="37958014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49101FF-2829-9853-9EFC-4DE65776828B}"/>
              </a:ext>
            </a:extLst>
          </p:cNvPr>
          <p:cNvGraphicFramePr>
            <a:graphicFrameLocks noGrp="1"/>
          </p:cNvGraphicFramePr>
          <p:nvPr>
            <p:extLst>
              <p:ext uri="{D42A27DB-BD31-4B8C-83A1-F6EECF244321}">
                <p14:modId xmlns:p14="http://schemas.microsoft.com/office/powerpoint/2010/main" val="2027033172"/>
              </p:ext>
            </p:extLst>
          </p:nvPr>
        </p:nvGraphicFramePr>
        <p:xfrm>
          <a:off x="359921" y="745682"/>
          <a:ext cx="11507822" cy="457200"/>
        </p:xfrm>
        <a:graphic>
          <a:graphicData uri="http://schemas.openxmlformats.org/drawingml/2006/table">
            <a:tbl>
              <a:tblPr firstRow="1" bandRow="1">
                <a:tableStyleId>{5C22544A-7EE6-4342-B048-85BDC9FD1C3A}</a:tableStyleId>
              </a:tblPr>
              <a:tblGrid>
                <a:gridCol w="11507822">
                  <a:extLst>
                    <a:ext uri="{9D8B030D-6E8A-4147-A177-3AD203B41FA5}">
                      <a16:colId xmlns:a16="http://schemas.microsoft.com/office/drawing/2014/main" val="761810194"/>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GRUPO DE ATIVIDADES 2</a:t>
                      </a:r>
                      <a:endParaRPr lang="pt-BR" sz="2400" dirty="0">
                        <a:solidFill>
                          <a:schemeClr val="tx1"/>
                        </a:solidFill>
                        <a:latin typeface="Arial Narrow" panose="020B0606020202030204" pitchFamily="34" charset="0"/>
                      </a:endParaRPr>
                    </a:p>
                  </a:txBody>
                  <a:tcPr>
                    <a:solidFill>
                      <a:srgbClr val="00B0F0"/>
                    </a:solidFill>
                  </a:tcPr>
                </a:tc>
                <a:extLst>
                  <a:ext uri="{0D108BD9-81ED-4DB2-BD59-A6C34878D82A}">
                    <a16:rowId xmlns:a16="http://schemas.microsoft.com/office/drawing/2014/main" val="1343049816"/>
                  </a:ext>
                </a:extLst>
              </a:tr>
            </a:tbl>
          </a:graphicData>
        </a:graphic>
      </p:graphicFrame>
      <p:sp>
        <p:nvSpPr>
          <p:cNvPr id="7" name="CaixaDeTexto 6">
            <a:extLst>
              <a:ext uri="{FF2B5EF4-FFF2-40B4-BE49-F238E27FC236}">
                <a16:creationId xmlns:a16="http://schemas.microsoft.com/office/drawing/2014/main" id="{D1E55377-71F8-5911-7011-2D82A308C5DB}"/>
              </a:ext>
            </a:extLst>
          </p:cNvPr>
          <p:cNvSpPr txBox="1"/>
          <p:nvPr/>
        </p:nvSpPr>
        <p:spPr>
          <a:xfrm>
            <a:off x="359921" y="1202882"/>
            <a:ext cx="11472158" cy="461665"/>
          </a:xfrm>
          <a:prstGeom prst="rect">
            <a:avLst/>
          </a:prstGeom>
          <a:noFill/>
        </p:spPr>
        <p:txBody>
          <a:bodyPr wrap="square" rtlCol="0">
            <a:spAutoFit/>
          </a:bodyPr>
          <a:lstStyle/>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Ampliando os conhecimentos</a:t>
            </a:r>
            <a:endParaRPr lang="pt-BR" dirty="0"/>
          </a:p>
        </p:txBody>
      </p:sp>
      <p:sp>
        <p:nvSpPr>
          <p:cNvPr id="3" name="CaixaDeTexto 2">
            <a:extLst>
              <a:ext uri="{FF2B5EF4-FFF2-40B4-BE49-F238E27FC236}">
                <a16:creationId xmlns:a16="http://schemas.microsoft.com/office/drawing/2014/main" id="{FF19A70F-596B-65DD-8AA9-8B0E0FD3AABB}"/>
              </a:ext>
            </a:extLst>
          </p:cNvPr>
          <p:cNvSpPr txBox="1"/>
          <p:nvPr/>
        </p:nvSpPr>
        <p:spPr>
          <a:xfrm>
            <a:off x="324257" y="1660082"/>
            <a:ext cx="11543486" cy="4739054"/>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Existem três tipos principais de discurso: direto, indireto e indireto livre. O “discurso direto” reproduz a fala ou pensamento da personagem exatamente como foi proferido, enquanto o “discurso indireto” relata essa fala por meio da voz do narrador e o “discurso indireto livre” mistura ambos, integrando a fala da personagem à voz do narrador. Retire do texto um exemplo de discurso e classifique em discurso ‘direto’, ‘indireto’ ou ‘indireto livre.’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crônica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apresenta um tom meio melancólico de despedida, pois faz referência à atividade de cronista e também à própria vida do escritor. O que se pode inferir sobre a ideia de Drummond ressaltar a passagem do tempo?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crônica apresenta um tom melancólico, Drummond não se afogou na tristeza. Ele utiliza a ironia para comentar sobre a própria velhice e o fim de sua atividade como cronista. Retire do texto uma palavra que evidencia uma leve ironia que o autor faz referência a ele mesmo.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99924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09BAE-B2B2-99D5-BCF7-896E4A328BC1}"/>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8FCBE967-ECA7-0CCC-65F2-4AA90C2C838E}"/>
              </a:ext>
            </a:extLst>
          </p:cNvPr>
          <p:cNvSpPr txBox="1"/>
          <p:nvPr/>
        </p:nvSpPr>
        <p:spPr>
          <a:xfrm>
            <a:off x="370914" y="635457"/>
            <a:ext cx="6096000" cy="369332"/>
          </a:xfrm>
          <a:prstGeom prst="rect">
            <a:avLst/>
          </a:prstGeom>
          <a:noFill/>
        </p:spPr>
        <p:txBody>
          <a:bodyPr wrap="square">
            <a:spAutoFit/>
          </a:bodyPr>
          <a:lstStyle/>
          <a:p>
            <a:pPr lvl="2"/>
            <a:endParaRPr lang="pt-BR" b="1" dirty="0">
              <a:solidFill>
                <a:schemeClr val="tx1"/>
              </a:solidFill>
              <a:latin typeface="Arial Narrow" panose="020B0606020202030204" pitchFamily="34" charset="0"/>
            </a:endParaRPr>
          </a:p>
        </p:txBody>
      </p:sp>
      <p:sp>
        <p:nvSpPr>
          <p:cNvPr id="3" name="CaixaDeTexto 2">
            <a:extLst>
              <a:ext uri="{FF2B5EF4-FFF2-40B4-BE49-F238E27FC236}">
                <a16:creationId xmlns:a16="http://schemas.microsoft.com/office/drawing/2014/main" id="{91C7F442-4547-B738-7EDA-B575599544EF}"/>
              </a:ext>
            </a:extLst>
          </p:cNvPr>
          <p:cNvSpPr txBox="1"/>
          <p:nvPr/>
        </p:nvSpPr>
        <p:spPr>
          <a:xfrm>
            <a:off x="370914" y="635457"/>
            <a:ext cx="11607726" cy="5907066"/>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crônica literária é um gênero discursivo que se caracteriza pela narração de fatos do cotidiano, com um enfoque reflexivo e/ou crítico, frequentemente encontrado em jornais e revistas. Diferentemente de outras formas de narrativa, a crônica valoriza a observação do mundo ao redor e busca significado e emoção nas situações mais cotidianas. A crônica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equilibra a melancolia da despedida com a ironia e humor característicos de Drummond. Esse é um texto que leva o leitor a refletir principalmente sobre o quê?</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verbos são classes gramaticais que indicam ação, estado ou fenômeno da natureza. Os modos verbais são: Indicativo (mostra certeza do fato); Subjuntivo (mostra a incerteza do fato) e o Imperativo (mostra uma ordem, um pedido). No trecho “Ceda espaço aos mais novos e vá cultivar o seu jardim, pelo menos imaginário.”, retire dois verbos no modo ‘Imperativo’.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No trecho “Viu tudo isso,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ora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sorrindo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ora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zangado...”, os termos destacados indicam uma ideia 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oposição.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proporção.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conclusão.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alternância.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explicação.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27700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5FC0631E-DB68-2D81-32B7-F156A92FB13F}"/>
              </a:ext>
            </a:extLst>
          </p:cNvPr>
          <p:cNvGraphicFramePr>
            <a:graphicFrameLocks noGrp="1"/>
          </p:cNvGraphicFramePr>
          <p:nvPr>
            <p:extLst>
              <p:ext uri="{D42A27DB-BD31-4B8C-83A1-F6EECF244321}">
                <p14:modId xmlns:p14="http://schemas.microsoft.com/office/powerpoint/2010/main" val="1417682751"/>
              </p:ext>
            </p:extLst>
          </p:nvPr>
        </p:nvGraphicFramePr>
        <p:xfrm>
          <a:off x="329118" y="707633"/>
          <a:ext cx="11533763" cy="393129"/>
        </p:xfrm>
        <a:graphic>
          <a:graphicData uri="http://schemas.openxmlformats.org/drawingml/2006/table">
            <a:tbl>
              <a:tblPr firstRow="1" firstCol="1" bandRow="1"/>
              <a:tblGrid>
                <a:gridCol w="11533763">
                  <a:extLst>
                    <a:ext uri="{9D8B030D-6E8A-4147-A177-3AD203B41FA5}">
                      <a16:colId xmlns:a16="http://schemas.microsoft.com/office/drawing/2014/main" val="3635915"/>
                    </a:ext>
                  </a:extLst>
                </a:gridCol>
              </a:tblGrid>
              <a:tr h="301556">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2805288460"/>
                  </a:ext>
                </a:extLst>
              </a:tr>
            </a:tbl>
          </a:graphicData>
        </a:graphic>
      </p:graphicFrame>
      <p:sp>
        <p:nvSpPr>
          <p:cNvPr id="7" name="CaixaDeTexto 6">
            <a:extLst>
              <a:ext uri="{FF2B5EF4-FFF2-40B4-BE49-F238E27FC236}">
                <a16:creationId xmlns:a16="http://schemas.microsoft.com/office/drawing/2014/main" id="{85BEC963-877D-C7C6-894C-7DC0C1AC0B74}"/>
              </a:ext>
            </a:extLst>
          </p:cNvPr>
          <p:cNvSpPr txBox="1"/>
          <p:nvPr/>
        </p:nvSpPr>
        <p:spPr>
          <a:xfrm>
            <a:off x="267509" y="1100762"/>
            <a:ext cx="11533763" cy="522322"/>
          </a:xfrm>
          <a:prstGeom prst="rect">
            <a:avLst/>
          </a:prstGeom>
          <a:noFill/>
        </p:spPr>
        <p:txBody>
          <a:bodyPr wrap="square" rtlCol="0">
            <a:spAutoFit/>
          </a:bodyPr>
          <a:lstStyle/>
          <a:p>
            <a:pPr>
              <a:lnSpc>
                <a:spcPct val="115000"/>
              </a:lnSpc>
              <a:spcAft>
                <a:spcPts val="800"/>
              </a:spcAft>
            </a:pPr>
            <a:r>
              <a:rPr lang="pt-BR" sz="2600" b="1" kern="1800" spc="-40" dirty="0">
                <a:solidFill>
                  <a:srgbClr val="000000"/>
                </a:solidFill>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Sistematizando os conhecimentos</a:t>
            </a:r>
            <a:endParaRPr lang="pt-BR" dirty="0"/>
          </a:p>
        </p:txBody>
      </p:sp>
      <p:sp>
        <p:nvSpPr>
          <p:cNvPr id="4" name="CaixaDeTexto 3">
            <a:extLst>
              <a:ext uri="{FF2B5EF4-FFF2-40B4-BE49-F238E27FC236}">
                <a16:creationId xmlns:a16="http://schemas.microsoft.com/office/drawing/2014/main" id="{433E1723-0221-7B9F-28EE-83A5EF02AF35}"/>
              </a:ext>
            </a:extLst>
          </p:cNvPr>
          <p:cNvSpPr txBox="1"/>
          <p:nvPr/>
        </p:nvSpPr>
        <p:spPr>
          <a:xfrm>
            <a:off x="267509" y="1623084"/>
            <a:ext cx="11595372" cy="5128392"/>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autor emprega no texto, muitas vezes a linguagem figurada, fugindo do significado literal (real/denotativo) e cria sentidos conotativos. Aponte os trechos que apresentam a predominância da linguagem conotativa.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“Há 64 anos, um adolescente fascinado por papel impresso notou que, no andar térreo do prédio onde morava, um placar exibia a cada manhã a primeira página de um jornal modestíssimo, porém jornal.”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ED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“Pois chegou o momento deste contumaz rabiscador de letras pendurar as chuteiras (que na prática jamais calçou) e dizer aos leitores um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-adeus sem melancolia, mas oportuno.”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ED0000"/>
                </a:solidFill>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ED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que lhe pedimos é uma espécie de loucura mansa, que desenvolva determinado ponto de vista não ortodoxo e não trivial e desperte em nós a inclinação para o jogo da fantasia, o absurdo e a vadiação de espírito.”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“Em certo período, consagrou mais tempo a tarefas burocráticas do que ao jornalismo, porém jamais deixou de ser homem de jornal, leitor implacável de jornais, interessado em seguir não apenas o desdobrar das notícias como as diferentes maneiras de apresentá-las ao público.”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00465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D5B35-6315-9131-F5CE-E3D43EA74E5C}"/>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562E0CF8-FEB4-3204-1E58-271936799D7E}"/>
              </a:ext>
            </a:extLst>
          </p:cNvPr>
          <p:cNvSpPr txBox="1"/>
          <p:nvPr/>
        </p:nvSpPr>
        <p:spPr>
          <a:xfrm>
            <a:off x="370914" y="635457"/>
            <a:ext cx="6096000" cy="369332"/>
          </a:xfrm>
          <a:prstGeom prst="rect">
            <a:avLst/>
          </a:prstGeom>
          <a:noFill/>
        </p:spPr>
        <p:txBody>
          <a:bodyPr wrap="square">
            <a:spAutoFit/>
          </a:bodyPr>
          <a:lstStyle/>
          <a:p>
            <a:pPr lvl="2"/>
            <a:endParaRPr lang="pt-BR" b="1" dirty="0">
              <a:solidFill>
                <a:schemeClr val="tx1"/>
              </a:solidFill>
              <a:latin typeface="Arial Narrow" panose="020B0606020202030204" pitchFamily="34" charset="0"/>
            </a:endParaRPr>
          </a:p>
        </p:txBody>
      </p:sp>
      <p:sp>
        <p:nvSpPr>
          <p:cNvPr id="3" name="CaixaDeTexto 2">
            <a:extLst>
              <a:ext uri="{FF2B5EF4-FFF2-40B4-BE49-F238E27FC236}">
                <a16:creationId xmlns:a16="http://schemas.microsoft.com/office/drawing/2014/main" id="{92AED345-2C33-B2E3-C1AC-EC0FABC1CA68}"/>
              </a:ext>
            </a:extLst>
          </p:cNvPr>
          <p:cNvSpPr txBox="1"/>
          <p:nvPr/>
        </p:nvSpPr>
        <p:spPr>
          <a:xfrm>
            <a:off x="370914" y="820123"/>
            <a:ext cx="11546766" cy="4349717"/>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Nos textos muitas vezes é necessário estabelecer relações entre partes do texto para que haja a continuidade do texto. No trecho: “Em certo período, consagrou mais tempo a tarefas burocráticas do que ao jornalismo, porém jamais deixou de ser homem de jornal, leitor implacável de jornais, interessado em seguir não apenas o desdobrar das notícias como as diferentes maneiras de apresentá-las ao público.”, o termo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b="1" u="sng" kern="100" dirty="0" err="1">
                <a:effectLst/>
                <a:latin typeface="Arial Narrow" panose="020B0606020202030204" pitchFamily="34" charset="0"/>
                <a:ea typeface="Calibri" panose="020F0502020204030204" pitchFamily="34" charset="0"/>
                <a:cs typeface="Times New Roman" panose="02020603050405020304" pitchFamily="18" charset="0"/>
              </a:rPr>
              <a:t>las</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 refere 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notícias.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décadas.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louvações.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tarefas burocráticas.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diferentes maneiras.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05165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23CA2-E742-52D7-F290-467A4BA6E97A}"/>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1369B4D-AA52-2CAA-E8DF-400C31724162}"/>
              </a:ext>
            </a:extLst>
          </p:cNvPr>
          <p:cNvSpPr txBox="1"/>
          <p:nvPr/>
        </p:nvSpPr>
        <p:spPr>
          <a:xfrm>
            <a:off x="370914" y="635457"/>
            <a:ext cx="6096000" cy="369332"/>
          </a:xfrm>
          <a:prstGeom prst="rect">
            <a:avLst/>
          </a:prstGeom>
          <a:noFill/>
        </p:spPr>
        <p:txBody>
          <a:bodyPr wrap="square">
            <a:spAutoFit/>
          </a:bodyPr>
          <a:lstStyle/>
          <a:p>
            <a:pPr lvl="2"/>
            <a:endParaRPr lang="pt-BR" b="1" dirty="0">
              <a:solidFill>
                <a:schemeClr val="tx1"/>
              </a:solidFill>
              <a:latin typeface="Arial Narrow" panose="020B0606020202030204" pitchFamily="34" charset="0"/>
            </a:endParaRPr>
          </a:p>
        </p:txBody>
      </p:sp>
      <p:sp>
        <p:nvSpPr>
          <p:cNvPr id="3" name="CaixaDeTexto 2">
            <a:extLst>
              <a:ext uri="{FF2B5EF4-FFF2-40B4-BE49-F238E27FC236}">
                <a16:creationId xmlns:a16="http://schemas.microsoft.com/office/drawing/2014/main" id="{7B31F46C-4B56-5B0D-06E4-BDF17D010C7C}"/>
              </a:ext>
            </a:extLst>
          </p:cNvPr>
          <p:cNvSpPr txBox="1"/>
          <p:nvPr/>
        </p:nvSpPr>
        <p:spPr>
          <a:xfrm>
            <a:off x="254000" y="635457"/>
            <a:ext cx="11653520" cy="5907066"/>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crônica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 Drummond, apresenta características como o uso da linguagem coloquial, a reflexão sobre a vida cotidiana e a crítica social, além de abordar a temática da experiência da velhice e da morte. Tais características apresentadas na crônica são também marcas da segunda fase do modernismo. Aponte as alternativas que mostram trechos exemplificando essas características no texto em estudo.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“Procurou extrair de cada coisa não uma lição, mas um traço que comovesse ou distraísse o leitor, fazendo-o sorrir, se não do acontecimento, pelo menos do próprio cronista...”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“Crônica tem esta vantagem: não obriga ao paletó-e-gravata do editorialista, forçado a definir uma posição correta diante dos grandes problemas (...) dispensa a especialização suada em economia, finanças, política nacional e internacional, esporte, religião e o mais que imaginar se possa.”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 é por admitir esta noção de velho, consciente e alegremente, que ele hoje se despede da crônica, sem se despedir do gosto de manejar a palavra escrita, sob outras modalidades, pois escrever é sua doença vital, já agora sem periodicidade e com suave preguiça.”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“Comete é tempo errado de verbo. Melhor dizer: cometia. Pois chegou o momento deste contumaz rabiscador de letras pendurar as chuteiras...”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2218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097A3-FF62-0311-2E81-43FE2E48128E}"/>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1CDB077-AF92-5501-64B2-42FB0C623814}"/>
              </a:ext>
            </a:extLst>
          </p:cNvPr>
          <p:cNvSpPr txBox="1"/>
          <p:nvPr/>
        </p:nvSpPr>
        <p:spPr>
          <a:xfrm>
            <a:off x="370914" y="635457"/>
            <a:ext cx="6096000" cy="369332"/>
          </a:xfrm>
          <a:prstGeom prst="rect">
            <a:avLst/>
          </a:prstGeom>
          <a:noFill/>
        </p:spPr>
        <p:txBody>
          <a:bodyPr wrap="square">
            <a:spAutoFit/>
          </a:bodyPr>
          <a:lstStyle/>
          <a:p>
            <a:pPr lvl="2"/>
            <a:endParaRPr lang="pt-BR" b="1" dirty="0">
              <a:solidFill>
                <a:schemeClr val="tx1"/>
              </a:solidFill>
              <a:latin typeface="Arial Narrow" panose="020B0606020202030204" pitchFamily="34" charset="0"/>
            </a:endParaRPr>
          </a:p>
        </p:txBody>
      </p:sp>
      <p:sp>
        <p:nvSpPr>
          <p:cNvPr id="3" name="CaixaDeTexto 2">
            <a:extLst>
              <a:ext uri="{FF2B5EF4-FFF2-40B4-BE49-F238E27FC236}">
                <a16:creationId xmlns:a16="http://schemas.microsoft.com/office/drawing/2014/main" id="{07F93A13-92F1-8679-F827-58B96613A609}"/>
              </a:ext>
            </a:extLst>
          </p:cNvPr>
          <p:cNvSpPr txBox="1"/>
          <p:nvPr/>
        </p:nvSpPr>
        <p:spPr>
          <a:xfrm>
            <a:off x="274320" y="820123"/>
            <a:ext cx="11653520" cy="3571042"/>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crônica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Ciao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apresenta uma linguagem próxima do cotidiano, com expressões e tom informais, também características marcantes da segunda fase do modernismo. Marque as alternativas que apresentam trechos que predominam a informalidade no uso da linguagem.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“...pendurar as chuteiras...”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“...comete as suas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croniquices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“...praticamente de graça, topou...”</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para você não ficar metido a besta...”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“Claro que ele deve ser um cara confiável...”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8583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E38FE-577B-1176-0F11-63D1E6224550}"/>
            </a:ext>
          </a:extLst>
        </p:cNvPr>
        <p:cNvGrpSpPr/>
        <p:nvPr/>
      </p:nvGrpSpPr>
      <p:grpSpPr>
        <a:xfrm>
          <a:off x="0" y="0"/>
          <a:ext cx="0" cy="0"/>
          <a:chOff x="0" y="0"/>
          <a:chExt cx="0" cy="0"/>
        </a:xfrm>
      </p:grpSpPr>
      <p:sp>
        <p:nvSpPr>
          <p:cNvPr id="14" name="Rectangle 1">
            <a:extLst>
              <a:ext uri="{FF2B5EF4-FFF2-40B4-BE49-F238E27FC236}">
                <a16:creationId xmlns:a16="http://schemas.microsoft.com/office/drawing/2014/main" id="{05FF83F0-7F33-AE31-91C8-C2C871A2D68F}"/>
              </a:ext>
            </a:extLst>
          </p:cNvPr>
          <p:cNvSpPr>
            <a:spLocks noChangeArrowheads="1"/>
          </p:cNvSpPr>
          <p:nvPr/>
        </p:nvSpPr>
        <p:spPr bwMode="auto">
          <a:xfrm>
            <a:off x="333489" y="4492708"/>
            <a:ext cx="2098405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41A2D437-DDC2-ABB4-AFF7-F4B0C3645E0D}"/>
              </a:ext>
            </a:extLst>
          </p:cNvPr>
          <p:cNvSpPr txBox="1"/>
          <p:nvPr/>
        </p:nvSpPr>
        <p:spPr>
          <a:xfrm>
            <a:off x="259773" y="746659"/>
            <a:ext cx="11575472" cy="4084003"/>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16</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Viu de longe, mas de coração arfante, a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Segunda Guerra Mundial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acompanhou a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industrialização do Brasil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b="1" u="sng" kern="100" dirty="0">
                <a:effectLst/>
                <a:latin typeface="Arial Narrow" panose="020B0606020202030204" pitchFamily="34" charset="0"/>
                <a:ea typeface="Calibri" panose="020F0502020204030204" pitchFamily="34" charset="0"/>
                <a:cs typeface="Times New Roman" panose="02020603050405020304" pitchFamily="18" charset="0"/>
              </a:rPr>
              <a:t>os movimentos populares frustrados mas renascidos, os ismos de vanguarda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que ambicionavam reformular para sempre o conceito universal de poesia...”, as partes destacadas evidenciam principalmente o contexto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social.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político.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cultural.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histórico.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econômico.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56136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FD43B-820F-622F-3FD9-A9E1344D2628}"/>
            </a:ext>
          </a:extLst>
        </p:cNvPr>
        <p:cNvGrpSpPr/>
        <p:nvPr/>
      </p:nvGrpSpPr>
      <p:grpSpPr>
        <a:xfrm>
          <a:off x="0" y="0"/>
          <a:ext cx="0" cy="0"/>
          <a:chOff x="0" y="0"/>
          <a:chExt cx="0" cy="0"/>
        </a:xfrm>
      </p:grpSpPr>
      <p:sp>
        <p:nvSpPr>
          <p:cNvPr id="10" name="Rectangle 1">
            <a:extLst>
              <a:ext uri="{FF2B5EF4-FFF2-40B4-BE49-F238E27FC236}">
                <a16:creationId xmlns:a16="http://schemas.microsoft.com/office/drawing/2014/main" id="{67DD7D6D-694D-957E-4F27-AEEB94B37A8B}"/>
              </a:ext>
            </a:extLst>
          </p:cNvPr>
          <p:cNvSpPr>
            <a:spLocks noChangeArrowheads="1"/>
          </p:cNvSpPr>
          <p:nvPr/>
        </p:nvSpPr>
        <p:spPr bwMode="auto">
          <a:xfrm>
            <a:off x="399912" y="4584148"/>
            <a:ext cx="2099258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pic>
        <p:nvPicPr>
          <p:cNvPr id="2" name="Imagem 1" descr="Texto&#10;&#10;Descrição gerada automaticamente com confiança baixa">
            <a:extLst>
              <a:ext uri="{FF2B5EF4-FFF2-40B4-BE49-F238E27FC236}">
                <a16:creationId xmlns:a16="http://schemas.microsoft.com/office/drawing/2014/main" id="{0740BE89-0412-F1E2-213C-4CAD887B0196}"/>
              </a:ext>
            </a:extLst>
          </p:cNvPr>
          <p:cNvPicPr>
            <a:picLocks noChangeAspect="1"/>
          </p:cNvPicPr>
          <p:nvPr/>
        </p:nvPicPr>
        <p:blipFill>
          <a:blip r:embed="rId2"/>
          <a:stretch>
            <a:fillRect/>
          </a:stretch>
        </p:blipFill>
        <p:spPr>
          <a:xfrm>
            <a:off x="293542" y="661307"/>
            <a:ext cx="4205721" cy="901226"/>
          </a:xfrm>
          <a:prstGeom prst="rect">
            <a:avLst/>
          </a:prstGeom>
        </p:spPr>
      </p:pic>
      <p:sp>
        <p:nvSpPr>
          <p:cNvPr id="5" name="CaixaDeTexto 4">
            <a:extLst>
              <a:ext uri="{FF2B5EF4-FFF2-40B4-BE49-F238E27FC236}">
                <a16:creationId xmlns:a16="http://schemas.microsoft.com/office/drawing/2014/main" id="{44955510-0719-2178-78EB-5375C2B726D9}"/>
              </a:ext>
            </a:extLst>
          </p:cNvPr>
          <p:cNvSpPr txBox="1"/>
          <p:nvPr/>
        </p:nvSpPr>
        <p:spPr>
          <a:xfrm>
            <a:off x="293542" y="1562533"/>
            <a:ext cx="10697440" cy="456279"/>
          </a:xfrm>
          <a:prstGeom prst="rect">
            <a:avLst/>
          </a:prstGeom>
          <a:noFill/>
        </p:spPr>
        <p:txBody>
          <a:bodyPr wrap="square">
            <a:spAutoFit/>
          </a:bodyPr>
          <a:lstStyle/>
          <a:p>
            <a:pPr>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.QUESTÃO 35 - (ENEM) - 2022</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F8AFC81E-1076-3F79-4E85-C54513B20F73}"/>
              </a:ext>
            </a:extLst>
          </p:cNvPr>
          <p:cNvGraphicFramePr>
            <a:graphicFrameLocks noGrp="1"/>
          </p:cNvGraphicFramePr>
          <p:nvPr>
            <p:extLst>
              <p:ext uri="{D42A27DB-BD31-4B8C-83A1-F6EECF244321}">
                <p14:modId xmlns:p14="http://schemas.microsoft.com/office/powerpoint/2010/main" val="1355957328"/>
              </p:ext>
            </p:extLst>
          </p:nvPr>
        </p:nvGraphicFramePr>
        <p:xfrm>
          <a:off x="399911" y="2273852"/>
          <a:ext cx="11424943" cy="2673922"/>
        </p:xfrm>
        <a:graphic>
          <a:graphicData uri="http://schemas.openxmlformats.org/drawingml/2006/table">
            <a:tbl>
              <a:tblPr firstRow="1" firstCol="1" bandRow="1"/>
              <a:tblGrid>
                <a:gridCol w="11424943">
                  <a:extLst>
                    <a:ext uri="{9D8B030D-6E8A-4147-A177-3AD203B41FA5}">
                      <a16:colId xmlns:a16="http://schemas.microsoft.com/office/drawing/2014/main" val="43249491"/>
                    </a:ext>
                  </a:extLst>
                </a:gridCol>
              </a:tblGrid>
              <a:tr h="0">
                <a:tc>
                  <a:txBody>
                    <a:bodyPr/>
                    <a:lstStyle/>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35 (Enem), além da leitura analítica do texto, é necessário considerar o gênero textual, bem como compreender o enunciado: “No texto, ao refletir sobre a atividade de cronista, a autora questiona características do gênero crônica, como”, é importante retomar as palavras/expressões-chave desse enunciado: ‘refletir sobre a atividade de cronista’/ ‘características do gênero crônica’. Logo no início do texto, a cronista propõe indagações sobre o gênero crônica: “um relato”, “uma conversa”, “um resumo” - comunicação breve... Ao longo do texto: há uma reclamação que suas crônicas não podem promover “mudanças mais profundas” e “interiores”, texto que deve ser consumido em minutos.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006980135"/>
                  </a:ext>
                </a:extLst>
              </a:tr>
            </a:tbl>
          </a:graphicData>
        </a:graphic>
      </p:graphicFrame>
      <p:sp>
        <p:nvSpPr>
          <p:cNvPr id="11" name="Rectangle 1">
            <a:extLst>
              <a:ext uri="{FF2B5EF4-FFF2-40B4-BE49-F238E27FC236}">
                <a16:creationId xmlns:a16="http://schemas.microsoft.com/office/drawing/2014/main" id="{B36902DD-A702-C68B-2B86-1CBBBBFC1397}"/>
              </a:ext>
            </a:extLst>
          </p:cNvPr>
          <p:cNvSpPr>
            <a:spLocks noChangeArrowheads="1"/>
          </p:cNvSpPr>
          <p:nvPr/>
        </p:nvSpPr>
        <p:spPr bwMode="auto">
          <a:xfrm>
            <a:off x="2776538" y="3302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7292727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6E275-A481-D3FD-F7CB-8511275528D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2DC3921-30D6-6A97-D090-F3C65883504B}"/>
              </a:ext>
            </a:extLst>
          </p:cNvPr>
          <p:cNvSpPr txBox="1"/>
          <p:nvPr/>
        </p:nvSpPr>
        <p:spPr>
          <a:xfrm>
            <a:off x="233680" y="782839"/>
            <a:ext cx="11704320" cy="5466946"/>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Ser cronista sei que não sou, mas tenho meditado ligeiramente no assunto. Crônica é um relato? É uma conversa? É um resumo de um estado de espírito? Não sei, pois antes de começar a escrever para o Jornal do Brasil, eu só tinha escrito romances e contos. E também sem perceber, à medida que escrevia para aqui, ia me tornando pessoal demais, correndo o risco de em breve publicar minha vida passada e presente, o que não pretendo. Outra coisa notei: basta eu saber que estou escrevendo para o jornal, isto é, para algo aberto facilmente por todo o mundo, e não para um livro, que só é aberto por quem realmente quer, para que, sem mesmo sentir, o modo de escrever se transforme. Não é que me desagrade mudar, pelo contrário. Mas queria que fossem mudanças mais profundas e interiores que não viessem a se refletir no escrever. Mas mudar só porque isso é uma coluna ou uma crônica? Ser mais leve só porque o leitor assim o quer? Divertir? Fazer passar uns minutos de leitura? E outra coisa: nos meus livros quero profundamente a comunicação profunda comigo e com o leitor. Aqui no jornal apenas falo com o leitor e agrada-me que ele fique agradado. Vou dizer a verdade: não estou contente.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LISPECTOR, C. In: A descoberta do mundo. Rio de Janeiro: Rocco, 1999.</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00843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05B6-F6FC-0E57-39A8-C58CAEFB3AE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3201649-5A2C-0EFE-716F-4F728CD9C0AE}"/>
              </a:ext>
            </a:extLst>
          </p:cNvPr>
          <p:cNvSpPr txBox="1"/>
          <p:nvPr/>
        </p:nvSpPr>
        <p:spPr>
          <a:xfrm>
            <a:off x="294640" y="780547"/>
            <a:ext cx="11531600" cy="2971583"/>
          </a:xfrm>
          <a:prstGeom prst="rect">
            <a:avLst/>
          </a:prstGeom>
          <a:noFill/>
        </p:spPr>
        <p:txBody>
          <a:bodyPr wrap="square">
            <a:spAutoFit/>
          </a:bodyPr>
          <a:lstStyle/>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texto, ao refletir sobre a atividade de cronista, a autora questiona características do gênero crônica, como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relação distanciada entre os interlocutores.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articulação de vários núcleos narrativos.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brevidade no tratamento da temática.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descrição minuciosa dos personagens.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público leitor exclusivo.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https://download.inep.gov.br/</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enem</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provas_e_gabaritos</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/2022_PV_impresso_D1_CD1.pdf</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7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60125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6CDD-E604-14FC-7A00-286091C6FF4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0C8E092-5DA8-EB7E-1489-9B995F43A7A7}"/>
              </a:ext>
            </a:extLst>
          </p:cNvPr>
          <p:cNvSpPr txBox="1"/>
          <p:nvPr/>
        </p:nvSpPr>
        <p:spPr>
          <a:xfrm>
            <a:off x="284480" y="849311"/>
            <a:ext cx="6096000" cy="489301"/>
          </a:xfrm>
          <a:prstGeom prst="rect">
            <a:avLst/>
          </a:prstGeom>
          <a:noFill/>
        </p:spPr>
        <p:txBody>
          <a:bodyPr wrap="square">
            <a:spAutoFit/>
          </a:bodyPr>
          <a:lstStyle/>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QUESTÃO 32 - (ENEM) -2024.</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273C52B4-3069-F2A8-CBEE-DF81FC337BE7}"/>
              </a:ext>
            </a:extLst>
          </p:cNvPr>
          <p:cNvGraphicFramePr>
            <a:graphicFrameLocks noGrp="1"/>
          </p:cNvGraphicFramePr>
          <p:nvPr>
            <p:extLst>
              <p:ext uri="{D42A27DB-BD31-4B8C-83A1-F6EECF244321}">
                <p14:modId xmlns:p14="http://schemas.microsoft.com/office/powerpoint/2010/main" val="3021914575"/>
              </p:ext>
            </p:extLst>
          </p:nvPr>
        </p:nvGraphicFramePr>
        <p:xfrm>
          <a:off x="457200" y="1898649"/>
          <a:ext cx="10332720" cy="2496376"/>
        </p:xfrm>
        <a:graphic>
          <a:graphicData uri="http://schemas.openxmlformats.org/drawingml/2006/table">
            <a:tbl>
              <a:tblPr firstRow="1" firstCol="1" bandRow="1"/>
              <a:tblGrid>
                <a:gridCol w="10332720">
                  <a:extLst>
                    <a:ext uri="{9D8B030D-6E8A-4147-A177-3AD203B41FA5}">
                      <a16:colId xmlns:a16="http://schemas.microsoft.com/office/drawing/2014/main" val="2486843329"/>
                    </a:ext>
                  </a:extLst>
                </a:gridCol>
              </a:tblGrid>
              <a:tr h="0">
                <a:tc>
                  <a:txBody>
                    <a:bodyPr/>
                    <a:lstStyle/>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32 (Enem), além da leitura analítica do texto, é necessário considerar o gênero textual, bem como compreender o enunciado: “Nesse trecho, o drama do declínio físico da narradora transmite uma sensibilidade lírica centrada na”, insistimos na ideia de retomar as palavras/expressões-chave do tema: ‘drama do declínio físico da narradora’, ‘sensibilidade lírica’. É importante considerar que o texto reforça a relação de afeto e cuidado entre as personagens.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4049283209"/>
                  </a:ext>
                </a:extLst>
              </a:tr>
            </a:tbl>
          </a:graphicData>
        </a:graphic>
      </p:graphicFrame>
      <p:sp>
        <p:nvSpPr>
          <p:cNvPr id="5" name="Rectangle 1">
            <a:extLst>
              <a:ext uri="{FF2B5EF4-FFF2-40B4-BE49-F238E27FC236}">
                <a16:creationId xmlns:a16="http://schemas.microsoft.com/office/drawing/2014/main" id="{59291AD5-5A06-9261-B0BA-04081CE67699}"/>
              </a:ext>
            </a:extLst>
          </p:cNvPr>
          <p:cNvSpPr>
            <a:spLocks noChangeArrowheads="1"/>
          </p:cNvSpPr>
          <p:nvPr/>
        </p:nvSpPr>
        <p:spPr bwMode="auto">
          <a:xfrm>
            <a:off x="2776538" y="35036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40708674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D134A-20A5-98F4-A709-05798B93142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C79BFF4-4BD8-0724-190B-0D2770EDEE89}"/>
              </a:ext>
            </a:extLst>
          </p:cNvPr>
          <p:cNvSpPr txBox="1"/>
          <p:nvPr/>
        </p:nvSpPr>
        <p:spPr>
          <a:xfrm>
            <a:off x="315595" y="777272"/>
            <a:ext cx="11560810" cy="5077608"/>
          </a:xfrm>
          <a:prstGeom prst="rect">
            <a:avLst/>
          </a:prstGeom>
          <a:noFill/>
        </p:spPr>
        <p:txBody>
          <a:bodyPr wrap="square">
            <a:spAutoFit/>
          </a:bodyPr>
          <a:lstStyle/>
          <a:p>
            <a:pP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Marília acorda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Tomo café em golinhos para não queimar meus lábios ressequidos. Como pão em pedacinhos para não engasgar com um farelo mais duro. Marília come também, mas olha o tempo todo para baixo. Parece que tem um acanhamento novo entre a gente. Termino. Olho mais uma vez pela janela. O dia está bom. Quero caminhar pelo pátio. Marília levanta, pega o andador e põe ao lado da cama. Ela sabe que eu quero levantar sozinha, e levanto. O lance de escadas, apesar de pequeno, ainda me causa problemas, mas não quero um elevador na casa e não vou tolerar descer uma rampa de cadeira de rodas. Marília abre a porta e saímos para a manhã. O dia está mais fresco do que eu imaginava. Ela pega uma manta de tricô que temos desde não sei quando e põe sobre as minhas costas. Ela aperta meus ombros com muita força, porque mesmo depois de todos esses anos, não descobriu a medida certa do carinho. Eu gosto. Porque entendo que naquele ato, naquela força está o nosso carinho.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POLESSO, N. B. Amora. Porto Alegre: Não Editora, 2015.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16626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7F3F1-A5EF-D9AE-AEF8-19B583E2B65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696066E-3BD2-49D6-3593-4CA96498ED52}"/>
              </a:ext>
            </a:extLst>
          </p:cNvPr>
          <p:cNvSpPr txBox="1"/>
          <p:nvPr/>
        </p:nvSpPr>
        <p:spPr>
          <a:xfrm>
            <a:off x="264160" y="750067"/>
            <a:ext cx="11572240" cy="3644075"/>
          </a:xfrm>
          <a:prstGeom prst="rect">
            <a:avLst/>
          </a:prstGeom>
          <a:noFill/>
        </p:spPr>
        <p:txBody>
          <a:bodyPr wrap="square">
            <a:spAutoFit/>
          </a:bodyPr>
          <a:lstStyle/>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Nesse trecho, o drama do declínio físico da narradora transmite uma sensibilidade lírica centrada na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necessidade de fazer adaptações na casa.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atmosfera de afeto fortalecido pelo convívio.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condição de dependência de outras pessoas.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determinação de manter a regularidade da rotina.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aceitação das restrições de mobilidade da personagem.</a:t>
            </a:r>
          </a:p>
          <a:p>
            <a:pPr>
              <a:lnSpc>
                <a:spcPct val="115000"/>
              </a:lnSpc>
              <a:buNone/>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https://download.inep.gov.br/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enem</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provas_e_gabaritos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/2024_PV_impresso_D1_CD1.pdf</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7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55647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4A9392C8-44CA-7ECB-1EFB-3577920A0834}"/>
              </a:ext>
            </a:extLst>
          </p:cNvPr>
          <p:cNvSpPr txBox="1"/>
          <p:nvPr/>
        </p:nvSpPr>
        <p:spPr>
          <a:xfrm>
            <a:off x="335114" y="628582"/>
            <a:ext cx="11521772" cy="477054"/>
          </a:xfrm>
          <a:prstGeom prst="rect">
            <a:avLst/>
          </a:prstGeom>
          <a:noFill/>
        </p:spPr>
        <p:txBody>
          <a:bodyPr wrap="square" rtlCol="0">
            <a:spAutoFit/>
          </a:bodyPr>
          <a:lstStyle/>
          <a:p>
            <a:r>
              <a:rPr lang="pt-BR" sz="2500" b="1" dirty="0">
                <a:solidFill>
                  <a:schemeClr val="accent2">
                    <a:lumMod val="75000"/>
                  </a:schemeClr>
                </a:solidFill>
                <a:latin typeface="Arial Narrow" panose="020B0606020202030204" pitchFamily="34" charset="0"/>
              </a:rPr>
              <a:t>► Produção textual</a:t>
            </a:r>
          </a:p>
        </p:txBody>
      </p:sp>
      <p:sp>
        <p:nvSpPr>
          <p:cNvPr id="3" name="CaixaDeTexto 2">
            <a:extLst>
              <a:ext uri="{FF2B5EF4-FFF2-40B4-BE49-F238E27FC236}">
                <a16:creationId xmlns:a16="http://schemas.microsoft.com/office/drawing/2014/main" id="{BA7A8944-BCC5-2FBE-011C-00E2BFC67AB8}"/>
              </a:ext>
            </a:extLst>
          </p:cNvPr>
          <p:cNvSpPr txBox="1"/>
          <p:nvPr/>
        </p:nvSpPr>
        <p:spPr>
          <a:xfrm>
            <a:off x="243840" y="1199487"/>
            <a:ext cx="11613046" cy="2013628"/>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nesta etapa, você irá produzir uma Crônica. Para isso, leia e interprete a proposta de escrita, os textos motivadores, observe as características e a estrutura do gênero, bem como relembre as explicações sobre esse gênero realizadas durante as aulas pelo(a) seu(sua) professor(a). Siga o passo a passo das “orientações gerais para produzir o seu texto”.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780EBC6-DD04-1958-8474-44CF77DC2FE7}"/>
              </a:ext>
            </a:extLst>
          </p:cNvPr>
          <p:cNvSpPr txBox="1"/>
          <p:nvPr/>
        </p:nvSpPr>
        <p:spPr>
          <a:xfrm>
            <a:off x="335114" y="3429000"/>
            <a:ext cx="11613046" cy="2894960"/>
          </a:xfrm>
          <a:prstGeom prst="rect">
            <a:avLst/>
          </a:prstGeom>
          <a:noFill/>
        </p:spPr>
        <p:txBody>
          <a:bodyPr wrap="square">
            <a:spAutoFit/>
          </a:bodyPr>
          <a:lstStyle/>
          <a:p>
            <a:pPr algn="just" fontAlgn="base">
              <a:lnSpc>
                <a:spcPct val="115000"/>
              </a:lnSpc>
              <a:spcAft>
                <a:spcPts val="800"/>
              </a:spcAft>
              <a:buNone/>
            </a:pPr>
            <a:r>
              <a:rPr lang="pt-BR" sz="2200" b="1" kern="100" dirty="0">
                <a:solidFill>
                  <a:srgbClr val="0070C0"/>
                </a:solidFill>
                <a:effectLst/>
                <a:latin typeface="Arial Narrow" panose="020B0606020202030204" pitchFamily="34" charset="0"/>
                <a:ea typeface="Calibri" panose="020F0502020204030204" pitchFamily="34" charset="0"/>
                <a:cs typeface="Times New Roman" panose="02020603050405020304" pitchFamily="18" charset="0"/>
              </a:rPr>
              <a:t>HORA DE PRODUZIR!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crônica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gênero discursivo/textual no qual, com base na observação e no relato de fatos cotidianos, o autor manifesta sua perspectiva subjetiva, oferecendo uma interpretação que revela ao leitor algo que não é percebido pelo senso comum. Dessa foram, o objetivo/finalidade da crônica é discutir aquilo que parece invisível para a maioria das pessoas. Além disso, visa divertir ou levar à reflexão sobre a vida e os comportamentos humanos. A crônica pode apresentar elementos básicos da narrativa (fatos, personagens, tempo e lugar) e tem como uma de suas tendências tratar de acontecimentos característicos de uma sociedade.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62940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7C6E2-D039-658F-4818-2EAFFF794EE3}"/>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B2EE1909-BAB5-A497-7947-B61349B65598}"/>
              </a:ext>
            </a:extLst>
          </p:cNvPr>
          <p:cNvSpPr>
            <a:spLocks noChangeArrowheads="1"/>
          </p:cNvSpPr>
          <p:nvPr/>
        </p:nvSpPr>
        <p:spPr bwMode="auto">
          <a:xfrm>
            <a:off x="2765425" y="34353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0A1B8C8B-0242-E611-BCA1-F8C3A5842511}"/>
              </a:ext>
            </a:extLst>
          </p:cNvPr>
          <p:cNvSpPr txBox="1"/>
          <p:nvPr/>
        </p:nvSpPr>
        <p:spPr>
          <a:xfrm>
            <a:off x="223520" y="706405"/>
            <a:ext cx="11623040" cy="240303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Escreva uma crônica para ser publicada em um jornal semanal, discutindo sobre o tema/assunto: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“Os indígenas brasileiros e sua incansável luta pelo direito à vida.”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Para isso,</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tenha como base</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seu conhecimento de mundo e a leitura dos textos motivadores, principalmente da notícia (Texto III). Na sua crônica, relate os fatos da notícia que você leu, descreva a sequência desses fatos que compõem a notícia, como: o que e como ocorreu, onde, quando, quais povos, o porquê etc. Durante a escrita de sua “crônica”, procure fazer reflexões usando os textos motivadores e apresente o(s)impacto(s) que essa notícia causou em você.</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1029849F-386F-32CF-603A-9D34D3C58AFC}"/>
              </a:ext>
            </a:extLst>
          </p:cNvPr>
          <p:cNvSpPr txBox="1"/>
          <p:nvPr/>
        </p:nvSpPr>
        <p:spPr>
          <a:xfrm>
            <a:off x="325120" y="3215642"/>
            <a:ext cx="11623040" cy="3386889"/>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os textos motivadores a seguir.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Povos indígenas no Brasil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Os povos indígenas no Brasil</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são a parcela população descendente dos povos originários, que podem ser definidos como aqueles que estavam no território brasileiro muito antes da chegada dos colonizadores portugueses. Atualmente existem mais de 260 povos indígenas no Brasil, somando uma população de 1,6 milhão de habitantes ou 0,83% da população do país.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maioria dos povos indígenas brasileiros vive na região Norte do país, nos estados por onde se estende a Amazônia Legal. A diversidade étnica e linguística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81099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4A191-D3E4-36C2-01E3-1CBB6CEF2B48}"/>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C2652C77-E1C4-E5AF-984C-AA9FA5CA0C78}"/>
              </a:ext>
            </a:extLst>
          </p:cNvPr>
          <p:cNvSpPr>
            <a:spLocks noChangeArrowheads="1"/>
          </p:cNvSpPr>
          <p:nvPr/>
        </p:nvSpPr>
        <p:spPr bwMode="auto">
          <a:xfrm>
            <a:off x="2776538" y="30321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47DA5EF6-18E6-1B10-B72C-34DA7741D908}"/>
              </a:ext>
            </a:extLst>
          </p:cNvPr>
          <p:cNvSpPr txBox="1"/>
          <p:nvPr/>
        </p:nvSpPr>
        <p:spPr>
          <a:xfrm>
            <a:off x="246380" y="682752"/>
            <a:ext cx="11722100" cy="1519198"/>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desses povos tem grande importância para a manutenção da pluralidade cultural do país. Para além disso, os indígenas são parte fundamental da história de formação do território nacional e da preservação ambiental, tendo em vista que levam um modo de vida mais sustentável e em harmonia com os recursos obtidos na natureza.(...) </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r" defTabSz="914400" rtl="0" eaLnBrk="1" fontAlgn="auto" latinLnBrk="0" hangingPunct="1">
              <a:lnSpc>
                <a:spcPct val="107000"/>
              </a:lnSpc>
              <a:spcBef>
                <a:spcPts val="0"/>
              </a:spcBef>
              <a:spcAft>
                <a:spcPts val="800"/>
              </a:spcAft>
              <a:buClrTx/>
              <a:buSzTx/>
              <a:buFontTx/>
              <a:buNone/>
              <a:tabLst/>
              <a:defRPr/>
            </a:pPr>
            <a:r>
              <a:rPr kumimoji="0" lang="pt-BR" sz="10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Times New Roman" panose="02020603050405020304" pitchFamily="18" charset="0"/>
              </a:rPr>
              <a:t>Disponível em: </a:t>
            </a:r>
            <a:r>
              <a:rPr kumimoji="0" lang="pt-BR" sz="1000" b="0"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https://mundoeducacao.uol.com.br/geografia/a-populacao-indigena-no-brasil.htm</a:t>
            </a:r>
            <a:r>
              <a:rPr kumimoji="0" lang="pt-BR" sz="10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Times New Roman" panose="02020603050405020304" pitchFamily="18" charset="0"/>
              </a:rPr>
              <a:t>. Acesso em: 7 maio 2025.</a:t>
            </a:r>
            <a:endParaRPr lang="pt-BR" sz="1000" dirty="0"/>
          </a:p>
        </p:txBody>
      </p:sp>
      <p:sp>
        <p:nvSpPr>
          <p:cNvPr id="7" name="CaixaDeTexto 6">
            <a:extLst>
              <a:ext uri="{FF2B5EF4-FFF2-40B4-BE49-F238E27FC236}">
                <a16:creationId xmlns:a16="http://schemas.microsoft.com/office/drawing/2014/main" id="{5FC4F49F-2259-FFF1-0329-0B39F22C1BFB}"/>
              </a:ext>
            </a:extLst>
          </p:cNvPr>
          <p:cNvSpPr txBox="1"/>
          <p:nvPr/>
        </p:nvSpPr>
        <p:spPr>
          <a:xfrm>
            <a:off x="246380" y="2174862"/>
            <a:ext cx="11844020" cy="4575933"/>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fontAlgn="base">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ESTATUTO DO ÍNDIO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Art. 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Cumpre à União, aos Estados e aos Municípios, bem como aos órgãos das respectivas administrações indiretas, nos limites de sua competência, para a proteção das comunidades indígenas e a preservação dos seus direitos: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 - estender aos índios os benefícios da legislação comum, sempre que possível a sua aplicação;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II - prestar assistência aos índios e às comunidades indígenas ainda não integrados à comunhão nacional;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III - respeitar, ao proporcionar aos índios meios para o seu desenvolvimento, as peculiaridades inerentes à sua condição;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IV - assegurar aos índios a possibilidade de livre escolha dos seus meios de vida e subsistência;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79632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CB216-10F0-C8F2-9EF0-DB1691108F9A}"/>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7A85981D-6290-61BF-7546-0D17EDA40C50}"/>
              </a:ext>
            </a:extLst>
          </p:cNvPr>
          <p:cNvSpPr txBox="1"/>
          <p:nvPr/>
        </p:nvSpPr>
        <p:spPr>
          <a:xfrm flipV="1">
            <a:off x="3047280" y="3890664"/>
            <a:ext cx="7502826" cy="646331"/>
          </a:xfrm>
          <a:prstGeom prst="rect">
            <a:avLst/>
          </a:prstGeom>
          <a:noFill/>
        </p:spPr>
        <p:txBody>
          <a:bodyPr wrap="square">
            <a:spAutoFit/>
          </a:bodyPr>
          <a:lstStyle/>
          <a:p>
            <a:endPar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3" name="Rectangle 2">
            <a:extLst>
              <a:ext uri="{FF2B5EF4-FFF2-40B4-BE49-F238E27FC236}">
                <a16:creationId xmlns:a16="http://schemas.microsoft.com/office/drawing/2014/main" id="{AF0D9770-B8D6-5536-D01F-C4DC1BA6FE21}"/>
              </a:ext>
            </a:extLst>
          </p:cNvPr>
          <p:cNvSpPr>
            <a:spLocks noChangeArrowheads="1"/>
          </p:cNvSpPr>
          <p:nvPr/>
        </p:nvSpPr>
        <p:spPr bwMode="auto">
          <a:xfrm>
            <a:off x="2776538" y="2579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1FC4D0A7-6C57-A202-2E23-77155C7DFB77}"/>
              </a:ext>
            </a:extLst>
          </p:cNvPr>
          <p:cNvSpPr txBox="1"/>
          <p:nvPr/>
        </p:nvSpPr>
        <p:spPr>
          <a:xfrm>
            <a:off x="276860" y="702477"/>
            <a:ext cx="11590020" cy="5743945"/>
          </a:xfrm>
          <a:prstGeom prst="rect">
            <a:avLst/>
          </a:prstGeom>
          <a:noFill/>
        </p:spPr>
        <p:txBody>
          <a:bodyPr wrap="square">
            <a:spAutoFit/>
          </a:bodyPr>
          <a:lstStyle/>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 garantir aos índios a permanência voluntária no seu habitat, proporcionando-lhes ali recursos para seu desenvolvimento e progresso;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 - respeitar, no processo de integração do índio à comunhão nacional, a coesão das comunidades indígenas, os seus valores culturais, tradições, usos e costumes;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VII - executar, sempre que possível mediante a colaboração dos índios, os programas e projetos tendentes a beneficiar as comunidades indígenas;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VIII - utilizar a cooperação, o espírito de iniciativa e as qualidades pessoais do índio, tendo em vista a melhoria de suas condições de vida e a sua integração no processo de desenvolvimento;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IX - garantir aos índios e comunidades indígenas, nos termos da Constituição, a posse permanente das terras que habitam, reconhecendo-lhes o direito ao usufruto exclusivo das riquezas naturais e de todas as utilidades naquelas terras existentes;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X - garantir aos índios o pleno exercício dos direitos civis e políticos que em face da legislação lhes couberem.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fontAlgn="base">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 nº 6.001, de 19 de dezembro de 1973).</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27041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1DA8436-D2A8-1E49-F473-D159ED08EC63}"/>
              </a:ext>
            </a:extLst>
          </p:cNvPr>
          <p:cNvSpPr txBox="1"/>
          <p:nvPr/>
        </p:nvSpPr>
        <p:spPr>
          <a:xfrm>
            <a:off x="233680" y="579195"/>
            <a:ext cx="11724640" cy="1829668"/>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Polícia aponta homicídio em caso de indígenas encontradas carbonizadas em MS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Apuração do crime, que ocorreu em região com disputa territorial dos Bororó com proprietários rurais, conta com apoio do Ministério dos Povos Indígenas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E5A14064-7195-D713-63EB-205FCC538DFF}"/>
              </a:ext>
            </a:extLst>
          </p:cNvPr>
          <p:cNvSpPr txBox="1"/>
          <p:nvPr/>
        </p:nvSpPr>
        <p:spPr>
          <a:xfrm>
            <a:off x="6797040" y="2561263"/>
            <a:ext cx="6096000" cy="390171"/>
          </a:xfrm>
          <a:prstGeom prst="rect">
            <a:avLst/>
          </a:prstGeom>
          <a:noFill/>
        </p:spPr>
        <p:txBody>
          <a:bodyPr wrap="square">
            <a:spAutoFit/>
          </a:bodyPr>
          <a:lstStyle/>
          <a:p>
            <a:pPr algn="just">
              <a:lnSpc>
                <a:spcPct val="115000"/>
              </a:lnSpc>
              <a:spcAft>
                <a:spcPts val="800"/>
              </a:spcAft>
            </a:pPr>
            <a:r>
              <a:rPr lang="pt-BR" kern="100" dirty="0" err="1">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Ândrea</a:t>
            </a:r>
            <a:r>
              <a:rPr lang="pt-BR"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Malcher</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 colaboração para a CNN</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4D76279D-0375-4DB6-BC97-AFFD57B994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44486" y="2951434"/>
            <a:ext cx="3055202" cy="2209846"/>
          </a:xfrm>
          <a:prstGeom prst="rect">
            <a:avLst/>
          </a:prstGeom>
        </p:spPr>
      </p:pic>
      <p:sp>
        <p:nvSpPr>
          <p:cNvPr id="11" name="CaixaDeTexto 10">
            <a:extLst>
              <a:ext uri="{FF2B5EF4-FFF2-40B4-BE49-F238E27FC236}">
                <a16:creationId xmlns:a16="http://schemas.microsoft.com/office/drawing/2014/main" id="{27E92CBA-01E6-D0AC-3D85-F02861A4D707}"/>
              </a:ext>
            </a:extLst>
          </p:cNvPr>
          <p:cNvSpPr txBox="1"/>
          <p:nvPr/>
        </p:nvSpPr>
        <p:spPr>
          <a:xfrm>
            <a:off x="500380" y="2705213"/>
            <a:ext cx="6446520" cy="246221"/>
          </a:xfrm>
          <a:prstGeom prst="rect">
            <a:avLst/>
          </a:prstGeom>
          <a:noFill/>
        </p:spPr>
        <p:txBody>
          <a:bodyPr wrap="square">
            <a:spAutoFit/>
          </a:bodyPr>
          <a:lstStyle/>
          <a:p>
            <a:r>
              <a:rPr lang="pt-BR" sz="1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01/04/2025 às 20:10 | Atualizado 01/04/2025 às 20:10</a:t>
            </a:r>
            <a:endParaRPr lang="pt-BR" sz="1000" dirty="0"/>
          </a:p>
        </p:txBody>
      </p:sp>
      <p:sp>
        <p:nvSpPr>
          <p:cNvPr id="13" name="CaixaDeTexto 12">
            <a:extLst>
              <a:ext uri="{FF2B5EF4-FFF2-40B4-BE49-F238E27FC236}">
                <a16:creationId xmlns:a16="http://schemas.microsoft.com/office/drawing/2014/main" id="{08D06B0B-2A6E-5974-60C9-6C40652E4A75}"/>
              </a:ext>
            </a:extLst>
          </p:cNvPr>
          <p:cNvSpPr txBox="1"/>
          <p:nvPr/>
        </p:nvSpPr>
        <p:spPr>
          <a:xfrm>
            <a:off x="3531768" y="3103834"/>
            <a:ext cx="8558632" cy="2123658"/>
          </a:xfrm>
          <a:prstGeom prst="rect">
            <a:avLst/>
          </a:prstGeom>
          <a:noFill/>
        </p:spPr>
        <p:txBody>
          <a:bodyPr wrap="square">
            <a:spAutoFit/>
          </a:bodyPr>
          <a:lstStyle/>
          <a:p>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Investigação da Polícia Civil de Mato Grosso do Sul (PCMS) aponta que os três indígenas encontrados carbonizados, após um incêndio na aldeia da etnia Bororó, na região de Dourados (MS), na madrugada de segunda-feira (31), teriam sido vítimas de homicídio. A corporação informou que as vítimas são Fabiana Benites Amarilha, de 38 anos; uma idosa, identificada inicialmente como </a:t>
            </a:r>
            <a:r>
              <a:rPr lang="pt-BR" sz="22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Liria</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Isnarde</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Batista; e uma criança de um ano de idade. A suspeita de autoria do crime é uma</a:t>
            </a:r>
            <a:endParaRPr lang="pt-BR" sz="2200" dirty="0"/>
          </a:p>
        </p:txBody>
      </p:sp>
      <p:sp>
        <p:nvSpPr>
          <p:cNvPr id="15" name="CaixaDeTexto 14">
            <a:extLst>
              <a:ext uri="{FF2B5EF4-FFF2-40B4-BE49-F238E27FC236}">
                <a16:creationId xmlns:a16="http://schemas.microsoft.com/office/drawing/2014/main" id="{E5D12DB3-5F72-A993-92C2-798EBCA51A0E}"/>
              </a:ext>
            </a:extLst>
          </p:cNvPr>
          <p:cNvSpPr txBox="1"/>
          <p:nvPr/>
        </p:nvSpPr>
        <p:spPr>
          <a:xfrm>
            <a:off x="500380" y="5161280"/>
            <a:ext cx="11536680" cy="1446550"/>
          </a:xfrm>
          <a:prstGeom prst="rect">
            <a:avLst/>
          </a:prstGeom>
          <a:noFill/>
        </p:spPr>
        <p:txBody>
          <a:bodyPr wrap="square">
            <a:spAutoFit/>
          </a:bodyPr>
          <a:lstStyle/>
          <a:p>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mulher de 29 anos que teria invadido um imóvel, na área de retomada indígena </a:t>
            </a:r>
            <a:r>
              <a:rPr lang="pt-BR" sz="22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Avaeté</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Mirim, e desferido um “golpe contundente” contra a idosa com um pedaço de concreto. Ela teria asfixiado o bebê, enquanto a terceira vítima, Fabiana dormia e, então, incendiado a casa, com a ajuda de um </a:t>
            </a:r>
            <a:r>
              <a:rPr lang="pt-BR" sz="2200" dirty="0"/>
              <a:t>líquido inflamável. A mulher sofreu queimaduras ao fugir do local, o que acabou revelando sua participação aos investigadores. </a:t>
            </a:r>
          </a:p>
        </p:txBody>
      </p:sp>
    </p:spTree>
    <p:extLst>
      <p:ext uri="{BB962C8B-B14F-4D97-AF65-F5344CB8AC3E}">
        <p14:creationId xmlns:p14="http://schemas.microsoft.com/office/powerpoint/2010/main" val="3681114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8CA7-F9E7-EA07-3722-787FD808E40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E604A50-A2E0-27A6-785A-9A9CC288CF19}"/>
              </a:ext>
            </a:extLst>
          </p:cNvPr>
          <p:cNvSpPr txBox="1"/>
          <p:nvPr/>
        </p:nvSpPr>
        <p:spPr>
          <a:xfrm>
            <a:off x="223520" y="732040"/>
            <a:ext cx="11663680" cy="3855223"/>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“Durante a apuração, a Polícia Civil conseguiu identificar uma mulher com sinais evidentes de queimaduras recentes, compatíveis com o lapso temporal em que o crime teria ocorrido. As lesões foram analisadas pela perícia médico legista e reforçaram os indícios de sua participação no evento criminoso”, disse a PCMS em nota. Testemunhas também ajudaram a elucidar o crime e corroboraram a versão da polícia. A aldeia está em uma área reivindicada e sofre com conflitos históricos com proprietários rurais pela terra. No entanto, não há evidências de que o crime possa ter motivação na disputa pela terra. Uma equipe do Ministério dos Povos Indígenas (MPI) foi enviada ao local para ajudar no caso e acionou o Ministério da Justiça e a Polícia Federal no Mato Grosso do Sul “para solicitar a investigação do crime em regime de urgência, pelas constantes ameaças, violações territoriais e atos de violência sofridos pelos Guarani Kaiowá”.</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https://www.cnnbrasil.com.br/nacional/centro-oeste/</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ms</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/policia-aponta-homicidio-em-caso-de-indigenas-encontradas-carbonizada-em-ms/. Acesso em: 7 maio 2025.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BD3EBB62-E239-001C-4375-4350FF9DB2F5}"/>
              </a:ext>
            </a:extLst>
          </p:cNvPr>
          <p:cNvSpPr txBox="1"/>
          <p:nvPr/>
        </p:nvSpPr>
        <p:spPr>
          <a:xfrm>
            <a:off x="304800" y="4618881"/>
            <a:ext cx="11582400" cy="1829540"/>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ORIENTAÇÕES GERAIS PARA PRODUZIR A CRÔNICA: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 Ao redigir o seu texto, assegure às características do gênero textual “crônica”.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2) Faça um projeto de texto antes de iniciar a escrita, leia os textos motivadores, marque palavras/expressões/trechos-chave. 3) Organizar é o primeiro passo para elaborar o seu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51283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519BC-7DAA-C459-7914-378F4EA9BE6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DADFFB2-B5F0-2B4C-6C41-94C906545E71}"/>
              </a:ext>
            </a:extLst>
          </p:cNvPr>
          <p:cNvSpPr txBox="1"/>
          <p:nvPr/>
        </p:nvSpPr>
        <p:spPr>
          <a:xfrm>
            <a:off x="274320" y="721805"/>
            <a:ext cx="11562080" cy="5170454"/>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3) Organizar é o primeiro passo para elaborar o seu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4) Reflita sobre os textos motivadores que você leu.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5) Elabore o primeiro parágrafo pensando nos leitores, contextualize o tema.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6) Sua escrita precisa ser fluida, criativa e reflexiva. Afinal, os leitores devem compreender o seu texto, ter interesse na leitura e refletir a partir dele.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7) Faça associações, apresente intertextualidade, trazer outros autores (vozes) é um aspecto valorizado na construção do gênero crônica.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8) Considere alguns elementos da narrativa.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9) Apresente aspectos da linguagem figurada (conotativa) e plurissignificativa.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10) Dê um título para o seu texto.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11) Releia o texto e faça a reescrita.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81297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B7E2F0B-B113-2E46-DDDC-50FAD8B23AEA}"/>
              </a:ext>
            </a:extLst>
          </p:cNvPr>
          <p:cNvSpPr txBox="1"/>
          <p:nvPr/>
        </p:nvSpPr>
        <p:spPr>
          <a:xfrm>
            <a:off x="264160" y="885816"/>
            <a:ext cx="6096000" cy="489301"/>
          </a:xfrm>
          <a:prstGeom prst="rect">
            <a:avLst/>
          </a:prstGeom>
          <a:noFill/>
        </p:spPr>
        <p:txBody>
          <a:bodyPr wrap="square">
            <a:spAutoFit/>
          </a:bodyPr>
          <a:lstStyle/>
          <a:p>
            <a:pPr algn="just" fontAlgn="base">
              <a:lnSpc>
                <a:spcPct val="115000"/>
              </a:lnSpc>
              <a:spcAft>
                <a:spcPts val="800"/>
              </a:spcAft>
            </a:pPr>
            <a:r>
              <a:rPr lang="pt-BR" sz="2400" b="1" kern="100" dirty="0">
                <a:solidFill>
                  <a:schemeClr val="accent6">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REVISITANDO A MATRIZ SAEB</a:t>
            </a:r>
            <a:endParaRPr lang="pt-BR" sz="2400" kern="1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E9BBCBCE-79F2-9914-7CBD-2B7CE2A75AD7}"/>
              </a:ext>
            </a:extLst>
          </p:cNvPr>
          <p:cNvSpPr txBox="1"/>
          <p:nvPr/>
        </p:nvSpPr>
        <p:spPr>
          <a:xfrm>
            <a:off x="264160" y="1618330"/>
            <a:ext cx="11582400" cy="1234953"/>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finalizando este material, vamos resolver questões / itens para revisitar alguns descritores com o objetivo de refletir sobre quais habilidades linguísticas já conhecemos e dominamos de modo eficiente. Vamos lá?</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C73ECF1-9629-4B54-AB4B-42567EB67A3C}"/>
              </a:ext>
            </a:extLst>
          </p:cNvPr>
          <p:cNvSpPr txBox="1"/>
          <p:nvPr/>
        </p:nvSpPr>
        <p:spPr>
          <a:xfrm>
            <a:off x="264160" y="2885629"/>
            <a:ext cx="11684000" cy="3571042"/>
          </a:xfrm>
          <a:prstGeom prst="rect">
            <a:avLst/>
          </a:prstGeom>
          <a:noFill/>
        </p:spPr>
        <p:txBody>
          <a:bodyPr wrap="square">
            <a:spAutoFit/>
          </a:bodyPr>
          <a:lstStyle/>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 Substância é uma tonelada de dinamite explodindo por 2h30 sem parar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buNone/>
            </a:pP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sabe quando parar. O filme de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Coralie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chacoalhou a competição pela Palma de Ouro no Festival de Cannes 2024, tem quase 2h30 de duração, o que estica tanto o seu conceito de ficção científica quanto a sua capacidade de inventar novas bizarrices até um ponto que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deveria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ser insustentável para qualquer narrativa. E, ainda assim… em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(também roteirista) se prova uma daquelas artistas de eloquência incansável e audácia inflexível, uma contadora de histórias cujo impulso discursivo parece nunca se esgotar, com a qual sempre podemos contar para nos surpreender, nos mover e nos intrigar.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29644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309C6B48-5B8D-22FE-6FDD-51EC455272AE}"/>
              </a:ext>
            </a:extLst>
          </p:cNvPr>
          <p:cNvSpPr>
            <a:spLocks noChangeArrowheads="1"/>
          </p:cNvSpPr>
          <p:nvPr/>
        </p:nvSpPr>
        <p:spPr bwMode="auto">
          <a:xfrm>
            <a:off x="2776538" y="3403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9875" algn="l" defTabSz="914400" rtl="0" eaLnBrk="0" fontAlgn="base" latinLnBrk="0" hangingPunct="0">
              <a:lnSpc>
                <a:spcPct val="100000"/>
              </a:lnSpc>
              <a:spcBef>
                <a:spcPct val="0"/>
              </a:spcBef>
              <a:spcAft>
                <a:spcPct val="0"/>
              </a:spcAft>
              <a:buClrTx/>
              <a:buSzTx/>
              <a:buFontTx/>
              <a:buNone/>
              <a:tabLst/>
            </a:pPr>
            <a:r>
              <a:rPr kumimoji="0" lang="pt-BR" altLang="pt-BR" sz="1000" b="1" i="0" u="none" strike="noStrike" cap="none" normalizeH="0" baseline="0">
                <a:ln>
                  <a:noFill/>
                </a:ln>
                <a:solidFill>
                  <a:srgbClr val="2F5496"/>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3" name="CaixaDeTexto 2">
            <a:extLst>
              <a:ext uri="{FF2B5EF4-FFF2-40B4-BE49-F238E27FC236}">
                <a16:creationId xmlns:a16="http://schemas.microsoft.com/office/drawing/2014/main" id="{5829FB52-14F0-A287-74B1-8F9112C990C9}"/>
              </a:ext>
            </a:extLst>
          </p:cNvPr>
          <p:cNvSpPr txBox="1"/>
          <p:nvPr/>
        </p:nvSpPr>
        <p:spPr>
          <a:xfrm>
            <a:off x="246380" y="796100"/>
            <a:ext cx="11722100" cy="4739054"/>
          </a:xfrm>
          <a:prstGeom prst="rect">
            <a:avLst/>
          </a:prstGeom>
          <a:noFill/>
        </p:spPr>
        <p:txBody>
          <a:bodyPr wrap="square">
            <a:spAutoFit/>
          </a:bodyPr>
          <a:lstStyle/>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Produto primário dessa sensibilidade,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uma tonelada de dinamite em forma de cinema, que ainda por cima não para de explodir por um segundo sequer durante seus quase 150 minutos de duração. E é excitante entender que esse cinema da inflamação, do escândalo, da cooptação de linguagens vulgares (e, por vezes, até regressivas) para empurrar ideias radicalmente contemporâneas adiante, ainda existe.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merece aqui aquele que talvez seja o título mais elogioso e essencial que um artista pode receber: ela é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vital</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seu filme também.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acompanhamos a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ex-estrela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cinema (indicada ao Oscar!) Elisabeth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Sparkle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vivida por Demi Moore. Após ser esquecida por Hollywood, ela encontrou sobrevida profissional como apresentadora de um programa televisivo de ginástica, bem à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Jane Fonda, mas agora até a emissora está procurando substituí-la por um “modelo mais jovem”. Entra em cena a tal substância misteriosa, que promete criar “uma versão melhor de você” - o que acaba sendo, é claro, bem literal, já que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Sparkle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dá à luz a uma garota de 20 anos (Margaret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Qualley</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tem tudo para conquistar o mundo em seu lugar.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24075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641374B-EF0F-1CC5-FC34-43A56EFB18E5}"/>
              </a:ext>
            </a:extLst>
          </p:cNvPr>
          <p:cNvSpPr txBox="1"/>
          <p:nvPr/>
        </p:nvSpPr>
        <p:spPr>
          <a:xfrm>
            <a:off x="254000" y="898017"/>
            <a:ext cx="11694160" cy="5517729"/>
          </a:xfrm>
          <a:prstGeom prst="rect">
            <a:avLst/>
          </a:prstGeom>
          <a:noFill/>
        </p:spPr>
        <p:txBody>
          <a:bodyPr wrap="square">
            <a:spAutoFit/>
          </a:bodyPr>
          <a:lstStyle/>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Dentro das elaborações típicas do gênero em que se encontra, o filme não chega a reinventar a roda - mas sabe girá-la ao seu proveito.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obedece agilmente às regras do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sci-fi</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alto conceito, introduzindo as regras da substância com eficiência e estilo (ela própria assina a montagem do longa, ao lado de Jerome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Eltabert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Valentin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Ferrón</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abrindo caminho para que o filme desenrole as consequências progressivamente mais grotescas da desobediência dessas regras. Para um filme de 2h30,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 move com velocidade excepcional, e há quem vá reclamar do pouco espaço de respiro entre as subidas de tom, mas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tem tanto a dizer que dá para perdoar sua impulsividade.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Também na aproximação do horror corporal a cineasta se mostra destemida, até impiedosa.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tem design de som incômodo, cheio de ruídos molhados de carne e osso se movendo como não deveriam; direção de arte (assinada por Stanislas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Reydellet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maquiagem imaginativas em sua concepção de distorções do cotidiano, em seu desenho de criaturas que entretém e incomodam e referenciam e inventam, tudo ao mesmo tempo; e, por fim - talvez até mais importante - um olho afiadíssimo para o bizarro fora das situações mais obviamente monstruosas da trama. Porque, até quando não está lidando com monstros,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sabe que… bom, está sim.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27947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00D1EB-8DA8-EA2D-45E2-41D2526ECCE2}"/>
              </a:ext>
            </a:extLst>
          </p:cNvPr>
          <p:cNvSpPr txBox="1"/>
          <p:nvPr/>
        </p:nvSpPr>
        <p:spPr>
          <a:xfrm>
            <a:off x="335280" y="827570"/>
            <a:ext cx="11521440" cy="5459251"/>
          </a:xfrm>
          <a:prstGeom prst="rect">
            <a:avLst/>
          </a:prstGeom>
          <a:noFill/>
        </p:spPr>
        <p:txBody>
          <a:bodyPr wrap="square">
            <a:spAutoFit/>
          </a:bodyPr>
          <a:lstStyle/>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nesse pique que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toma para si a linguagem do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male gaze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abusando das tomadas de comercial, da câmera lenta, das texturas de figurino e pele, dos ângulos duvidosamente exploratórios, para filmar o corpo de suas protagonistas. Por cima da trilha sonora euforicamente sintetizada do britânico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Raffertie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efeito é de incitação e questionamento, chutando o espectador por baixo da mesa, [...] irrestrita ao aspecto tátil do corpo feminino como ele sempre foi mostrado no cinema. Mas se ele se entregar, é claro, o filme o condena cúmplice da monstruosidade que vem depois.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https://www.omelete.com.br/filmes/criticas/the-substance-festival-de-cannes-2024-demi-moore</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5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gênero desse texto é uma/um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conto.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editorial.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resenha crítica.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artigo de opinião.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artigo de divulgação científica.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67948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BA678FB-A5D6-9ADD-312F-E56BCFF58394}"/>
              </a:ext>
            </a:extLst>
          </p:cNvPr>
          <p:cNvSpPr txBox="1"/>
          <p:nvPr/>
        </p:nvSpPr>
        <p:spPr>
          <a:xfrm>
            <a:off x="264160" y="746122"/>
            <a:ext cx="11643360" cy="5517729"/>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qual trecho predomina um fato?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Substância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sabe quando parar.”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Substância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uma tonelada de dinamite em forma de cinema...”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merece aqui aquele que talvez seja o título mais elogioso...”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“Também na aproximação do horror corporal a cineasta se mostra destemida, até impiedosa.”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“Em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acompanhamos a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ex-estrela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cinema (...) Elisabeth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Sparkle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vivida por Demi Moore.”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“Por cima da trilha sonora euforicamente sintetizada do britânico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Raffertie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efeito é de incitação e questionamento, chutando o espectador por baixo da mesa, desafiando-</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termo em destaque substitui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artista.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espectador.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Valentin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Ferrón</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Jerome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Eltabert</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08648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1B5A472-B25E-5E6E-D738-35008A3ED61D}"/>
              </a:ext>
            </a:extLst>
          </p:cNvPr>
          <p:cNvSpPr txBox="1"/>
          <p:nvPr/>
        </p:nvSpPr>
        <p:spPr>
          <a:xfrm>
            <a:off x="304800" y="781357"/>
            <a:ext cx="11592560" cy="5517729"/>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 ele se entregar, é claro, o filme o condena cúmplice da monstruosidade que vem depois.”, o termo em destaque estabelece uma ideia de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adição.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oposição.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conclusão.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finalidade.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proporção.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sabe que… bom, está sim.”, as reticências foram utilizadas para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atenuar uma hesitação.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enfatizar um suspense.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minimizar uma omissão.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expressar um sentimento.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interromper um pensamento.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73346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7E20560-75B5-771E-FA07-6356FAE3ACBC}"/>
              </a:ext>
            </a:extLst>
          </p:cNvPr>
          <p:cNvSpPr txBox="1"/>
          <p:nvPr/>
        </p:nvSpPr>
        <p:spPr>
          <a:xfrm>
            <a:off x="330200" y="770823"/>
            <a:ext cx="11531600" cy="4312014"/>
          </a:xfrm>
          <a:prstGeom prst="rect">
            <a:avLst/>
          </a:prstGeom>
          <a:noFill/>
        </p:spPr>
        <p:txBody>
          <a:bodyPr wrap="square">
            <a:spAutoFit/>
          </a:bodyPr>
          <a:lstStyle/>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 No trecho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Substância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Fargeat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(também roteirista) se prova uma daquelas artistas de eloquência incansável e audácia inflexível, uma contadora de histórias cujo impulso discursivo parece nunca se esgotar, com a qual sempre podemos contar para nos surpreender, nos mover e nos intrigar.”, predomina a linguagem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formal.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digital.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técnica.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literária.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informal.24</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64439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AAF6C-4706-0354-EB9F-E1E1D6CF0F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6C008A-B6FF-36C6-E958-6DEE6B7FECAE}"/>
              </a:ext>
            </a:extLst>
          </p:cNvPr>
          <p:cNvSpPr txBox="1"/>
          <p:nvPr/>
        </p:nvSpPr>
        <p:spPr>
          <a:xfrm>
            <a:off x="294640" y="700884"/>
            <a:ext cx="11582400" cy="5907066"/>
          </a:xfrm>
          <a:prstGeom prst="rect">
            <a:avLst/>
          </a:prstGeom>
          <a:noFill/>
        </p:spPr>
        <p:txBody>
          <a:bodyPr wrap="square">
            <a:spAutoFit/>
          </a:bodyPr>
          <a:lstStyle/>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Carta aberta à população brasileira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Prezados Cidadãos e Cidadãs,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envelhecimento populacional é um fenômeno mundial. Infelizmente, nosso país ainda não está preparado para atender às demandas dessa população.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Este é o retrato da saúde pública no Brasil, que, apesar dos indiscutíveis avanços, apresenta um cenário de deficiências e falta de integração em todos os níveis de atenção à saúde: primária (atendimento deficiente nas unidades de saúde da atenção básica), secundária (carência de centros de referência com atendimento por especialistas) e terciária (atendimento hospitalar com abordagem ao idoso centrada na doença), ou seja, não há, na prática, uma rede de atenção à saúde do idoso.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Diante desse cenário, a Sociedade Brasileira de Geriatria e Gerontologia (SBGG) vem a público manifestar suas preocupações com o presente e o futuro dos idosos no Brasil. É preciso garantir a saúde como direito universal.</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14243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65763-65FC-DFE0-3A04-8A164754193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5E6B79A-001B-B658-16EF-C1E7B386FE5C}"/>
              </a:ext>
            </a:extLst>
          </p:cNvPr>
          <p:cNvSpPr txBox="1"/>
          <p:nvPr/>
        </p:nvSpPr>
        <p:spPr>
          <a:xfrm>
            <a:off x="314960" y="775192"/>
            <a:ext cx="11562080" cy="5026825"/>
          </a:xfrm>
          <a:prstGeom prst="rect">
            <a:avLst/>
          </a:prstGeom>
          <a:noFill/>
        </p:spPr>
        <p:txBody>
          <a:bodyPr wrap="square">
            <a:spAutoFit/>
          </a:bodyPr>
          <a:lstStyle/>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Esperamos que tanto nossos atuais quanto os futuros governantes e legisladores reflitam sobre a necessidade de investir na saúde e na qualidade de vida associada ao envelhecimento.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Dignidade à saúde do idoso!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www.sbgg.org.br. Acesso em: 20 out. 2021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propósito comunicativo dessa carta é</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instruir o idoso sobre os cuidados com a saúde.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descrever o trabalho realizado pela Sociedade Brasileira de Geriatria.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noticiar o retrocesso da legislação destinada às pessoas mais idosas.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mostrar para os governantes os devidos cuidados que eles precisam ter com os idosos.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chamar a atenção das pessoas sobre a qualidade dos serviços de saúde pública para os idosos.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62578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3C2D4-77EF-B20C-30CE-9A62D53137F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5908F04-8A71-9947-07FF-70D8A30F6E5F}"/>
              </a:ext>
            </a:extLst>
          </p:cNvPr>
          <p:cNvSpPr txBox="1"/>
          <p:nvPr/>
        </p:nvSpPr>
        <p:spPr>
          <a:xfrm>
            <a:off x="325120" y="583086"/>
            <a:ext cx="11541760" cy="5164171"/>
          </a:xfrm>
          <a:prstGeom prst="rect">
            <a:avLst/>
          </a:prstGeom>
          <a:noFill/>
        </p:spPr>
        <p:txBody>
          <a:bodyPr wrap="square">
            <a:spAutoFit/>
          </a:bodyPr>
          <a:lstStyle/>
          <a:p>
            <a:pPr>
              <a:lnSpc>
                <a:spcPct val="115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qual trecho predomina a defesa de um ponto de vista?</a:t>
            </a:r>
          </a:p>
          <a:p>
            <a:pPr>
              <a:lnSpc>
                <a:spcPct val="115000"/>
              </a:lnSpc>
              <a:buNone/>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envelhecimento populacional é um fenômeno mundial.”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“Infelizmente, nosso país ainda não está preparado para atender às demandas dessa população.”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“Este é o retrato da saúde pública no Brasil, que, apesar dos indiscutíveis avanços, apresenta um cenário de deficiências...”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“Diante desse cenário, a Sociedade Brasileira de Geriatria e Gerontologia (SBGG) vem a público manifestar suas preocupações...”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“Esperamos que tanto nossos atuais quanto os futuros governantes e legisladores reflitam sobre a necessidade de investir na saúde...”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75955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5BBD8-EF3A-8B8A-4F60-8D48A788185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029CF13-00D2-66E7-89A4-715CA33703BF}"/>
              </a:ext>
            </a:extLst>
          </p:cNvPr>
          <p:cNvSpPr txBox="1"/>
          <p:nvPr/>
        </p:nvSpPr>
        <p:spPr>
          <a:xfrm>
            <a:off x="436880" y="750662"/>
            <a:ext cx="11501120" cy="3037819"/>
          </a:xfrm>
          <a:prstGeom prst="rect">
            <a:avLst/>
          </a:prstGeom>
          <a:noFill/>
        </p:spPr>
        <p:txBody>
          <a:bodyPr wrap="square">
            <a:spAutoFit/>
          </a:bodyPr>
          <a:lstStyle/>
          <a:p>
            <a:pPr algn="just">
              <a:lnSpc>
                <a:spcPct val="115000"/>
              </a:lnSpc>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preciso garantir</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saúde como direito universal.”, a expressão destacada reforça o discurso, pois é uma modalização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Lógica.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Deôntica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Subjetiva.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Pragmática.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Apreciativa.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9F6F26A-AD26-0CBC-C2DC-E21BFDAE907C}"/>
              </a:ext>
            </a:extLst>
          </p:cNvPr>
          <p:cNvSpPr txBox="1"/>
          <p:nvPr/>
        </p:nvSpPr>
        <p:spPr>
          <a:xfrm>
            <a:off x="254000" y="3788481"/>
            <a:ext cx="11501120" cy="3254994"/>
          </a:xfrm>
          <a:prstGeom prst="rect">
            <a:avLst/>
          </a:prstGeom>
          <a:noFill/>
        </p:spPr>
        <p:txBody>
          <a:bodyPr wrap="square">
            <a:spAutoFit/>
          </a:bodyPr>
          <a:lstStyle/>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Carta aberta do movimento Cientistas em Rebelião destinada à sociedade civil</a:t>
            </a:r>
          </a:p>
          <a:p>
            <a:pPr algn="ctr">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carta aberta abaixo foi escrita coletivamente pelo movimento Cientistas em Rebelião e descreve nossas posições e demandas. </a:t>
            </a:r>
          </a:p>
          <a:p>
            <a:pPr indent="270510" algn="just">
              <a:lnSpc>
                <a:spcPct val="115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Somos cientistas e acadêmicos que acreditam que devemos expor a realidade e a gravidade da emergência climática e ecológica por meio da desobediência civil não-violenta. A menos que aqueles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7004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D980-1B59-39F4-CCFA-FB5ABE07349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E41C47B-FF0C-9078-9BCE-8D42122920CE}"/>
              </a:ext>
            </a:extLst>
          </p:cNvPr>
          <p:cNvSpPr txBox="1"/>
          <p:nvPr/>
        </p:nvSpPr>
        <p:spPr>
          <a:xfrm>
            <a:off x="294640" y="816646"/>
            <a:ext cx="11572240" cy="5875134"/>
          </a:xfrm>
          <a:prstGeom prst="rect">
            <a:avLst/>
          </a:prstGeom>
          <a:noFill/>
        </p:spPr>
        <p:txBody>
          <a:bodyPr wrap="square">
            <a:spAutoFit/>
          </a:bodyPr>
          <a:lstStyle/>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melhor posição para entender esse problema se comportem como se ele fosse realmente uma emergência, não podemos esperar que o público o faça. Alguns acreditam que parecer “alarmista” é prejudicial, mas ficamos aterrorizados com o que vemos. Assim, acreditamos que ser essencial e correto expressar nossos medos abertamente. As populações de mamíferos, aves, peixes, anfíbios e répteis tiveram uma queda média alarmante de 68% desde 1970, juntamente com um aparente colapso nas populações de polinizadores. Nesse ritmo, os ecossistemas ao redor do mundo entrarão em colapso ainda na vida das gerações atuais (...).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https://www.passeidireto.com/arquivo/117930959/atividades-carta-aberta-semana-1</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5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buNone/>
            </a:pPr>
            <a:r>
              <a:rPr lang="pt-BR" sz="11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“As populações de mamíferos, aves, peixes, anfíbios e répteis tiveram uma queda média alarmante de 68% desde 1970, juntamente com um aparente colapso nas populações de polinizadores.”, predomina um argumento 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princípio.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autoridade.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comprovação.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analogia histórica.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causa/ consequência.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53921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941A43F-B275-A9F2-5E1E-5C5E050AD5EA}"/>
              </a:ext>
            </a:extLst>
          </p:cNvPr>
          <p:cNvSpPr txBox="1"/>
          <p:nvPr/>
        </p:nvSpPr>
        <p:spPr>
          <a:xfrm>
            <a:off x="274320" y="841626"/>
            <a:ext cx="11623040" cy="4349717"/>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música ‘Genesis’ dos Racionais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evidencia o contraste da criação divina com a realidade brutal das favelas brasileiras. A referência à criação do mundo segundo a Bíblia estabelece uma relação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pleonástica, pois os Racionais </a:t>
            </a:r>
            <a:r>
              <a:rPr lang="pt-BR" sz="2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MC's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reproduzem o nome do livro bíblico na letra da canção.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coesiva, porque estabelece uma harmonia de pensamentos entre o texto bíblico e a criação divina.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hiperbólica, uma vez que destaca o exagero intencional da ideia de a personagem tentar sobreviver no inferno.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intertextual, pois dialoga com o livro bíblico e mostra o contraste da criação divina com a realidade das periferias.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paradoxal, haja vista que contrasta com a ação esperada e anunciada de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Mano Brown se colocar no lugar do personagem.</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08801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722E32-B401-56EE-6377-84143A9C1DC0}"/>
              </a:ext>
            </a:extLst>
          </p:cNvPr>
          <p:cNvSpPr txBox="1"/>
          <p:nvPr/>
        </p:nvSpPr>
        <p:spPr>
          <a:xfrm>
            <a:off x="325120" y="821782"/>
            <a:ext cx="11531600" cy="3181705"/>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‘Deus fez o mar,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árvore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as crianças, o amor’, a expressão em negrito é um exemplo da linguagem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regional, porque é apropriada à forma de comunicação nas periferias.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formal, pois é adequada ao seu interlocutor e à situação de comunicação.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informal, pois pode ser utilizada entre amigos, familiares ou em situações descontraídas.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técnica, porque exige o uso de termos específicos de uma determinada área do conhecimento.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jornalística, porque prioriza a clareza, a objetividade e imparcialidade na transmissão das informações.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94942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F1671-9B9B-E89A-7CA0-05D127A77DA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52B36F7-65A5-C196-A1FE-6029ECB19AF7}"/>
              </a:ext>
            </a:extLst>
          </p:cNvPr>
          <p:cNvSpPr txBox="1"/>
          <p:nvPr/>
        </p:nvSpPr>
        <p:spPr>
          <a:xfrm>
            <a:off x="284480" y="769685"/>
            <a:ext cx="11612880" cy="3571042"/>
          </a:xfrm>
          <a:prstGeom prst="rect">
            <a:avLst/>
          </a:prstGeom>
          <a:noFill/>
        </p:spPr>
        <p:txBody>
          <a:bodyPr wrap="square">
            <a:spAutoFit/>
          </a:bodyPr>
          <a:lstStyle/>
          <a:p>
            <a:pPr>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Medo da Eternidade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Clarice Lispector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Jamais esquecerei o meu aflitivo e dramático contato com a eternidade.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Quando eu era muito pequena ainda não tinha provado chicles e mesmo em Recife falava-se pouco deles. Eu nem sabia bem de que espécie de bala ou bombom se tratava. Mesmo o dinheiro que eu tinha não dava para comprar: com o mesmo dinheiro eu lucraria não sei quantas balas.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Afinal minha irmã juntou dinheiro, comprou e ao saímos de casa para a escola me explicou:</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Como não acaba? — Parei um instante na rua, perplexa.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599B6F7-A744-1C17-6101-168AD3265377}"/>
              </a:ext>
            </a:extLst>
          </p:cNvPr>
          <p:cNvSpPr txBox="1"/>
          <p:nvPr/>
        </p:nvSpPr>
        <p:spPr>
          <a:xfrm>
            <a:off x="284480" y="4262705"/>
            <a:ext cx="11612880" cy="2403030"/>
          </a:xfrm>
          <a:prstGeom prst="rect">
            <a:avLst/>
          </a:prstGeom>
          <a:noFill/>
        </p:spPr>
        <p:txBody>
          <a:bodyPr wrap="square">
            <a:spAutoFit/>
          </a:bodyPr>
          <a:lstStyle/>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Não acaba nunca, e pronto.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Eu estava boba: parecia-me ter sido transportada para o reino de histórias de príncipes e fadas. Peguei a pequena pastilha cor-de-rosa que representava o elixir do longo prazer. Examinei-a, quase não podia acreditar no milagre. Eu que, como outras crianças, às vezes tirava da boca uma bala ainda inteira, para chupar depois, só para fazê-la durar mais. E eis-me com aquela coisa cor-de-rosa, de aparência tão inocente, tornando possível o mundo impossível do qual já começara a me dar conta.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60767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DC7D1D4-CF45-A64D-9568-71A085B7591E}"/>
              </a:ext>
            </a:extLst>
          </p:cNvPr>
          <p:cNvSpPr txBox="1"/>
          <p:nvPr/>
        </p:nvSpPr>
        <p:spPr>
          <a:xfrm>
            <a:off x="294640" y="704151"/>
            <a:ext cx="11572240" cy="5128392"/>
          </a:xfrm>
          <a:prstGeom prst="rect">
            <a:avLst/>
          </a:prstGeom>
          <a:noFill/>
        </p:spPr>
        <p:txBody>
          <a:bodyPr wrap="square">
            <a:spAutoFit/>
          </a:bodyPr>
          <a:lstStyle/>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 delicadeza, terminei afinal pondo o chicle na boca.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agora que é que eu faço? — Perguntei para não errar no ritual que certamente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deveira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haver.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Agora chupe o chicle para ir gostando do docinho dele, e só depois que passar o gosto você começa a mastigar. E aí mastiga a vida inteira. A menos que você perca, eu já perdi vários.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Perder a eternidade? Nunca.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adocicado do chicle era bonzinho, não podia dizer que era ótimo. E, ainda perplexa, encaminhávamo-nos para a escola.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Acabou-se o docinho. E agora?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Agora mastigue para sempre.</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Assustei-me, não saberia dizer por quê. Comecei a mastigar e em breve tinha na boca aquele puxa-puxa cinzento de borracha que não tinha gosto de nada. Mastigava, mastigava. Mas me sentia contrafeita. Na verdade eu não estava gostando do gosto. E a vantagem de ser bala eterna me enchia de uma espécie de medo, como se tem diante da ideia de eternidade ou de infinito.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5E64D7E4-8DAF-6848-E1B6-5684647CED43}"/>
              </a:ext>
            </a:extLst>
          </p:cNvPr>
          <p:cNvSpPr txBox="1"/>
          <p:nvPr/>
        </p:nvSpPr>
        <p:spPr>
          <a:xfrm>
            <a:off x="325120" y="5731008"/>
            <a:ext cx="11602720" cy="845681"/>
          </a:xfrm>
          <a:prstGeom prst="rect">
            <a:avLst/>
          </a:prstGeom>
          <a:noFill/>
        </p:spPr>
        <p:txBody>
          <a:bodyPr wrap="square">
            <a:spAutoFit/>
          </a:bodyPr>
          <a:lstStyle/>
          <a:p>
            <a:pPr indent="270510" algn="just">
              <a:lnSpc>
                <a:spcPct val="115000"/>
              </a:lnSpc>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Eu não quis confessar que não estava à altura da eternidade. Que só me dava aflição. Enquanto isso, eu mastigava obedientemente, sem parar.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90655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4157A9A-B334-9097-6245-D27DDB6AC899}"/>
              </a:ext>
            </a:extLst>
          </p:cNvPr>
          <p:cNvSpPr txBox="1"/>
          <p:nvPr/>
        </p:nvSpPr>
        <p:spPr>
          <a:xfrm>
            <a:off x="335280" y="737617"/>
            <a:ext cx="11511280" cy="4694362"/>
          </a:xfrm>
          <a:prstGeom prst="rect">
            <a:avLst/>
          </a:prstGeom>
          <a:noFill/>
        </p:spPr>
        <p:txBody>
          <a:bodyPr wrap="square">
            <a:spAutoFit/>
          </a:bodyPr>
          <a:lstStyle/>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Até que não suportei mais, e, atravessando o portão da escola, dei um jeito de o chicle mastigado cair no chão de areia.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Olha só o que me aconteceu! — Disse eu em fingidos espanto e tristeza. — Agora não posso mastigar mais! A bala acabou!</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Já lhe disse — repetiu minha irmã — que ela não acaba nunca. Mas a gente às vezes perde. Até de noite a gente pode ir mastigando, mas para não engolir no sono a gente prega o chicle na cama. Não fique triste, um dia lhe dou outro, e esse você não perderá.</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Eu estava envergonhada diante da bondade de minha irmã, envergonhada da mentira que pregara dizendo que o chicle caíra na boca por acaso.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Mas aliviada. Sem o peso da eternidade sobre mim.</a:t>
            </a:r>
          </a:p>
          <a:p>
            <a:pPr indent="270510" algn="just">
              <a:lnSpc>
                <a:spcPct val="115000"/>
              </a:lnSpc>
              <a:buNone/>
            </a:pP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https://www.ufma.br/</a:t>
            </a:r>
            <a:r>
              <a:rPr lang="pt-BR" sz="1000" u="sng" kern="100" dirty="0" err="1">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portalUFMA</a:t>
            </a:r>
            <a:r>
              <a:rPr lang="pt-BR" sz="1000" u="sng"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/arquivo/1bFMwjblkzVGrPr</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5 maio 2025.</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28825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19DD2-8F28-3257-177C-C73A271BA68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2681195-766F-E86D-0C67-4CBED07127CE}"/>
              </a:ext>
            </a:extLst>
          </p:cNvPr>
          <p:cNvSpPr txBox="1"/>
          <p:nvPr/>
        </p:nvSpPr>
        <p:spPr>
          <a:xfrm>
            <a:off x="304800" y="766600"/>
            <a:ext cx="11379200" cy="5586209"/>
          </a:xfrm>
          <a:prstGeom prst="rect">
            <a:avLst/>
          </a:prstGeom>
          <a:noFill/>
        </p:spPr>
        <p:txBody>
          <a:bodyPr wrap="square">
            <a:spAutoFit/>
          </a:bodyPr>
          <a:lstStyle/>
          <a:p>
            <a:pPr>
              <a:lnSpc>
                <a:spcPct val="115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que utiliza uma situação cotidiana aborda um tema reflexivo a respeito dos/da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maiores medos humanos, que é a morte, a eternidade.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maiores sonhos infantis sobre as histórias de príncipes e fadas.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aflição ao precisar confessar a não preparação para a eternidade.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audácia diante da possível ideia do que seja a eternidade, o infinito.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preocupação com o peso da eternidade que recai sobre as pessoas.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narração é contada em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primeira pessoa, pois o narrador participa e conta a história.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terceira pessoa, porque o narrador não participa da história.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terceira pessoa, já que o narrador tem onisciência dos fatos.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terceira pessoa, uma vez que o narrador apenas observa os fatos.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primeira pessoa, pois o narrador conhece os pensamentos da personagem.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889596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5AB82D9-A733-9385-799F-256A7BC5374E}"/>
              </a:ext>
            </a:extLst>
          </p:cNvPr>
          <p:cNvSpPr txBox="1"/>
          <p:nvPr/>
        </p:nvSpPr>
        <p:spPr>
          <a:xfrm>
            <a:off x="335280" y="862581"/>
            <a:ext cx="11074400" cy="3037819"/>
          </a:xfrm>
          <a:prstGeom prst="rect">
            <a:avLst/>
          </a:prstGeom>
          <a:noFill/>
        </p:spPr>
        <p:txBody>
          <a:bodyPr wrap="square">
            <a:spAutoFit/>
          </a:bodyPr>
          <a:lstStyle/>
          <a:p>
            <a:pPr>
              <a:lnSpc>
                <a:spcPct val="115000"/>
              </a:lnSpc>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15</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figura de linguagem no trecho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 aí mastiga a vida inteira.”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é uma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antítese.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catacrese.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metáfora.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hipérbole.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prosopopeia.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20044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4914</TotalTime>
  <Words>20783</Words>
  <Application>Microsoft Office PowerPoint</Application>
  <PresentationFormat>Widescreen</PresentationFormat>
  <Paragraphs>849</Paragraphs>
  <Slides>122</Slides>
  <Notes>21</Notes>
  <HiddenSlides>0</HiddenSlides>
  <MMClips>0</MMClips>
  <ScaleCrop>false</ScaleCrop>
  <HeadingPairs>
    <vt:vector size="8" baseType="variant">
      <vt:variant>
        <vt:lpstr>Fontes usadas</vt:lpstr>
      </vt:variant>
      <vt:variant>
        <vt:i4>5</vt:i4>
      </vt:variant>
      <vt:variant>
        <vt:lpstr>Tema</vt:lpstr>
      </vt:variant>
      <vt:variant>
        <vt:i4>2</vt:i4>
      </vt:variant>
      <vt:variant>
        <vt:lpstr>Servidores OLE inseridos</vt:lpstr>
      </vt:variant>
      <vt:variant>
        <vt:i4>1</vt:i4>
      </vt:variant>
      <vt:variant>
        <vt:lpstr>Títulos de slides</vt:lpstr>
      </vt:variant>
      <vt:variant>
        <vt:i4>122</vt:i4>
      </vt:variant>
    </vt:vector>
  </HeadingPairs>
  <TitlesOfParts>
    <vt:vector size="130" baseType="lpstr">
      <vt:lpstr>Aptos</vt:lpstr>
      <vt:lpstr>Arial</vt:lpstr>
      <vt:lpstr>Arial Narrow</vt:lpstr>
      <vt:lpstr>Calibri</vt:lpstr>
      <vt:lpstr>Calibri Light</vt:lpstr>
      <vt:lpstr>Tema do Office</vt:lpstr>
      <vt:lpstr>1_Tema do Office</vt:lpstr>
      <vt:lpstr>Document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Cristiane Gonzaga Carneiro Silva</cp:lastModifiedBy>
  <cp:revision>424</cp:revision>
  <dcterms:created xsi:type="dcterms:W3CDTF">2023-05-30T13:00:46Z</dcterms:created>
  <dcterms:modified xsi:type="dcterms:W3CDTF">2025-06-25T19:24:27Z</dcterms:modified>
</cp:coreProperties>
</file>