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sldIdLst>
    <p:sldId id="330" r:id="rId2"/>
    <p:sldId id="257" r:id="rId3"/>
    <p:sldId id="491" r:id="rId4"/>
    <p:sldId id="492" r:id="rId5"/>
    <p:sldId id="493" r:id="rId6"/>
    <p:sldId id="494" r:id="rId7"/>
    <p:sldId id="495" r:id="rId8"/>
    <p:sldId id="496" r:id="rId9"/>
    <p:sldId id="497" r:id="rId10"/>
    <p:sldId id="498" r:id="rId11"/>
    <p:sldId id="499" r:id="rId12"/>
    <p:sldId id="511" r:id="rId13"/>
    <p:sldId id="500" r:id="rId14"/>
    <p:sldId id="501" r:id="rId15"/>
    <p:sldId id="502" r:id="rId16"/>
    <p:sldId id="512" r:id="rId17"/>
    <p:sldId id="503" r:id="rId18"/>
    <p:sldId id="504" r:id="rId19"/>
    <p:sldId id="505" r:id="rId20"/>
    <p:sldId id="506" r:id="rId21"/>
    <p:sldId id="507" r:id="rId22"/>
    <p:sldId id="539" r:id="rId23"/>
    <p:sldId id="508" r:id="rId24"/>
    <p:sldId id="509" r:id="rId25"/>
    <p:sldId id="513" r:id="rId26"/>
    <p:sldId id="514" r:id="rId27"/>
    <p:sldId id="515" r:id="rId28"/>
    <p:sldId id="510" r:id="rId29"/>
    <p:sldId id="516" r:id="rId30"/>
    <p:sldId id="517" r:id="rId31"/>
    <p:sldId id="518" r:id="rId32"/>
    <p:sldId id="519" r:id="rId33"/>
    <p:sldId id="520" r:id="rId34"/>
    <p:sldId id="521" r:id="rId35"/>
    <p:sldId id="522" r:id="rId36"/>
    <p:sldId id="523" r:id="rId37"/>
    <p:sldId id="524" r:id="rId38"/>
    <p:sldId id="525" r:id="rId39"/>
    <p:sldId id="526" r:id="rId40"/>
    <p:sldId id="527" r:id="rId41"/>
    <p:sldId id="528" r:id="rId42"/>
    <p:sldId id="529" r:id="rId43"/>
    <p:sldId id="535" r:id="rId44"/>
    <p:sldId id="530" r:id="rId45"/>
    <p:sldId id="531" r:id="rId46"/>
    <p:sldId id="532" r:id="rId47"/>
    <p:sldId id="533" r:id="rId48"/>
    <p:sldId id="534" r:id="rId49"/>
    <p:sldId id="536" r:id="rId50"/>
    <p:sldId id="537" r:id="rId51"/>
    <p:sldId id="538" r:id="rId52"/>
    <p:sldId id="540" r:id="rId53"/>
    <p:sldId id="541" r:id="rId54"/>
    <p:sldId id="542" r:id="rId55"/>
    <p:sldId id="543" r:id="rId56"/>
    <p:sldId id="544" r:id="rId57"/>
    <p:sldId id="545" r:id="rId58"/>
    <p:sldId id="546" r:id="rId59"/>
    <p:sldId id="547" r:id="rId60"/>
    <p:sldId id="548" r:id="rId61"/>
    <p:sldId id="549" r:id="rId62"/>
    <p:sldId id="550" r:id="rId63"/>
    <p:sldId id="551" r:id="rId64"/>
    <p:sldId id="552" r:id="rId65"/>
    <p:sldId id="553" r:id="rId66"/>
    <p:sldId id="554" r:id="rId67"/>
    <p:sldId id="555" r:id="rId68"/>
    <p:sldId id="557" r:id="rId69"/>
    <p:sldId id="558" r:id="rId70"/>
    <p:sldId id="556" r:id="rId71"/>
    <p:sldId id="559" r:id="rId72"/>
    <p:sldId id="560" r:id="rId73"/>
    <p:sldId id="329" r:id="rId7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07" d="100"/>
          <a:sy n="107" d="100"/>
        </p:scale>
        <p:origin x="5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pt.facts.net/ciencia/fisica/32-fatos-sobre-isomeria/"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fciencias.com/author/jmsr2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mundoeducacao.uol.com.br/quimica/polimero-natural.ht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s://www.nationalgeographicbrasil.com/assunto/locais/terra/asia" TargetMode="External"/><Relationship Id="rId3" Type="http://schemas.openxmlformats.org/officeDocument/2006/relationships/hyperlink" Target="https://www.nationalgeographicbrasil.com/autor/laura-parker" TargetMode="External"/><Relationship Id="rId7" Type="http://schemas.openxmlformats.org/officeDocument/2006/relationships/hyperlink" Target="https://www.nationalgeographicbrasil.com/meio-ambiente/2023/04/veja-8-fotos-de-impactos-ambientais-para-se-conscientizar-no-dia-da-terra" TargetMode="External"/><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hyperlink" Target="https://www.nationalgeographicbrasil.com/meio-ambiente/2023/06/como-o-mundo-pode-acabar-com-a-poluicao-por-plastico" TargetMode="External"/><Relationship Id="rId5" Type="http://schemas.openxmlformats.org/officeDocument/2006/relationships/hyperlink" Target="https://www.nationalgeographicbrasil.com/fotografo/nat-geo-image-collection" TargetMode="External"/><Relationship Id="rId4" Type="http://schemas.openxmlformats.org/officeDocument/2006/relationships/hyperlink" Target="https://www.nationalgeographicbrasil.com/fotografo/randy-olson"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nationalgeographicbrasil.com/animais/2021/07/ingestao-de-plastico-ja-foi-registrada-em-mais-de-15-mil-especies-animais" TargetMode="External"/><Relationship Id="rId2" Type="http://schemas.openxmlformats.org/officeDocument/2006/relationships/hyperlink" Target="https://www.nationalgeographicbrasil.com/assunto/temas/meio-ambiente/gestao-integrada-de-residuos-solidos/reciclagem" TargetMode="External"/><Relationship Id="rId1" Type="http://schemas.openxmlformats.org/officeDocument/2006/relationships/slideLayout" Target="../slideLayouts/slideLayout2.xml"/><Relationship Id="rId5" Type="http://schemas.openxmlformats.org/officeDocument/2006/relationships/hyperlink" Target="https://www.nationalgeographicbrasil.com/meio-ambiente/2023/06/alerta-ambiental-e-assim-que-o-lixo-plastico-ameaca-a-fauna" TargetMode="External"/><Relationship Id="rId4" Type="http://schemas.openxmlformats.org/officeDocument/2006/relationships/hyperlink" Target="https://www.nationalgeographicbrasil.com/video/tv/por-que-o-microplastico-e-perigoso"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brasilescola.uol.com.br/quimica" TargetMode="External"/><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brasilescola.uol.com.br/geografia/fontes-renovaveis-energia.htm" TargetMode="External"/><Relationship Id="rId2" Type="http://schemas.openxmlformats.org/officeDocument/2006/relationships/hyperlink" Target="https://brasilescola.uol.com.br/quimica/impactos-ambientais.htm"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brasilescola.uol.com.br/biologia/poluicao.htm" TargetMode="External"/><Relationship Id="rId2" Type="http://schemas.openxmlformats.org/officeDocument/2006/relationships/hyperlink" Target="https://brasilescola.uol.com.br/quimica/como-atuam-as-substancias-catalisadoras.htm"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brasilescola.uol.com.br/geografia/eco-92.htm" TargetMode="External"/><Relationship Id="rId2" Type="http://schemas.openxmlformats.org/officeDocument/2006/relationships/hyperlink" Target="https://brasilescola.uol.com.br/geografia/estocolmo-72.htm" TargetMode="External"/><Relationship Id="rId1" Type="http://schemas.openxmlformats.org/officeDocument/2006/relationships/slideLayout" Target="../slideLayouts/slideLayout2.xml"/><Relationship Id="rId4" Type="http://schemas.openxmlformats.org/officeDocument/2006/relationships/hyperlink" Target="https://brasilescola.uol.com.br/geografia/agenda-21.htm"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brasilescola.uol.com.br/geografia/etanol.htm"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brasilescola.uol.com.br/geografia/meio-ambiente.htm"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45C41-4BD2-146B-4A62-2EA83F6E4DEA}"/>
            </a:ext>
          </a:extLst>
        </p:cNvPr>
        <p:cNvGrpSpPr/>
        <p:nvPr/>
      </p:nvGrpSpPr>
      <p:grpSpPr>
        <a:xfrm>
          <a:off x="0" y="0"/>
          <a:ext cx="0" cy="0"/>
          <a:chOff x="0" y="0"/>
          <a:chExt cx="0" cy="0"/>
        </a:xfrm>
      </p:grpSpPr>
      <p:pic>
        <p:nvPicPr>
          <p:cNvPr id="19" name="Imagem 18">
            <a:extLst>
              <a:ext uri="{FF2B5EF4-FFF2-40B4-BE49-F238E27FC236}">
                <a16:creationId xmlns:a16="http://schemas.microsoft.com/office/drawing/2014/main" id="{ABA43AD4-06EE-B86A-BAF9-81CDFC6AFE4E}"/>
              </a:ext>
            </a:extLst>
          </p:cNvPr>
          <p:cNvPicPr>
            <a:picLocks noChangeAspect="1"/>
          </p:cNvPicPr>
          <p:nvPr/>
        </p:nvPicPr>
        <p:blipFill>
          <a:blip r:embed="rId2"/>
          <a:stretch>
            <a:fillRect/>
          </a:stretch>
        </p:blipFill>
        <p:spPr>
          <a:xfrm>
            <a:off x="17676" y="0"/>
            <a:ext cx="12192000" cy="6858000"/>
          </a:xfrm>
          <a:prstGeom prst="rect">
            <a:avLst/>
          </a:prstGeom>
        </p:spPr>
      </p:pic>
      <p:sp>
        <p:nvSpPr>
          <p:cNvPr id="12" name="AutoShape 4">
            <a:extLst>
              <a:ext uri="{FF2B5EF4-FFF2-40B4-BE49-F238E27FC236}">
                <a16:creationId xmlns:a16="http://schemas.microsoft.com/office/drawing/2014/main" id="{3633772D-A4F1-56A8-8DC4-A3A791B3CD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6" name="AutoShape 6">
            <a:extLst>
              <a:ext uri="{FF2B5EF4-FFF2-40B4-BE49-F238E27FC236}">
                <a16:creationId xmlns:a16="http://schemas.microsoft.com/office/drawing/2014/main" id="{00B79CC8-0964-CA5B-1B06-9937BA15E4D4}"/>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1" name="CaixaDeTexto 20">
            <a:extLst>
              <a:ext uri="{FF2B5EF4-FFF2-40B4-BE49-F238E27FC236}">
                <a16:creationId xmlns:a16="http://schemas.microsoft.com/office/drawing/2014/main" id="{9A2EC986-BB74-48C4-AE7F-422DB0F581A2}"/>
              </a:ext>
            </a:extLst>
          </p:cNvPr>
          <p:cNvSpPr txBox="1"/>
          <p:nvPr/>
        </p:nvSpPr>
        <p:spPr>
          <a:xfrm>
            <a:off x="317021" y="5458397"/>
            <a:ext cx="615494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chemeClr val="accent5">
                    <a:lumMod val="75000"/>
                  </a:schemeClr>
                </a:solidFill>
                <a:effectLst/>
                <a:uLnTx/>
                <a:uFillTx/>
                <a:latin typeface="Calibri" panose="020F0502020204030204"/>
                <a:ea typeface="Verdana" panose="020B0604030504040204" pitchFamily="34" charset="0"/>
                <a:cs typeface="ADLaM Display" panose="02010000000000000000" pitchFamily="2" charset="0"/>
              </a:rPr>
              <a:t>3º BIMESTRE - 2025</a:t>
            </a:r>
          </a:p>
        </p:txBody>
      </p:sp>
      <p:sp>
        <p:nvSpPr>
          <p:cNvPr id="2" name="CaixaDeTexto 1">
            <a:extLst>
              <a:ext uri="{FF2B5EF4-FFF2-40B4-BE49-F238E27FC236}">
                <a16:creationId xmlns:a16="http://schemas.microsoft.com/office/drawing/2014/main" id="{59D45A1E-5D4F-F01A-FD6C-A3A8C63BBBF7}"/>
              </a:ext>
            </a:extLst>
          </p:cNvPr>
          <p:cNvSpPr txBox="1"/>
          <p:nvPr/>
        </p:nvSpPr>
        <p:spPr>
          <a:xfrm>
            <a:off x="1036776" y="3276600"/>
            <a:ext cx="2357718" cy="677108"/>
          </a:xfrm>
          <a:prstGeom prst="rect">
            <a:avLst/>
          </a:prstGeom>
          <a:noFill/>
        </p:spPr>
        <p:txBody>
          <a:bodyPr wrap="square">
            <a:spAutoFit/>
          </a:bodyPr>
          <a:lstStyle/>
          <a:p>
            <a:r>
              <a:rPr lang="pt-BR" sz="3800" b="1" dirty="0">
                <a:solidFill>
                  <a:schemeClr val="bg1"/>
                </a:solidFill>
                <a:ea typeface="Verdana" panose="020B0604030504040204" pitchFamily="34" charset="0"/>
                <a:cs typeface="ADLaM Display" panose="02010000000000000000" pitchFamily="2" charset="0"/>
              </a:rPr>
              <a:t>3ª série</a:t>
            </a:r>
          </a:p>
        </p:txBody>
      </p:sp>
    </p:spTree>
    <p:extLst>
      <p:ext uri="{BB962C8B-B14F-4D97-AF65-F5344CB8AC3E}">
        <p14:creationId xmlns:p14="http://schemas.microsoft.com/office/powerpoint/2010/main" val="2484123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477F6607-912A-1B35-59EA-8BA86E07865A}"/>
              </a:ext>
            </a:extLst>
          </p:cNvPr>
          <p:cNvSpPr txBox="1"/>
          <p:nvPr/>
        </p:nvSpPr>
        <p:spPr>
          <a:xfrm>
            <a:off x="3159760" y="831998"/>
            <a:ext cx="8696960" cy="5078313"/>
          </a:xfrm>
          <a:prstGeom prst="rect">
            <a:avLst/>
          </a:prstGeom>
          <a:noFill/>
        </p:spPr>
        <p:txBody>
          <a:bodyPr wrap="square">
            <a:spAutoFit/>
          </a:bodyPr>
          <a:lstStyle/>
          <a:p>
            <a:pPr marR="26035" algn="just">
              <a:buNone/>
            </a:pPr>
            <a:r>
              <a:rPr lang="pt-BR" sz="2400" dirty="0">
                <a:latin typeface="Arial Narrow" panose="020B0606020202030204" pitchFamily="34" charset="0"/>
              </a:rPr>
              <a:t>	</a:t>
            </a:r>
            <a:r>
              <a:rPr lang="pt-BR" sz="2000" dirty="0">
                <a:latin typeface="Arial Narrow" panose="020B0606020202030204" pitchFamily="34" charset="0"/>
              </a:rPr>
              <a:t>Caro(a) estudante, você já se perguntou o que é isomeria e por que ela é importante na química? Isomeria é um fenômeno fascinante onde compostos com a mesma fórmula molecular possuem estruturas diferentes. Isso significa que duas substâncias podem ter os mesmos átomos, mas organizados de maneiras distintas, resultando em propriedades físicas e químicas variadas. A isomeria desempenha um papel crucial em diversas áreas da química, desde a farmacologia até a química industrial. </a:t>
            </a:r>
          </a:p>
          <a:p>
            <a:pPr marR="26035" algn="just">
              <a:buNone/>
            </a:pPr>
            <a:r>
              <a:rPr lang="pt-BR" sz="2000" dirty="0">
                <a:latin typeface="Arial Narrow" panose="020B0606020202030204" pitchFamily="34" charset="0"/>
              </a:rPr>
              <a:t>Importância da Isomeria na Química</a:t>
            </a:r>
          </a:p>
          <a:p>
            <a:pPr marR="26035" algn="just">
              <a:buNone/>
            </a:pPr>
            <a:r>
              <a:rPr lang="pt-BR" sz="2000" b="1" dirty="0">
                <a:latin typeface="Arial Narrow" panose="020B0606020202030204" pitchFamily="34" charset="0"/>
              </a:rPr>
              <a:t>Medicamentos</a:t>
            </a:r>
            <a:r>
              <a:rPr lang="pt-BR" sz="2000" dirty="0">
                <a:latin typeface="Arial Narrow" panose="020B0606020202030204" pitchFamily="34" charset="0"/>
              </a:rPr>
              <a:t>: Muitos medicamentos têm isômeros que podem ter efeitos terapêuticos diferentes. Por exemplo, a talidomida tem um isômero que é terapêutico e outro que é teratogênico.</a:t>
            </a:r>
          </a:p>
          <a:p>
            <a:pPr marR="26035" algn="just">
              <a:buNone/>
            </a:pPr>
            <a:r>
              <a:rPr lang="pt-BR" sz="2000" b="1" dirty="0">
                <a:latin typeface="Arial Narrow" panose="020B0606020202030204" pitchFamily="34" charset="0"/>
              </a:rPr>
              <a:t>Aromas e Sabores</a:t>
            </a:r>
            <a:r>
              <a:rPr lang="pt-BR" sz="2000" dirty="0">
                <a:latin typeface="Arial Narrow" panose="020B0606020202030204" pitchFamily="34" charset="0"/>
              </a:rPr>
              <a:t>: Isômeros podem ter cheiros e sabores completamente diferentes. O </a:t>
            </a:r>
            <a:r>
              <a:rPr lang="pt-BR" sz="2000" dirty="0" err="1">
                <a:latin typeface="Arial Narrow" panose="020B0606020202030204" pitchFamily="34" charset="0"/>
              </a:rPr>
              <a:t>carvone</a:t>
            </a:r>
            <a:r>
              <a:rPr lang="pt-BR" sz="2000" dirty="0">
                <a:latin typeface="Arial Narrow" panose="020B0606020202030204" pitchFamily="34" charset="0"/>
              </a:rPr>
              <a:t>, por exemplo, tem um isômero que cheira a hortelã e outro que cheira a cominho.</a:t>
            </a:r>
          </a:p>
          <a:p>
            <a:pPr marR="26035" algn="just">
              <a:buNone/>
            </a:pPr>
            <a:r>
              <a:rPr lang="pt-BR" sz="2000" b="1" dirty="0">
                <a:latin typeface="Arial Narrow" panose="020B0606020202030204" pitchFamily="34" charset="0"/>
              </a:rPr>
              <a:t>Polímeros: </a:t>
            </a:r>
            <a:r>
              <a:rPr lang="pt-BR" sz="2000" dirty="0">
                <a:latin typeface="Arial Narrow" panose="020B0606020202030204" pitchFamily="34" charset="0"/>
              </a:rPr>
              <a:t>A estrutura dos isômeros pode afetar as propriedades dos polímeros, como a resistência e a flexibilidade. Quer saber mais? </a:t>
            </a:r>
            <a:r>
              <a:rPr lang="pt-BR" sz="2000" b="1" i="1" dirty="0">
                <a:latin typeface="Arial Narrow" panose="020B0606020202030204" pitchFamily="34" charset="0"/>
              </a:rPr>
              <a:t>SUGESTÃO DE PESQUISA </a:t>
            </a:r>
            <a:r>
              <a:rPr lang="pt-BR" sz="2000" dirty="0">
                <a:latin typeface="Arial Narrow" panose="020B0606020202030204" pitchFamily="34" charset="0"/>
              </a:rPr>
              <a:t>- </a:t>
            </a:r>
            <a:r>
              <a:rPr lang="pt-BR" sz="1400" dirty="0">
                <a:latin typeface="Arial Narrow" panose="020B0606020202030204" pitchFamily="34" charset="0"/>
              </a:rPr>
              <a:t>Acesse </a:t>
            </a:r>
            <a:r>
              <a:rPr lang="pt-BR" sz="1400" dirty="0">
                <a:latin typeface="Arial Narrow" panose="020B0606020202030204" pitchFamily="34" charset="0"/>
                <a:hlinkClick r:id="rId2"/>
              </a:rPr>
              <a:t>https://pt.facts.net/ciencia/fisica/32-fatos-sobre-isomeria/</a:t>
            </a:r>
            <a:endParaRPr lang="pt-BR" sz="1400" dirty="0">
              <a:latin typeface="Arial Narrow" panose="020B0606020202030204" pitchFamily="34" charset="0"/>
            </a:endParaRPr>
          </a:p>
          <a:p>
            <a:pPr marR="26035" algn="just">
              <a:buNone/>
            </a:pPr>
            <a:r>
              <a:rPr lang="pt-BR" sz="2000" dirty="0">
                <a:latin typeface="Arial Narrow" panose="020B0606020202030204" pitchFamily="34" charset="0"/>
              </a:rPr>
              <a:t>.</a:t>
            </a:r>
            <a:endParaRPr lang="pt-BR" sz="2000" dirty="0">
              <a:effectLst/>
              <a:latin typeface="Arial Narrow" panose="020B0606020202030204" pitchFamily="34" charset="0"/>
              <a:ea typeface="Times New Roman" panose="02020603050405020304" pitchFamily="18" charset="0"/>
            </a:endParaRPr>
          </a:p>
        </p:txBody>
      </p:sp>
      <p:pic>
        <p:nvPicPr>
          <p:cNvPr id="7" name="Imagem 6">
            <a:extLst>
              <a:ext uri="{FF2B5EF4-FFF2-40B4-BE49-F238E27FC236}">
                <a16:creationId xmlns:a16="http://schemas.microsoft.com/office/drawing/2014/main" id="{1551DEE8-DC79-15D4-C552-FCFE986D04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520" y="583360"/>
            <a:ext cx="2794000" cy="2002323"/>
          </a:xfrm>
          <a:prstGeom prst="rect">
            <a:avLst/>
          </a:prstGeom>
        </p:spPr>
      </p:pic>
      <p:pic>
        <p:nvPicPr>
          <p:cNvPr id="4" name="Imagem 3">
            <a:extLst>
              <a:ext uri="{FF2B5EF4-FFF2-40B4-BE49-F238E27FC236}">
                <a16:creationId xmlns:a16="http://schemas.microsoft.com/office/drawing/2014/main" id="{C5B0545A-6BDB-42DA-2487-8FAD4C071518}"/>
              </a:ext>
            </a:extLst>
          </p:cNvPr>
          <p:cNvPicPr>
            <a:picLocks noChangeAspect="1"/>
          </p:cNvPicPr>
          <p:nvPr/>
        </p:nvPicPr>
        <p:blipFill>
          <a:blip r:embed="rId4"/>
          <a:stretch>
            <a:fillRect/>
          </a:stretch>
        </p:blipFill>
        <p:spPr>
          <a:xfrm>
            <a:off x="223521" y="2585683"/>
            <a:ext cx="2936240" cy="2743707"/>
          </a:xfrm>
          <a:prstGeom prst="rect">
            <a:avLst/>
          </a:prstGeom>
        </p:spPr>
      </p:pic>
    </p:spTree>
    <p:extLst>
      <p:ext uri="{BB962C8B-B14F-4D97-AF65-F5344CB8AC3E}">
        <p14:creationId xmlns:p14="http://schemas.microsoft.com/office/powerpoint/2010/main" val="78525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3F94F-F8DA-1FBF-6F12-98AEE8E9ECC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866B81A-10E8-4337-9330-5965A00FADB6}"/>
              </a:ext>
            </a:extLst>
          </p:cNvPr>
          <p:cNvSpPr txBox="1"/>
          <p:nvPr/>
        </p:nvSpPr>
        <p:spPr>
          <a:xfrm>
            <a:off x="325120" y="550964"/>
            <a:ext cx="11572240" cy="6089231"/>
          </a:xfrm>
          <a:prstGeom prst="rect">
            <a:avLst/>
          </a:prstGeom>
          <a:noFill/>
        </p:spPr>
        <p:txBody>
          <a:bodyPr wrap="square">
            <a:spAutoFit/>
          </a:bodyPr>
          <a:lstStyle/>
          <a:p>
            <a:pPr>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 I para responder as perguntas de 1 a 4.</a:t>
            </a:r>
            <a:endParaRPr lang="pt-BR" sz="2400" dirty="0">
              <a:effectLst/>
              <a:latin typeface="Arial Narrow" panose="020B0606020202030204" pitchFamily="34" charset="0"/>
              <a:ea typeface="Calibri" panose="020F0502020204030204" pitchFamily="34" charset="0"/>
            </a:endParaRPr>
          </a:p>
          <a:p>
            <a:pPr>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a:t>
            </a:r>
            <a:endParaRPr lang="pt-BR" sz="2400" dirty="0">
              <a:effectLst/>
              <a:latin typeface="Arial Narrow" panose="020B0606020202030204" pitchFamily="34" charset="0"/>
              <a:ea typeface="Calibri" panose="020F0502020204030204" pitchFamily="34" charset="0"/>
            </a:endParaRPr>
          </a:p>
          <a:p>
            <a:pPr>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Isomeria</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descoberta do fenômeno da isomeria, na primeira metade do século XIX, mostrou que as propriedades das substâncias químicas não dependem unicamente de sua composição, mas também do arranjo espacial dos átomos dentro da molécula.</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Isomeria é o fenômeno relacionado à existência de dois ou mais compostos químicos com fórmulas e pesos moleculares idênticos, mas propriedades diferentes. Por ser menos frequente nos compostos inorgânicos, é considerada uma qualidade própria das substâncias orgânicas. O grande número de combinações possíveis das longas cadeias de carbono favorece seu aparecimento.</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conceito de isomeria envolve, portanto, aspectos relacionados com a posição dos átomos na molécula e a natureza das ligações atômicas. Um bom exemplo é o dado pela fórmula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que se refere de uma só vez a três compostos diferentes.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146673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5AE59-ED7F-DF7F-333E-20883C13A8EB}"/>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E4D6221-9192-A0D7-4EAA-F6DEBFE367A7}"/>
              </a:ext>
            </a:extLst>
          </p:cNvPr>
          <p:cNvPicPr>
            <a:picLocks noChangeAspect="1"/>
          </p:cNvPicPr>
          <p:nvPr/>
        </p:nvPicPr>
        <p:blipFill>
          <a:blip r:embed="rId2"/>
          <a:stretch>
            <a:fillRect/>
          </a:stretch>
        </p:blipFill>
        <p:spPr>
          <a:xfrm>
            <a:off x="2013333" y="655001"/>
            <a:ext cx="8165333" cy="2368122"/>
          </a:xfrm>
          <a:prstGeom prst="rect">
            <a:avLst/>
          </a:prstGeom>
        </p:spPr>
      </p:pic>
      <p:sp>
        <p:nvSpPr>
          <p:cNvPr id="4" name="CaixaDeTexto 3">
            <a:extLst>
              <a:ext uri="{FF2B5EF4-FFF2-40B4-BE49-F238E27FC236}">
                <a16:creationId xmlns:a16="http://schemas.microsoft.com/office/drawing/2014/main" id="{8CD4C5F9-36AC-4020-E7E8-11C8AE14EE39}"/>
              </a:ext>
            </a:extLst>
          </p:cNvPr>
          <p:cNvSpPr txBox="1"/>
          <p:nvPr/>
        </p:nvSpPr>
        <p:spPr>
          <a:xfrm>
            <a:off x="431800" y="2955370"/>
            <a:ext cx="11328400" cy="3732304"/>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Tipos de Isomeria</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Foram descritos dois tipos de isomeria: a estrutural e a espacial.</a:t>
            </a:r>
            <a:endParaRPr lang="pt-BR" sz="2400" dirty="0">
              <a:effectLst/>
              <a:latin typeface="Arial Narrow" panose="020B0606020202030204" pitchFamily="34" charset="0"/>
              <a:ea typeface="Calibri" panose="020F0502020204030204" pitchFamily="34" charset="0"/>
            </a:endParaRPr>
          </a:p>
          <a:p>
            <a:pPr algn="just"/>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estrutural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ou plana engloba todos os casos em que os isômeros são identificados por meio de suas fórmulas estruturais, com átomos ligados de maneira diferente. É classificada em isomeria de posição, de cadeia, de função e de compensação (metameria).</a:t>
            </a:r>
            <a:r>
              <a:rPr lang="pt-BR" sz="2400" dirty="0">
                <a:latin typeface="Arial Narrow" panose="020B0606020202030204" pitchFamily="34" charset="0"/>
              </a:rPr>
              <a:t> Já a </a:t>
            </a:r>
            <a:r>
              <a:rPr lang="pt-BR" sz="2400" b="1" dirty="0">
                <a:latin typeface="Arial Narrow" panose="020B0606020202030204" pitchFamily="34" charset="0"/>
              </a:rPr>
              <a:t>espacial </a:t>
            </a:r>
            <a:r>
              <a:rPr lang="pt-BR" sz="2400" dirty="0">
                <a:latin typeface="Arial Narrow" panose="020B0606020202030204" pitchFamily="34" charset="0"/>
              </a:rPr>
              <a:t>abrange os casos em que os isômeros só podem ser identificados pelo desenvolvimento de sua fórmula espacial. É dividida em isomeria ótica (cuja principal diferença entre os isômeros consiste em moléculas não-</a:t>
            </a:r>
            <a:r>
              <a:rPr lang="pt-BR" sz="2400" dirty="0" err="1">
                <a:latin typeface="Arial Narrow" panose="020B0606020202030204" pitchFamily="34" charset="0"/>
              </a:rPr>
              <a:t>superponíveis</a:t>
            </a:r>
            <a:r>
              <a:rPr lang="pt-BR" sz="2400" dirty="0">
                <a:latin typeface="Arial Narrow" panose="020B0606020202030204" pitchFamily="34" charset="0"/>
              </a:rPr>
              <a:t>) e geométrica (cuja principal diferença entre os isômeros é quanto ao tipo de ligação entre os átomos).                    </a:t>
            </a:r>
            <a:r>
              <a:rPr lang="pt-BR" sz="1400" dirty="0"/>
              <a:t>Disponível em: https://www.coladaweb.com/quimica/quimica-inorganica/isomeria Acesso em: 16 jul.2025.</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644705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079E-1452-8373-F4E7-9E41B522614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0DC7064-156D-B029-20CB-FD5FF33C230D}"/>
              </a:ext>
            </a:extLst>
          </p:cNvPr>
          <p:cNvSpPr txBox="1"/>
          <p:nvPr/>
        </p:nvSpPr>
        <p:spPr>
          <a:xfrm>
            <a:off x="457200" y="1063450"/>
            <a:ext cx="11277600" cy="5450659"/>
          </a:xfrm>
          <a:prstGeom prst="rect">
            <a:avLst/>
          </a:prstGeom>
          <a:noFill/>
        </p:spPr>
        <p:txBody>
          <a:bodyPr wrap="square">
            <a:spAutoFit/>
          </a:bodyPr>
          <a:lstStyle/>
          <a:p>
            <a:pPr>
              <a:lnSpc>
                <a:spcPct val="115000"/>
              </a:lnSpc>
              <a:spcAft>
                <a:spcPts val="800"/>
              </a:spcAft>
              <a:buNone/>
              <a:tabLst>
                <a:tab pos="90170" algn="l"/>
                <a:tab pos="180340" algn="l"/>
              </a:tabLst>
            </a:pPr>
            <a:r>
              <a:rPr lang="pt-BR" sz="2400" b="1" dirty="0">
                <a:effectLst/>
                <a:latin typeface="Arial Narrow" panose="020B0606020202030204" pitchFamily="34" charset="0"/>
                <a:ea typeface="Calibri" panose="020F0502020204030204" pitchFamily="34" charset="0"/>
              </a:rPr>
              <a:t>1. </a:t>
            </a:r>
            <a:r>
              <a:rPr lang="pt-BR" sz="2400" dirty="0">
                <a:effectLst/>
                <a:latin typeface="Arial Narrow" panose="020B0606020202030204" pitchFamily="34" charset="0"/>
                <a:ea typeface="Calibri" panose="020F0502020204030204" pitchFamily="34" charset="0"/>
              </a:rPr>
              <a:t>De acordo com o texto I, qual conceito de isomeria?</a:t>
            </a:r>
          </a:p>
          <a:p>
            <a:pPr>
              <a:lnSpc>
                <a:spcPct val="115000"/>
              </a:lnSpc>
              <a:spcAft>
                <a:spcPts val="800"/>
              </a:spcAft>
              <a:buNone/>
              <a:tabLst>
                <a:tab pos="90170" algn="l"/>
                <a:tab pos="180340" algn="l"/>
              </a:tabLst>
            </a:pPr>
            <a:endParaRPr lang="pt-BR" sz="2400" dirty="0">
              <a:effectLst/>
              <a:latin typeface="Arial Narrow" panose="020B0606020202030204" pitchFamily="34" charset="0"/>
              <a:ea typeface="Calibri" panose="020F0502020204030204" pitchFamily="34" charset="0"/>
            </a:endParaRPr>
          </a:p>
          <a:p>
            <a:pPr>
              <a:lnSpc>
                <a:spcPct val="115000"/>
              </a:lnSpc>
              <a:spcAft>
                <a:spcPts val="800"/>
              </a:spcAft>
              <a:buNone/>
              <a:tabLst>
                <a:tab pos="90170" algn="l"/>
                <a:tab pos="180340" algn="l"/>
              </a:tabLst>
            </a:pPr>
            <a:r>
              <a:rPr lang="pt-BR" sz="2400" b="1" dirty="0">
                <a:effectLst/>
                <a:latin typeface="Arial Narrow" panose="020B0606020202030204" pitchFamily="34" charset="0"/>
                <a:ea typeface="Calibri" panose="020F0502020204030204" pitchFamily="34" charset="0"/>
              </a:rPr>
              <a:t>2.</a:t>
            </a:r>
            <a:r>
              <a:rPr lang="pt-BR" sz="2400" dirty="0">
                <a:effectLst/>
                <a:latin typeface="Arial Narrow" panose="020B0606020202030204" pitchFamily="34" charset="0"/>
                <a:ea typeface="Calibri" panose="020F0502020204030204" pitchFamily="34" charset="0"/>
              </a:rPr>
              <a:t> Considerando as informações do texto, quais são os tipos de isomeria?</a:t>
            </a:r>
          </a:p>
          <a:p>
            <a:pPr>
              <a:lnSpc>
                <a:spcPct val="115000"/>
              </a:lnSpc>
              <a:spcAft>
                <a:spcPts val="800"/>
              </a:spcAft>
              <a:buNone/>
              <a:tabLst>
                <a:tab pos="90170" algn="l"/>
                <a:tab pos="180340" algn="l"/>
              </a:tabLst>
            </a:pPr>
            <a:r>
              <a:rPr lang="pt-PT" sz="2400" dirty="0">
                <a:solidFill>
                  <a:srgbClr val="EE0000"/>
                </a:solidFill>
                <a:effectLst/>
                <a:latin typeface="Arial Narrow" panose="020B0606020202030204" pitchFamily="34" charset="0"/>
                <a:ea typeface="Calibri" panose="020F0502020204030204" pitchFamily="34" charset="0"/>
              </a:rPr>
              <a:t> </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3.</a:t>
            </a:r>
            <a:r>
              <a:rPr lang="pt-BR" sz="2400" dirty="0">
                <a:effectLst/>
                <a:latin typeface="Arial Narrow" panose="020B0606020202030204" pitchFamily="34" charset="0"/>
                <a:ea typeface="Calibri" panose="020F0502020204030204" pitchFamily="34" charset="0"/>
                <a:cs typeface="Calibri" panose="020F0502020204030204" pitchFamily="34" charset="0"/>
              </a:rPr>
              <a:t> THC e CBD possuem a mesma fórmula molecular: C</a:t>
            </a:r>
            <a:r>
              <a:rPr lang="pt-BR" sz="2400" dirty="0">
                <a:effectLst/>
                <a:latin typeface="Arial Narrow" panose="020B0606020202030204" pitchFamily="34" charset="0"/>
                <a:ea typeface="Calibri" panose="020F0502020204030204" pitchFamily="34" charset="0"/>
                <a:cs typeface="Cambria Math" panose="02040503050406030204" pitchFamily="18" charset="0"/>
              </a:rPr>
              <a:t>₂₁</a:t>
            </a:r>
            <a:r>
              <a:rPr lang="pt-BR" sz="2400" dirty="0">
                <a:effectLst/>
                <a:latin typeface="Arial Narrow" panose="020B0606020202030204" pitchFamily="34" charset="0"/>
                <a:ea typeface="Calibri" panose="020F0502020204030204" pitchFamily="34" charset="0"/>
                <a:cs typeface="Calibri" panose="020F0502020204030204" pitchFamily="34" charset="0"/>
              </a:rPr>
              <a:t>H</a:t>
            </a:r>
            <a:r>
              <a:rPr lang="pt-BR" sz="2400" dirty="0">
                <a:effectLst/>
                <a:latin typeface="Arial Narrow" panose="020B0606020202030204" pitchFamily="34" charset="0"/>
                <a:ea typeface="Calibri" panose="020F0502020204030204" pitchFamily="34" charset="0"/>
                <a:cs typeface="Cambria Math" panose="02040503050406030204" pitchFamily="18" charset="0"/>
              </a:rPr>
              <a:t>₃₀</a:t>
            </a:r>
            <a:r>
              <a:rPr lang="pt-BR" sz="2400" dirty="0">
                <a:effectLst/>
                <a:latin typeface="Arial Narrow" panose="020B0606020202030204" pitchFamily="34" charset="0"/>
                <a:ea typeface="Calibri" panose="020F0502020204030204" pitchFamily="34" charset="0"/>
                <a:cs typeface="Calibri" panose="020F0502020204030204" pitchFamily="34" charset="0"/>
              </a:rPr>
              <a:t>O</a:t>
            </a:r>
            <a:r>
              <a:rPr lang="pt-BR" sz="2400" dirty="0">
                <a:effectLst/>
                <a:latin typeface="Arial Narrow" panose="020B0606020202030204" pitchFamily="34" charset="0"/>
                <a:ea typeface="Calibri" panose="020F0502020204030204" pitchFamily="34" charset="0"/>
                <a:cs typeface="Cambria Math" panose="02040503050406030204" pitchFamily="18" charset="0"/>
              </a:rPr>
              <a:t>₂</a:t>
            </a:r>
            <a:r>
              <a:rPr lang="pt-BR" sz="2400" dirty="0">
                <a:effectLst/>
                <a:latin typeface="Arial Narrow" panose="020B0606020202030204" pitchFamily="34" charset="0"/>
                <a:ea typeface="Calibri" panose="020F0502020204030204" pitchFamily="34" charset="0"/>
                <a:cs typeface="Calibri" panose="020F0502020204030204" pitchFamily="34" charset="0"/>
              </a:rPr>
              <a:t>, mas apresentam grupos funcionais diferentes. Essa rela</a:t>
            </a:r>
            <a:r>
              <a:rPr lang="pt-BR" sz="2400" dirty="0">
                <a:effectLst/>
                <a:latin typeface="Arial Narrow" panose="020B0606020202030204" pitchFamily="34" charset="0"/>
                <a:ea typeface="Calibri" panose="020F0502020204030204" pitchFamily="34" charset="0"/>
                <a:cs typeface="Arial Narrow" panose="020B0606020202030204" pitchFamily="34" charset="0"/>
              </a:rPr>
              <a:t>çã</a:t>
            </a:r>
            <a:r>
              <a:rPr lang="pt-BR" sz="2400" dirty="0">
                <a:effectLst/>
                <a:latin typeface="Arial Narrow" panose="020B0606020202030204" pitchFamily="34" charset="0"/>
                <a:ea typeface="Calibri" panose="020F0502020204030204" pitchFamily="34" charset="0"/>
                <a:cs typeface="Calibri" panose="020F0502020204030204" pitchFamily="34" charset="0"/>
              </a:rPr>
              <a:t>o caracteriza isomeria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plana de cadeia.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(B) plana de posição.</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plana de função.</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(D) geométrica.</a:t>
            </a:r>
          </a:p>
          <a:p>
            <a:pPr>
              <a:lnSpc>
                <a:spcPct val="107000"/>
              </a:lnSpc>
              <a:spcAft>
                <a:spcPts val="800"/>
              </a:spcAft>
              <a:buNone/>
            </a:pPr>
            <a:r>
              <a:rPr lang="pt-BR" sz="2400" dirty="0">
                <a:latin typeface="Arial Narrow" panose="020B0606020202030204" pitchFamily="34" charset="0"/>
                <a:ea typeface="Calibri" panose="020F0502020204030204" pitchFamily="34" charset="0"/>
                <a:cs typeface="Calibri" panose="020F0502020204030204" pitchFamily="34" charset="0"/>
              </a:rPr>
              <a:t>(E) óptica. </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82203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0BB2D-1888-00CE-B4C2-C7B5B6938F2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1FD95E3-C96D-219A-EC2E-601AE3FB129F}"/>
              </a:ext>
            </a:extLst>
          </p:cNvPr>
          <p:cNvSpPr txBox="1"/>
          <p:nvPr/>
        </p:nvSpPr>
        <p:spPr>
          <a:xfrm>
            <a:off x="386080" y="813832"/>
            <a:ext cx="11419840" cy="5853205"/>
          </a:xfrm>
          <a:prstGeom prst="rect">
            <a:avLst/>
          </a:prstGeom>
          <a:noFill/>
        </p:spPr>
        <p:txBody>
          <a:bodyPr wrap="square">
            <a:spAutoFit/>
          </a:bodyPr>
          <a:lstStyle/>
          <a:p>
            <a:pPr>
              <a:lnSpc>
                <a:spcPct val="107000"/>
              </a:lnSpc>
              <a:spcAft>
                <a:spcPts val="800"/>
              </a:spcAft>
              <a:buNone/>
            </a:pPr>
            <a:r>
              <a:rPr lang="pt-BR" sz="2200" b="1" dirty="0">
                <a:effectLst/>
                <a:latin typeface="Arial Narrow" panose="020B0606020202030204" pitchFamily="34" charset="0"/>
                <a:ea typeface="Calibri" panose="020F0502020204030204" pitchFamily="34" charset="0"/>
                <a:cs typeface="Calibri" panose="020F0502020204030204" pitchFamily="34" charset="0"/>
              </a:rPr>
              <a:t>4.</a:t>
            </a:r>
            <a:r>
              <a:rPr lang="pt-BR" sz="2200" dirty="0">
                <a:effectLst/>
                <a:latin typeface="Arial Narrow" panose="020B0606020202030204" pitchFamily="34" charset="0"/>
                <a:ea typeface="Calibri" panose="020F0502020204030204" pitchFamily="34" charset="0"/>
                <a:cs typeface="Calibri" panose="020F0502020204030204" pitchFamily="34" charset="0"/>
              </a:rPr>
              <a:t> A mescalina é uma substância psicoativa natural encontrada em cactos como o peiote. Substâncias análogas, como a 4-hidroxi-metanfetamina, possuem a mesma fórmula molecular, mas grupos funcionais diferentes. </a:t>
            </a:r>
            <a:endParaRPr lang="pt-BR" sz="22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cs typeface="Calibri" panose="020F0502020204030204" pitchFamily="34" charset="0"/>
              </a:rPr>
              <a:t>Essa diferença caracteriza:</a:t>
            </a:r>
            <a:endParaRPr lang="pt-BR" sz="2200" dirty="0">
              <a:effectLst/>
              <a:latin typeface="Arial Narrow" panose="020B0606020202030204" pitchFamily="34" charset="0"/>
              <a:ea typeface="Calibri" panose="020F0502020204030204" pitchFamily="34" charset="0"/>
            </a:endParaRPr>
          </a:p>
          <a:p>
            <a:pPr marL="457200" indent="-457200">
              <a:lnSpc>
                <a:spcPct val="107000"/>
              </a:lnSpc>
              <a:spcAft>
                <a:spcPts val="800"/>
              </a:spcAft>
              <a:buAutoNum type="alphaUcParenBoth"/>
            </a:pPr>
            <a:r>
              <a:rPr lang="pt-BR" sz="2200" dirty="0">
                <a:effectLst/>
                <a:latin typeface="Arial Narrow" panose="020B0606020202030204" pitchFamily="34" charset="0"/>
                <a:ea typeface="Calibri" panose="020F0502020204030204" pitchFamily="34" charset="0"/>
                <a:cs typeface="Calibri" panose="020F0502020204030204" pitchFamily="34" charset="0"/>
              </a:rPr>
              <a:t>Isomeria de cadeia.	(B) Isomeria óptica.   (C) Isomeria geométrica.	</a:t>
            </a:r>
          </a:p>
          <a:p>
            <a:pPr>
              <a:lnSpc>
                <a:spcPct val="107000"/>
              </a:lnSpc>
              <a:spcAft>
                <a:spcPts val="800"/>
              </a:spcAft>
            </a:pPr>
            <a:r>
              <a:rPr lang="pt-BR" sz="2200" dirty="0">
                <a:effectLst/>
                <a:latin typeface="Arial Narrow" panose="020B0606020202030204" pitchFamily="34" charset="0"/>
                <a:ea typeface="Calibri" panose="020F0502020204030204" pitchFamily="34" charset="0"/>
                <a:cs typeface="Calibri" panose="020F0502020204030204" pitchFamily="34" charset="0"/>
              </a:rPr>
              <a:t>(D) Isomeria de função.  (E) </a:t>
            </a:r>
            <a:r>
              <a:rPr lang="pt-BR" sz="2200" dirty="0">
                <a:latin typeface="Arial Narrow" panose="020B0606020202030204" pitchFamily="34" charset="0"/>
                <a:cs typeface="Arial" panose="020B0604020202020204" pitchFamily="34" charset="0"/>
              </a:rPr>
              <a:t>Isomeria de posição.</a:t>
            </a:r>
          </a:p>
          <a:p>
            <a:pPr>
              <a:lnSpc>
                <a:spcPct val="107000"/>
              </a:lnSpc>
              <a:spcAft>
                <a:spcPts val="800"/>
              </a:spcAft>
            </a:pPr>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buNone/>
              <a:tabLst>
                <a:tab pos="90170" algn="l"/>
                <a:tab pos="180340" algn="l"/>
              </a:tabLst>
            </a:pPr>
            <a:r>
              <a:rPr lang="pt-BR" sz="2200" b="1" dirty="0">
                <a:effectLst/>
                <a:latin typeface="Arial Narrow" panose="020B0606020202030204" pitchFamily="34" charset="0"/>
                <a:ea typeface="Calibri" panose="020F0502020204030204" pitchFamily="34" charset="0"/>
              </a:rPr>
              <a:t>5. </a:t>
            </a:r>
            <a:r>
              <a:rPr lang="pt-BR" sz="2200" dirty="0">
                <a:effectLst/>
                <a:latin typeface="Arial Narrow" panose="020B0606020202030204" pitchFamily="34" charset="0"/>
                <a:ea typeface="Calibri" panose="020F0502020204030204" pitchFamily="34" charset="0"/>
              </a:rPr>
              <a:t>De acordo com os tipos de isomeria, como podemos classificá-las?</a:t>
            </a:r>
          </a:p>
          <a:p>
            <a:pPr>
              <a:lnSpc>
                <a:spcPct val="115000"/>
              </a:lnSpc>
              <a:spcAft>
                <a:spcPts val="800"/>
              </a:spcAft>
              <a:buNone/>
              <a:tabLst>
                <a:tab pos="90170" algn="l"/>
                <a:tab pos="180340" algn="l"/>
              </a:tabLst>
            </a:pPr>
            <a:endParaRPr lang="pt-PT" sz="2200" dirty="0">
              <a:effectLst/>
              <a:latin typeface="Arial Narrow" panose="020B0606020202030204" pitchFamily="34" charset="0"/>
              <a:ea typeface="Calibri" panose="020F0502020204030204" pitchFamily="34" charset="0"/>
            </a:endParaRPr>
          </a:p>
          <a:p>
            <a:pPr>
              <a:lnSpc>
                <a:spcPct val="115000"/>
              </a:lnSpc>
              <a:spcAft>
                <a:spcPts val="800"/>
              </a:spcAft>
              <a:buNone/>
              <a:tabLst>
                <a:tab pos="90170" algn="l"/>
                <a:tab pos="180340" algn="l"/>
              </a:tabLst>
            </a:pPr>
            <a:r>
              <a:rPr lang="pt-PT" sz="2200" b="1" dirty="0">
                <a:effectLst/>
                <a:latin typeface="Arial Narrow" panose="020B0606020202030204" pitchFamily="34" charset="0"/>
                <a:ea typeface="Calibri" panose="020F0502020204030204" pitchFamily="34" charset="0"/>
              </a:rPr>
              <a:t>6.</a:t>
            </a:r>
            <a:r>
              <a:rPr lang="pt-PT" sz="22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rPr>
              <a:t>O Brometo de </a:t>
            </a:r>
            <a:r>
              <a:rPr lang="pt-BR" sz="2200" dirty="0" err="1">
                <a:effectLst/>
                <a:latin typeface="Arial Narrow" panose="020B0606020202030204" pitchFamily="34" charset="0"/>
                <a:ea typeface="Calibri" panose="020F0502020204030204" pitchFamily="34" charset="0"/>
              </a:rPr>
              <a:t>benzila</a:t>
            </a:r>
            <a:r>
              <a:rPr lang="pt-BR" sz="2200" dirty="0">
                <a:effectLst/>
                <a:latin typeface="Arial Narrow" panose="020B0606020202030204" pitchFamily="34" charset="0"/>
                <a:ea typeface="Calibri" panose="020F0502020204030204" pitchFamily="34" charset="0"/>
              </a:rPr>
              <a:t>, cuja fórmula molecular é C</a:t>
            </a:r>
            <a:r>
              <a:rPr lang="pt-BR" sz="2200" baseline="-25000" dirty="0">
                <a:effectLst/>
                <a:latin typeface="Arial Narrow" panose="020B0606020202030204" pitchFamily="34" charset="0"/>
                <a:ea typeface="Calibri" panose="020F0502020204030204" pitchFamily="34" charset="0"/>
              </a:rPr>
              <a:t>7</a:t>
            </a:r>
            <a:r>
              <a:rPr lang="pt-BR" sz="2200" dirty="0">
                <a:effectLst/>
                <a:latin typeface="Arial Narrow" panose="020B0606020202030204" pitchFamily="34" charset="0"/>
                <a:ea typeface="Calibri" panose="020F0502020204030204" pitchFamily="34" charset="0"/>
              </a:rPr>
              <a:t>H</a:t>
            </a:r>
            <a:r>
              <a:rPr lang="pt-BR" sz="2200" baseline="-25000" dirty="0">
                <a:effectLst/>
                <a:latin typeface="Arial Narrow" panose="020B0606020202030204" pitchFamily="34" charset="0"/>
                <a:ea typeface="Calibri" panose="020F0502020204030204" pitchFamily="34" charset="0"/>
              </a:rPr>
              <a:t>7</a:t>
            </a:r>
            <a:r>
              <a:rPr lang="pt-BR" sz="2200" dirty="0">
                <a:effectLst/>
                <a:latin typeface="Arial Narrow" panose="020B0606020202030204" pitchFamily="34" charset="0"/>
                <a:ea typeface="Calibri" panose="020F0502020204030204" pitchFamily="34" charset="0"/>
              </a:rPr>
              <a:t>Br, tem sido usado como um gás de guerra devido a suas propriedades que causam irritação intensa na pele e membranas mucosas. </a:t>
            </a:r>
          </a:p>
          <a:p>
            <a:pPr>
              <a:lnSpc>
                <a:spcPct val="115000"/>
              </a:lnSpc>
              <a:spcAft>
                <a:spcPts val="800"/>
              </a:spcAft>
              <a:buNone/>
              <a:tabLst>
                <a:tab pos="90170" algn="l"/>
                <a:tab pos="180340" algn="l"/>
              </a:tabLst>
            </a:pPr>
            <a:r>
              <a:rPr lang="pt-BR" sz="2200" dirty="0">
                <a:effectLst/>
                <a:latin typeface="Arial Narrow" panose="020B0606020202030204" pitchFamily="34" charset="0"/>
                <a:ea typeface="Calibri" panose="020F0502020204030204" pitchFamily="34" charset="0"/>
              </a:rPr>
              <a:t>A fórmula desse composto admite a seguinte quantidade de isômeros:</a:t>
            </a:r>
          </a:p>
          <a:p>
            <a:pPr marL="342900" lvl="0" indent="-342900">
              <a:lnSpc>
                <a:spcPct val="115000"/>
              </a:lnSpc>
              <a:buFont typeface="+mj-lt"/>
              <a:buAutoNum type="alphaUcParenBoth"/>
              <a:tabLst>
                <a:tab pos="90170" algn="l"/>
                <a:tab pos="180340" algn="l"/>
              </a:tabLst>
            </a:pPr>
            <a:r>
              <a:rPr lang="pt-BR" sz="2200" dirty="0">
                <a:effectLst/>
                <a:latin typeface="Arial Narrow" panose="020B0606020202030204" pitchFamily="34" charset="0"/>
                <a:ea typeface="Calibri" panose="020F0502020204030204" pitchFamily="34" charset="0"/>
              </a:rPr>
              <a:t>2		(B) 4		(C) 5 		(D) 6		(E) 8</a:t>
            </a:r>
          </a:p>
        </p:txBody>
      </p:sp>
    </p:spTree>
    <p:extLst>
      <p:ext uri="{BB962C8B-B14F-4D97-AF65-F5344CB8AC3E}">
        <p14:creationId xmlns:p14="http://schemas.microsoft.com/office/powerpoint/2010/main" val="187046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616DB-313F-18FD-0AF4-6869865AD70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657237B-A771-D164-3609-D411FC1BC5A4}"/>
              </a:ext>
            </a:extLst>
          </p:cNvPr>
          <p:cNvSpPr txBox="1"/>
          <p:nvPr/>
        </p:nvSpPr>
        <p:spPr>
          <a:xfrm>
            <a:off x="406400" y="657145"/>
            <a:ext cx="11379200" cy="5986639"/>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7.</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pode se referir a dois compostos diferentes, ambos com a mesma fórmula molecular, mas estruturas diferentes:</a:t>
            </a:r>
            <a:endParaRPr lang="pt-BR" sz="2400" dirty="0">
              <a:effectLst/>
              <a:latin typeface="Arial Narrow" panose="020B0606020202030204" pitchFamily="34" charset="0"/>
              <a:ea typeface="Calibri" panose="020F0502020204030204" pitchFamily="34" charset="0"/>
            </a:endParaRPr>
          </a:p>
          <a:p>
            <a:pPr marR="1071880" algn="just">
              <a:lnSpc>
                <a:spcPct val="115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butano: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Este é o alcano de cadeia reta com a fórmula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É um gás incolor e inflamável comumente utilizado como combustível.</a:t>
            </a:r>
          </a:p>
          <a:p>
            <a:pPr marR="1071880" algn="just">
              <a:lnSpc>
                <a:spcPct val="115000"/>
              </a:lnSpc>
              <a:spcAft>
                <a:spcPts val="800"/>
              </a:spcAft>
              <a:buNone/>
            </a:pP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b="1" dirty="0" err="1">
                <a:effectLst/>
                <a:latin typeface="Arial Narrow" panose="020B0606020202030204" pitchFamily="34" charset="0"/>
                <a:ea typeface="Arial Narrow" panose="020B0606020202030204" pitchFamily="34" charset="0"/>
                <a:cs typeface="Arial Narrow" panose="020B0606020202030204" pitchFamily="34" charset="0"/>
              </a:rPr>
              <a:t>isobutane</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Este é o isômero de cadeia ramificada de Butano. Possui a mesma fórmula molecular, mas um arranjo diferente de átomos. É também um gás incolor e inflamável.</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Quantos isômeros existem com a fórmula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10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2.</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1.</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3.</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4</a:t>
            </a:r>
            <a:r>
              <a:rPr lang="pt-BR" sz="2400" dirty="0">
                <a:latin typeface="Arial Narrow" panose="020B0606020202030204" pitchFamily="34" charset="0"/>
                <a:ea typeface="Arial Narrow" panose="020B0606020202030204" pitchFamily="34" charset="0"/>
                <a:cs typeface="Arial Narrow" panose="020B0606020202030204" pitchFamily="34" charset="0"/>
              </a:rPr>
              <a:t>.</a:t>
            </a: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5. </a:t>
            </a:r>
          </a:p>
        </p:txBody>
      </p:sp>
    </p:spTree>
    <p:extLst>
      <p:ext uri="{BB962C8B-B14F-4D97-AF65-F5344CB8AC3E}">
        <p14:creationId xmlns:p14="http://schemas.microsoft.com/office/powerpoint/2010/main" val="3949606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28AC0-C903-9DF2-7DD0-44BF2E30811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A688716-5EB5-F48B-04E2-DD6E9621C7C8}"/>
              </a:ext>
            </a:extLst>
          </p:cNvPr>
          <p:cNvSpPr txBox="1"/>
          <p:nvPr/>
        </p:nvSpPr>
        <p:spPr>
          <a:xfrm>
            <a:off x="320040" y="491730"/>
            <a:ext cx="11551920" cy="6284990"/>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 </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Tetrahidrocanabinol </a:t>
            </a:r>
            <a:endParaRPr lang="pt-BR" sz="2400" dirty="0">
              <a:effectLst/>
              <a:latin typeface="Arial Narrow" panose="020B0606020202030204" pitchFamily="34" charset="0"/>
              <a:ea typeface="Calibri" panose="020F0502020204030204" pitchFamily="34" charset="0"/>
            </a:endParaRPr>
          </a:p>
          <a:p>
            <a:pPr algn="r">
              <a:lnSpc>
                <a:spcPct val="115000"/>
              </a:lnSpc>
              <a:spcAft>
                <a:spcPts val="800"/>
              </a:spcAft>
              <a:buNone/>
              <a:tabLst>
                <a:tab pos="90170" algn="l"/>
                <a:tab pos="180340" algn="l"/>
              </a:tabLst>
            </a:pPr>
            <a:r>
              <a:rPr lang="pt-BR" sz="1050" dirty="0">
                <a:effectLst/>
                <a:latin typeface="Arial Narrow" panose="020B0606020202030204" pitchFamily="34" charset="0"/>
                <a:ea typeface="Arial Narrow" panose="020B0606020202030204" pitchFamily="34" charset="0"/>
                <a:cs typeface="Arial Narrow" panose="020B0606020202030204" pitchFamily="34" charset="0"/>
              </a:rPr>
              <a:t> por </a:t>
            </a:r>
            <a:r>
              <a:rPr lang="pt-BR" sz="1050" u="sng" dirty="0">
                <a:effectLst/>
                <a:latin typeface="Arial Narrow" panose="020B0606020202030204" pitchFamily="34" charset="0"/>
                <a:ea typeface="Arial Narrow" panose="020B0606020202030204" pitchFamily="34" charset="0"/>
                <a:cs typeface="Arial Narrow" panose="020B0606020202030204" pitchFamily="34" charset="0"/>
                <a:hlinkClick r:id="rId2">
                  <a:extLst>
                    <a:ext uri="{A12FA001-AC4F-418D-AE19-62706E023703}">
                      <ahyp:hlinkClr xmlns:ahyp="http://schemas.microsoft.com/office/drawing/2018/hyperlinkcolor" val="tx"/>
                    </a:ext>
                  </a:extLst>
                </a:hlinkClick>
              </a:rPr>
              <a:t>João Rodrigues</a:t>
            </a:r>
            <a:r>
              <a:rPr lang="pt-BR" sz="1050" dirty="0">
                <a:effectLst/>
                <a:latin typeface="Arial Narrow" panose="020B0606020202030204" pitchFamily="34" charset="0"/>
                <a:ea typeface="Arial Narrow" panose="020B0606020202030204" pitchFamily="34" charset="0"/>
                <a:cs typeface="Arial Narrow" panose="020B0606020202030204" pitchFamily="34" charset="0"/>
              </a:rPr>
              <a:t> 14 de agosto de 2014</a:t>
            </a:r>
            <a:endParaRPr lang="pt-BR" sz="1600" dirty="0">
              <a:effectLst/>
              <a:latin typeface="Calibri" panose="020F0502020204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tetrahidrocanabinol (THC), ou mais corretamente o isómero mais abundante (-)-trans-∆</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-tetrahidrocanabinol ((6aR, 10aR)-∆</a:t>
            </a:r>
            <a:r>
              <a:rPr lang="pt-BR" sz="2400" baseline="30000"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-tetrahidrocanabinol) é o principal constituinte psicoativo do canábis. Isolado pela primeira vez em 1964, pelos cientistas israelitas Raphael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Mechoulam</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Yechiel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Gaoni</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este composto sólido quando frio, com uma aparência vítrea límpida e transparente, que, quando aquecido, torna-se viscoso e pegajoso. Trata-se de uma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terpenóide</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aromático, tendo uma solubilidade em água muito baixa, mas uma solubilidade relativamente elevada em solventes orgânicos, especialmente em lipídeos e em álcoois.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THC, cuja fórmula é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21</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30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possui uma massa molar de 314,469 g / mol, um ponto de ebulição de 250ºC e um poder rotatório específico de -152º, em etanol. Trata-se de um composto que é metabolizado no fígado e possui um tempo de semivida de 1,6 a 59 horas.</a:t>
            </a:r>
            <a:endParaRPr lang="pt-BR" sz="2400" dirty="0">
              <a:effectLst/>
              <a:latin typeface="Calibri" panose="020F0502020204030204" pitchFamily="34" charset="0"/>
              <a:ea typeface="Calibri" panose="020F0502020204030204" pitchFamily="34" charset="0"/>
            </a:endParaRPr>
          </a:p>
        </p:txBody>
      </p:sp>
      <p:pic>
        <p:nvPicPr>
          <p:cNvPr id="5" name="Imagem 4" descr="Diagrama, Esquemático&#10;&#10;O conteúdo gerado por IA pode estar incorreto.">
            <a:extLst>
              <a:ext uri="{FF2B5EF4-FFF2-40B4-BE49-F238E27FC236}">
                <a16:creationId xmlns:a16="http://schemas.microsoft.com/office/drawing/2014/main" id="{AAB315E4-E22D-1F76-4811-2AC1FA7FA7B6}"/>
              </a:ext>
            </a:extLst>
          </p:cNvPr>
          <p:cNvPicPr>
            <a:picLocks noChangeAspect="1"/>
          </p:cNvPicPr>
          <p:nvPr/>
        </p:nvPicPr>
        <p:blipFill rotWithShape="1">
          <a:blip r:embed="rId3">
            <a:extLst>
              <a:ext uri="{28A0092B-C50C-407E-A947-70E740481C1C}">
                <a14:useLocalDpi xmlns:a14="http://schemas.microsoft.com/office/drawing/2010/main" val="0"/>
              </a:ext>
            </a:extLst>
          </a:blip>
          <a:srcRect l="14477" t="5773" r="6737"/>
          <a:stretch/>
        </p:blipFill>
        <p:spPr bwMode="auto">
          <a:xfrm>
            <a:off x="4698841" y="656908"/>
            <a:ext cx="2794318" cy="17726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95604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340E-07C9-E62B-FBAF-251639DFFDC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0C9AC9F-34ED-87C3-64E1-A5A407673D87}"/>
              </a:ext>
            </a:extLst>
          </p:cNvPr>
          <p:cNvSpPr txBox="1"/>
          <p:nvPr/>
        </p:nvSpPr>
        <p:spPr>
          <a:xfrm>
            <a:off x="289560" y="1058269"/>
            <a:ext cx="11612880" cy="4975721"/>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tetrahidrocanabinol, tal como outros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canabinóides</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que possuem grupos fenol, possui propriedades antioxidantes suficientes para proteger os neurónios contra stress oxidativo, tal como o que é produzido pela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excitotoxicidade</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induzida pelo glutamato.</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Sabe-se que, nos humanos, o canábis estimula o apetite e o consumo de alimentos, provavelmente por atuação no eixo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gastro-hipotalâmico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Um estudo em ratinhos sugerem que o canábis pode, não só estimular o apetite, como também aumentar o valor hedónico dos alimentos. Este estudo mostrou também que o consumo habitual de THC leva a uma diminuição deste efeito de aumento do prazer.</a:t>
            </a:r>
          </a:p>
          <a:p>
            <a:pPr algn="just">
              <a:lnSpc>
                <a:spcPct val="115000"/>
              </a:lnSpc>
              <a:spcAft>
                <a:spcPts val="800"/>
              </a:spcAft>
              <a:tabLst>
                <a:tab pos="90170" algn="l"/>
                <a:tab pos="180340" algn="l"/>
              </a:tabLst>
            </a:pPr>
            <a:endParaRPr lang="pt-BR" sz="2400" dirty="0">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endParaRPr lang="pt-BR" sz="2400" dirty="0">
              <a:effectLst/>
              <a:latin typeface="Arial Narrow" panose="020B0606020202030204" pitchFamily="34" charset="0"/>
              <a:ea typeface="Calibri" panose="020F0502020204030204" pitchFamily="34" charset="0"/>
            </a:endParaRPr>
          </a:p>
          <a:p>
            <a:pPr algn="r">
              <a:lnSpc>
                <a:spcPct val="115000"/>
              </a:lnSpc>
              <a:spcAft>
                <a:spcPts val="800"/>
              </a:spcAft>
              <a:tabLst>
                <a:tab pos="90170" algn="l"/>
                <a:tab pos="180340" algn="l"/>
              </a:tabLst>
            </a:pPr>
            <a:endParaRPr lang="pt-BR" sz="1600" dirty="0"/>
          </a:p>
          <a:p>
            <a:pPr algn="r">
              <a:lnSpc>
                <a:spcPct val="115000"/>
              </a:lnSpc>
              <a:spcAft>
                <a:spcPts val="800"/>
              </a:spcAft>
              <a:tabLst>
                <a:tab pos="90170" algn="l"/>
                <a:tab pos="180340" algn="l"/>
              </a:tabLst>
            </a:pPr>
            <a:r>
              <a:rPr lang="pt-BR" sz="1600" dirty="0"/>
              <a:t>Disponível em: https://www.fciencias.com/2014/08/14/tetrahidrocanabinol-</a:t>
            </a:r>
            <a:r>
              <a:rPr lang="pt-BR" sz="1600" dirty="0" err="1"/>
              <a:t>molecula</a:t>
            </a:r>
            <a:r>
              <a:rPr lang="pt-BR" sz="1600" dirty="0"/>
              <a:t>-</a:t>
            </a:r>
            <a:r>
              <a:rPr lang="pt-BR" sz="1600" dirty="0" err="1"/>
              <a:t>da-semana</a:t>
            </a:r>
            <a:r>
              <a:rPr lang="pt-BR" sz="1600" dirty="0"/>
              <a:t>/. Acesso em: 16 jul.2025</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373481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41779-8DE4-2F3D-490A-AE29B359F28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15D994C-EDDF-5A86-5596-9769FBCD7BCE}"/>
              </a:ext>
            </a:extLst>
          </p:cNvPr>
          <p:cNvSpPr txBox="1"/>
          <p:nvPr/>
        </p:nvSpPr>
        <p:spPr>
          <a:xfrm>
            <a:off x="426720" y="748064"/>
            <a:ext cx="11338560" cy="904094"/>
          </a:xfrm>
          <a:prstGeom prst="rect">
            <a:avLst/>
          </a:prstGeom>
          <a:noFill/>
        </p:spPr>
        <p:txBody>
          <a:bodyPr wrap="square">
            <a:spAutoFit/>
          </a:bodyPr>
          <a:lstStyle/>
          <a:p>
            <a:pPr algn="just">
              <a:lnSpc>
                <a:spcPct val="115000"/>
              </a:lnSpc>
              <a:spcAft>
                <a:spcPts val="800"/>
              </a:spcAft>
              <a:tabLst>
                <a:tab pos="90170" algn="l"/>
                <a:tab pos="180340" algn="l"/>
              </a:tabLst>
            </a:pPr>
            <a:r>
              <a:rPr lang="pt-BR" sz="2400" dirty="0">
                <a:effectLst/>
                <a:latin typeface="Arial Narrow" panose="020B0606020202030204" pitchFamily="34" charset="0"/>
                <a:ea typeface="Calibri" panose="020F0502020204030204" pitchFamily="34" charset="0"/>
              </a:rPr>
              <a:t>Baseando-se nas estruturas do THC (</a:t>
            </a:r>
            <a:r>
              <a:rPr lang="pt-BR" sz="2400" b="1" dirty="0">
                <a:effectLst/>
                <a:latin typeface="Arial Narrow" panose="020B0606020202030204" pitchFamily="34" charset="0"/>
                <a:ea typeface="Calibri" panose="020F0502020204030204" pitchFamily="34" charset="0"/>
                <a:cs typeface="Calibri" panose="020F0502020204030204" pitchFamily="34" charset="0"/>
              </a:rPr>
              <a:t>Δ</a:t>
            </a:r>
            <a:r>
              <a:rPr lang="pt-BR" sz="2400" b="1" dirty="0">
                <a:effectLst/>
                <a:latin typeface="Arial Narrow" panose="020B0606020202030204" pitchFamily="34" charset="0"/>
                <a:ea typeface="Calibri" panose="020F0502020204030204" pitchFamily="34" charset="0"/>
              </a:rPr>
              <a:t>⁹</a:t>
            </a:r>
            <a:r>
              <a:rPr lang="pt-BR" sz="2400" b="1" dirty="0">
                <a:effectLst/>
                <a:latin typeface="Arial Narrow" panose="020B0606020202030204" pitchFamily="34" charset="0"/>
                <a:ea typeface="Calibri" panose="020F0502020204030204" pitchFamily="34" charset="0"/>
                <a:cs typeface="Calibri" panose="020F0502020204030204" pitchFamily="34" charset="0"/>
              </a:rPr>
              <a:t>-THC, presente no texto)</a:t>
            </a:r>
            <a:r>
              <a:rPr lang="pt-BR" sz="2400" dirty="0">
                <a:effectLst/>
                <a:latin typeface="Arial Narrow" panose="020B0606020202030204" pitchFamily="34" charset="0"/>
                <a:ea typeface="Calibri" panose="020F0502020204030204" pitchFamily="34" charset="0"/>
              </a:rPr>
              <a:t> e do canabidiol (localizada a seguir), responda as </a:t>
            </a:r>
            <a:r>
              <a:rPr lang="pt-BR" sz="2400" b="1" dirty="0">
                <a:effectLst/>
                <a:latin typeface="Arial Narrow" panose="020B0606020202030204" pitchFamily="34" charset="0"/>
                <a:ea typeface="Calibri" panose="020F0502020204030204" pitchFamily="34" charset="0"/>
              </a:rPr>
              <a:t>questões de: 8 a 11.</a:t>
            </a:r>
            <a:endParaRPr lang="pt-BR" sz="24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7DB0F3CD-EBD8-8279-8D24-16F730510AD5}"/>
              </a:ext>
            </a:extLst>
          </p:cNvPr>
          <p:cNvSpPr txBox="1"/>
          <p:nvPr/>
        </p:nvSpPr>
        <p:spPr>
          <a:xfrm>
            <a:off x="426720" y="1652158"/>
            <a:ext cx="11419840" cy="3689151"/>
          </a:xfrm>
          <a:prstGeom prst="rect">
            <a:avLst/>
          </a:prstGeom>
          <a:noFill/>
        </p:spPr>
        <p:txBody>
          <a:bodyPr wrap="square">
            <a:spAutoFit/>
          </a:bodyPr>
          <a:lstStyle/>
          <a:p>
            <a:pPr>
              <a:buNone/>
            </a:pPr>
            <a:r>
              <a:rPr lang="pt-BR" sz="2400" dirty="0">
                <a:effectLst/>
                <a:latin typeface="Arial Narrow" panose="020B0606020202030204" pitchFamily="34" charset="0"/>
                <a:ea typeface="Cambria" panose="02040503050406030204" pitchFamily="18" charset="0"/>
                <a:cs typeface="Times New Roman" panose="02020603050405020304" pitchFamily="18" charset="0"/>
              </a:rPr>
              <a:t> </a:t>
            </a:r>
          </a:p>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8.</a:t>
            </a:r>
            <a:r>
              <a:rPr lang="pt-BR" sz="2400" dirty="0">
                <a:effectLst/>
                <a:latin typeface="Arial Narrow" panose="020B0606020202030204" pitchFamily="34" charset="0"/>
                <a:ea typeface="Calibri" panose="020F0502020204030204" pitchFamily="34" charset="0"/>
                <a:cs typeface="Calibri" panose="020F0502020204030204" pitchFamily="34" charset="0"/>
              </a:rPr>
              <a:t> O Δ</a:t>
            </a:r>
            <a:r>
              <a:rPr lang="pt-BR" sz="2400" dirty="0">
                <a:effectLst/>
                <a:latin typeface="Arial Narrow" panose="020B0606020202030204" pitchFamily="34" charset="0"/>
                <a:ea typeface="Calibri" panose="020F0502020204030204" pitchFamily="34" charset="0"/>
              </a:rPr>
              <a:t>⁹</a:t>
            </a:r>
            <a:r>
              <a:rPr lang="pt-BR" sz="2400" dirty="0">
                <a:effectLst/>
                <a:latin typeface="Arial Narrow" panose="020B0606020202030204" pitchFamily="34" charset="0"/>
                <a:ea typeface="Calibri" panose="020F0502020204030204" pitchFamily="34" charset="0"/>
                <a:cs typeface="Calibri" panose="020F0502020204030204" pitchFamily="34" charset="0"/>
              </a:rPr>
              <a:t>-THC cont</a:t>
            </a:r>
            <a:r>
              <a:rPr lang="pt-BR" sz="2400" dirty="0">
                <a:effectLst/>
                <a:latin typeface="Arial Narrow" panose="020B0606020202030204" pitchFamily="34" charset="0"/>
                <a:ea typeface="Calibri" panose="020F0502020204030204" pitchFamily="34" charset="0"/>
                <a:cs typeface="Arial Narrow" panose="020B0606020202030204" pitchFamily="34" charset="0"/>
              </a:rPr>
              <a:t>é</a:t>
            </a:r>
            <a:r>
              <a:rPr lang="pt-BR" sz="2400" dirty="0">
                <a:effectLst/>
                <a:latin typeface="Arial Narrow" panose="020B0606020202030204" pitchFamily="34" charset="0"/>
                <a:ea typeface="Calibri" panose="020F0502020204030204" pitchFamily="34" charset="0"/>
                <a:cs typeface="Calibri" panose="020F0502020204030204" pitchFamily="34" charset="0"/>
              </a:rPr>
              <a:t>m um carbono quiral em sua estrutura.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Isso significa que:</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Pode formar ligações duplas.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(B) Possui isomeria de cadeia.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a:t>
            </a:r>
            <a:r>
              <a:rPr lang="pt-BR" sz="2400" dirty="0">
                <a:effectLst/>
                <a:latin typeface="Arial Narrow" panose="020B0606020202030204" pitchFamily="34" charset="0"/>
                <a:ea typeface="Calibri" panose="020F0502020204030204" pitchFamily="34" charset="0"/>
              </a:rPr>
              <a:t>Não possui atividade óptica.</a:t>
            </a:r>
            <a:endParaRPr lang="pt-BR" sz="2400" dirty="0">
              <a:latin typeface="Arial Narrow" panose="020B0606020202030204" pitchFamily="34" charset="0"/>
              <a:ea typeface="Calibri" panose="020F0502020204030204" pitchFamily="34" charset="0"/>
            </a:endParaRPr>
          </a:p>
          <a:p>
            <a:r>
              <a:rPr lang="pt-BR" sz="2400" dirty="0">
                <a:latin typeface="Arial Narrow" panose="020B0606020202030204" pitchFamily="34" charset="0"/>
              </a:rPr>
              <a:t>(D) É isômero de posição do CBD. </a:t>
            </a:r>
          </a:p>
          <a:p>
            <a:r>
              <a:rPr lang="pt-BR" sz="2400" dirty="0">
                <a:latin typeface="Arial Narrow" panose="020B0606020202030204" pitchFamily="34" charset="0"/>
              </a:rPr>
              <a:t>(E) Pode existir como dois </a:t>
            </a:r>
            <a:r>
              <a:rPr lang="pt-BR" sz="2400" dirty="0" err="1">
                <a:latin typeface="Arial Narrow" panose="020B0606020202030204" pitchFamily="34" charset="0"/>
              </a:rPr>
              <a:t>enantiômeros</a:t>
            </a:r>
            <a:r>
              <a:rPr lang="pt-BR" sz="2400" dirty="0">
                <a:latin typeface="Arial Narrow" panose="020B0606020202030204" pitchFamily="34" charset="0"/>
              </a:rPr>
              <a:t>.</a:t>
            </a:r>
          </a:p>
        </p:txBody>
      </p:sp>
      <p:pic>
        <p:nvPicPr>
          <p:cNvPr id="7" name="Imagem 6" descr="Forma&#10;&#10;O conteúdo gerado por IA pode estar incorreto.">
            <a:extLst>
              <a:ext uri="{FF2B5EF4-FFF2-40B4-BE49-F238E27FC236}">
                <a16:creationId xmlns:a16="http://schemas.microsoft.com/office/drawing/2014/main" id="{ADB246C8-73C4-A540-5976-F0D25DA20A6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1947" y="2657852"/>
            <a:ext cx="6391893" cy="3568553"/>
          </a:xfrm>
          <a:prstGeom prst="rect">
            <a:avLst/>
          </a:prstGeom>
          <a:noFill/>
          <a:ln>
            <a:noFill/>
          </a:ln>
        </p:spPr>
      </p:pic>
    </p:spTree>
    <p:extLst>
      <p:ext uri="{BB962C8B-B14F-4D97-AF65-F5344CB8AC3E}">
        <p14:creationId xmlns:p14="http://schemas.microsoft.com/office/powerpoint/2010/main" val="4071035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8E2BA-A08E-E8E6-F46C-165ABB99CD7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FCC547-64B2-915C-4701-7C44D5131E06}"/>
              </a:ext>
            </a:extLst>
          </p:cNvPr>
          <p:cNvSpPr txBox="1"/>
          <p:nvPr/>
        </p:nvSpPr>
        <p:spPr>
          <a:xfrm>
            <a:off x="426720" y="815465"/>
            <a:ext cx="10637520" cy="4838953"/>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9.</a:t>
            </a:r>
            <a:r>
              <a:rPr lang="pt-BR" sz="2400" dirty="0">
                <a:effectLst/>
                <a:latin typeface="Arial Narrow" panose="020B0606020202030204" pitchFamily="34" charset="0"/>
                <a:ea typeface="Calibri" panose="020F0502020204030204" pitchFamily="34" charset="0"/>
                <a:cs typeface="Calibri" panose="020F0502020204030204" pitchFamily="34" charset="0"/>
              </a:rPr>
              <a:t> Ambos os compostos, THC e CBD, apresentam diferentes arranjos nos seus grupos funcionais, mesmo tendo a mesma fórmula molecular.</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Isso afeta: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A massa molar dos compostos.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(B) A presença de ligações iônicas.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O tipo de isomeria óptica presente.</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(D) A forma como interagem com receptores no corpo.</a:t>
            </a:r>
          </a:p>
          <a:p>
            <a:pPr>
              <a:lnSpc>
                <a:spcPct val="107000"/>
              </a:lnSpc>
              <a:spcAft>
                <a:spcPts val="800"/>
              </a:spcAft>
              <a:buNone/>
            </a:pPr>
            <a:r>
              <a:rPr lang="pt-BR" sz="2400" dirty="0">
                <a:latin typeface="Arial Narrow" panose="020B0606020202030204" pitchFamily="34" charset="0"/>
              </a:rPr>
              <a:t>(E) A quantidade de carbonos em suas estruturas.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endParaRPr lang="pt-BR" sz="2400" dirty="0">
              <a:effectLst/>
              <a:latin typeface="Arial Narrow" panose="020B0606020202030204" pitchFamily="34" charset="0"/>
              <a:ea typeface="Calibri" panose="020F0502020204030204" pitchFamily="34" charset="0"/>
            </a:endParaRPr>
          </a:p>
          <a:p>
            <a:pPr>
              <a:buNone/>
            </a:pPr>
            <a:r>
              <a:rPr lang="pt-BR" sz="2400" dirty="0">
                <a:effectLst/>
                <a:latin typeface="Arial Narrow" panose="020B0606020202030204" pitchFamily="34" charset="0"/>
                <a:ea typeface="Cambria" panose="02040503050406030204" pitchFamily="18" charset="0"/>
                <a:cs typeface="Times New Roman" panose="02020603050405020304" pitchFamily="18" charset="0"/>
              </a:rPr>
              <a:t> </a:t>
            </a:r>
          </a:p>
        </p:txBody>
      </p:sp>
      <p:pic>
        <p:nvPicPr>
          <p:cNvPr id="5" name="Imagem 4" descr="Forma&#10;&#10;O conteúdo gerado por IA pode estar incorreto.">
            <a:extLst>
              <a:ext uri="{FF2B5EF4-FFF2-40B4-BE49-F238E27FC236}">
                <a16:creationId xmlns:a16="http://schemas.microsoft.com/office/drawing/2014/main" id="{0F0213DF-B722-0FA0-42B4-352D27D72A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6240" y="1926333"/>
            <a:ext cx="5019040" cy="2802098"/>
          </a:xfrm>
          <a:prstGeom prst="rect">
            <a:avLst/>
          </a:prstGeom>
          <a:noFill/>
          <a:ln>
            <a:noFill/>
          </a:ln>
        </p:spPr>
      </p:pic>
    </p:spTree>
    <p:extLst>
      <p:ext uri="{BB962C8B-B14F-4D97-AF65-F5344CB8AC3E}">
        <p14:creationId xmlns:p14="http://schemas.microsoft.com/office/powerpoint/2010/main" val="3886828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49D01-E982-89DE-B399-454FB6932A4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B1EEA5D-2A99-051B-846C-77C66FE87DA7}"/>
              </a:ext>
            </a:extLst>
          </p:cNvPr>
          <p:cNvSpPr txBox="1"/>
          <p:nvPr/>
        </p:nvSpPr>
        <p:spPr>
          <a:xfrm>
            <a:off x="172720" y="510665"/>
            <a:ext cx="10637520" cy="3315523"/>
          </a:xfrm>
          <a:prstGeom prst="rect">
            <a:avLst/>
          </a:prstGeom>
          <a:noFill/>
        </p:spPr>
        <p:txBody>
          <a:bodyPr wrap="square">
            <a:spAutoFit/>
          </a:bodyPr>
          <a:lstStyle/>
          <a:p>
            <a:pPr>
              <a:buNone/>
            </a:pPr>
            <a:r>
              <a:rPr lang="pt-BR" sz="2400" dirty="0">
                <a:effectLst/>
                <a:latin typeface="Arial Narrow" panose="020B0606020202030204" pitchFamily="34" charset="0"/>
                <a:ea typeface="Cambria" panose="02040503050406030204" pitchFamily="18" charset="0"/>
                <a:cs typeface="Times New Roman" panose="02020603050405020304" pitchFamily="18" charset="0"/>
              </a:rPr>
              <a:t> </a:t>
            </a:r>
          </a:p>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10. </a:t>
            </a:r>
            <a:r>
              <a:rPr lang="pt-BR" sz="2400" dirty="0">
                <a:effectLst/>
                <a:latin typeface="Arial Narrow" panose="020B0606020202030204" pitchFamily="34" charset="0"/>
                <a:ea typeface="Calibri" panose="020F0502020204030204" pitchFamily="34" charset="0"/>
                <a:cs typeface="Calibri" panose="020F0502020204030204" pitchFamily="34" charset="0"/>
              </a:rPr>
              <a:t>Considerando as estruturas químicas de THC e CBD, pode-se afirmar corretamente que:</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Ambos são compostos aromáticos com isomeria geométrica </a:t>
            </a:r>
            <a:r>
              <a:rPr lang="pt-BR" sz="2400" dirty="0" err="1">
                <a:effectLst/>
                <a:latin typeface="Arial Narrow" panose="020B0606020202030204" pitchFamily="34" charset="0"/>
                <a:ea typeface="Calibri" panose="020F0502020204030204" pitchFamily="34" charset="0"/>
                <a:cs typeface="Calibri" panose="020F0502020204030204" pitchFamily="34" charset="0"/>
              </a:rPr>
              <a:t>cis-trans</a:t>
            </a:r>
            <a:r>
              <a:rPr lang="pt-BR" sz="2400" dirty="0">
                <a:effectLst/>
                <a:latin typeface="Arial Narrow" panose="020B0606020202030204" pitchFamily="34" charset="0"/>
                <a:ea typeface="Calibri" panose="020F0502020204030204" pitchFamily="34" charset="0"/>
                <a:cs typeface="Calibri" panose="020F0502020204030204" pitchFamily="34" charset="0"/>
              </a:rPr>
              <a:t>.</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(B) São isômeros de cadeia com diferentes quantidades de oxigênio.</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Apresentam isomeria de função e o THC tem atividade óptica.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(D) O CBD é um ácido carboxílico, enquanto o THC é um ceteno.</a:t>
            </a:r>
          </a:p>
          <a:p>
            <a:pPr>
              <a:lnSpc>
                <a:spcPct val="107000"/>
              </a:lnSpc>
              <a:spcAft>
                <a:spcPts val="800"/>
              </a:spcAft>
              <a:buNone/>
            </a:pPr>
            <a:r>
              <a:rPr lang="pt-BR" sz="2400" dirty="0">
                <a:latin typeface="Arial Narrow" panose="020B0606020202030204" pitchFamily="34" charset="0"/>
              </a:rPr>
              <a:t>(E) Ambos possuem carbonos quirais e pertencem à função amina.</a:t>
            </a:r>
            <a:endParaRPr lang="pt-BR" sz="2400" dirty="0">
              <a:effectLst/>
              <a:latin typeface="Arial Narrow" panose="020B0606020202030204" pitchFamily="34" charset="0"/>
              <a:ea typeface="Calibri" panose="020F0502020204030204" pitchFamily="34" charset="0"/>
            </a:endParaRPr>
          </a:p>
        </p:txBody>
      </p:sp>
      <p:pic>
        <p:nvPicPr>
          <p:cNvPr id="2" name="Imagem 1" descr="Forma&#10;&#10;O conteúdo gerado por IA pode estar incorreto.">
            <a:extLst>
              <a:ext uri="{FF2B5EF4-FFF2-40B4-BE49-F238E27FC236}">
                <a16:creationId xmlns:a16="http://schemas.microsoft.com/office/drawing/2014/main" id="{1DB429A4-1AB4-CD54-B3BF-5C0F0BB9BDC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6631" y="4013200"/>
            <a:ext cx="4640569" cy="2590800"/>
          </a:xfrm>
          <a:prstGeom prst="rect">
            <a:avLst/>
          </a:prstGeom>
          <a:noFill/>
          <a:ln>
            <a:noFill/>
          </a:ln>
        </p:spPr>
      </p:pic>
    </p:spTree>
    <p:extLst>
      <p:ext uri="{BB962C8B-B14F-4D97-AF65-F5344CB8AC3E}">
        <p14:creationId xmlns:p14="http://schemas.microsoft.com/office/powerpoint/2010/main" val="2936156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8ECFA-F5F9-6D95-2817-287162CDB8B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DF3766-4633-9221-6FB2-7BD721352C35}"/>
              </a:ext>
            </a:extLst>
          </p:cNvPr>
          <p:cNvSpPr txBox="1"/>
          <p:nvPr/>
        </p:nvSpPr>
        <p:spPr>
          <a:xfrm>
            <a:off x="309880" y="915933"/>
            <a:ext cx="11572240" cy="2946191"/>
          </a:xfrm>
          <a:prstGeom prst="rect">
            <a:avLst/>
          </a:prstGeom>
          <a:noFill/>
        </p:spPr>
        <p:txBody>
          <a:bodyPr wrap="square">
            <a:spAutoFit/>
          </a:bodyPr>
          <a:lstStyle/>
          <a:p>
            <a:pPr algn="just">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11. </a:t>
            </a:r>
            <a:r>
              <a:rPr lang="pt-BR" sz="2400" dirty="0">
                <a:effectLst/>
                <a:latin typeface="Arial Narrow" panose="020B0606020202030204" pitchFamily="34" charset="0"/>
                <a:ea typeface="Calibri" panose="020F0502020204030204" pitchFamily="34" charset="0"/>
                <a:cs typeface="Calibri" panose="020F0502020204030204" pitchFamily="34" charset="0"/>
              </a:rPr>
              <a:t>Qual das opções abaixo não representa corretamente uma diferença entre o CBD e o THC?</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O THC atua com efeito psicotrópico, enquanto o CBD não.</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(B) O THC possui uma estrutura fechada cíclica com oxigênio; o CBD, uma estrutura aberta.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O THC e o CBD são isômeros estruturais de cadeia.</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(D) </a:t>
            </a:r>
            <a:r>
              <a:rPr lang="pt-BR" sz="2400" dirty="0">
                <a:effectLst/>
                <a:latin typeface="Arial Narrow" panose="020B0606020202030204" pitchFamily="34" charset="0"/>
                <a:ea typeface="Calibri" panose="020F0502020204030204" pitchFamily="34" charset="0"/>
              </a:rPr>
              <a:t>O THC pode apresentar </a:t>
            </a:r>
            <a:r>
              <a:rPr lang="pt-BR" sz="2400" dirty="0" err="1">
                <a:effectLst/>
                <a:latin typeface="Arial Narrow" panose="020B0606020202030204" pitchFamily="34" charset="0"/>
                <a:ea typeface="Calibri" panose="020F0502020204030204" pitchFamily="34" charset="0"/>
              </a:rPr>
              <a:t>enantiômeros</a:t>
            </a:r>
            <a:r>
              <a:rPr lang="pt-BR" sz="2400" dirty="0">
                <a:effectLst/>
                <a:latin typeface="Arial Narrow" panose="020B0606020202030204" pitchFamily="34" charset="0"/>
                <a:ea typeface="Calibri" panose="020F0502020204030204" pitchFamily="34" charset="0"/>
              </a:rPr>
              <a:t> ativos diferentes.</a:t>
            </a:r>
          </a:p>
          <a:p>
            <a:pPr algn="just">
              <a:lnSpc>
                <a:spcPct val="107000"/>
              </a:lnSpc>
              <a:spcAft>
                <a:spcPts val="800"/>
              </a:spcAft>
              <a:buNone/>
            </a:pPr>
            <a:r>
              <a:rPr lang="pt-BR" sz="2400" dirty="0">
                <a:latin typeface="Arial Narrow" panose="020B0606020202030204" pitchFamily="34" charset="0"/>
              </a:rPr>
              <a:t>(E) Os efeitos no organismo são diferentes por causa da isomeria.</a:t>
            </a:r>
            <a:endParaRPr lang="pt-BR" sz="2400" dirty="0">
              <a:effectLst/>
              <a:latin typeface="Arial Narrow" panose="020B0606020202030204" pitchFamily="34" charset="0"/>
              <a:ea typeface="Calibri" panose="020F0502020204030204" pitchFamily="34" charset="0"/>
            </a:endParaRPr>
          </a:p>
        </p:txBody>
      </p:sp>
      <p:pic>
        <p:nvPicPr>
          <p:cNvPr id="4" name="Imagem 3" descr="Forma&#10;&#10;O conteúdo gerado por IA pode estar incorreto.">
            <a:extLst>
              <a:ext uri="{FF2B5EF4-FFF2-40B4-BE49-F238E27FC236}">
                <a16:creationId xmlns:a16="http://schemas.microsoft.com/office/drawing/2014/main" id="{55724546-903D-62FE-5F5D-C3E518D4BC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2802" y="3942080"/>
            <a:ext cx="4786396" cy="2672214"/>
          </a:xfrm>
          <a:prstGeom prst="rect">
            <a:avLst/>
          </a:prstGeom>
          <a:noFill/>
          <a:ln>
            <a:noFill/>
          </a:ln>
        </p:spPr>
      </p:pic>
    </p:spTree>
    <p:extLst>
      <p:ext uri="{BB962C8B-B14F-4D97-AF65-F5344CB8AC3E}">
        <p14:creationId xmlns:p14="http://schemas.microsoft.com/office/powerpoint/2010/main" val="3985855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4A558-641C-1B96-C5A6-38129469B1D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31D75A4-9FEC-2A68-6BC3-9D1E93B5549D}"/>
              </a:ext>
            </a:extLst>
          </p:cNvPr>
          <p:cNvSpPr txBox="1"/>
          <p:nvPr/>
        </p:nvSpPr>
        <p:spPr>
          <a:xfrm>
            <a:off x="284480" y="1042704"/>
            <a:ext cx="10708640" cy="489301"/>
          </a:xfrm>
          <a:prstGeom prst="rect">
            <a:avLst/>
          </a:prstGeom>
          <a:noFill/>
        </p:spPr>
        <p:txBody>
          <a:bodyPr wrap="square">
            <a:spAutoFit/>
          </a:bodyPr>
          <a:lstStyle/>
          <a:p>
            <a:pPr>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Analise as estruturas fornecidas a seguir e responda as questões de 12 e 13:</a:t>
            </a:r>
            <a:endParaRPr lang="pt-BR" sz="2400" dirty="0">
              <a:effectLst/>
              <a:latin typeface="Calibri" panose="020F0502020204030204" pitchFamily="34" charset="0"/>
              <a:ea typeface="Calibri" panose="020F0502020204030204" pitchFamily="34" charset="0"/>
            </a:endParaRPr>
          </a:p>
        </p:txBody>
      </p:sp>
      <p:pic>
        <p:nvPicPr>
          <p:cNvPr id="4" name="Picture 1">
            <a:extLst>
              <a:ext uri="{FF2B5EF4-FFF2-40B4-BE49-F238E27FC236}">
                <a16:creationId xmlns:a16="http://schemas.microsoft.com/office/drawing/2014/main" id="{D4652260-965C-F3FB-A065-9593DCDB0081}"/>
              </a:ext>
            </a:extLst>
          </p:cNvPr>
          <p:cNvPicPr>
            <a:picLocks noChangeAspect="1"/>
          </p:cNvPicPr>
          <p:nvPr/>
        </p:nvPicPr>
        <p:blipFill>
          <a:blip r:embed="rId2"/>
          <a:stretch>
            <a:fillRect/>
          </a:stretch>
        </p:blipFill>
        <p:spPr>
          <a:xfrm>
            <a:off x="350520" y="1984976"/>
            <a:ext cx="11490960" cy="3830320"/>
          </a:xfrm>
          <a:prstGeom prst="rect">
            <a:avLst/>
          </a:prstGeom>
        </p:spPr>
      </p:pic>
    </p:spTree>
    <p:extLst>
      <p:ext uri="{BB962C8B-B14F-4D97-AF65-F5344CB8AC3E}">
        <p14:creationId xmlns:p14="http://schemas.microsoft.com/office/powerpoint/2010/main" val="1414784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43577-78D0-28E3-ABC9-891F0FF210B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6F64E3B-5A06-6A05-BF11-282645E5E223}"/>
              </a:ext>
            </a:extLst>
          </p:cNvPr>
          <p:cNvSpPr txBox="1"/>
          <p:nvPr/>
        </p:nvSpPr>
        <p:spPr>
          <a:xfrm>
            <a:off x="213360" y="746771"/>
            <a:ext cx="11765280" cy="3736536"/>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12. </a:t>
            </a:r>
            <a:r>
              <a:rPr lang="pt-BR" sz="2400" dirty="0">
                <a:effectLst/>
                <a:latin typeface="Arial Narrow" panose="020B0606020202030204" pitchFamily="34" charset="0"/>
                <a:ea typeface="Calibri" panose="020F0502020204030204" pitchFamily="34" charset="0"/>
                <a:cs typeface="Calibri" panose="020F0502020204030204" pitchFamily="34" charset="0"/>
              </a:rPr>
              <a:t>A anfetamina apresenta em sua estrutura um carbono assimétrico, o que a torna capaz de existir como dois </a:t>
            </a:r>
            <a:r>
              <a:rPr lang="pt-BR" sz="2400" dirty="0" err="1">
                <a:effectLst/>
                <a:latin typeface="Arial Narrow" panose="020B0606020202030204" pitchFamily="34" charset="0"/>
                <a:ea typeface="Calibri" panose="020F0502020204030204" pitchFamily="34" charset="0"/>
                <a:cs typeface="Calibri" panose="020F0502020204030204" pitchFamily="34" charset="0"/>
              </a:rPr>
              <a:t>enantiômeros</a:t>
            </a:r>
            <a:r>
              <a:rPr lang="pt-BR" sz="2400" dirty="0">
                <a:effectLst/>
                <a:latin typeface="Arial Narrow" panose="020B0606020202030204" pitchFamily="34" charset="0"/>
                <a:ea typeface="Calibri" panose="020F0502020204030204" pitchFamily="34" charset="0"/>
                <a:cs typeface="Calibri" panose="020F0502020204030204" pitchFamily="34" charset="0"/>
              </a:rPr>
              <a:t>: </a:t>
            </a:r>
            <a:r>
              <a:rPr lang="pt-BR" sz="2400" dirty="0" err="1">
                <a:effectLst/>
                <a:latin typeface="Arial Narrow" panose="020B0606020202030204" pitchFamily="34" charset="0"/>
                <a:ea typeface="Calibri" panose="020F0502020204030204" pitchFamily="34" charset="0"/>
                <a:cs typeface="Calibri" panose="020F0502020204030204" pitchFamily="34" charset="0"/>
              </a:rPr>
              <a:t>levanfetamina</a:t>
            </a:r>
            <a:r>
              <a:rPr lang="pt-BR" sz="2400" dirty="0">
                <a:effectLst/>
                <a:latin typeface="Arial Narrow" panose="020B0606020202030204" pitchFamily="34" charset="0"/>
                <a:ea typeface="Calibri" panose="020F0502020204030204" pitchFamily="34" charset="0"/>
                <a:cs typeface="Calibri" panose="020F0502020204030204" pitchFamily="34" charset="0"/>
              </a:rPr>
              <a:t> e </a:t>
            </a:r>
            <a:r>
              <a:rPr lang="pt-BR" sz="2400" dirty="0" err="1">
                <a:effectLst/>
                <a:latin typeface="Arial Narrow" panose="020B0606020202030204" pitchFamily="34" charset="0"/>
                <a:ea typeface="Calibri" panose="020F0502020204030204" pitchFamily="34" charset="0"/>
                <a:cs typeface="Calibri" panose="020F0502020204030204" pitchFamily="34" charset="0"/>
              </a:rPr>
              <a:t>dextroanfetamina</a:t>
            </a:r>
            <a:r>
              <a:rPr lang="pt-BR" sz="2400" dirty="0">
                <a:effectLst/>
                <a:latin typeface="Arial Narrow" panose="020B0606020202030204" pitchFamily="34" charset="0"/>
                <a:ea typeface="Calibri" panose="020F0502020204030204" pitchFamily="34" charset="0"/>
                <a:cs typeface="Calibri" panose="020F0502020204030204" pitchFamily="34" charset="0"/>
              </a:rPr>
              <a:t>. Sobre esses isômeros, é correto afirmar que:</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São isômeros geométricos, pois diferem na posição da ligação dupla.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(B) Possuem propriedades físicas idênticas e efeitos biológicos iguais.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São </a:t>
            </a:r>
            <a:r>
              <a:rPr lang="pt-BR" sz="2400" dirty="0" err="1">
                <a:effectLst/>
                <a:latin typeface="Arial Narrow" panose="020B0606020202030204" pitchFamily="34" charset="0"/>
                <a:ea typeface="Calibri" panose="020F0502020204030204" pitchFamily="34" charset="0"/>
                <a:cs typeface="Calibri" panose="020F0502020204030204" pitchFamily="34" charset="0"/>
              </a:rPr>
              <a:t>enantiômeros</a:t>
            </a:r>
            <a:r>
              <a:rPr lang="pt-BR" sz="2400" dirty="0">
                <a:effectLst/>
                <a:latin typeface="Arial Narrow" panose="020B0606020202030204" pitchFamily="34" charset="0"/>
                <a:ea typeface="Calibri" panose="020F0502020204030204" pitchFamily="34" charset="0"/>
                <a:cs typeface="Calibri" panose="020F0502020204030204" pitchFamily="34" charset="0"/>
              </a:rPr>
              <a:t>, pois são imagens especulares não sobreponíveis.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(D) </a:t>
            </a:r>
            <a:r>
              <a:rPr lang="pt-BR" sz="2400" dirty="0">
                <a:effectLst/>
                <a:latin typeface="Arial Narrow" panose="020B0606020202030204" pitchFamily="34" charset="0"/>
                <a:ea typeface="Calibri" panose="020F0502020204030204" pitchFamily="34" charset="0"/>
              </a:rPr>
              <a:t>Representam uma mistura racêmica que forma novos grupos funcionais.</a:t>
            </a:r>
          </a:p>
          <a:p>
            <a:pPr>
              <a:lnSpc>
                <a:spcPct val="107000"/>
              </a:lnSpc>
              <a:spcAft>
                <a:spcPts val="800"/>
              </a:spcAft>
              <a:buNone/>
            </a:pPr>
            <a:r>
              <a:rPr lang="pt-BR" sz="2400" dirty="0">
                <a:latin typeface="Arial Narrow" panose="020B0606020202030204" pitchFamily="34" charset="0"/>
              </a:rPr>
              <a:t>(E) Apresentam isomeria de cadeia, pois possuem quantidades diferentes de carbonos. </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341245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B65B-8842-65C7-DCC6-D1F293A41ED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85CB5FB-85C7-4704-6202-5137AE85A4C2}"/>
              </a:ext>
            </a:extLst>
          </p:cNvPr>
          <p:cNvSpPr txBox="1"/>
          <p:nvPr/>
        </p:nvSpPr>
        <p:spPr>
          <a:xfrm>
            <a:off x="213360" y="878851"/>
            <a:ext cx="11765280" cy="3839128"/>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13. </a:t>
            </a:r>
            <a:r>
              <a:rPr lang="pt-BR" sz="2400" dirty="0">
                <a:effectLst/>
                <a:latin typeface="Arial Narrow" panose="020B0606020202030204" pitchFamily="34" charset="0"/>
                <a:ea typeface="Calibri" panose="020F0502020204030204" pitchFamily="34" charset="0"/>
                <a:cs typeface="Calibri" panose="020F0502020204030204" pitchFamily="34" charset="0"/>
              </a:rPr>
              <a:t>O MDMA (ecstasy) é estruturalmente similar à anfetamina, mas apresenta um anel aromático substituído com uma ponte </a:t>
            </a:r>
            <a:r>
              <a:rPr lang="pt-BR" sz="2400" dirty="0" err="1">
                <a:effectLst/>
                <a:latin typeface="Arial Narrow" panose="020B0606020202030204" pitchFamily="34" charset="0"/>
                <a:ea typeface="Calibri" panose="020F0502020204030204" pitchFamily="34" charset="0"/>
                <a:cs typeface="Calibri" panose="020F0502020204030204" pitchFamily="34" charset="0"/>
              </a:rPr>
              <a:t>metilenodióxi</a:t>
            </a:r>
            <a:r>
              <a:rPr lang="pt-BR" sz="2400" dirty="0">
                <a:effectLst/>
                <a:latin typeface="Arial Narrow" panose="020B0606020202030204" pitchFamily="34" charset="0"/>
                <a:ea typeface="Calibri" panose="020F0502020204030204" pitchFamily="34" charset="0"/>
                <a:cs typeface="Calibri" panose="020F0502020204030204" pitchFamily="34" charset="0"/>
              </a:rPr>
              <a:t>. </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Essa diferença estrutural pode ser classificada como:</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(A) Isomeria de cadeia, pois o número de carbonos varia.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mbria" panose="02040503050406030204" pitchFamily="18" charset="0"/>
                <a:cs typeface="Times New Roman" panose="02020603050405020304" pitchFamily="18" charset="0"/>
              </a:rPr>
              <a:t>(B) Isomeria de posição, pois muda o local da função amina.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Calibri" panose="020F0502020204030204" pitchFamily="34" charset="0"/>
              </a:rPr>
              <a:t>(C) Isomeria constitucional, com diferente organização dos átomos.</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pPr>
            <a:r>
              <a:rPr lang="pt-BR" sz="2400" dirty="0">
                <a:effectLst/>
                <a:latin typeface="Arial Narrow" panose="020B0606020202030204" pitchFamily="34" charset="0"/>
                <a:ea typeface="Calibri" panose="020F0502020204030204" pitchFamily="34" charset="0"/>
                <a:cs typeface="Calibri" panose="020F0502020204030204" pitchFamily="34" charset="0"/>
              </a:rPr>
              <a:t>(D) Isomeria óptica, com diferentes interações com a luz polarizada.</a:t>
            </a:r>
          </a:p>
          <a:p>
            <a:pPr>
              <a:lnSpc>
                <a:spcPct val="107000"/>
              </a:lnSpc>
              <a:spcAft>
                <a:spcPts val="800"/>
              </a:spcAft>
            </a:pPr>
            <a:r>
              <a:rPr lang="pt-BR" sz="2400" dirty="0">
                <a:latin typeface="Arial Narrow" panose="020B0606020202030204" pitchFamily="34" charset="0"/>
              </a:rPr>
              <a:t>(E) </a:t>
            </a:r>
            <a:r>
              <a:rPr lang="pt-BR" sz="2400" dirty="0" err="1">
                <a:latin typeface="Arial Narrow" panose="020B0606020202030204" pitchFamily="34" charset="0"/>
              </a:rPr>
              <a:t>Estereoisomeria</a:t>
            </a:r>
            <a:r>
              <a:rPr lang="pt-BR" sz="2400" dirty="0">
                <a:latin typeface="Arial Narrow" panose="020B0606020202030204" pitchFamily="34" charset="0"/>
              </a:rPr>
              <a:t>, pois o MDMA possui configuração espacial distinta.</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59369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26B31-81F6-F86C-37FD-18F20280924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CBE430E-8CC4-D8E9-E7BA-1BD6E6218131}"/>
              </a:ext>
            </a:extLst>
          </p:cNvPr>
          <p:cNvSpPr txBox="1"/>
          <p:nvPr/>
        </p:nvSpPr>
        <p:spPr>
          <a:xfrm>
            <a:off x="431800" y="791623"/>
            <a:ext cx="11328400" cy="1763624"/>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Apesar de ser uma droga liberada, a droga lícita é uma ameaça à saúde e causa dependência aos usuários. Segundo a Organização Mundial da Saúde (OMS) a incidência de problemas de saúde em decorrência do uso de drogas lícitas tão grande ou maior do que o das drogas ilícitas. Um exemplo de droga lícita é o álcool etílico cuja fórmula estrutural está representada a seguir.</a:t>
            </a:r>
            <a:endParaRPr lang="pt-BR" sz="2400" dirty="0">
              <a:effectLst/>
              <a:latin typeface="Calibri" panose="020F0502020204030204" pitchFamily="34" charset="0"/>
              <a:ea typeface="Calibri" panose="020F0502020204030204" pitchFamily="34" charset="0"/>
            </a:endParaRPr>
          </a:p>
        </p:txBody>
      </p:sp>
      <p:pic>
        <p:nvPicPr>
          <p:cNvPr id="4" name="Imagem 3" descr="Gráfico&#10;&#10;O conteúdo gerado por IA pode estar incorreto.">
            <a:extLst>
              <a:ext uri="{FF2B5EF4-FFF2-40B4-BE49-F238E27FC236}">
                <a16:creationId xmlns:a16="http://schemas.microsoft.com/office/drawing/2014/main" id="{D5E548CA-19CA-D069-3A7C-02467407334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5506" y="2555247"/>
            <a:ext cx="2140987" cy="2204239"/>
          </a:xfrm>
          <a:prstGeom prst="rect">
            <a:avLst/>
          </a:prstGeom>
          <a:noFill/>
        </p:spPr>
      </p:pic>
      <p:sp>
        <p:nvSpPr>
          <p:cNvPr id="6" name="CaixaDeTexto 5">
            <a:extLst>
              <a:ext uri="{FF2B5EF4-FFF2-40B4-BE49-F238E27FC236}">
                <a16:creationId xmlns:a16="http://schemas.microsoft.com/office/drawing/2014/main" id="{9DBF52D9-71AC-4D78-287D-3704D3E6F6AC}"/>
              </a:ext>
            </a:extLst>
          </p:cNvPr>
          <p:cNvSpPr txBox="1"/>
          <p:nvPr/>
        </p:nvSpPr>
        <p:spPr>
          <a:xfrm>
            <a:off x="350520" y="4899052"/>
            <a:ext cx="11328400" cy="1431546"/>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Sabendo que o álcool etílico apresenta fórmula molecular C</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H</a:t>
            </a:r>
            <a:r>
              <a:rPr lang="pt-BR" sz="2400" baseline="-25000" dirty="0">
                <a:effectLst/>
                <a:latin typeface="Arial Narrow" panose="020B0606020202030204" pitchFamily="34" charset="0"/>
                <a:ea typeface="Arial Narrow" panose="020B0606020202030204" pitchFamily="34" charset="0"/>
                <a:cs typeface="Arial Narrow" panose="020B0606020202030204" pitchFamily="34" charset="0"/>
              </a:rPr>
              <a:t>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e que apresenta um isômero, podemos indicar que entre eles podemos identificar a isomeria: </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óptica.	(B) função.	(C) cadeia.	(D) posição.	(E) compensação.</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229859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D8724-83E0-EE8E-731A-48C7C56821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49F59F-8928-25DA-2C9C-197B689789DD}"/>
              </a:ext>
            </a:extLst>
          </p:cNvPr>
          <p:cNvSpPr txBox="1"/>
          <p:nvPr/>
        </p:nvSpPr>
        <p:spPr>
          <a:xfrm>
            <a:off x="365760" y="693979"/>
            <a:ext cx="6096000" cy="489301"/>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Observe as estruturas a seguir.</a:t>
            </a:r>
            <a:endParaRPr lang="pt-BR" sz="2400" dirty="0">
              <a:effectLst/>
              <a:latin typeface="Calibri" panose="020F0502020204030204" pitchFamily="34" charset="0"/>
              <a:ea typeface="Calibri" panose="020F0502020204030204" pitchFamily="34" charset="0"/>
            </a:endParaRPr>
          </a:p>
        </p:txBody>
      </p:sp>
      <p:pic>
        <p:nvPicPr>
          <p:cNvPr id="4" name="Imagem 3" descr="Diagrama&#10;&#10;O conteúdo gerado por IA pode estar incorreto.">
            <a:extLst>
              <a:ext uri="{FF2B5EF4-FFF2-40B4-BE49-F238E27FC236}">
                <a16:creationId xmlns:a16="http://schemas.microsoft.com/office/drawing/2014/main" id="{2D7F31F1-7797-843C-E4CE-A78FBE77E7DA}"/>
              </a:ext>
            </a:extLst>
          </p:cNvPr>
          <p:cNvPicPr>
            <a:picLocks noChangeAspect="1"/>
          </p:cNvPicPr>
          <p:nvPr/>
        </p:nvPicPr>
        <p:blipFill>
          <a:blip r:embed="rId2"/>
          <a:stretch>
            <a:fillRect/>
          </a:stretch>
        </p:blipFill>
        <p:spPr>
          <a:xfrm>
            <a:off x="4947920" y="795579"/>
            <a:ext cx="4554538" cy="3343437"/>
          </a:xfrm>
          <a:prstGeom prst="rect">
            <a:avLst/>
          </a:prstGeom>
        </p:spPr>
      </p:pic>
      <p:sp>
        <p:nvSpPr>
          <p:cNvPr id="6" name="CaixaDeTexto 5">
            <a:extLst>
              <a:ext uri="{FF2B5EF4-FFF2-40B4-BE49-F238E27FC236}">
                <a16:creationId xmlns:a16="http://schemas.microsoft.com/office/drawing/2014/main" id="{F45308C3-B4DC-3B95-ABB0-F70FB44E9B2A}"/>
              </a:ext>
            </a:extLst>
          </p:cNvPr>
          <p:cNvSpPr txBox="1"/>
          <p:nvPr/>
        </p:nvSpPr>
        <p:spPr>
          <a:xfrm>
            <a:off x="365760" y="3832433"/>
            <a:ext cx="8981440" cy="2808333"/>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Que tipo de isômeros são representados por elas?</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Isômeros de função.</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Isômeros geométricos.</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Isômeros esqueletais.</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Isômeros de cadeia.</a:t>
            </a:r>
          </a:p>
          <a:p>
            <a:pPr marL="342900" lvl="0" indent="-342900" algn="just">
              <a:lnSpc>
                <a:spcPct val="115000"/>
              </a:lnSpc>
              <a:spcAft>
                <a:spcPts val="800"/>
              </a:spcAft>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 Isômeros ópticos.</a:t>
            </a:r>
          </a:p>
        </p:txBody>
      </p:sp>
    </p:spTree>
    <p:extLst>
      <p:ext uri="{BB962C8B-B14F-4D97-AF65-F5344CB8AC3E}">
        <p14:creationId xmlns:p14="http://schemas.microsoft.com/office/powerpoint/2010/main" val="3271706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67660-980D-1BA8-96E4-CE2A53CF87A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482CCC9-D6E8-5842-EDC5-0AA27793D44A}"/>
              </a:ext>
            </a:extLst>
          </p:cNvPr>
          <p:cNvSpPr txBox="1"/>
          <p:nvPr/>
        </p:nvSpPr>
        <p:spPr>
          <a:xfrm>
            <a:off x="436880" y="907534"/>
            <a:ext cx="8280400" cy="461665"/>
          </a:xfrm>
          <a:prstGeom prst="rect">
            <a:avLst/>
          </a:prstGeom>
          <a:noFill/>
        </p:spPr>
        <p:txBody>
          <a:bodyPr wrap="square">
            <a:spAutoFit/>
          </a:bodyPr>
          <a:lstStyle/>
          <a:p>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seguir temos as fórmulas de três compostos diferentes. </a:t>
            </a:r>
            <a:endParaRPr lang="pt-BR" sz="2400" dirty="0"/>
          </a:p>
        </p:txBody>
      </p:sp>
      <p:pic>
        <p:nvPicPr>
          <p:cNvPr id="4" name="Imagem 3" descr="Diagrama&#10;&#10;O conteúdo gerado por IA pode estar incorreto.">
            <a:extLst>
              <a:ext uri="{FF2B5EF4-FFF2-40B4-BE49-F238E27FC236}">
                <a16:creationId xmlns:a16="http://schemas.microsoft.com/office/drawing/2014/main" id="{A215C631-7A4C-CE4F-B063-7913AA44C270}"/>
              </a:ext>
            </a:extLst>
          </p:cNvPr>
          <p:cNvPicPr>
            <a:picLocks noChangeAspect="1"/>
          </p:cNvPicPr>
          <p:nvPr/>
        </p:nvPicPr>
        <p:blipFill>
          <a:blip r:embed="rId2"/>
          <a:stretch>
            <a:fillRect/>
          </a:stretch>
        </p:blipFill>
        <p:spPr>
          <a:xfrm>
            <a:off x="6238983" y="1503970"/>
            <a:ext cx="4387633" cy="2400300"/>
          </a:xfrm>
          <a:prstGeom prst="rect">
            <a:avLst/>
          </a:prstGeom>
        </p:spPr>
      </p:pic>
      <p:sp>
        <p:nvSpPr>
          <p:cNvPr id="6" name="CaixaDeTexto 5">
            <a:extLst>
              <a:ext uri="{FF2B5EF4-FFF2-40B4-BE49-F238E27FC236}">
                <a16:creationId xmlns:a16="http://schemas.microsoft.com/office/drawing/2014/main" id="{178AEFC6-4B18-6E02-0445-A16942D4C19A}"/>
              </a:ext>
            </a:extLst>
          </p:cNvPr>
          <p:cNvSpPr txBox="1"/>
          <p:nvPr/>
        </p:nvSpPr>
        <p:spPr>
          <a:xfrm>
            <a:off x="436880" y="3762988"/>
            <a:ext cx="8778240" cy="2677656"/>
          </a:xfrm>
          <a:prstGeom prst="rect">
            <a:avLst/>
          </a:prstGeom>
          <a:noFill/>
        </p:spPr>
        <p:txBody>
          <a:bodyPr wrap="square">
            <a:spAutoFit/>
          </a:bodyPr>
          <a:lstStyle/>
          <a:p>
            <a:r>
              <a:rPr lang="pt-BR" sz="2400" dirty="0">
                <a:latin typeface="Arial Narrow" panose="020B0606020202030204" pitchFamily="34" charset="0"/>
              </a:rPr>
              <a:t>Sobre esses compostos podemos afirmar que são:</a:t>
            </a:r>
          </a:p>
          <a:p>
            <a:r>
              <a:rPr lang="pt-BR" sz="2400" dirty="0">
                <a:latin typeface="Arial Narrow" panose="020B0606020202030204" pitchFamily="34" charset="0"/>
              </a:rPr>
              <a:t> </a:t>
            </a:r>
          </a:p>
          <a:p>
            <a:pPr lvl="0"/>
            <a:r>
              <a:rPr lang="pt-BR" sz="2400" dirty="0">
                <a:latin typeface="Arial Narrow" panose="020B0606020202030204" pitchFamily="34" charset="0"/>
              </a:rPr>
              <a:t>(A) compostos inorgânicos oxigenados.</a:t>
            </a:r>
          </a:p>
          <a:p>
            <a:pPr lvl="0"/>
            <a:r>
              <a:rPr lang="pt-BR" sz="2400" dirty="0">
                <a:latin typeface="Arial Narrow" panose="020B0606020202030204" pitchFamily="34" charset="0"/>
              </a:rPr>
              <a:t>(B) isômeros planos de função.</a:t>
            </a:r>
          </a:p>
          <a:p>
            <a:pPr lvl="0"/>
            <a:r>
              <a:rPr lang="pt-BR" sz="2400" dirty="0">
                <a:latin typeface="Arial Narrow" panose="020B0606020202030204" pitchFamily="34" charset="0"/>
              </a:rPr>
              <a:t>(C) hidrocarbonetos alifáticos.</a:t>
            </a:r>
          </a:p>
          <a:p>
            <a:pPr lvl="0"/>
            <a:r>
              <a:rPr lang="pt-BR" sz="2400" dirty="0">
                <a:latin typeface="Arial Narrow" panose="020B0606020202030204" pitchFamily="34" charset="0"/>
              </a:rPr>
              <a:t>(D) quimicamente iguais.</a:t>
            </a:r>
          </a:p>
          <a:p>
            <a:pPr lvl="0"/>
            <a:r>
              <a:rPr lang="pt-BR" sz="2400" dirty="0">
                <a:latin typeface="Arial Narrow" panose="020B0606020202030204" pitchFamily="34" charset="0"/>
              </a:rPr>
              <a:t>(E) Isômeros ópticos.</a:t>
            </a:r>
          </a:p>
        </p:txBody>
      </p:sp>
    </p:spTree>
    <p:extLst>
      <p:ext uri="{BB962C8B-B14F-4D97-AF65-F5344CB8AC3E}">
        <p14:creationId xmlns:p14="http://schemas.microsoft.com/office/powerpoint/2010/main" val="1667465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2435D-B56B-99E8-7E5D-7B44287CCC5A}"/>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14AF4C5-13D2-19F1-2D36-EA0C090C3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1798" y="688845"/>
            <a:ext cx="2769244" cy="1022727"/>
          </a:xfrm>
          <a:prstGeom prst="rect">
            <a:avLst/>
          </a:prstGeom>
        </p:spPr>
      </p:pic>
      <p:sp>
        <p:nvSpPr>
          <p:cNvPr id="4" name="CaixaDeTexto 3">
            <a:extLst>
              <a:ext uri="{FF2B5EF4-FFF2-40B4-BE49-F238E27FC236}">
                <a16:creationId xmlns:a16="http://schemas.microsoft.com/office/drawing/2014/main" id="{E5997499-D44E-1128-D06E-7B0D2C613785}"/>
              </a:ext>
            </a:extLst>
          </p:cNvPr>
          <p:cNvSpPr txBox="1"/>
          <p:nvPr/>
        </p:nvSpPr>
        <p:spPr>
          <a:xfrm>
            <a:off x="177800" y="1759009"/>
            <a:ext cx="5857240" cy="4888582"/>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17. (Enem 2021</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 icterícia, popularmente conhecida por amarelão, é uma patologia frequente em recém-nascidos. Um bebê com icterícia não consegue metabolizar e excretar de forma eficiente a bilirrubina. Com isso, o acúmulo dessa substância deixa-o com a pele amarelada. A fototerapia é um tratamento da icterícia neonatal, que consiste na irradiação de luz no bebê. Na presença de luz, a bilirrubina é convertida no seu isômero </a:t>
            </a:r>
            <a:r>
              <a:rPr lang="pt-BR" sz="2200" dirty="0" err="1">
                <a:effectLst/>
                <a:latin typeface="Arial Narrow" panose="020B0606020202030204" pitchFamily="34" charset="0"/>
                <a:ea typeface="Arial Narrow" panose="020B0606020202030204" pitchFamily="34" charset="0"/>
                <a:cs typeface="Arial Narrow" panose="020B0606020202030204" pitchFamily="34" charset="0"/>
              </a:rPr>
              <a:t>lumirrubina</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que, por ser mais solúvel em água, é excretada pela bile ou pela urina. A imagem ilustra o que ocorre nesse tratamento.</a:t>
            </a:r>
            <a:endParaRPr lang="pt-BR" sz="2200" dirty="0">
              <a:effectLst/>
              <a:latin typeface="Arial Narrow" panose="020B0606020202030204" pitchFamily="34" charset="0"/>
              <a:ea typeface="Calibri" panose="020F0502020204030204" pitchFamily="34" charset="0"/>
            </a:endParaRPr>
          </a:p>
          <a:p>
            <a:pPr algn="r">
              <a:lnSpc>
                <a:spcPct val="115000"/>
              </a:lnSpc>
              <a:spcAft>
                <a:spcPts val="800"/>
              </a:spcAft>
              <a:tabLst>
                <a:tab pos="90170" algn="l"/>
                <a:tab pos="180340" algn="l"/>
              </a:tabLst>
            </a:pPr>
            <a:r>
              <a:rPr lang="pt-BR" sz="1200" dirty="0">
                <a:effectLst/>
                <a:latin typeface="Arial Narrow" panose="020B0606020202030204" pitchFamily="34" charset="0"/>
                <a:ea typeface="Arial Narrow" panose="020B0606020202030204" pitchFamily="34" charset="0"/>
                <a:cs typeface="Arial Narrow" panose="020B0606020202030204" pitchFamily="34" charset="0"/>
              </a:rPr>
              <a:t>MOREIRA, M. et al.</a:t>
            </a:r>
            <a:r>
              <a:rPr lang="pt-BR" sz="1200" b="1" dirty="0">
                <a:effectLst/>
                <a:latin typeface="Arial Narrow" panose="020B0606020202030204" pitchFamily="34" charset="0"/>
                <a:ea typeface="Arial Narrow" panose="020B0606020202030204" pitchFamily="34" charset="0"/>
                <a:cs typeface="Arial Narrow" panose="020B0606020202030204" pitchFamily="34" charset="0"/>
              </a:rPr>
              <a:t> O recém-nascido de alto risco:</a:t>
            </a:r>
            <a:r>
              <a:rPr lang="pt-BR" sz="1200" dirty="0">
                <a:effectLst/>
                <a:latin typeface="Arial Narrow" panose="020B0606020202030204" pitchFamily="34" charset="0"/>
                <a:ea typeface="Arial Narrow" panose="020B0606020202030204" pitchFamily="34" charset="0"/>
                <a:cs typeface="Arial Narrow" panose="020B0606020202030204" pitchFamily="34" charset="0"/>
              </a:rPr>
              <a:t> teoria e prática do cuidar [on-line]. Rio de Janeiro: Fiocruz, 2004 (adaptado). </a:t>
            </a:r>
            <a:endParaRPr lang="pt-BR" sz="1200" dirty="0">
              <a:effectLst/>
              <a:latin typeface="Calibri" panose="020F0502020204030204" pitchFamily="34" charset="0"/>
              <a:ea typeface="Calibri" panose="020F0502020204030204" pitchFamily="34" charset="0"/>
            </a:endParaRPr>
          </a:p>
        </p:txBody>
      </p:sp>
      <p:pic>
        <p:nvPicPr>
          <p:cNvPr id="5" name="Imagem 4" descr="Diagrama&#10;&#10;O conteúdo gerado por IA pode estar incorreto.">
            <a:extLst>
              <a:ext uri="{FF2B5EF4-FFF2-40B4-BE49-F238E27FC236}">
                <a16:creationId xmlns:a16="http://schemas.microsoft.com/office/drawing/2014/main" id="{8F8AEC4C-DF36-B81E-1F2F-76C122C12A5E}"/>
              </a:ext>
            </a:extLst>
          </p:cNvPr>
          <p:cNvPicPr>
            <a:picLocks noChangeAspect="1"/>
          </p:cNvPicPr>
          <p:nvPr/>
        </p:nvPicPr>
        <p:blipFill>
          <a:blip r:embed="rId3"/>
          <a:stretch>
            <a:fillRect/>
          </a:stretch>
        </p:blipFill>
        <p:spPr>
          <a:xfrm>
            <a:off x="6353734" y="905568"/>
            <a:ext cx="5275734" cy="3707071"/>
          </a:xfrm>
          <a:prstGeom prst="rect">
            <a:avLst/>
          </a:prstGeom>
        </p:spPr>
      </p:pic>
      <p:sp>
        <p:nvSpPr>
          <p:cNvPr id="7" name="CaixaDeTexto 6">
            <a:extLst>
              <a:ext uri="{FF2B5EF4-FFF2-40B4-BE49-F238E27FC236}">
                <a16:creationId xmlns:a16="http://schemas.microsoft.com/office/drawing/2014/main" id="{8CBE5264-0F3D-4D1A-22D9-06BF34CF23D7}"/>
              </a:ext>
            </a:extLst>
          </p:cNvPr>
          <p:cNvSpPr txBox="1"/>
          <p:nvPr/>
        </p:nvSpPr>
        <p:spPr>
          <a:xfrm>
            <a:off x="6156962" y="4706926"/>
            <a:ext cx="5669278" cy="1820435"/>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Na fototerapia, a luz provoca a conversão da bilirrubina no seu isômero</a:t>
            </a:r>
            <a:endParaRPr lang="pt-BR" sz="2200" dirty="0">
              <a:effectLst/>
              <a:latin typeface="Arial Narrow" panose="020B0606020202030204" pitchFamily="34" charset="0"/>
              <a:ea typeface="Calibri" panose="020F0502020204030204" pitchFamily="34" charset="0"/>
            </a:endParaRPr>
          </a:p>
          <a:p>
            <a:pPr marL="342900" lvl="0" indent="-342900">
              <a:lnSpc>
                <a:spcPct val="115000"/>
              </a:lnSpc>
              <a:spcAft>
                <a:spcPts val="800"/>
              </a:spcAft>
              <a:buFont typeface="+mj-lt"/>
              <a:buAutoNum type="alphaUcParenBoth"/>
              <a:tabLst>
                <a:tab pos="90170" algn="l"/>
                <a:tab pos="180340" algn="l"/>
                <a:tab pos="27051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ótico.	(B)  funcional. </a:t>
            </a:r>
          </a:p>
          <a:p>
            <a:pPr lvl="0">
              <a:lnSpc>
                <a:spcPct val="115000"/>
              </a:lnSpc>
              <a:spcAft>
                <a:spcPts val="800"/>
              </a:spcAft>
              <a:tabLst>
                <a:tab pos="90170" algn="l"/>
                <a:tab pos="180340" algn="l"/>
                <a:tab pos="27051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  de cadeia.	(D)  de posição.   (E)   geométrico.</a:t>
            </a:r>
            <a:endParaRPr lang="pt-BR" sz="2200" dirty="0">
              <a:effectLst/>
              <a:latin typeface="Arial Narrow" panose="020B0606020202030204" pitchFamily="34" charset="0"/>
              <a:ea typeface="Calibri" panose="020F0502020204030204" pitchFamily="34" charset="0"/>
            </a:endParaRPr>
          </a:p>
        </p:txBody>
      </p:sp>
      <p:cxnSp>
        <p:nvCxnSpPr>
          <p:cNvPr id="9" name="Conector reto 8">
            <a:extLst>
              <a:ext uri="{FF2B5EF4-FFF2-40B4-BE49-F238E27FC236}">
                <a16:creationId xmlns:a16="http://schemas.microsoft.com/office/drawing/2014/main" id="{7495DA44-DB2C-5537-0D02-A8C05801754B}"/>
              </a:ext>
            </a:extLst>
          </p:cNvPr>
          <p:cNvCxnSpPr/>
          <p:nvPr/>
        </p:nvCxnSpPr>
        <p:spPr>
          <a:xfrm>
            <a:off x="6126480" y="894080"/>
            <a:ext cx="0" cy="542544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755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F9D76-79D2-E179-05F5-E219C62645D0}"/>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25E64A8-F103-E86D-8E10-017FF6A8F926}"/>
              </a:ext>
            </a:extLst>
          </p:cNvPr>
          <p:cNvSpPr txBox="1"/>
          <p:nvPr/>
        </p:nvSpPr>
        <p:spPr>
          <a:xfrm>
            <a:off x="360680" y="638920"/>
            <a:ext cx="5735320" cy="5586209"/>
          </a:xfrm>
          <a:prstGeom prst="rect">
            <a:avLst/>
          </a:prstGeom>
          <a:noFill/>
        </p:spPr>
        <p:txBody>
          <a:bodyPr wrap="square">
            <a:spAutoFit/>
          </a:bodyPr>
          <a:lstStyle/>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18. (Enem 2021)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Os feromônios de insetos são substâncias responsáveis pela comunicação química entre esses indivíduos. A extração de feromônios para uso agronômico no lugar de pesticidas convencionais geralmente é inviável, pois são encontrados em baixa concentração nas glândulas de armazenamento. Uma das formas de solucionar essa limitação é a síntese em laboratório dos próprios feromônios ou de isômeros que apresentem a mesma atividade. Suponha que o composto apresentado seja um feromônio natural e que seu tautômero seja um potencial substituto.</a:t>
            </a:r>
            <a:endParaRPr lang="pt-BR" sz="2400" dirty="0">
              <a:effectLst/>
              <a:latin typeface="Calibri" panose="020F0502020204030204" pitchFamily="34" charset="0"/>
              <a:ea typeface="Calibri" panose="020F0502020204030204" pitchFamily="34" charset="0"/>
            </a:endParaRPr>
          </a:p>
        </p:txBody>
      </p:sp>
      <p:pic>
        <p:nvPicPr>
          <p:cNvPr id="7" name="Imagem 6" descr="Uma imagem contendo Diagrama&#10;&#10;O conteúdo gerado por IA pode estar incorreto.">
            <a:extLst>
              <a:ext uri="{FF2B5EF4-FFF2-40B4-BE49-F238E27FC236}">
                <a16:creationId xmlns:a16="http://schemas.microsoft.com/office/drawing/2014/main" id="{8DAEF244-085A-A518-9398-0AF7262842A1}"/>
              </a:ext>
            </a:extLst>
          </p:cNvPr>
          <p:cNvPicPr>
            <a:picLocks noChangeAspect="1"/>
          </p:cNvPicPr>
          <p:nvPr/>
        </p:nvPicPr>
        <p:blipFill>
          <a:blip r:embed="rId2"/>
          <a:stretch>
            <a:fillRect/>
          </a:stretch>
        </p:blipFill>
        <p:spPr>
          <a:xfrm>
            <a:off x="6533739" y="762000"/>
            <a:ext cx="3212823" cy="2517417"/>
          </a:xfrm>
          <a:prstGeom prst="rect">
            <a:avLst/>
          </a:prstGeom>
        </p:spPr>
      </p:pic>
      <p:sp>
        <p:nvSpPr>
          <p:cNvPr id="9" name="CaixaDeTexto 8">
            <a:extLst>
              <a:ext uri="{FF2B5EF4-FFF2-40B4-BE49-F238E27FC236}">
                <a16:creationId xmlns:a16="http://schemas.microsoft.com/office/drawing/2014/main" id="{A0EACF60-D377-10D8-9049-636373605222}"/>
              </a:ext>
            </a:extLst>
          </p:cNvPr>
          <p:cNvSpPr txBox="1"/>
          <p:nvPr/>
        </p:nvSpPr>
        <p:spPr>
          <a:xfrm>
            <a:off x="6313932" y="3638802"/>
            <a:ext cx="3748449" cy="1763624"/>
          </a:xfrm>
          <a:prstGeom prst="rect">
            <a:avLst/>
          </a:prstGeom>
          <a:noFill/>
        </p:spPr>
        <p:txBody>
          <a:bodyPr wrap="square">
            <a:spAutoFit/>
          </a:bodyPr>
          <a:lstStyle/>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Com base na estrutura química desse feromônio, seu potencial substituto é representado pela substância:</a:t>
            </a:r>
            <a:endParaRPr lang="pt-BR" sz="2400" dirty="0">
              <a:effectLst/>
              <a:latin typeface="Calibri" panose="020F050202020403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6568D7B8-412C-1713-89CF-BEA1746007B0}"/>
              </a:ext>
            </a:extLst>
          </p:cNvPr>
          <p:cNvPicPr>
            <a:picLocks noChangeAspect="1"/>
          </p:cNvPicPr>
          <p:nvPr/>
        </p:nvPicPr>
        <p:blipFill>
          <a:blip r:embed="rId3"/>
          <a:stretch>
            <a:fillRect/>
          </a:stretch>
        </p:blipFill>
        <p:spPr>
          <a:xfrm>
            <a:off x="10062380" y="2124614"/>
            <a:ext cx="1845135" cy="4366454"/>
          </a:xfrm>
          <a:prstGeom prst="rect">
            <a:avLst/>
          </a:prstGeom>
        </p:spPr>
      </p:pic>
      <p:cxnSp>
        <p:nvCxnSpPr>
          <p:cNvPr id="13" name="Conector reto 12">
            <a:extLst>
              <a:ext uri="{FF2B5EF4-FFF2-40B4-BE49-F238E27FC236}">
                <a16:creationId xmlns:a16="http://schemas.microsoft.com/office/drawing/2014/main" id="{C4D68CEF-5F00-CE78-B7E5-03B6490A5EC7}"/>
              </a:ext>
            </a:extLst>
          </p:cNvPr>
          <p:cNvCxnSpPr/>
          <p:nvPr/>
        </p:nvCxnSpPr>
        <p:spPr>
          <a:xfrm>
            <a:off x="6217920" y="762000"/>
            <a:ext cx="0" cy="5283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496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E92BD-7B85-599E-E75A-1E89855DEAC8}"/>
            </a:ext>
          </a:extLst>
        </p:cNvPr>
        <p:cNvGrpSpPr/>
        <p:nvPr/>
      </p:nvGrpSpPr>
      <p:grpSpPr>
        <a:xfrm>
          <a:off x="0" y="0"/>
          <a:ext cx="0" cy="0"/>
          <a:chOff x="0" y="0"/>
          <a:chExt cx="0" cy="0"/>
        </a:xfrm>
      </p:grpSpPr>
      <p:pic>
        <p:nvPicPr>
          <p:cNvPr id="2" name="Imagem 1" descr="Uma imagem contendo Forma&#10;&#10;O conteúdo gerado por IA pode estar incorreto.">
            <a:extLst>
              <a:ext uri="{FF2B5EF4-FFF2-40B4-BE49-F238E27FC236}">
                <a16:creationId xmlns:a16="http://schemas.microsoft.com/office/drawing/2014/main" id="{4D43B175-160F-EB21-21A4-598EE73E7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880" y="790574"/>
            <a:ext cx="4086860" cy="2484763"/>
          </a:xfrm>
          <a:prstGeom prst="rect">
            <a:avLst/>
          </a:prstGeom>
        </p:spPr>
      </p:pic>
      <p:sp>
        <p:nvSpPr>
          <p:cNvPr id="4" name="CaixaDeTexto 3">
            <a:extLst>
              <a:ext uri="{FF2B5EF4-FFF2-40B4-BE49-F238E27FC236}">
                <a16:creationId xmlns:a16="http://schemas.microsoft.com/office/drawing/2014/main" id="{4FA1C12A-F8E2-4BCA-AFC7-EEC36446253A}"/>
              </a:ext>
            </a:extLst>
          </p:cNvPr>
          <p:cNvSpPr txBox="1"/>
          <p:nvPr/>
        </p:nvSpPr>
        <p:spPr>
          <a:xfrm>
            <a:off x="4754880" y="994328"/>
            <a:ext cx="6786880" cy="2281009"/>
          </a:xfrm>
          <a:prstGeom prst="rect">
            <a:avLst/>
          </a:prstGeom>
          <a:noFill/>
        </p:spPr>
        <p:txBody>
          <a:bodyPr wrap="square">
            <a:spAutoFit/>
          </a:bodyPr>
          <a:lstStyle/>
          <a:p>
            <a:pPr algn="just">
              <a:lnSpc>
                <a:spcPct val="115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Caro(a) estudante, quer aprender mais sobre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polímeros</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 química? Veja a diferença entre borracha natural e borracha sintética e exemplos de Polímeros: policondensações: </a:t>
            </a:r>
          </a:p>
          <a:p>
            <a:pPr algn="just">
              <a:lnSpc>
                <a:spcPct val="115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Poliéster, Poliamida, Policarbonato, Silicone dentre outros.</a:t>
            </a:r>
            <a:endParaRPr lang="pt-BR" sz="24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A5EF5101-C765-EB9C-1441-B43E3337AF4C}"/>
              </a:ext>
            </a:extLst>
          </p:cNvPr>
          <p:cNvSpPr txBox="1"/>
          <p:nvPr/>
        </p:nvSpPr>
        <p:spPr>
          <a:xfrm>
            <a:off x="1666240" y="5458016"/>
            <a:ext cx="10261600" cy="811312"/>
          </a:xfrm>
          <a:prstGeom prst="rect">
            <a:avLst/>
          </a:prstGeom>
          <a:noFill/>
        </p:spPr>
        <p:txBody>
          <a:bodyPr wrap="square">
            <a:spAutoFit/>
          </a:bodyPr>
          <a:lstStyle/>
          <a:p>
            <a:pPr algn="r">
              <a:lnSpc>
                <a:spcPct val="115000"/>
              </a:lnSpc>
              <a:spcAft>
                <a:spcPts val="800"/>
              </a:spcAft>
              <a:buNone/>
            </a:pPr>
            <a:r>
              <a:rPr lang="pt-BR" sz="1800" b="1" dirty="0">
                <a:effectLst/>
                <a:latin typeface="Arial Narrow" panose="020B0606020202030204" pitchFamily="34" charset="0"/>
                <a:ea typeface="Arial Narrow" panose="020B0606020202030204" pitchFamily="34" charset="0"/>
                <a:cs typeface="Arial Narrow" panose="020B0606020202030204" pitchFamily="34" charset="0"/>
              </a:rPr>
              <a:t>Instagram:</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1800" u="sng" dirty="0">
                <a:effectLst/>
                <a:latin typeface="Arial Narrow" panose="020B0606020202030204" pitchFamily="34" charset="0"/>
                <a:ea typeface="Arial Narrow" panose="020B0606020202030204" pitchFamily="34" charset="0"/>
                <a:cs typeface="Arial Narrow" panose="020B0606020202030204" pitchFamily="34" charset="0"/>
              </a:rPr>
              <a:t>@professorprazeres</a:t>
            </a:r>
            <a:endParaRPr lang="pt-BR" sz="3200" dirty="0">
              <a:effectLst/>
              <a:latin typeface="Calibri" panose="020F0502020204030204" pitchFamily="34" charset="0"/>
              <a:ea typeface="Calibri" panose="020F0502020204030204" pitchFamily="34" charset="0"/>
            </a:endParaRPr>
          </a:p>
          <a:p>
            <a:pPr algn="r">
              <a:lnSpc>
                <a:spcPct val="115000"/>
              </a:lnSpc>
              <a:spcAft>
                <a:spcPts val="800"/>
              </a:spcAft>
            </a:pPr>
            <a:r>
              <a:rPr lang="pt-BR" sz="1800" dirty="0">
                <a:effectLst/>
                <a:latin typeface="Arial Narrow" panose="020B0606020202030204" pitchFamily="34" charset="0"/>
                <a:ea typeface="Arial Narrow" panose="020B0606020202030204" pitchFamily="34" charset="0"/>
                <a:cs typeface="Arial Narrow" panose="020B0606020202030204" pitchFamily="34" charset="0"/>
              </a:rPr>
              <a:t>Disponível em: </a:t>
            </a:r>
            <a:r>
              <a:rPr lang="pt-BR" sz="1800" dirty="0" err="1">
                <a:effectLst/>
                <a:latin typeface="Arial Narrow" panose="020B0606020202030204" pitchFamily="34" charset="0"/>
                <a:ea typeface="Arial Narrow" panose="020B0606020202030204" pitchFamily="34" charset="0"/>
                <a:cs typeface="Arial Narrow" panose="020B0606020202030204" pitchFamily="34" charset="0"/>
              </a:rPr>
              <a:t>tps</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://vestibulares.estrategia.com/portal/</a:t>
            </a:r>
            <a:r>
              <a:rPr lang="pt-BR" sz="1800" dirty="0" err="1">
                <a:effectLst/>
                <a:latin typeface="Arial Narrow" panose="020B0606020202030204" pitchFamily="34" charset="0"/>
                <a:ea typeface="Arial Narrow" panose="020B0606020202030204" pitchFamily="34" charset="0"/>
                <a:cs typeface="Arial Narrow" panose="020B0606020202030204" pitchFamily="34" charset="0"/>
              </a:rPr>
              <a:t>materias</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1800" dirty="0" err="1">
                <a:effectLst/>
                <a:latin typeface="Arial Narrow" panose="020B0606020202030204" pitchFamily="34" charset="0"/>
                <a:ea typeface="Arial Narrow" panose="020B0606020202030204" pitchFamily="34" charset="0"/>
                <a:cs typeface="Arial Narrow" panose="020B0606020202030204" pitchFamily="34" charset="0"/>
              </a:rPr>
              <a:t>quimica</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a:t>
            </a:r>
            <a:r>
              <a:rPr lang="pt-BR" sz="1800" dirty="0" err="1">
                <a:effectLst/>
                <a:latin typeface="Arial Narrow" panose="020B0606020202030204" pitchFamily="34" charset="0"/>
                <a:ea typeface="Arial Narrow" panose="020B0606020202030204" pitchFamily="34" charset="0"/>
                <a:cs typeface="Arial Narrow" panose="020B0606020202030204" pitchFamily="34" charset="0"/>
              </a:rPr>
              <a:t>polimeros</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Acesso em 20 mai.2025.</a:t>
            </a:r>
            <a:endParaRPr lang="pt-BR" sz="3200" dirty="0">
              <a:effectLst/>
              <a:latin typeface="Calibri" panose="020F0502020204030204" pitchFamily="34" charset="0"/>
              <a:ea typeface="Calibri" panose="020F0502020204030204" pitchFamily="34" charset="0"/>
            </a:endParaRPr>
          </a:p>
        </p:txBody>
      </p:sp>
      <p:pic>
        <p:nvPicPr>
          <p:cNvPr id="7" name="Imagem 6" descr="Interface gráfica do usuário, Texto&#10;&#10;O conteúdo gerado por IA pode estar incorreto.">
            <a:extLst>
              <a:ext uri="{FF2B5EF4-FFF2-40B4-BE49-F238E27FC236}">
                <a16:creationId xmlns:a16="http://schemas.microsoft.com/office/drawing/2014/main" id="{30084334-B2EF-E7B3-A0B4-FD4F99377C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11292" y="3704585"/>
            <a:ext cx="3771496" cy="1619256"/>
          </a:xfrm>
          <a:prstGeom prst="rect">
            <a:avLst/>
          </a:prstGeom>
          <a:noFill/>
        </p:spPr>
      </p:pic>
    </p:spTree>
    <p:extLst>
      <p:ext uri="{BB962C8B-B14F-4D97-AF65-F5344CB8AC3E}">
        <p14:creationId xmlns:p14="http://schemas.microsoft.com/office/powerpoint/2010/main" val="1606903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7D16-0962-05C4-F8D9-4260E004AD5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E00BA45-B648-FB97-DC56-EC4617E94A38}"/>
              </a:ext>
            </a:extLst>
          </p:cNvPr>
          <p:cNvSpPr txBox="1"/>
          <p:nvPr/>
        </p:nvSpPr>
        <p:spPr>
          <a:xfrm>
            <a:off x="325120" y="325202"/>
            <a:ext cx="11541760" cy="3103798"/>
          </a:xfrm>
          <a:prstGeom prst="rect">
            <a:avLst/>
          </a:prstGeom>
          <a:noFill/>
        </p:spPr>
        <p:txBody>
          <a:bodyPr wrap="square">
            <a:spAutoFit/>
          </a:bodyPr>
          <a:lstStyle/>
          <a:p>
            <a:pPr algn="r">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Colaboração </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Professor Ms. Diogo Lopes Dias</a:t>
            </a:r>
            <a:endParaRPr lang="pt-BR" sz="2400" dirty="0">
              <a:effectLst/>
              <a:latin typeface="Calibri" panose="020F0502020204030204" pitchFamily="34" charset="0"/>
              <a:ea typeface="Calibri" panose="020F0502020204030204" pitchFamily="34" charset="0"/>
            </a:endParaRPr>
          </a:p>
          <a:p>
            <a:pPr algn="r">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CEPI Presidente Castello Branco – Goiânia-GO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III</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Polímeros</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1C2A71AA-2CC9-FCEA-E967-099E1A12D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120" y="3641961"/>
            <a:ext cx="3704706" cy="2890837"/>
          </a:xfrm>
          <a:prstGeom prst="rect">
            <a:avLst/>
          </a:prstGeom>
        </p:spPr>
      </p:pic>
      <p:sp>
        <p:nvSpPr>
          <p:cNvPr id="6" name="CaixaDeTexto 5">
            <a:extLst>
              <a:ext uri="{FF2B5EF4-FFF2-40B4-BE49-F238E27FC236}">
                <a16:creationId xmlns:a16="http://schemas.microsoft.com/office/drawing/2014/main" id="{A73FA2E4-B8D2-BDF5-3575-1CA951575F8E}"/>
              </a:ext>
            </a:extLst>
          </p:cNvPr>
          <p:cNvSpPr txBox="1"/>
          <p:nvPr/>
        </p:nvSpPr>
        <p:spPr>
          <a:xfrm>
            <a:off x="4182225" y="2439911"/>
            <a:ext cx="7603374" cy="1652825"/>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Polímeros são macromoléculas formadas a partir da ligação de moléculas menores repetidas conhecidas como monômeras. O processo de formação de um polímero a partir dos monômeros é conhecido como polimerização.</a:t>
            </a:r>
            <a:endParaRPr lang="pt-BR" sz="24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9D3278F0-1D30-1AA6-273F-D3EEF45C37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37301" y="4418089"/>
            <a:ext cx="6493223" cy="1529522"/>
          </a:xfrm>
          <a:prstGeom prst="rect">
            <a:avLst/>
          </a:prstGeom>
          <a:noFill/>
          <a:ln>
            <a:noFill/>
          </a:ln>
        </p:spPr>
      </p:pic>
    </p:spTree>
    <p:extLst>
      <p:ext uri="{BB962C8B-B14F-4D97-AF65-F5344CB8AC3E}">
        <p14:creationId xmlns:p14="http://schemas.microsoft.com/office/powerpoint/2010/main" val="155498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4D77-EC86-28FB-5981-6ACE669FF8C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4CCEC74-437D-CD2E-5063-F2A8914306E5}"/>
              </a:ext>
            </a:extLst>
          </p:cNvPr>
          <p:cNvSpPr txBox="1"/>
          <p:nvPr/>
        </p:nvSpPr>
        <p:spPr>
          <a:xfrm>
            <a:off x="294640" y="819976"/>
            <a:ext cx="11257280" cy="3541290"/>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Classificação dos polímeros</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Os polímeros podem ser divididos de duas formas:</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Biopolímeros (ou polímeros naturais):</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u="none" strike="noStrike"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são encontrados na natureza</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e incluem substâncias como a amilose, um dos componentes do amido (encontrado em plantas), a celulose (principal componente das paredes celulares vegetais) e a borracha natural (extraída de árvores como a seringueira). São aqueles sintetizados pelas células, como, por exemplo, as proteínas, o DNA, o RNA e os polissacarídeos.</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AED95F1E-9AAF-50B2-C272-F1C082BC53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3150" y="4361266"/>
            <a:ext cx="8485699" cy="2212254"/>
          </a:xfrm>
          <a:prstGeom prst="rect">
            <a:avLst/>
          </a:prstGeom>
          <a:noFill/>
        </p:spPr>
      </p:pic>
    </p:spTree>
    <p:extLst>
      <p:ext uri="{BB962C8B-B14F-4D97-AF65-F5344CB8AC3E}">
        <p14:creationId xmlns:p14="http://schemas.microsoft.com/office/powerpoint/2010/main" val="2343293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31078-BB14-E005-474F-E76E779681D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488E432-E0BE-D31C-D261-37EBC34750D7}"/>
              </a:ext>
            </a:extLst>
          </p:cNvPr>
          <p:cNvSpPr txBox="1"/>
          <p:nvPr/>
        </p:nvSpPr>
        <p:spPr>
          <a:xfrm>
            <a:off x="182880" y="865550"/>
            <a:ext cx="11379200" cy="1652825"/>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Polímeros sintéticos:</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são aqueles produzidos em laboratório, via ação antropogênica. Destacam-se os diversos tipos de plásticos, fibras sintéticas e elastômeros. Exemplos de polímeros sintéticos são o polietileno, o polipropileno, o PET (politereftalato de etileno), o PVC (policloreto de vinila), o náilon, a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poliacrilonitrila</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o teflon e o </a:t>
            </a:r>
            <a:r>
              <a:rPr lang="pt-BR" sz="2400" dirty="0" err="1">
                <a:effectLst/>
                <a:latin typeface="Arial Narrow" panose="020B0606020202030204" pitchFamily="34" charset="0"/>
                <a:ea typeface="Calibri" panose="020F0502020204030204" pitchFamily="34" charset="0"/>
                <a:cs typeface="Times New Roman" panose="02020603050405020304" pitchFamily="18" charset="0"/>
              </a:rPr>
              <a:t>neopreno</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E88E2575-7765-DC9E-B844-D2BCC637E1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54155" y="2601594"/>
            <a:ext cx="6683689" cy="3707766"/>
          </a:xfrm>
          <a:prstGeom prst="rect">
            <a:avLst/>
          </a:prstGeom>
          <a:noFill/>
        </p:spPr>
      </p:pic>
    </p:spTree>
    <p:extLst>
      <p:ext uri="{BB962C8B-B14F-4D97-AF65-F5344CB8AC3E}">
        <p14:creationId xmlns:p14="http://schemas.microsoft.com/office/powerpoint/2010/main" val="1940451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3034F-A910-856A-1940-D6D08B7672D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AD48F02-8ECE-8AFB-6FAF-2B1B556B6F57}"/>
              </a:ext>
            </a:extLst>
          </p:cNvPr>
          <p:cNvSpPr txBox="1"/>
          <p:nvPr/>
        </p:nvSpPr>
        <p:spPr>
          <a:xfrm>
            <a:off x="208280" y="424742"/>
            <a:ext cx="11612880" cy="6220101"/>
          </a:xfrm>
          <a:prstGeom prst="rect">
            <a:avLst/>
          </a:prstGeom>
          <a:noFill/>
        </p:spPr>
        <p:txBody>
          <a:bodyPr wrap="square">
            <a:spAutoFit/>
          </a:bodyPr>
          <a:lstStyle/>
          <a:p>
            <a:pPr algn="just">
              <a:lnSpc>
                <a:spcPct val="107000"/>
              </a:lnSpc>
              <a:spcAft>
                <a:spcPts val="800"/>
              </a:spcAft>
              <a:buNone/>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A formação dos polímeros</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reação de formação dos polímeros é conhecida como polimerização. Existem, entretanto, duas formas de polimerização: a de adição e a de condensação:</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dirty="0">
              <a:effectLst/>
              <a:latin typeface="Arial Narrow" panose="020B0606020202030204" pitchFamily="34" charset="0"/>
              <a:ea typeface="Calibri" panose="020F0502020204030204" pitchFamily="34" charset="0"/>
            </a:endParaRPr>
          </a:p>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Polimerização por adição: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Nessa técnica os polímeros são formados pela adição em cadeia dos monômeros. Tal reação é dividida em três etapas: iniciação, propagação e terminação. A iniciação pode ser desencadeada por um radical ou por um íon (cátion ou ânion).</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Nas reações de adição os monômeros possuem uma ligação dupla, como o eteno (H</a:t>
            </a:r>
            <a:r>
              <a:rPr lang="pt-BR" sz="2400" baseline="-250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C=CH</a:t>
            </a:r>
            <a:r>
              <a:rPr lang="pt-BR" sz="2400" baseline="-250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ou derivados (H</a:t>
            </a:r>
            <a:r>
              <a:rPr lang="pt-BR" sz="2400" baseline="-250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C=CHR). Polímeros formados a partir do etileno ou derivados são chamados de polímeros vinílicos.</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A função dos iniciadores é criar um sítio reativo no monômero, sendo um elétron desemparelhado, ou torná-lo positivamente ou negativamente carregado, de modo que tal monômero possa se ligar com outro e assim propagar a reação e fazer a cadeia aumentar até o estágio de terminação.</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558276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4E334-C36F-C80C-60F2-CF0596ED04B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B2A83A5-59E1-3AC6-854B-955983B9EB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77811" y="696238"/>
            <a:ext cx="4836377" cy="1963038"/>
          </a:xfrm>
          <a:prstGeom prst="rect">
            <a:avLst/>
          </a:prstGeom>
          <a:noFill/>
        </p:spPr>
      </p:pic>
      <p:sp>
        <p:nvSpPr>
          <p:cNvPr id="4" name="CaixaDeTexto 3">
            <a:extLst>
              <a:ext uri="{FF2B5EF4-FFF2-40B4-BE49-F238E27FC236}">
                <a16:creationId xmlns:a16="http://schemas.microsoft.com/office/drawing/2014/main" id="{16B82012-0AA1-C58C-4579-6F5FBAC282EC}"/>
              </a:ext>
            </a:extLst>
          </p:cNvPr>
          <p:cNvSpPr txBox="1"/>
          <p:nvPr/>
        </p:nvSpPr>
        <p:spPr>
          <a:xfrm>
            <a:off x="142240" y="2659276"/>
            <a:ext cx="11501120" cy="1257652"/>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Polimerização por condensação: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Nessa modalidade de polimerização há uma reação intermolecular entre os grupos funcionais das moléculas. Após a reação, na maioria das vezes, há a eliminação de uma pequena molécula, como água, álcool ou ácido clorídrico.</a:t>
            </a:r>
            <a:endParaRPr lang="pt-BR" sz="24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13193409-506E-49AC-AA4D-E7CF04B33E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090" y="3916928"/>
            <a:ext cx="5181817" cy="2038926"/>
          </a:xfrm>
          <a:prstGeom prst="rect">
            <a:avLst/>
          </a:prstGeom>
          <a:noFill/>
        </p:spPr>
      </p:pic>
      <p:sp>
        <p:nvSpPr>
          <p:cNvPr id="7" name="CaixaDeTexto 6">
            <a:extLst>
              <a:ext uri="{FF2B5EF4-FFF2-40B4-BE49-F238E27FC236}">
                <a16:creationId xmlns:a16="http://schemas.microsoft.com/office/drawing/2014/main" id="{F0A84FF7-BB77-EE0B-D5D4-7C5D4522895C}"/>
              </a:ext>
            </a:extLst>
          </p:cNvPr>
          <p:cNvSpPr txBox="1"/>
          <p:nvPr/>
        </p:nvSpPr>
        <p:spPr>
          <a:xfrm>
            <a:off x="3677811" y="6161762"/>
            <a:ext cx="8300720" cy="323999"/>
          </a:xfrm>
          <a:prstGeom prst="rect">
            <a:avLst/>
          </a:prstGeom>
          <a:noFill/>
        </p:spPr>
        <p:txBody>
          <a:bodyPr wrap="square">
            <a:spAutoFit/>
          </a:bodyPr>
          <a:lstStyle/>
          <a:p>
            <a:pPr algn="r">
              <a:lnSpc>
                <a:spcPct val="115000"/>
              </a:lnSpc>
              <a:spcAft>
                <a:spcPts val="800"/>
              </a:spcAft>
            </a:pPr>
            <a:r>
              <a:rPr lang="pt-BR" sz="1400" dirty="0">
                <a:effectLst/>
                <a:latin typeface="Arial Narrow" panose="020B0606020202030204" pitchFamily="34" charset="0"/>
                <a:ea typeface="Arial Narrow" panose="020B0606020202030204" pitchFamily="34" charset="0"/>
                <a:cs typeface="Arial Narrow" panose="020B0606020202030204" pitchFamily="34" charset="0"/>
              </a:rPr>
              <a:t>Disponível em: https//brasilescola.uol.com.br/química/polímeros. Acesso em: 20 jun.2025.</a:t>
            </a:r>
            <a:endParaRPr lang="pt-BR"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24065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FEF4B-70DC-C0E4-7D6B-1F9B7C6EF86A}"/>
            </a:ext>
          </a:extLst>
        </p:cNvPr>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0037676F-8218-C157-5C72-5203779D13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8795" y="385474"/>
            <a:ext cx="3493770" cy="661670"/>
          </a:xfrm>
          <a:prstGeom prst="rect">
            <a:avLst/>
          </a:prstGeom>
          <a:noFill/>
          <a:ln>
            <a:noFill/>
          </a:ln>
        </p:spPr>
      </p:pic>
      <p:sp>
        <p:nvSpPr>
          <p:cNvPr id="4" name="CaixaDeTexto 3">
            <a:extLst>
              <a:ext uri="{FF2B5EF4-FFF2-40B4-BE49-F238E27FC236}">
                <a16:creationId xmlns:a16="http://schemas.microsoft.com/office/drawing/2014/main" id="{9DA11054-1D00-5FEA-1200-E399F9040B76}"/>
              </a:ext>
            </a:extLst>
          </p:cNvPr>
          <p:cNvSpPr txBox="1"/>
          <p:nvPr/>
        </p:nvSpPr>
        <p:spPr>
          <a:xfrm>
            <a:off x="421640" y="1031572"/>
            <a:ext cx="11348720" cy="5561907"/>
          </a:xfrm>
          <a:prstGeom prst="rect">
            <a:avLst/>
          </a:prstGeom>
          <a:noFill/>
        </p:spPr>
        <p:txBody>
          <a:bodyPr wrap="square">
            <a:spAutoFit/>
          </a:bodyPr>
          <a:lstStyle/>
          <a:p>
            <a:pPr algn="just">
              <a:lnSpc>
                <a:spcPct val="115000"/>
              </a:lnSpc>
              <a:spcAft>
                <a:spcPts val="800"/>
              </a:spcAft>
              <a:buNone/>
              <a:tabLst>
                <a:tab pos="90170" algn="l"/>
                <a:tab pos="180340" algn="l"/>
                <a:tab pos="1133475"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19.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Considerando o texto III, como é denominado o processo de formação dos polímeros?</a:t>
            </a:r>
            <a:endParaRPr lang="pt-BR" sz="2400" dirty="0">
              <a:effectLst/>
              <a:latin typeface="Arial Narrow" panose="020B0606020202030204" pitchFamily="34" charset="0"/>
              <a:ea typeface="Calibri" panose="020F0502020204030204" pitchFamily="34" charset="0"/>
            </a:endParaRPr>
          </a:p>
          <a:p>
            <a:pPr marL="457200" algn="just">
              <a:lnSpc>
                <a:spcPct val="115000"/>
              </a:lnSpc>
              <a:spcAft>
                <a:spcPts val="800"/>
              </a:spcAft>
              <a:buNone/>
              <a:tabLst>
                <a:tab pos="90170" algn="l"/>
                <a:tab pos="18034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p>
          <a:p>
            <a:pPr marL="457200" algn="just">
              <a:lnSpc>
                <a:spcPct val="115000"/>
              </a:lnSpc>
              <a:spcAft>
                <a:spcPts val="800"/>
              </a:spcAft>
              <a:buNone/>
              <a:tabLst>
                <a:tab pos="90170" algn="l"/>
                <a:tab pos="180340" algn="l"/>
                <a:tab pos="1133475" algn="l"/>
              </a:tabLst>
            </a:pP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 pos="1133475"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20.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Polimerização é o processo químico que resulta na formação de macromoléculas, conhecidas como polímeros, a partir da ligação de moléculas menores, os monômeros.</a:t>
            </a:r>
            <a:r>
              <a:rPr lang="pt-BR" sz="2400" dirty="0">
                <a:effectLst/>
                <a:latin typeface="Arial Narrow" panose="020B0606020202030204" pitchFamily="34" charset="0"/>
                <a:ea typeface="Calibri" panose="020F0502020204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Existem diversos tipos de polimerização, cada um com suas características e mecanismos específicos.</a:t>
            </a:r>
            <a:r>
              <a:rPr lang="pt-BR" sz="2400" dirty="0">
                <a:solidFill>
                  <a:srgbClr val="333333"/>
                </a:solidFill>
                <a:effectLst/>
                <a:latin typeface="Arial Narrow" panose="020B0606020202030204" pitchFamily="34" charset="0"/>
                <a:ea typeface="Calibri" panose="020F0502020204030204" pitchFamily="34" charset="0"/>
              </a:rPr>
              <a:t>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Qual o tipo de polimerização que é caracterizada pela união de monômeros com a perda de pequenas moléculas?</a:t>
            </a:r>
            <a:endParaRPr lang="pt-BR" sz="2400" dirty="0">
              <a:effectLst/>
              <a:latin typeface="Arial Narrow" panose="020B0606020202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Polimerização por adição.</a:t>
            </a:r>
            <a:endParaRPr lang="pt-BR" sz="2400" dirty="0">
              <a:effectLst/>
              <a:latin typeface="Arial Narrow" panose="020B0606020202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Polimerização em bloco.</a:t>
            </a:r>
            <a:endParaRPr lang="pt-BR" sz="2400" dirty="0">
              <a:effectLst/>
              <a:latin typeface="Arial Narrow" panose="020B0606020202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Polimerização por condensação.</a:t>
            </a:r>
            <a:endParaRPr lang="pt-BR" sz="2400" dirty="0">
              <a:effectLst/>
              <a:latin typeface="Arial Narrow" panose="020B0606020202030204" pitchFamily="34" charset="0"/>
              <a:ea typeface="Calibri" panose="020F0502020204030204" pitchFamily="34" charset="0"/>
            </a:endParaRPr>
          </a:p>
          <a:p>
            <a:pPr marL="342900" lvl="0" indent="-342900">
              <a:lnSpc>
                <a:spcPct val="115000"/>
              </a:lnSpc>
              <a:buFont typeface="+mj-lt"/>
              <a:buAutoNum type="alphaUcParenBoth"/>
              <a:tabLst>
                <a:tab pos="90170" algn="l"/>
                <a:tab pos="180340" algn="l"/>
                <a:tab pos="27051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Polimerização por copolimerização.</a:t>
            </a:r>
            <a:endParaRPr lang="pt-BR" sz="2400" dirty="0">
              <a:effectLst/>
              <a:latin typeface="Arial Narrow" panose="020B0606020202030204" pitchFamily="34" charset="0"/>
              <a:ea typeface="Calibri" panose="020F0502020204030204" pitchFamily="34" charset="0"/>
            </a:endParaRPr>
          </a:p>
          <a:p>
            <a:pPr marL="342900" lvl="0" indent="-342900">
              <a:lnSpc>
                <a:spcPct val="115000"/>
              </a:lnSpc>
              <a:spcAft>
                <a:spcPts val="800"/>
              </a:spcAft>
              <a:buFont typeface="+mj-lt"/>
              <a:buAutoNum type="alphaUcParenBoth"/>
              <a:tabLst>
                <a:tab pos="90170" algn="l"/>
                <a:tab pos="180340" algn="l"/>
                <a:tab pos="27051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Polimerização por adição de radicais livres.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382472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66D1E-9541-1F2B-B0ED-94EB86AAE37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EC3D9CA-0693-3D55-85AC-3F999BC3E8D2}"/>
              </a:ext>
            </a:extLst>
          </p:cNvPr>
          <p:cNvSpPr txBox="1"/>
          <p:nvPr/>
        </p:nvSpPr>
        <p:spPr>
          <a:xfrm>
            <a:off x="294640" y="710913"/>
            <a:ext cx="11582400" cy="1968809"/>
          </a:xfrm>
          <a:prstGeom prst="rect">
            <a:avLst/>
          </a:prstGeom>
          <a:noFill/>
        </p:spPr>
        <p:txBody>
          <a:bodyPr wrap="square">
            <a:spAutoFit/>
          </a:bodyPr>
          <a:lstStyle/>
          <a:p>
            <a:pPr algn="just">
              <a:lnSpc>
                <a:spcPct val="115000"/>
              </a:lnSpc>
              <a:spcAft>
                <a:spcPts val="800"/>
              </a:spcAft>
              <a:buNone/>
              <a:tabLst>
                <a:tab pos="1133475"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21.</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Biopolímeros são polímeros de ocorrência natural, que são produzidos por organismos vivos. Eles são distintos dos polímeros sintéticos biodegradáveis.</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tabLst>
                <a:tab pos="90170" algn="l"/>
                <a:tab pos="18034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 exemplo de   Biopolímero é o</a:t>
            </a:r>
            <a:endParaRPr lang="pt-BR" sz="2400" dirty="0">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lphaUcParenBoth"/>
              <a:tabLst>
                <a:tab pos="90170" algn="l"/>
                <a:tab pos="180340" algn="l"/>
                <a:tab pos="1133475"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DNA.	(B) teflon. (C) náilon. (D) PVC.	(E) PET.</a:t>
            </a:r>
            <a:endParaRPr lang="pt-BR" sz="24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E998DFE2-D0BD-6AA1-4DEB-E9DF2DD37FDA}"/>
              </a:ext>
            </a:extLst>
          </p:cNvPr>
          <p:cNvSpPr txBox="1"/>
          <p:nvPr/>
        </p:nvSpPr>
        <p:spPr>
          <a:xfrm>
            <a:off x="304800" y="3695987"/>
            <a:ext cx="11582400" cy="1848070"/>
          </a:xfrm>
          <a:prstGeom prst="rect">
            <a:avLst/>
          </a:prstGeom>
          <a:noFill/>
        </p:spPr>
        <p:txBody>
          <a:bodyPr wrap="square">
            <a:spAutoFit/>
          </a:bodyPr>
          <a:lstStyle/>
          <a:p>
            <a:pPr algn="just">
              <a:lnSpc>
                <a:spcPct val="107000"/>
              </a:lnSpc>
              <a:spcAft>
                <a:spcPts val="800"/>
              </a:spcAft>
              <a:buNone/>
            </a:pPr>
            <a:r>
              <a:rPr lang="pt-BR" sz="2400" b="1" dirty="0">
                <a:effectLst/>
                <a:latin typeface="Arial Narrow" panose="020B0606020202030204" pitchFamily="34" charset="0"/>
                <a:ea typeface="Calibri" panose="020F0502020204030204" pitchFamily="34" charset="0"/>
              </a:rPr>
              <a:t>22.</a:t>
            </a:r>
            <a:r>
              <a:rPr lang="pt-BR" sz="2400" dirty="0">
                <a:effectLst/>
                <a:latin typeface="Arial Narrow" panose="020B0606020202030204" pitchFamily="34" charset="0"/>
                <a:ea typeface="Calibri" panose="020F0502020204030204" pitchFamily="34" charset="0"/>
              </a:rPr>
              <a:t> O ácido polilático (PLA) é um polímero biodegradável amplamente utilizado na medicina e na indústria de embalagens. </a:t>
            </a: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Qual grupo funcional está presente na unidade repetitiva desse polímero?</a:t>
            </a: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(A) Éster.  (B) Cetona.  (C) Aldeído.  (D) Amina terciária. (E) </a:t>
            </a:r>
            <a:r>
              <a:rPr lang="pt-BR" sz="2400" dirty="0">
                <a:latin typeface="Arial Narrow" panose="020B0606020202030204" pitchFamily="34" charset="0"/>
              </a:rPr>
              <a:t>Álcool secundário.</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504709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09505-BCC2-7D84-9053-3ACE49C0EF5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F376AC8-25F8-876B-A6D4-F90C1CA87F0E}"/>
              </a:ext>
            </a:extLst>
          </p:cNvPr>
          <p:cNvSpPr txBox="1"/>
          <p:nvPr/>
        </p:nvSpPr>
        <p:spPr>
          <a:xfrm>
            <a:off x="223520" y="787717"/>
            <a:ext cx="11369040" cy="467179"/>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rPr>
              <a:t>23.</a:t>
            </a:r>
            <a:r>
              <a:rPr lang="pt-BR" sz="2400" dirty="0">
                <a:effectLst/>
                <a:latin typeface="Arial Narrow" panose="020B0606020202030204" pitchFamily="34" charset="0"/>
                <a:ea typeface="Calibri" panose="020F0502020204030204" pitchFamily="34" charset="0"/>
              </a:rPr>
              <a:t> A seguir temos as fórmulas estruturais do Polietileno e do Polipropileno. Observe:</a:t>
            </a:r>
            <a:endParaRPr lang="pt-BR" sz="2400" dirty="0">
              <a:effectLst/>
              <a:latin typeface="Calibri" panose="020F0502020204030204" pitchFamily="34" charset="0"/>
              <a:ea typeface="Calibri" panose="020F0502020204030204" pitchFamily="34" charset="0"/>
            </a:endParaRPr>
          </a:p>
        </p:txBody>
      </p:sp>
      <p:pic>
        <p:nvPicPr>
          <p:cNvPr id="4" name="Imagem 3" descr="Uma imagem contendo objeto, antena, relógio&#10;&#10;O conteúdo gerado por IA pode estar incorreto.">
            <a:extLst>
              <a:ext uri="{FF2B5EF4-FFF2-40B4-BE49-F238E27FC236}">
                <a16:creationId xmlns:a16="http://schemas.microsoft.com/office/drawing/2014/main" id="{D4023641-617E-61AB-3066-929B03E03EE9}"/>
              </a:ext>
            </a:extLst>
          </p:cNvPr>
          <p:cNvPicPr>
            <a:picLocks noChangeAspect="1"/>
          </p:cNvPicPr>
          <p:nvPr/>
        </p:nvPicPr>
        <p:blipFill>
          <a:blip r:embed="rId2"/>
          <a:stretch>
            <a:fillRect/>
          </a:stretch>
        </p:blipFill>
        <p:spPr>
          <a:xfrm>
            <a:off x="3382850" y="1254896"/>
            <a:ext cx="5050379" cy="2454910"/>
          </a:xfrm>
          <a:prstGeom prst="rect">
            <a:avLst/>
          </a:prstGeom>
        </p:spPr>
      </p:pic>
      <p:sp>
        <p:nvSpPr>
          <p:cNvPr id="6" name="CaixaDeTexto 5">
            <a:extLst>
              <a:ext uri="{FF2B5EF4-FFF2-40B4-BE49-F238E27FC236}">
                <a16:creationId xmlns:a16="http://schemas.microsoft.com/office/drawing/2014/main" id="{5C9E4C60-C411-32C2-9888-8189CCE5A8A3}"/>
              </a:ext>
            </a:extLst>
          </p:cNvPr>
          <p:cNvSpPr txBox="1"/>
          <p:nvPr/>
        </p:nvSpPr>
        <p:spPr>
          <a:xfrm>
            <a:off x="223520" y="3479800"/>
            <a:ext cx="11490960" cy="2436757"/>
          </a:xfrm>
          <a:prstGeom prst="rect">
            <a:avLst/>
          </a:prstGeom>
          <a:noFill/>
        </p:spPr>
        <p:txBody>
          <a:bodyPr wrap="square">
            <a:spAutoFit/>
          </a:bodyPr>
          <a:lstStyle/>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Entre os fatores que dificultam a degradação desses polímeros sintéticos podemos citar</a:t>
            </a:r>
          </a:p>
          <a:p>
            <a:r>
              <a:rPr lang="pt-BR" sz="2400" dirty="0">
                <a:latin typeface="Arial Narrow" panose="020B0606020202030204" pitchFamily="34" charset="0"/>
              </a:rPr>
              <a:t>(A) o elevado grau de ramificação polar. </a:t>
            </a:r>
          </a:p>
          <a:p>
            <a:r>
              <a:rPr lang="pt-BR" sz="2400" dirty="0">
                <a:latin typeface="Arial Narrow" panose="020B0606020202030204" pitchFamily="34" charset="0"/>
              </a:rPr>
              <a:t>(B) a estrutura flexível com pontos de oxidação. </a:t>
            </a:r>
          </a:p>
          <a:p>
            <a:r>
              <a:rPr lang="pt-BR" sz="2400" dirty="0">
                <a:latin typeface="Arial Narrow" panose="020B0606020202030204" pitchFamily="34" charset="0"/>
              </a:rPr>
              <a:t>(C) a presença de grupos éster que se degradam facilmente. </a:t>
            </a:r>
          </a:p>
          <a:p>
            <a:r>
              <a:rPr lang="pt-BR" sz="2400" dirty="0">
                <a:latin typeface="Arial Narrow" panose="020B0606020202030204" pitchFamily="34" charset="0"/>
              </a:rPr>
              <a:t>(D) a presença de </a:t>
            </a:r>
            <a:r>
              <a:rPr lang="pt-BR" sz="2400" dirty="0" err="1">
                <a:latin typeface="Arial Narrow" panose="020B0606020202030204" pitchFamily="34" charset="0"/>
              </a:rPr>
              <a:t>heteroátomos</a:t>
            </a:r>
            <a:r>
              <a:rPr lang="pt-BR" sz="2400" dirty="0">
                <a:latin typeface="Arial Narrow" panose="020B0606020202030204" pitchFamily="34" charset="0"/>
              </a:rPr>
              <a:t> que favorecem a biodegradação. </a:t>
            </a:r>
          </a:p>
          <a:p>
            <a:r>
              <a:rPr lang="pt-BR" sz="2400" dirty="0">
                <a:latin typeface="Arial Narrow" panose="020B0606020202030204" pitchFamily="34" charset="0"/>
              </a:rPr>
              <a:t>(E) a cadeia carbônica apolar e ausência de grupos funcionais reativos. </a:t>
            </a:r>
          </a:p>
        </p:txBody>
      </p:sp>
    </p:spTree>
    <p:extLst>
      <p:ext uri="{BB962C8B-B14F-4D97-AF65-F5344CB8AC3E}">
        <p14:creationId xmlns:p14="http://schemas.microsoft.com/office/powerpoint/2010/main" val="4028639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50AE0-F7FC-B8B6-9FD0-AF014F7FB14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C19990-CE48-0B21-BD1C-71B4CA5F5A1E}"/>
              </a:ext>
            </a:extLst>
          </p:cNvPr>
          <p:cNvSpPr txBox="1"/>
          <p:nvPr/>
        </p:nvSpPr>
        <p:spPr>
          <a:xfrm>
            <a:off x="264160" y="818197"/>
            <a:ext cx="11480800" cy="862480"/>
          </a:xfrm>
          <a:prstGeom prst="rect">
            <a:avLst/>
          </a:prstGeom>
          <a:noFill/>
        </p:spPr>
        <p:txBody>
          <a:bodyPr wrap="square">
            <a:spAutoFit/>
          </a:bodyPr>
          <a:lstStyle/>
          <a:p>
            <a:pPr>
              <a:lnSpc>
                <a:spcPct val="107000"/>
              </a:lnSpc>
              <a:spcAft>
                <a:spcPts val="800"/>
              </a:spcAft>
            </a:pPr>
            <a:r>
              <a:rPr lang="pt-BR" sz="2400" b="1" dirty="0">
                <a:effectLst/>
                <a:latin typeface="Arial Narrow" panose="020B0606020202030204" pitchFamily="34" charset="0"/>
                <a:ea typeface="Calibri" panose="020F0502020204030204" pitchFamily="34" charset="0"/>
              </a:rPr>
              <a:t>24.</a:t>
            </a:r>
            <a:r>
              <a:rPr lang="pt-BR" sz="2400" dirty="0">
                <a:effectLst/>
                <a:latin typeface="Arial Narrow" panose="020B0606020202030204" pitchFamily="34" charset="0"/>
                <a:ea typeface="Calibri" panose="020F0502020204030204" pitchFamily="34" charset="0"/>
              </a:rPr>
              <a:t> O poliácido glicólico (PGA), presente no </a:t>
            </a:r>
            <a:r>
              <a:rPr lang="pt-BR" sz="2400" dirty="0" err="1">
                <a:effectLst/>
                <a:latin typeface="Arial Narrow" panose="020B0606020202030204" pitchFamily="34" charset="0"/>
                <a:ea typeface="Calibri" panose="020F0502020204030204" pitchFamily="34" charset="0"/>
              </a:rPr>
              <a:t>Dexon</a:t>
            </a:r>
            <a:r>
              <a:rPr lang="pt-BR" sz="2400" dirty="0">
                <a:effectLst/>
                <a:latin typeface="Arial Narrow" panose="020B0606020202030204" pitchFamily="34" charset="0"/>
                <a:ea typeface="Calibri" panose="020F0502020204030204" pitchFamily="34" charset="0"/>
              </a:rPr>
              <a:t>®, é um polímero utilizado em suturas absorvíveis. Observe sua estrutura a seguir.</a:t>
            </a:r>
            <a:endParaRPr lang="pt-BR" sz="2400" dirty="0">
              <a:effectLst/>
              <a:latin typeface="Calibri" panose="020F0502020204030204" pitchFamily="34" charset="0"/>
              <a:ea typeface="Calibri" panose="020F0502020204030204" pitchFamily="34" charset="0"/>
            </a:endParaRPr>
          </a:p>
        </p:txBody>
      </p:sp>
      <p:pic>
        <p:nvPicPr>
          <p:cNvPr id="4" name="Imagem 3" descr="Imagem em preto e branco&#10;&#10;O conteúdo gerado por IA pode estar incorreto.">
            <a:extLst>
              <a:ext uri="{FF2B5EF4-FFF2-40B4-BE49-F238E27FC236}">
                <a16:creationId xmlns:a16="http://schemas.microsoft.com/office/drawing/2014/main" id="{C6B968EF-1D6C-0584-914D-D8FF7F22733B}"/>
              </a:ext>
            </a:extLst>
          </p:cNvPr>
          <p:cNvPicPr>
            <a:picLocks noChangeAspect="1"/>
          </p:cNvPicPr>
          <p:nvPr/>
        </p:nvPicPr>
        <p:blipFill>
          <a:blip r:embed="rId2"/>
          <a:stretch>
            <a:fillRect/>
          </a:stretch>
        </p:blipFill>
        <p:spPr>
          <a:xfrm>
            <a:off x="7301711" y="1770662"/>
            <a:ext cx="4028682" cy="3197577"/>
          </a:xfrm>
          <a:prstGeom prst="rect">
            <a:avLst/>
          </a:prstGeom>
        </p:spPr>
      </p:pic>
      <p:sp>
        <p:nvSpPr>
          <p:cNvPr id="6" name="CaixaDeTexto 5">
            <a:extLst>
              <a:ext uri="{FF2B5EF4-FFF2-40B4-BE49-F238E27FC236}">
                <a16:creationId xmlns:a16="http://schemas.microsoft.com/office/drawing/2014/main" id="{AC31DDE7-2264-3E74-C2FF-04E06FC3BF78}"/>
              </a:ext>
            </a:extLst>
          </p:cNvPr>
          <p:cNvSpPr txBox="1"/>
          <p:nvPr/>
        </p:nvSpPr>
        <p:spPr>
          <a:xfrm>
            <a:off x="264160" y="2576388"/>
            <a:ext cx="11226800" cy="2946191"/>
          </a:xfrm>
          <a:prstGeom prst="rect">
            <a:avLst/>
          </a:prstGeom>
          <a:noFill/>
        </p:spPr>
        <p:txBody>
          <a:bodyPr wrap="square">
            <a:spAutoFit/>
          </a:bodyPr>
          <a:lstStyle/>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Qual grupo funcional facilita sua degradação por hidrólise?</a:t>
            </a: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(A) Amida.</a:t>
            </a: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(B) Éster.</a:t>
            </a: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(C) Haleto orgânico.</a:t>
            </a:r>
          </a:p>
          <a:p>
            <a:pPr>
              <a:lnSpc>
                <a:spcPct val="107000"/>
              </a:lnSpc>
              <a:spcAft>
                <a:spcPts val="800"/>
              </a:spcAft>
            </a:pPr>
            <a:r>
              <a:rPr lang="pt-BR" sz="2400" dirty="0">
                <a:effectLst/>
                <a:latin typeface="Arial Narrow" panose="020B0606020202030204" pitchFamily="34" charset="0"/>
                <a:ea typeface="Calibri" panose="020F0502020204030204" pitchFamily="34" charset="0"/>
              </a:rPr>
              <a:t>(D) Álcool terciário.</a:t>
            </a:r>
          </a:p>
          <a:p>
            <a:pPr>
              <a:lnSpc>
                <a:spcPct val="107000"/>
              </a:lnSpc>
              <a:spcAft>
                <a:spcPts val="800"/>
              </a:spcAft>
            </a:pPr>
            <a:r>
              <a:rPr lang="pt-BR" sz="2400" dirty="0">
                <a:latin typeface="Arial Narrow" panose="020B0606020202030204" pitchFamily="34" charset="0"/>
                <a:ea typeface="Calibri" panose="020F0502020204030204" pitchFamily="34" charset="0"/>
              </a:rPr>
              <a:t>(E) Nitrila.</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130116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BB6CF-2F2A-50B1-96E8-10D3C236C76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C1472B8-DE40-9639-B0DF-222AE927507C}"/>
              </a:ext>
            </a:extLst>
          </p:cNvPr>
          <p:cNvSpPr txBox="1"/>
          <p:nvPr/>
        </p:nvSpPr>
        <p:spPr>
          <a:xfrm>
            <a:off x="314960" y="747588"/>
            <a:ext cx="11297920" cy="6237990"/>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Calibri" panose="020F0502020204030204" pitchFamily="34" charset="0"/>
              </a:rPr>
              <a:t>25.</a:t>
            </a:r>
            <a:r>
              <a:rPr lang="pt-BR" sz="2400" dirty="0">
                <a:effectLst/>
                <a:latin typeface="Arial Narrow" panose="020B0606020202030204" pitchFamily="34" charset="0"/>
                <a:ea typeface="Calibri" panose="020F0502020204030204" pitchFamily="34" charset="0"/>
              </a:rPr>
              <a:t> Sobre os polímeros naturais, assinale a alternativa correta:</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(A) O polietileno e o PVC são naturais.</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(B) A celulose e o amido são naturais.</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(C) Os polímeros naturais são formados por polímeros vinílicos.</a:t>
            </a:r>
            <a:endParaRPr lang="pt-BR" sz="2400" dirty="0">
              <a:effectLst/>
              <a:latin typeface="Calibri" panose="020F0502020204030204" pitchFamily="34" charset="0"/>
              <a:ea typeface="Calibri" panose="020F0502020204030204" pitchFamily="34" charset="0"/>
            </a:endParaRPr>
          </a:p>
          <a:p>
            <a:pPr>
              <a:lnSpc>
                <a:spcPct val="107000"/>
              </a:lnSpc>
              <a:spcAft>
                <a:spcPts val="800"/>
              </a:spcAft>
            </a:pPr>
            <a:r>
              <a:rPr lang="pt-BR" sz="2400" dirty="0">
                <a:effectLst/>
                <a:latin typeface="Arial Narrow" panose="020B0606020202030204" pitchFamily="34" charset="0"/>
                <a:ea typeface="Calibri" panose="020F0502020204030204" pitchFamily="34" charset="0"/>
              </a:rPr>
              <a:t>(D) Apenas proteínas sintéticas são consideradas naturais.</a:t>
            </a:r>
          </a:p>
          <a:p>
            <a:pPr>
              <a:lnSpc>
                <a:spcPct val="107000"/>
              </a:lnSpc>
              <a:spcAft>
                <a:spcPts val="800"/>
              </a:spcAft>
            </a:pPr>
            <a:r>
              <a:rPr lang="pt-BR" sz="2400" dirty="0">
                <a:latin typeface="Arial Narrow" panose="020B0606020202030204" pitchFamily="34" charset="0"/>
                <a:ea typeface="Calibri" panose="020F0502020204030204" pitchFamily="34" charset="0"/>
              </a:rPr>
              <a:t>(E) </a:t>
            </a:r>
            <a:r>
              <a:rPr lang="pt-BR" sz="2400" dirty="0">
                <a:latin typeface="Arial Narrow" panose="020B0606020202030204" pitchFamily="34" charset="0"/>
              </a:rPr>
              <a:t>O poliestireno é um polímero natural de ocorrência vegetal.</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pPr>
            <a:endParaRPr lang="pt-BR" sz="2400" dirty="0">
              <a:latin typeface="Arial Narrow" panose="020B0606020202030204" pitchFamily="34" charset="0"/>
              <a:ea typeface="Calibri" panose="020F0502020204030204" pitchFamily="34" charset="0"/>
            </a:endParaRPr>
          </a:p>
          <a:p>
            <a:pPr>
              <a:lnSpc>
                <a:spcPct val="107000"/>
              </a:lnSpc>
              <a:spcAft>
                <a:spcPts val="800"/>
              </a:spcAft>
            </a:pPr>
            <a:r>
              <a:rPr lang="pt-BR" sz="2400" b="1" dirty="0">
                <a:latin typeface="Arial Narrow" panose="020B0606020202030204" pitchFamily="34" charset="0"/>
              </a:rPr>
              <a:t>26. </a:t>
            </a:r>
            <a:r>
              <a:rPr lang="pt-BR" sz="2400" dirty="0">
                <a:latin typeface="Arial Narrow" panose="020B0606020202030204" pitchFamily="34" charset="0"/>
              </a:rPr>
              <a:t>De acordo com texto III, como pode ser classificados os polímeros? Cite exemplos de cada um</a:t>
            </a:r>
            <a:r>
              <a:rPr lang="pt-BR" dirty="0"/>
              <a:t>.</a:t>
            </a:r>
          </a:p>
          <a:p>
            <a:pPr>
              <a:lnSpc>
                <a:spcPct val="107000"/>
              </a:lnSpc>
              <a:spcAft>
                <a:spcPts val="800"/>
              </a:spcAft>
            </a:pPr>
            <a:endParaRPr lang="pt-BR" sz="2400" dirty="0">
              <a:effectLst/>
              <a:latin typeface="Calibri" panose="020F0502020204030204" pitchFamily="34" charset="0"/>
              <a:ea typeface="Calibri" panose="020F0502020204030204" pitchFamily="34" charset="0"/>
            </a:endParaRPr>
          </a:p>
          <a:p>
            <a:pPr>
              <a:lnSpc>
                <a:spcPct val="107000"/>
              </a:lnSpc>
              <a:spcAft>
                <a:spcPts val="800"/>
              </a:spcAft>
            </a:pPr>
            <a:r>
              <a:rPr lang="pt-BR" sz="2400" b="1" dirty="0">
                <a:latin typeface="Arial Narrow" panose="020B0606020202030204" pitchFamily="34" charset="0"/>
              </a:rPr>
              <a:t>27.</a:t>
            </a:r>
            <a:r>
              <a:rPr lang="pt-BR" sz="2400" dirty="0">
                <a:latin typeface="Arial Narrow" panose="020B0606020202030204" pitchFamily="34" charset="0"/>
              </a:rPr>
              <a:t> Os polímeros podem ser classificados quanto ao método de preparação, quanto à estrutura química e quanto ao comportamento mecânico: Explique cada uma das classificações citando exemplos. </a:t>
            </a:r>
          </a:p>
          <a:p>
            <a:pPr>
              <a:lnSpc>
                <a:spcPct val="107000"/>
              </a:lnSpc>
              <a:spcAft>
                <a:spcPts val="800"/>
              </a:spcAft>
            </a:pP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52490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59319-EF67-23E5-11B9-BA401F89E37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3DE9B4E-228A-E0F0-D279-A2F20ECD97BB}"/>
              </a:ext>
            </a:extLst>
          </p:cNvPr>
          <p:cNvSpPr txBox="1"/>
          <p:nvPr/>
        </p:nvSpPr>
        <p:spPr>
          <a:xfrm>
            <a:off x="340360" y="919797"/>
            <a:ext cx="11511280" cy="862480"/>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rPr>
              <a:t>28.</a:t>
            </a:r>
            <a:r>
              <a:rPr lang="pt-BR" sz="2400" dirty="0">
                <a:effectLst/>
                <a:latin typeface="Arial Narrow" panose="020B0606020202030204" pitchFamily="34" charset="0"/>
                <a:ea typeface="Calibri" panose="020F0502020204030204" pitchFamily="34" charset="0"/>
              </a:rPr>
              <a:t>O poliestireno expandido (isopor) é muito usado como material de embalagem e isolamento térmico. </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4EEAD11B-4024-77C9-DEB6-30D0DEAE423A}"/>
              </a:ext>
            </a:extLst>
          </p:cNvPr>
          <p:cNvPicPr>
            <a:picLocks noChangeAspect="1"/>
          </p:cNvPicPr>
          <p:nvPr/>
        </p:nvPicPr>
        <p:blipFill>
          <a:blip r:embed="rId2"/>
          <a:stretch>
            <a:fillRect/>
          </a:stretch>
        </p:blipFill>
        <p:spPr>
          <a:xfrm>
            <a:off x="8864808" y="2051900"/>
            <a:ext cx="2986832" cy="3332867"/>
          </a:xfrm>
          <a:prstGeom prst="rect">
            <a:avLst/>
          </a:prstGeom>
        </p:spPr>
      </p:pic>
      <p:sp>
        <p:nvSpPr>
          <p:cNvPr id="6" name="CaixaDeTexto 5">
            <a:extLst>
              <a:ext uri="{FF2B5EF4-FFF2-40B4-BE49-F238E27FC236}">
                <a16:creationId xmlns:a16="http://schemas.microsoft.com/office/drawing/2014/main" id="{CBE4EE61-B9E1-1DAC-5DF8-1627B0A68F09}"/>
              </a:ext>
            </a:extLst>
          </p:cNvPr>
          <p:cNvSpPr txBox="1"/>
          <p:nvPr/>
        </p:nvSpPr>
        <p:spPr>
          <a:xfrm>
            <a:off x="340360" y="2531294"/>
            <a:ext cx="8529320" cy="2853473"/>
          </a:xfrm>
          <a:prstGeom prst="rect">
            <a:avLst/>
          </a:prstGeom>
          <a:noFill/>
        </p:spPr>
        <p:txBody>
          <a:bodyPr wrap="square">
            <a:spAutoFit/>
          </a:bodyPr>
          <a:lstStyle/>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Qual característica estrutural contribui para sua baixa biodegradabilidade?</a:t>
            </a:r>
          </a:p>
          <a:p>
            <a:pPr marL="342900" lvl="0" indent="-342900">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Elevada polaridade. </a:t>
            </a:r>
          </a:p>
          <a:p>
            <a:pPr marL="342900" lvl="0" indent="-342900">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Alta solubilidade em água.</a:t>
            </a:r>
          </a:p>
          <a:p>
            <a:r>
              <a:rPr lang="pt-BR" sz="2400" dirty="0">
                <a:latin typeface="Arial Narrow" panose="020B0606020202030204" pitchFamily="34" charset="0"/>
                <a:ea typeface="Calibri" panose="020F0502020204030204" pitchFamily="34" charset="0"/>
              </a:rPr>
              <a:t>(C) </a:t>
            </a:r>
            <a:r>
              <a:rPr lang="pt-BR" sz="2400" dirty="0">
                <a:effectLst/>
                <a:latin typeface="Arial Narrow" panose="020B0606020202030204" pitchFamily="34" charset="0"/>
                <a:ea typeface="Calibri" panose="020F0502020204030204" pitchFamily="34" charset="0"/>
              </a:rPr>
              <a:t>Presença de grupo éster na cadeia.</a:t>
            </a:r>
            <a:r>
              <a:rPr lang="pt-BR" sz="2400" dirty="0">
                <a:latin typeface="Arial Narrow" panose="020B0606020202030204" pitchFamily="34" charset="0"/>
              </a:rPr>
              <a:t> </a:t>
            </a:r>
          </a:p>
          <a:p>
            <a:r>
              <a:rPr lang="pt-BR" sz="2400" dirty="0">
                <a:latin typeface="Arial Narrow" panose="020B0606020202030204" pitchFamily="34" charset="0"/>
              </a:rPr>
              <a:t>(D) Presença de nitrogênio na estrutura. </a:t>
            </a:r>
          </a:p>
          <a:p>
            <a:r>
              <a:rPr lang="pt-BR" sz="2400" dirty="0">
                <a:latin typeface="Arial Narrow" panose="020B0606020202030204" pitchFamily="34" charset="0"/>
              </a:rPr>
              <a:t>(E) Estrutura aromática e ausência de grupos funcionais reativos.</a:t>
            </a:r>
          </a:p>
          <a:p>
            <a:pPr marL="342900" lvl="0" indent="-342900">
              <a:lnSpc>
                <a:spcPct val="107000"/>
              </a:lnSpc>
              <a:buFont typeface="+mj-lt"/>
              <a:buAutoNum type="alphaUcParenBoth"/>
              <a:tabLst>
                <a:tab pos="90170" algn="l"/>
                <a:tab pos="180340" algn="l"/>
              </a:tabLst>
            </a:pP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493438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DE775-C739-6562-F406-26E60BAF9F0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48088F8-6E5E-8ACE-1386-CD62B8C22ED6}"/>
              </a:ext>
            </a:extLst>
          </p:cNvPr>
          <p:cNvSpPr txBox="1"/>
          <p:nvPr/>
        </p:nvSpPr>
        <p:spPr>
          <a:xfrm>
            <a:off x="223520" y="797877"/>
            <a:ext cx="11460480" cy="467179"/>
          </a:xfrm>
          <a:prstGeom prst="rect">
            <a:avLst/>
          </a:prstGeom>
          <a:noFill/>
        </p:spPr>
        <p:txBody>
          <a:bodyPr wrap="square">
            <a:spAutoFit/>
          </a:bodyPr>
          <a:lstStyle/>
          <a:p>
            <a:pPr>
              <a:lnSpc>
                <a:spcPct val="107000"/>
              </a:lnSpc>
              <a:spcAft>
                <a:spcPts val="800"/>
              </a:spcAft>
              <a:tabLst>
                <a:tab pos="90170" algn="l"/>
                <a:tab pos="270510" algn="l"/>
              </a:tabLst>
            </a:pPr>
            <a:r>
              <a:rPr lang="pt-BR" sz="2400" b="1" dirty="0">
                <a:effectLst/>
                <a:latin typeface="Arial Narrow" panose="020B0606020202030204" pitchFamily="34" charset="0"/>
                <a:ea typeface="Calibri" panose="020F0502020204030204" pitchFamily="34" charset="0"/>
              </a:rPr>
              <a:t>29. </a:t>
            </a:r>
            <a:r>
              <a:rPr lang="pt-BR" sz="2400" dirty="0">
                <a:effectLst/>
                <a:latin typeface="Arial Narrow" panose="020B0606020202030204" pitchFamily="34" charset="0"/>
                <a:ea typeface="Calibri" panose="020F0502020204030204" pitchFamily="34" charset="0"/>
              </a:rPr>
              <a:t>O náilon 6,6 é obtido pela reação entre ácido </a:t>
            </a:r>
            <a:r>
              <a:rPr lang="pt-BR" sz="2400" dirty="0" err="1">
                <a:effectLst/>
                <a:latin typeface="Arial Narrow" panose="020B0606020202030204" pitchFamily="34" charset="0"/>
                <a:ea typeface="Calibri" panose="020F0502020204030204" pitchFamily="34" charset="0"/>
              </a:rPr>
              <a:t>hexanodioico</a:t>
            </a:r>
            <a:r>
              <a:rPr lang="pt-BR" sz="2400" dirty="0">
                <a:effectLst/>
                <a:latin typeface="Arial Narrow" panose="020B0606020202030204" pitchFamily="34" charset="0"/>
                <a:ea typeface="Calibri" panose="020F0502020204030204" pitchFamily="34" charset="0"/>
              </a:rPr>
              <a:t> e hexametilenodiamina. </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31BAD6D4-3542-A0F5-86C8-E2CC5F695705}"/>
              </a:ext>
            </a:extLst>
          </p:cNvPr>
          <p:cNvPicPr>
            <a:picLocks noChangeAspect="1"/>
          </p:cNvPicPr>
          <p:nvPr/>
        </p:nvPicPr>
        <p:blipFill>
          <a:blip r:embed="rId2"/>
          <a:stretch>
            <a:fillRect/>
          </a:stretch>
        </p:blipFill>
        <p:spPr>
          <a:xfrm>
            <a:off x="664196" y="1265056"/>
            <a:ext cx="11019804" cy="2380615"/>
          </a:xfrm>
          <a:prstGeom prst="rect">
            <a:avLst/>
          </a:prstGeom>
        </p:spPr>
      </p:pic>
      <p:sp>
        <p:nvSpPr>
          <p:cNvPr id="6" name="CaixaDeTexto 5">
            <a:extLst>
              <a:ext uri="{FF2B5EF4-FFF2-40B4-BE49-F238E27FC236}">
                <a16:creationId xmlns:a16="http://schemas.microsoft.com/office/drawing/2014/main" id="{CB44C1E5-A745-4E7B-2E5B-73CE4EAD9787}"/>
              </a:ext>
            </a:extLst>
          </p:cNvPr>
          <p:cNvSpPr txBox="1"/>
          <p:nvPr/>
        </p:nvSpPr>
        <p:spPr>
          <a:xfrm>
            <a:off x="223520" y="3795588"/>
            <a:ext cx="8920480" cy="2436757"/>
          </a:xfrm>
          <a:prstGeom prst="rect">
            <a:avLst/>
          </a:prstGeom>
          <a:noFill/>
        </p:spPr>
        <p:txBody>
          <a:bodyPr wrap="square">
            <a:spAutoFit/>
          </a:bodyPr>
          <a:lstStyle/>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Essa reação é classificada como:</a:t>
            </a:r>
          </a:p>
          <a:p>
            <a:r>
              <a:rPr lang="pt-BR" sz="2400" dirty="0">
                <a:latin typeface="Arial Narrow" panose="020B0606020202030204" pitchFamily="34" charset="0"/>
              </a:rPr>
              <a:t>(A) Hidrólise.</a:t>
            </a:r>
          </a:p>
          <a:p>
            <a:r>
              <a:rPr lang="pt-BR" sz="2400" dirty="0">
                <a:latin typeface="Arial Narrow" panose="020B0606020202030204" pitchFamily="34" charset="0"/>
              </a:rPr>
              <a:t>(B) Adição.</a:t>
            </a:r>
          </a:p>
          <a:p>
            <a:r>
              <a:rPr lang="pt-BR" sz="2400" dirty="0">
                <a:latin typeface="Arial Narrow" panose="020B0606020202030204" pitchFamily="34" charset="0"/>
              </a:rPr>
              <a:t>(C) Condensação.</a:t>
            </a:r>
          </a:p>
          <a:p>
            <a:r>
              <a:rPr lang="pt-BR" sz="2400" dirty="0">
                <a:latin typeface="Arial Narrow" panose="020B0606020202030204" pitchFamily="34" charset="0"/>
              </a:rPr>
              <a:t>(D) Isomerização.</a:t>
            </a:r>
          </a:p>
          <a:p>
            <a:r>
              <a:rPr lang="pt-BR" sz="2400" dirty="0">
                <a:latin typeface="Arial Narrow" panose="020B0606020202030204" pitchFamily="34" charset="0"/>
              </a:rPr>
              <a:t>(E) Substituição </a:t>
            </a:r>
            <a:r>
              <a:rPr lang="pt-BR" sz="2400" dirty="0" err="1">
                <a:latin typeface="Arial Narrow" panose="020B0606020202030204" pitchFamily="34" charset="0"/>
              </a:rPr>
              <a:t>nucleofílica</a:t>
            </a:r>
            <a:r>
              <a:rPr lang="pt-BR" sz="2400" dirty="0">
                <a:latin typeface="Arial Narrow" panose="020B0606020202030204" pitchFamily="34" charset="0"/>
              </a:rPr>
              <a:t>.</a:t>
            </a:r>
          </a:p>
        </p:txBody>
      </p:sp>
    </p:spTree>
    <p:extLst>
      <p:ext uri="{BB962C8B-B14F-4D97-AF65-F5344CB8AC3E}">
        <p14:creationId xmlns:p14="http://schemas.microsoft.com/office/powerpoint/2010/main" val="3792242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8EB37-610B-4DCB-0AB6-171D3865863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96922C4-F10C-D12D-D709-7ACC5E0A96CF}"/>
              </a:ext>
            </a:extLst>
          </p:cNvPr>
          <p:cNvSpPr txBox="1"/>
          <p:nvPr/>
        </p:nvSpPr>
        <p:spPr>
          <a:xfrm>
            <a:off x="375920" y="639841"/>
            <a:ext cx="11592560" cy="6005427"/>
          </a:xfrm>
          <a:prstGeom prst="rect">
            <a:avLst/>
          </a:prstGeom>
          <a:noFill/>
        </p:spPr>
        <p:txBody>
          <a:bodyPr wrap="square">
            <a:spAutoFit/>
          </a:bodyPr>
          <a:lstStyle/>
          <a:p>
            <a:pPr>
              <a:lnSpc>
                <a:spcPct val="107000"/>
              </a:lnSpc>
              <a:spcAft>
                <a:spcPts val="800"/>
              </a:spcAft>
              <a:buNone/>
            </a:pPr>
            <a:r>
              <a:rPr lang="pt-BR" sz="2200" b="1" dirty="0">
                <a:effectLst/>
                <a:latin typeface="Arial Narrow" panose="020B0606020202030204" pitchFamily="34" charset="0"/>
                <a:ea typeface="Calibri" panose="020F0502020204030204" pitchFamily="34" charset="0"/>
              </a:rPr>
              <a:t>30. </a:t>
            </a:r>
            <a:r>
              <a:rPr lang="pt-BR" sz="2200" dirty="0">
                <a:effectLst/>
                <a:latin typeface="Arial Narrow" panose="020B0606020202030204" pitchFamily="34" charset="0"/>
                <a:ea typeface="Calibri" panose="020F0502020204030204" pitchFamily="34" charset="0"/>
              </a:rPr>
              <a:t>Em qual das alternativas a seguir ocorre uma reação de polimerização por adição?</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(A) Entre moléculas com grupos carboxila e amina.</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(B) Entre monômeros com ligação dupla carbono-carbono.</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(C) Entre compostos aromáticos e álcoois.</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(D) Entre monossacarídeos em meio aquoso.</a:t>
            </a:r>
          </a:p>
          <a:p>
            <a:pPr>
              <a:lnSpc>
                <a:spcPct val="107000"/>
              </a:lnSpc>
              <a:spcAft>
                <a:spcPts val="800"/>
              </a:spcAft>
              <a:buNone/>
            </a:pPr>
            <a:r>
              <a:rPr lang="pt-BR" sz="2200" dirty="0">
                <a:latin typeface="Arial Narrow" panose="020B0606020202030204" pitchFamily="34" charset="0"/>
              </a:rPr>
              <a:t>(E) Entre ácidos e álcoois com liberação de água.</a:t>
            </a:r>
            <a:endParaRPr lang="pt-BR" sz="22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200" dirty="0">
                <a:solidFill>
                  <a:srgbClr val="EE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200" b="1" dirty="0">
                <a:effectLst/>
                <a:latin typeface="Arial Narrow" panose="020B0606020202030204" pitchFamily="34" charset="0"/>
                <a:ea typeface="Calibri" panose="020F0502020204030204" pitchFamily="34" charset="0"/>
              </a:rPr>
              <a:t>31.</a:t>
            </a:r>
            <a:r>
              <a:rPr lang="pt-BR" sz="2200" dirty="0">
                <a:effectLst/>
                <a:latin typeface="Arial Narrow" panose="020B0606020202030204" pitchFamily="34" charset="0"/>
                <a:ea typeface="Calibri" panose="020F0502020204030204" pitchFamily="34" charset="0"/>
              </a:rPr>
              <a:t> A definição correta de copolímero é polímero</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(A) exclusivamente de origem biológica. </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(B) formado sem reação de polimerização.</a:t>
            </a:r>
          </a:p>
          <a:p>
            <a:pPr>
              <a:lnSpc>
                <a:spcPct val="107000"/>
              </a:lnSpc>
              <a:spcAft>
                <a:spcPts val="800"/>
              </a:spcAft>
              <a:buNone/>
            </a:pPr>
            <a:r>
              <a:rPr lang="pt-BR" sz="2200" dirty="0">
                <a:effectLst/>
                <a:latin typeface="Arial Narrow" panose="020B0606020202030204" pitchFamily="34" charset="0"/>
                <a:ea typeface="Calibri" panose="020F0502020204030204" pitchFamily="34" charset="0"/>
              </a:rPr>
              <a:t>(C) formado por unidades idênticas repetidas. </a:t>
            </a:r>
          </a:p>
          <a:p>
            <a:pPr>
              <a:lnSpc>
                <a:spcPct val="107000"/>
              </a:lnSpc>
              <a:spcAft>
                <a:spcPts val="800"/>
              </a:spcAft>
            </a:pPr>
            <a:r>
              <a:rPr lang="pt-BR" sz="2200" dirty="0">
                <a:latin typeface="Arial Narrow" panose="020B0606020202030204" pitchFamily="34" charset="0"/>
              </a:rPr>
              <a:t>(D) aromático com substituintes halogenados. </a:t>
            </a:r>
          </a:p>
          <a:p>
            <a:pPr>
              <a:lnSpc>
                <a:spcPct val="107000"/>
              </a:lnSpc>
              <a:spcAft>
                <a:spcPts val="800"/>
              </a:spcAft>
            </a:pPr>
            <a:r>
              <a:rPr lang="pt-BR" sz="2200" dirty="0">
                <a:latin typeface="Arial Narrow" panose="020B0606020202030204" pitchFamily="34" charset="0"/>
              </a:rPr>
              <a:t>(E) formado por mais de um tipo de monômero. </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14874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6E395-5003-6820-C1E6-E048424717D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4A5EE4A-14AF-6CE3-0077-B34DACF62680}"/>
              </a:ext>
            </a:extLst>
          </p:cNvPr>
          <p:cNvSpPr txBox="1"/>
          <p:nvPr/>
        </p:nvSpPr>
        <p:spPr>
          <a:xfrm>
            <a:off x="370840" y="730591"/>
            <a:ext cx="11308080" cy="5522409"/>
          </a:xfrm>
          <a:prstGeom prst="rect">
            <a:avLst/>
          </a:prstGeom>
          <a:noFill/>
        </p:spPr>
        <p:txBody>
          <a:bodyPr wrap="square">
            <a:spAutoFit/>
          </a:bodyPr>
          <a:lstStyle/>
          <a:p>
            <a:pPr algn="just">
              <a:lnSpc>
                <a:spcPct val="107000"/>
              </a:lnSpc>
              <a:spcAft>
                <a:spcPts val="800"/>
              </a:spcAft>
              <a:buNone/>
              <a:tabLst>
                <a:tab pos="90170" algn="l"/>
                <a:tab pos="180340" algn="l"/>
              </a:tabLst>
            </a:pPr>
            <a:r>
              <a:rPr lang="pt-BR" sz="2400" b="1" dirty="0">
                <a:effectLst/>
                <a:latin typeface="Arial Narrow" panose="020B0606020202030204" pitchFamily="34" charset="0"/>
                <a:ea typeface="Calibri" panose="020F0502020204030204" pitchFamily="34" charset="0"/>
              </a:rPr>
              <a:t>32.</a:t>
            </a:r>
            <a:r>
              <a:rPr lang="pt-BR" sz="2400" dirty="0">
                <a:effectLst/>
                <a:latin typeface="Arial Narrow" panose="020B0606020202030204" pitchFamily="34" charset="0"/>
                <a:ea typeface="Calibri" panose="020F0502020204030204" pitchFamily="34" charset="0"/>
              </a:rPr>
              <a:t> Conhecer os tecidos é muito importante quando o assunto é escolher roupa de cama, afinal, cada material tem suas vantagens e desvantagens. O poliéster por exemplo é um tecido bastante popular para essa finalidade pois é macio e oferece a opções de cores vibrantes e variadas.</a:t>
            </a:r>
          </a:p>
          <a:p>
            <a:pPr algn="just">
              <a:lnSpc>
                <a:spcPct val="107000"/>
              </a:lnSpc>
              <a:spcAft>
                <a:spcPts val="800"/>
              </a:spcAft>
              <a:buNone/>
              <a:tabLst>
                <a:tab pos="90170" algn="l"/>
                <a:tab pos="180340" algn="l"/>
              </a:tabLst>
            </a:pPr>
            <a:r>
              <a:rPr lang="pt-BR" sz="2400" dirty="0">
                <a:effectLst/>
                <a:latin typeface="Arial Narrow" panose="020B0606020202030204" pitchFamily="34" charset="0"/>
                <a:ea typeface="Calibri" panose="020F0502020204030204" pitchFamily="34" charset="0"/>
              </a:rPr>
              <a:t> Uma das principais características desse polímero é ser</a:t>
            </a: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termoplástico.   (B) elastômero.  (C) termofixo.	   (D) termorrígido.   (E) termoelétrico.</a:t>
            </a:r>
          </a:p>
          <a:p>
            <a:pPr marL="457200" algn="just">
              <a:lnSpc>
                <a:spcPct val="107000"/>
              </a:lnSpc>
              <a:spcAft>
                <a:spcPts val="800"/>
              </a:spcAft>
              <a:buNone/>
              <a:tabLst>
                <a:tab pos="90170" algn="l"/>
                <a:tab pos="180340" algn="l"/>
              </a:tabLst>
            </a:pPr>
            <a:r>
              <a:rPr lang="pt-BR" sz="2400" dirty="0">
                <a:solidFill>
                  <a:srgbClr val="EE0000"/>
                </a:solidFill>
                <a:effectLst/>
                <a:latin typeface="Arial Narrow" panose="020B0606020202030204" pitchFamily="34" charset="0"/>
                <a:ea typeface="Calibri" panose="020F0502020204030204" pitchFamily="34" charset="0"/>
              </a:rPr>
              <a:t> </a:t>
            </a:r>
          </a:p>
          <a:p>
            <a:pPr marL="457200" algn="just">
              <a:lnSpc>
                <a:spcPct val="107000"/>
              </a:lnSpc>
              <a:spcAft>
                <a:spcPts val="800"/>
              </a:spcAft>
              <a:buNone/>
              <a:tabLst>
                <a:tab pos="90170" algn="l"/>
                <a:tab pos="180340" algn="l"/>
              </a:tabLst>
            </a:pPr>
            <a:endParaRPr lang="pt-BR" sz="2400" dirty="0">
              <a:effectLst/>
              <a:latin typeface="Arial Narrow" panose="020B0606020202030204" pitchFamily="34" charset="0"/>
              <a:ea typeface="Calibri" panose="020F0502020204030204" pitchFamily="34" charset="0"/>
            </a:endParaRPr>
          </a:p>
          <a:p>
            <a:pPr marL="457200" algn="just">
              <a:lnSpc>
                <a:spcPct val="107000"/>
              </a:lnSpc>
              <a:spcAft>
                <a:spcPts val="800"/>
              </a:spcAft>
              <a:buNone/>
              <a:tabLst>
                <a:tab pos="90170" algn="l"/>
                <a:tab pos="180340" algn="l"/>
              </a:tabLst>
            </a:pP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tabLst>
                <a:tab pos="90170" algn="l"/>
                <a:tab pos="180340" algn="l"/>
              </a:tabLst>
            </a:pPr>
            <a:r>
              <a:rPr lang="pt-BR" sz="2400" b="1" dirty="0">
                <a:effectLst/>
                <a:latin typeface="Arial Narrow" panose="020B0606020202030204" pitchFamily="34" charset="0"/>
                <a:ea typeface="Calibri" panose="020F0502020204030204" pitchFamily="34" charset="0"/>
              </a:rPr>
              <a:t>33.</a:t>
            </a:r>
            <a:r>
              <a:rPr lang="pt-BR" sz="2400" dirty="0">
                <a:effectLst/>
                <a:latin typeface="Arial Narrow" panose="020B0606020202030204" pitchFamily="34" charset="0"/>
                <a:ea typeface="Calibri" panose="020F0502020204030204" pitchFamily="34" charset="0"/>
              </a:rPr>
              <a:t> Os polímeros termoplásticos são 100% recicláveis, por esse motivo, desde que sejam feitos os processos de descarte e coleta seletiva adequados, são ambientalmente corretos.</a:t>
            </a:r>
          </a:p>
          <a:p>
            <a:pPr algn="just">
              <a:lnSpc>
                <a:spcPct val="107000"/>
              </a:lnSpc>
              <a:spcAft>
                <a:spcPts val="800"/>
              </a:spcAft>
              <a:buNone/>
              <a:tabLst>
                <a:tab pos="90170" algn="l"/>
                <a:tab pos="180340" algn="l"/>
              </a:tabLst>
            </a:pPr>
            <a:r>
              <a:rPr lang="pt-BR" sz="2400" dirty="0">
                <a:effectLst/>
                <a:latin typeface="Arial Narrow" panose="020B0606020202030204" pitchFamily="34" charset="0"/>
                <a:ea typeface="Calibri" panose="020F0502020204030204" pitchFamily="34" charset="0"/>
              </a:rPr>
              <a:t> Um exemplo de polímero termoplástico é o </a:t>
            </a:r>
          </a:p>
          <a:p>
            <a:pPr marL="342900" lvl="0" indent="-342900" algn="just">
              <a:lnSpc>
                <a:spcPct val="107000"/>
              </a:lnSpc>
              <a:buFont typeface="+mj-lt"/>
              <a:buAutoNum type="alphaUcParenBoth"/>
              <a:tabLst>
                <a:tab pos="90170" algn="l"/>
                <a:tab pos="180340" algn="l"/>
              </a:tabLst>
            </a:pPr>
            <a:r>
              <a:rPr lang="pt-BR" sz="2400" dirty="0">
                <a:effectLst/>
                <a:latin typeface="Arial Narrow" panose="020B0606020202030204" pitchFamily="34" charset="0"/>
                <a:ea typeface="Calibri" panose="020F0502020204030204" pitchFamily="34" charset="0"/>
              </a:rPr>
              <a:t>PVC.      (B) Resinas. 	(C) Silicones.	(D) Baquelite.	  (E) Borrachas. </a:t>
            </a:r>
          </a:p>
        </p:txBody>
      </p:sp>
    </p:spTree>
    <p:extLst>
      <p:ext uri="{BB962C8B-B14F-4D97-AF65-F5344CB8AC3E}">
        <p14:creationId xmlns:p14="http://schemas.microsoft.com/office/powerpoint/2010/main" val="2941872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B666C-4C5C-14E3-B8FD-ABDF5C7924D1}"/>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DD80470-C3FB-B4A0-2DC1-273A0B1FB9CA}"/>
              </a:ext>
            </a:extLst>
          </p:cNvPr>
          <p:cNvSpPr txBox="1"/>
          <p:nvPr/>
        </p:nvSpPr>
        <p:spPr>
          <a:xfrm>
            <a:off x="193040" y="790998"/>
            <a:ext cx="8717280" cy="1534010"/>
          </a:xfrm>
          <a:prstGeom prst="rect">
            <a:avLst/>
          </a:prstGeom>
          <a:noFill/>
        </p:spPr>
        <p:txBody>
          <a:bodyPr wrap="square">
            <a:spAutoFit/>
          </a:bodyPr>
          <a:lstStyle/>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Considere o texto IV para responder as perguntas de 34 a 38.</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IV.</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Quando o plástico foi criado?</a:t>
            </a:r>
            <a:endParaRPr lang="pt-BR" sz="2400" dirty="0">
              <a:effectLst/>
              <a:latin typeface="Arial Narrow" panose="020B0606020202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49095CCF-411C-4489-6B63-F66158B81EBC}"/>
              </a:ext>
            </a:extLst>
          </p:cNvPr>
          <p:cNvSpPr txBox="1"/>
          <p:nvPr/>
        </p:nvSpPr>
        <p:spPr>
          <a:xfrm>
            <a:off x="3647440" y="2148675"/>
            <a:ext cx="8270240" cy="3130472"/>
          </a:xfrm>
          <a:prstGeom prst="rect">
            <a:avLst/>
          </a:prstGeom>
          <a:noFill/>
        </p:spPr>
        <p:txBody>
          <a:bodyPr wrap="square">
            <a:spAutoFit/>
          </a:bodyPr>
          <a:lstStyle/>
          <a:p>
            <a:pPr algn="just">
              <a:lnSpc>
                <a:spcPct val="115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Plásticos naturais, como casco de tartaruga, âmbar, borracha e goma-laca, são trabalhados desde a Antiguidade, explica o Science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Museum</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Londres, museu dedicado à descobertas científicas localizado na Inglaterra.</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Entretanto, o plástico sintético é muito mais novo e um de seus antecessores foi 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parkesina</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patenteada em 1862 pelo artesão e químico inglês Alexander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Parkes</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Arial Narrow" panose="020B0606020202030204" pitchFamily="34" charset="0"/>
              <a:ea typeface="Calibri" panose="020F0502020204030204" pitchFamily="34" charset="0"/>
            </a:endParaRPr>
          </a:p>
        </p:txBody>
      </p:sp>
      <p:pic>
        <p:nvPicPr>
          <p:cNvPr id="10" name="Imagem 9" descr="Uma imagem contendo pessoa, no interior, mesa, bolo&#10;&#10;O conteúdo gerado por IA pode estar incorreto.">
            <a:extLst>
              <a:ext uri="{FF2B5EF4-FFF2-40B4-BE49-F238E27FC236}">
                <a16:creationId xmlns:a16="http://schemas.microsoft.com/office/drawing/2014/main" id="{47454886-5D9B-063A-4690-262C828C05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700" y="2653802"/>
            <a:ext cx="3051081" cy="2427770"/>
          </a:xfrm>
          <a:prstGeom prst="rect">
            <a:avLst/>
          </a:prstGeom>
        </p:spPr>
      </p:pic>
      <p:sp>
        <p:nvSpPr>
          <p:cNvPr id="12" name="CaixaDeTexto 11">
            <a:extLst>
              <a:ext uri="{FF2B5EF4-FFF2-40B4-BE49-F238E27FC236}">
                <a16:creationId xmlns:a16="http://schemas.microsoft.com/office/drawing/2014/main" id="{26C8BE87-08D3-59B0-A832-D06FEDC050EE}"/>
              </a:ext>
            </a:extLst>
          </p:cNvPr>
          <p:cNvSpPr txBox="1"/>
          <p:nvPr/>
        </p:nvSpPr>
        <p:spPr>
          <a:xfrm>
            <a:off x="394700" y="5279147"/>
            <a:ext cx="11522980" cy="1200329"/>
          </a:xfrm>
          <a:prstGeom prst="rect">
            <a:avLst/>
          </a:prstGeom>
          <a:noFill/>
        </p:spPr>
        <p:txBody>
          <a:bodyPr wrap="square">
            <a:spAutoFit/>
          </a:bodyPr>
          <a:lstStyle/>
          <a:p>
            <a:pPr algn="just"/>
            <a:r>
              <a:rPr lang="pt-BR" sz="2400" dirty="0">
                <a:effectLst/>
                <a:latin typeface="Arial Narrow" panose="020B0606020202030204" pitchFamily="34" charset="0"/>
                <a:ea typeface="Arial Narrow" panose="020B0606020202030204" pitchFamily="34" charset="0"/>
                <a:cs typeface="Arial Narrow" panose="020B0606020202030204" pitchFamily="34" charset="0"/>
              </a:rPr>
              <a:t>Considerado o primeiro plástico manufaturado, era um substituto barato para marfim ou casco de tartaruga. Essa invenção foi adotada e desenvolvida por outros, levando à criação do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celulóide</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(mais popularmente usado em filmes).</a:t>
            </a:r>
            <a:endParaRPr lang="pt-BR" sz="2400" dirty="0"/>
          </a:p>
        </p:txBody>
      </p:sp>
    </p:spTree>
    <p:extLst>
      <p:ext uri="{BB962C8B-B14F-4D97-AF65-F5344CB8AC3E}">
        <p14:creationId xmlns:p14="http://schemas.microsoft.com/office/powerpoint/2010/main" val="102487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1902-3218-7752-44DC-EAC98DF59BF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F0D4A2-7028-0266-A92C-1309B8A40CE6}"/>
              </a:ext>
            </a:extLst>
          </p:cNvPr>
          <p:cNvSpPr txBox="1"/>
          <p:nvPr/>
        </p:nvSpPr>
        <p:spPr>
          <a:xfrm>
            <a:off x="416560" y="815912"/>
            <a:ext cx="11358880" cy="2613088"/>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surgimento do plástico totalmente sintético veio mais tarde. Em 1907, Leo Baekeland, um comerciante e químico belga, patenteou o baquelite. Esse material, que combinava formaldeído e fenol (ambos produtos químicos) sob calor e pressão, tinha uma aparência marrom-escura, podia ser produzido em massa e desencadeou um “boom” de consumo de produtos antes reservados a poucas pessoas e que podiam ser popularizados por essa nova forma de produção, observa o Science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Museum</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Londres.</a:t>
            </a:r>
            <a:endParaRPr lang="pt-BR" sz="24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47F52A79-1027-3961-2051-6CCB8C6D8A5E}"/>
              </a:ext>
            </a:extLst>
          </p:cNvPr>
          <p:cNvSpPr txBox="1"/>
          <p:nvPr/>
        </p:nvSpPr>
        <p:spPr>
          <a:xfrm>
            <a:off x="416560" y="3761079"/>
            <a:ext cx="11358880" cy="2281009"/>
          </a:xfrm>
          <a:prstGeom prst="rect">
            <a:avLst/>
          </a:prstGeom>
          <a:noFill/>
        </p:spPr>
        <p:txBody>
          <a:bodyPr wrap="square">
            <a:spAutoFit/>
          </a:bodyPr>
          <a:lstStyle/>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Quando o polietileno foi descoberto e qual foi seu primeiro uso?</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Nas primeiras décadas do século 20, vários setores químicos e de petróleo começaram a investigar como utilizar os produtos residuais do processamento de petróleo bruto e gás natural. Entre eles, estava o gás etileno, um subproduto do qual uma conhecida empresa britânica conseguiu fabricar um plástico na década de 1930.</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32597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34FEA-4CF8-2998-A18C-9ED0CEC015B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F30321D-53DF-DB1F-001D-5E5F24C34113}"/>
              </a:ext>
            </a:extLst>
          </p:cNvPr>
          <p:cNvSpPr txBox="1"/>
          <p:nvPr/>
        </p:nvSpPr>
        <p:spPr>
          <a:xfrm>
            <a:off x="294640" y="651566"/>
            <a:ext cx="11389360" cy="5690469"/>
          </a:xfrm>
          <a:prstGeom prst="rect">
            <a:avLst/>
          </a:prstGeom>
          <a:noFill/>
        </p:spPr>
        <p:txBody>
          <a:bodyPr wrap="square">
            <a:spAutoFit/>
          </a:bodyPr>
          <a:lstStyle/>
          <a:p>
            <a:pPr algn="just">
              <a:lnSpc>
                <a:spcPct val="115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descoberta ocorreu em 1933, quando uma equipe dessa empresa tentou combinar etileno e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benzaldeído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sob alta pressão e calor e, após um vazamento de oxigênio no recipiente, encontrou uma substância cerosa branca em um tubo de reação: o polietileno, que se tornou o tipo de plástico mais abundante no mundo atualmente. Eles descobriram que se tratava de um material forte, flexível e resistente ao calor e rapidamente o colocaram em uso. </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 primeira aplicação do polietileno ocorreu durante a Segunda Guerra Mundial na forma de isolante para cabos de radar, explica 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Encyclopaedia</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Britannica</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(plataforma de conhecimento e educação do Reino Unido). Mas rapidamente o plástico passou a ser usado em produtos de consumo rotineiro, como sacolas de compras, por exemplo.</a:t>
            </a:r>
          </a:p>
          <a:p>
            <a:pPr algn="just">
              <a:lnSpc>
                <a:spcPct val="115000"/>
              </a:lnSpc>
              <a:spcAft>
                <a:spcPts val="800"/>
              </a:spcAft>
            </a:pPr>
            <a:r>
              <a:rPr lang="pt-BR" sz="2400" dirty="0">
                <a:latin typeface="Arial Narrow" panose="020B0606020202030204" pitchFamily="34" charset="0"/>
              </a:rPr>
              <a:t>	Enquanto isso, uma empresa norte-americana teve uma série de sucessos no setor de plásticos na década de 1930, especialmente com a criação do </a:t>
            </a:r>
            <a:r>
              <a:rPr lang="pt-BR" sz="2400" dirty="0" err="1">
                <a:latin typeface="Arial Narrow" panose="020B0606020202030204" pitchFamily="34" charset="0"/>
              </a:rPr>
              <a:t>naylon</a:t>
            </a:r>
            <a:r>
              <a:rPr lang="pt-BR" sz="2400" dirty="0">
                <a:latin typeface="Arial Narrow" panose="020B0606020202030204" pitchFamily="34" charset="0"/>
              </a:rPr>
              <a:t> e do teflon (presente em muitos utensílios de cozinha), acrescenta a enciclopédia. </a:t>
            </a:r>
          </a:p>
          <a:p>
            <a:pPr algn="r">
              <a:lnSpc>
                <a:spcPct val="115000"/>
              </a:lnSpc>
              <a:spcAft>
                <a:spcPts val="800"/>
              </a:spcAft>
            </a:pPr>
            <a:r>
              <a:rPr lang="pt-BR" sz="1200" dirty="0" err="1">
                <a:latin typeface="Arial Narrow" panose="020B0606020202030204" pitchFamily="34" charset="0"/>
              </a:rPr>
              <a:t>Disponivel</a:t>
            </a:r>
            <a:r>
              <a:rPr lang="pt-BR" sz="1200" dirty="0">
                <a:latin typeface="Arial Narrow" panose="020B0606020202030204" pitchFamily="34" charset="0"/>
              </a:rPr>
              <a:t> em: https://www.nationalgeographicbrasil.com/meio-ambiente/2024/09/qual-e-a-origem-do-plastico-a-historia-do-material-presente-em-quase-todo-o-planeta. Acesso em: 20 </a:t>
            </a:r>
            <a:r>
              <a:rPr lang="pt-BR" sz="1200" dirty="0" err="1">
                <a:latin typeface="Arial Narrow" panose="020B0606020202030204" pitchFamily="34" charset="0"/>
              </a:rPr>
              <a:t>jun</a:t>
            </a:r>
            <a:r>
              <a:rPr lang="pt-BR" sz="1200" dirty="0">
                <a:latin typeface="Arial Narrow" panose="020B0606020202030204" pitchFamily="34" charset="0"/>
              </a:rPr>
              <a:t> 2025.</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040631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B6C15-750A-6B21-243E-55A009346FB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AAD7BCD-6CD9-87F2-361D-86BD8338CC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8305" y="462280"/>
            <a:ext cx="3411856" cy="648590"/>
          </a:xfrm>
          <a:prstGeom prst="rect">
            <a:avLst/>
          </a:prstGeom>
          <a:noFill/>
        </p:spPr>
      </p:pic>
      <p:sp>
        <p:nvSpPr>
          <p:cNvPr id="4" name="CaixaDeTexto 3">
            <a:extLst>
              <a:ext uri="{FF2B5EF4-FFF2-40B4-BE49-F238E27FC236}">
                <a16:creationId xmlns:a16="http://schemas.microsoft.com/office/drawing/2014/main" id="{0E6BF8E4-0BC3-E00C-8AD7-BFE8DFD5A52B}"/>
              </a:ext>
            </a:extLst>
          </p:cNvPr>
          <p:cNvSpPr txBox="1"/>
          <p:nvPr/>
        </p:nvSpPr>
        <p:spPr>
          <a:xfrm>
            <a:off x="408305" y="1227644"/>
            <a:ext cx="11074400" cy="5102935"/>
          </a:xfrm>
          <a:prstGeom prst="rect">
            <a:avLst/>
          </a:prstGeom>
          <a:noFill/>
        </p:spPr>
        <p:txBody>
          <a:bodyPr wrap="square">
            <a:spAutoFit/>
          </a:bodyPr>
          <a:lstStyle/>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texto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IV</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traz exemplos de plásticos naturais. Cite-os.</a:t>
            </a:r>
          </a:p>
          <a:p>
            <a:pPr algn="just">
              <a:lnSpc>
                <a:spcPct val="115000"/>
              </a:lnSpc>
              <a:spcAft>
                <a:spcPts val="800"/>
              </a:spcAft>
              <a:buNone/>
            </a:pP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acordo com o texto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IV</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qual foi o primeiro plástico sintético e quando ele foi criado?</a:t>
            </a:r>
          </a:p>
          <a:p>
            <a:pPr algn="just">
              <a:lnSpc>
                <a:spcPct val="115000"/>
              </a:lnSpc>
              <a:spcAft>
                <a:spcPts val="800"/>
              </a:spcAft>
              <a:buNone/>
            </a:pPr>
            <a:endParaRPr lang="pt-BR" sz="2400" dirty="0">
              <a:latin typeface="Arial Narrow" panose="020B0606020202030204" pitchFamily="34" charset="0"/>
              <a:ea typeface="Calibri" panose="020F0502020204030204" pitchFamily="34" charset="0"/>
            </a:endParaRPr>
          </a:p>
          <a:p>
            <a:pPr algn="just">
              <a:lnSpc>
                <a:spcPct val="115000"/>
              </a:lnSpc>
              <a:spcAft>
                <a:spcPts val="800"/>
              </a:spcAft>
              <a:buNone/>
            </a:pP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Segundo o texto</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IV</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plástico mais abundante no mundo atualmente é o:</a:t>
            </a:r>
            <a:endParaRPr lang="pt-BR" sz="2400" dirty="0">
              <a:effectLst/>
              <a:latin typeface="Arial Narrow" panose="020B0606020202030204" pitchFamily="34" charset="0"/>
              <a:ea typeface="Calibri" panose="020F0502020204030204" pitchFamily="34" charset="0"/>
            </a:endParaRPr>
          </a:p>
          <a:p>
            <a:pPr lvl="0"/>
            <a:r>
              <a:rPr lang="pt-BR" sz="2400" dirty="0">
                <a:latin typeface="Arial Narrow" panose="020B0606020202030204" pitchFamily="34" charset="0"/>
              </a:rPr>
              <a:t>(A) Polipropileno.</a:t>
            </a:r>
          </a:p>
          <a:p>
            <a:pPr lvl="0"/>
            <a:r>
              <a:rPr lang="pt-BR" sz="2400" dirty="0">
                <a:latin typeface="Arial Narrow" panose="020B0606020202030204" pitchFamily="34" charset="0"/>
              </a:rPr>
              <a:t>(B) Polietileno.</a:t>
            </a:r>
          </a:p>
          <a:p>
            <a:pPr lvl="0"/>
            <a:r>
              <a:rPr lang="pt-BR" sz="2400" dirty="0">
                <a:latin typeface="Arial Narrow" panose="020B0606020202030204" pitchFamily="34" charset="0"/>
              </a:rPr>
              <a:t>(C) Teflon.</a:t>
            </a:r>
          </a:p>
          <a:p>
            <a:pPr lvl="0"/>
            <a:r>
              <a:rPr lang="pt-BR" sz="2400" dirty="0">
                <a:latin typeface="Arial Narrow" panose="020B0606020202030204" pitchFamily="34" charset="0"/>
              </a:rPr>
              <a:t>(D) Nylon.</a:t>
            </a:r>
          </a:p>
          <a:p>
            <a:pPr lvl="0"/>
            <a:r>
              <a:rPr lang="pt-BR" sz="2400" dirty="0">
                <a:latin typeface="Arial Narrow" panose="020B0606020202030204" pitchFamily="34" charset="0"/>
              </a:rPr>
              <a:t>(E) PVC.</a:t>
            </a:r>
          </a:p>
        </p:txBody>
      </p:sp>
    </p:spTree>
    <p:extLst>
      <p:ext uri="{BB962C8B-B14F-4D97-AF65-F5344CB8AC3E}">
        <p14:creationId xmlns:p14="http://schemas.microsoft.com/office/powerpoint/2010/main" val="1787938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8C378-D253-3A8D-3E68-82DFE140BD9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F3BA52-C7A5-57A8-1D0C-3DE5B0791F8B}"/>
              </a:ext>
            </a:extLst>
          </p:cNvPr>
          <p:cNvSpPr txBox="1"/>
          <p:nvPr/>
        </p:nvSpPr>
        <p:spPr>
          <a:xfrm>
            <a:off x="6057901" y="589895"/>
            <a:ext cx="5699760" cy="5816977"/>
          </a:xfrm>
          <a:prstGeom prst="rect">
            <a:avLst/>
          </a:prstGeom>
          <a:noFill/>
        </p:spPr>
        <p:txBody>
          <a:bodyPr wrap="square">
            <a:spAutoFit/>
          </a:bodyPr>
          <a:lstStyle/>
          <a:p>
            <a:pPr>
              <a:buNone/>
            </a:pPr>
            <a:endParaRPr lang="pt-BR" sz="2000" dirty="0">
              <a:effectLst/>
              <a:latin typeface="Arial Narrow" panose="020B0606020202030204" pitchFamily="34" charset="0"/>
              <a:ea typeface="Cambria" panose="02040503050406030204" pitchFamily="18" charset="0"/>
              <a:cs typeface="Times New Roman" panose="02020603050405020304" pitchFamily="18" charset="0"/>
            </a:endParaRPr>
          </a:p>
          <a:p>
            <a:r>
              <a:rPr lang="pt-BR" sz="2200" dirty="0">
                <a:effectLst/>
                <a:latin typeface="Arial Narrow" panose="020B0606020202030204" pitchFamily="34" charset="0"/>
                <a:ea typeface="Cambria" panose="02040503050406030204" pitchFamily="18" charset="0"/>
                <a:cs typeface="Times New Roman" panose="02020603050405020304" pitchFamily="18" charset="0"/>
              </a:rPr>
              <a:t>(A) O </a:t>
            </a:r>
            <a:r>
              <a:rPr lang="pt-BR" sz="2200" dirty="0" err="1">
                <a:effectLst/>
                <a:latin typeface="Arial Narrow" panose="020B0606020202030204" pitchFamily="34" charset="0"/>
                <a:ea typeface="Cambria" panose="02040503050406030204" pitchFamily="18" charset="0"/>
                <a:cs typeface="Times New Roman" panose="02020603050405020304" pitchFamily="18" charset="0"/>
              </a:rPr>
              <a:t>Dexon</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possui cadeias altamente ramificadas e apolares, como o polietileno, o que dificulta sua interação com a água e sua biodegradação.</a:t>
            </a:r>
            <a:br>
              <a:rPr lang="pt-BR" sz="2200" dirty="0">
                <a:effectLst/>
                <a:latin typeface="Arial Narrow" panose="020B0606020202030204" pitchFamily="34" charset="0"/>
                <a:ea typeface="Cambria" panose="02040503050406030204" pitchFamily="18" charset="0"/>
                <a:cs typeface="Times New Roman" panose="02020603050405020304" pitchFamily="18" charset="0"/>
              </a:rPr>
            </a:br>
            <a:r>
              <a:rPr lang="pt-BR" sz="2200" dirty="0">
                <a:effectLst/>
                <a:latin typeface="Arial Narrow" panose="020B0606020202030204" pitchFamily="34" charset="0"/>
                <a:ea typeface="Cambria" panose="02040503050406030204" pitchFamily="18" charset="0"/>
                <a:cs typeface="Times New Roman" panose="02020603050405020304" pitchFamily="18" charset="0"/>
              </a:rPr>
              <a:t>(B) Ao contrário do </a:t>
            </a:r>
            <a:r>
              <a:rPr lang="pt-BR" sz="2200" dirty="0" err="1">
                <a:effectLst/>
                <a:latin typeface="Arial Narrow" panose="020B0606020202030204" pitchFamily="34" charset="0"/>
                <a:ea typeface="Cambria" panose="02040503050406030204" pitchFamily="18" charset="0"/>
                <a:cs typeface="Times New Roman" panose="02020603050405020304" pitchFamily="18" charset="0"/>
              </a:rPr>
              <a:t>Dexon</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polímeros como o PVC apresentam grupos funcionais hidrofílicos, o que facilita sua degradação natural.</a:t>
            </a:r>
            <a:br>
              <a:rPr lang="pt-BR" sz="2200" dirty="0">
                <a:effectLst/>
                <a:latin typeface="Arial Narrow" panose="020B0606020202030204" pitchFamily="34" charset="0"/>
                <a:ea typeface="Cambria" panose="02040503050406030204" pitchFamily="18" charset="0"/>
                <a:cs typeface="Times New Roman" panose="02020603050405020304" pitchFamily="18" charset="0"/>
              </a:rPr>
            </a:br>
            <a:r>
              <a:rPr lang="pt-BR" sz="2200" dirty="0">
                <a:effectLst/>
                <a:latin typeface="Arial Narrow" panose="020B0606020202030204" pitchFamily="34" charset="0"/>
                <a:ea typeface="Cambria" panose="02040503050406030204" pitchFamily="18" charset="0"/>
                <a:cs typeface="Times New Roman" panose="02020603050405020304" pitchFamily="18" charset="0"/>
              </a:rPr>
              <a:t>(C) A presença do grupo éster na estrutura do </a:t>
            </a:r>
            <a:r>
              <a:rPr lang="pt-BR" sz="2200" dirty="0" err="1">
                <a:effectLst/>
                <a:latin typeface="Arial Narrow" panose="020B0606020202030204" pitchFamily="34" charset="0"/>
                <a:ea typeface="Cambria" panose="02040503050406030204" pitchFamily="18" charset="0"/>
                <a:cs typeface="Times New Roman" panose="02020603050405020304" pitchFamily="18" charset="0"/>
              </a:rPr>
              <a:t>Dexon</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favorece a biodegradação, diferentemente de polímeros como o polietileno, que são quimicamente inertes e acumulam-se no ambiente.</a:t>
            </a:r>
            <a:br>
              <a:rPr lang="pt-BR" sz="2200" dirty="0">
                <a:effectLst/>
                <a:latin typeface="Arial Narrow" panose="020B0606020202030204" pitchFamily="34" charset="0"/>
                <a:ea typeface="Cambria" panose="02040503050406030204" pitchFamily="18" charset="0"/>
                <a:cs typeface="Times New Roman" panose="02020603050405020304" pitchFamily="18" charset="0"/>
              </a:rPr>
            </a:br>
            <a:r>
              <a:rPr lang="pt-BR" sz="2200" dirty="0">
                <a:effectLst/>
                <a:latin typeface="Arial Narrow" panose="020B0606020202030204" pitchFamily="34" charset="0"/>
                <a:ea typeface="Cambria" panose="02040503050406030204" pitchFamily="18" charset="0"/>
                <a:cs typeface="Times New Roman" panose="02020603050405020304" pitchFamily="18" charset="0"/>
              </a:rPr>
              <a:t>(D) O </a:t>
            </a:r>
            <a:r>
              <a:rPr lang="pt-BR" sz="2200" dirty="0" err="1">
                <a:effectLst/>
                <a:latin typeface="Arial Narrow" panose="020B0606020202030204" pitchFamily="34" charset="0"/>
                <a:ea typeface="Cambria" panose="02040503050406030204" pitchFamily="18" charset="0"/>
                <a:cs typeface="Times New Roman" panose="02020603050405020304" pitchFamily="18" charset="0"/>
              </a:rPr>
              <a:t>Dexon</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e o polietileno compartilham a mesma estrutura básica e propriedades químicas, sendo ambos classificados como poliésteres alifáticos.</a:t>
            </a:r>
          </a:p>
          <a:p>
            <a:r>
              <a:rPr lang="pt-BR" sz="2200" dirty="0">
                <a:latin typeface="Arial Narrow" panose="020B0606020202030204" pitchFamily="34" charset="0"/>
              </a:rPr>
              <a:t>(E) O </a:t>
            </a:r>
            <a:r>
              <a:rPr lang="pt-BR" sz="2200" dirty="0" err="1">
                <a:latin typeface="Arial Narrow" panose="020B0606020202030204" pitchFamily="34" charset="0"/>
              </a:rPr>
              <a:t>Dexon</a:t>
            </a:r>
            <a:r>
              <a:rPr lang="pt-BR" sz="2200" dirty="0">
                <a:latin typeface="Arial Narrow" panose="020B0606020202030204" pitchFamily="34" charset="0"/>
              </a:rPr>
              <a:t>® é um polímero vinílico clorado, o que o torna resistente à degradação e ideal para aplicações industriais de longa duração.</a:t>
            </a:r>
            <a:endParaRPr lang="pt-BR" sz="2200" dirty="0">
              <a:effectLst/>
              <a:latin typeface="Arial Narrow" panose="020B0606020202030204" pitchFamily="34" charset="0"/>
              <a:ea typeface="Cambria" panose="02040503050406030204" pitchFamily="18" charset="0"/>
              <a:cs typeface="Times New Roman" panose="02020603050405020304" pitchFamily="18" charset="0"/>
            </a:endParaRPr>
          </a:p>
        </p:txBody>
      </p:sp>
      <p:sp>
        <p:nvSpPr>
          <p:cNvPr id="5" name="CaixaDeTexto 4">
            <a:extLst>
              <a:ext uri="{FF2B5EF4-FFF2-40B4-BE49-F238E27FC236}">
                <a16:creationId xmlns:a16="http://schemas.microsoft.com/office/drawing/2014/main" id="{EFA8EE72-E41F-1EDE-50C6-0611062E2C7C}"/>
              </a:ext>
            </a:extLst>
          </p:cNvPr>
          <p:cNvSpPr txBox="1"/>
          <p:nvPr/>
        </p:nvSpPr>
        <p:spPr>
          <a:xfrm>
            <a:off x="304800" y="589895"/>
            <a:ext cx="5506720" cy="1446550"/>
          </a:xfrm>
          <a:prstGeom prst="rect">
            <a:avLst/>
          </a:prstGeom>
          <a:noFill/>
        </p:spPr>
        <p:txBody>
          <a:bodyPr wrap="square">
            <a:spAutoFit/>
          </a:bodyPr>
          <a:lstStyle/>
          <a:p>
            <a:pPr algn="just"/>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37</a:t>
            </a:r>
            <a:r>
              <a:rPr lang="pt-BR" sz="2200" dirty="0">
                <a:effectLst/>
                <a:latin typeface="Arial Narrow" panose="020B0606020202030204" pitchFamily="34" charset="0"/>
                <a:ea typeface="Arial Narrow" panose="020B0606020202030204" pitchFamily="34" charset="0"/>
                <a:cs typeface="Arial Narrow" panose="020B0606020202030204" pitchFamily="34" charset="0"/>
              </a:rPr>
              <a:t>. </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O polímero </a:t>
            </a:r>
            <a:r>
              <a:rPr lang="pt-BR" sz="2200" dirty="0" err="1">
                <a:effectLst/>
                <a:latin typeface="Arial Narrow" panose="020B0606020202030204" pitchFamily="34" charset="0"/>
                <a:ea typeface="Cambria" panose="02040503050406030204" pitchFamily="18" charset="0"/>
                <a:cs typeface="Times New Roman" panose="02020603050405020304" pitchFamily="18" charset="0"/>
              </a:rPr>
              <a:t>Dexon</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usado em suturas absorvíveis, é um poliéster sintético formado por unidades repetitivas de ácido glicólico. Sua fórmula estrutural repetitiva pode ser representada por:</a:t>
            </a:r>
            <a:endParaRPr lang="pt-BR" sz="2200" dirty="0">
              <a:effectLst/>
              <a:latin typeface="Cambria" panose="02040503050406030204" pitchFamily="18" charset="0"/>
              <a:ea typeface="Cambria" panose="02040503050406030204" pitchFamily="18" charset="0"/>
              <a:cs typeface="Times New Roman" panose="02020603050405020304" pitchFamily="18" charset="0"/>
            </a:endParaRPr>
          </a:p>
        </p:txBody>
      </p:sp>
      <p:pic>
        <p:nvPicPr>
          <p:cNvPr id="6" name="Imagem 5" descr="Estrutura química do dexon, um exemplo de polímero.">
            <a:extLst>
              <a:ext uri="{FF2B5EF4-FFF2-40B4-BE49-F238E27FC236}">
                <a16:creationId xmlns:a16="http://schemas.microsoft.com/office/drawing/2014/main" id="{C2B90D05-E842-6BB1-121A-B5F311ED71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339" y="2228741"/>
            <a:ext cx="4921851" cy="951339"/>
          </a:xfrm>
          <a:prstGeom prst="rect">
            <a:avLst/>
          </a:prstGeom>
          <a:noFill/>
          <a:ln>
            <a:noFill/>
          </a:ln>
        </p:spPr>
      </p:pic>
      <p:sp>
        <p:nvSpPr>
          <p:cNvPr id="7" name="CaixaDeTexto 6">
            <a:extLst>
              <a:ext uri="{FF2B5EF4-FFF2-40B4-BE49-F238E27FC236}">
                <a16:creationId xmlns:a16="http://schemas.microsoft.com/office/drawing/2014/main" id="{92F42E98-F87C-4A8F-42E7-7690DF052F45}"/>
              </a:ext>
            </a:extLst>
          </p:cNvPr>
          <p:cNvSpPr txBox="1"/>
          <p:nvPr/>
        </p:nvSpPr>
        <p:spPr>
          <a:xfrm>
            <a:off x="283210" y="3372376"/>
            <a:ext cx="5506720" cy="2123658"/>
          </a:xfrm>
          <a:prstGeom prst="rect">
            <a:avLst/>
          </a:prstGeom>
          <a:noFill/>
        </p:spPr>
        <p:txBody>
          <a:bodyPr wrap="square">
            <a:spAutoFit/>
          </a:bodyPr>
          <a:lstStyle/>
          <a:p>
            <a:pPr algn="just">
              <a:buNone/>
            </a:pPr>
            <a:r>
              <a:rPr lang="pt-BR" sz="2200" dirty="0">
                <a:effectLst/>
                <a:latin typeface="Arial Narrow" panose="020B0606020202030204" pitchFamily="34" charset="0"/>
                <a:ea typeface="Cambria" panose="02040503050406030204" pitchFamily="18" charset="0"/>
                <a:cs typeface="Times New Roman" panose="02020603050405020304" pitchFamily="18" charset="0"/>
              </a:rPr>
              <a:t>Esse polímero é biodegradável, pois possui grupos éster que sofrem hidrólise no organismo. Ao comparar sua estrutura com a de outros polímeros, como o polietileno ([-CH</a:t>
            </a:r>
            <a:r>
              <a:rPr lang="pt-BR" sz="2200" dirty="0">
                <a:effectLst/>
                <a:latin typeface="Arial Narrow" panose="020B0606020202030204" pitchFamily="34" charset="0"/>
                <a:ea typeface="Cambria" panose="02040503050406030204" pitchFamily="18" charset="0"/>
                <a:cs typeface="Cambria Math" panose="02040503050406030204" pitchFamily="18" charset="0"/>
              </a:rPr>
              <a:t>₂</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-CH</a:t>
            </a:r>
            <a:r>
              <a:rPr lang="pt-BR" sz="2200" dirty="0">
                <a:effectLst/>
                <a:latin typeface="Arial Narrow" panose="020B0606020202030204" pitchFamily="34" charset="0"/>
                <a:ea typeface="Cambria" panose="02040503050406030204" pitchFamily="18" charset="0"/>
                <a:cs typeface="Cambria Math" panose="02040503050406030204" pitchFamily="18" charset="0"/>
              </a:rPr>
              <a:t>₂</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a:t>
            </a:r>
            <a:r>
              <a:rPr lang="pt-BR" sz="2200" dirty="0">
                <a:effectLst/>
                <a:latin typeface="Arial Narrow" panose="020B0606020202030204" pitchFamily="34" charset="0"/>
                <a:ea typeface="Cambria" panose="02040503050406030204" pitchFamily="18" charset="0"/>
                <a:cs typeface="Cambria Math" panose="02040503050406030204" pitchFamily="18" charset="0"/>
              </a:rPr>
              <a:t>ₙ</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e o PVC ([-CH</a:t>
            </a:r>
            <a:r>
              <a:rPr lang="pt-BR" sz="2200" dirty="0">
                <a:effectLst/>
                <a:latin typeface="Arial Narrow" panose="020B0606020202030204" pitchFamily="34" charset="0"/>
                <a:ea typeface="Cambria" panose="02040503050406030204" pitchFamily="18" charset="0"/>
                <a:cs typeface="Cambria Math" panose="02040503050406030204" pitchFamily="18" charset="0"/>
              </a:rPr>
              <a:t>₂</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a:t>
            </a:r>
            <a:r>
              <a:rPr lang="pt-BR" sz="2200" dirty="0" err="1">
                <a:effectLst/>
                <a:latin typeface="Arial Narrow" panose="020B0606020202030204" pitchFamily="34" charset="0"/>
                <a:ea typeface="Cambria" panose="02040503050406030204" pitchFamily="18" charset="0"/>
                <a:cs typeface="Times New Roman" panose="02020603050405020304" pitchFamily="18" charset="0"/>
              </a:rPr>
              <a:t>CHCl</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a:t>
            </a:r>
            <a:r>
              <a:rPr lang="pt-BR" sz="2200" dirty="0">
                <a:effectLst/>
                <a:latin typeface="Arial Narrow" panose="020B0606020202030204" pitchFamily="34" charset="0"/>
                <a:ea typeface="Cambria" panose="02040503050406030204" pitchFamily="18" charset="0"/>
                <a:cs typeface="Cambria Math" panose="02040503050406030204" pitchFamily="18" charset="0"/>
              </a:rPr>
              <a:t>ₙ</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 observa-se diferen</a:t>
            </a:r>
            <a:r>
              <a:rPr lang="pt-BR" sz="2200" dirty="0">
                <a:effectLst/>
                <a:latin typeface="Arial Narrow" panose="020B0606020202030204" pitchFamily="34" charset="0"/>
                <a:ea typeface="Cambria" panose="02040503050406030204" pitchFamily="18" charset="0"/>
                <a:cs typeface="Arial Narrow" panose="020B0606020202030204" pitchFamily="34" charset="0"/>
              </a:rPr>
              <a:t>ç</a:t>
            </a:r>
            <a:r>
              <a:rPr lang="pt-BR" sz="2200" dirty="0">
                <a:effectLst/>
                <a:latin typeface="Arial Narrow" panose="020B0606020202030204" pitchFamily="34" charset="0"/>
                <a:ea typeface="Cambria" panose="02040503050406030204" pitchFamily="18" charset="0"/>
                <a:cs typeface="Times New Roman" panose="02020603050405020304" pitchFamily="18" charset="0"/>
              </a:rPr>
              <a:t>as importantes do ponto de vista ambiental e funcional. </a:t>
            </a:r>
          </a:p>
        </p:txBody>
      </p:sp>
      <p:cxnSp>
        <p:nvCxnSpPr>
          <p:cNvPr id="9" name="Conector reto 8">
            <a:extLst>
              <a:ext uri="{FF2B5EF4-FFF2-40B4-BE49-F238E27FC236}">
                <a16:creationId xmlns:a16="http://schemas.microsoft.com/office/drawing/2014/main" id="{F6491E64-982E-77ED-06F5-B87B68B61309}"/>
              </a:ext>
            </a:extLst>
          </p:cNvPr>
          <p:cNvCxnSpPr/>
          <p:nvPr/>
        </p:nvCxnSpPr>
        <p:spPr>
          <a:xfrm>
            <a:off x="5913120" y="792480"/>
            <a:ext cx="0" cy="5425440"/>
          </a:xfrm>
          <a:prstGeom prst="line">
            <a:avLst/>
          </a:prstGeom>
        </p:spPr>
        <p:style>
          <a:lnRef idx="1">
            <a:schemeClr val="accent1"/>
          </a:lnRef>
          <a:fillRef idx="0">
            <a:schemeClr val="accent1"/>
          </a:fillRef>
          <a:effectRef idx="0">
            <a:schemeClr val="accent1"/>
          </a:effectRef>
          <a:fontRef idx="minor">
            <a:schemeClr val="tx1"/>
          </a:fontRef>
        </p:style>
      </p:cxnSp>
      <p:sp>
        <p:nvSpPr>
          <p:cNvPr id="2" name="CaixaDeTexto 1">
            <a:extLst>
              <a:ext uri="{FF2B5EF4-FFF2-40B4-BE49-F238E27FC236}">
                <a16:creationId xmlns:a16="http://schemas.microsoft.com/office/drawing/2014/main" id="{9C8C18D0-A794-489D-2951-86991B93476D}"/>
              </a:ext>
            </a:extLst>
          </p:cNvPr>
          <p:cNvSpPr txBox="1"/>
          <p:nvPr/>
        </p:nvSpPr>
        <p:spPr>
          <a:xfrm>
            <a:off x="304800" y="5640775"/>
            <a:ext cx="5699760" cy="769441"/>
          </a:xfrm>
          <a:prstGeom prst="rect">
            <a:avLst/>
          </a:prstGeom>
          <a:noFill/>
        </p:spPr>
        <p:txBody>
          <a:bodyPr wrap="square">
            <a:spAutoFit/>
          </a:bodyPr>
          <a:lstStyle/>
          <a:p>
            <a:pPr>
              <a:buNone/>
            </a:pPr>
            <a:r>
              <a:rPr lang="pt-BR" sz="2200" dirty="0">
                <a:effectLst/>
                <a:latin typeface="Arial Narrow" panose="020B0606020202030204" pitchFamily="34" charset="0"/>
                <a:ea typeface="Cambria" panose="02040503050406030204" pitchFamily="18" charset="0"/>
                <a:cs typeface="Times New Roman" panose="02020603050405020304" pitchFamily="18" charset="0"/>
              </a:rPr>
              <a:t>Com base nessas informações, assinale a alternativa correta:</a:t>
            </a:r>
            <a:endParaRPr lang="pt-BR" sz="2000" dirty="0">
              <a:effectLst/>
              <a:latin typeface="Arial Narrow" panose="020B0606020202030204" pitchFamily="34"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015461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740E-30E9-9247-40BE-B3105200B0A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9D687A1-3AC1-3D4B-1A48-4C9F52C6066A}"/>
              </a:ext>
            </a:extLst>
          </p:cNvPr>
          <p:cNvSpPr txBox="1"/>
          <p:nvPr/>
        </p:nvSpPr>
        <p:spPr>
          <a:xfrm>
            <a:off x="477520" y="1163637"/>
            <a:ext cx="11236960" cy="862480"/>
          </a:xfrm>
          <a:prstGeom prst="rect">
            <a:avLst/>
          </a:prstGeom>
          <a:noFill/>
        </p:spPr>
        <p:txBody>
          <a:bodyPr wrap="square">
            <a:spAutoFit/>
          </a:bodyPr>
          <a:lstStyle/>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38.</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 Ainda sobre as informações presentes no texto IV, quando ocorreu a primeira aplicação do plástico sintético polietileno?</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57886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85941-16B2-4AD8-D984-48E86D81C46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95E8EDC-1485-9122-8997-0F100164ED99}"/>
              </a:ext>
            </a:extLst>
          </p:cNvPr>
          <p:cNvSpPr txBox="1"/>
          <p:nvPr/>
        </p:nvSpPr>
        <p:spPr>
          <a:xfrm>
            <a:off x="335280" y="466399"/>
            <a:ext cx="7452360" cy="3586559"/>
          </a:xfrm>
          <a:prstGeom prst="rect">
            <a:avLst/>
          </a:prstGeom>
          <a:noFill/>
        </p:spPr>
        <p:txBody>
          <a:bodyPr wrap="square">
            <a:spAutoFit/>
          </a:bodyPr>
          <a:lstStyle/>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Texto V.</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Qual a diferença entre polímeros e plásticos?</a:t>
            </a:r>
          </a:p>
          <a:p>
            <a:pPr algn="just">
              <a:lnSpc>
                <a:spcPct val="115000"/>
              </a:lnSpc>
              <a:spcAft>
                <a:spcPts val="800"/>
              </a:spcAft>
              <a:buNone/>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Embora todos os plásticos sejam polímeros, nem todos os polímeros são plásticos. Plásticos são uma subcategoria de polímeros que podem ser moldados e deformados. Os plásticos são amplamente utilizados, mas seu acúmulo nos oceanos causa poluição marinha, impactando a vida selvagem.</a:t>
            </a:r>
            <a:endParaRPr lang="pt-BR" sz="2400" dirty="0">
              <a:effectLst/>
              <a:latin typeface="Arial Narrow" panose="020B0606020202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2C0DCFCE-3273-AA57-413D-989765D15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600" y="1453555"/>
            <a:ext cx="4008120" cy="2685821"/>
          </a:xfrm>
          <a:prstGeom prst="rect">
            <a:avLst/>
          </a:prstGeom>
        </p:spPr>
      </p:pic>
      <p:sp>
        <p:nvSpPr>
          <p:cNvPr id="6" name="CaixaDeTexto 5">
            <a:extLst>
              <a:ext uri="{FF2B5EF4-FFF2-40B4-BE49-F238E27FC236}">
                <a16:creationId xmlns:a16="http://schemas.microsoft.com/office/drawing/2014/main" id="{0D7021A4-3F22-FEEE-F14F-3EA075360CB8}"/>
              </a:ext>
            </a:extLst>
          </p:cNvPr>
          <p:cNvSpPr txBox="1"/>
          <p:nvPr/>
        </p:nvSpPr>
        <p:spPr>
          <a:xfrm>
            <a:off x="335280" y="4428799"/>
            <a:ext cx="11460480" cy="2107180"/>
          </a:xfrm>
          <a:prstGeom prst="rect">
            <a:avLst/>
          </a:prstGeom>
          <a:noFill/>
        </p:spPr>
        <p:txBody>
          <a:bodyPr wrap="square">
            <a:spAutoFit/>
          </a:bodyPr>
          <a:lstStyle/>
          <a:p>
            <a:pPr algn="just">
              <a:lnSpc>
                <a:spcPct val="115000"/>
              </a:lnSpc>
              <a:spcAft>
                <a:spcPts val="800"/>
              </a:spcAft>
              <a:buNone/>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Outro problema atrelado aos plásticos é a formação dos microplásticos via degradação de plásticos maiores. Os microplásticos são partículas de plástico, com menos de cinco milímetros de comprimento, que representam uma grande ameaça para o meio ambiente e para a saúde humana. Essas partículas podem ser encontradas em diversos ambientes, desde os oceanos até o ar que respiramos.</a:t>
            </a:r>
            <a:endParaRPr lang="pt-BR" sz="22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O que são polímeros biodegradáveis?</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032884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028A-4336-ACB4-E66E-3A806F8CFCB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C794F24-55D0-FB64-0D47-28EE175B3B95}"/>
              </a:ext>
            </a:extLst>
          </p:cNvPr>
          <p:cNvSpPr txBox="1"/>
          <p:nvPr/>
        </p:nvSpPr>
        <p:spPr>
          <a:xfrm>
            <a:off x="441960" y="740823"/>
            <a:ext cx="11308080" cy="1763624"/>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Polímeros biodegradáveis são materiais que podem ser decompostos por microrganismos em condições naturais. Eles são uma alternativa promissora para mitigar os problemas causados pela poluição plástica. Exemplos incluem o PLA (ácido polilático) e o PHA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polihidroxialcanoato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que já são usados em embalagens e produtos descartáveis.</a:t>
            </a:r>
            <a:endParaRPr lang="pt-BR" sz="24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636EBD7E-6A6A-8593-8012-D65E76DA7D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7120" y="2732176"/>
            <a:ext cx="7912400" cy="3038704"/>
          </a:xfrm>
          <a:prstGeom prst="rect">
            <a:avLst/>
          </a:prstGeom>
          <a:noFill/>
        </p:spPr>
      </p:pic>
      <p:sp>
        <p:nvSpPr>
          <p:cNvPr id="6" name="CaixaDeTexto 5">
            <a:extLst>
              <a:ext uri="{FF2B5EF4-FFF2-40B4-BE49-F238E27FC236}">
                <a16:creationId xmlns:a16="http://schemas.microsoft.com/office/drawing/2014/main" id="{199E09BD-F1A1-85EE-438C-CAB5FE13FD1D}"/>
              </a:ext>
            </a:extLst>
          </p:cNvPr>
          <p:cNvSpPr txBox="1"/>
          <p:nvPr/>
        </p:nvSpPr>
        <p:spPr>
          <a:xfrm>
            <a:off x="6243320" y="6241051"/>
            <a:ext cx="6096000" cy="276999"/>
          </a:xfrm>
          <a:prstGeom prst="rect">
            <a:avLst/>
          </a:prstGeom>
          <a:noFill/>
        </p:spPr>
        <p:txBody>
          <a:bodyPr wrap="square">
            <a:spAutoFit/>
          </a:bodyPr>
          <a:lstStyle/>
          <a:p>
            <a:r>
              <a:rPr lang="pt-BR" sz="1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a:t>
            </a:r>
            <a:r>
              <a:rPr lang="pt-BR" sz="1200" dirty="0">
                <a:effectLst/>
                <a:latin typeface="Arial Narrow" panose="020B0606020202030204" pitchFamily="34" charset="0"/>
                <a:ea typeface="Times New Roman" panose="02020603050405020304" pitchFamily="18" charset="0"/>
                <a:cs typeface="Arial" panose="020B0604020202020204" pitchFamily="34" charset="0"/>
              </a:rPr>
              <a:t>https://mundoeducacao.uol.com.br/</a:t>
            </a:r>
            <a:r>
              <a:rPr lang="pt-BR" sz="1200" dirty="0" err="1">
                <a:effectLst/>
                <a:latin typeface="Arial Narrow" panose="020B0606020202030204" pitchFamily="34" charset="0"/>
                <a:ea typeface="Times New Roman" panose="02020603050405020304" pitchFamily="18" charset="0"/>
                <a:cs typeface="Arial" panose="020B0604020202020204" pitchFamily="34" charset="0"/>
              </a:rPr>
              <a:t>quimica</a:t>
            </a:r>
            <a:r>
              <a:rPr lang="pt-BR" sz="1200" dirty="0">
                <a:effectLst/>
                <a:latin typeface="Arial Narrow" panose="020B0606020202030204" pitchFamily="34" charset="0"/>
                <a:ea typeface="Times New Roman" panose="02020603050405020304" pitchFamily="18" charset="0"/>
                <a:cs typeface="Arial" panose="020B0604020202020204" pitchFamily="34" charset="0"/>
              </a:rPr>
              <a:t>/polimeros-1.htm. Acesso em 14 jun.2025</a:t>
            </a:r>
            <a:r>
              <a:rPr lang="pt-BR" sz="1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1200" dirty="0"/>
          </a:p>
        </p:txBody>
      </p:sp>
    </p:spTree>
    <p:extLst>
      <p:ext uri="{BB962C8B-B14F-4D97-AF65-F5344CB8AC3E}">
        <p14:creationId xmlns:p14="http://schemas.microsoft.com/office/powerpoint/2010/main" val="3526040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D2A14-6E33-40B5-644E-8261A9A1761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C17E1AE-7135-0175-5583-6B9AB639A0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345" y="452120"/>
            <a:ext cx="3661040" cy="695960"/>
          </a:xfrm>
          <a:prstGeom prst="rect">
            <a:avLst/>
          </a:prstGeom>
          <a:noFill/>
        </p:spPr>
      </p:pic>
      <p:sp>
        <p:nvSpPr>
          <p:cNvPr id="4" name="CaixaDeTexto 3">
            <a:extLst>
              <a:ext uri="{FF2B5EF4-FFF2-40B4-BE49-F238E27FC236}">
                <a16:creationId xmlns:a16="http://schemas.microsoft.com/office/drawing/2014/main" id="{51702F60-4E9A-3735-7938-6C2BAB2ED2E9}"/>
              </a:ext>
            </a:extLst>
          </p:cNvPr>
          <p:cNvSpPr txBox="1"/>
          <p:nvPr/>
        </p:nvSpPr>
        <p:spPr>
          <a:xfrm>
            <a:off x="347345" y="1499632"/>
            <a:ext cx="11497310" cy="4697953"/>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39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Qual a definição de plásticos apresentada no texto V?</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tabLst>
                <a:tab pos="90170" algn="l"/>
                <a:tab pos="180340" algn="l"/>
              </a:tabLst>
            </a:pPr>
            <a:endParaRPr lang="pt-BR" sz="2400"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buNone/>
              <a:tabLst>
                <a:tab pos="90170" algn="l"/>
                <a:tab pos="180340" algn="l"/>
              </a:tabLst>
            </a:pPr>
            <a:endParaRPr lang="pt-BR" sz="2400" dirty="0">
              <a:solidFill>
                <a:srgbClr val="EE0000"/>
              </a:solidFill>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buNone/>
              <a:tabLst>
                <a:tab pos="90170" algn="l"/>
                <a:tab pos="180340" algn="l"/>
              </a:tabLst>
            </a:pPr>
            <a:r>
              <a:rPr lang="pt-BR" sz="2400"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40.</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De acordo com o texto V, o que são microplástico?</a:t>
            </a: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tabLst>
                <a:tab pos="90170" algn="l"/>
                <a:tab pos="180340" algn="l"/>
              </a:tabLst>
            </a:pPr>
            <a:endParaRPr lang="pt-BR" sz="2400"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buNone/>
              <a:tabLst>
                <a:tab pos="90170" algn="l"/>
                <a:tab pos="180340" algn="l"/>
              </a:tabLst>
            </a:pPr>
            <a:r>
              <a:rPr lang="pt-BR" sz="2400"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rPr>
              <a:t> </a:t>
            </a:r>
          </a:p>
          <a:p>
            <a:pPr algn="just">
              <a:lnSpc>
                <a:spcPct val="115000"/>
              </a:lnSpc>
              <a:spcAft>
                <a:spcPts val="800"/>
              </a:spcAft>
              <a:buNone/>
              <a:tabLst>
                <a:tab pos="90170" algn="l"/>
                <a:tab pos="180340" algn="l"/>
              </a:tabLst>
            </a:pPr>
            <a:endParaRPr lang="pt-BR" sz="2400" dirty="0">
              <a:effectLst/>
              <a:latin typeface="Calibri" panose="020F0502020204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41</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texto V, apresenta uma alternativa para a poluição plástica. Explique-a.</a:t>
            </a:r>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87997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87D16-1303-37B7-DBA7-38196EF0291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635807-F395-3EB4-828F-2E04F37346E1}"/>
              </a:ext>
            </a:extLst>
          </p:cNvPr>
          <p:cNvSpPr txBox="1"/>
          <p:nvPr/>
        </p:nvSpPr>
        <p:spPr>
          <a:xfrm>
            <a:off x="213360" y="528782"/>
            <a:ext cx="11694160" cy="2345835"/>
          </a:xfrm>
          <a:prstGeom prst="rect">
            <a:avLst/>
          </a:prstGeom>
          <a:noFill/>
        </p:spPr>
        <p:txBody>
          <a:bodyPr wrap="square">
            <a:spAutoFit/>
          </a:bodyPr>
          <a:lstStyle/>
          <a:p>
            <a:pPr algn="just">
              <a:lnSpc>
                <a:spcPct val="107000"/>
              </a:lnSpc>
              <a:spcAft>
                <a:spcPts val="800"/>
              </a:spcAft>
              <a:buNone/>
            </a:pP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Leia o texto </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Texto VI</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Por que a poluição plástica se tornou uma crise global?</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Grande parte do planeta está nadando em plástico descartado, algo que está prejudicando muito a saúde animal e humana. Será que é possível reverter essa situação?</a:t>
            </a:r>
            <a:endParaRPr lang="pt-BR" sz="2400" dirty="0">
              <a:effectLst/>
              <a:latin typeface="Arial Narrow" panose="020B0606020202030204" pitchFamily="34" charset="0"/>
              <a:ea typeface="Calibri" panose="020F0502020204030204" pitchFamily="34" charset="0"/>
            </a:endParaRPr>
          </a:p>
        </p:txBody>
      </p:sp>
      <p:pic>
        <p:nvPicPr>
          <p:cNvPr id="4" name="Imagem 3" descr="Uma imagem contendo foto, rosa, diferente, mesa&#10;&#10;O conteúdo gerado por IA pode estar incorreto.">
            <a:extLst>
              <a:ext uri="{FF2B5EF4-FFF2-40B4-BE49-F238E27FC236}">
                <a16:creationId xmlns:a16="http://schemas.microsoft.com/office/drawing/2014/main" id="{1A58DE5B-4C56-7D93-E1A2-68CB29FAB4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 y="3429000"/>
            <a:ext cx="4995590" cy="2738120"/>
          </a:xfrm>
          <a:prstGeom prst="rect">
            <a:avLst/>
          </a:prstGeom>
          <a:noFill/>
        </p:spPr>
      </p:pic>
      <p:sp>
        <p:nvSpPr>
          <p:cNvPr id="6" name="CaixaDeTexto 5">
            <a:extLst>
              <a:ext uri="{FF2B5EF4-FFF2-40B4-BE49-F238E27FC236}">
                <a16:creationId xmlns:a16="http://schemas.microsoft.com/office/drawing/2014/main" id="{7703EA01-A0C2-5BC4-4058-04F1E8B57A57}"/>
              </a:ext>
            </a:extLst>
          </p:cNvPr>
          <p:cNvSpPr txBox="1"/>
          <p:nvPr/>
        </p:nvSpPr>
        <p:spPr>
          <a:xfrm>
            <a:off x="5290230" y="2238321"/>
            <a:ext cx="6096000" cy="1272592"/>
          </a:xfrm>
          <a:prstGeom prst="rect">
            <a:avLst/>
          </a:prstGeom>
          <a:noFill/>
        </p:spPr>
        <p:txBody>
          <a:bodyPr wrap="square">
            <a:spAutoFit/>
          </a:bodyPr>
          <a:lstStyle/>
          <a:p>
            <a:pPr algn="r">
              <a:lnSpc>
                <a:spcPct val="107000"/>
              </a:lnSpc>
              <a:spcAft>
                <a:spcPts val="800"/>
              </a:spcAft>
              <a:buNone/>
            </a:pPr>
            <a:r>
              <a:rPr lang="pt-BR" sz="36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1200" cap="all" spc="225"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Por </a:t>
            </a:r>
            <a:r>
              <a:rPr lang="pt-BR" sz="1200" cap="all" spc="225"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hlinkClick r:id="rId3"/>
              </a:rPr>
              <a:t>Laura Parker</a:t>
            </a:r>
            <a:endParaRPr lang="pt-BR" sz="1200" dirty="0">
              <a:effectLst/>
              <a:latin typeface="Calibri" panose="020F0502020204030204" pitchFamily="34" charset="0"/>
              <a:ea typeface="Calibri" panose="020F0502020204030204" pitchFamily="34" charset="0"/>
            </a:endParaRPr>
          </a:p>
          <a:p>
            <a:pPr algn="r">
              <a:lnSpc>
                <a:spcPct val="107000"/>
              </a:lnSpc>
              <a:spcAft>
                <a:spcPts val="800"/>
              </a:spcAft>
              <a:buNone/>
            </a:pPr>
            <a:r>
              <a:rPr lang="pt-BR" sz="1200" cap="all" spc="1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Publicado 15 de abr. de 2024, 08:00 BRT</a:t>
            </a:r>
            <a:endParaRPr lang="pt-BR" sz="1200" dirty="0">
              <a:effectLst/>
              <a:latin typeface="Calibri" panose="020F0502020204030204" pitchFamily="34" charset="0"/>
              <a:ea typeface="Calibri" panose="020F0502020204030204" pitchFamily="34" charset="0"/>
            </a:endParaRPr>
          </a:p>
          <a:p>
            <a:pPr algn="r">
              <a:buNone/>
            </a:pPr>
            <a:r>
              <a:rPr lang="pt-BR" sz="1200" cap="all" spc="225"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Foto de </a:t>
            </a:r>
            <a:r>
              <a:rPr lang="pt-BR" sz="1200" b="1" cap="all" spc="225"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4"/>
              </a:rPr>
              <a:t>Randy Olson</a:t>
            </a:r>
            <a:r>
              <a:rPr lang="pt-BR" sz="1200" cap="all" spc="225"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1200" b="1" cap="all" spc="225"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5"/>
              </a:rPr>
              <a:t>Nat </a:t>
            </a:r>
            <a:r>
              <a:rPr lang="pt-BR" sz="1200" b="1" cap="all" spc="225" dirty="0" err="1">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5"/>
              </a:rPr>
              <a:t>Geo</a:t>
            </a:r>
            <a:r>
              <a:rPr lang="pt-BR" sz="1200" b="1" cap="all" spc="225"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5"/>
              </a:rPr>
              <a:t> </a:t>
            </a:r>
            <a:r>
              <a:rPr lang="pt-BR" sz="1200" b="1" cap="all" spc="225" dirty="0" err="1">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5"/>
              </a:rPr>
              <a:t>Image</a:t>
            </a:r>
            <a:r>
              <a:rPr lang="pt-BR" sz="1200" b="1" cap="all" spc="225"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5"/>
              </a:rPr>
              <a:t> </a:t>
            </a:r>
            <a:r>
              <a:rPr lang="pt-BR" sz="1200" b="1" cap="all" spc="225" dirty="0" err="1">
                <a:solidFill>
                  <a:srgbClr val="333333"/>
                </a:solidFill>
                <a:effectLst/>
                <a:latin typeface="Arial Narrow" panose="020B0606020202030204" pitchFamily="34" charset="0"/>
                <a:ea typeface="Times New Roman" panose="02020603050405020304" pitchFamily="18" charset="0"/>
                <a:cs typeface="Arial" panose="020B0604020202020204" pitchFamily="34" charset="0"/>
                <a:hlinkClick r:id="rId5"/>
              </a:rPr>
              <a:t>Collection</a:t>
            </a:r>
            <a:endParaRPr lang="pt-BR" sz="1200" dirty="0"/>
          </a:p>
        </p:txBody>
      </p:sp>
      <p:sp>
        <p:nvSpPr>
          <p:cNvPr id="8" name="CaixaDeTexto 7">
            <a:extLst>
              <a:ext uri="{FF2B5EF4-FFF2-40B4-BE49-F238E27FC236}">
                <a16:creationId xmlns:a16="http://schemas.microsoft.com/office/drawing/2014/main" id="{36862B8C-BDC2-7171-AAE4-0ACC39B608DE}"/>
              </a:ext>
            </a:extLst>
          </p:cNvPr>
          <p:cNvSpPr txBox="1"/>
          <p:nvPr/>
        </p:nvSpPr>
        <p:spPr>
          <a:xfrm>
            <a:off x="5049520" y="3689376"/>
            <a:ext cx="6858000" cy="2838341"/>
          </a:xfrm>
          <a:prstGeom prst="rect">
            <a:avLst/>
          </a:prstGeom>
          <a:noFill/>
        </p:spPr>
        <p:txBody>
          <a:bodyPr wrap="square">
            <a:spAutoFit/>
          </a:bodyPr>
          <a:lstStyle/>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A </a:t>
            </a:r>
            <a:r>
              <a:rPr lang="pt-BR" sz="2400" u="none" strike="noStrike" dirty="0">
                <a:effectLst/>
                <a:latin typeface="Arial Narrow" panose="020B0606020202030204" pitchFamily="34" charset="0"/>
                <a:ea typeface="Times New Roman" panose="02020603050405020304" pitchFamily="18" charset="0"/>
                <a:cs typeface="Arial" panose="020B0604020202020204" pitchFamily="34" charset="0"/>
                <a:hlinkClick r:id="rId6">
                  <a:extLst>
                    <a:ext uri="{A12FA001-AC4F-418D-AE19-62706E023703}">
                      <ahyp:hlinkClr xmlns:ahyp="http://schemas.microsoft.com/office/drawing/2018/hyperlinkcolor" val="tx"/>
                    </a:ext>
                  </a:extLst>
                </a:hlinkClick>
              </a:rPr>
              <a:t>poluição plástica</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tornou-se um dos </a:t>
            </a:r>
            <a:r>
              <a:rPr lang="pt-BR" sz="2400" u="none" strike="noStrike" dirty="0">
                <a:effectLst/>
                <a:latin typeface="Arial Narrow" panose="020B0606020202030204" pitchFamily="34" charset="0"/>
                <a:ea typeface="Times New Roman" panose="02020603050405020304" pitchFamily="18" charset="0"/>
                <a:cs typeface="Arial" panose="020B0604020202020204" pitchFamily="34" charset="0"/>
                <a:hlinkClick r:id="rId7">
                  <a:extLst>
                    <a:ext uri="{A12FA001-AC4F-418D-AE19-62706E023703}">
                      <ahyp:hlinkClr xmlns:ahyp="http://schemas.microsoft.com/office/drawing/2018/hyperlinkcolor" val="tx"/>
                    </a:ext>
                  </a:extLst>
                </a:hlinkClick>
              </a:rPr>
              <a:t>problemas ambientais</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mais urgentes, pois o rápido aumento da produção de produtos plásticos descartáveis supera a capacidade do mundo de lidar com eles. A poluição plástica é mais visível nos países em desenvolvimento da </a:t>
            </a:r>
            <a:r>
              <a:rPr lang="pt-BR" sz="2400" u="none" strike="noStrike" dirty="0">
                <a:effectLst/>
                <a:latin typeface="Arial Narrow" panose="020B0606020202030204" pitchFamily="34" charset="0"/>
                <a:ea typeface="Times New Roman" panose="02020603050405020304" pitchFamily="18" charset="0"/>
                <a:cs typeface="Arial" panose="020B0604020202020204" pitchFamily="34" charset="0"/>
                <a:hlinkClick r:id="rId8">
                  <a:extLst>
                    <a:ext uri="{A12FA001-AC4F-418D-AE19-62706E023703}">
                      <ahyp:hlinkClr xmlns:ahyp="http://schemas.microsoft.com/office/drawing/2018/hyperlinkcolor" val="tx"/>
                    </a:ext>
                  </a:extLst>
                </a:hlinkClick>
              </a:rPr>
              <a:t>Ásia</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e da África, onde os sistemas de coleta de lixo geralmente são ineficientes ou inexistentes. </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603896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C50E3-5DFE-FB10-2E09-72A8E1C7EE6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8CFCD48-EA75-EF0E-2B92-AEDD3C02D24E}"/>
              </a:ext>
            </a:extLst>
          </p:cNvPr>
          <p:cNvSpPr txBox="1"/>
          <p:nvPr/>
        </p:nvSpPr>
        <p:spPr>
          <a:xfrm>
            <a:off x="447040" y="733746"/>
            <a:ext cx="11297920" cy="5674887"/>
          </a:xfrm>
          <a:prstGeom prst="rect">
            <a:avLst/>
          </a:prstGeom>
          <a:noFill/>
        </p:spPr>
        <p:txBody>
          <a:bodyPr wrap="square">
            <a:spAutoFit/>
          </a:bodyPr>
          <a:lstStyle/>
          <a:p>
            <a:pPr algn="just">
              <a:lnSpc>
                <a:spcPct val="107000"/>
              </a:lnSpc>
              <a:spcAft>
                <a:spcPts val="800"/>
              </a:spcAft>
              <a:buNone/>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Mas o mundo desenvolvido, especialmente em países com baixos índices de </a:t>
            </a:r>
            <a:r>
              <a:rPr lang="pt-BR" sz="2400" u="none" strike="noStrike" dirty="0">
                <a:effectLst/>
                <a:latin typeface="Arial Narrow" panose="020B060602020203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reciclagem</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também tem problemas para coletar adequadamente os plásticos descartados. O lixo plástico se tornou tão onipresente que motivou esforços para redigir um tratado global negociado pelas Nações Unidas (ONU).</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effectLst/>
                <a:latin typeface="Arial Narrow" panose="020B0606020202030204" pitchFamily="34" charset="0"/>
                <a:ea typeface="Times New Roman" panose="02020603050405020304" pitchFamily="18" charset="0"/>
                <a:cs typeface="Arial" panose="020B0604020202020204" pitchFamily="34" charset="0"/>
              </a:rPr>
              <a:t>	A maioria das </a:t>
            </a:r>
            <a:r>
              <a:rPr lang="pt-BR" sz="2400" u="none" strike="noStrike" dirty="0">
                <a:effectLst/>
                <a:latin typeface="Arial Narrow" panose="020B060602020203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mortes de animais</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é causada por emaranhamento ou fome. Focas, baleias, tartarugas e outros animais são estrangulados por equipamentos de pesca abandonados ou por anéis de embalagem descartados. </a:t>
            </a:r>
            <a:r>
              <a:rPr lang="pt-BR" sz="2400" u="none" strike="noStrike" dirty="0">
                <a:effectLst/>
                <a:latin typeface="Arial Narrow" panose="020B0606020202030204" pitchFamily="34" charset="0"/>
                <a:ea typeface="Times New Roman" panose="02020603050405020304" pitchFamily="18" charset="0"/>
                <a:cs typeface="Arial" panose="020B0604020202020204" pitchFamily="34" charset="0"/>
                <a:hlinkClick r:id="rId4">
                  <a:extLst>
                    <a:ext uri="{A12FA001-AC4F-418D-AE19-62706E023703}">
                      <ahyp:hlinkClr xmlns:ahyp="http://schemas.microsoft.com/office/drawing/2018/hyperlinkcolor" val="tx"/>
                    </a:ext>
                  </a:extLst>
                </a:hlinkClick>
              </a:rPr>
              <a:t>Microplásticos</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foram encontrados em mais de 100 espécies aquáticas, incluindo peixes, camarões e mexilhões destinados aos nossos pratos. </a:t>
            </a:r>
          </a:p>
          <a:p>
            <a:pPr algn="just"/>
            <a:r>
              <a:rPr lang="pt-BR" sz="2400" dirty="0">
                <a:latin typeface="Arial Narrow" panose="020B0606020202030204" pitchFamily="34" charset="0"/>
              </a:rPr>
              <a:t>	Em muitos casos, esses pequenos pedaços passam pelo sistema digestivo e são expelidos sem consequências. Mas também se descobriu que os plásticos bloquearam os tratos digestivos ou perfuraram órgãos, causando a morte. Estômagos tão cheios de plásticos reduzem a vontade de comer, causando inanição.</a:t>
            </a:r>
          </a:p>
          <a:p>
            <a:pPr algn="just"/>
            <a:r>
              <a:rPr lang="pt-BR" sz="2400" dirty="0">
                <a:latin typeface="Arial Narrow" panose="020B0606020202030204" pitchFamily="34" charset="0"/>
              </a:rPr>
              <a:t>	Os plásticos foram </a:t>
            </a:r>
            <a:r>
              <a:rPr lang="pt-BR" sz="2400" dirty="0">
                <a:latin typeface="Arial Narrow" panose="020B0606020202030204" pitchFamily="34" charset="0"/>
                <a:hlinkClick r:id="rId5">
                  <a:extLst>
                    <a:ext uri="{A12FA001-AC4F-418D-AE19-62706E023703}">
                      <ahyp:hlinkClr xmlns:ahyp="http://schemas.microsoft.com/office/drawing/2018/hyperlinkcolor" val="tx"/>
                    </a:ext>
                  </a:extLst>
                </a:hlinkClick>
              </a:rPr>
              <a:t>consumidos por animais terrestres</a:t>
            </a:r>
            <a:r>
              <a:rPr lang="pt-BR" sz="2400" dirty="0">
                <a:latin typeface="Arial Narrow" panose="020B0606020202030204" pitchFamily="34" charset="0"/>
              </a:rPr>
              <a:t>, incluindo elefantes, hienas, zebras, tigres, camelos, gado e outros mamíferos de grande porte, em alguns casos causando a morte.</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80850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D8A12-8A6B-1F4E-8E3C-7D5203C70B7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47B17C9-557F-7842-71BA-464E36535269}"/>
              </a:ext>
            </a:extLst>
          </p:cNvPr>
          <p:cNvSpPr txBox="1"/>
          <p:nvPr/>
        </p:nvSpPr>
        <p:spPr>
          <a:xfrm>
            <a:off x="447040" y="829405"/>
            <a:ext cx="11297920" cy="3823932"/>
          </a:xfrm>
          <a:prstGeom prst="rect">
            <a:avLst/>
          </a:prstGeom>
          <a:noFill/>
        </p:spPr>
        <p:txBody>
          <a:bodyPr wrap="square">
            <a:spAutoFit/>
          </a:bodyPr>
          <a:lstStyle/>
          <a:p>
            <a:pPr algn="just">
              <a:lnSpc>
                <a:spcPct val="107000"/>
              </a:lnSpc>
              <a:spcAft>
                <a:spcPts val="800"/>
              </a:spcAft>
              <a:buNone/>
            </a:pPr>
            <a:r>
              <a:rPr lang="pt-BR" sz="2400"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	Os testes também confirmaram danos ao fígado e às células e interrupções nos sistemas reprodutivos, fazendo com que algumas espécies, como as ostras, produzam menos ovos. Novas pesquisas mostram que os peixes larvais estão comendo nanofibras nos primeiros dias de vida, levantando novas questões sobre os efeitos dos plásticos nas populações de peixes.</a:t>
            </a:r>
          </a:p>
          <a:p>
            <a:pPr algn="just">
              <a:lnSpc>
                <a:spcPct val="107000"/>
              </a:lnSpc>
              <a:spcAft>
                <a:spcPts val="800"/>
              </a:spcAft>
              <a:buNone/>
            </a:pP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[...]Não é de surpreender, portanto, que os cientistas tenham encontrado microplásticos nas pessoas. As minúsculas partículas estão em nosso sangue, pulmões e até mesmo nas fezes. A quantidade exata de microplásticos que pode estar prejudicando a saúde humana é uma pergunta que os cientistas estão tentando responder com urgência.</a:t>
            </a:r>
            <a:endParaRPr lang="pt-BR" sz="24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48259AB8-9AE3-5637-1EA4-E2F0DA76C038}"/>
              </a:ext>
            </a:extLst>
          </p:cNvPr>
          <p:cNvSpPr txBox="1"/>
          <p:nvPr/>
        </p:nvSpPr>
        <p:spPr>
          <a:xfrm>
            <a:off x="162560" y="6100031"/>
            <a:ext cx="11866880" cy="311111"/>
          </a:xfrm>
          <a:prstGeom prst="rect">
            <a:avLst/>
          </a:prstGeom>
          <a:noFill/>
        </p:spPr>
        <p:txBody>
          <a:bodyPr wrap="square">
            <a:spAutoFit/>
          </a:bodyPr>
          <a:lstStyle/>
          <a:p>
            <a:pPr algn="r">
              <a:lnSpc>
                <a:spcPct val="107000"/>
              </a:lnSpc>
              <a:spcAft>
                <a:spcPts val="800"/>
              </a:spcAft>
            </a:pPr>
            <a:r>
              <a:rPr lang="pt-BR" sz="1400"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Disponível em: https://www.nationalgeographicbrasil.com/meio-ambiente/2024/04/por-que-a-</a:t>
            </a:r>
            <a:r>
              <a:rPr lang="pt-BR" sz="1400" dirty="0" err="1">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poluicao</a:t>
            </a:r>
            <a:r>
              <a:rPr lang="pt-BR" sz="1400"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a:t>
            </a:r>
            <a:r>
              <a:rPr lang="pt-BR" sz="1400" dirty="0" err="1">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plastica</a:t>
            </a:r>
            <a:r>
              <a:rPr lang="pt-BR" sz="1400" dirty="0">
                <a:solidFill>
                  <a:srgbClr val="333333"/>
                </a:solidFill>
                <a:effectLst/>
                <a:latin typeface="Arial Narrow" panose="020B0606020202030204" pitchFamily="34" charset="0"/>
                <a:ea typeface="Times New Roman" panose="02020603050405020304" pitchFamily="18" charset="0"/>
                <a:cs typeface="Arial" panose="020B0604020202020204" pitchFamily="34" charset="0"/>
              </a:rPr>
              <a:t>-se-tornou-uma-crise-global. Acesso em: 20 jun.2025. Adaptada.</a:t>
            </a:r>
            <a:endParaRPr lang="pt-BR"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845309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318AA-D021-A29F-99D1-08255949C79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BBA7BF5-D4AB-CDC1-DEBA-A65BFDFCCF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5267" y="452120"/>
            <a:ext cx="3869214" cy="735534"/>
          </a:xfrm>
          <a:prstGeom prst="rect">
            <a:avLst/>
          </a:prstGeom>
          <a:noFill/>
        </p:spPr>
      </p:pic>
      <p:sp>
        <p:nvSpPr>
          <p:cNvPr id="4" name="CaixaDeTexto 3">
            <a:extLst>
              <a:ext uri="{FF2B5EF4-FFF2-40B4-BE49-F238E27FC236}">
                <a16:creationId xmlns:a16="http://schemas.microsoft.com/office/drawing/2014/main" id="{3A7DD8C6-A4B9-32BE-9FEE-947537050FD7}"/>
              </a:ext>
            </a:extLst>
          </p:cNvPr>
          <p:cNvSpPr txBox="1"/>
          <p:nvPr/>
        </p:nvSpPr>
        <p:spPr>
          <a:xfrm>
            <a:off x="335280" y="1501506"/>
            <a:ext cx="11440160" cy="4492768"/>
          </a:xfrm>
          <a:prstGeom prst="rect">
            <a:avLst/>
          </a:prstGeom>
          <a:noFill/>
        </p:spPr>
        <p:txBody>
          <a:bodyPr wrap="square">
            <a:spAutoFit/>
          </a:bodyPr>
          <a:lstStyle/>
          <a:p>
            <a:pPr>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42.</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texto VI, informa que a poluição plástica se tornou uma crise global, explique o porquê dessa afirmação.</a:t>
            </a:r>
          </a:p>
          <a:p>
            <a:pPr>
              <a:lnSpc>
                <a:spcPct val="115000"/>
              </a:lnSpc>
              <a:spcAft>
                <a:spcPts val="800"/>
              </a:spcAft>
              <a:buNone/>
            </a:pP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43.</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Segundo o texto VI, onde a poluição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plastica</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é mais </a:t>
            </a:r>
            <a:r>
              <a:rPr lang="pt-BR" sz="2400" dirty="0" err="1">
                <a:effectLst/>
                <a:latin typeface="Arial Narrow" panose="020B0606020202030204" pitchFamily="34" charset="0"/>
                <a:ea typeface="Arial Narrow" panose="020B0606020202030204" pitchFamily="34" charset="0"/>
                <a:cs typeface="Arial Narrow" panose="020B0606020202030204" pitchFamily="34" charset="0"/>
              </a:rPr>
              <a:t>visivel</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t>
            </a:r>
            <a:endParaRPr lang="pt-BR" sz="2400" dirty="0">
              <a:latin typeface="Arial Narrow" panose="020B0606020202030204" pitchFamily="34" charset="0"/>
              <a:ea typeface="Calibri" panose="020F0502020204030204" pitchFamily="34" charset="0"/>
            </a:endParaRPr>
          </a:p>
          <a:p>
            <a:pPr algn="just">
              <a:lnSpc>
                <a:spcPct val="115000"/>
              </a:lnSpc>
              <a:spcAft>
                <a:spcPts val="800"/>
              </a:spcAft>
              <a:buNone/>
            </a:pPr>
            <a:endParaRPr lang="pt-BR" sz="2400" b="1" dirty="0">
              <a:effectLst/>
              <a:latin typeface="Arial Narrow" panose="020B0606020202030204" pitchFamily="34" charset="0"/>
              <a:ea typeface="Calibri" panose="020F0502020204030204" pitchFamily="34" charset="0"/>
              <a:cs typeface="Arial Narrow" panose="020B0606020202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44.</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Considerando o texto VI, responda por que a poluição plástica é mais visível nos países em desenvolvimento?</a:t>
            </a:r>
          </a:p>
          <a:p>
            <a:pPr algn="just">
              <a:lnSpc>
                <a:spcPct val="115000"/>
              </a:lnSpc>
              <a:spcAft>
                <a:spcPts val="800"/>
              </a:spcAft>
              <a:buNone/>
            </a:pPr>
            <a:endParaRPr lang="pt-BR" sz="2400" b="1"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45.</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Cite algumas consequências da poluição plástica para os seres vivos?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458137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81530-B838-85D6-2B5D-D9B261594BF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90D8118-CE35-59FE-447B-E9EC8EF9DE6A}"/>
              </a:ext>
            </a:extLst>
          </p:cNvPr>
          <p:cNvSpPr txBox="1"/>
          <p:nvPr/>
        </p:nvSpPr>
        <p:spPr>
          <a:xfrm>
            <a:off x="274320" y="404927"/>
            <a:ext cx="6096000" cy="1462708"/>
          </a:xfrm>
          <a:prstGeom prst="rect">
            <a:avLst/>
          </a:prstGeom>
          <a:noFill/>
        </p:spPr>
        <p:txBody>
          <a:bodyPr wrap="square">
            <a:spAutoFit/>
          </a:bodyPr>
          <a:lstStyle/>
          <a:p>
            <a:pPr algn="just">
              <a:lnSpc>
                <a:spcPct val="107000"/>
              </a:lnSpc>
              <a:spcAft>
                <a:spcPts val="800"/>
              </a:spcAft>
              <a:buNone/>
            </a:pPr>
            <a:r>
              <a:rPr lang="pt-BR" sz="24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Leia o texto.</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Texto VII</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4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Polímeros biodegradáveis</a:t>
            </a:r>
            <a:endParaRPr lang="pt-BR" sz="24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651FB49F-C753-92EE-D296-45A11FA65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 y="1962468"/>
            <a:ext cx="2016256" cy="1695132"/>
          </a:xfrm>
          <a:prstGeom prst="rect">
            <a:avLst/>
          </a:prstGeom>
        </p:spPr>
      </p:pic>
      <p:sp>
        <p:nvSpPr>
          <p:cNvPr id="6" name="CaixaDeTexto 5">
            <a:extLst>
              <a:ext uri="{FF2B5EF4-FFF2-40B4-BE49-F238E27FC236}">
                <a16:creationId xmlns:a16="http://schemas.microsoft.com/office/drawing/2014/main" id="{2A422925-F676-503F-3DCE-9C202F7A8108}"/>
              </a:ext>
            </a:extLst>
          </p:cNvPr>
          <p:cNvSpPr txBox="1"/>
          <p:nvPr/>
        </p:nvSpPr>
        <p:spPr>
          <a:xfrm>
            <a:off x="2407920" y="1962468"/>
            <a:ext cx="9509760" cy="1938992"/>
          </a:xfrm>
          <a:prstGeom prst="rect">
            <a:avLst/>
          </a:prstGeom>
          <a:noFill/>
        </p:spPr>
        <p:txBody>
          <a:bodyPr wrap="square">
            <a:spAutoFit/>
          </a:bodyPr>
          <a:lstStyle/>
          <a:p>
            <a:pPr algn="just"/>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Os polímeros biodegradáveis podem ser decompostos por microrganismos em componentes simples, como água, dióxido de carbono e biomassa, em um período razoável. Desse modo, esse tipo de polímero é considerado uma alternativa mais sustentável aos polímeros convencionais, que podem persistir no meio ambiente por centenas de anos sem se decomporem</a:t>
            </a:r>
            <a:r>
              <a:rPr lang="pt-BR" sz="24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a:t>
            </a:r>
            <a:endParaRPr lang="pt-BR" sz="2400" dirty="0"/>
          </a:p>
        </p:txBody>
      </p:sp>
      <p:sp>
        <p:nvSpPr>
          <p:cNvPr id="8" name="CaixaDeTexto 7">
            <a:extLst>
              <a:ext uri="{FF2B5EF4-FFF2-40B4-BE49-F238E27FC236}">
                <a16:creationId xmlns:a16="http://schemas.microsoft.com/office/drawing/2014/main" id="{F4EF860F-75E3-1468-38E6-1C02A759F9A2}"/>
              </a:ext>
            </a:extLst>
          </p:cNvPr>
          <p:cNvSpPr txBox="1"/>
          <p:nvPr/>
        </p:nvSpPr>
        <p:spPr>
          <a:xfrm>
            <a:off x="355600" y="3833733"/>
            <a:ext cx="11490960" cy="2443169"/>
          </a:xfrm>
          <a:prstGeom prst="rect">
            <a:avLst/>
          </a:prstGeom>
          <a:noFill/>
        </p:spPr>
        <p:txBody>
          <a:bodyPr wrap="square">
            <a:spAutoFit/>
          </a:bodyPr>
          <a:lstStyle/>
          <a:p>
            <a:pPr algn="just">
              <a:lnSpc>
                <a:spcPct val="107000"/>
              </a:lnSpc>
              <a:spcAft>
                <a:spcPts val="800"/>
              </a:spcAft>
            </a:pP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Além disso, eles podem ser produzidos de fontes renováveis, como amido de milho, cana-de-açúcar, batata, óleos vegetais e celulose. Essas fontes são biodegradáveis e contribuem para reduzir a dependência de recursos fósseis. Já quanto à biodegradação, ocorre em condições adequadas de umidade, temperatura e presença de microrganismos, que quebram as ligações químicas do polímero em unidades mais simples, podendo variar de alguns meses a vários anos, dependendo do tipo de polímero e das condições ambientais.</a:t>
            </a:r>
            <a:endParaRPr lang="pt-BR" sz="24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0120B66F-6B41-02A6-EB7F-95A125FDA18A}"/>
              </a:ext>
            </a:extLst>
          </p:cNvPr>
          <p:cNvSpPr txBox="1"/>
          <p:nvPr/>
        </p:nvSpPr>
        <p:spPr>
          <a:xfrm>
            <a:off x="1168400" y="6276902"/>
            <a:ext cx="10830560" cy="276999"/>
          </a:xfrm>
          <a:prstGeom prst="rect">
            <a:avLst/>
          </a:prstGeom>
          <a:noFill/>
        </p:spPr>
        <p:txBody>
          <a:bodyPr wrap="square">
            <a:spAutoFit/>
          </a:bodyPr>
          <a:lstStyle/>
          <a:p>
            <a:pPr algn="r"/>
            <a:r>
              <a:rPr lang="pt-BR" sz="1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https://www.manualdaquimica.com/quimica-organica/o-que-sao-os-polimeros.htm</a:t>
            </a:r>
            <a:r>
              <a:rPr lang="pt-BR" sz="1200" dirty="0">
                <a:effectLst/>
                <a:latin typeface="Arial Narrow" panose="020B0606020202030204" pitchFamily="34" charset="0"/>
                <a:ea typeface="Times New Roman" panose="02020603050405020304" pitchFamily="18" charset="0"/>
                <a:cs typeface="Arial" panose="020B0604020202020204" pitchFamily="34" charset="0"/>
              </a:rPr>
              <a:t> </a:t>
            </a:r>
            <a:r>
              <a:rPr lang="pt-BR" sz="1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Acesso em 14 jun. 2025.</a:t>
            </a:r>
            <a:endParaRPr lang="pt-BR" sz="1200" dirty="0"/>
          </a:p>
        </p:txBody>
      </p:sp>
    </p:spTree>
    <p:extLst>
      <p:ext uri="{BB962C8B-B14F-4D97-AF65-F5344CB8AC3E}">
        <p14:creationId xmlns:p14="http://schemas.microsoft.com/office/powerpoint/2010/main" val="1585948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E002C-856F-9CCD-D570-128226878FD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7646D08-EB99-FAD5-C3FB-28A37EB2B56A}"/>
              </a:ext>
            </a:extLst>
          </p:cNvPr>
          <p:cNvSpPr txBox="1"/>
          <p:nvPr/>
        </p:nvSpPr>
        <p:spPr>
          <a:xfrm>
            <a:off x="355600" y="764226"/>
            <a:ext cx="11480800" cy="5724837"/>
          </a:xfrm>
          <a:prstGeom prst="rect">
            <a:avLst/>
          </a:prstGeom>
          <a:noFill/>
        </p:spPr>
        <p:txBody>
          <a:bodyPr wrap="square">
            <a:spAutoFit/>
          </a:bodyPr>
          <a:lstStyle/>
          <a:p>
            <a:pPr algn="just">
              <a:lnSpc>
                <a:spcPct val="107000"/>
              </a:lnSpc>
              <a:spcAft>
                <a:spcPts val="800"/>
              </a:spcAft>
              <a:buNone/>
            </a:pP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Podem ser utilizados em uma variedade de aplicações, como embalagens, utensílios descartáveis, sacolas e filmes plásticos, bem como em produtos médicos, agrícolas e de higiene, entre outros. </a:t>
            </a:r>
            <a:endParaRPr lang="pt-BR" sz="22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Sendo assim, oferecem várias vantagens ambientais, como a redução da quantidade de resíduos plásticos nos aterros sanitários e a diminuição da poluição causada pelo descarte inadequado de plásticos no meio ambiente. Contudo, apesar das vantagens, esse tipo de polímeros necessita de instalações de compostagem adequadas para a biodegradação eficiente. Portanto, é importante garantir que os polímeros biodegradáveis sejam compostáveis em condições naturais e que não causem impactos negativos no meio ambiente.</a:t>
            </a:r>
          </a:p>
          <a:p>
            <a:pPr algn="just">
              <a:lnSpc>
                <a:spcPct val="107000"/>
              </a:lnSpc>
              <a:spcAft>
                <a:spcPts val="800"/>
              </a:spcAft>
            </a:pPr>
            <a:endParaRPr lang="pt-BR" sz="22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r>
              <a:rPr lang="pt-BR" sz="2200" b="1" dirty="0">
                <a:latin typeface="Arial Narrow" panose="020B0606020202030204" pitchFamily="34" charset="0"/>
              </a:rPr>
              <a:t>Qual a importância dos polímeros?</a:t>
            </a:r>
            <a:endParaRPr lang="pt-BR" sz="2200" dirty="0">
              <a:latin typeface="Arial Narrow" panose="020B0606020202030204" pitchFamily="34" charset="0"/>
            </a:endParaRPr>
          </a:p>
          <a:p>
            <a:pPr algn="just"/>
            <a:r>
              <a:rPr lang="pt-BR" sz="2200" dirty="0">
                <a:latin typeface="Arial Narrow" panose="020B0606020202030204" pitchFamily="34" charset="0"/>
              </a:rPr>
              <a:t>A importância dos polímeros está na sua versatilidade e variedade de aplicações. Uma vez que eles são amplamente utilizados na fabricação de plásticos, borrachas, fibras sintéticas, adesivos, revestimentos, cosméticos, medicamentos e muitos outros materiais citados ao longo deste artigo. Assim, o desenvolvimento de materiais poliméricos contribui para a eficiência, durabilidade, segurança e sustentabilidade de muitos produtos e processos, impulsionando a inovação e melhorando a qualidade de vida das pessoas.</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3578616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E8B4-A7FC-1BDC-89A8-23D389B4D9B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E333E02-B6D3-A082-A611-453D6B3235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0705" y="482600"/>
            <a:ext cx="3206750" cy="609600"/>
          </a:xfrm>
          <a:prstGeom prst="rect">
            <a:avLst/>
          </a:prstGeom>
          <a:noFill/>
        </p:spPr>
      </p:pic>
      <p:sp>
        <p:nvSpPr>
          <p:cNvPr id="4" name="CaixaDeTexto 3">
            <a:extLst>
              <a:ext uri="{FF2B5EF4-FFF2-40B4-BE49-F238E27FC236}">
                <a16:creationId xmlns:a16="http://schemas.microsoft.com/office/drawing/2014/main" id="{876B66D3-AA77-FCCA-4688-1451D95565CF}"/>
              </a:ext>
            </a:extLst>
          </p:cNvPr>
          <p:cNvSpPr txBox="1"/>
          <p:nvPr/>
        </p:nvSpPr>
        <p:spPr>
          <a:xfrm>
            <a:off x="213360" y="1321208"/>
            <a:ext cx="11734800" cy="4492897"/>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46.</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Considerando as informações do texto</a:t>
            </a:r>
            <a:r>
              <a:rPr lang="pt-BR" sz="24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VII</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responda: Como podem ser utilizados os polímeros biodegradáveis? </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endParaRPr lang="pt-BR" sz="24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buNone/>
              <a:tabLst>
                <a:tab pos="90170" algn="l"/>
                <a:tab pos="180340" algn="l"/>
              </a:tabLst>
            </a:pPr>
            <a:endParaRPr lang="pt-BR" sz="24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47.</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Qual a vantagem dos polímeros biodegradáveis para o meio ambiente?</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endParaRPr lang="pt-BR" sz="2400" b="1" dirty="0">
              <a:effectLst/>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tabLst>
                <a:tab pos="90170" algn="l"/>
                <a:tab pos="180340" algn="l"/>
              </a:tabLst>
            </a:pPr>
            <a:endParaRPr lang="pt-BR" sz="2400" b="1" dirty="0">
              <a:latin typeface="Arial Narrow" panose="020B0606020202030204" pitchFamily="34" charset="0"/>
              <a:ea typeface="Arial Narrow" panose="020B0606020202030204" pitchFamily="34" charset="0"/>
              <a:cs typeface="Arial Narrow" panose="020B0606020202030204" pitchFamily="34" charset="0"/>
            </a:endParaRPr>
          </a:p>
          <a:p>
            <a:pPr algn="just">
              <a:lnSpc>
                <a:spcPct val="115000"/>
              </a:lnSpc>
              <a:spcAft>
                <a:spcPts val="800"/>
              </a:spcAft>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48.</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 texto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VII</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chama atenção para um cuidado que devemos ter com os polímeros biodegradáveis. Qual é esse cuidado?</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042801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B905C-B24F-731A-102F-C206612B732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E738872-FD4B-1226-AC1E-4092FC640F27}"/>
                  </a:ext>
                </a:extLst>
              </p:cNvPr>
              <p:cNvSpPr txBox="1"/>
              <p:nvPr/>
            </p:nvSpPr>
            <p:spPr>
              <a:xfrm>
                <a:off x="447040" y="883848"/>
                <a:ext cx="11013440" cy="5561779"/>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49.</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Os polímeros são macromoléculas formadas pela repetição de unidades estruturais menores chamadas monômeros. Eles apresentam propriedades únicas, como resistência e leveza. </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buNone/>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Arial Narrow" panose="020B0606020202030204" pitchFamily="34" charset="0"/>
                  <a:ea typeface="Calibri" panose="020F0502020204030204" pitchFamily="34" charset="0"/>
                </a:endParaRPr>
              </a:p>
              <a:p>
                <a:pPr algn="just">
                  <a:lnSpc>
                    <a:spcPct val="115000"/>
                  </a:lnSpc>
                  <a:spcAft>
                    <a:spcPts val="800"/>
                  </a:spcAft>
                  <a:tabLst>
                    <a:tab pos="90170" algn="l"/>
                    <a:tab pos="180340" algn="l"/>
                  </a:tabLst>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Sobre os polímeros, marque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V (verdadeiro)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ou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F (falso):</a:t>
                </a:r>
              </a:p>
              <a:p>
                <a:pPr algn="just">
                  <a:lnSpc>
                    <a:spcPct val="115000"/>
                  </a:lnSpc>
                  <a:spcAft>
                    <a:spcPts val="800"/>
                  </a:spcAft>
                  <a:tabLst>
                    <a:tab pos="90170" algn="l"/>
                    <a:tab pos="180340" algn="l"/>
                  </a:tabLst>
                </a:pPr>
                <a:r>
                  <a:rPr lang="pt-BR" sz="2400" b="1"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rPr>
                  <a:t> </a:t>
                </a:r>
                <a:br>
                  <a:rPr lang="pt-BR" sz="2400" b="1"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rPr>
                </a:br>
                <a14:m>
                  <m:oMath xmlns:m="http://schemas.openxmlformats.org/officeDocument/2006/math">
                    <m:r>
                      <a:rPr lang="pt-BR" sz="2400" b="1" i="1" smtClean="0">
                        <a:solidFill>
                          <a:schemeClr val="tx1"/>
                        </a:solidFill>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náilon é um polímero de adição.</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14:m>
                  <m:oMath xmlns:m="http://schemas.openxmlformats.org/officeDocument/2006/math">
                    <m:r>
                      <a:rPr lang="pt-BR" sz="2400" b="1" i="1">
                        <a:latin typeface="Cambria Math" panose="02040503050406030204" pitchFamily="18" charset="0"/>
                        <a:ea typeface="Arial Narrow" panose="020B0606020202030204" pitchFamily="34" charset="0"/>
                        <a:cs typeface="Arial Narrow" panose="020B0606020202030204" pitchFamily="34" charset="0"/>
                      </a:rPr>
                      <m:t>(   ) </m:t>
                    </m:r>
                  </m:oMath>
                </a14:m>
                <a:r>
                  <a:rPr lang="pt-BR" sz="2400" dirty="0">
                    <a:effectLst/>
                    <a:latin typeface="Arial Narrow" panose="020B0606020202030204" pitchFamily="34" charset="0"/>
                    <a:ea typeface="Arial Narrow" panose="020B0606020202030204" pitchFamily="34" charset="0"/>
                    <a:cs typeface="Arial Narrow" panose="020B0606020202030204" pitchFamily="34" charset="0"/>
                  </a:rPr>
                  <a:t>Um polímero acrílico tem seu monômero derivado do ácido acrílico.</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14:m>
                  <m:oMath xmlns:m="http://schemas.openxmlformats.org/officeDocument/2006/math">
                    <m:r>
                      <a:rPr lang="pt-BR" sz="2400" b="1" i="1">
                        <a:latin typeface="Cambria Math" panose="02040503050406030204" pitchFamily="18" charset="0"/>
                        <a:ea typeface="Arial Narrow" panose="020B0606020202030204" pitchFamily="34" charset="0"/>
                        <a:cs typeface="Arial Narrow" panose="020B0606020202030204" pitchFamily="34" charset="0"/>
                      </a:rPr>
                      <m:t>(   ) </m:t>
                    </m:r>
                  </m:oMath>
                </a14:m>
                <a:r>
                  <a:rPr lang="pt-BR" sz="2400" dirty="0">
                    <a:effectLst/>
                    <a:latin typeface="Arial Narrow" panose="020B0606020202030204" pitchFamily="34" charset="0"/>
                    <a:ea typeface="Arial Narrow" panose="020B0606020202030204" pitchFamily="34" charset="0"/>
                    <a:cs typeface="Arial Narrow" panose="020B0606020202030204" pitchFamily="34" charset="0"/>
                  </a:rPr>
                  <a:t>O Teflon® é um polímero que contém átomos de cloro em sua estrutura.</a:t>
                </a:r>
              </a:p>
              <a:p>
                <a:pPr>
                  <a:lnSpc>
                    <a:spcPct val="115000"/>
                  </a:lnSpc>
                  <a:spcAft>
                    <a:spcPts val="800"/>
                  </a:spcAft>
                  <a:tabLst>
                    <a:tab pos="90170" algn="l"/>
                    <a:tab pos="180340" algn="l"/>
                  </a:tabLst>
                </a:pPr>
                <a14:m>
                  <m:oMath xmlns:m="http://schemas.openxmlformats.org/officeDocument/2006/math">
                    <m:r>
                      <a:rPr lang="pt-BR" sz="2400" b="1" i="1">
                        <a:latin typeface="Cambria Math" panose="02040503050406030204" pitchFamily="18" charset="0"/>
                        <a:ea typeface="Arial Narrow" panose="020B0606020202030204" pitchFamily="34" charset="0"/>
                        <a:cs typeface="Arial Narrow" panose="020B0606020202030204" pitchFamily="34" charset="0"/>
                      </a:rPr>
                      <m:t>(   ) </m:t>
                    </m:r>
                  </m:oMath>
                </a14:m>
                <a:r>
                  <a:rPr lang="pt-BR" sz="2400" dirty="0">
                    <a:effectLst/>
                    <a:latin typeface="Arial Narrow" panose="020B0606020202030204" pitchFamily="34" charset="0"/>
                    <a:ea typeface="Arial Narrow" panose="020B0606020202030204" pitchFamily="34" charset="0"/>
                    <a:cs typeface="Arial Narrow" panose="020B0606020202030204" pitchFamily="34" charset="0"/>
                  </a:rPr>
                  <a:t>Os termoplásticos são polímeros que podem ser amolecidos ou endurecidos pela variação da temperatura</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a:t>
                </a:r>
                <a:br>
                  <a:rPr lang="pt-BR" sz="2400" b="1" dirty="0">
                    <a:solidFill>
                      <a:srgbClr val="EE0000"/>
                    </a:solidFill>
                    <a:effectLst/>
                    <a:latin typeface="Arial Narrow" panose="020B0606020202030204" pitchFamily="34" charset="0"/>
                    <a:ea typeface="Arial Narrow" panose="020B0606020202030204" pitchFamily="34" charset="0"/>
                    <a:cs typeface="Arial Narrow" panose="020B0606020202030204" pitchFamily="34" charset="0"/>
                  </a:rPr>
                </a:br>
                <a14:m>
                  <m:oMath xmlns:m="http://schemas.openxmlformats.org/officeDocument/2006/math">
                    <m:r>
                      <a:rPr lang="pt-BR" sz="2400" b="1" i="1">
                        <a:latin typeface="Cambria Math" panose="02040503050406030204" pitchFamily="18" charset="0"/>
                        <a:ea typeface="Arial Narrow" panose="020B0606020202030204" pitchFamily="34" charset="0"/>
                        <a:cs typeface="Arial Narrow" panose="020B0606020202030204" pitchFamily="34" charset="0"/>
                      </a:rPr>
                      <m:t>(   ) </m:t>
                    </m:r>
                  </m:oMath>
                </a14:m>
                <a:r>
                  <a:rPr lang="pt-BR" sz="2400" dirty="0">
                    <a:effectLst/>
                    <a:latin typeface="Arial Narrow" panose="020B0606020202030204" pitchFamily="34" charset="0"/>
                    <a:ea typeface="Arial Narrow" panose="020B0606020202030204" pitchFamily="34" charset="0"/>
                    <a:cs typeface="Arial Narrow" panose="020B0606020202030204" pitchFamily="34" charset="0"/>
                  </a:rPr>
                  <a:t>Os termofixos são um tipo de polímero que, após serem moldados, não podem mais ser amolecidos ou remodelados por aquecimento.</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AE738872-FD4B-1226-AC1E-4092FC640F27}"/>
                  </a:ext>
                </a:extLst>
              </p:cNvPr>
              <p:cNvSpPr txBox="1">
                <a:spLocks noRot="1" noChangeAspect="1" noMove="1" noResize="1" noEditPoints="1" noAdjustHandles="1" noChangeArrowheads="1" noChangeShapeType="1" noTextEdit="1"/>
              </p:cNvSpPr>
              <p:nvPr/>
            </p:nvSpPr>
            <p:spPr>
              <a:xfrm>
                <a:off x="447040" y="883848"/>
                <a:ext cx="11013440" cy="5561779"/>
              </a:xfrm>
              <a:prstGeom prst="rect">
                <a:avLst/>
              </a:prstGeom>
              <a:blipFill>
                <a:blip r:embed="rId2"/>
                <a:stretch>
                  <a:fillRect l="-830" t="-548" r="-885" b="-1645"/>
                </a:stretch>
              </a:blipFill>
            </p:spPr>
            <p:txBody>
              <a:bodyPr/>
              <a:lstStyle/>
              <a:p>
                <a:r>
                  <a:rPr lang="pt-BR">
                    <a:noFill/>
                  </a:rPr>
                  <a:t> </a:t>
                </a:r>
              </a:p>
            </p:txBody>
          </p:sp>
        </mc:Fallback>
      </mc:AlternateContent>
    </p:spTree>
    <p:extLst>
      <p:ext uri="{BB962C8B-B14F-4D97-AF65-F5344CB8AC3E}">
        <p14:creationId xmlns:p14="http://schemas.microsoft.com/office/powerpoint/2010/main" val="2128193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3D8DD-7865-3528-F6E4-7C373289D9F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76E9932-C7AF-3DA8-422C-04EE18FEEF81}"/>
              </a:ext>
            </a:extLst>
          </p:cNvPr>
          <p:cNvSpPr txBox="1"/>
          <p:nvPr/>
        </p:nvSpPr>
        <p:spPr>
          <a:xfrm>
            <a:off x="350520" y="666997"/>
            <a:ext cx="11490960" cy="1642886"/>
          </a:xfrm>
          <a:prstGeom prst="rect">
            <a:avLst/>
          </a:prstGeom>
          <a:noFill/>
        </p:spPr>
        <p:txBody>
          <a:bodyPr wrap="square">
            <a:spAutoFit/>
          </a:bodyPr>
          <a:lstStyle/>
          <a:p>
            <a:pPr algn="just">
              <a:lnSpc>
                <a:spcPct val="115000"/>
              </a:lnSpc>
              <a:spcAft>
                <a:spcPts val="800"/>
              </a:spcAft>
              <a:buNone/>
              <a:tabLst>
                <a:tab pos="90170" algn="l"/>
                <a:tab pos="180340" algn="l"/>
              </a:tabLst>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50. </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A borracha natural é um polímero (macromolécula) formado a partir de moléculas de isopreno (metilbut-1,3-dieno). Ela costuma ser obtida por meio da extração do látex da seringueira (</a:t>
            </a:r>
            <a:r>
              <a:rPr lang="pt-BR" sz="2400" i="1" dirty="0" err="1">
                <a:effectLst/>
                <a:latin typeface="Arial Narrow" panose="020B0606020202030204" pitchFamily="34" charset="0"/>
                <a:ea typeface="Arial Narrow" panose="020B0606020202030204" pitchFamily="34" charset="0"/>
                <a:cs typeface="Arial Narrow" panose="020B0606020202030204" pitchFamily="34" charset="0"/>
              </a:rPr>
              <a:t>Havea</a:t>
            </a:r>
            <a:r>
              <a:rPr lang="pt-BR" sz="2400" i="1" dirty="0">
                <a:effectLst/>
                <a:latin typeface="Arial Narrow" panose="020B0606020202030204" pitchFamily="34" charset="0"/>
                <a:ea typeface="Arial Narrow" panose="020B0606020202030204" pitchFamily="34" charset="0"/>
                <a:cs typeface="Arial Narrow" panose="020B0606020202030204" pitchFamily="34" charset="0"/>
              </a:rPr>
              <a:t> brasiliensis</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como mostra a imagem a seguir.</a:t>
            </a:r>
            <a:endParaRPr lang="pt-BR" sz="2400" dirty="0">
              <a:effectLst/>
              <a:latin typeface="Arial Narrow" panose="020B0606020202030204" pitchFamily="34" charset="0"/>
              <a:ea typeface="Calibri" panose="020F0502020204030204" pitchFamily="34" charset="0"/>
            </a:endParaRPr>
          </a:p>
          <a:p>
            <a:pPr algn="r">
              <a:lnSpc>
                <a:spcPct val="115000"/>
              </a:lnSpc>
              <a:spcAft>
                <a:spcPts val="800"/>
              </a:spcAft>
              <a:tabLst>
                <a:tab pos="90170" algn="l"/>
                <a:tab pos="180340" algn="l"/>
              </a:tabLst>
            </a:pPr>
            <a:r>
              <a:rPr lang="pt-BR" sz="1050" dirty="0">
                <a:effectLst/>
                <a:latin typeface="Arial Narrow" panose="020B0606020202030204" pitchFamily="34" charset="0"/>
                <a:ea typeface="Arial Narrow" panose="020B0606020202030204" pitchFamily="34" charset="0"/>
                <a:cs typeface="Arial Narrow" panose="020B0606020202030204" pitchFamily="34" charset="0"/>
              </a:rPr>
              <a:t>Fonte: https://brasilescola.uol.com.br/quimica/vulcanizacao-borracha.htm</a:t>
            </a:r>
            <a:endParaRPr lang="pt-BR" sz="16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553EDCB6-DD1E-CCCB-A99F-F110A30762B4}"/>
              </a:ext>
            </a:extLst>
          </p:cNvPr>
          <p:cNvPicPr>
            <a:picLocks noChangeAspect="1"/>
          </p:cNvPicPr>
          <p:nvPr/>
        </p:nvPicPr>
        <p:blipFill>
          <a:blip r:embed="rId2"/>
          <a:stretch>
            <a:fillRect/>
          </a:stretch>
        </p:blipFill>
        <p:spPr>
          <a:xfrm>
            <a:off x="6581867" y="2397842"/>
            <a:ext cx="5073218" cy="4033437"/>
          </a:xfrm>
          <a:prstGeom prst="rect">
            <a:avLst/>
          </a:prstGeom>
        </p:spPr>
      </p:pic>
      <p:sp>
        <p:nvSpPr>
          <p:cNvPr id="8" name="CaixaDeTexto 7">
            <a:extLst>
              <a:ext uri="{FF2B5EF4-FFF2-40B4-BE49-F238E27FC236}">
                <a16:creationId xmlns:a16="http://schemas.microsoft.com/office/drawing/2014/main" id="{37D0B537-42B2-DFEB-F987-3C312F0A1D18}"/>
              </a:ext>
            </a:extLst>
          </p:cNvPr>
          <p:cNvSpPr txBox="1"/>
          <p:nvPr/>
        </p:nvSpPr>
        <p:spPr>
          <a:xfrm>
            <a:off x="350520" y="2309883"/>
            <a:ext cx="6334760" cy="3823932"/>
          </a:xfrm>
          <a:prstGeom prst="rect">
            <a:avLst/>
          </a:prstGeom>
          <a:noFill/>
        </p:spPr>
        <p:txBody>
          <a:bodyPr wrap="square">
            <a:spAutoFit/>
          </a:bodyPr>
          <a:lstStyle/>
          <a:p>
            <a:pPr>
              <a:lnSpc>
                <a:spcPct val="107000"/>
              </a:lnSpc>
              <a:spcAft>
                <a:spcPts val="800"/>
              </a:spcAft>
              <a:buNone/>
            </a:pPr>
            <a:r>
              <a:rPr lang="pt-BR" sz="2400" dirty="0">
                <a:effectLst/>
                <a:latin typeface="Arial Narrow" panose="020B0606020202030204" pitchFamily="34" charset="0"/>
                <a:ea typeface="Calibri" panose="020F0502020204030204" pitchFamily="34" charset="0"/>
              </a:rPr>
              <a:t>Durante o processo de vulcanização a borracha natural</a:t>
            </a:r>
          </a:p>
          <a:p>
            <a:pPr>
              <a:lnSpc>
                <a:spcPct val="107000"/>
              </a:lnSpc>
              <a:spcAft>
                <a:spcPts val="800"/>
              </a:spcAft>
            </a:pPr>
            <a:r>
              <a:rPr lang="pt-BR" sz="2400" dirty="0">
                <a:effectLst/>
                <a:latin typeface="Arial Narrow" panose="020B0606020202030204" pitchFamily="34" charset="0"/>
                <a:ea typeface="Calibri" panose="020F0502020204030204" pitchFamily="34" charset="0"/>
              </a:rPr>
              <a:t>(A) se dissolve em água.</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(B) se torna mais pegajosa e frágil.</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(C) recebe adição de carbono e se torna mais inflamável.</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(D) recebe enxofre e se torna mais resistente e elástica.</a:t>
            </a:r>
          </a:p>
          <a:p>
            <a:pPr>
              <a:lnSpc>
                <a:spcPct val="107000"/>
              </a:lnSpc>
              <a:spcAft>
                <a:spcPts val="800"/>
              </a:spcAft>
            </a:pPr>
            <a:r>
              <a:rPr lang="pt-BR" sz="2400" dirty="0">
                <a:latin typeface="Arial Narrow" panose="020B0606020202030204" pitchFamily="34" charset="0"/>
              </a:rPr>
              <a:t>(E) evapora completamente com o calor aplicado.</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6088239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1BC09-5161-3A3C-EACC-D4A7090355C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F5F1C31-0983-8016-F1E0-E0BDD2BA61DD}"/>
              </a:ext>
            </a:extLst>
          </p:cNvPr>
          <p:cNvSpPr txBox="1"/>
          <p:nvPr/>
        </p:nvSpPr>
        <p:spPr>
          <a:xfrm>
            <a:off x="172720" y="1267844"/>
            <a:ext cx="11480800" cy="5224572"/>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51.</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Leia as afirmações abaixo e marque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V (verdadeiro)</a:t>
            </a: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ou </a:t>
            </a:r>
            <a:r>
              <a:rPr lang="pt-BR" sz="2400" b="1" dirty="0">
                <a:effectLst/>
                <a:latin typeface="Arial Narrow" panose="020B0606020202030204" pitchFamily="34" charset="0"/>
                <a:ea typeface="Arial Narrow" panose="020B0606020202030204" pitchFamily="34" charset="0"/>
                <a:cs typeface="Arial Narrow" panose="020B0606020202030204" pitchFamily="34" charset="0"/>
              </a:rPr>
              <a:t>F (falso):</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A vulcanização melhora a resistência da borracha ao calor e à deformação.</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A borracha vulcanizada é composta apenas por carbono e hidrogênio.</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As ligações de enxofre entre as cadeias poliméricas ajudam a manter a forma do material.</a:t>
            </a:r>
            <a:br>
              <a:rPr lang="pt-BR" sz="2400" dirty="0">
                <a:effectLst/>
                <a:latin typeface="Arial Narrow" panose="020B0606020202030204" pitchFamily="34" charset="0"/>
                <a:ea typeface="Arial Narrow" panose="020B0606020202030204" pitchFamily="34" charset="0"/>
                <a:cs typeface="Arial Narrow" panose="020B0606020202030204" pitchFamily="34" charset="0"/>
              </a:rPr>
            </a:b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 A vulcanização é reversível — a borracha pode voltar à forma natural ao ser resfriada.</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b="1" dirty="0">
                <a:effectLst/>
                <a:latin typeface="Arial Narrow" panose="020B0606020202030204" pitchFamily="34" charset="0"/>
                <a:ea typeface="Calibri" panose="020F0502020204030204" pitchFamily="34" charset="0"/>
              </a:rPr>
              <a:t>52.</a:t>
            </a:r>
            <a:r>
              <a:rPr lang="pt-BR" sz="2400" dirty="0">
                <a:effectLst/>
                <a:latin typeface="Arial Narrow" panose="020B0606020202030204" pitchFamily="34" charset="0"/>
                <a:ea typeface="Calibri" panose="020F0502020204030204" pitchFamily="34" charset="0"/>
              </a:rPr>
              <a:t> Uma consequência direta do processo de vulcanização da borracha é que ela </a:t>
            </a:r>
          </a:p>
          <a:p>
            <a:pPr>
              <a:lnSpc>
                <a:spcPct val="107000"/>
              </a:lnSpc>
              <a:spcAft>
                <a:spcPts val="800"/>
              </a:spcAft>
            </a:pPr>
            <a:r>
              <a:rPr lang="pt-BR" sz="2400" dirty="0">
                <a:effectLst/>
                <a:latin typeface="Arial Narrow" panose="020B0606020202030204" pitchFamily="34" charset="0"/>
                <a:ea typeface="Calibri" panose="020F0502020204030204" pitchFamily="34" charset="0"/>
              </a:rPr>
              <a:t>(A) se torna mais quebradiça, facilitando seu uso em temperaturas baixas.</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(B) perde sua elasticidade natural, tornando-se completamente rígida.</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(C) passa a resistir melhor ao calor, à tração e ao desgaste.</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(D) se transforma em um material metálico e condutor de eletricidade.</a:t>
            </a:r>
            <a:br>
              <a:rPr lang="pt-BR" sz="2400" dirty="0">
                <a:effectLst/>
                <a:latin typeface="Arial Narrow" panose="020B0606020202030204" pitchFamily="34" charset="0"/>
                <a:ea typeface="Calibri" panose="020F0502020204030204" pitchFamily="34" charset="0"/>
              </a:rPr>
            </a:br>
            <a:r>
              <a:rPr lang="pt-BR" sz="2400" dirty="0">
                <a:effectLst/>
                <a:latin typeface="Arial Narrow" panose="020B0606020202030204" pitchFamily="34" charset="0"/>
                <a:ea typeface="Calibri" panose="020F0502020204030204" pitchFamily="34" charset="0"/>
              </a:rPr>
              <a:t>(E) é transformada em um líquido viscoso para facilitar o transporte.</a:t>
            </a:r>
          </a:p>
        </p:txBody>
      </p:sp>
    </p:spTree>
    <p:extLst>
      <p:ext uri="{BB962C8B-B14F-4D97-AF65-F5344CB8AC3E}">
        <p14:creationId xmlns:p14="http://schemas.microsoft.com/office/powerpoint/2010/main" val="26074029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9FC5A-A010-557E-C417-E7A6FBDFFD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3906B15-E23A-0BED-9D10-7232C6389EAA}"/>
              </a:ext>
            </a:extLst>
          </p:cNvPr>
          <p:cNvSpPr txBox="1"/>
          <p:nvPr/>
        </p:nvSpPr>
        <p:spPr>
          <a:xfrm>
            <a:off x="254000" y="3006358"/>
            <a:ext cx="11440160" cy="2308324"/>
          </a:xfrm>
          <a:prstGeom prst="rect">
            <a:avLst/>
          </a:prstGeom>
          <a:no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	Caro(a) estudante, podemos entender a Química Verde como uma área da Química que foca o desenvolvimento sustentável, com o desenvolvimento de produtos e processos que busquem reduzir ou eliminar o uso e a geração de produtos perigosos. Em outras palavras, busca criar metodologias ou processos químicos que usem e giram a menor quantidade de materiais tóxicos, os quais podem ser nocivos à saúde humana ou ao meio ambiente e o plástico é um deles. Vamos conhecer melhor os princípios da Química Verde?</a:t>
            </a:r>
            <a:endParaRPr lang="pt-BR" sz="2400" dirty="0"/>
          </a:p>
        </p:txBody>
      </p:sp>
      <p:pic>
        <p:nvPicPr>
          <p:cNvPr id="4" name="Imagem 3" descr="Uma imagem contendo Forma&#10;&#10;O conteúdo gerado por IA pode estar incorreto.">
            <a:extLst>
              <a:ext uri="{FF2B5EF4-FFF2-40B4-BE49-F238E27FC236}">
                <a16:creationId xmlns:a16="http://schemas.microsoft.com/office/drawing/2014/main" id="{07238EBA-F6A8-705B-C6CF-C78DCEEF03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041" y="568622"/>
            <a:ext cx="3515042" cy="2137113"/>
          </a:xfrm>
          <a:prstGeom prst="rect">
            <a:avLst/>
          </a:prstGeom>
        </p:spPr>
      </p:pic>
      <p:sp>
        <p:nvSpPr>
          <p:cNvPr id="6" name="CaixaDeTexto 5">
            <a:extLst>
              <a:ext uri="{FF2B5EF4-FFF2-40B4-BE49-F238E27FC236}">
                <a16:creationId xmlns:a16="http://schemas.microsoft.com/office/drawing/2014/main" id="{1B0D97C9-2CBD-7BB9-2906-A29690550ED1}"/>
              </a:ext>
            </a:extLst>
          </p:cNvPr>
          <p:cNvSpPr txBox="1"/>
          <p:nvPr/>
        </p:nvSpPr>
        <p:spPr>
          <a:xfrm>
            <a:off x="2001520" y="5915814"/>
            <a:ext cx="9966960" cy="373564"/>
          </a:xfrm>
          <a:prstGeom prst="rect">
            <a:avLst/>
          </a:prstGeom>
          <a:noFill/>
        </p:spPr>
        <p:txBody>
          <a:bodyPr wrap="square">
            <a:spAutoFit/>
          </a:bodyPr>
          <a:lstStyle/>
          <a:p>
            <a:pPr algn="r">
              <a:lnSpc>
                <a:spcPct val="107000"/>
              </a:lnSpc>
              <a:spcAft>
                <a:spcPts val="800"/>
              </a:spcAft>
            </a:pPr>
            <a:r>
              <a:rPr lang="pt-BR" sz="180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a:t>
            </a:r>
            <a:r>
              <a:rPr lang="pt-BR" sz="1800" dirty="0" err="1">
                <a:effectLst/>
                <a:latin typeface="Arial Narrow" panose="020B0606020202030204" pitchFamily="34" charset="0"/>
                <a:ea typeface="Calibri" panose="020F0502020204030204" pitchFamily="34" charset="0"/>
                <a:cs typeface="Times New Roman" panose="02020603050405020304" pitchFamily="18" charset="0"/>
              </a:rPr>
              <a:t>quimica</a:t>
            </a:r>
            <a:r>
              <a:rPr lang="pt-BR" sz="1800" dirty="0">
                <a:effectLst/>
                <a:latin typeface="Arial Narrow" panose="020B0606020202030204" pitchFamily="34" charset="0"/>
                <a:ea typeface="Calibri" panose="020F0502020204030204" pitchFamily="34" charset="0"/>
                <a:cs typeface="Times New Roman" panose="02020603050405020304" pitchFamily="18" charset="0"/>
              </a:rPr>
              <a:t>/principios-quimica-verde.htm. Acesso em: 20 jun. 2025.</a:t>
            </a:r>
            <a:endParaRPr lang="pt-BR" sz="3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552913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D21FB-92FB-D999-B723-2DE3543FEE6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0A5C6BE-3AA0-33B4-865C-034FA3C5F917}"/>
              </a:ext>
            </a:extLst>
          </p:cNvPr>
          <p:cNvSpPr txBox="1"/>
          <p:nvPr/>
        </p:nvSpPr>
        <p:spPr>
          <a:xfrm>
            <a:off x="335280" y="389574"/>
            <a:ext cx="11328400" cy="2349618"/>
          </a:xfrm>
          <a:prstGeom prst="rect">
            <a:avLst/>
          </a:prstGeom>
          <a:noFill/>
        </p:spPr>
        <p:txBody>
          <a:bodyPr wrap="square">
            <a:spAutoFit/>
          </a:bodyPr>
          <a:lstStyle/>
          <a:p>
            <a:pPr algn="just">
              <a:lnSpc>
                <a:spcPct val="107000"/>
              </a:lnSpc>
              <a:spcAft>
                <a:spcPts val="800"/>
              </a:spcAft>
              <a:buNone/>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Leia o texto. </a:t>
            </a:r>
            <a:endParaRPr lang="pt-BR" sz="2200" dirty="0">
              <a:effectLst/>
              <a:latin typeface="Arial Narrow" panose="020B0606020202030204" pitchFamily="34" charset="0"/>
              <a:ea typeface="Calibri" panose="020F0502020204030204" pitchFamily="34" charset="0"/>
            </a:endParaRPr>
          </a:p>
          <a:p>
            <a:pPr algn="r">
              <a:lnSpc>
                <a:spcPct val="107000"/>
              </a:lnSpc>
              <a:spcAft>
                <a:spcPts val="800"/>
              </a:spcAft>
              <a:buNone/>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Colaboração </a:t>
            </a:r>
            <a:endParaRPr lang="pt-BR" sz="2200" dirty="0">
              <a:effectLst/>
              <a:latin typeface="Arial Narrow" panose="020B0606020202030204" pitchFamily="34" charset="0"/>
              <a:ea typeface="Calibri" panose="020F0502020204030204" pitchFamily="34" charset="0"/>
            </a:endParaRPr>
          </a:p>
          <a:p>
            <a:pPr algn="r">
              <a:lnSpc>
                <a:spcPct val="107000"/>
              </a:lnSpc>
              <a:spcAft>
                <a:spcPts val="800"/>
              </a:spcAft>
              <a:buNone/>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Professor Ms. Diogo Lopes Dias</a:t>
            </a:r>
            <a:endParaRPr lang="pt-BR" sz="2200" dirty="0">
              <a:effectLst/>
              <a:latin typeface="Arial Narrow" panose="020B0606020202030204" pitchFamily="34" charset="0"/>
              <a:ea typeface="Calibri" panose="020F0502020204030204" pitchFamily="34" charset="0"/>
            </a:endParaRPr>
          </a:p>
          <a:p>
            <a:pPr algn="r">
              <a:lnSpc>
                <a:spcPct val="107000"/>
              </a:lnSpc>
              <a:spcAft>
                <a:spcPts val="800"/>
              </a:spcAft>
              <a:buNone/>
              <a:tabLst>
                <a:tab pos="90170" algn="l"/>
                <a:tab pos="180340" algn="l"/>
              </a:tabLst>
            </a:pPr>
            <a:r>
              <a:rPr lang="pt-BR" sz="2200" dirty="0">
                <a:effectLst/>
                <a:latin typeface="Arial Narrow" panose="020B0606020202030204" pitchFamily="34" charset="0"/>
                <a:ea typeface="Arial Narrow" panose="020B0606020202030204" pitchFamily="34" charset="0"/>
                <a:cs typeface="Arial Narrow" panose="020B0606020202030204" pitchFamily="34" charset="0"/>
              </a:rPr>
              <a:t>CEPI Presidente Castello Branco – Goiânia-GO</a:t>
            </a:r>
            <a:endParaRPr lang="pt-BR" sz="2200" dirty="0">
              <a:effectLst/>
              <a:latin typeface="Arial Narrow" panose="020B0606020202030204" pitchFamily="34" charset="0"/>
              <a:ea typeface="Calibri" panose="020F0502020204030204" pitchFamily="34" charset="0"/>
            </a:endParaRPr>
          </a:p>
          <a:p>
            <a:pPr algn="just">
              <a:lnSpc>
                <a:spcPct val="107000"/>
              </a:lnSpc>
              <a:spcAft>
                <a:spcPts val="800"/>
              </a:spcAft>
              <a:buNone/>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 Texto VIII</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04AEE146-D564-B920-5B3E-CFE92B6BB9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150" y="3607256"/>
            <a:ext cx="1636610" cy="1690911"/>
          </a:xfrm>
          <a:prstGeom prst="rect">
            <a:avLst/>
          </a:prstGeom>
        </p:spPr>
      </p:pic>
      <p:sp>
        <p:nvSpPr>
          <p:cNvPr id="6" name="CaixaDeTexto 5">
            <a:extLst>
              <a:ext uri="{FF2B5EF4-FFF2-40B4-BE49-F238E27FC236}">
                <a16:creationId xmlns:a16="http://schemas.microsoft.com/office/drawing/2014/main" id="{4CD50B66-411C-B01B-7CD0-21B57C9D3C58}"/>
              </a:ext>
            </a:extLst>
          </p:cNvPr>
          <p:cNvSpPr txBox="1"/>
          <p:nvPr/>
        </p:nvSpPr>
        <p:spPr>
          <a:xfrm>
            <a:off x="1889760" y="2325239"/>
            <a:ext cx="9966960" cy="4254947"/>
          </a:xfrm>
          <a:prstGeom prst="rect">
            <a:avLst/>
          </a:prstGeom>
          <a:noFill/>
        </p:spPr>
        <p:txBody>
          <a:bodyPr wrap="square">
            <a:spAutoFit/>
          </a:bodyPr>
          <a:lstStyle/>
          <a:p>
            <a:pPr algn="just">
              <a:lnSpc>
                <a:spcPct val="107000"/>
              </a:lnSpc>
              <a:spcAft>
                <a:spcPts val="800"/>
              </a:spcAft>
              <a:buNone/>
              <a:tabLst>
                <a:tab pos="90170" algn="l"/>
                <a:tab pos="180340" algn="l"/>
              </a:tabLst>
            </a:pPr>
            <a:r>
              <a:rPr lang="pt-BR" sz="2200" b="1" dirty="0">
                <a:effectLst/>
                <a:latin typeface="Arial Narrow" panose="020B0606020202030204" pitchFamily="34" charset="0"/>
                <a:ea typeface="Arial Narrow" panose="020B0606020202030204" pitchFamily="34" charset="0"/>
                <a:cs typeface="Arial Narrow" panose="020B0606020202030204" pitchFamily="34" charset="0"/>
              </a:rPr>
              <a:t>Química Verde </a:t>
            </a:r>
            <a:endParaRPr lang="pt-BR" sz="22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200" dirty="0">
                <a:effectLst/>
                <a:latin typeface="Arial Narrow" panose="020B0606020202030204" pitchFamily="34" charset="0"/>
                <a:ea typeface="Calibri" panose="020F0502020204030204" pitchFamily="34" charset="0"/>
              </a:rPr>
              <a:t>Química Verde é a </a:t>
            </a:r>
            <a:r>
              <a:rPr lang="pt-BR" sz="2200" u="none" strike="noStrike" dirty="0">
                <a:effectLst/>
                <a:latin typeface="Arial Narrow" panose="020B0606020202030204" pitchFamily="34" charset="0"/>
                <a:ea typeface="Calibri" panose="020F0502020204030204" pitchFamily="34" charset="0"/>
                <a:hlinkClick r:id="rId3"/>
              </a:rPr>
              <a:t>área da Química</a:t>
            </a:r>
            <a:r>
              <a:rPr lang="pt-BR" sz="2200" dirty="0">
                <a:effectLst/>
                <a:latin typeface="Arial Narrow" panose="020B0606020202030204" pitchFamily="34" charset="0"/>
                <a:ea typeface="Calibri" panose="020F0502020204030204" pitchFamily="34" charset="0"/>
              </a:rPr>
              <a:t> que foca o desenvolvimento sustentável, ou seja, o desenvolvimento de produtos e processos químicos que busquem reduzir ou eliminar produtos perigosos à nossa saúde ou ao meio ambiente. A Química Verde se norteia por meio de 12 princípios, os quais podem ser aplicados no desenvolvimento dos processos químicos.</a:t>
            </a:r>
          </a:p>
          <a:p>
            <a:pPr algn="just">
              <a:lnSpc>
                <a:spcPct val="107000"/>
              </a:lnSpc>
              <a:spcAft>
                <a:spcPts val="800"/>
              </a:spcAft>
            </a:pPr>
            <a:r>
              <a:rPr lang="pt-BR" sz="2200" dirty="0">
                <a:effectLst/>
                <a:latin typeface="Arial Narrow" panose="020B0606020202030204" pitchFamily="34" charset="0"/>
                <a:ea typeface="Calibri" panose="020F0502020204030204" pitchFamily="34" charset="0"/>
              </a:rPr>
              <a:t>A Química Verde tem crescido diante das demandas da sociedade, e algumas empresas e indústrias têm adaptado os seus processos para que se tornem mais sustentáveis. Atualmente, o grande desafio está na capacitação dos novos profissionais de Química e na adaptação dos currículos, além de maior incentivo e informação para que mais empresas possam aderir aos princípios da Química Verde. Por mais que a implementação pareça custosa, a Química Verde traz benefícios econômicos e ambientais.</a:t>
            </a:r>
          </a:p>
        </p:txBody>
      </p:sp>
    </p:spTree>
    <p:extLst>
      <p:ext uri="{BB962C8B-B14F-4D97-AF65-F5344CB8AC3E}">
        <p14:creationId xmlns:p14="http://schemas.microsoft.com/office/powerpoint/2010/main" val="21830200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EEE02-AF37-8387-74F9-66720E37A04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16B11C0-BD0A-F53C-2FF9-5334568600EC}"/>
              </a:ext>
            </a:extLst>
          </p:cNvPr>
          <p:cNvSpPr txBox="1"/>
          <p:nvPr/>
        </p:nvSpPr>
        <p:spPr>
          <a:xfrm>
            <a:off x="284480" y="1074766"/>
            <a:ext cx="11582400" cy="5491311"/>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Os princípios da Química Verde</a:t>
            </a:r>
            <a:endParaRPr lang="pt-BR" sz="2400" dirty="0">
              <a:effectLst/>
              <a:latin typeface="Calibri" panose="020F0502020204030204" pitchFamily="34" charset="0"/>
              <a:ea typeface="Calibri" panose="020F0502020204030204" pitchFamily="34" charset="0"/>
            </a:endParaRPr>
          </a:p>
          <a:p>
            <a:pPr algn="just">
              <a:buNone/>
            </a:pPr>
            <a:r>
              <a:rPr lang="pt-BR" sz="2400" dirty="0">
                <a:effectLst/>
                <a:latin typeface="Arial Narrow" panose="020B0606020202030204" pitchFamily="34" charset="0"/>
                <a:ea typeface="Cambria" panose="02040503050406030204" pitchFamily="18" charset="0"/>
                <a:cs typeface="Times New Roman" panose="02020603050405020304" pitchFamily="18" charset="0"/>
              </a:rPr>
              <a:t> </a:t>
            </a:r>
            <a:endParaRPr lang="pt-BR" sz="24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Entende-se que a Química Verde possui 12 princípios:</a:t>
            </a:r>
          </a:p>
          <a:p>
            <a:pPr algn="just">
              <a:lnSpc>
                <a:spcPct val="107000"/>
              </a:lnSpc>
              <a:spcAft>
                <a:spcPts val="800"/>
              </a:spcAft>
              <a:buNone/>
            </a:pP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Prevenção:</a:t>
            </a:r>
            <a:r>
              <a:rPr lang="pt-BR" sz="2400" dirty="0">
                <a:effectLst/>
                <a:latin typeface="Arial Narrow" panose="020B0606020202030204" pitchFamily="34" charset="0"/>
                <a:ea typeface="Calibri" panose="020F0502020204030204" pitchFamily="34" charset="0"/>
              </a:rPr>
              <a:t> é melhor prevenir a formação de resíduos tóxicos do que tratá-los ou limpá-los após sua geração.</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Economia atômica:</a:t>
            </a:r>
            <a:r>
              <a:rPr lang="pt-BR" sz="2400" dirty="0">
                <a:effectLst/>
                <a:latin typeface="Arial Narrow" panose="020B0606020202030204" pitchFamily="34" charset="0"/>
                <a:ea typeface="Calibri" panose="020F0502020204030204" pitchFamily="34" charset="0"/>
              </a:rPr>
              <a:t> as metodologias sintéticas devem ser projetadas para maximizar a incorporação da massa total dos reagentes utilizados no produto.</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Síntese de produtos menos perigosos:</a:t>
            </a:r>
            <a:r>
              <a:rPr lang="pt-BR" sz="2400" dirty="0">
                <a:effectLst/>
                <a:latin typeface="Arial Narrow" panose="020B0606020202030204" pitchFamily="34" charset="0"/>
                <a:ea typeface="Calibri" panose="020F0502020204030204" pitchFamily="34" charset="0"/>
              </a:rPr>
              <a:t> quando for possível, a síntese de um produto químico deve utilizar ou gerar substâncias que possuam pouca ou nenhuma toxicidade à saúde humana e ao meio ambiente.</a:t>
            </a:r>
            <a:endParaRPr lang="pt-BR" sz="2400" dirty="0">
              <a:effectLst/>
              <a:latin typeface="Calibri" panose="020F0502020204030204" pitchFamily="34" charset="0"/>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Desenvolvimento de produtos seguros:</a:t>
            </a:r>
            <a:r>
              <a:rPr lang="pt-BR" sz="2400" dirty="0">
                <a:effectLst/>
                <a:latin typeface="Arial Narrow" panose="020B0606020202030204" pitchFamily="34" charset="0"/>
                <a:ea typeface="Calibri" panose="020F0502020204030204" pitchFamily="34" charset="0"/>
              </a:rPr>
              <a:t> os produtos químicos devem ser projetados para que sejam mais eficientes dentro do seu objetivo, assim como serem menos tóxicos.</a:t>
            </a: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944612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98790-3ACF-5259-28AB-BEACA2F8F42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7C813EC-42E3-000E-AACD-52BB39485B8F}"/>
              </a:ext>
            </a:extLst>
          </p:cNvPr>
          <p:cNvSpPr txBox="1"/>
          <p:nvPr/>
        </p:nvSpPr>
        <p:spPr>
          <a:xfrm>
            <a:off x="391160" y="981350"/>
            <a:ext cx="11409680" cy="5199437"/>
          </a:xfrm>
          <a:prstGeom prst="rect">
            <a:avLst/>
          </a:prstGeom>
          <a:noFill/>
        </p:spPr>
        <p:txBody>
          <a:bodyPr wrap="square">
            <a:spAutoFit/>
          </a:bodyPr>
          <a:lstStyle/>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Solventes e auxiliares mais seguros:</a:t>
            </a:r>
            <a:r>
              <a:rPr lang="pt-BR" sz="2400" dirty="0">
                <a:effectLst/>
                <a:latin typeface="Arial Narrow" panose="020B0606020202030204" pitchFamily="34" charset="0"/>
                <a:ea typeface="Calibri" panose="020F0502020204030204" pitchFamily="34" charset="0"/>
              </a:rPr>
              <a:t> o uso de substâncias auxiliares (como solventes, agentes de separação etc.) deve ser, quando possível, desnecessário e, quando utilizados, serem inócuos.</a:t>
            </a: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Incentivo à eficiência energética:</a:t>
            </a:r>
            <a:r>
              <a:rPr lang="pt-BR" sz="2400" dirty="0">
                <a:effectLst/>
                <a:latin typeface="Arial Narrow" panose="020B0606020202030204" pitchFamily="34" charset="0"/>
                <a:ea typeface="Calibri" panose="020F0502020204030204" pitchFamily="34" charset="0"/>
              </a:rPr>
              <a:t> é necessário reconhecer </a:t>
            </a:r>
            <a:r>
              <a:rPr lang="pt-BR" sz="2400" u="none" strike="noStrike" dirty="0">
                <a:effectLst/>
                <a:latin typeface="Arial Narrow" panose="020B0606020202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e minimizar os impactos ambientais</a:t>
            </a:r>
            <a:r>
              <a:rPr lang="pt-BR" sz="2400" dirty="0">
                <a:effectLst/>
                <a:latin typeface="Arial Narrow" panose="020B0606020202030204" pitchFamily="34" charset="0"/>
                <a:ea typeface="Calibri" panose="020F0502020204030204" pitchFamily="34" charset="0"/>
              </a:rPr>
              <a:t> e econômicos causados pelas exigências energéticas dos processos químicos. Se possível, métodos sintéticos devem ocorrer em temperatura e pressão ambientes.</a:t>
            </a: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Uso de matérias-primas de fonte renovável:</a:t>
            </a:r>
            <a:r>
              <a:rPr lang="pt-BR" sz="2400" dirty="0">
                <a:effectLst/>
                <a:latin typeface="Arial Narrow" panose="020B0606020202030204" pitchFamily="34" charset="0"/>
                <a:ea typeface="Calibri" panose="020F0502020204030204" pitchFamily="34" charset="0"/>
              </a:rPr>
              <a:t> sempre que houver viabilidade técnica e econômica, devem-se utilizar matérias-primas </a:t>
            </a:r>
            <a:r>
              <a:rPr lang="pt-BR" sz="2400" u="none" strike="noStrike"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oriundas de fontes renováveis</a:t>
            </a:r>
            <a:r>
              <a:rPr lang="pt-BR" sz="2400" dirty="0">
                <a:effectLst/>
                <a:latin typeface="Arial Narrow" panose="020B0606020202030204" pitchFamily="34" charset="0"/>
                <a:ea typeface="Calibri" panose="020F0502020204030204" pitchFamily="34" charset="0"/>
              </a:rPr>
              <a:t> em detrimento das oriundas de fontes não renováveis.</a:t>
            </a:r>
          </a:p>
          <a:p>
            <a:pPr marL="342900" lvl="0" indent="-342900" algn="just">
              <a:lnSpc>
                <a:spcPct val="107000"/>
              </a:lnSpc>
              <a:spcAft>
                <a:spcPts val="800"/>
              </a:spcAft>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Reduzir a formação de derivados:</a:t>
            </a:r>
            <a:r>
              <a:rPr lang="pt-BR" sz="2400" dirty="0">
                <a:effectLst/>
                <a:latin typeface="Arial Narrow" panose="020B0606020202030204" pitchFamily="34" charset="0"/>
                <a:ea typeface="Calibri" panose="020F0502020204030204" pitchFamily="34" charset="0"/>
              </a:rPr>
              <a:t> etapas de </a:t>
            </a:r>
            <a:r>
              <a:rPr lang="pt-BR" sz="2400" dirty="0" err="1">
                <a:effectLst/>
                <a:latin typeface="Arial Narrow" panose="020B0606020202030204" pitchFamily="34" charset="0"/>
                <a:ea typeface="Calibri" panose="020F0502020204030204" pitchFamily="34" charset="0"/>
              </a:rPr>
              <a:t>derivatização</a:t>
            </a:r>
            <a:r>
              <a:rPr lang="pt-BR" sz="2400" dirty="0">
                <a:effectLst/>
                <a:latin typeface="Arial Narrow" panose="020B0606020202030204" pitchFamily="34" charset="0"/>
                <a:ea typeface="Calibri" panose="020F0502020204030204" pitchFamily="34" charset="0"/>
              </a:rPr>
              <a:t> desnecessárias (uso de grupos bloqueadores, proteção/desproteção, modificação temporária de processos químicos e físicos) devem ser evitadas ou minimizadas sempre que possível, pois tais etapas necessitam de reagentes adicionais e podem gerar rejeitos.</a:t>
            </a:r>
          </a:p>
        </p:txBody>
      </p:sp>
    </p:spTree>
    <p:extLst>
      <p:ext uri="{BB962C8B-B14F-4D97-AF65-F5344CB8AC3E}">
        <p14:creationId xmlns:p14="http://schemas.microsoft.com/office/powerpoint/2010/main" val="18697780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DBA3F-B44A-824F-74A4-BAFFBFDF33E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89ED94-06F0-6193-F29C-376AD27D59FD}"/>
              </a:ext>
            </a:extLst>
          </p:cNvPr>
          <p:cNvSpPr txBox="1"/>
          <p:nvPr/>
        </p:nvSpPr>
        <p:spPr>
          <a:xfrm>
            <a:off x="264160" y="1224454"/>
            <a:ext cx="11440160" cy="4409092"/>
          </a:xfrm>
          <a:prstGeom prst="rect">
            <a:avLst/>
          </a:prstGeom>
          <a:noFill/>
        </p:spPr>
        <p:txBody>
          <a:bodyPr wrap="square">
            <a:spAutoFit/>
          </a:bodyPr>
          <a:lstStyle/>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Catálise:</a:t>
            </a:r>
            <a:r>
              <a:rPr lang="pt-BR" sz="2400" dirty="0">
                <a:effectLst/>
                <a:latin typeface="Arial Narrow" panose="020B0606020202030204" pitchFamily="34" charset="0"/>
                <a:ea typeface="Calibri" panose="020F0502020204030204" pitchFamily="34" charset="0"/>
              </a:rPr>
              <a:t> </a:t>
            </a:r>
            <a:r>
              <a:rPr lang="pt-BR" sz="2400" u="none" strike="noStrike" dirty="0">
                <a:effectLst/>
                <a:latin typeface="Arial Narrow" panose="020B0606020202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reagentes catalíticos</a:t>
            </a:r>
            <a:r>
              <a:rPr lang="pt-BR" sz="2400" dirty="0">
                <a:effectLst/>
                <a:latin typeface="Arial Narrow" panose="020B0606020202030204" pitchFamily="34" charset="0"/>
                <a:ea typeface="Calibri" panose="020F0502020204030204" pitchFamily="34" charset="0"/>
              </a:rPr>
              <a:t> (o mais seletivo possível) são superiores aos reagentes estequiométricos.</a:t>
            </a: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Desenvolvimento para degradação:</a:t>
            </a:r>
            <a:r>
              <a:rPr lang="pt-BR" sz="2400" dirty="0">
                <a:effectLst/>
                <a:latin typeface="Arial Narrow" panose="020B0606020202030204" pitchFamily="34" charset="0"/>
                <a:ea typeface="Calibri" panose="020F0502020204030204" pitchFamily="34" charset="0"/>
              </a:rPr>
              <a:t> produtos químicos devem ser desenvolvidos para que, ao final de sua utilização, sejam degradados em produtos inócuos e que não persistam no meio ambiente.</a:t>
            </a:r>
          </a:p>
          <a:p>
            <a:pPr marL="342900" lvl="0" indent="-342900" algn="just">
              <a:lnSpc>
                <a:spcPct val="107000"/>
              </a:lnSpc>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Prevenção </a:t>
            </a:r>
            <a:r>
              <a:rPr lang="pt-BR" sz="2400" b="1" u="none" strike="noStrike"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à poluição</a:t>
            </a:r>
            <a:r>
              <a:rPr lang="pt-BR" sz="2400" b="1" dirty="0">
                <a:effectLst/>
                <a:latin typeface="Arial Narrow" panose="020B0606020202030204" pitchFamily="34" charset="0"/>
                <a:ea typeface="Calibri" panose="020F0502020204030204" pitchFamily="34" charset="0"/>
              </a:rPr>
              <a:t> em tempo real:</a:t>
            </a:r>
            <a:r>
              <a:rPr lang="pt-BR" sz="2400" dirty="0">
                <a:effectLst/>
                <a:latin typeface="Arial Narrow" panose="020B0606020202030204" pitchFamily="34" charset="0"/>
                <a:ea typeface="Calibri" panose="020F0502020204030204" pitchFamily="34" charset="0"/>
              </a:rPr>
              <a:t> os métodos analíticos futuros devem ser desenvolvidos para monitorar e controlar em tempo real os processos químicos, para evitar que haja a formação de substâncias perigosas.</a:t>
            </a:r>
          </a:p>
          <a:p>
            <a:pPr marL="342900" lvl="0" indent="-342900" algn="just">
              <a:lnSpc>
                <a:spcPct val="107000"/>
              </a:lnSpc>
              <a:spcAft>
                <a:spcPts val="800"/>
              </a:spcAft>
              <a:buFont typeface="Symbol" panose="05050102010706020507" pitchFamily="18" charset="2"/>
              <a:buChar char=""/>
            </a:pPr>
            <a:r>
              <a:rPr lang="pt-BR" sz="2400" b="1" dirty="0">
                <a:effectLst/>
                <a:latin typeface="Arial Narrow" panose="020B0606020202030204" pitchFamily="34" charset="0"/>
                <a:ea typeface="Calibri" panose="020F0502020204030204" pitchFamily="34" charset="0"/>
              </a:rPr>
              <a:t>Química intrinsecamente segura para a prevenção de acidentes:</a:t>
            </a:r>
            <a:r>
              <a:rPr lang="pt-BR" sz="2400" dirty="0">
                <a:effectLst/>
                <a:latin typeface="Arial Narrow" panose="020B0606020202030204" pitchFamily="34" charset="0"/>
                <a:ea typeface="Calibri" panose="020F0502020204030204" pitchFamily="34" charset="0"/>
              </a:rPr>
              <a:t> as substâncias e as formas que são utilizadas em processos químicos devem ser escolhidas para minimizar o potencial de acidentes químicos, incluindo vazamentos, explosões e incêndios.</a:t>
            </a:r>
          </a:p>
        </p:txBody>
      </p:sp>
    </p:spTree>
    <p:extLst>
      <p:ext uri="{BB962C8B-B14F-4D97-AF65-F5344CB8AC3E}">
        <p14:creationId xmlns:p14="http://schemas.microsoft.com/office/powerpoint/2010/main" val="13514412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BBD9-0DAB-9196-B484-06F20D548C8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B2E4A80-1EC4-9A85-943C-B108EDFCAFB0}"/>
              </a:ext>
            </a:extLst>
          </p:cNvPr>
          <p:cNvSpPr txBox="1"/>
          <p:nvPr/>
        </p:nvSpPr>
        <p:spPr>
          <a:xfrm>
            <a:off x="142240" y="750431"/>
            <a:ext cx="11592560" cy="6004977"/>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Quais são os objetivos da Química Verde?</a:t>
            </a:r>
          </a:p>
          <a:p>
            <a:pPr marL="342900" lvl="0" indent="-342900" algn="just">
              <a:lnSpc>
                <a:spcPct val="107000"/>
              </a:lnSpc>
              <a:spcAft>
                <a:spcPts val="800"/>
              </a:spcAft>
              <a:buFont typeface="Wingdings" panose="05000000000000000000" pitchFamily="2" charset="2"/>
              <a:buChar char=""/>
            </a:pP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	A Química Verde busca o desenvolvimento de práticas e metodologias que objetivem, acima de tudo, o desenvolvimento sustentável. O termo “desenvolvimento sustentável” faz referência ao desenvolvimento que supra as demandas atuais sem impactar ou comprometer as gerações futuras.</a:t>
            </a: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rPr>
              <a:t>	A preocupação com o meio ambiente e como práticas extrativas e industriais podem impactá-lo teve grande apelo a partir da segunda metade do século XX, com alguns marcos importantes, </a:t>
            </a:r>
            <a:r>
              <a:rPr lang="pt-BR" sz="2400" u="none" strike="noStrike" dirty="0">
                <a:effectLst/>
                <a:latin typeface="Arial Narrow" panose="020B0606020202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como a Conferência de Estocolmo</a:t>
            </a:r>
            <a:r>
              <a:rPr lang="pt-BR" sz="2400" dirty="0">
                <a:effectLst/>
                <a:latin typeface="Arial Narrow" panose="020B0606020202030204" pitchFamily="34" charset="0"/>
                <a:ea typeface="Calibri" panose="020F0502020204030204" pitchFamily="34" charset="0"/>
              </a:rPr>
              <a:t> (1972) </a:t>
            </a:r>
            <a:r>
              <a:rPr lang="pt-BR" sz="2400" u="none" strike="noStrike"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e a Eco92</a:t>
            </a:r>
            <a:r>
              <a:rPr lang="pt-BR" sz="2400" dirty="0">
                <a:effectLst/>
                <a:latin typeface="Arial Narrow" panose="020B0606020202030204" pitchFamily="34" charset="0"/>
                <a:ea typeface="Calibri" panose="020F0502020204030204" pitchFamily="34" charset="0"/>
              </a:rPr>
              <a:t> no Rio de Janeiro (1992), com a presença de centenas de chefes de Estado e </a:t>
            </a:r>
            <a:r>
              <a:rPr lang="pt-BR" sz="2400" u="none" strike="noStrike" dirty="0">
                <a:effectLst/>
                <a:latin typeface="Arial Narrow" panose="020B0606020202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que culminaram na elaboração da Agenda 21</a:t>
            </a:r>
            <a:r>
              <a:rPr lang="pt-BR" sz="2400" dirty="0">
                <a:effectLst/>
                <a:latin typeface="Arial Narrow" panose="020B0606020202030204" pitchFamily="34" charset="0"/>
                <a:ea typeface="Calibri" panose="020F0502020204030204" pitchFamily="34" charset="0"/>
              </a:rPr>
              <a:t>.</a:t>
            </a:r>
          </a:p>
          <a:p>
            <a:pPr algn="just">
              <a:lnSpc>
                <a:spcPct val="107000"/>
              </a:lnSpc>
              <a:spcAft>
                <a:spcPts val="800"/>
              </a:spcAft>
            </a:pPr>
            <a:r>
              <a:rPr lang="pt-BR" sz="2400" dirty="0">
                <a:latin typeface="Arial Narrow" panose="020B0606020202030204" pitchFamily="34" charset="0"/>
              </a:rPr>
              <a:t>	No Brasil, a Constituição Federal de 1988 estabelece, no artigo 225, que “todos têm direito ao meio ambiente ecologicamente equilibrado, bem de uso comum do povo e essencial à sadia qualidade de vida, impondo-se ao Poder Público e à coletividade o dever de defendê-lo, preservá-lo para as presentes e futuras gerações”, numa clara alusão ao conceito de desenvolvimento sustentável.</a:t>
            </a:r>
            <a:endParaRPr lang="pt-BR" sz="24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0050329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E272D-F209-891F-51E5-6A187A87373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E7E5B9D-193F-0BC0-A3A1-7D5F2D52A04B}"/>
              </a:ext>
            </a:extLst>
          </p:cNvPr>
          <p:cNvSpPr txBox="1"/>
          <p:nvPr/>
        </p:nvSpPr>
        <p:spPr>
          <a:xfrm>
            <a:off x="325120" y="666129"/>
            <a:ext cx="11511280" cy="6004977"/>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As aplicações da Química Verde</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Em 1995 foi criado, nos EUA, o</a:t>
            </a:r>
            <a:r>
              <a:rPr lang="pt-BR" sz="2400" i="1" dirty="0">
                <a:effectLst/>
                <a:latin typeface="Arial Narrow" panose="020B0606020202030204" pitchFamily="34" charset="0"/>
                <a:ea typeface="Calibri" panose="020F0502020204030204" pitchFamily="34" charset="0"/>
              </a:rPr>
              <a:t> Green </a:t>
            </a:r>
            <a:r>
              <a:rPr lang="pt-BR" sz="2400" i="1" dirty="0" err="1">
                <a:effectLst/>
                <a:latin typeface="Arial Narrow" panose="020B0606020202030204" pitchFamily="34" charset="0"/>
                <a:ea typeface="Calibri" panose="020F0502020204030204" pitchFamily="34" charset="0"/>
              </a:rPr>
              <a:t>Chemistry</a:t>
            </a:r>
            <a:r>
              <a:rPr lang="pt-BR" sz="2400" i="1" dirty="0">
                <a:effectLst/>
                <a:latin typeface="Arial Narrow" panose="020B0606020202030204" pitchFamily="34" charset="0"/>
                <a:ea typeface="Calibri" panose="020F0502020204030204" pitchFamily="34" charset="0"/>
              </a:rPr>
              <a:t> </a:t>
            </a:r>
            <a:r>
              <a:rPr lang="pt-BR" sz="2400" i="1" dirty="0" err="1">
                <a:effectLst/>
                <a:latin typeface="Arial Narrow" panose="020B0606020202030204" pitchFamily="34" charset="0"/>
                <a:ea typeface="Calibri" panose="020F0502020204030204" pitchFamily="34" charset="0"/>
              </a:rPr>
              <a:t>Challenge</a:t>
            </a:r>
            <a:r>
              <a:rPr lang="pt-BR" sz="2400" i="1" dirty="0">
                <a:effectLst/>
                <a:latin typeface="Arial Narrow" panose="020B0606020202030204" pitchFamily="34" charset="0"/>
                <a:ea typeface="Calibri" panose="020F0502020204030204" pitchFamily="34" charset="0"/>
              </a:rPr>
              <a:t> Awards</a:t>
            </a:r>
            <a:r>
              <a:rPr lang="pt-BR" sz="2400" dirty="0">
                <a:effectLst/>
                <a:latin typeface="Arial Narrow" panose="020B0606020202030204" pitchFamily="34" charset="0"/>
                <a:ea typeface="Calibri" panose="020F0502020204030204" pitchFamily="34" charset="0"/>
              </a:rPr>
              <a:t>, o qual premia tecnologias químicas que incorporam os princípios da Química Verde no desenvolvimento, manufatura e usos da Química.</a:t>
            </a:r>
          </a:p>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Exemplos de aplicações da Química Verde</a:t>
            </a: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Em 2023, por exemplo, a empresa </a:t>
            </a:r>
            <a:r>
              <a:rPr lang="pt-BR" sz="2400" dirty="0" err="1">
                <a:effectLst/>
                <a:latin typeface="Arial Narrow" panose="020B0606020202030204" pitchFamily="34" charset="0"/>
                <a:ea typeface="Calibri" panose="020F0502020204030204" pitchFamily="34" charset="0"/>
              </a:rPr>
              <a:t>Clorox</a:t>
            </a:r>
            <a:r>
              <a:rPr lang="pt-BR" sz="2400" dirty="0">
                <a:effectLst/>
                <a:latin typeface="Arial Narrow" panose="020B0606020202030204" pitchFamily="34" charset="0"/>
                <a:ea typeface="Calibri" panose="020F0502020204030204" pitchFamily="34" charset="0"/>
              </a:rPr>
              <a:t> recebeu prêmio por desenvolver um produto </a:t>
            </a:r>
            <a:r>
              <a:rPr lang="pt-BR" sz="2400" dirty="0" err="1">
                <a:effectLst/>
                <a:latin typeface="Arial Narrow" panose="020B0606020202030204" pitchFamily="34" charset="0"/>
                <a:ea typeface="Calibri" panose="020F0502020204030204" pitchFamily="34" charset="0"/>
              </a:rPr>
              <a:t>limpante</a:t>
            </a:r>
            <a:r>
              <a:rPr lang="pt-BR" sz="2400" dirty="0">
                <a:effectLst/>
                <a:latin typeface="Arial Narrow" panose="020B0606020202030204" pitchFamily="34" charset="0"/>
                <a:ea typeface="Calibri" panose="020F0502020204030204" pitchFamily="34" charset="0"/>
              </a:rPr>
              <a:t> e desinfetante que pode ser manuseado sem a utilização de equipamentos de proteção individual, que não branqueia as superfícies, é formulado sem álcool e pode ser usado com segurança na maioria das superfícies. O produto é pronto para uso e à base de ácido láctico, desinfetando 99,999% dos germes causadores de doenças em dois minutos ou menos.</a:t>
            </a: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rPr>
              <a:t>Em 2008, a </a:t>
            </a:r>
            <a:r>
              <a:rPr lang="pt-BR" sz="2400" dirty="0" err="1">
                <a:effectLst/>
                <a:latin typeface="Arial Narrow" panose="020B0606020202030204" pitchFamily="34" charset="0"/>
                <a:ea typeface="Calibri" panose="020F0502020204030204" pitchFamily="34" charset="0"/>
              </a:rPr>
              <a:t>Corteva</a:t>
            </a:r>
            <a:r>
              <a:rPr lang="pt-BR" sz="2400" dirty="0">
                <a:effectLst/>
                <a:latin typeface="Arial Narrow" panose="020B0606020202030204" pitchFamily="34" charset="0"/>
                <a:ea typeface="Calibri" panose="020F0502020204030204" pitchFamily="34" charset="0"/>
              </a:rPr>
              <a:t> </a:t>
            </a:r>
            <a:r>
              <a:rPr lang="pt-BR" sz="2400" dirty="0" err="1">
                <a:effectLst/>
                <a:latin typeface="Arial Narrow" panose="020B0606020202030204" pitchFamily="34" charset="0"/>
                <a:ea typeface="Calibri" panose="020F0502020204030204" pitchFamily="34" charset="0"/>
              </a:rPr>
              <a:t>Agriscience</a:t>
            </a:r>
            <a:r>
              <a:rPr lang="pt-BR" sz="2400" dirty="0">
                <a:effectLst/>
                <a:latin typeface="Arial Narrow" panose="020B0606020202030204" pitchFamily="34" charset="0"/>
                <a:ea typeface="Calibri" panose="020F0502020204030204" pitchFamily="34" charset="0"/>
              </a:rPr>
              <a:t>, ligada à </a:t>
            </a:r>
            <a:r>
              <a:rPr lang="pt-BR" sz="2400" dirty="0" err="1">
                <a:effectLst/>
                <a:latin typeface="Arial Narrow" panose="020B0606020202030204" pitchFamily="34" charset="0"/>
                <a:ea typeface="Calibri" panose="020F0502020204030204" pitchFamily="34" charset="0"/>
              </a:rPr>
              <a:t>DowDuPont</a:t>
            </a:r>
            <a:r>
              <a:rPr lang="pt-BR" sz="2400" dirty="0">
                <a:effectLst/>
                <a:latin typeface="Arial Narrow" panose="020B0606020202030204" pitchFamily="34" charset="0"/>
                <a:ea typeface="Calibri" panose="020F0502020204030204" pitchFamily="34" charset="0"/>
              </a:rPr>
              <a:t>, recebeu a mesma premiação pelo desenvolvimento do pesticida verde “</a:t>
            </a:r>
            <a:r>
              <a:rPr lang="pt-BR" sz="2400" dirty="0" err="1">
                <a:effectLst/>
                <a:latin typeface="Arial Narrow" panose="020B0606020202030204" pitchFamily="34" charset="0"/>
                <a:ea typeface="Calibri" panose="020F0502020204030204" pitchFamily="34" charset="0"/>
              </a:rPr>
              <a:t>spinetoram</a:t>
            </a:r>
            <a:r>
              <a:rPr lang="pt-BR" sz="2400" dirty="0">
                <a:effectLst/>
                <a:latin typeface="Arial Narrow" panose="020B0606020202030204" pitchFamily="34" charset="0"/>
                <a:ea typeface="Calibri" panose="020F0502020204030204" pitchFamily="34" charset="0"/>
              </a:rPr>
              <a:t>”, uma evolução do biopesticida “</a:t>
            </a:r>
            <a:r>
              <a:rPr lang="pt-BR" sz="2400" dirty="0" err="1">
                <a:effectLst/>
                <a:latin typeface="Arial Narrow" panose="020B0606020202030204" pitchFamily="34" charset="0"/>
                <a:ea typeface="Calibri" panose="020F0502020204030204" pitchFamily="34" charset="0"/>
              </a:rPr>
              <a:t>spinosad</a:t>
            </a:r>
            <a:r>
              <a:rPr lang="pt-BR" sz="2400" dirty="0">
                <a:effectLst/>
                <a:latin typeface="Arial Narrow" panose="020B0606020202030204" pitchFamily="34" charset="0"/>
                <a:ea typeface="Calibri" panose="020F0502020204030204" pitchFamily="34" charset="0"/>
              </a:rPr>
              <a:t>” e que, segundo a empresa, seria capaz de reduzir drasticamente o uso de pesticidas organofosforados.</a:t>
            </a:r>
          </a:p>
        </p:txBody>
      </p:sp>
    </p:spTree>
    <p:extLst>
      <p:ext uri="{BB962C8B-B14F-4D97-AF65-F5344CB8AC3E}">
        <p14:creationId xmlns:p14="http://schemas.microsoft.com/office/powerpoint/2010/main" val="38823707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B803E-2F85-A9D7-1FB3-D57F360243E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2A09EEB-1053-E2EE-A4A1-E9D1EECA8325}"/>
              </a:ext>
            </a:extLst>
          </p:cNvPr>
          <p:cNvSpPr txBox="1"/>
          <p:nvPr/>
        </p:nvSpPr>
        <p:spPr>
          <a:xfrm>
            <a:off x="345440" y="1560925"/>
            <a:ext cx="11430000" cy="4116512"/>
          </a:xfrm>
          <a:prstGeom prst="rect">
            <a:avLst/>
          </a:prstGeom>
          <a:noFill/>
        </p:spPr>
        <p:txBody>
          <a:bodyPr wrap="square">
            <a:spAutoFit/>
          </a:bodyPr>
          <a:lstStyle/>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Um dos objetivos da Química Verde é reduzir o uso de produtos prejudiciais ao meio ambiente e à saúde humana.</a:t>
            </a: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rPr>
              <a:t>Em 2002 a Pfizer criou uma rota sintética mais verde para a produção do fármaco sertralina, utilizado para o tratamento da depressão. O novo processo trouxe melhorias ao meio ambiente, assim como melhorou, de modo geral, a eficiência e a seletividade da síntese. De modo mais específico, uma sequência de três etapas da rota original foi substituída por uma sequência com uma única etapa. Além disso, o uso de matéria-prima foi diminuído significativamente, e o processo foi otimizado para que ocorresse </a:t>
            </a:r>
            <a:r>
              <a:rPr lang="pt-BR" sz="2400" u="none" strike="noStrike" dirty="0">
                <a:effectLst/>
                <a:latin typeface="Arial Narrow" panose="020B0606020202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todo em etanol</a:t>
            </a:r>
            <a:r>
              <a:rPr lang="pt-BR" sz="2400" dirty="0">
                <a:effectLst/>
                <a:latin typeface="Arial Narrow" panose="020B0606020202030204" pitchFamily="34" charset="0"/>
                <a:ea typeface="Calibri" panose="020F0502020204030204" pitchFamily="34" charset="0"/>
              </a:rPr>
              <a:t>. Essa última alteração permitiu eliminar o uso, destilação e recuperação de quatro solventes tóxicos (cloreto de metila, </a:t>
            </a:r>
            <a:r>
              <a:rPr lang="pt-BR" sz="2400" dirty="0" err="1">
                <a:effectLst/>
                <a:latin typeface="Arial Narrow" panose="020B0606020202030204" pitchFamily="34" charset="0"/>
                <a:ea typeface="Calibri" panose="020F0502020204030204" pitchFamily="34" charset="0"/>
              </a:rPr>
              <a:t>tetrahidrofurano</a:t>
            </a:r>
            <a:r>
              <a:rPr lang="pt-BR" sz="2400" dirty="0">
                <a:effectLst/>
                <a:latin typeface="Arial Narrow" panose="020B0606020202030204" pitchFamily="34" charset="0"/>
                <a:ea typeface="Calibri" panose="020F0502020204030204" pitchFamily="34" charset="0"/>
              </a:rPr>
              <a:t>, tolueno e hexano).</a:t>
            </a:r>
          </a:p>
        </p:txBody>
      </p:sp>
    </p:spTree>
    <p:extLst>
      <p:ext uri="{BB962C8B-B14F-4D97-AF65-F5344CB8AC3E}">
        <p14:creationId xmlns:p14="http://schemas.microsoft.com/office/powerpoint/2010/main" val="2104891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C062-1D20-9C3C-F3F1-BAE58336C2D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CCE99F6-86B5-3F92-C3CD-893A4ACA7B11}"/>
              </a:ext>
            </a:extLst>
          </p:cNvPr>
          <p:cNvSpPr txBox="1"/>
          <p:nvPr/>
        </p:nvSpPr>
        <p:spPr>
          <a:xfrm>
            <a:off x="386080" y="595009"/>
            <a:ext cx="11419840" cy="6107569"/>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Quais são as vantagens e desvantagens da Química Verde?</a:t>
            </a:r>
          </a:p>
          <a:p>
            <a:pPr marL="342900" lvl="0" indent="-342900" algn="just">
              <a:lnSpc>
                <a:spcPct val="107000"/>
              </a:lnSpc>
              <a:spcAft>
                <a:spcPts val="800"/>
              </a:spcAft>
              <a:buFont typeface="Wingdings" panose="05000000000000000000" pitchFamily="2" charset="2"/>
              <a:buChar char=""/>
            </a:pP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Ao objetivar o desenvolvimento sustentável, a Química Verde prioriza rotas químicas ideais. Observando-se os 12 princípios, percebe-se que a Química Verde trabalha com três pilares:</a:t>
            </a:r>
          </a:p>
          <a:p>
            <a:pPr marL="342900" lvl="0" indent="-342900" algn="just">
              <a:lnSpc>
                <a:spcPct val="107000"/>
              </a:lnSpc>
              <a:buFont typeface="Symbol" panose="05050102010706020507" pitchFamily="18" charset="2"/>
              <a:buChar char=""/>
            </a:pPr>
            <a:r>
              <a:rPr lang="pt-BR" sz="2400" dirty="0">
                <a:effectLst/>
                <a:latin typeface="Arial Narrow" panose="020B0606020202030204" pitchFamily="34" charset="0"/>
                <a:ea typeface="Calibri" panose="020F0502020204030204" pitchFamily="34" charset="0"/>
              </a:rPr>
              <a:t>utilização de recursos renováveis;</a:t>
            </a:r>
          </a:p>
          <a:p>
            <a:pPr marL="342900" lvl="0" indent="-342900" algn="just">
              <a:lnSpc>
                <a:spcPct val="107000"/>
              </a:lnSpc>
              <a:buFont typeface="Symbol" panose="05050102010706020507" pitchFamily="18" charset="2"/>
              <a:buChar char=""/>
            </a:pPr>
            <a:r>
              <a:rPr lang="pt-BR" sz="2400" dirty="0">
                <a:effectLst/>
                <a:latin typeface="Arial Narrow" panose="020B0606020202030204" pitchFamily="34" charset="0"/>
                <a:ea typeface="Calibri" panose="020F0502020204030204" pitchFamily="34" charset="0"/>
              </a:rPr>
              <a:t>aumento da eficiência energética;</a:t>
            </a:r>
          </a:p>
          <a:p>
            <a:pPr marL="342900" lvl="0" indent="-342900" algn="just">
              <a:lnSpc>
                <a:spcPct val="107000"/>
              </a:lnSpc>
              <a:spcAft>
                <a:spcPts val="800"/>
              </a:spcAft>
              <a:buFont typeface="Symbol" panose="05050102010706020507" pitchFamily="18" charset="2"/>
              <a:buChar char=""/>
            </a:pPr>
            <a:r>
              <a:rPr lang="pt-BR" sz="2400" dirty="0">
                <a:effectLst/>
                <a:latin typeface="Arial Narrow" panose="020B0606020202030204" pitchFamily="34" charset="0"/>
                <a:ea typeface="Calibri" panose="020F0502020204030204" pitchFamily="34" charset="0"/>
              </a:rPr>
              <a:t>eliminação de substâncias nocivas e persistentes.</a:t>
            </a: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Dessa forma, vê-se que há uma preocupação não só </a:t>
            </a:r>
            <a:r>
              <a:rPr lang="pt-BR" sz="2400" u="none" strike="noStrike" dirty="0">
                <a:effectLst/>
                <a:latin typeface="Arial Narrow" panose="020B0606020202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com o meio ambiente</a:t>
            </a:r>
            <a:r>
              <a:rPr lang="pt-BR" sz="2400" dirty="0">
                <a:effectLst/>
                <a:latin typeface="Arial Narrow" panose="020B0606020202030204" pitchFamily="34" charset="0"/>
                <a:ea typeface="Calibri" panose="020F0502020204030204" pitchFamily="34" charset="0"/>
              </a:rPr>
              <a:t> de maneira geral, mas com a saúde dos seres humanos e com os custos dos processos químicos.</a:t>
            </a:r>
          </a:p>
          <a:p>
            <a:pPr algn="just">
              <a:lnSpc>
                <a:spcPct val="107000"/>
              </a:lnSpc>
              <a:spcAft>
                <a:spcPts val="800"/>
              </a:spcAft>
            </a:pPr>
            <a:r>
              <a:rPr lang="pt-BR" sz="2400" dirty="0">
                <a:effectLst/>
                <a:latin typeface="Arial Narrow" panose="020B0606020202030204" pitchFamily="34" charset="0"/>
                <a:ea typeface="Calibri" panose="020F0502020204030204" pitchFamily="34" charset="0"/>
              </a:rPr>
              <a:t>Priorizar a eficiência energética, a utilização de reações catalíticas, a busca por redução de geração de resíduos tóxicos e nocivos permite que o agente minimize seus custos com energia, pois trabalhará com condições mais brandas de pressão e temperatura, adquirindo seu produto com maior eficiência e velocidade, o que lhe garantirá maiores rendimentos e lucros, além de minimização de custos com tratamento e eliminação de rejeitos.</a:t>
            </a:r>
          </a:p>
        </p:txBody>
      </p:sp>
    </p:spTree>
    <p:extLst>
      <p:ext uri="{BB962C8B-B14F-4D97-AF65-F5344CB8AC3E}">
        <p14:creationId xmlns:p14="http://schemas.microsoft.com/office/powerpoint/2010/main" val="19887275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B67FF-4DCC-03F2-1956-C4295A85368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A88A6DB-A000-AE38-0ECE-5EF6AC3B98B1}"/>
              </a:ext>
            </a:extLst>
          </p:cNvPr>
          <p:cNvSpPr txBox="1"/>
          <p:nvPr/>
        </p:nvSpPr>
        <p:spPr>
          <a:xfrm>
            <a:off x="233680" y="560442"/>
            <a:ext cx="11724640" cy="6297558"/>
          </a:xfrm>
          <a:prstGeom prst="rect">
            <a:avLst/>
          </a:prstGeom>
          <a:noFill/>
        </p:spPr>
        <p:txBody>
          <a:bodyPr wrap="square">
            <a:spAutoFit/>
          </a:bodyPr>
          <a:lstStyle/>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	</a:t>
            </a:r>
            <a:r>
              <a:rPr lang="pt-BR" sz="2300" dirty="0">
                <a:effectLst/>
                <a:latin typeface="Arial Narrow" panose="020B0606020202030204" pitchFamily="34" charset="0"/>
                <a:ea typeface="Calibri" panose="020F0502020204030204" pitchFamily="34" charset="0"/>
              </a:rPr>
              <a:t>A Química Verde permite a otimização de custos, redução de produtos perigosos e uso mais racional da energia.</a:t>
            </a:r>
          </a:p>
          <a:p>
            <a:pPr algn="just">
              <a:lnSpc>
                <a:spcPct val="107000"/>
              </a:lnSpc>
              <a:spcAft>
                <a:spcPts val="800"/>
              </a:spcAft>
              <a:buNone/>
            </a:pPr>
            <a:r>
              <a:rPr lang="pt-BR" sz="2300" dirty="0">
                <a:effectLst/>
                <a:latin typeface="Arial Narrow" panose="020B0606020202030204" pitchFamily="34" charset="0"/>
                <a:ea typeface="Calibri" panose="020F0502020204030204" pitchFamily="34" charset="0"/>
              </a:rPr>
              <a:t>	Não só isso, a adequação dos processos à Química Verde permite que a indústria possa se precaver das sanções impostas pelas legislações ambientais. Não são raros os casos de empresas e agentes que são multados por crimes ambientais. Em agosto de 2023, por exemplo, uma empresa foi identificada como responsável por descarte irregular de produtos químicos utilizados para fabricação de detergentes no Rio Guandu, Rio de Janeiro, deixando 11 milhões de pessoas sem abastecimento de água. O Instituto Estadual do Ambiente (Inea) aplicou uma multa de R$ 10,7 milhões à empresa.</a:t>
            </a:r>
          </a:p>
          <a:p>
            <a:pPr algn="just">
              <a:lnSpc>
                <a:spcPct val="107000"/>
              </a:lnSpc>
              <a:spcAft>
                <a:spcPts val="800"/>
              </a:spcAft>
              <a:buNone/>
            </a:pPr>
            <a:r>
              <a:rPr lang="pt-BR" sz="2300" dirty="0">
                <a:effectLst/>
                <a:latin typeface="Arial Narrow" panose="020B0606020202030204" pitchFamily="34" charset="0"/>
                <a:ea typeface="Calibri" panose="020F0502020204030204" pitchFamily="34" charset="0"/>
              </a:rPr>
              <a:t>	Contudo, a transição de um produto antigo e tradicional para um novo produto verde pode ocasionar em grande investimento e custo. Por vezes, até o desenvolvimento de um novo produto que atenda aos princípios da Química Verde não é fácil, pois, frequentemente, não se conhecem insumos químicos ou matérias-primas que serão capazes de entregar um produto com a mesma qualidade, porém verde.</a:t>
            </a:r>
          </a:p>
          <a:p>
            <a:pPr algn="just">
              <a:lnSpc>
                <a:spcPct val="107000"/>
              </a:lnSpc>
              <a:spcAft>
                <a:spcPts val="800"/>
              </a:spcAft>
            </a:pPr>
            <a:r>
              <a:rPr lang="pt-BR" sz="2300" dirty="0">
                <a:effectLst/>
                <a:latin typeface="Arial Narrow" panose="020B0606020202030204" pitchFamily="34" charset="0"/>
                <a:ea typeface="Calibri" panose="020F0502020204030204" pitchFamily="34" charset="0"/>
              </a:rPr>
              <a:t>	Com alto custo e falta de informação, há falta de incentivo para buscar matérias-primas e tecnologias alternativas que adequem processos à Química Verde.</a:t>
            </a:r>
          </a:p>
        </p:txBody>
      </p:sp>
    </p:spTree>
    <p:extLst>
      <p:ext uri="{BB962C8B-B14F-4D97-AF65-F5344CB8AC3E}">
        <p14:creationId xmlns:p14="http://schemas.microsoft.com/office/powerpoint/2010/main" val="22815177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F0B0F-E484-711F-4C8D-EA8B350F90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C390A2-1C1F-2A0B-BDF3-A0BB4385CB9D}"/>
              </a:ext>
            </a:extLst>
          </p:cNvPr>
          <p:cNvSpPr txBox="1"/>
          <p:nvPr/>
        </p:nvSpPr>
        <p:spPr>
          <a:xfrm>
            <a:off x="375920" y="1857288"/>
            <a:ext cx="11155680" cy="3428759"/>
          </a:xfrm>
          <a:prstGeom prst="rect">
            <a:avLst/>
          </a:prstGeom>
          <a:noFill/>
        </p:spPr>
        <p:txBody>
          <a:bodyPr wrap="square">
            <a:spAutoFit/>
          </a:bodyPr>
          <a:lstStyle/>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Desafios relacionados à Química Verde</a:t>
            </a:r>
          </a:p>
          <a:p>
            <a:pPr algn="just">
              <a:lnSpc>
                <a:spcPct val="107000"/>
              </a:lnSpc>
              <a:spcAft>
                <a:spcPts val="800"/>
              </a:spcAft>
            </a:pPr>
            <a:endParaRPr lang="pt-BR" sz="2400" b="1" dirty="0">
              <a:latin typeface="Arial Narrow" panose="020B0606020202030204" pitchFamily="34" charset="0"/>
              <a:ea typeface="Calibri" panose="020F0502020204030204" pitchFamily="34" charset="0"/>
            </a:endParaRPr>
          </a:p>
          <a:p>
            <a:pPr algn="just">
              <a:lnSpc>
                <a:spcPct val="107000"/>
              </a:lnSpc>
              <a:spcAft>
                <a:spcPts val="800"/>
              </a:spcAft>
            </a:pPr>
            <a:r>
              <a:rPr lang="pt-BR" sz="2400" b="1" dirty="0">
                <a:effectLst/>
                <a:latin typeface="Arial Narrow" panose="020B0606020202030204" pitchFamily="34" charset="0"/>
                <a:ea typeface="Calibri" panose="020F0502020204030204" pitchFamily="34" charset="0"/>
              </a:rPr>
              <a:t>	</a:t>
            </a:r>
            <a:r>
              <a:rPr lang="pt-BR" sz="2400" dirty="0">
                <a:effectLst/>
                <a:latin typeface="Arial Narrow" panose="020B0606020202030204" pitchFamily="34" charset="0"/>
                <a:ea typeface="Calibri" panose="020F0502020204030204" pitchFamily="34" charset="0"/>
              </a:rPr>
              <a:t>Talvez o maior desafio da Química Verde seja a difusão nos currículos das universidades que irão formar os futuros profissionais de Química. Até então, percebe-se que a formação do químico está focada na excelência técnica e profissional. Nesse sentido, deve-se manter a qualidade técnica, mas também propiciar uma formação ética e cidadã, que permita aos profissionais terem uma visão global; que entendam as demandas sociais, que sejam capazes de adaptar os conhecimentos técnicos adquiridos com as exigências do nosso planeta.</a:t>
            </a:r>
          </a:p>
        </p:txBody>
      </p:sp>
    </p:spTree>
    <p:extLst>
      <p:ext uri="{BB962C8B-B14F-4D97-AF65-F5344CB8AC3E}">
        <p14:creationId xmlns:p14="http://schemas.microsoft.com/office/powerpoint/2010/main" val="9354365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E5E29-D872-99E8-1B62-7EEBF04E09D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9785E4C-DEE7-6F95-E20C-19EBE8645DEC}"/>
              </a:ext>
            </a:extLst>
          </p:cNvPr>
          <p:cNvSpPr txBox="1"/>
          <p:nvPr/>
        </p:nvSpPr>
        <p:spPr>
          <a:xfrm>
            <a:off x="193040" y="620539"/>
            <a:ext cx="11430000" cy="5082097"/>
          </a:xfrm>
          <a:prstGeom prst="rect">
            <a:avLst/>
          </a:prstGeom>
          <a:noFill/>
        </p:spPr>
        <p:txBody>
          <a:bodyPr wrap="square">
            <a:spAutoFit/>
          </a:bodyPr>
          <a:lstStyle/>
          <a:p>
            <a:pPr algn="just">
              <a:lnSpc>
                <a:spcPct val="107000"/>
              </a:lnSpc>
              <a:spcAft>
                <a:spcPts val="800"/>
              </a:spcAft>
              <a:buNone/>
            </a:pPr>
            <a:r>
              <a:rPr lang="pt-BR" sz="2200" dirty="0">
                <a:effectLst/>
                <a:latin typeface="Arial Narrow" panose="020B0606020202030204" pitchFamily="34" charset="0"/>
                <a:ea typeface="Calibri" panose="020F0502020204030204" pitchFamily="34" charset="0"/>
              </a:rPr>
              <a:t>	A Química Verde ainda é pouco discutida na formação de profissionais no Brasil.</a:t>
            </a:r>
          </a:p>
          <a:p>
            <a:pPr algn="just">
              <a:lnSpc>
                <a:spcPct val="107000"/>
              </a:lnSpc>
              <a:spcAft>
                <a:spcPts val="800"/>
              </a:spcAft>
              <a:buNone/>
            </a:pPr>
            <a:r>
              <a:rPr lang="pt-BR" sz="2200" dirty="0">
                <a:effectLst/>
                <a:latin typeface="Arial Narrow" panose="020B0606020202030204" pitchFamily="34" charset="0"/>
                <a:ea typeface="Calibri" panose="020F0502020204030204" pitchFamily="34" charset="0"/>
              </a:rPr>
              <a:t>Tavares e colaboradores (2022) realizaram uma avaliação onde foi percebido que poucos artigos científicos brasileiros abordaram a temática da Química Verde no período de 2011 a 2021, demonstrando que ainda é um campo de baixa discussão no país. Em um dos principais periódicos sobre ensino de Química, o </a:t>
            </a:r>
            <a:r>
              <a:rPr lang="pt-BR" sz="2200" i="1" dirty="0">
                <a:effectLst/>
                <a:latin typeface="Arial Narrow" panose="020B0606020202030204" pitchFamily="34" charset="0"/>
                <a:ea typeface="Calibri" panose="020F0502020204030204" pitchFamily="34" charset="0"/>
              </a:rPr>
              <a:t>Química Nova Na Escola</a:t>
            </a:r>
            <a:r>
              <a:rPr lang="pt-BR" sz="2200" dirty="0">
                <a:effectLst/>
                <a:latin typeface="Arial Narrow" panose="020B0606020202030204" pitchFamily="34" charset="0"/>
                <a:ea typeface="Calibri" panose="020F0502020204030204" pitchFamily="34" charset="0"/>
              </a:rPr>
              <a:t>, os autores concluíram que apenas três artigos deram ênfase à temática da Química Verde no referido período.</a:t>
            </a:r>
          </a:p>
          <a:p>
            <a:pPr algn="just">
              <a:lnSpc>
                <a:spcPct val="107000"/>
              </a:lnSpc>
              <a:spcAft>
                <a:spcPts val="800"/>
              </a:spcAft>
              <a:buNone/>
            </a:pPr>
            <a:endParaRPr lang="pt-BR" sz="22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Calibri" panose="020F0502020204030204" pitchFamily="34" charset="0"/>
              </a:rPr>
              <a:t>	Já Vaz e colaboradores (2024) viram que apenas 5% das instituições superiores privadas de ensino de Química do Brasil trabalham com Química Verde, enquanto o tema é debatido em mais de 50% das instituições superiores públicas. Os autores ainda dizem que, apesar das Diretrizes Curriculares Nacionais para os cursos de Química concordarem com a aplicabilidade do tema, ainda depende da interpretação das próprias instituições de ensino sobre como será trabalhado, ou seja, como os projetos pedagógicos serão construídos e como será o engajamento dos professores com o campo de estudo.</a:t>
            </a:r>
          </a:p>
        </p:txBody>
      </p:sp>
    </p:spTree>
    <p:extLst>
      <p:ext uri="{BB962C8B-B14F-4D97-AF65-F5344CB8AC3E}">
        <p14:creationId xmlns:p14="http://schemas.microsoft.com/office/powerpoint/2010/main" val="18864232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16C82-9F33-018B-819D-B00D80FE94F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A4F88A4-4BAA-4EF0-CA2C-AD4D75D6C7FF}"/>
              </a:ext>
            </a:extLst>
          </p:cNvPr>
          <p:cNvSpPr txBox="1"/>
          <p:nvPr/>
        </p:nvSpPr>
        <p:spPr>
          <a:xfrm>
            <a:off x="340360" y="1051869"/>
            <a:ext cx="11511280" cy="5021183"/>
          </a:xfrm>
          <a:prstGeom prst="rect">
            <a:avLst/>
          </a:prstGeom>
          <a:noFill/>
        </p:spPr>
        <p:txBody>
          <a:bodyPr wrap="square">
            <a:spAutoFit/>
          </a:bodyPr>
          <a:lstStyle/>
          <a:p>
            <a:pPr algn="just">
              <a:lnSpc>
                <a:spcPct val="107000"/>
              </a:lnSpc>
              <a:spcAft>
                <a:spcPts val="800"/>
              </a:spcAft>
              <a:buNone/>
            </a:pPr>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marL="342900" lvl="0" indent="-342900" algn="just">
              <a:lnSpc>
                <a:spcPct val="107000"/>
              </a:lnSpc>
              <a:spcAft>
                <a:spcPts val="800"/>
              </a:spcAft>
              <a:buFont typeface="Wingdings" panose="05000000000000000000" pitchFamily="2" charset="2"/>
              <a:buChar char=""/>
            </a:pPr>
            <a:r>
              <a:rPr lang="pt-BR" sz="2400" b="1" dirty="0">
                <a:effectLst/>
                <a:latin typeface="Arial Narrow" panose="020B0606020202030204" pitchFamily="34" charset="0"/>
                <a:ea typeface="Calibri" panose="020F0502020204030204" pitchFamily="34" charset="0"/>
              </a:rPr>
              <a:t>Qual a importância da Química Verde?</a:t>
            </a:r>
          </a:p>
          <a:p>
            <a:pPr lvl="0" algn="just">
              <a:lnSpc>
                <a:spcPct val="107000"/>
              </a:lnSpc>
              <a:spcAft>
                <a:spcPts val="800"/>
              </a:spcAft>
            </a:pPr>
            <a:endParaRPr lang="pt-BR" sz="24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Propiciar e propagar a Química Verde permite que a ciência e a indústria trabalhem em prol do desenvolvimento sustentável. Como já dito, a Química Verde é importante para atender as demandas das gerações atuais, garantindo economia e racionalização de recursos financeiros e ambientais, e ainda permitir que as sociedades futuras recebam um planeta com meio ambiente equilibrado.</a:t>
            </a:r>
          </a:p>
          <a:p>
            <a:pPr algn="just">
              <a:lnSpc>
                <a:spcPct val="107000"/>
              </a:lnSpc>
              <a:spcAft>
                <a:spcPts val="800"/>
              </a:spcAft>
              <a:buNone/>
            </a:pPr>
            <a:r>
              <a:rPr lang="pt-BR" sz="2400" dirty="0">
                <a:effectLst/>
                <a:latin typeface="Arial Narrow" panose="020B0606020202030204" pitchFamily="34" charset="0"/>
                <a:ea typeface="Calibri" panose="020F0502020204030204" pitchFamily="34" charset="0"/>
              </a:rPr>
              <a:t>Para os profissionais de Química, a Química Verde permite maior conexão com as exigências da sociedade, do mundo globalizado, em que não apenas se deve importar com a excelência técnica, mas também ter uma visão cidadã e ética.</a:t>
            </a:r>
          </a:p>
          <a:p>
            <a:pPr algn="just">
              <a:lnSpc>
                <a:spcPct val="107000"/>
              </a:lnSpc>
              <a:spcAft>
                <a:spcPts val="800"/>
              </a:spcAft>
              <a:buNone/>
            </a:pPr>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1050" dirty="0">
                <a:effectLst/>
                <a:latin typeface="Arial Narrow" panose="020B0606020202030204" pitchFamily="34" charset="0"/>
                <a:ea typeface="Calibri" panose="020F0502020204030204" pitchFamily="34" charset="0"/>
              </a:rPr>
              <a:t>NOVAIS, Stéfano Araújo. "Química Verde"; </a:t>
            </a:r>
            <a:r>
              <a:rPr lang="pt-BR" sz="1050" i="1" dirty="0">
                <a:effectLst/>
                <a:latin typeface="Arial Narrow" panose="020B0606020202030204" pitchFamily="34" charset="0"/>
                <a:ea typeface="Calibri" panose="020F0502020204030204" pitchFamily="34" charset="0"/>
              </a:rPr>
              <a:t>Brasil Escola</a:t>
            </a:r>
            <a:r>
              <a:rPr lang="pt-BR" sz="1050" dirty="0">
                <a:effectLst/>
                <a:latin typeface="Arial Narrow" panose="020B0606020202030204" pitchFamily="34" charset="0"/>
                <a:ea typeface="Calibri" panose="020F0502020204030204" pitchFamily="34" charset="0"/>
              </a:rPr>
              <a:t>. Disponível em: https://brasilescola.uol.com.br/</a:t>
            </a:r>
            <a:r>
              <a:rPr lang="pt-BR" sz="1050" dirty="0" err="1">
                <a:effectLst/>
                <a:latin typeface="Arial Narrow" panose="020B0606020202030204" pitchFamily="34" charset="0"/>
                <a:ea typeface="Calibri" panose="020F0502020204030204" pitchFamily="34" charset="0"/>
              </a:rPr>
              <a:t>quimica</a:t>
            </a:r>
            <a:r>
              <a:rPr lang="pt-BR" sz="1050" dirty="0">
                <a:effectLst/>
                <a:latin typeface="Arial Narrow" panose="020B0606020202030204" pitchFamily="34" charset="0"/>
                <a:ea typeface="Calibri" panose="020F0502020204030204" pitchFamily="34" charset="0"/>
              </a:rPr>
              <a:t>/principios-quimica-verde.htm. Acesso em 17 de julho de 2025.</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494875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4FE0-228D-9CE4-E60E-0BC6D3D7C70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F30E220-63B8-26D0-93D0-7C04A1D119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677" y="482600"/>
            <a:ext cx="3821483" cy="726460"/>
          </a:xfrm>
          <a:prstGeom prst="rect">
            <a:avLst/>
          </a:prstGeom>
          <a:noFill/>
        </p:spPr>
      </p:pic>
      <p:sp>
        <p:nvSpPr>
          <p:cNvPr id="4" name="CaixaDeTexto 3">
            <a:extLst>
              <a:ext uri="{FF2B5EF4-FFF2-40B4-BE49-F238E27FC236}">
                <a16:creationId xmlns:a16="http://schemas.microsoft.com/office/drawing/2014/main" id="{D645E3A0-2A29-BCE3-59FA-6063088E27E7}"/>
              </a:ext>
            </a:extLst>
          </p:cNvPr>
          <p:cNvSpPr txBox="1"/>
          <p:nvPr/>
        </p:nvSpPr>
        <p:spPr>
          <a:xfrm>
            <a:off x="252677" y="1340880"/>
            <a:ext cx="11430000" cy="5202193"/>
          </a:xfrm>
          <a:prstGeom prst="rect">
            <a:avLst/>
          </a:prstGeom>
          <a:noFill/>
        </p:spPr>
        <p:txBody>
          <a:bodyPr wrap="square">
            <a:spAutoFit/>
          </a:bodyPr>
          <a:lstStyle/>
          <a:p>
            <a:pPr algn="just">
              <a:lnSpc>
                <a:spcPct val="107000"/>
              </a:lnSpc>
              <a:spcAft>
                <a:spcPts val="800"/>
              </a:spcAft>
              <a:buNone/>
            </a:pPr>
            <a:r>
              <a:rPr lang="pt-BR" sz="2400" b="1" dirty="0">
                <a:effectLst/>
                <a:latin typeface="Arial Narrow" panose="020B0606020202030204" pitchFamily="34" charset="0"/>
                <a:ea typeface="Calibri" panose="020F0502020204030204" pitchFamily="34" charset="0"/>
              </a:rPr>
              <a:t>53.</a:t>
            </a:r>
            <a:r>
              <a:rPr lang="pt-BR" sz="2400" dirty="0">
                <a:effectLst/>
                <a:latin typeface="Arial Narrow" panose="020B0606020202030204" pitchFamily="34" charset="0"/>
                <a:ea typeface="Calibri" panose="020F0502020204030204" pitchFamily="34" charset="0"/>
              </a:rPr>
              <a:t> Explique, com suas palavras, o que é Química Verde e qual a sua principal finalidade.</a:t>
            </a:r>
            <a:br>
              <a:rPr lang="pt-BR" sz="2400" dirty="0">
                <a:effectLst/>
                <a:latin typeface="Arial Narrow" panose="020B0606020202030204" pitchFamily="34" charset="0"/>
                <a:ea typeface="Calibri" panose="020F0502020204030204" pitchFamily="34" charset="0"/>
              </a:rPr>
            </a:br>
            <a:endParaRPr lang="pt-BR" sz="24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400" b="1" dirty="0">
                <a:effectLst/>
                <a:latin typeface="Arial Narrow" panose="020B0606020202030204" pitchFamily="34" charset="0"/>
                <a:ea typeface="Cambria" panose="02040503050406030204" pitchFamily="18" charset="0"/>
                <a:cs typeface="Times New Roman" panose="02020603050405020304" pitchFamily="18" charset="0"/>
              </a:rPr>
              <a:t>54.</a:t>
            </a:r>
            <a:r>
              <a:rPr lang="pt-BR" sz="2400" dirty="0">
                <a:effectLst/>
                <a:latin typeface="Arial Narrow" panose="020B0606020202030204" pitchFamily="34" charset="0"/>
                <a:ea typeface="Cambria" panose="02040503050406030204" pitchFamily="18" charset="0"/>
                <a:cs typeface="Times New Roman" panose="02020603050405020304" pitchFamily="18" charset="0"/>
              </a:rPr>
              <a:t> Cite e explique dois dos 12 princípios da Química Verde, destacando sua aplicação prática.</a:t>
            </a:r>
            <a:br>
              <a:rPr lang="pt-BR" sz="2400" dirty="0">
                <a:effectLst/>
                <a:latin typeface="Arial Narrow" panose="020B0606020202030204" pitchFamily="34" charset="0"/>
                <a:ea typeface="Cambria" panose="02040503050406030204" pitchFamily="18" charset="0"/>
                <a:cs typeface="Times New Roman" panose="02020603050405020304" pitchFamily="18" charset="0"/>
              </a:rPr>
            </a:br>
            <a:endParaRPr lang="pt-BR" sz="2400" dirty="0">
              <a:effectLst/>
              <a:latin typeface="Arial Narrow" panose="020B0606020202030204" pitchFamily="34" charset="0"/>
              <a:ea typeface="Cambria" panose="02040503050406030204" pitchFamily="18" charset="0"/>
              <a:cs typeface="Times New Roman" panose="02020603050405020304" pitchFamily="18" charset="0"/>
            </a:endParaRPr>
          </a:p>
          <a:p>
            <a:pPr algn="just">
              <a:buNone/>
            </a:pPr>
            <a:endParaRPr lang="pt-BR" sz="2400" b="1" dirty="0">
              <a:latin typeface="Arial Narrow" panose="020B0606020202030204" pitchFamily="34" charset="0"/>
              <a:ea typeface="Cambria" panose="02040503050406030204" pitchFamily="18" charset="0"/>
              <a:cs typeface="Times New Roman" panose="02020603050405020304" pitchFamily="18" charset="0"/>
            </a:endParaRPr>
          </a:p>
          <a:p>
            <a:r>
              <a:rPr lang="pt-BR" sz="2400" b="1" dirty="0">
                <a:effectLst/>
                <a:latin typeface="Arial Narrow" panose="020B0606020202030204" pitchFamily="34" charset="0"/>
                <a:ea typeface="Calibri" panose="020F0502020204030204" pitchFamily="34" charset="0"/>
              </a:rPr>
              <a:t>55.</a:t>
            </a:r>
            <a:r>
              <a:rPr lang="pt-BR" sz="2400" dirty="0">
                <a:effectLst/>
                <a:latin typeface="Arial Narrow" panose="020B0606020202030204" pitchFamily="34" charset="0"/>
                <a:ea typeface="Calibri" panose="020F0502020204030204" pitchFamily="34" charset="0"/>
              </a:rPr>
              <a:t> </a:t>
            </a:r>
            <a:r>
              <a:rPr lang="pt-BR" sz="2400" dirty="0">
                <a:latin typeface="Arial Narrow" panose="020B0606020202030204" pitchFamily="34" charset="0"/>
              </a:rPr>
              <a:t>Qual dos princípios da Química Verde está relacionado ao uso de substâncias que não gerem resíduos persistentes no meio ambiente?</a:t>
            </a:r>
          </a:p>
          <a:p>
            <a:r>
              <a:rPr lang="pt-BR" sz="2400" dirty="0">
                <a:latin typeface="Arial Narrow" panose="020B0606020202030204" pitchFamily="34" charset="0"/>
              </a:rPr>
              <a:t> </a:t>
            </a:r>
          </a:p>
          <a:p>
            <a:pPr lvl="0"/>
            <a:r>
              <a:rPr lang="pt-BR" sz="2400" dirty="0">
                <a:latin typeface="Arial Narrow" panose="020B0606020202030204" pitchFamily="34" charset="0"/>
              </a:rPr>
              <a:t>(A) Catálise.</a:t>
            </a:r>
          </a:p>
          <a:p>
            <a:pPr lvl="0"/>
            <a:r>
              <a:rPr lang="pt-BR" sz="2400" dirty="0">
                <a:latin typeface="Arial Narrow" panose="020B0606020202030204" pitchFamily="34" charset="0"/>
              </a:rPr>
              <a:t>(B) Economia atômica.</a:t>
            </a:r>
          </a:p>
          <a:p>
            <a:pPr lvl="0"/>
            <a:r>
              <a:rPr lang="pt-BR" sz="2400" dirty="0">
                <a:latin typeface="Arial Narrow" panose="020B0606020202030204" pitchFamily="34" charset="0"/>
              </a:rPr>
              <a:t>(C) Eficiência energética.</a:t>
            </a:r>
          </a:p>
          <a:p>
            <a:r>
              <a:rPr lang="pt-BR" sz="2400" dirty="0">
                <a:latin typeface="Arial Narrow" panose="020B0606020202030204" pitchFamily="34" charset="0"/>
              </a:rPr>
              <a:t>(D) </a:t>
            </a:r>
            <a:r>
              <a:rPr lang="pt-BR" sz="2400" dirty="0" err="1">
                <a:latin typeface="Arial Narrow" panose="020B0606020202030204" pitchFamily="34" charset="0"/>
              </a:rPr>
              <a:t>Derivatização</a:t>
            </a:r>
            <a:r>
              <a:rPr lang="pt-BR" sz="2400" dirty="0">
                <a:latin typeface="Arial Narrow" panose="020B0606020202030204" pitchFamily="34" charset="0"/>
              </a:rPr>
              <a:t> prolongada. </a:t>
            </a:r>
          </a:p>
          <a:p>
            <a:r>
              <a:rPr lang="pt-BR" sz="2400" dirty="0">
                <a:latin typeface="Arial Narrow" panose="020B0606020202030204" pitchFamily="34" charset="0"/>
              </a:rPr>
              <a:t>(E) Desenvolvimento para degradação.</a:t>
            </a:r>
          </a:p>
        </p:txBody>
      </p:sp>
    </p:spTree>
    <p:extLst>
      <p:ext uri="{BB962C8B-B14F-4D97-AF65-F5344CB8AC3E}">
        <p14:creationId xmlns:p14="http://schemas.microsoft.com/office/powerpoint/2010/main" val="26352871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8D781-3974-CFD8-AAB6-70D31218D65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2A005A7-6F24-70E1-373C-3C0FC0077885}"/>
              </a:ext>
            </a:extLst>
          </p:cNvPr>
          <p:cNvSpPr txBox="1"/>
          <p:nvPr/>
        </p:nvSpPr>
        <p:spPr>
          <a:xfrm>
            <a:off x="243840" y="999868"/>
            <a:ext cx="11521440" cy="5058180"/>
          </a:xfrm>
          <a:prstGeom prst="rect">
            <a:avLst/>
          </a:prstGeom>
          <a:noFill/>
        </p:spPr>
        <p:txBody>
          <a:bodyPr wrap="square">
            <a:spAutoFit/>
          </a:bodyPr>
          <a:lstStyle/>
          <a:p>
            <a:pPr algn="just">
              <a:lnSpc>
                <a:spcPct val="107000"/>
              </a:lnSpc>
              <a:spcAft>
                <a:spcPts val="800"/>
              </a:spcAft>
              <a:buNone/>
            </a:pPr>
            <a:r>
              <a:rPr lang="pt-BR" sz="2400" b="1" dirty="0">
                <a:effectLst/>
                <a:latin typeface="Arial Narrow" panose="020B0606020202030204" pitchFamily="34" charset="0"/>
                <a:ea typeface="Calibri" panose="020F0502020204030204" pitchFamily="34" charset="0"/>
              </a:rPr>
              <a:t>56.</a:t>
            </a:r>
            <a:r>
              <a:rPr lang="pt-BR" sz="2400" dirty="0">
                <a:effectLst/>
                <a:latin typeface="Arial Narrow" panose="020B0606020202030204" pitchFamily="34" charset="0"/>
                <a:ea typeface="Calibri" panose="020F0502020204030204" pitchFamily="34" charset="0"/>
              </a:rPr>
              <a:t> Um dos principais objetivos da Química Verde é:</a:t>
            </a:r>
          </a:p>
          <a:p>
            <a:pPr lvl="0"/>
            <a:r>
              <a:rPr lang="pt-BR" sz="2400" dirty="0">
                <a:latin typeface="Arial Narrow" panose="020B0606020202030204" pitchFamily="34" charset="0"/>
              </a:rPr>
              <a:t>(A) Priorizar apenas o rendimento quantitativo da reação.</a:t>
            </a:r>
          </a:p>
          <a:p>
            <a:pPr lvl="0"/>
            <a:r>
              <a:rPr lang="pt-BR" sz="2400" dirty="0">
                <a:latin typeface="Arial Narrow" panose="020B0606020202030204" pitchFamily="34" charset="0"/>
              </a:rPr>
              <a:t>(B) Substituir a Química tradicional por processos físicos.</a:t>
            </a:r>
          </a:p>
          <a:p>
            <a:pPr lvl="0"/>
            <a:r>
              <a:rPr lang="pt-BR" sz="2400" dirty="0">
                <a:latin typeface="Arial Narrow" panose="020B0606020202030204" pitchFamily="34" charset="0"/>
              </a:rPr>
              <a:t>(C) Desenvolver reações que usem reagentes tóxicos mais eficientes.</a:t>
            </a:r>
          </a:p>
          <a:p>
            <a:r>
              <a:rPr lang="pt-BR" sz="2400" dirty="0">
                <a:latin typeface="Arial Narrow" panose="020B0606020202030204" pitchFamily="34" charset="0"/>
              </a:rPr>
              <a:t>(D) Gerar produtos que necessitem de altas temperaturas para maior rendimento. </a:t>
            </a:r>
          </a:p>
          <a:p>
            <a:r>
              <a:rPr lang="pt-BR" sz="2400" dirty="0">
                <a:latin typeface="Arial Narrow" panose="020B0606020202030204" pitchFamily="34" charset="0"/>
              </a:rPr>
              <a:t>(E) Reduzir ou eliminar o uso de substâncias perigosas à saúde e ao meio ambiente.</a:t>
            </a:r>
          </a:p>
          <a:p>
            <a:endParaRPr lang="pt-BR" dirty="0"/>
          </a:p>
          <a:p>
            <a:pPr algn="just">
              <a:lnSpc>
                <a:spcPct val="107000"/>
              </a:lnSpc>
              <a:spcAft>
                <a:spcPts val="800"/>
              </a:spcAft>
              <a:buNone/>
              <a:tabLst>
                <a:tab pos="90170" algn="l"/>
                <a:tab pos="180340" algn="l"/>
              </a:tabLst>
            </a:pPr>
            <a:r>
              <a:rPr lang="pt-BR" sz="2400" b="1" dirty="0">
                <a:effectLst/>
                <a:latin typeface="Arial Narrow" panose="020B0606020202030204" pitchFamily="34" charset="0"/>
                <a:ea typeface="Calibri" panose="020F0502020204030204" pitchFamily="34" charset="0"/>
              </a:rPr>
              <a:t>57. </a:t>
            </a:r>
            <a:r>
              <a:rPr lang="pt-BR" sz="2400" dirty="0">
                <a:effectLst/>
                <a:latin typeface="Arial Narrow" panose="020B0606020202030204" pitchFamily="34" charset="0"/>
                <a:ea typeface="Calibri" panose="020F0502020204030204" pitchFamily="34" charset="0"/>
              </a:rPr>
              <a:t>Qual das alternativas a seguir corresponde a um dos três pilares da Química Verde?</a:t>
            </a:r>
          </a:p>
          <a:p>
            <a:r>
              <a:rPr lang="pt-BR" sz="2400" dirty="0">
                <a:latin typeface="Arial Narrow" panose="020B0606020202030204" pitchFamily="34" charset="0"/>
              </a:rPr>
              <a:t>(A) Utilização de recursos naturais. </a:t>
            </a:r>
          </a:p>
          <a:p>
            <a:r>
              <a:rPr lang="pt-BR" sz="2400" dirty="0">
                <a:latin typeface="Arial Narrow" panose="020B0606020202030204" pitchFamily="34" charset="0"/>
              </a:rPr>
              <a:t>(B) Aumento da eficiência energética. </a:t>
            </a:r>
          </a:p>
          <a:p>
            <a:r>
              <a:rPr lang="pt-BR" sz="2400" dirty="0">
                <a:latin typeface="Arial Narrow" panose="020B0606020202030204" pitchFamily="34" charset="0"/>
              </a:rPr>
              <a:t>(C) Maximização do uso de combustíveis fósseis. </a:t>
            </a:r>
          </a:p>
          <a:p>
            <a:r>
              <a:rPr lang="pt-BR" sz="2400" dirty="0">
                <a:latin typeface="Arial Narrow" panose="020B0606020202030204" pitchFamily="34" charset="0"/>
              </a:rPr>
              <a:t>(D) Aumento da produção de compostos químicos. </a:t>
            </a:r>
          </a:p>
          <a:p>
            <a:r>
              <a:rPr lang="pt-BR" sz="2400" dirty="0">
                <a:latin typeface="Arial Narrow" panose="020B0606020202030204" pitchFamily="34" charset="0"/>
              </a:rPr>
              <a:t>(E) Armazenamento de substâncias nocivas e persistentes. </a:t>
            </a:r>
          </a:p>
        </p:txBody>
      </p:sp>
    </p:spTree>
    <p:extLst>
      <p:ext uri="{BB962C8B-B14F-4D97-AF65-F5344CB8AC3E}">
        <p14:creationId xmlns:p14="http://schemas.microsoft.com/office/powerpoint/2010/main" val="17744900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38A6E-7786-CB55-03FC-835003CECFA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F9AF2F8-12C0-1034-225C-19F6CCF13484}"/>
              </a:ext>
            </a:extLst>
          </p:cNvPr>
          <p:cNvSpPr txBox="1"/>
          <p:nvPr/>
        </p:nvSpPr>
        <p:spPr>
          <a:xfrm>
            <a:off x="203200" y="994990"/>
            <a:ext cx="11541760" cy="4900509"/>
          </a:xfrm>
          <a:prstGeom prst="rect">
            <a:avLst/>
          </a:prstGeom>
          <a:noFill/>
        </p:spPr>
        <p:txBody>
          <a:bodyPr wrap="square">
            <a:spAutoFit/>
          </a:bodyPr>
          <a:lstStyle/>
          <a:p>
            <a:pPr>
              <a:lnSpc>
                <a:spcPct val="107000"/>
              </a:lnSpc>
              <a:spcAft>
                <a:spcPts val="800"/>
              </a:spcAft>
              <a:buNone/>
            </a:pPr>
            <a:r>
              <a:rPr lang="pt-BR" sz="2400" b="1" dirty="0">
                <a:effectLst/>
                <a:latin typeface="Arial Narrow" panose="020B0606020202030204" pitchFamily="34" charset="0"/>
                <a:ea typeface="Calibri" panose="020F0502020204030204" pitchFamily="34" charset="0"/>
              </a:rPr>
              <a:t>58.</a:t>
            </a:r>
            <a:r>
              <a:rPr lang="pt-BR" sz="2400" dirty="0">
                <a:effectLst/>
                <a:latin typeface="Arial Narrow" panose="020B0606020202030204" pitchFamily="34" charset="0"/>
                <a:ea typeface="Calibri" panose="020F0502020204030204" pitchFamily="34" charset="0"/>
              </a:rPr>
              <a:t> Qual é a importância da implementação da Química Verde nos processos industriais, considerando aspectos ambientais, econômicos e sociais?</a:t>
            </a:r>
            <a:br>
              <a:rPr lang="pt-BR" sz="2400" dirty="0">
                <a:effectLst/>
                <a:latin typeface="Arial Narrow" panose="020B0606020202030204" pitchFamily="34" charset="0"/>
                <a:ea typeface="Calibri" panose="020F0502020204030204" pitchFamily="34" charset="0"/>
              </a:rPr>
            </a:b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endParaRPr lang="pt-BR" sz="2400" dirty="0">
              <a:latin typeface="Arial Narrow" panose="020B0606020202030204" pitchFamily="34" charset="0"/>
              <a:ea typeface="Calibri" panose="020F0502020204030204" pitchFamily="34" charset="0"/>
            </a:endParaRPr>
          </a:p>
          <a:p>
            <a:pPr>
              <a:lnSpc>
                <a:spcPct val="107000"/>
              </a:lnSpc>
              <a:spcAft>
                <a:spcPts val="800"/>
              </a:spcAft>
              <a:buNone/>
            </a:pPr>
            <a:endParaRPr lang="pt-BR" sz="24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400" b="1" dirty="0">
                <a:effectLst/>
                <a:latin typeface="Arial Narrow" panose="020B0606020202030204" pitchFamily="34" charset="0"/>
                <a:ea typeface="Cambria" panose="02040503050406030204" pitchFamily="18" charset="0"/>
                <a:cs typeface="Times New Roman" panose="02020603050405020304" pitchFamily="18" charset="0"/>
              </a:rPr>
              <a:t>59.</a:t>
            </a:r>
            <a:r>
              <a:rPr lang="pt-BR" sz="2400" dirty="0">
                <a:effectLst/>
                <a:latin typeface="Arial Narrow" panose="020B0606020202030204" pitchFamily="34" charset="0"/>
                <a:ea typeface="Cambria" panose="02040503050406030204" pitchFamily="18" charset="0"/>
                <a:cs typeface="Times New Roman" panose="02020603050405020304" pitchFamily="18" charset="0"/>
              </a:rPr>
              <a:t> A partir do exemplo do pesticida "</a:t>
            </a:r>
            <a:r>
              <a:rPr lang="pt-BR" sz="2400" dirty="0" err="1">
                <a:effectLst/>
                <a:latin typeface="Arial Narrow" panose="020B0606020202030204" pitchFamily="34" charset="0"/>
                <a:ea typeface="Cambria" panose="02040503050406030204" pitchFamily="18" charset="0"/>
                <a:cs typeface="Times New Roman" panose="02020603050405020304" pitchFamily="18" charset="0"/>
              </a:rPr>
              <a:t>spinetoram</a:t>
            </a:r>
            <a:r>
              <a:rPr lang="pt-BR" sz="2400" dirty="0">
                <a:effectLst/>
                <a:latin typeface="Arial Narrow" panose="020B0606020202030204" pitchFamily="34" charset="0"/>
                <a:ea typeface="Cambria" panose="02040503050406030204" pitchFamily="18" charset="0"/>
                <a:cs typeface="Times New Roman" panose="02020603050405020304" pitchFamily="18" charset="0"/>
              </a:rPr>
              <a:t>", comente como a Química Verde pode contribuir para a agricultura sustentável.</a:t>
            </a:r>
            <a:br>
              <a:rPr lang="pt-BR" sz="2400" dirty="0">
                <a:effectLst/>
                <a:latin typeface="Arial Narrow" panose="020B0606020202030204" pitchFamily="34" charset="0"/>
                <a:ea typeface="Cambria" panose="02040503050406030204" pitchFamily="18" charset="0"/>
                <a:cs typeface="Times New Roman" panose="02020603050405020304" pitchFamily="18" charset="0"/>
              </a:rPr>
            </a:br>
            <a:r>
              <a:rPr lang="pt-BR" sz="2400" dirty="0">
                <a:effectLst/>
                <a:latin typeface="Arial Narrow" panose="020B0606020202030204" pitchFamily="34" charset="0"/>
                <a:ea typeface="Cambria" panose="02040503050406030204" pitchFamily="18" charset="0"/>
                <a:cs typeface="Times New Roman" panose="02020603050405020304" pitchFamily="18" charset="0"/>
              </a:rPr>
              <a:t> </a:t>
            </a:r>
          </a:p>
          <a:p>
            <a:pPr>
              <a:lnSpc>
                <a:spcPct val="107000"/>
              </a:lnSpc>
              <a:spcAft>
                <a:spcPts val="800"/>
              </a:spcAft>
              <a:buNone/>
            </a:pPr>
            <a:endParaRPr lang="pt-BR" sz="2400" dirty="0">
              <a:effectLst/>
              <a:latin typeface="Arial Narrow" panose="020B0606020202030204" pitchFamily="34" charset="0"/>
              <a:ea typeface="Cambria" panose="02040503050406030204" pitchFamily="18" charset="0"/>
              <a:cs typeface="Times New Roman" panose="02020603050405020304" pitchFamily="18" charset="0"/>
            </a:endParaRPr>
          </a:p>
          <a:p>
            <a:pPr>
              <a:buNone/>
            </a:pPr>
            <a:r>
              <a:rPr lang="pt-BR" sz="2400" b="1" dirty="0">
                <a:effectLst/>
                <a:latin typeface="Arial Narrow" panose="020B0606020202030204" pitchFamily="34" charset="0"/>
                <a:ea typeface="Calibri" panose="020F0502020204030204" pitchFamily="34" charset="0"/>
                <a:cs typeface="Calibri" panose="020F0502020204030204" pitchFamily="34" charset="0"/>
              </a:rPr>
              <a:t>60.</a:t>
            </a:r>
            <a:r>
              <a:rPr lang="pt-BR" sz="2400" dirty="0">
                <a:effectLst/>
                <a:latin typeface="Arial Narrow" panose="020B0606020202030204" pitchFamily="34" charset="0"/>
                <a:ea typeface="Calibri" panose="020F0502020204030204" pitchFamily="34" charset="0"/>
                <a:cs typeface="Calibri" panose="020F0502020204030204" pitchFamily="34" charset="0"/>
              </a:rPr>
              <a:t> De acordo com o texto, quais são os principais desafios enfrentados para a implementação da Química Verde na formação de profissionais da área de Química?</a:t>
            </a:r>
            <a:endParaRPr lang="pt-BR" sz="2400" dirty="0">
              <a:latin typeface="Arial Narrow" panose="020B0606020202030204" pitchFamily="34" charset="0"/>
            </a:endParaRPr>
          </a:p>
        </p:txBody>
      </p:sp>
    </p:spTree>
    <p:extLst>
      <p:ext uri="{BB962C8B-B14F-4D97-AF65-F5344CB8AC3E}">
        <p14:creationId xmlns:p14="http://schemas.microsoft.com/office/powerpoint/2010/main" val="12451037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9048-7BD4-77F5-6DD2-460F1E0E9A1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96DFA0F-DCA5-9A09-06C9-8232E8E1EAE4}"/>
              </a:ext>
            </a:extLst>
          </p:cNvPr>
          <p:cNvSpPr txBox="1"/>
          <p:nvPr/>
        </p:nvSpPr>
        <p:spPr>
          <a:xfrm>
            <a:off x="335280" y="636710"/>
            <a:ext cx="11521440" cy="6051785"/>
          </a:xfrm>
          <a:prstGeom prst="rect">
            <a:avLst/>
          </a:prstGeom>
          <a:noFill/>
        </p:spPr>
        <p:txBody>
          <a:bodyPr wrap="square">
            <a:spAutoFit/>
          </a:bodyPr>
          <a:lstStyle/>
          <a:p>
            <a:pPr algn="just">
              <a:lnSpc>
                <a:spcPct val="107000"/>
              </a:lnSpc>
              <a:spcAft>
                <a:spcPts val="800"/>
              </a:spcAft>
              <a:buNone/>
            </a:pPr>
            <a:r>
              <a:rPr lang="pt-BR" sz="2400" b="1" dirty="0">
                <a:effectLst/>
                <a:latin typeface="Arial Narrow" panose="020B0606020202030204" pitchFamily="34" charset="0"/>
                <a:ea typeface="Calibri" panose="020F0502020204030204" pitchFamily="34" charset="0"/>
              </a:rPr>
              <a:t>61. </a:t>
            </a:r>
            <a:r>
              <a:rPr lang="pt-BR" sz="2400" dirty="0">
                <a:effectLst/>
                <a:latin typeface="Arial Narrow" panose="020B0606020202030204" pitchFamily="34" charset="0"/>
                <a:ea typeface="Calibri" panose="020F0502020204030204" pitchFamily="34" charset="0"/>
              </a:rPr>
              <a:t>Sobre os desafios da Química Verde no Brasil, é correto afirmar que:</a:t>
            </a:r>
            <a:endParaRPr lang="pt-BR" sz="2400" dirty="0">
              <a:effectLst/>
              <a:latin typeface="Calibri" panose="020F0502020204030204" pitchFamily="34" charset="0"/>
              <a:ea typeface="Calibri" panose="020F0502020204030204" pitchFamily="34" charset="0"/>
            </a:endParaRPr>
          </a:p>
          <a:p>
            <a:pPr lvl="0"/>
            <a:r>
              <a:rPr lang="pt-BR" sz="2400" dirty="0">
                <a:latin typeface="Arial Narrow" panose="020B0606020202030204" pitchFamily="34" charset="0"/>
              </a:rPr>
              <a:t>(A) Poucos artigos científicos abordam o tema no país.</a:t>
            </a:r>
          </a:p>
          <a:p>
            <a:pPr lvl="0"/>
            <a:r>
              <a:rPr lang="pt-BR" sz="2400" dirty="0">
                <a:latin typeface="Arial Narrow" panose="020B0606020202030204" pitchFamily="34" charset="0"/>
              </a:rPr>
              <a:t>(B) Não há diferença entre instituições públicas e privadas no tratamento do tema.</a:t>
            </a:r>
          </a:p>
          <a:p>
            <a:pPr lvl="0"/>
            <a:r>
              <a:rPr lang="pt-BR" sz="2400" dirty="0">
                <a:latin typeface="Arial Narrow" panose="020B0606020202030204" pitchFamily="34" charset="0"/>
              </a:rPr>
              <a:t>(C) A maioria das universidades privadas já incorporou a Química Verde de forma ampla.</a:t>
            </a:r>
          </a:p>
          <a:p>
            <a:pPr lvl="0"/>
            <a:r>
              <a:rPr lang="pt-BR" sz="2400" dirty="0">
                <a:latin typeface="Arial Narrow" panose="020B0606020202030204" pitchFamily="34" charset="0"/>
              </a:rPr>
              <a:t>(D) A formação dos profissionais ainda é exclusivamente voltada para a ética ambiental.</a:t>
            </a:r>
          </a:p>
          <a:p>
            <a:pPr lvl="0"/>
            <a:r>
              <a:rPr lang="pt-BR" sz="2400" dirty="0">
                <a:latin typeface="Arial Narrow" panose="020B0606020202030204" pitchFamily="34" charset="0"/>
              </a:rPr>
              <a:t>(E) A legislação brasileira proíbe o uso do conceito de Química Verde em universidades.</a:t>
            </a:r>
          </a:p>
          <a:p>
            <a:pPr lvl="0" algn="just">
              <a:lnSpc>
                <a:spcPct val="107000"/>
              </a:lnSpc>
              <a:spcAft>
                <a:spcPts val="800"/>
              </a:spcAft>
              <a:tabLst>
                <a:tab pos="90170" algn="l"/>
                <a:tab pos="180340" algn="l"/>
              </a:tabLst>
            </a:pPr>
            <a:endParaRPr lang="pt-BR" sz="24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400" b="1" dirty="0">
                <a:effectLst/>
                <a:latin typeface="Arial Narrow" panose="020B0606020202030204" pitchFamily="34" charset="0"/>
                <a:ea typeface="Calibri" panose="020F0502020204030204" pitchFamily="34" charset="0"/>
              </a:rPr>
              <a:t>62. </a:t>
            </a:r>
            <a:r>
              <a:rPr lang="pt-BR" sz="2400" dirty="0">
                <a:effectLst/>
                <a:latin typeface="Arial Narrow" panose="020B0606020202030204" pitchFamily="34" charset="0"/>
                <a:ea typeface="Calibri" panose="020F0502020204030204" pitchFamily="34" charset="0"/>
              </a:rPr>
              <a:t>O exemplo da empresa Pfizer citado no texto mostra uma vantagem da Química. Qual é essa vantagem?</a:t>
            </a:r>
          </a:p>
          <a:p>
            <a:r>
              <a:rPr lang="pt-BR" sz="2400" dirty="0">
                <a:latin typeface="Arial Narrow" panose="020B0606020202030204" pitchFamily="34" charset="0"/>
              </a:rPr>
              <a:t>(A) Menor eficiência na produção do fármaco. </a:t>
            </a:r>
          </a:p>
          <a:p>
            <a:r>
              <a:rPr lang="pt-BR" sz="2400" dirty="0">
                <a:latin typeface="Arial Narrow" panose="020B0606020202030204" pitchFamily="34" charset="0"/>
              </a:rPr>
              <a:t>(B) Substituição de etanol por solventes tóxicos. </a:t>
            </a:r>
          </a:p>
          <a:p>
            <a:r>
              <a:rPr lang="pt-BR" sz="2400" dirty="0">
                <a:latin typeface="Arial Narrow" panose="020B0606020202030204" pitchFamily="34" charset="0"/>
              </a:rPr>
              <a:t>(C) Aumento da toxicidade do processo para garantir esterilidade. </a:t>
            </a:r>
          </a:p>
          <a:p>
            <a:r>
              <a:rPr lang="pt-BR" sz="2400" dirty="0">
                <a:latin typeface="Arial Narrow" panose="020B0606020202030204" pitchFamily="34" charset="0"/>
              </a:rPr>
              <a:t>(D) Maior geração de resíduos e necessidade de trata mento posterior. </a:t>
            </a:r>
          </a:p>
          <a:p>
            <a:r>
              <a:rPr lang="pt-BR" sz="2400" dirty="0">
                <a:latin typeface="Arial Narrow" panose="020B0606020202030204" pitchFamily="34" charset="0"/>
              </a:rPr>
              <a:t>(E) Otimização do processo químico com redução de etapas e uso de solventes menos tóxicos.</a:t>
            </a:r>
          </a:p>
          <a:p>
            <a:pPr>
              <a:lnSpc>
                <a:spcPct val="107000"/>
              </a:lnSpc>
              <a:spcAft>
                <a:spcPts val="800"/>
              </a:spcAft>
              <a:buNone/>
            </a:pPr>
            <a:endParaRPr lang="pt-BR"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665245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2C159B1-D987-BD55-FC14-9E9C451662E2}"/>
              </a:ext>
            </a:extLst>
          </p:cNvPr>
          <p:cNvPicPr>
            <a:picLocks noChangeAspect="1"/>
          </p:cNvPicPr>
          <p:nvPr/>
        </p:nvPicPr>
        <p:blipFill>
          <a:blip r:embed="rId2"/>
          <a:stretch>
            <a:fillRect/>
          </a:stretch>
        </p:blipFill>
        <p:spPr>
          <a:xfrm>
            <a:off x="14882" y="0"/>
            <a:ext cx="12277760" cy="6858000"/>
          </a:xfrm>
          <a:prstGeom prst="rect">
            <a:avLst/>
          </a:prstGeom>
        </p:spPr>
      </p:pic>
    </p:spTree>
    <p:extLst>
      <p:ext uri="{BB962C8B-B14F-4D97-AF65-F5344CB8AC3E}">
        <p14:creationId xmlns:p14="http://schemas.microsoft.com/office/powerpoint/2010/main" val="36073405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1563</TotalTime>
  <Words>8584</Words>
  <Application>Microsoft Office PowerPoint</Application>
  <PresentationFormat>Widescreen</PresentationFormat>
  <Paragraphs>438</Paragraphs>
  <Slides>73</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73</vt:i4>
      </vt:variant>
    </vt:vector>
  </HeadingPairs>
  <TitlesOfParts>
    <vt:vector size="82" baseType="lpstr">
      <vt:lpstr>Arial</vt:lpstr>
      <vt:lpstr>Arial Narrow</vt:lpstr>
      <vt:lpstr>Calibri</vt:lpstr>
      <vt:lpstr>Cambria</vt:lpstr>
      <vt:lpstr>Cambria Math</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LEONORA APARECIDA DOS SANTOS LOPES</cp:lastModifiedBy>
  <cp:revision>23</cp:revision>
  <dcterms:created xsi:type="dcterms:W3CDTF">2023-05-30T13:00:46Z</dcterms:created>
  <dcterms:modified xsi:type="dcterms:W3CDTF">2025-07-30T12:28:26Z</dcterms:modified>
</cp:coreProperties>
</file>