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sldIdLst>
    <p:sldId id="256" r:id="rId5"/>
    <p:sldId id="257" r:id="rId6"/>
    <p:sldId id="427" r:id="rId7"/>
    <p:sldId id="428" r:id="rId8"/>
    <p:sldId id="258" r:id="rId9"/>
    <p:sldId id="461" r:id="rId10"/>
    <p:sldId id="379" r:id="rId11"/>
    <p:sldId id="380" r:id="rId12"/>
    <p:sldId id="259" r:id="rId13"/>
    <p:sldId id="262" r:id="rId14"/>
    <p:sldId id="264" r:id="rId15"/>
    <p:sldId id="485" r:id="rId16"/>
    <p:sldId id="486" r:id="rId17"/>
    <p:sldId id="487" r:id="rId18"/>
    <p:sldId id="488" r:id="rId19"/>
    <p:sldId id="382" r:id="rId20"/>
    <p:sldId id="266" r:id="rId21"/>
    <p:sldId id="414" r:id="rId22"/>
    <p:sldId id="462" r:id="rId23"/>
    <p:sldId id="270" r:id="rId24"/>
    <p:sldId id="470" r:id="rId25"/>
    <p:sldId id="467" r:id="rId26"/>
    <p:sldId id="416" r:id="rId27"/>
    <p:sldId id="271" r:id="rId28"/>
    <p:sldId id="489" r:id="rId29"/>
    <p:sldId id="490" r:id="rId30"/>
    <p:sldId id="491" r:id="rId31"/>
    <p:sldId id="276" r:id="rId32"/>
    <p:sldId id="492" r:id="rId33"/>
    <p:sldId id="274" r:id="rId34"/>
    <p:sldId id="463" r:id="rId35"/>
    <p:sldId id="464" r:id="rId36"/>
    <p:sldId id="384" r:id="rId37"/>
    <p:sldId id="385" r:id="rId38"/>
    <p:sldId id="279" r:id="rId39"/>
    <p:sldId id="280" r:id="rId40"/>
    <p:sldId id="283" r:id="rId41"/>
    <p:sldId id="433" r:id="rId42"/>
    <p:sldId id="468" r:id="rId43"/>
    <p:sldId id="432" r:id="rId44"/>
    <p:sldId id="387" r:id="rId45"/>
    <p:sldId id="281" r:id="rId46"/>
    <p:sldId id="471" r:id="rId47"/>
    <p:sldId id="472" r:id="rId48"/>
    <p:sldId id="493" r:id="rId49"/>
    <p:sldId id="494" r:id="rId50"/>
    <p:sldId id="495" r:id="rId51"/>
    <p:sldId id="473" r:id="rId52"/>
    <p:sldId id="287" r:id="rId53"/>
    <p:sldId id="388" r:id="rId54"/>
    <p:sldId id="474" r:id="rId55"/>
    <p:sldId id="478" r:id="rId56"/>
    <p:sldId id="292" r:id="rId57"/>
    <p:sldId id="477" r:id="rId58"/>
    <p:sldId id="475" r:id="rId59"/>
    <p:sldId id="286" r:id="rId60"/>
    <p:sldId id="389" r:id="rId61"/>
    <p:sldId id="391" r:id="rId62"/>
    <p:sldId id="481" r:id="rId63"/>
    <p:sldId id="392" r:id="rId64"/>
    <p:sldId id="465" r:id="rId65"/>
    <p:sldId id="291" r:id="rId66"/>
    <p:sldId id="479" r:id="rId67"/>
    <p:sldId id="443" r:id="rId68"/>
    <p:sldId id="303" r:id="rId69"/>
    <p:sldId id="444" r:id="rId70"/>
    <p:sldId id="445" r:id="rId71"/>
    <p:sldId id="454" r:id="rId72"/>
    <p:sldId id="446" r:id="rId73"/>
    <p:sldId id="447" r:id="rId74"/>
    <p:sldId id="449" r:id="rId75"/>
    <p:sldId id="450" r:id="rId76"/>
    <p:sldId id="451" r:id="rId77"/>
    <p:sldId id="346" r:id="rId78"/>
    <p:sldId id="452" r:id="rId79"/>
    <p:sldId id="453" r:id="rId80"/>
    <p:sldId id="455" r:id="rId81"/>
    <p:sldId id="456" r:id="rId82"/>
    <p:sldId id="408" r:id="rId83"/>
    <p:sldId id="409" r:id="rId84"/>
    <p:sldId id="410" r:id="rId85"/>
    <p:sldId id="411" r:id="rId86"/>
    <p:sldId id="412" r:id="rId87"/>
    <p:sldId id="350" r:id="rId88"/>
    <p:sldId id="349" r:id="rId89"/>
    <p:sldId id="353" r:id="rId90"/>
    <p:sldId id="366" r:id="rId9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8EC"/>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95A37-DC6E-47F4-9206-E535107E9F40}" v="131" dt="2025-01-23T19:54:40.568"/>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bi.org.br/wp-content/uploads/2018/07/fato-ou-fake-01.jpg"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todamateria.com.br/genero-textual-noticia/#google_vignett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todamateria.com.br/genero-textual-noticia/#google_vignett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hyperlink" Target="https://noticias.r7.com/brasil/brasileiros-expulsam-venezuelanos-apos-assalto-em-cidade-de-roraima-18082018/"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1.globo.com/rr/roraima/noticia/2018/08/18/cidade-de-rr-na-fronteira-com-a-venezuela-tem-tumulto-apos-assalto-a-comerciante.ghtml" TargetMode="External"/><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hyperlink" Target="https://ultimosegundo.ig.com.br/brasil/2018-08-18/refugiados-venezuelanos-agredidos-roraima.html" TargetMode="Externa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ultimosegundo.ig.com.br/brasil/2018-08-18/refugiados-venezuelanos-agredidos-roraima.html" TargetMode="External"/><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diariodonordeste.verdesmares.com.br/jogada/em-propaganda-neymar-diz-que-desmoronou-na-copa-do-mundo-1.1977390"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estadao.com.br/esportes/futebol/torcida-joga-banana-para-daniel-alves-que-come-e-cruza-para-gol-do-barcelona/"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pnld.moderna.com.br/wp-content/uploads/2021/05/Se-liga-nas-linguagens_Port.pdf"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s://www.todamateria.com.br/vidas-secas-de-graciliano-ramos/"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s://www.colegiogeracao.com.br/wp-content/uploads/2019/04/Literatura-Romance.pdf"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hyperlink" Target="https://drive.google.com/file/d/0B5mblIN82hOyanRsblQwYlRFaW8/edit?resourcekey=0-5uUx9xHdVF8iQ5oHSJSYbw"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cdn.culturagenial.com/imagens/retirantes-masp-cke.jpg?class=article" TargetMode="External"/><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s://www.otempo.com.br/opiniao/editorial/2025/5/30/entre-a-regulacao-e-a-censura-nas-redes"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https://www.editoraopirus.com.br/uploads/mg/materiais/redacao/mg-redacao-9-ano-5f9076fb9e2d8.pdf"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https://adorosaber.blogspot.com/2021/06/operadores-argumentativos.html"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planetasustentavel.abril.com.br/noticia/lixo/desafios-era-lixo-detritos-transformar-riqueza-urbanidade-sujeira-681764.shtml"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exame.com/esg/do-lixo-ao-reuso-startup-brasileira-promove-rastreabilidade-na-reciclagem/"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g1.globo.com/autores/vanessa-chaves/" TargetMode="Externa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https://g1.globo.com/go/goias/noticia/2025/05/13/virginia-vai-a-cpi-das-bets-do-senado-nesta-terca-feira-confirma-assessoria.ghtml"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g1.globo.com/go/goias/noticia/2025/05/13/virginia-na-cpi-das-bets-moletom-com-foto-da-filha-e-falas-da-influenciadora-em-depoimento-sao-os-assuntos-mais-comentados-das-redes-sociais.ghtml" TargetMode="Externa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D047E85-4F07-F552-7040-FB0D7A6510D2}"/>
              </a:ext>
            </a:extLst>
          </p:cNvPr>
          <p:cNvSpPr txBox="1"/>
          <p:nvPr/>
        </p:nvSpPr>
        <p:spPr>
          <a:xfrm>
            <a:off x="531439" y="3327538"/>
            <a:ext cx="6162674" cy="584775"/>
          </a:xfrm>
          <a:prstGeom prst="rect">
            <a:avLst/>
          </a:prstGeom>
          <a:noFill/>
        </p:spPr>
        <p:txBody>
          <a:bodyPr wrap="square">
            <a:spAutoFit/>
          </a:bodyPr>
          <a:lstStyle/>
          <a:p>
            <a:r>
              <a:rPr lang="pt-BR" sz="3200" b="1" dirty="0">
                <a:solidFill>
                  <a:schemeClr val="bg1"/>
                </a:solidFill>
              </a:rPr>
              <a:t>8º ANO</a:t>
            </a:r>
          </a:p>
        </p:txBody>
      </p:sp>
      <p:pic>
        <p:nvPicPr>
          <p:cNvPr id="6" name="Imagem 5">
            <a:extLst>
              <a:ext uri="{FF2B5EF4-FFF2-40B4-BE49-F238E27FC236}">
                <a16:creationId xmlns:a16="http://schemas.microsoft.com/office/drawing/2014/main" id="{B19EF2C3-94B9-9E34-CE10-99B686D173EC}"/>
              </a:ext>
            </a:extLst>
          </p:cNvPr>
          <p:cNvPicPr>
            <a:picLocks noChangeAspect="1"/>
          </p:cNvPicPr>
          <p:nvPr/>
        </p:nvPicPr>
        <p:blipFill>
          <a:blip r:embed="rId2"/>
          <a:stretch>
            <a:fillRect/>
          </a:stretch>
        </p:blipFill>
        <p:spPr>
          <a:xfrm>
            <a:off x="379039" y="4095920"/>
            <a:ext cx="4237087" cy="853514"/>
          </a:xfrm>
          <a:prstGeom prst="rect">
            <a:avLst/>
          </a:prstGeom>
        </p:spPr>
      </p:pic>
      <p:sp>
        <p:nvSpPr>
          <p:cNvPr id="5" name="CaixaDeTexto 4">
            <a:extLst>
              <a:ext uri="{FF2B5EF4-FFF2-40B4-BE49-F238E27FC236}">
                <a16:creationId xmlns:a16="http://schemas.microsoft.com/office/drawing/2014/main" id="{AD9464C2-70D0-ED54-A52F-9AFB3C0E6B71}"/>
              </a:ext>
            </a:extLst>
          </p:cNvPr>
          <p:cNvSpPr txBox="1"/>
          <p:nvPr/>
        </p:nvSpPr>
        <p:spPr>
          <a:xfrm>
            <a:off x="532736" y="3341788"/>
            <a:ext cx="315936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2ª SÉRIE</a:t>
            </a:r>
          </a:p>
        </p:txBody>
      </p:sp>
      <p:sp>
        <p:nvSpPr>
          <p:cNvPr id="7" name="CaixaDeTexto 6">
            <a:extLst>
              <a:ext uri="{FF2B5EF4-FFF2-40B4-BE49-F238E27FC236}">
                <a16:creationId xmlns:a16="http://schemas.microsoft.com/office/drawing/2014/main" id="{D35C6372-8166-FCC2-FB60-E79C2001F20A}"/>
              </a:ext>
            </a:extLst>
          </p:cNvPr>
          <p:cNvSpPr txBox="1"/>
          <p:nvPr/>
        </p:nvSpPr>
        <p:spPr>
          <a:xfrm>
            <a:off x="409643" y="4271005"/>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pic>
        <p:nvPicPr>
          <p:cNvPr id="2" name="Imagem 1" descr="Diagrama&#10;&#10;Descrição gerada automaticamente">
            <a:extLst>
              <a:ext uri="{FF2B5EF4-FFF2-40B4-BE49-F238E27FC236}">
                <a16:creationId xmlns:a16="http://schemas.microsoft.com/office/drawing/2014/main" id="{5B661F1F-4CE3-4D2C-D77C-F5E132864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CaixaDeTexto 8">
            <a:extLst>
              <a:ext uri="{FF2B5EF4-FFF2-40B4-BE49-F238E27FC236}">
                <a16:creationId xmlns:a16="http://schemas.microsoft.com/office/drawing/2014/main" id="{B47B392B-774F-B185-43AF-CE6F07653067}"/>
              </a:ext>
            </a:extLst>
          </p:cNvPr>
          <p:cNvSpPr txBox="1"/>
          <p:nvPr/>
        </p:nvSpPr>
        <p:spPr>
          <a:xfrm>
            <a:off x="353443" y="3260366"/>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2ª SÉRIE</a:t>
            </a:r>
          </a:p>
        </p:txBody>
      </p:sp>
      <p:sp>
        <p:nvSpPr>
          <p:cNvPr id="10" name="CaixaDeTexto 9">
            <a:extLst>
              <a:ext uri="{FF2B5EF4-FFF2-40B4-BE49-F238E27FC236}">
                <a16:creationId xmlns:a16="http://schemas.microsoft.com/office/drawing/2014/main" id="{5BD67139-622B-8DD9-C138-F8B57640F4F2}"/>
              </a:ext>
            </a:extLst>
          </p:cNvPr>
          <p:cNvSpPr txBox="1"/>
          <p:nvPr/>
        </p:nvSpPr>
        <p:spPr>
          <a:xfrm>
            <a:off x="353443"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11" name="CaixaDeTexto 10">
            <a:extLst>
              <a:ext uri="{FF2B5EF4-FFF2-40B4-BE49-F238E27FC236}">
                <a16:creationId xmlns:a16="http://schemas.microsoft.com/office/drawing/2014/main" id="{C93E93B8-070E-4BCF-FFCA-327053136AAD}"/>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3º BIMESTRE </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476362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6D87CC-A0B7-207C-13F8-DBAE59F42D38}"/>
              </a:ext>
            </a:extLst>
          </p:cNvPr>
          <p:cNvSpPr txBox="1"/>
          <p:nvPr/>
        </p:nvSpPr>
        <p:spPr>
          <a:xfrm>
            <a:off x="420419" y="1273116"/>
            <a:ext cx="11351161" cy="446276"/>
          </a:xfrm>
          <a:prstGeom prst="rect">
            <a:avLst/>
          </a:prstGeom>
          <a:noFill/>
        </p:spPr>
        <p:txBody>
          <a:bodyPr wrap="square">
            <a:spAutoFit/>
          </a:bodyPr>
          <a:lstStyle/>
          <a:p>
            <a:r>
              <a:rPr lang="pt-BR" sz="2300" b="1" dirty="0">
                <a:latin typeface="Arial Narrow" panose="020B0606020202030204" pitchFamily="34" charset="0"/>
              </a:rPr>
              <a:t>Contextualizando o gênero textual, o tema e o campo de atuação</a:t>
            </a:r>
          </a:p>
        </p:txBody>
      </p:sp>
      <p:graphicFrame>
        <p:nvGraphicFramePr>
          <p:cNvPr id="4" name="Tabela 3">
            <a:extLst>
              <a:ext uri="{FF2B5EF4-FFF2-40B4-BE49-F238E27FC236}">
                <a16:creationId xmlns:a16="http://schemas.microsoft.com/office/drawing/2014/main" id="{DA70D1EF-E70B-5909-128D-F526D81AF98A}"/>
              </a:ext>
            </a:extLst>
          </p:cNvPr>
          <p:cNvGraphicFramePr>
            <a:graphicFrameLocks noGrp="1"/>
          </p:cNvGraphicFramePr>
          <p:nvPr>
            <p:extLst>
              <p:ext uri="{D42A27DB-BD31-4B8C-83A1-F6EECF244321}">
                <p14:modId xmlns:p14="http://schemas.microsoft.com/office/powerpoint/2010/main" val="2298509515"/>
              </p:ext>
            </p:extLst>
          </p:nvPr>
        </p:nvGraphicFramePr>
        <p:xfrm>
          <a:off x="420418" y="914418"/>
          <a:ext cx="11351162" cy="346697"/>
        </p:xfrm>
        <a:graphic>
          <a:graphicData uri="http://schemas.openxmlformats.org/drawingml/2006/table">
            <a:tbl>
              <a:tblPr firstRow="1" firstCol="1" bandRow="1"/>
              <a:tblGrid>
                <a:gridCol w="1135116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CB06F619-EB89-49F1-0AC3-96F2A0EBEF79}"/>
              </a:ext>
            </a:extLst>
          </p:cNvPr>
          <p:cNvSpPr txBox="1"/>
          <p:nvPr/>
        </p:nvSpPr>
        <p:spPr>
          <a:xfrm>
            <a:off x="286870" y="1874199"/>
            <a:ext cx="11654118" cy="1290994"/>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o gênero notícia pode ser entendido como um texto no qual se divulga um fato ou acontecimento.  Vamos ficar por dentro de alguns acontecimentos?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311A88F3-EEC2-C30E-85A6-E83364537002}"/>
              </a:ext>
            </a:extLst>
          </p:cNvPr>
          <p:cNvSpPr txBox="1"/>
          <p:nvPr/>
        </p:nvSpPr>
        <p:spPr>
          <a:xfrm>
            <a:off x="349624" y="2855721"/>
            <a:ext cx="11421956" cy="443583"/>
          </a:xfrm>
          <a:prstGeom prst="rect">
            <a:avLst/>
          </a:prstGeom>
          <a:noFill/>
        </p:spPr>
        <p:txBody>
          <a:bodyPr wrap="square">
            <a:spAutoFit/>
          </a:bodyPr>
          <a:lstStyle/>
          <a:p>
            <a:pPr algn="just">
              <a:lnSpc>
                <a:spcPct val="110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Antes de ler os textos, vamos conversar?  Observe a imagem.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Imagem 9">
            <a:extLst>
              <a:ext uri="{FF2B5EF4-FFF2-40B4-BE49-F238E27FC236}">
                <a16:creationId xmlns:a16="http://schemas.microsoft.com/office/drawing/2014/main" id="{5953E278-5F79-7DE2-8702-6A21365AA5B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624" y="3499196"/>
            <a:ext cx="3863788" cy="2587839"/>
          </a:xfrm>
          <a:prstGeom prst="rect">
            <a:avLst/>
          </a:prstGeom>
          <a:noFill/>
        </p:spPr>
      </p:pic>
      <p:sp>
        <p:nvSpPr>
          <p:cNvPr id="12" name="CaixaDeTexto 11">
            <a:extLst>
              <a:ext uri="{FF2B5EF4-FFF2-40B4-BE49-F238E27FC236}">
                <a16:creationId xmlns:a16="http://schemas.microsoft.com/office/drawing/2014/main" id="{795BFCD9-6DFA-551F-A929-510B437C2217}"/>
              </a:ext>
            </a:extLst>
          </p:cNvPr>
          <p:cNvSpPr txBox="1"/>
          <p:nvPr/>
        </p:nvSpPr>
        <p:spPr>
          <a:xfrm>
            <a:off x="125505" y="6080299"/>
            <a:ext cx="4634753" cy="413255"/>
          </a:xfrm>
          <a:prstGeom prst="rect">
            <a:avLst/>
          </a:prstGeom>
          <a:noFill/>
        </p:spPr>
        <p:txBody>
          <a:bodyPr wrap="square">
            <a:spAutoFit/>
          </a:bodyPr>
          <a:lstStyle/>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https://www.abi.org.br/</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wp-content</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/uploads/2018/07/fato-ou-fake-01.jpg</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28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CaixaDeTexto 13">
            <a:extLst>
              <a:ext uri="{FF2B5EF4-FFF2-40B4-BE49-F238E27FC236}">
                <a16:creationId xmlns:a16="http://schemas.microsoft.com/office/drawing/2014/main" id="{F4324F3E-8904-2D86-EC74-7CC42FE57E62}"/>
              </a:ext>
            </a:extLst>
          </p:cNvPr>
          <p:cNvSpPr txBox="1"/>
          <p:nvPr/>
        </p:nvSpPr>
        <p:spPr>
          <a:xfrm>
            <a:off x="4688540" y="3615516"/>
            <a:ext cx="7252447" cy="1560877"/>
          </a:xfrm>
          <a:prstGeom prst="rect">
            <a:avLst/>
          </a:prstGeom>
          <a:noFill/>
        </p:spPr>
        <p:txBody>
          <a:bodyPr wrap="square">
            <a:spAutoFit/>
          </a:bodyPr>
          <a:lstStyle/>
          <a:p>
            <a:pPr algn="just">
              <a:lnSpc>
                <a:spcPct val="110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Vocês já se perguntaram por que as notícias são sempre apresentadas de forma tão objetiva e direta, sem muitos detalhes ou opiniões do autor? Alguma vez você já leu uma notícia que parecia mais um texto de opinião do que uma informação imparcial?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196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C71DF8D-1605-14E6-E4C8-3EB04C975E61}"/>
              </a:ext>
            </a:extLst>
          </p:cNvPr>
          <p:cNvSpPr txBox="1"/>
          <p:nvPr/>
        </p:nvSpPr>
        <p:spPr>
          <a:xfrm>
            <a:off x="304800" y="736105"/>
            <a:ext cx="6096000" cy="443583"/>
          </a:xfrm>
          <a:prstGeom prst="rect">
            <a:avLst/>
          </a:prstGeom>
          <a:noFill/>
        </p:spPr>
        <p:txBody>
          <a:bodyPr wrap="square">
            <a:spAutoFit/>
          </a:bodyPr>
          <a:lstStyle/>
          <a:p>
            <a:pPr algn="just">
              <a:lnSpc>
                <a:spcPct val="110000"/>
              </a:lnSpc>
              <a:spcAft>
                <a:spcPts val="800"/>
              </a:spcAft>
            </a:pPr>
            <a:r>
              <a:rPr lang="pt-BR" sz="2200" b="1" kern="100" dirty="0">
                <a:solidFill>
                  <a:schemeClr val="accent2"/>
                </a:solidFill>
                <a:effectLst/>
                <a:latin typeface="Arial Narrow" panose="020B0606020202030204" pitchFamily="34" charset="0"/>
                <a:ea typeface="Calibri" panose="020F0502020204030204" pitchFamily="34" charset="0"/>
                <a:cs typeface="Arial" panose="020B0604020202020204" pitchFamily="34" charset="0"/>
              </a:rPr>
              <a:t>Conhecendo o gênero textual </a:t>
            </a:r>
            <a:endParaRPr lang="pt-BR" sz="2200" kern="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8D754C3A-DD11-D872-D7CA-49464A9414C8}"/>
              </a:ext>
            </a:extLst>
          </p:cNvPr>
          <p:cNvGraphicFramePr>
            <a:graphicFrameLocks noGrp="1"/>
          </p:cNvGraphicFramePr>
          <p:nvPr>
            <p:extLst>
              <p:ext uri="{D42A27DB-BD31-4B8C-83A1-F6EECF244321}">
                <p14:modId xmlns:p14="http://schemas.microsoft.com/office/powerpoint/2010/main" val="1724636386"/>
              </p:ext>
            </p:extLst>
          </p:nvPr>
        </p:nvGraphicFramePr>
        <p:xfrm>
          <a:off x="323088" y="1355312"/>
          <a:ext cx="11545824" cy="5200936"/>
        </p:xfrm>
        <a:graphic>
          <a:graphicData uri="http://schemas.openxmlformats.org/drawingml/2006/table">
            <a:tbl>
              <a:tblPr firstRow="1" firstCol="1" bandRow="1"/>
              <a:tblGrid>
                <a:gridCol w="11545824">
                  <a:extLst>
                    <a:ext uri="{9D8B030D-6E8A-4147-A177-3AD203B41FA5}">
                      <a16:colId xmlns:a16="http://schemas.microsoft.com/office/drawing/2014/main" val="43164109"/>
                    </a:ext>
                  </a:extLst>
                </a:gridCol>
              </a:tblGrid>
              <a:tr h="5200936">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 é um gênero textual jornalístico que tem como principal objetivo informar o leitor sobre um fato atual, relevante e de interesse público. A notícia é caracterizada pela objetividade, ou seja, pela apresentação dos fatos de maneira imparcial e direta, sem a inclusão de opiniões do autor.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da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Objetividade: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 busca apresentar os fatos de forma imparcial, sem expressar opiniões ou julgamentos.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Informatividade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principal objetivo é transmitir informações claras e precisas sobre o evento em questão.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Atualidade: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 trata de acontecimentos recentes e de interesse público.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Clareza: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linguagem utilizada é simples, direta e fácil de ser compreendida.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Possui uma estrutura definida, com elementos como título, lide, corpo e, em alguns casos, fechamento.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2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https://www.todamateria.com.br/</a:t>
                      </a:r>
                      <a:r>
                        <a:rPr lang="pt-BR" sz="1000" u="sng"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genero</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-textual-noticia/#google_vignette</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9 maio 2025.</a:t>
                      </a:r>
                      <a:endParaRPr lang="pt-BR" sz="1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4151366202"/>
                  </a:ext>
                </a:extLst>
              </a:tr>
            </a:tbl>
          </a:graphicData>
        </a:graphic>
      </p:graphicFrame>
      <p:sp>
        <p:nvSpPr>
          <p:cNvPr id="7" name="Rectangle 1">
            <a:extLst>
              <a:ext uri="{FF2B5EF4-FFF2-40B4-BE49-F238E27FC236}">
                <a16:creationId xmlns:a16="http://schemas.microsoft.com/office/drawing/2014/main" id="{BF4EED20-EEC7-6BB6-5A5C-FCCEA597B8AC}"/>
              </a:ext>
            </a:extLst>
          </p:cNvPr>
          <p:cNvSpPr>
            <a:spLocks noChangeArrowheads="1"/>
          </p:cNvSpPr>
          <p:nvPr/>
        </p:nvSpPr>
        <p:spPr bwMode="auto">
          <a:xfrm>
            <a:off x="2765425" y="1830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301154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E19E49F-061A-A3A2-A30B-3DFFAC7C5DA2}"/>
              </a:ext>
            </a:extLst>
          </p:cNvPr>
          <p:cNvSpPr>
            <a:spLocks noChangeArrowheads="1"/>
          </p:cNvSpPr>
          <p:nvPr/>
        </p:nvSpPr>
        <p:spPr bwMode="auto">
          <a:xfrm>
            <a:off x="2776538" y="26273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F8B88560-2E05-A521-436E-C37EFC782266}"/>
              </a:ext>
            </a:extLst>
          </p:cNvPr>
          <p:cNvGraphicFramePr>
            <a:graphicFrameLocks noGrp="1"/>
          </p:cNvGraphicFramePr>
          <p:nvPr>
            <p:extLst>
              <p:ext uri="{D42A27DB-BD31-4B8C-83A1-F6EECF244321}">
                <p14:modId xmlns:p14="http://schemas.microsoft.com/office/powerpoint/2010/main" val="292561632"/>
              </p:ext>
            </p:extLst>
          </p:nvPr>
        </p:nvGraphicFramePr>
        <p:xfrm>
          <a:off x="324612" y="1136714"/>
          <a:ext cx="11542776" cy="2512505"/>
        </p:xfrm>
        <a:graphic>
          <a:graphicData uri="http://schemas.openxmlformats.org/drawingml/2006/table">
            <a:tbl>
              <a:tblPr firstRow="1" firstCol="1" bandRow="1"/>
              <a:tblGrid>
                <a:gridCol w="11542776">
                  <a:extLst>
                    <a:ext uri="{9D8B030D-6E8A-4147-A177-3AD203B41FA5}">
                      <a16:colId xmlns:a16="http://schemas.microsoft.com/office/drawing/2014/main" val="2784876601"/>
                    </a:ext>
                  </a:extLst>
                </a:gridCol>
              </a:tblGrid>
              <a:tr h="1734502">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Funções da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Informar: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Transmitir informações sobre fatos atuais de interesse público.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Relatar: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Descrever um fato ou acontecimento de forma objetiva.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Descrever: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Apresentar detalhes sobre o evento, como pessoas, locais, etc.</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Contar a história do acontecimento, seguindo uma sequência temporal.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2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https://www.todamateria.com.br/</a:t>
                      </a:r>
                      <a:r>
                        <a:rPr lang="pt-BR" sz="1000" u="sng"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genero</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-textual-noticia/#google_vignette</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9 maio 2025.</a:t>
                      </a:r>
                      <a:endParaRPr lang="pt-BR" sz="1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2336940928"/>
                  </a:ext>
                </a:extLst>
              </a:tr>
            </a:tbl>
          </a:graphicData>
        </a:graphic>
      </p:graphicFrame>
      <p:sp>
        <p:nvSpPr>
          <p:cNvPr id="3" name="Rectangle 1">
            <a:extLst>
              <a:ext uri="{FF2B5EF4-FFF2-40B4-BE49-F238E27FC236}">
                <a16:creationId xmlns:a16="http://schemas.microsoft.com/office/drawing/2014/main" id="{10E0B389-0501-1931-8E2C-B3EAF1477144}"/>
              </a:ext>
            </a:extLst>
          </p:cNvPr>
          <p:cNvSpPr>
            <a:spLocks noChangeArrowheads="1"/>
          </p:cNvSpPr>
          <p:nvPr/>
        </p:nvSpPr>
        <p:spPr bwMode="auto">
          <a:xfrm>
            <a:off x="2765425" y="1830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69254FA5-6527-8C62-4B35-F041E696CDF7}"/>
              </a:ext>
            </a:extLst>
          </p:cNvPr>
          <p:cNvSpPr txBox="1"/>
          <p:nvPr/>
        </p:nvSpPr>
        <p:spPr>
          <a:xfrm>
            <a:off x="324612" y="4055872"/>
            <a:ext cx="11542776" cy="2241191"/>
          </a:xfrm>
          <a:prstGeom prst="rect">
            <a:avLst/>
          </a:prstGeom>
          <a:noFill/>
        </p:spPr>
        <p:txBody>
          <a:bodyPr wrap="square">
            <a:spAutoFit/>
          </a:bodyPr>
          <a:lstStyle/>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Inteligência artificial: o alerta de mil especialistas sobre ‘risco para a humanidade’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Um grupo de especialistas em inteligência artificial e executivos da indústria de tecnologia pediu uma pausa de seis meses no treinamento de poderosos sistemas de inteligência artificial.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1208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8BD80037-43E1-DFD5-822B-9C67AE2453CB}"/>
              </a:ext>
            </a:extLst>
          </p:cNvPr>
          <p:cNvSpPr txBox="1"/>
          <p:nvPr/>
        </p:nvSpPr>
        <p:spPr>
          <a:xfrm>
            <a:off x="304800" y="711733"/>
            <a:ext cx="11654118" cy="1188467"/>
          </a:xfrm>
          <a:prstGeom prst="rect">
            <a:avLst/>
          </a:prstGeom>
          <a:noFill/>
        </p:spPr>
        <p:txBody>
          <a:bodyPr wrap="square">
            <a:spAutoFit/>
          </a:bodyPr>
          <a:lstStyle/>
          <a:p>
            <a:pPr indent="270510"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 grupo de especialistas em inteligência artificial e executivos da indústria de tecnologia pediu uma pausa de seis meses no treinamento de poderosos sistemas de inteligência artificial, argumentando que eles representam uma potencial ameaça à humanidade.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Imagem 8">
            <a:extLst>
              <a:ext uri="{FF2B5EF4-FFF2-40B4-BE49-F238E27FC236}">
                <a16:creationId xmlns:a16="http://schemas.microsoft.com/office/drawing/2014/main" id="{C7AD039C-A2BD-9048-DB44-1D5608ABABD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993108"/>
            <a:ext cx="2671482" cy="2320850"/>
          </a:xfrm>
          <a:prstGeom prst="rect">
            <a:avLst/>
          </a:prstGeom>
          <a:noFill/>
        </p:spPr>
      </p:pic>
      <p:sp>
        <p:nvSpPr>
          <p:cNvPr id="11" name="CaixaDeTexto 10">
            <a:extLst>
              <a:ext uri="{FF2B5EF4-FFF2-40B4-BE49-F238E27FC236}">
                <a16:creationId xmlns:a16="http://schemas.microsoft.com/office/drawing/2014/main" id="{0578564D-900A-5181-C888-C1139FE3AE9E}"/>
              </a:ext>
            </a:extLst>
          </p:cNvPr>
          <p:cNvSpPr txBox="1"/>
          <p:nvPr/>
        </p:nvSpPr>
        <p:spPr>
          <a:xfrm>
            <a:off x="2976282" y="1814480"/>
            <a:ext cx="8982636" cy="2678105"/>
          </a:xfrm>
          <a:prstGeom prst="rect">
            <a:avLst/>
          </a:prstGeom>
          <a:noFill/>
        </p:spPr>
        <p:txBody>
          <a:bodyPr wrap="square">
            <a:spAutoFit/>
          </a:bodyPr>
          <a:lstStyle/>
          <a:p>
            <a:pPr indent="269875"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carta aberta, eles alegam que os laboratórios que trabalham com essa tecnologia estão em “uma corrida fora de controle para desenvolver e implementar mentes digitais cada vez mais poderosas que ninguém, nem mesmo seus criadores, pode entender, prever ou controlar com segurança”. A declaração foi assinada por mais de mil pessoas, incluindo o empresário Elon Musk, o cofundador da Apple, Steve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Wozniak</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o CEO da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Stability</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AI,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Emad</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Mostaque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além de pesquisadores da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DeepMind</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CaixaDeTexto 12">
            <a:extLst>
              <a:ext uri="{FF2B5EF4-FFF2-40B4-BE49-F238E27FC236}">
                <a16:creationId xmlns:a16="http://schemas.microsoft.com/office/drawing/2014/main" id="{7A942FA6-EF07-AAA4-CF67-B8716C6E141D}"/>
              </a:ext>
            </a:extLst>
          </p:cNvPr>
          <p:cNvSpPr txBox="1"/>
          <p:nvPr/>
        </p:nvSpPr>
        <p:spPr>
          <a:xfrm>
            <a:off x="233081" y="4438092"/>
            <a:ext cx="11654117" cy="1663469"/>
          </a:xfrm>
          <a:prstGeom prst="rect">
            <a:avLst/>
          </a:prstGeom>
          <a:noFill/>
        </p:spPr>
        <p:txBody>
          <a:bodyPr wrap="square">
            <a:spAutoFit/>
          </a:bodyPr>
          <a:lstStyle/>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Na carta, eles pedem que as empresas que desenvolvem esse tipo de programa "pausem imediatamente, por pelo menos seis meses, o treinamento de sistemas de inteligência artificial mais poderosos que o GPT-4".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GPT-4 é a versão mais avançada do ChatGPT, um dos sistemas de inteligência artificial mais poderosos do mundo, desenvolvido pela empresa OpenAI.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073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768E7FA-9573-B18A-FC45-7574F02225D5}"/>
              </a:ext>
            </a:extLst>
          </p:cNvPr>
          <p:cNvSpPr txBox="1"/>
          <p:nvPr/>
        </p:nvSpPr>
        <p:spPr>
          <a:xfrm>
            <a:off x="251012" y="771761"/>
            <a:ext cx="11546540" cy="4372928"/>
          </a:xfrm>
          <a:prstGeom prst="rect">
            <a:avLst/>
          </a:prstGeom>
          <a:noFill/>
        </p:spPr>
        <p:txBody>
          <a:bodyPr wrap="square">
            <a:spAutoFit/>
          </a:bodyPr>
          <a:lstStyle/>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Tanto o GPT-4 quanto o ChatGPT são um tipo de inteligência artificial generativa, ou seja, usam algoritmos e texto preditivo para criar novos conteúdos com base em instruções.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Emitido pelo Instituto sem fins lucrativos Future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of</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Life, que conta com Elon Musk entre seus consultores externos, o comunicado adverte que esses sistemas podem representar “riscos profundos para a sociedade e a humanidade”. O instituto argumenta que poderosos sistemas de inteligência artificial podem gerar desinformação e substituir empregos por automação.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Um relatório recente do banco de investimentos Goldman Sachs diz que a inteligência artificial poderia substituir o equivalente a 300 milhões de empregos em tempo integral. Esta tecnologia pode substituir um quarto das tarefas laborais nos EUA e na Europa, acrescenta, mas também pode gerar novos postos de trabalho que não existiam até agora e acarretar um aumento da produtividade. Especialistas ouvidos pela BBC dizem que por ora é muito difícil prever o efeito que essa tecnologia terá no mercado de trabalho.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3842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68576B0-E34C-3BFE-D33A-585084D0008C}"/>
              </a:ext>
            </a:extLst>
          </p:cNvPr>
          <p:cNvSpPr txBox="1"/>
          <p:nvPr/>
        </p:nvSpPr>
        <p:spPr>
          <a:xfrm>
            <a:off x="273423" y="737209"/>
            <a:ext cx="11645153" cy="4876207"/>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Devemos criar mentes não humanas?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carta assinada pelos especialistas faz a seguinte pergunta: “Devemos criar mentes não humanas que possam eventualmente nos superar, ser mais inteligentes, nos tornar obsoletos e nos substituir?” Em um post recente citado na carta, a OpenAI, empresa por trás do GPT-4 (um dos sistemas de linguagem usados pelo ChatGPT), também alertou sobre os potenciais riscos da tecnologia. “A superinteligência desalinhada pode causar sérios danos ao mundo; um regime autocrático com superinteligência decisiva também pode fazer isso”, escreveu a empresa em um blog.</a:t>
            </a:r>
            <a:r>
              <a:rPr lang="pt-BR" sz="2200" kern="100" dirty="0">
                <a:effectLst/>
                <a:latin typeface="Calibri" panose="020F0502020204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OpenAI não comentou publicamente a carta.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Recentemente, várias propostas de regulamentação de tecnologia foram apresentadas nos EUA, no Reino Unido e na União Europeia. No entanto, o Reino Unido descartou a criação de um órgão regulador dedicado à inteligência artificial.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3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https://g1.globo.com/tecnologia/noticia/2023/03/30/inteligencia-artificial-o-alerta-de-mil-especialistas-sobre-risco-para-a-humanidade.ghtml Acesso em: 28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0672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054DF5E2-472F-15EF-3BE9-5CFBB9D29A72}"/>
              </a:ext>
            </a:extLst>
          </p:cNvPr>
          <p:cNvSpPr>
            <a:spLocks noChangeArrowheads="1"/>
          </p:cNvSpPr>
          <p:nvPr/>
        </p:nvSpPr>
        <p:spPr bwMode="auto">
          <a:xfrm>
            <a:off x="2765425" y="30019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63A6C6F7-1C96-CFC2-E8E9-1C37412DD442}"/>
              </a:ext>
            </a:extLst>
          </p:cNvPr>
          <p:cNvSpPr txBox="1"/>
          <p:nvPr/>
        </p:nvSpPr>
        <p:spPr>
          <a:xfrm>
            <a:off x="246888" y="702124"/>
            <a:ext cx="11713464" cy="5258299"/>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notícia é um gênero textual jornalístico informativo, geralmente sem teor opinativo, que visa transmitir informações sobre eventos atuais e relevantes para a sociedade. Qual o fato responsável que incentivou a publicação dessa notícia?</a:t>
            </a: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notícia tem a função de informar a população sobre fatos relevantes e de interesse público; relatar fatos e eventos, transmitindo informações de forma clara e objetiva; dar voz a diferentes grupos e indivíduos, permitindo que eles expressem suas opiniões e experiências e formar opinião. Qual a finalidade desse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Anunciar dados científicos descobertos pela população acadêmica.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Apresentar resultados de pesquisas e opiniões sobre a tecnologia.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Defender um ponto de vista sobre algo importante para a sociedade.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Relatar como a inteligência artificial está influenciando a vida das pessoas.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Informar acontecimentos recentes e relevantes para a população sobre o GPT-4.</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267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42949D2-B2B7-B5B6-483B-C14171AE3E47}"/>
              </a:ext>
            </a:extLst>
          </p:cNvPr>
          <p:cNvGraphicFramePr>
            <a:graphicFrameLocks noGrp="1"/>
          </p:cNvGraphicFramePr>
          <p:nvPr>
            <p:extLst>
              <p:ext uri="{D42A27DB-BD31-4B8C-83A1-F6EECF244321}">
                <p14:modId xmlns:p14="http://schemas.microsoft.com/office/powerpoint/2010/main" val="2180490976"/>
              </p:ext>
            </p:extLst>
          </p:nvPr>
        </p:nvGraphicFramePr>
        <p:xfrm>
          <a:off x="343123" y="677843"/>
          <a:ext cx="11460930" cy="3068701"/>
        </p:xfrm>
        <a:graphic>
          <a:graphicData uri="http://schemas.openxmlformats.org/drawingml/2006/table">
            <a:tbl>
              <a:tblPr firstRow="1" firstCol="1" bandRow="1"/>
              <a:tblGrid>
                <a:gridCol w="11460930">
                  <a:extLst>
                    <a:ext uri="{9D8B030D-6E8A-4147-A177-3AD203B41FA5}">
                      <a16:colId xmlns:a16="http://schemas.microsoft.com/office/drawing/2014/main" val="3686989668"/>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da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Título (manchete):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Frase que resume o assunto principal da notícia, atraindo o leitor.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Subtítulo (linha fina):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Complementa o título, fornecendo mais detalhes sobre o assunto.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Lide (primeiro parágrafo):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 o resumo do acontecimento, respondendo às perguntas "quem", "o quê", "quando", "onde", "como" e "por quê".</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Corpo do texto: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Desenvolve o assunto em detalhes, fornecendo mais informações e contextos.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Fechamento: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(Opcional) Pode incluir informações adicionais ou conclusões sobre o assunto. .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extLst>
                  <a:ext uri="{0D108BD9-81ED-4DB2-BD59-A6C34878D82A}">
                    <a16:rowId xmlns:a16="http://schemas.microsoft.com/office/drawing/2014/main" val="689449393"/>
                  </a:ext>
                </a:extLst>
              </a:tr>
            </a:tbl>
          </a:graphicData>
        </a:graphic>
      </p:graphicFrame>
      <p:sp>
        <p:nvSpPr>
          <p:cNvPr id="5" name="CaixaDeTexto 4">
            <a:extLst>
              <a:ext uri="{FF2B5EF4-FFF2-40B4-BE49-F238E27FC236}">
                <a16:creationId xmlns:a16="http://schemas.microsoft.com/office/drawing/2014/main" id="{847C6DA7-D010-DBED-D8A9-BFCB6DB43E6A}"/>
              </a:ext>
            </a:extLst>
          </p:cNvPr>
          <p:cNvSpPr txBox="1"/>
          <p:nvPr/>
        </p:nvSpPr>
        <p:spPr>
          <a:xfrm>
            <a:off x="286870" y="3835125"/>
            <a:ext cx="11573436" cy="2241063"/>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 relação à manchete e a lead da notícia, responda.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Por que a manchete foi produzida em letras destacadas?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Apenas por essa manchete, tem possibilidade de o leitor deduzir sobre o que o texto irá tratar ou não? Por quê?</a:t>
            </a:r>
          </a:p>
          <a:p>
            <a:pPr>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Para que serve a lead na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3FD3DC67-C349-B1DB-C025-084C6BFE084F}"/>
              </a:ext>
            </a:extLst>
          </p:cNvPr>
          <p:cNvSpPr txBox="1"/>
          <p:nvPr/>
        </p:nvSpPr>
        <p:spPr>
          <a:xfrm>
            <a:off x="271405" y="6076188"/>
            <a:ext cx="11517183" cy="443648"/>
          </a:xfrm>
          <a:prstGeom prst="rect">
            <a:avLst/>
          </a:prstGeom>
          <a:noFill/>
        </p:spPr>
        <p:txBody>
          <a:bodyPr wrap="square">
            <a:spAutoFit/>
          </a:bodyPr>
          <a:lstStyle/>
          <a:p>
            <a:pPr>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Quais informações a mais a lead apresenta em comparação com a manchete? Justifique.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9832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2C0D7A3-BB0F-1F5E-D449-30B266F6C0DD}"/>
              </a:ext>
            </a:extLst>
          </p:cNvPr>
          <p:cNvSpPr txBox="1"/>
          <p:nvPr/>
        </p:nvSpPr>
        <p:spPr>
          <a:xfrm>
            <a:off x="313765" y="592638"/>
            <a:ext cx="6096000" cy="443648"/>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Observe a imagem!!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a:extLst>
              <a:ext uri="{FF2B5EF4-FFF2-40B4-BE49-F238E27FC236}">
                <a16:creationId xmlns:a16="http://schemas.microsoft.com/office/drawing/2014/main" id="{E97DD37C-8B4B-57CF-9BD1-2C3D5518E26E}"/>
              </a:ext>
            </a:extLst>
          </p:cNvPr>
          <p:cNvPicPr>
            <a:picLocks noChangeAspect="1"/>
          </p:cNvPicPr>
          <p:nvPr/>
        </p:nvPicPr>
        <p:blipFill rotWithShape="1">
          <a:blip r:embed="rId2">
            <a:extLst>
              <a:ext uri="{28A0092B-C50C-407E-A947-70E740481C1C}">
                <a14:useLocalDpi xmlns:a14="http://schemas.microsoft.com/office/drawing/2010/main" val="0"/>
              </a:ext>
            </a:extLst>
          </a:blip>
          <a:srcRect l="8859" t="399" r="1534" b="-399"/>
          <a:stretch/>
        </p:blipFill>
        <p:spPr bwMode="auto">
          <a:xfrm>
            <a:off x="3652354" y="1087317"/>
            <a:ext cx="4259764" cy="2934821"/>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6BB92F16-4160-08EA-BEEB-8744FB80AAC3}"/>
              </a:ext>
            </a:extLst>
          </p:cNvPr>
          <p:cNvSpPr txBox="1"/>
          <p:nvPr/>
        </p:nvSpPr>
        <p:spPr>
          <a:xfrm>
            <a:off x="3496236" y="4043260"/>
            <a:ext cx="4572000" cy="217367"/>
          </a:xfrm>
          <a:prstGeom prst="rect">
            <a:avLst/>
          </a:prstGeom>
          <a:noFill/>
        </p:spPr>
        <p:txBody>
          <a:bodyPr wrap="square">
            <a:spAutoFit/>
          </a:bodyPr>
          <a:lstStyle/>
          <a:p>
            <a:pPr algn="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https://pt-static.z-dn.net/files/d96/75d9d7fce44bc6da9416cd6838df9fa3.jpg. Acesso em: 12 maio 2025.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49238650-F2A3-1222-C38D-469DCDA7CBBB}"/>
              </a:ext>
            </a:extLst>
          </p:cNvPr>
          <p:cNvSpPr txBox="1"/>
          <p:nvPr/>
        </p:nvSpPr>
        <p:spPr>
          <a:xfrm>
            <a:off x="313765" y="4239505"/>
            <a:ext cx="11582400" cy="2305696"/>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método da pirâmide invertida organiza as informações em ordem decrescente de importância, com as informações mais importantes no topo e as menos importantes na base. O título chama a atenção do leitor, a linha fina complementa as informações do título, a lide responde às perguntas básicas (quem, o quê, onde, quando) e o corpo do texto expõe as informações de forma mais detalhadas. Para uma notícia ser clara e completa, precisa responder as seguintes perguntas: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que? Quem? Onde? Quando? Como? e Por quê?</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Retire do texto o parágrafo que responde essas perguntas.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8814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47AA023-0C57-76DC-29AC-7646EDD9C97A}"/>
              </a:ext>
            </a:extLst>
          </p:cNvPr>
          <p:cNvSpPr txBox="1"/>
          <p:nvPr/>
        </p:nvSpPr>
        <p:spPr>
          <a:xfrm>
            <a:off x="345140" y="1214536"/>
            <a:ext cx="11501717"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3E682D66-0D5F-D487-D888-4776FE42255C}"/>
              </a:ext>
            </a:extLst>
          </p:cNvPr>
          <p:cNvGraphicFramePr>
            <a:graphicFrameLocks noGrp="1"/>
          </p:cNvGraphicFramePr>
          <p:nvPr>
            <p:extLst>
              <p:ext uri="{D42A27DB-BD31-4B8C-83A1-F6EECF244321}">
                <p14:modId xmlns:p14="http://schemas.microsoft.com/office/powerpoint/2010/main" val="1736927895"/>
              </p:ext>
            </p:extLst>
          </p:nvPr>
        </p:nvGraphicFramePr>
        <p:xfrm>
          <a:off x="345140" y="843335"/>
          <a:ext cx="11501717" cy="346697"/>
        </p:xfrm>
        <a:graphic>
          <a:graphicData uri="http://schemas.openxmlformats.org/drawingml/2006/table">
            <a:tbl>
              <a:tblPr firstRow="1" firstCol="1" bandRow="1"/>
              <a:tblGrid>
                <a:gridCol w="1150171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C224285D-8953-DE1A-FBFD-9A38A41E6C33}"/>
              </a:ext>
            </a:extLst>
          </p:cNvPr>
          <p:cNvSpPr txBox="1"/>
          <p:nvPr/>
        </p:nvSpPr>
        <p:spPr>
          <a:xfrm>
            <a:off x="259976" y="1865208"/>
            <a:ext cx="11654117" cy="3448123"/>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o tema desta atividade é “Comparando notícias: o mesmo fato sob diferentes pontos de vista.” Vamos entender isto????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Responda oralmente.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457200"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é um fato? Como você se informa sobre o que acontece no bairro, na cidade, no país? Será que todos os fatos viram notícia? Por quê?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45720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200" dirty="0">
                <a:effectLst/>
                <a:latin typeface="Arial Narrow" panose="020B0606020202030204" pitchFamily="34" charset="0"/>
                <a:ea typeface="Calibri" panose="020F0502020204030204" pitchFamily="34" charset="0"/>
                <a:cs typeface="Arial" panose="020B0604020202020204" pitchFamily="34" charset="0"/>
              </a:rPr>
              <a:t>Leia as manchetes. </a:t>
            </a:r>
            <a:endParaRPr lang="pt-BR" sz="2200" dirty="0"/>
          </a:p>
        </p:txBody>
      </p:sp>
      <p:pic>
        <p:nvPicPr>
          <p:cNvPr id="5122" name="Imagem 6" descr="Grupo de pessoas em uma praia&#10;&#10;O conteúdo gerado por IA pode estar incorreto.">
            <a:extLst>
              <a:ext uri="{FF2B5EF4-FFF2-40B4-BE49-F238E27FC236}">
                <a16:creationId xmlns:a16="http://schemas.microsoft.com/office/drawing/2014/main" id="{1250DD3E-301C-09F6-E2DD-CBA7D942D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812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5121" name="Imagem 19" descr="Roraima: manifestação terminou em violência contra venezuelanos">
            <a:extLst>
              <a:ext uri="{FF2B5EF4-FFF2-40B4-BE49-F238E27FC236}">
                <a16:creationId xmlns:a16="http://schemas.microsoft.com/office/drawing/2014/main" id="{E9C742F0-628F-F1B6-E71E-AD9216134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3357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753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4DA0-F9FA-1016-DC10-EE7EFBCE6A2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42981A-DE6F-86D8-D13A-3120A4C88EDB}"/>
              </a:ext>
            </a:extLst>
          </p:cNvPr>
          <p:cNvSpPr txBox="1"/>
          <p:nvPr/>
        </p:nvSpPr>
        <p:spPr>
          <a:xfrm>
            <a:off x="349623" y="712980"/>
            <a:ext cx="4939553" cy="1290994"/>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Manchete 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Venezuelanos são agredidos e expulsos em Roraima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CE1083B8-D858-EF6A-9AF8-A29E87A5060D}"/>
              </a:ext>
            </a:extLst>
          </p:cNvPr>
          <p:cNvSpPr txBox="1"/>
          <p:nvPr/>
        </p:nvSpPr>
        <p:spPr>
          <a:xfrm>
            <a:off x="5468471" y="712980"/>
            <a:ext cx="6096000" cy="1290994"/>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Manchete II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Brasileiros expulsam venezuelanos após assalto em cidade de Roraima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Imagem 5" descr="Grupo de pessoas em uma praia&#10;&#10;O conteúdo gerado por IA pode estar incorreto.">
            <a:extLst>
              <a:ext uri="{FF2B5EF4-FFF2-40B4-BE49-F238E27FC236}">
                <a16:creationId xmlns:a16="http://schemas.microsoft.com/office/drawing/2014/main" id="{C9699E9E-98B9-EB8D-02A0-DA4E9D762B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347" y="2647832"/>
            <a:ext cx="4865829" cy="2198981"/>
          </a:xfrm>
          <a:prstGeom prst="rect">
            <a:avLst/>
          </a:prstGeom>
          <a:noFill/>
        </p:spPr>
      </p:pic>
      <p:sp>
        <p:nvSpPr>
          <p:cNvPr id="8" name="CaixaDeTexto 7">
            <a:extLst>
              <a:ext uri="{FF2B5EF4-FFF2-40B4-BE49-F238E27FC236}">
                <a16:creationId xmlns:a16="http://schemas.microsoft.com/office/drawing/2014/main" id="{1E2B8AA8-BEDE-CCAD-D5BA-5F7523DAB90D}"/>
              </a:ext>
            </a:extLst>
          </p:cNvPr>
          <p:cNvSpPr txBox="1"/>
          <p:nvPr/>
        </p:nvSpPr>
        <p:spPr>
          <a:xfrm>
            <a:off x="251012" y="4905826"/>
            <a:ext cx="4410636" cy="349070"/>
          </a:xfrm>
          <a:prstGeom prst="rect">
            <a:avLst/>
          </a:prstGeom>
          <a:noFill/>
        </p:spPr>
        <p:txBody>
          <a:bodyPr wrap="square">
            <a:spAutoFit/>
          </a:bodyPr>
          <a:lstStyle/>
          <a:p>
            <a:pPr algn="r">
              <a:lnSpc>
                <a:spcPct val="107000"/>
              </a:lnSpc>
              <a:spcAft>
                <a:spcPts val="800"/>
              </a:spcAft>
            </a:pPr>
            <a:r>
              <a:rPr lang="pt-BR" sz="800" kern="100" dirty="0">
                <a:effectLst/>
                <a:latin typeface="Arial Narrow" panose="020B0606020202030204" pitchFamily="34" charset="0"/>
                <a:ea typeface="Calibri" panose="020F0502020204030204" pitchFamily="34" charset="0"/>
                <a:cs typeface="Arial" panose="020B0604020202020204" pitchFamily="34" charset="0"/>
              </a:rPr>
              <a:t>Disponível em: https://www.terra.com.br/noticias/brasil/venezuelanos-sao-agredidos-e-expulsos-em-roraima,59fefed7975a667de82952def3364d6cclh0qze0.html?utm_source=clipboard. Acesso em: 14 maio 2025.</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9C647EBC-4213-79A2-DF5E-51E71BA9A308}"/>
              </a:ext>
            </a:extLst>
          </p:cNvPr>
          <p:cNvSpPr txBox="1"/>
          <p:nvPr/>
        </p:nvSpPr>
        <p:spPr>
          <a:xfrm>
            <a:off x="5647766" y="2003974"/>
            <a:ext cx="6096000" cy="1188595"/>
          </a:xfrm>
          <a:prstGeom prst="rect">
            <a:avLst/>
          </a:prstGeom>
          <a:noFill/>
        </p:spPr>
        <p:txBody>
          <a:bodyPr wrap="square">
            <a:spAutoFit/>
          </a:bodyPr>
          <a:lstStyle/>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Moradores de Pacaraima, na fronteira com a Venezuela, se revoltaram após um comerciante ter sido roubado e agredido supostamente por refugiados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Imagem 10" descr="Roraima: manifestação terminou em violência contra venezuelanos">
            <a:extLst>
              <a:ext uri="{FF2B5EF4-FFF2-40B4-BE49-F238E27FC236}">
                <a16:creationId xmlns:a16="http://schemas.microsoft.com/office/drawing/2014/main" id="{A1BA23FF-70D9-7E08-083C-E7A72803C4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5691" y="3192569"/>
            <a:ext cx="4719696" cy="2045976"/>
          </a:xfrm>
          <a:prstGeom prst="rect">
            <a:avLst/>
          </a:prstGeom>
          <a:noFill/>
          <a:ln>
            <a:noFill/>
          </a:ln>
        </p:spPr>
      </p:pic>
      <p:sp>
        <p:nvSpPr>
          <p:cNvPr id="13" name="CaixaDeTexto 12">
            <a:extLst>
              <a:ext uri="{FF2B5EF4-FFF2-40B4-BE49-F238E27FC236}">
                <a16:creationId xmlns:a16="http://schemas.microsoft.com/office/drawing/2014/main" id="{92BF8DC5-81EC-409A-B130-5A6807E2C660}"/>
              </a:ext>
            </a:extLst>
          </p:cNvPr>
          <p:cNvSpPr txBox="1"/>
          <p:nvPr/>
        </p:nvSpPr>
        <p:spPr>
          <a:xfrm>
            <a:off x="6096000" y="5238545"/>
            <a:ext cx="6096000" cy="369332"/>
          </a:xfrm>
          <a:prstGeom prst="rect">
            <a:avLst/>
          </a:prstGeom>
          <a:noFill/>
        </p:spPr>
        <p:txBody>
          <a:bodyPr wrap="square">
            <a:spAutoFit/>
          </a:bodyPr>
          <a:lstStyle/>
          <a:p>
            <a:r>
              <a:rPr lang="pt-BR" dirty="0">
                <a:effectLst/>
                <a:latin typeface="Arial Narrow" panose="020B0606020202030204" pitchFamily="34" charset="0"/>
                <a:ea typeface="Calibri" panose="020F0502020204030204" pitchFamily="34" charset="0"/>
                <a:cs typeface="Arial" panose="020B0604020202020204" pitchFamily="34" charset="0"/>
              </a:rPr>
              <a:t>Roraima: manifestação terminou em violência contra venezuelanos</a:t>
            </a:r>
            <a:endParaRPr lang="pt-BR" dirty="0"/>
          </a:p>
        </p:txBody>
      </p:sp>
      <p:sp>
        <p:nvSpPr>
          <p:cNvPr id="15" name="CaixaDeTexto 14">
            <a:extLst>
              <a:ext uri="{FF2B5EF4-FFF2-40B4-BE49-F238E27FC236}">
                <a16:creationId xmlns:a16="http://schemas.microsoft.com/office/drawing/2014/main" id="{430780DE-DD59-4F33-EB6B-596363779461}"/>
              </a:ext>
            </a:extLst>
          </p:cNvPr>
          <p:cNvSpPr txBox="1"/>
          <p:nvPr/>
        </p:nvSpPr>
        <p:spPr>
          <a:xfrm>
            <a:off x="6230472" y="5607877"/>
            <a:ext cx="5513294" cy="400110"/>
          </a:xfrm>
          <a:prstGeom prst="rect">
            <a:avLst/>
          </a:prstGeom>
          <a:noFill/>
        </p:spPr>
        <p:txBody>
          <a:bodyPr wrap="square">
            <a:spAutoFit/>
          </a:bodyPr>
          <a:lstStyle/>
          <a:p>
            <a:pPr algn="r"/>
            <a:r>
              <a:rPr lang="pt-BR" sz="10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dirty="0">
                <a:effectLst/>
                <a:latin typeface="Arial Narrow" panose="020B0606020202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https://noticias.r7.com/brasil/brasileiros-expulsam-venezuelanos-apos-assalto-em-cidade-de-roraima-18082018/</a:t>
            </a:r>
            <a:r>
              <a:rPr lang="pt-BR" sz="1000" dirty="0">
                <a:effectLst/>
                <a:latin typeface="Arial Narrow" panose="020B0606020202030204" pitchFamily="34" charset="0"/>
                <a:ea typeface="Calibri" panose="020F0502020204030204" pitchFamily="34" charset="0"/>
                <a:cs typeface="Arial" panose="020B0604020202020204" pitchFamily="34" charset="0"/>
              </a:rPr>
              <a:t>. Acesso em: 29 maio 2025</a:t>
            </a:r>
            <a:endParaRPr lang="pt-BR" sz="1000" dirty="0"/>
          </a:p>
        </p:txBody>
      </p:sp>
    </p:spTree>
    <p:extLst>
      <p:ext uri="{BB962C8B-B14F-4D97-AF65-F5344CB8AC3E}">
        <p14:creationId xmlns:p14="http://schemas.microsoft.com/office/powerpoint/2010/main" val="2610869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46920-4081-7E3E-E94B-8FFB69B2B304}"/>
            </a:ext>
          </a:extLst>
        </p:cNvPr>
        <p:cNvGrpSpPr/>
        <p:nvPr/>
      </p:nvGrpSpPr>
      <p:grpSpPr>
        <a:xfrm>
          <a:off x="0" y="0"/>
          <a:ext cx="0" cy="0"/>
          <a:chOff x="0" y="0"/>
          <a:chExt cx="0" cy="0"/>
        </a:xfrm>
      </p:grpSpPr>
      <p:pic>
        <p:nvPicPr>
          <p:cNvPr id="6146" name="Imagem 18" descr="Imigrantes venezuelanos se abrigam em unidade da Sefaz após terem sido expulsos das ruas de Pacaraima, Norte de Roraima — Foto: Inaê Brandão/G1 RR">
            <a:extLst>
              <a:ext uri="{FF2B5EF4-FFF2-40B4-BE49-F238E27FC236}">
                <a16:creationId xmlns:a16="http://schemas.microsoft.com/office/drawing/2014/main" id="{03D49F4B-A8F6-197F-83F2-56C14B0E6A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468" y="3657603"/>
            <a:ext cx="5100257" cy="1954304"/>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37B470E3-852E-E8D2-BB00-03B44D6FD50C}"/>
              </a:ext>
            </a:extLst>
          </p:cNvPr>
          <p:cNvSpPr txBox="1"/>
          <p:nvPr/>
        </p:nvSpPr>
        <p:spPr>
          <a:xfrm>
            <a:off x="153674" y="689390"/>
            <a:ext cx="5925671" cy="2511008"/>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Manchete III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Cidade de RR na fronteira com a Venezuela tem tumulto após assalto a comerciante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Assessoria do Exército informou que moradores praticaram atos de violência e destruição em acampamento de venezuelanos.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528BEB14-0846-94A1-B527-2E60AE2E1169}"/>
              </a:ext>
            </a:extLst>
          </p:cNvPr>
          <p:cNvSpPr txBox="1"/>
          <p:nvPr/>
        </p:nvSpPr>
        <p:spPr>
          <a:xfrm>
            <a:off x="427468" y="5755355"/>
            <a:ext cx="5243078" cy="413255"/>
          </a:xfrm>
          <a:prstGeom prst="rect">
            <a:avLst/>
          </a:prstGeom>
          <a:noFill/>
        </p:spPr>
        <p:txBody>
          <a:bodyPr wrap="square">
            <a:spAutoFit/>
          </a:bodyPr>
          <a:lstStyle/>
          <a:p>
            <a:pPr algn="ct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https://g1.globo.com/</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rr</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roraima</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/noticia/2018/08/18/cidade-de-rr-na-fronteira-com-a-venezuela-tem-tumulto-apos-assalto-a-comerciante.ghtml</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29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m 6" descr="Praia com pedras&#10;&#10;O conteúdo gerado por IA pode estar incorreto.">
            <a:extLst>
              <a:ext uri="{FF2B5EF4-FFF2-40B4-BE49-F238E27FC236}">
                <a16:creationId xmlns:a16="http://schemas.microsoft.com/office/drawing/2014/main" id="{11BC1A97-56A0-59DF-778F-1AEC8C51A0A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23377" y="3733186"/>
            <a:ext cx="4941155" cy="2060766"/>
          </a:xfrm>
          <a:prstGeom prst="rect">
            <a:avLst/>
          </a:prstGeom>
          <a:noFill/>
        </p:spPr>
      </p:pic>
      <p:sp>
        <p:nvSpPr>
          <p:cNvPr id="9" name="CaixaDeTexto 8">
            <a:extLst>
              <a:ext uri="{FF2B5EF4-FFF2-40B4-BE49-F238E27FC236}">
                <a16:creationId xmlns:a16="http://schemas.microsoft.com/office/drawing/2014/main" id="{C98B7A69-8C02-0A13-1591-1DA440C488FD}"/>
              </a:ext>
            </a:extLst>
          </p:cNvPr>
          <p:cNvSpPr txBox="1"/>
          <p:nvPr/>
        </p:nvSpPr>
        <p:spPr>
          <a:xfrm>
            <a:off x="6937080" y="774185"/>
            <a:ext cx="4941155" cy="2883418"/>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Manchete IV</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Refugiados venezuelanos são agredidos com bombas em Roraima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Centenas de refugiados venezuelanos foram alvo de agressão de brasileiros em Roraima; tendas foram incendiadas e imigrantes, expulsos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A97529E0-602F-7E3F-A561-C93F222FB85A}"/>
              </a:ext>
            </a:extLst>
          </p:cNvPr>
          <p:cNvSpPr txBox="1"/>
          <p:nvPr/>
        </p:nvSpPr>
        <p:spPr>
          <a:xfrm>
            <a:off x="6937080" y="5869535"/>
            <a:ext cx="4581128" cy="733214"/>
          </a:xfrm>
          <a:prstGeom prst="rect">
            <a:avLst/>
          </a:prstGeom>
          <a:noFill/>
        </p:spPr>
        <p:txBody>
          <a:bodyPr wrap="square">
            <a:spAutoFit/>
          </a:bodyPr>
          <a:lstStyle/>
          <a:p>
            <a:pPr algn="ctr">
              <a:lnSpc>
                <a:spcPct val="107000"/>
              </a:lnSpc>
              <a:spcAft>
                <a:spcPts val="800"/>
              </a:spcAft>
              <a:buNone/>
            </a:pPr>
            <a:r>
              <a:rPr lang="pt-BR" sz="1400" kern="100" dirty="0">
                <a:effectLst/>
                <a:latin typeface="Arial Narrow" panose="020B0606020202030204" pitchFamily="34" charset="0"/>
                <a:ea typeface="Calibri" panose="020F0502020204030204" pitchFamily="34" charset="0"/>
                <a:cs typeface="Arial" panose="020B0604020202020204" pitchFamily="34" charset="0"/>
              </a:rPr>
              <a:t>Refugiados venezuelanos foram alvo de agressão em Roraima</a:t>
            </a:r>
            <a:endParaRPr lang="pt-BR" sz="14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0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dirty="0">
                <a:effectLst/>
                <a:latin typeface="Arial Narrow" panose="020B060602020203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https://ultimosegundo.ig.com.br/brasil/2018-08-18/refugiados-venezuelanos-agredidos-roraima.html</a:t>
            </a:r>
            <a:r>
              <a:rPr lang="pt-BR" sz="1000" dirty="0">
                <a:effectLst/>
                <a:latin typeface="Arial Narrow" panose="020B0606020202030204" pitchFamily="34" charset="0"/>
                <a:ea typeface="Calibri" panose="020F0502020204030204" pitchFamily="34" charset="0"/>
                <a:cs typeface="Arial" panose="020B0604020202020204" pitchFamily="34" charset="0"/>
              </a:rPr>
              <a:t>. Acesso em: 29 maio 2025</a:t>
            </a:r>
            <a:endParaRPr lang="pt-BR" sz="1000" dirty="0"/>
          </a:p>
        </p:txBody>
      </p:sp>
    </p:spTree>
    <p:extLst>
      <p:ext uri="{BB962C8B-B14F-4D97-AF65-F5344CB8AC3E}">
        <p14:creationId xmlns:p14="http://schemas.microsoft.com/office/powerpoint/2010/main" val="4165904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FEAC-4660-FFBC-8663-7ED2FBE8D47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60956D9-25BA-CC91-E8BC-53A7E80FA05F}"/>
              </a:ext>
            </a:extLst>
          </p:cNvPr>
          <p:cNvSpPr txBox="1"/>
          <p:nvPr/>
        </p:nvSpPr>
        <p:spPr>
          <a:xfrm>
            <a:off x="286870" y="834717"/>
            <a:ext cx="11519647" cy="443583"/>
          </a:xfrm>
          <a:prstGeom prst="rect">
            <a:avLst/>
          </a:prstGeom>
          <a:noFill/>
        </p:spPr>
        <p:txBody>
          <a:bodyPr wrap="square">
            <a:spAutoFit/>
          </a:bodyPr>
          <a:lstStyle/>
          <a:p>
            <a:pPr>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Depois de ler as manchetes anteriores,  responda: Qual é o fato noticiado?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2985E1CD-6D0E-AE7F-6BFF-589409556914}"/>
              </a:ext>
            </a:extLst>
          </p:cNvPr>
          <p:cNvSpPr txBox="1"/>
          <p:nvPr/>
        </p:nvSpPr>
        <p:spPr>
          <a:xfrm>
            <a:off x="286870" y="1603990"/>
            <a:ext cx="11600330" cy="4680705"/>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uma das notícias.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Refugiados venezuelanos são agredidos com bombas em Roraima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Centenas de refugiados venezuelanos foram alvo de agressão de brasileiros em Roraima; tendas foram incendiadas e imigrantes, expulsos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Por iG São Paulo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 grupo de brasileiros armados com bombas caseiras e pedaços de paus se reuniram, na cidade de Pacaraima, em Roraima, para agredir os refugiados venezuelanos acampados nas ruas da cidade.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 tendas dos refugiados venezuelanos foram incendiadas com álcool, e os protestantes lançaram bombas em direção ao acampamento. Centenas de imigrantes se encontravam na região. Até o momento não há informações sobre feridos ou vítimas fatais – a prefeitura da cidade se limitou a dizer que três pessoas foram alvejadas por balas de borracha da polícia.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6964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56BBF-A25F-3F19-8822-FBA1A3CA4B8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81FA574-B5AE-A21E-F6E1-A73C53F0F42F}"/>
              </a:ext>
            </a:extLst>
          </p:cNvPr>
          <p:cNvSpPr txBox="1"/>
          <p:nvPr/>
        </p:nvSpPr>
        <p:spPr>
          <a:xfrm>
            <a:off x="286870" y="751128"/>
            <a:ext cx="11618259" cy="4950522"/>
          </a:xfrm>
          <a:prstGeom prst="rect">
            <a:avLst/>
          </a:prstGeom>
          <a:noFill/>
        </p:spPr>
        <p:txBody>
          <a:bodyPr wrap="square">
            <a:spAutoFit/>
          </a:bodyPr>
          <a:lstStyle/>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desaguou nesse ato de violência começou, na manhã deste sábado (18), como uma manifestação contra a entrada de venezuelanos no país. O que motivou os manifestantes, diz o jornal Folha de São Paulo , foi o assalto de um comerciante local que, alegam os brasileiros, foi vítima de um grupo de imigrantes.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Raimundo Nonato, que sofreu o assalto na véspera das agressões deste sábado, está internado em um hospital com traumatismo craniano, informa a Folha.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Imagens da TV Globo mostram o momento exato em que os manifestantes partem para a agressão. “Se o governo não faz nada, faremos nós. Fora, venezuelanos!”, diz um dos agressores .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Refugiados venezuelanos vivem vidas precárias no Brasil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só o recente caso de agressão representa um risco à vida dos venezuelanos em Roraima. Trabalho análogo ao de escravo, discriminação salarial em função da origem, mendicância de crianças em semáforos, relatos de abuso sexual de mulheres contratadas para trabalhar como domésticas e prostituição são outros dos problemas pelos quais os imigrantes estão passando em Roraima.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A33C12B6-59A9-6BF6-4B29-94C3CF4D68EC}"/>
              </a:ext>
            </a:extLst>
          </p:cNvPr>
          <p:cNvSpPr txBox="1"/>
          <p:nvPr/>
        </p:nvSpPr>
        <p:spPr>
          <a:xfrm>
            <a:off x="286870" y="5552874"/>
            <a:ext cx="11618258" cy="1107996"/>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Arial" panose="020B0604020202020204" pitchFamily="34" charset="0"/>
              </a:rPr>
              <a:t>    Uma denúncia sobre as violações dos direitos humanos foi feita em fevereiro pela procuradora do Trabalho da 11ª Região no Estado de Roraima, Priscila Moreto, em uma audiência pública na Comissão de Direitos Humanos do Senado.</a:t>
            </a:r>
            <a:endParaRPr lang="pt-BR" sz="2200" dirty="0"/>
          </a:p>
        </p:txBody>
      </p:sp>
    </p:spTree>
    <p:extLst>
      <p:ext uri="{BB962C8B-B14F-4D97-AF65-F5344CB8AC3E}">
        <p14:creationId xmlns:p14="http://schemas.microsoft.com/office/powerpoint/2010/main" val="9380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fugiados venezuelanos buscam emprego em Roraima">
            <a:extLst>
              <a:ext uri="{FF2B5EF4-FFF2-40B4-BE49-F238E27FC236}">
                <a16:creationId xmlns:a16="http://schemas.microsoft.com/office/drawing/2014/main" id="{F75C1F21-0B53-C143-3ACB-DC87C86183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003" y="897755"/>
            <a:ext cx="3197879" cy="1928369"/>
          </a:xfrm>
          <a:prstGeom prst="rect">
            <a:avLst/>
          </a:prstGeom>
          <a:noFill/>
          <a:ln>
            <a:noFill/>
          </a:ln>
        </p:spPr>
      </p:pic>
      <p:sp>
        <p:nvSpPr>
          <p:cNvPr id="4" name="CaixaDeTexto 3">
            <a:extLst>
              <a:ext uri="{FF2B5EF4-FFF2-40B4-BE49-F238E27FC236}">
                <a16:creationId xmlns:a16="http://schemas.microsoft.com/office/drawing/2014/main" id="{8766C93B-D107-CC26-677A-7BD10C5EA55F}"/>
              </a:ext>
            </a:extLst>
          </p:cNvPr>
          <p:cNvSpPr txBox="1"/>
          <p:nvPr/>
        </p:nvSpPr>
        <p:spPr>
          <a:xfrm>
            <a:off x="3585882" y="897755"/>
            <a:ext cx="8346142" cy="2026773"/>
          </a:xfrm>
          <a:prstGeom prst="rect">
            <a:avLst/>
          </a:prstGeom>
          <a:noFill/>
        </p:spPr>
        <p:txBody>
          <a:bodyPr wrap="square">
            <a:spAutoFit/>
          </a:bodyPr>
          <a:lstStyle/>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Priscila defendeu a busca por soluções para a crise migratória no estado, destacando que a saída não pode ser o bloqueio à entrada dos cidadãos no País, já que isso contraria a nossa Constituição.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“É impossível o fechamento da fronteira. É constatado que o ingresso refugiados venezuelanos não traz só prejuízos, mas méritos à economia local,</a:t>
            </a: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46B0878C-9555-1713-ACB5-886E60FA26BF}"/>
              </a:ext>
            </a:extLst>
          </p:cNvPr>
          <p:cNvSpPr txBox="1"/>
          <p:nvPr/>
        </p:nvSpPr>
        <p:spPr>
          <a:xfrm>
            <a:off x="259976" y="2826124"/>
            <a:ext cx="11672048" cy="1280928"/>
          </a:xfrm>
          <a:prstGeom prst="rect">
            <a:avLst/>
          </a:prstGeom>
          <a:noFill/>
        </p:spPr>
        <p:txBody>
          <a:bodyPr wrap="square">
            <a:spAutoFit/>
          </a:bodyPr>
          <a:lstStyle/>
          <a:p>
            <a:pPr marL="0" marR="0" lvl="0" indent="270510" algn="just" defTabSz="914400" rtl="0" eaLnBrk="1" fontAlgn="auto" latinLnBrk="0" hangingPunct="1">
              <a:lnSpc>
                <a:spcPct val="110000"/>
              </a:lnSpc>
              <a:spcBef>
                <a:spcPts val="0"/>
              </a:spcBef>
              <a:spcAft>
                <a:spcPts val="80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com o acréscimo de mão de obra. Mais de 70% dos migrantes vivem em casas alugadas, essas pessoas consomem alimentos e pagam seus aluguéis”, disse.</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pt-BR" sz="5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pt-BR"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pt-BR" sz="1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Disponível em: </a:t>
            </a:r>
            <a:r>
              <a:rPr kumimoji="0" lang="pt-BR" sz="1000" b="0" i="0" u="sng"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https://ultimosegundo.ig.com.br/brasil/2018-08-18/refugiados-venezuelanos-agredidos-roraima.html</a:t>
            </a:r>
            <a:r>
              <a:rPr kumimoji="0" lang="pt-BR" sz="1000" b="0" i="0" u="none" strike="noStrike" kern="100" cap="none" spc="0" normalizeH="0" baseline="0" noProof="0" dirty="0">
                <a:ln>
                  <a:noFill/>
                </a:ln>
                <a:effectLst/>
                <a:uLnTx/>
                <a:uFillTx/>
                <a:latin typeface="Arial Narrow" panose="020B0606020202030204" pitchFamily="34" charset="0"/>
                <a:ea typeface="Calibri" panose="020F0502020204030204" pitchFamily="34" charset="0"/>
                <a:cs typeface="Arial" panose="020B0604020202020204" pitchFamily="34" charset="0"/>
              </a:rPr>
              <a:t>. Acesso em: 26 de maio 2025</a:t>
            </a:r>
            <a:endParaRPr lang="pt-BR" sz="1000" dirty="0"/>
          </a:p>
        </p:txBody>
      </p:sp>
      <p:sp>
        <p:nvSpPr>
          <p:cNvPr id="8" name="CaixaDeTexto 7">
            <a:extLst>
              <a:ext uri="{FF2B5EF4-FFF2-40B4-BE49-F238E27FC236}">
                <a16:creationId xmlns:a16="http://schemas.microsoft.com/office/drawing/2014/main" id="{FE2237A0-79B4-8A7D-2774-4F7B8FEBA6F9}"/>
              </a:ext>
            </a:extLst>
          </p:cNvPr>
          <p:cNvSpPr txBox="1"/>
          <p:nvPr/>
        </p:nvSpPr>
        <p:spPr>
          <a:xfrm>
            <a:off x="307320" y="4107052"/>
            <a:ext cx="11672047" cy="2299219"/>
          </a:xfrm>
          <a:prstGeom prst="rect">
            <a:avLst/>
          </a:prstGeom>
          <a:noFill/>
        </p:spPr>
        <p:txBody>
          <a:bodyPr wrap="square">
            <a:spAutoFit/>
          </a:bodyPr>
          <a:lstStyle/>
          <a:p>
            <a:pPr algn="just" fontAlgn="base">
              <a:lnSpc>
                <a:spcPct val="110000"/>
              </a:lnSpc>
              <a:buNone/>
            </a:pPr>
            <a:r>
              <a:rPr lang="pt-BR" sz="2200" b="1" dirty="0">
                <a:effectLst/>
                <a:latin typeface="Arial Narrow" panose="020B0606020202030204" pitchFamily="34" charset="0"/>
                <a:ea typeface="Times New Roman" panose="02020603050405020304" pitchFamily="18" charset="0"/>
              </a:rPr>
              <a:t>8. Responda em grupo. </a:t>
            </a:r>
            <a:r>
              <a:rPr lang="pt-BR" sz="2200" b="0" dirty="0">
                <a:effectLst/>
                <a:latin typeface="Arial Narrow" panose="020B0606020202030204" pitchFamily="34" charset="0"/>
                <a:ea typeface="Times New Roman" panose="02020603050405020304" pitchFamily="18" charset="0"/>
              </a:rPr>
              <a:t>Agora que vocês já leram todas as manchetes e uma das notícias online ou não, respondam as questões: </a:t>
            </a:r>
            <a:endParaRPr lang="pt-BR" sz="2200" b="1" dirty="0">
              <a:effectLst/>
              <a:latin typeface="Times New Roman" panose="02020603050405020304" pitchFamily="18" charset="0"/>
              <a:ea typeface="Times New Roman" panose="02020603050405020304" pitchFamily="18" charset="0"/>
            </a:endParaRPr>
          </a:p>
          <a:p>
            <a:pPr algn="just" fontAlgn="base">
              <a:lnSpc>
                <a:spcPct val="110000"/>
              </a:lnSpc>
              <a:buNone/>
            </a:pPr>
            <a:r>
              <a:rPr lang="pt-BR" sz="2200" b="0" dirty="0">
                <a:effectLst/>
                <a:latin typeface="Arial Narrow" panose="020B0606020202030204" pitchFamily="34" charset="0"/>
                <a:ea typeface="Times New Roman" panose="02020603050405020304" pitchFamily="18" charset="0"/>
              </a:rPr>
              <a:t>a) Onde e quando o fato ocorreu? </a:t>
            </a:r>
            <a:endParaRPr lang="pt-BR" sz="2200" b="1" dirty="0">
              <a:effectLst/>
              <a:latin typeface="Times New Roman" panose="02020603050405020304" pitchFamily="18" charset="0"/>
              <a:ea typeface="Times New Roman" panose="02020603050405020304" pitchFamily="18" charset="0"/>
            </a:endParaRPr>
          </a:p>
          <a:p>
            <a:pPr algn="just" fontAlgn="base">
              <a:lnSpc>
                <a:spcPct val="110000"/>
              </a:lnSpc>
              <a:buNone/>
            </a:pPr>
            <a:r>
              <a:rPr lang="pt-BR" sz="2200" b="0" dirty="0">
                <a:effectLst/>
                <a:latin typeface="Arial Narrow" panose="020B0606020202030204" pitchFamily="34" charset="0"/>
                <a:ea typeface="Times New Roman" panose="02020603050405020304" pitchFamily="18" charset="0"/>
              </a:rPr>
              <a:t>b) Quem são as pessoas envolvidas no fato noticiado? O que elas fizeram? </a:t>
            </a:r>
            <a:endParaRPr lang="pt-BR" sz="2200" b="1"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200" b="0" dirty="0">
                <a:effectLst/>
                <a:latin typeface="Arial Narrow" panose="020B0606020202030204" pitchFamily="34" charset="0"/>
                <a:ea typeface="Times New Roman" panose="02020603050405020304" pitchFamily="18" charset="0"/>
              </a:rPr>
              <a:t>c) Há imagens na notícia? São fotos ou vídeos? O que essas imagens mostram? Qual a relação das imagens com o texto escrito? </a:t>
            </a:r>
            <a:endParaRPr lang="pt-BR" sz="2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6111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FB2578B-D77A-C1CA-3846-980984E3F070}"/>
              </a:ext>
            </a:extLst>
          </p:cNvPr>
          <p:cNvSpPr txBox="1"/>
          <p:nvPr/>
        </p:nvSpPr>
        <p:spPr>
          <a:xfrm>
            <a:off x="286871" y="660018"/>
            <a:ext cx="11582400" cy="2035814"/>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Você sabia 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Todo refugiado é imigrante, mas nem todo imigrante é refugiado. Os refugiados saem de seu país por motivo de perseguição política, guerras e/ou qualquer outro acontecimento que ameace as suas vidas. Já os imigrantes podem sair de seu país de origem por motivos que envolvem trabalho, estudo, família etc.</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Tabela 3">
            <a:extLst>
              <a:ext uri="{FF2B5EF4-FFF2-40B4-BE49-F238E27FC236}">
                <a16:creationId xmlns:a16="http://schemas.microsoft.com/office/drawing/2014/main" id="{09541978-F9B5-3D1C-A29C-6BEA35309BED}"/>
              </a:ext>
            </a:extLst>
          </p:cNvPr>
          <p:cNvGraphicFramePr>
            <a:graphicFrameLocks noGrp="1"/>
          </p:cNvGraphicFramePr>
          <p:nvPr>
            <p:extLst>
              <p:ext uri="{D42A27DB-BD31-4B8C-83A1-F6EECF244321}">
                <p14:modId xmlns:p14="http://schemas.microsoft.com/office/powerpoint/2010/main" val="3809018022"/>
              </p:ext>
            </p:extLst>
          </p:nvPr>
        </p:nvGraphicFramePr>
        <p:xfrm>
          <a:off x="372483" y="2802538"/>
          <a:ext cx="11496787" cy="3335973"/>
        </p:xfrm>
        <a:graphic>
          <a:graphicData uri="http://schemas.openxmlformats.org/drawingml/2006/table">
            <a:tbl>
              <a:tblPr firstRow="1" firstCol="1" bandRow="1"/>
              <a:tblGrid>
                <a:gridCol w="11496787">
                  <a:extLst>
                    <a:ext uri="{9D8B030D-6E8A-4147-A177-3AD203B41FA5}">
                      <a16:colId xmlns:a16="http://schemas.microsoft.com/office/drawing/2014/main" val="2768007192"/>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Comentário de notícia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comentário de notícia é um gênero jornalístico que consiste na expressão de opinião sobre um evento ou acontecimento reportado em uma notícia. Ele vai além da mera informação, incluindo interpretação, reflexão e um ponto de vista sobre o tema.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principais: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Objetivo: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Expressar opinião sobre um fato noticiado, com foco em análise, interpretação e reflexão.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Geralmente, começa com a apresentação da notícia, segue com uma tese (o ponto de vista do autor), argumentos que a sustentam, e pode incluir contra-argumentos.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96082779"/>
                  </a:ext>
                </a:extLst>
              </a:tr>
            </a:tbl>
          </a:graphicData>
        </a:graphic>
      </p:graphicFrame>
    </p:spTree>
    <p:extLst>
      <p:ext uri="{BB962C8B-B14F-4D97-AF65-F5344CB8AC3E}">
        <p14:creationId xmlns:p14="http://schemas.microsoft.com/office/powerpoint/2010/main" val="2859575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DCF97FB-4FEA-4512-1943-0BA714B12003}"/>
              </a:ext>
            </a:extLst>
          </p:cNvPr>
          <p:cNvGraphicFramePr>
            <a:graphicFrameLocks noGrp="1"/>
          </p:cNvGraphicFramePr>
          <p:nvPr>
            <p:extLst>
              <p:ext uri="{D42A27DB-BD31-4B8C-83A1-F6EECF244321}">
                <p14:modId xmlns:p14="http://schemas.microsoft.com/office/powerpoint/2010/main" val="2283134241"/>
              </p:ext>
            </p:extLst>
          </p:nvPr>
        </p:nvGraphicFramePr>
        <p:xfrm>
          <a:off x="408342" y="812863"/>
          <a:ext cx="11451963" cy="1657477"/>
        </p:xfrm>
        <a:graphic>
          <a:graphicData uri="http://schemas.openxmlformats.org/drawingml/2006/table">
            <a:tbl>
              <a:tblPr firstRow="1" firstCol="1" bandRow="1"/>
              <a:tblGrid>
                <a:gridCol w="11451963">
                  <a:extLst>
                    <a:ext uri="{9D8B030D-6E8A-4147-A177-3AD203B41FA5}">
                      <a16:colId xmlns:a16="http://schemas.microsoft.com/office/drawing/2014/main" val="535758996"/>
                    </a:ext>
                  </a:extLst>
                </a:gridCol>
              </a:tblGrid>
              <a:tr h="0">
                <a:tc>
                  <a:txBody>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principais: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Linguagem: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Pode ser formal ou informal, dependendo do contexto e do público-alvo, mas geralmente busca clareza e objetividade.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Função: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Informar, interpretar e influenciar a opinião do público sobre um determinado acontecimento.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733853222"/>
                  </a:ext>
                </a:extLst>
              </a:tr>
            </a:tbl>
          </a:graphicData>
        </a:graphic>
      </p:graphicFrame>
      <p:sp>
        <p:nvSpPr>
          <p:cNvPr id="8" name="CaixaDeTexto 7">
            <a:extLst>
              <a:ext uri="{FF2B5EF4-FFF2-40B4-BE49-F238E27FC236}">
                <a16:creationId xmlns:a16="http://schemas.microsoft.com/office/drawing/2014/main" id="{773445B1-FBE6-ED51-5E51-7A8DEF4E680B}"/>
              </a:ext>
            </a:extLst>
          </p:cNvPr>
          <p:cNvSpPr txBox="1"/>
          <p:nvPr/>
        </p:nvSpPr>
        <p:spPr>
          <a:xfrm>
            <a:off x="286869" y="2649959"/>
            <a:ext cx="11573435" cy="3899850"/>
          </a:xfrm>
          <a:prstGeom prst="rect">
            <a:avLst/>
          </a:prstGeom>
          <a:noFill/>
        </p:spPr>
        <p:txBody>
          <a:bodyPr wrap="square">
            <a:spAutoFit/>
          </a:bodyPr>
          <a:lstStyle/>
          <a:p>
            <a:pPr algn="just">
              <a:lnSpc>
                <a:spcPct val="110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Leia os comentários das notícias lidas.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“Esses venezuelanos tem que ir pra Caracas (...), e </a:t>
            </a:r>
            <a:r>
              <a:rPr lang="pt-BR" sz="2000" kern="100" dirty="0" err="1">
                <a:effectLst/>
                <a:latin typeface="Arial Narrow" panose="020B0606020202030204" pitchFamily="34" charset="0"/>
                <a:ea typeface="Calibri" panose="020F0502020204030204" pitchFamily="34" charset="0"/>
                <a:cs typeface="Arial" panose="020B0604020202020204" pitchFamily="34" charset="0"/>
              </a:rPr>
              <a:t>nao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virem tirar dos brasileiros que já </a:t>
            </a:r>
            <a:r>
              <a:rPr lang="pt-BR" sz="2000" kern="100" dirty="0" err="1">
                <a:effectLst/>
                <a:latin typeface="Arial Narrow" panose="020B0606020202030204" pitchFamily="34" charset="0"/>
                <a:ea typeface="Calibri" panose="020F0502020204030204" pitchFamily="34" charset="0"/>
                <a:cs typeface="Arial" panose="020B0604020202020204" pitchFamily="34" charset="0"/>
              </a:rPr>
              <a:t>nao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tem quase nada. Tem que expulsar mesmo, (...)”  (Comentário referente à notícia online publicada pelo Estadão).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“Mete o pau, não deixa entrar não, (...), se continuarem invadindo o país haverá declaração de guerra. (...), entrem pelos meios legais. (...), imaginem se isso aqui fosse primeiro mundo, iria ter que murar as fronteiras” (Comentário sobre a notícia publicada no portal do IG).</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Texto III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Arial" panose="020B0604020202020204" pitchFamily="34" charset="0"/>
              </a:rPr>
              <a:t>“Se a moda pega, imagina expulsar todos da mesma nacionalidade que praticam assalto aqui? Terão que expulsar os brasileiros então” (Comentário quanto à notícia publicada pelo G1).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1085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5C5150-8119-D794-E116-2934F9C69A17}"/>
              </a:ext>
            </a:extLst>
          </p:cNvPr>
          <p:cNvSpPr txBox="1"/>
          <p:nvPr/>
        </p:nvSpPr>
        <p:spPr>
          <a:xfrm>
            <a:off x="259977" y="696141"/>
            <a:ext cx="11663082" cy="4141070"/>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Após lerem alguns comentários referentes às notícias trabalhadas respondam.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Quem escreveu esses comentários?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Os autores de cada um desses comentários, ao escrevê-los, demostraram respeito ou desrespeito em relação às pessoas envolvidas no fato noticiado?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Quais palavras/frases nos permitem perceber esse desrespeito?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Você concorda ou discorda com essa atitude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des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)respeitosa? Justifique sua resposta.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354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6E38CA-51E5-672F-B9B0-E7C3B7ED90BB}"/>
              </a:ext>
            </a:extLst>
          </p:cNvPr>
          <p:cNvSpPr txBox="1"/>
          <p:nvPr/>
        </p:nvSpPr>
        <p:spPr>
          <a:xfrm>
            <a:off x="349624" y="1120099"/>
            <a:ext cx="11510682"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36C9D21E-6CA3-31F1-A9D0-2BCD1E643E4C}"/>
              </a:ext>
            </a:extLst>
          </p:cNvPr>
          <p:cNvGraphicFramePr>
            <a:graphicFrameLocks noGrp="1"/>
          </p:cNvGraphicFramePr>
          <p:nvPr>
            <p:extLst>
              <p:ext uri="{D42A27DB-BD31-4B8C-83A1-F6EECF244321}">
                <p14:modId xmlns:p14="http://schemas.microsoft.com/office/powerpoint/2010/main" val="1426789813"/>
              </p:ext>
            </p:extLst>
          </p:nvPr>
        </p:nvGraphicFramePr>
        <p:xfrm>
          <a:off x="349624" y="773402"/>
          <a:ext cx="11510682" cy="346697"/>
        </p:xfrm>
        <a:graphic>
          <a:graphicData uri="http://schemas.openxmlformats.org/drawingml/2006/table">
            <a:tbl>
              <a:tblPr firstRow="1" firstCol="1" bandRow="1"/>
              <a:tblGrid>
                <a:gridCol w="1151068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sp>
        <p:nvSpPr>
          <p:cNvPr id="10" name="CaixaDeTexto 9">
            <a:extLst>
              <a:ext uri="{FF2B5EF4-FFF2-40B4-BE49-F238E27FC236}">
                <a16:creationId xmlns:a16="http://schemas.microsoft.com/office/drawing/2014/main" id="{BCDE3AFE-1A8A-D564-1A88-118EFDEBE4BB}"/>
              </a:ext>
            </a:extLst>
          </p:cNvPr>
          <p:cNvSpPr txBox="1"/>
          <p:nvPr/>
        </p:nvSpPr>
        <p:spPr>
          <a:xfrm>
            <a:off x="778534" y="2291958"/>
            <a:ext cx="6094562" cy="390171"/>
          </a:xfrm>
          <a:prstGeom prst="rect">
            <a:avLst/>
          </a:prstGeom>
          <a:noFill/>
        </p:spPr>
        <p:txBody>
          <a:bodyPr wrap="square">
            <a:spAutoFit/>
          </a:bodyPr>
          <a:lstStyle/>
          <a:p>
            <a:pPr algn="just">
              <a:lnSpc>
                <a:spcPct val="115000"/>
              </a:lnSpc>
              <a:spcAft>
                <a:spcPts val="800"/>
              </a:spcAft>
              <a:buNone/>
            </a:pPr>
            <a:r>
              <a:rPr lang="pt-BR" sz="1800" kern="100" dirty="0">
                <a:solidFill>
                  <a:srgbClr val="4472C4"/>
                </a:solidFill>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62EDE4B2-6F26-5E3A-A45E-8673079E9520}"/>
              </a:ext>
            </a:extLst>
          </p:cNvPr>
          <p:cNvGraphicFramePr>
            <a:graphicFrameLocks noGrp="1"/>
          </p:cNvGraphicFramePr>
          <p:nvPr>
            <p:extLst>
              <p:ext uri="{D42A27DB-BD31-4B8C-83A1-F6EECF244321}">
                <p14:modId xmlns:p14="http://schemas.microsoft.com/office/powerpoint/2010/main" val="198601190"/>
              </p:ext>
            </p:extLst>
          </p:nvPr>
        </p:nvGraphicFramePr>
        <p:xfrm>
          <a:off x="340659" y="1662154"/>
          <a:ext cx="11510681" cy="4915281"/>
        </p:xfrm>
        <a:graphic>
          <a:graphicData uri="http://schemas.openxmlformats.org/drawingml/2006/table">
            <a:tbl>
              <a:tblPr firstRow="1" firstCol="1" bandRow="1"/>
              <a:tblGrid>
                <a:gridCol w="11510681">
                  <a:extLst>
                    <a:ext uri="{9D8B030D-6E8A-4147-A177-3AD203B41FA5}">
                      <a16:colId xmlns:a16="http://schemas.microsoft.com/office/drawing/2014/main" val="1779271231"/>
                    </a:ext>
                  </a:extLst>
                </a:gridCol>
              </a:tblGrid>
              <a:tr h="413301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Imparcialidade na notícia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uma notícia</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imparcialidade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refere-se à apresentação dos fatos de forma objetiva, sem que haja qualquer tipo de favoritismo ou preconceito em relação a um lado ou outro de uma situação. A notícia deve refletir uma visão equilibrada e completa do acontecimento, dando voz a todas as partes relevantes e apresentando os fatos de forma clara e precisa, sem manipulação ou interpretações pessoais. Ou seja,</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autor não deve defender o lado A ou B sobre o tema que está escrevendo, ou falar sobre o seu posicionamento sobre o assunto.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Elementos que justificam a imparcialidade: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Apresentação de diferentes perspectivas: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 deve apresentar os diferentes pontos de vista sobre um determinado assunto, permitindo que o leitor forme sua própria opinião.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Objetividade: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linguagem utilizada deve ser neutra, evitando termos que carreguem carga emocional ou que possam influenciar o leitor a favor de uma das partes.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50287" marR="50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213285899"/>
                  </a:ext>
                </a:extLst>
              </a:tr>
            </a:tbl>
          </a:graphicData>
        </a:graphic>
      </p:graphicFrame>
    </p:spTree>
    <p:extLst>
      <p:ext uri="{BB962C8B-B14F-4D97-AF65-F5344CB8AC3E}">
        <p14:creationId xmlns:p14="http://schemas.microsoft.com/office/powerpoint/2010/main" val="3587682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A2F58-B91D-9958-F2A4-CDAFFF16BD3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1E1E42B-56ED-367E-D884-D1AD7471CD5C}"/>
              </a:ext>
            </a:extLst>
          </p:cNvPr>
          <p:cNvGraphicFramePr>
            <a:graphicFrameLocks noGrp="1"/>
          </p:cNvGraphicFramePr>
          <p:nvPr>
            <p:extLst>
              <p:ext uri="{D42A27DB-BD31-4B8C-83A1-F6EECF244321}">
                <p14:modId xmlns:p14="http://schemas.microsoft.com/office/powerpoint/2010/main" val="4072076816"/>
              </p:ext>
            </p:extLst>
          </p:nvPr>
        </p:nvGraphicFramePr>
        <p:xfrm>
          <a:off x="356938" y="758826"/>
          <a:ext cx="11478124" cy="5721414"/>
        </p:xfrm>
        <a:graphic>
          <a:graphicData uri="http://schemas.openxmlformats.org/drawingml/2006/table">
            <a:tbl>
              <a:tblPr firstRow="1" firstCol="1" bandRow="1"/>
              <a:tblGrid>
                <a:gridCol w="11478124">
                  <a:extLst>
                    <a:ext uri="{9D8B030D-6E8A-4147-A177-3AD203B41FA5}">
                      <a16:colId xmlns:a16="http://schemas.microsoft.com/office/drawing/2014/main" val="511844752"/>
                    </a:ext>
                  </a:extLst>
                </a:gridCol>
              </a:tblGrid>
              <a:tr h="4351338">
                <a:tc>
                  <a:txBody>
                    <a:bodyPr/>
                    <a:lstStyle/>
                    <a:p>
                      <a:pPr algn="ctr">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Imparcialidade na notícia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Verificação da credibilidade das fontes: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fundamental que o jornalista busque informações em fontes confiáveis e que sejam capazes de corroborar com a notícia.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Evitar a utilização de linguagem tendenciosa</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notícia não deve ser escrita de forma a manipular o leitor ou a induzi-lo a acreditar em uma determinada versão dos fatos.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Não privilegiar nenhuma parte: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notícia deve tratar todas as partes envolvidas de forma equitativa, sem que uma parte seja mais destacada ou favorecida</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Evitar a inclusão de opiniões pessoais: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jornalista não deve incluir em sua notícia suas opiniões pessoais ou seus valores.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Parcialidade na notícia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um texto noticioso, parcialidade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refere-se à apresentação de informações de forma tendenciosa, privilegiando um lado ou perspectiva em detrimento de outras. Em outras palavras, um texto parcial não apresenta um quadro completo da situação, mas sim uma visão unilateral, influenciada por opiniões ou interesses específicos.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Consequências da parcialidade</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parcialidade pode levar à manipulação da informação, distorcendo a realidade e induzindo o público a uma opinião específica.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txBody>
                  <a:tcPr marL="50287" marR="50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378567345"/>
                  </a:ext>
                </a:extLst>
              </a:tr>
            </a:tbl>
          </a:graphicData>
        </a:graphic>
      </p:graphicFrame>
    </p:spTree>
    <p:extLst>
      <p:ext uri="{BB962C8B-B14F-4D97-AF65-F5344CB8AC3E}">
        <p14:creationId xmlns:p14="http://schemas.microsoft.com/office/powerpoint/2010/main" val="2360068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99B10-D5B2-9F7A-EE9C-D522FBFD828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4DA5F11-0374-04EA-83FB-C66BCF32F934}"/>
              </a:ext>
            </a:extLst>
          </p:cNvPr>
          <p:cNvSpPr txBox="1"/>
          <p:nvPr/>
        </p:nvSpPr>
        <p:spPr>
          <a:xfrm>
            <a:off x="286871" y="835878"/>
            <a:ext cx="11564470" cy="2716065"/>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vamos exercitar a identificação de marcas linguísticas que denotam parcialidade ou imparcialidade na notícia de esporte????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Responda oralmente as questões.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conhece o Neymar?  - O que você sabe sobre o desempenho dele na copa do Mundo de 2018?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CD4D5244-E114-435B-51D6-8AA080C496C2}"/>
              </a:ext>
            </a:extLst>
          </p:cNvPr>
          <p:cNvSpPr txBox="1"/>
          <p:nvPr/>
        </p:nvSpPr>
        <p:spPr>
          <a:xfrm>
            <a:off x="358589" y="3922280"/>
            <a:ext cx="12407153" cy="918778"/>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Em propaganda, Neymar diz que desmoronou na Copa do Mundo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O atacante disse que sentiu as críticas e pediu ajuda da torcida para se reerguer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AFF828BA-5F85-A784-C6BF-E2A28AB41F61}"/>
              </a:ext>
            </a:extLst>
          </p:cNvPr>
          <p:cNvSpPr txBox="1"/>
          <p:nvPr/>
        </p:nvSpPr>
        <p:spPr>
          <a:xfrm>
            <a:off x="313765" y="5012815"/>
            <a:ext cx="11564470" cy="1616853"/>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camisa 10 da Seleção foi alvo de piadas que viralizaram mundialmente pelos excessos de simulação nas partidas Foto: AFP</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200" dirty="0">
                <a:effectLst/>
                <a:latin typeface="Arial Narrow" panose="020B0606020202030204" pitchFamily="34" charset="0"/>
                <a:ea typeface="Calibri" panose="020F0502020204030204" pitchFamily="34" charset="0"/>
                <a:cs typeface="Arial" panose="020B0604020202020204" pitchFamily="34" charset="0"/>
              </a:rPr>
              <a:t>Em um depoimento com tons de desabafo, Neymar usou o novo comercial de um de seus patrocinadores, a Gillette, para se defender das críticas sofridas pelo desempenho na Copa do Mundo da Rússia.</a:t>
            </a:r>
            <a:endParaRPr lang="pt-BR" sz="2200" dirty="0"/>
          </a:p>
        </p:txBody>
      </p:sp>
      <p:pic>
        <p:nvPicPr>
          <p:cNvPr id="3" name="Imagem 2" descr="Homem com os braços para cima&#10;&#10;O conteúdo gerado por IA pode estar incorreto.">
            <a:extLst>
              <a:ext uri="{FF2B5EF4-FFF2-40B4-BE49-F238E27FC236}">
                <a16:creationId xmlns:a16="http://schemas.microsoft.com/office/drawing/2014/main" id="{48A8029B-F15A-FE73-F8E3-C996D3C1C41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077" r="4917" b="3846"/>
          <a:stretch/>
        </p:blipFill>
        <p:spPr bwMode="auto">
          <a:xfrm>
            <a:off x="313765" y="3767502"/>
            <a:ext cx="1909482" cy="124531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2537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F85FE6-475B-7E54-D2DC-CB01858511A7}"/>
              </a:ext>
            </a:extLst>
          </p:cNvPr>
          <p:cNvSpPr txBox="1"/>
          <p:nvPr/>
        </p:nvSpPr>
        <p:spPr>
          <a:xfrm>
            <a:off x="277905" y="838283"/>
            <a:ext cx="11698941" cy="4847930"/>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camisa 10 da Seleção Brasileira foi alvo de piadas que viralizaram mundialmente pelos excessos nos lances em que reclamava de faltas dos rivais, além de criticado pelo silêncio após a derrota por 2 a 1 para a Bélgica, nas quartas de final, que eliminou o Brasil da competição.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desabafo foi ao ar na noite deste domingo (29), durante o intervalo do programa "Fantástico", da Rede Globo. No depoimento, o atacante disse que sentiu as críticas e pediu ajuda da torcida para se reerguer.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"Você pode achar que eu caí demais, mas a verdade é que eu não caí. Eu desmoronei. Isso dói muito mais do que qualquer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pisão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tornozelo operado", disse o jogador. "Eu demorei para aceitar as suas críticas, eu demorei para me olhar no espelho e me transformar em um novo homem, mas hoje eu estou aqui, de cara limpa e de peito aberto."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"Você pode continuar jogando pedra ou pode jogar essas pedras fora e me ajudar a ficar de pé, porque quando fico de pé, o Brasil inteiro levanta comigo", finalizou o jogador do PSG no vídeo, que também foi divulgado nos perfis de Neymar nas redes sociais.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98447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FEB64CA-86CE-0333-E266-A3E11F36E964}"/>
              </a:ext>
            </a:extLst>
          </p:cNvPr>
          <p:cNvSpPr txBox="1"/>
          <p:nvPr/>
        </p:nvSpPr>
        <p:spPr>
          <a:xfrm>
            <a:off x="233082" y="863507"/>
            <a:ext cx="11681011" cy="1466042"/>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comercial, Neymar se defendeu das acusações de ser mimado. "Podem achar que exagero, mas o real é que sofro dentro de campo. Na boa, você não imagina o que passo fora dele. Quando pareço malcriado</a:t>
            </a:r>
            <a:r>
              <a:rPr lang="pt-BR" sz="2200" u="sng"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é porque sou mimado. É que não aprendi a me frustrar."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pt-BR" sz="10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https://diariodonordeste.verdesmares.com.br/jogada/em-propaganda-neymar-diz-que-desmoronou-na-copa-do-mundo-1.1977390</a:t>
            </a:r>
            <a:r>
              <a:rPr lang="pt-BR" sz="1000" dirty="0">
                <a:effectLst/>
                <a:latin typeface="Arial Narrow" panose="020B0606020202030204" pitchFamily="34" charset="0"/>
                <a:ea typeface="Calibri" panose="020F0502020204030204" pitchFamily="34" charset="0"/>
                <a:cs typeface="Arial" panose="020B0604020202020204" pitchFamily="34" charset="0"/>
              </a:rPr>
              <a:t>. Acesso em:29 maio2025</a:t>
            </a:r>
            <a:endParaRPr lang="pt-BR" sz="1000" dirty="0"/>
          </a:p>
        </p:txBody>
      </p:sp>
      <p:sp>
        <p:nvSpPr>
          <p:cNvPr id="8" name="CaixaDeTexto 7">
            <a:extLst>
              <a:ext uri="{FF2B5EF4-FFF2-40B4-BE49-F238E27FC236}">
                <a16:creationId xmlns:a16="http://schemas.microsoft.com/office/drawing/2014/main" id="{043118AB-6809-9825-700C-DF9B4B8AA98B}"/>
              </a:ext>
            </a:extLst>
          </p:cNvPr>
          <p:cNvSpPr txBox="1"/>
          <p:nvPr/>
        </p:nvSpPr>
        <p:spPr>
          <a:xfrm>
            <a:off x="233081" y="2553582"/>
            <a:ext cx="11681011" cy="2510880"/>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agora vamos responder como podemos perceber se o autor da notícia está defendendo o jogador ou concordando com as críticas??? A bola agora é sua!!!!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11.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Releia a notícia “Em propaganda, Neymar diz que desmoronou na Copa do Mundo” e marque ou retire os trechos, expressões ou palavras que mostrem a posição do jornalista que evidenciem se ele defende o jogador ou concorda com as críticas apresentadas acerca do comercial da Gillette, e em seguida justifique.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61CCF8AC-D529-2BDD-B5E1-B57447751562}"/>
              </a:ext>
            </a:extLst>
          </p:cNvPr>
          <p:cNvSpPr txBox="1"/>
          <p:nvPr/>
        </p:nvSpPr>
        <p:spPr>
          <a:xfrm>
            <a:off x="233080" y="5370858"/>
            <a:ext cx="11681011"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12.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Ao escrever a notícia dessa forma, qual foi a posição do jornalista? Parcial ou imparcial? Justifique.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0828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5260B-F53E-A6AE-4085-977EDD5C1FC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CC56551-EAC4-8497-A948-DB453F7AA088}"/>
              </a:ext>
            </a:extLst>
          </p:cNvPr>
          <p:cNvSpPr txBox="1"/>
          <p:nvPr/>
        </p:nvSpPr>
        <p:spPr>
          <a:xfrm>
            <a:off x="242047" y="732803"/>
            <a:ext cx="11707906" cy="3935821"/>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Leia os trechos e responda: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"Você pode achar que eu caí demais,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mas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verdade é que eu não caí.</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 Eu</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desmoronei.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Isso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dói muito mais do que qualquer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pisão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tornozelo operado", disse o jogador. "Eu demorei para aceitar as suas críticas, eu demorei para me olhar no espelho e me transformar em um novo homem,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mas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hoje eu estou aqui, de cara limpa e de peito aberto."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Qual o sentido das palavras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“mas”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nesse trecho?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As palavras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“eu</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“isso”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referem-se a 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5446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D6A41-D7EF-EC65-4FDC-728FFBA78C7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A1C9266-388A-8675-C818-8D88D1D99562}"/>
              </a:ext>
            </a:extLst>
          </p:cNvPr>
          <p:cNvSpPr txBox="1"/>
          <p:nvPr/>
        </p:nvSpPr>
        <p:spPr>
          <a:xfrm>
            <a:off x="286870" y="483316"/>
            <a:ext cx="11618259" cy="6170344"/>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Torcida joga banana para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Daniel Alves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que come e cruza para gol do Barcelona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i="1" u="sng" kern="100" dirty="0">
                <a:effectLst/>
                <a:latin typeface="Arial Narrow" panose="020B0606020202030204" pitchFamily="34" charset="0"/>
                <a:ea typeface="Calibri" panose="020F0502020204030204" pitchFamily="34" charset="0"/>
                <a:cs typeface="Arial" panose="020B0604020202020204" pitchFamily="34" charset="0"/>
              </a:rPr>
              <a:t>Brasileiro</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 foi mais uma vez insultado por torcedores na Espanha, </a:t>
            </a:r>
            <a:r>
              <a:rPr lang="pt-BR" sz="2200" b="1" i="1" u="sng" kern="100" dirty="0">
                <a:effectLst/>
                <a:latin typeface="Arial Narrow" panose="020B0606020202030204" pitchFamily="34" charset="0"/>
                <a:ea typeface="Calibri" panose="020F0502020204030204" pitchFamily="34" charset="0"/>
                <a:cs typeface="Arial" panose="020B0604020202020204" pitchFamily="34" charset="0"/>
              </a:rPr>
              <a:t>mas dá de ombros</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 e dá exemplo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VILLARREAL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O brasileiro Daniel Alves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voltou a ser vítima de racismo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na Europa. Na partida entre Villarreal e Barcelona, neste domingo, pelo Campeonato Espanhol, a torcida do time da casa jogou uma banana em direção ao lateral-direito da seleção brasileira quando ele se preparava para cobrar um escanteio.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A cena não é inédita no futebol. Provocações desse tipo têm se alastrado no esporte.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 Mas desta vez, a intenção do torcedor espanhol racista não deu certo. Irreverente, Daniel Alves não se intimidou com a agressão, pegou a fruta no chão dois passos à sua frente e decidiu comê-la, tirando de letra a ofensa e dando exemplo.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sequência da jogada, o brasileiro bateu dois escanteios seguidos como se nada tivesse acontecido. No segundo deles,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já com a banana digerida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saiu o segundo gol do Barcelona.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Um dos atletas que mais sofrem com racismo no futebol europeu, Daniel Alves deu mostra de que é superior a esse tipo de discriminação racial e ajudou sua equipe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vencer o Villarreal por 3 a 2, com duas assistências para gols. O resultado deixa o Barcelona ainda na disputa pelo título Espanhol, agora com 84 pontos, na segunda colocação. O líder Atlético de Madrid está com 88.</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22019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A4BA7-50FE-A810-0E2E-CBA6341E1C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A6EDD89-70D9-6488-7C92-D1607F109B3C}"/>
              </a:ext>
            </a:extLst>
          </p:cNvPr>
          <p:cNvSpPr txBox="1"/>
          <p:nvPr/>
        </p:nvSpPr>
        <p:spPr>
          <a:xfrm>
            <a:off x="242047" y="728900"/>
            <a:ext cx="11636188" cy="4657814"/>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Após o jogo, Daniel Alves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continuou mostrando-se acima de qualquer provocação racista. "Estou na Espanha há 11 anos e há 11 anos é dessa maneira. Temos de rir dessa gente atrasada",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disparou o brasileiro, prestes a ter seu nome confirmado para disputar a Copa do Mundo com a seleção brasileira.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5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https://www.estadao.com.br/esportes/futebol/torcida-joga-banana-para-daniel-alves-que-come-e-cruza-para-gol-do-barcelona/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26 maio 2025</a:t>
            </a:r>
            <a:r>
              <a:rPr lang="pt-BR" sz="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imparcialidade em uma notícia é um princípio fundamental que visa garantir a objetividade, a equidade e a credibilidade da informação. Ao seguir esses princípios, os jornalistas podem contribuir para uma sociedade mais informada e democrática. Releia a notícia e observe as marcações das partes destacadas que denotam a parcialidade do jornalista. O que  essas  marcações expressam?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Título e subtítulo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Primeiro parágrafo: Segundo parágrafo: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Terceiro parágrafo: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Quarto parágrafo: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A7B1FAC4-0204-D565-05BE-A1F3AD7A082E}"/>
              </a:ext>
            </a:extLst>
          </p:cNvPr>
          <p:cNvSpPr txBox="1"/>
          <p:nvPr/>
        </p:nvSpPr>
        <p:spPr>
          <a:xfrm>
            <a:off x="242047" y="5386714"/>
            <a:ext cx="11707906" cy="1188467"/>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15.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agora um desafio!! Reescreva essa notícia tentando deixá-la imparcial. Reescreva-a buscando uma forma de neutralizar o conteúdo, substituindo expressões que revelam discretamente a posição do jornalista em relação ao racismo.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95816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003ADB3-728B-122B-BA75-45278C0E517E}"/>
              </a:ext>
            </a:extLst>
          </p:cNvPr>
          <p:cNvGraphicFramePr>
            <a:graphicFrameLocks noGrp="1"/>
          </p:cNvGraphicFramePr>
          <p:nvPr>
            <p:extLst>
              <p:ext uri="{D42A27DB-BD31-4B8C-83A1-F6EECF244321}">
                <p14:modId xmlns:p14="http://schemas.microsoft.com/office/powerpoint/2010/main" val="1481877422"/>
              </p:ext>
            </p:extLst>
          </p:nvPr>
        </p:nvGraphicFramePr>
        <p:xfrm>
          <a:off x="349358" y="768976"/>
          <a:ext cx="11422223" cy="346697"/>
        </p:xfrm>
        <a:graphic>
          <a:graphicData uri="http://schemas.openxmlformats.org/drawingml/2006/table">
            <a:tbl>
              <a:tblPr firstRow="1" firstCol="1" bandRow="1"/>
              <a:tblGrid>
                <a:gridCol w="11422223">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5" name="CaixaDeTexto 4">
            <a:extLst>
              <a:ext uri="{FF2B5EF4-FFF2-40B4-BE49-F238E27FC236}">
                <a16:creationId xmlns:a16="http://schemas.microsoft.com/office/drawing/2014/main" id="{46792096-A4A4-1BFA-4C9D-E95F026566A7}"/>
              </a:ext>
            </a:extLst>
          </p:cNvPr>
          <p:cNvSpPr txBox="1"/>
          <p:nvPr/>
        </p:nvSpPr>
        <p:spPr>
          <a:xfrm>
            <a:off x="278201" y="1115673"/>
            <a:ext cx="11565866" cy="489301"/>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90976E1F-F975-CEC9-51DC-6FF6CDB2C6BF}"/>
              </a:ext>
            </a:extLst>
          </p:cNvPr>
          <p:cNvSpPr txBox="1"/>
          <p:nvPr/>
        </p:nvSpPr>
        <p:spPr>
          <a:xfrm>
            <a:off x="277935" y="1604974"/>
            <a:ext cx="11565866" cy="2510816"/>
          </a:xfrm>
          <a:prstGeom prst="rect">
            <a:avLst/>
          </a:prstGeom>
          <a:noFill/>
        </p:spPr>
        <p:txBody>
          <a:bodyPr wrap="square">
            <a:spAutoFit/>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Antes de ler os textos, vamos conversar?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conhece a expressão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rebelde sem causa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sabia que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modernistas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foram rebeldes, mas tiveram uma causa?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Você sabia que  eles queriam transgredir e romper com as ideias do passado para fazer uma crítica ao período histórico em que viviam, que passava por guerras e outros problemas sociais?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Você sabe o que foi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Modernismo?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2EE4C76D-7C50-0AC0-0B1D-6FCB5F1B9B7E}"/>
              </a:ext>
            </a:extLst>
          </p:cNvPr>
          <p:cNvSpPr txBox="1"/>
          <p:nvPr/>
        </p:nvSpPr>
        <p:spPr>
          <a:xfrm>
            <a:off x="277935" y="4161508"/>
            <a:ext cx="6096000"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Conhecendo o movimento/período/escola literário(a)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9" name="Tabela 8">
            <a:extLst>
              <a:ext uri="{FF2B5EF4-FFF2-40B4-BE49-F238E27FC236}">
                <a16:creationId xmlns:a16="http://schemas.microsoft.com/office/drawing/2014/main" id="{22863B04-E282-D1BF-8D3E-26E90589C8B9}"/>
              </a:ext>
            </a:extLst>
          </p:cNvPr>
          <p:cNvGraphicFramePr>
            <a:graphicFrameLocks noGrp="1"/>
          </p:cNvGraphicFramePr>
          <p:nvPr>
            <p:extLst>
              <p:ext uri="{D42A27DB-BD31-4B8C-83A1-F6EECF244321}">
                <p14:modId xmlns:p14="http://schemas.microsoft.com/office/powerpoint/2010/main" val="1326128736"/>
              </p:ext>
            </p:extLst>
          </p:nvPr>
        </p:nvGraphicFramePr>
        <p:xfrm>
          <a:off x="349358" y="4650809"/>
          <a:ext cx="11565866" cy="1924749"/>
        </p:xfrm>
        <a:graphic>
          <a:graphicData uri="http://schemas.openxmlformats.org/drawingml/2006/table">
            <a:tbl>
              <a:tblPr firstRow="1" firstCol="1" bandRow="1"/>
              <a:tblGrid>
                <a:gridCol w="11565866">
                  <a:extLst>
                    <a:ext uri="{9D8B030D-6E8A-4147-A177-3AD203B41FA5}">
                      <a16:colId xmlns:a16="http://schemas.microsoft.com/office/drawing/2014/main" val="1263320594"/>
                    </a:ext>
                  </a:extLst>
                </a:gridCol>
              </a:tblGrid>
              <a:tr h="63573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que foi o Modernismo?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modernismo visava fazer uma nova forma de arte, completamente diferente da que estava sendo feita no início do século XX. As pinturas e esculturas, que antes eram realistas e fiéis à realidade, começaram a tomar novas formas, mostrando que a vida poderia ser mostrada de outra forma: parecida com sonhos, em formas geométricas...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55825" marR="55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434478052"/>
                  </a:ext>
                </a:extLst>
              </a:tr>
            </a:tbl>
          </a:graphicData>
        </a:graphic>
      </p:graphicFrame>
    </p:spTree>
    <p:extLst>
      <p:ext uri="{BB962C8B-B14F-4D97-AF65-F5344CB8AC3E}">
        <p14:creationId xmlns:p14="http://schemas.microsoft.com/office/powerpoint/2010/main" val="3032839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592B-B6AB-AF0E-9A1E-7DB331AE2DEB}"/>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71EC063-0811-58D6-C0BC-4B3EFADF782B}"/>
              </a:ext>
            </a:extLst>
          </p:cNvPr>
          <p:cNvGraphicFramePr>
            <a:graphicFrameLocks noGrp="1"/>
          </p:cNvGraphicFramePr>
          <p:nvPr>
            <p:extLst>
              <p:ext uri="{D42A27DB-BD31-4B8C-83A1-F6EECF244321}">
                <p14:modId xmlns:p14="http://schemas.microsoft.com/office/powerpoint/2010/main" val="3014048113"/>
              </p:ext>
            </p:extLst>
          </p:nvPr>
        </p:nvGraphicFramePr>
        <p:xfrm>
          <a:off x="319433" y="828216"/>
          <a:ext cx="11585695" cy="5179949"/>
        </p:xfrm>
        <a:graphic>
          <a:graphicData uri="http://schemas.openxmlformats.org/drawingml/2006/table">
            <a:tbl>
              <a:tblPr firstRow="1" firstCol="1" bandRow="1"/>
              <a:tblGrid>
                <a:gridCol w="11585695">
                  <a:extLst>
                    <a:ext uri="{9D8B030D-6E8A-4147-A177-3AD203B41FA5}">
                      <a16:colId xmlns:a16="http://schemas.microsoft.com/office/drawing/2014/main" val="2352568917"/>
                    </a:ext>
                  </a:extLst>
                </a:gridCol>
              </a:tblGrid>
              <a:tr h="2363219">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Modernismo no Brasil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modernismo no Brasil começou em 1922 com a influência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da Semana de Arte Moderna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evento chocou a sociedade conservadora e elitista e mostrou que a arte estava mudando. O Brasil passava por um momento complicado: crise, greves, protestos e aumento da inflação. O mundo inteiro estava angustiado devido à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Primeira Guerra Mundial.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saída foi criar um movimento artístico que criticasse esse período e mostrasse à sociedade que havia uma nova saída, uma forma de transgredir essa realidade.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do Modernismo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modernistas brasileiros já não queriam mais escrever de forma rígida e fixa, eles queriam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versos livres na poesia, sem a exigência de métricas e rimas.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Até as pontuações foram deixadas de lado.  Os textos começaram a denotar uma espécie de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humor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suas críticas e, muitas vezes, passaram a trabalhar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temática do cotidiano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Por que não escrever sobre mulheres e homens andando na rua indo trabalhar? Por que não escrever sobre os retirantes nordestinos que sofrem devido à miséria e à seca?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55825" marR="55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3293778773"/>
                  </a:ext>
                </a:extLst>
              </a:tr>
            </a:tbl>
          </a:graphicData>
        </a:graphic>
      </p:graphicFrame>
    </p:spTree>
    <p:extLst>
      <p:ext uri="{BB962C8B-B14F-4D97-AF65-F5344CB8AC3E}">
        <p14:creationId xmlns:p14="http://schemas.microsoft.com/office/powerpoint/2010/main" val="2918514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48277DA-4623-5865-1A87-7F700385660F}"/>
              </a:ext>
            </a:extLst>
          </p:cNvPr>
          <p:cNvSpPr>
            <a:spLocks noChangeArrowheads="1"/>
          </p:cNvSpPr>
          <p:nvPr/>
        </p:nvSpPr>
        <p:spPr bwMode="auto">
          <a:xfrm>
            <a:off x="367819" y="3648060"/>
            <a:ext cx="2097041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ABD80089-6BAF-AA0E-8552-A31E9B62A9F3}"/>
              </a:ext>
            </a:extLst>
          </p:cNvPr>
          <p:cNvGraphicFramePr>
            <a:graphicFrameLocks noGrp="1"/>
          </p:cNvGraphicFramePr>
          <p:nvPr>
            <p:extLst>
              <p:ext uri="{D42A27DB-BD31-4B8C-83A1-F6EECF244321}">
                <p14:modId xmlns:p14="http://schemas.microsoft.com/office/powerpoint/2010/main" val="3287289030"/>
              </p:ext>
            </p:extLst>
          </p:nvPr>
        </p:nvGraphicFramePr>
        <p:xfrm>
          <a:off x="367818" y="836105"/>
          <a:ext cx="11446229" cy="3234373"/>
        </p:xfrm>
        <a:graphic>
          <a:graphicData uri="http://schemas.openxmlformats.org/drawingml/2006/table">
            <a:tbl>
              <a:tblPr firstRow="1" firstCol="1" bandRow="1"/>
              <a:tblGrid>
                <a:gridCol w="11446229">
                  <a:extLst>
                    <a:ext uri="{9D8B030D-6E8A-4147-A177-3AD203B41FA5}">
                      <a16:colId xmlns:a16="http://schemas.microsoft.com/office/drawing/2014/main" val="3963165581"/>
                    </a:ext>
                  </a:extLst>
                </a:gridCol>
              </a:tblGrid>
              <a:tr h="1640521">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do Modernismo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escrita tornou-se livre e deixou espaço para os autores escreverem de forma diferente das quais os leitores estavam acostumados.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Clarice Lispector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trouxe 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fluxo de consciência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Guimarães Rosa começou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inventar novas palavras, os neologismos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Escritores notáveis do Modernismo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Oswald de Andrade, Mário de Andrade, Manuel Bandeira, Carlos Drummond de Andrade, Rachel de Queiroz, Jorge Amado, Érico Veríssimo, Graciliano Ramos, Vinícius de Moraes, Cecília Meireles, João Cabral de Melo Neto, Clarice Lispector e Guimarães Rosa.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55825" marR="55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165532801"/>
                  </a:ext>
                </a:extLst>
              </a:tr>
            </a:tbl>
          </a:graphicData>
        </a:graphic>
      </p:graphicFrame>
      <p:sp>
        <p:nvSpPr>
          <p:cNvPr id="8" name="CaixaDeTexto 7">
            <a:extLst>
              <a:ext uri="{FF2B5EF4-FFF2-40B4-BE49-F238E27FC236}">
                <a16:creationId xmlns:a16="http://schemas.microsoft.com/office/drawing/2014/main" id="{11F9A6E3-26DA-45CF-15CC-D4D3A7B52DB3}"/>
              </a:ext>
            </a:extLst>
          </p:cNvPr>
          <p:cNvSpPr txBox="1"/>
          <p:nvPr/>
        </p:nvSpPr>
        <p:spPr>
          <a:xfrm>
            <a:off x="360732" y="4750078"/>
            <a:ext cx="10671048" cy="81599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vamos fazer um passeio pela Segunda fase do Modernismo, acompanhando “Fabiano”- personagem da obra “Vidas Secas” pelo Nordeste do Brasil? Vamos????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20186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29C93728-B66C-C7EC-203F-CFE51D1FEF50}"/>
              </a:ext>
            </a:extLst>
          </p:cNvPr>
          <p:cNvSpPr>
            <a:spLocks noChangeArrowheads="1"/>
          </p:cNvSpPr>
          <p:nvPr/>
        </p:nvSpPr>
        <p:spPr bwMode="auto">
          <a:xfrm>
            <a:off x="2765425" y="24939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Rectangle 2">
            <a:extLst>
              <a:ext uri="{FF2B5EF4-FFF2-40B4-BE49-F238E27FC236}">
                <a16:creationId xmlns:a16="http://schemas.microsoft.com/office/drawing/2014/main" id="{F98D8420-433F-C48D-7ED0-806CC43AB568}"/>
              </a:ext>
            </a:extLst>
          </p:cNvPr>
          <p:cNvSpPr>
            <a:spLocks noChangeArrowheads="1"/>
          </p:cNvSpPr>
          <p:nvPr/>
        </p:nvSpPr>
        <p:spPr bwMode="auto">
          <a:xfrm>
            <a:off x="2765425" y="34119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000" b="1"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Arial" panose="020B0604020202020204" pitchFamily="34" charset="0"/>
              </a:rPr>
              <a:t> </a:t>
            </a:r>
            <a:endParaRPr kumimoji="0" lang="pt-BR" altLang="pt-BR"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ela 2">
            <a:extLst>
              <a:ext uri="{FF2B5EF4-FFF2-40B4-BE49-F238E27FC236}">
                <a16:creationId xmlns:a16="http://schemas.microsoft.com/office/drawing/2014/main" id="{BDFDBE4F-75FE-3A77-3432-07751BD7F98A}"/>
              </a:ext>
            </a:extLst>
          </p:cNvPr>
          <p:cNvGraphicFramePr>
            <a:graphicFrameLocks noGrp="1"/>
          </p:cNvGraphicFramePr>
          <p:nvPr>
            <p:extLst>
              <p:ext uri="{D42A27DB-BD31-4B8C-83A1-F6EECF244321}">
                <p14:modId xmlns:p14="http://schemas.microsoft.com/office/powerpoint/2010/main" val="2808699590"/>
              </p:ext>
            </p:extLst>
          </p:nvPr>
        </p:nvGraphicFramePr>
        <p:xfrm>
          <a:off x="355854" y="686499"/>
          <a:ext cx="11480292" cy="5917629"/>
        </p:xfrm>
        <a:graphic>
          <a:graphicData uri="http://schemas.openxmlformats.org/drawingml/2006/table">
            <a:tbl>
              <a:tblPr firstRow="1" firstCol="1" bandRow="1"/>
              <a:tblGrid>
                <a:gridCol w="11480292">
                  <a:extLst>
                    <a:ext uri="{9D8B030D-6E8A-4147-A177-3AD203B41FA5}">
                      <a16:colId xmlns:a16="http://schemas.microsoft.com/office/drawing/2014/main" val="603857960"/>
                    </a:ext>
                  </a:extLst>
                </a:gridCol>
              </a:tblGrid>
              <a:tr h="0">
                <a:tc>
                  <a:txBody>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Segunda fase do modernismo (1930-1945)</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fase que ficou conhecida como “fase da consolidação” mostra um amadurecimento das ideias da década de 1920.</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meio ao governo de Vargas, do advento da psicanálise, da Grande Depressão e da Segunda Guerra Mundial, o período estava mais tenso do que nunca e os escritores passaram a dar ênfase à prosa, com cunho nacionalista e regionalista. A literatura passa a ter uma visão extremamente política, com o objetivo de denunciar as mazelas pelas quais os povos oprimidos passavam.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romance “Vidas Secas”, publicado pela primeira vez em 1938, possui um aspecto fragmentado, já que traz a visão particular de cada um dos protagonistas da obra. Ele é dividido em 13 capítulos e faz parte da segunda fase do modernismo brasileiro. Assim, possui características do romance de 1930:</a:t>
                      </a:r>
                      <a:r>
                        <a:rPr lang="pt-BR" sz="22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"realismo social; caráter regionalista; ausência de idealizações; parcialidade narrativa; valorização do espaço; determinismo; linguagem simples.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poetas mais famosos são Murilo Mendes, Jorge de Lima, Carlos Drummond de Andrade, Vinícius de Moraes e Cecília Meireles. Na prosa, os nomes mais reconhecidos são Rachel de Queiroz, José Lins do Rego, Graciliano Ramos, Jorge Amado, Érico Veríssimo e Dyonélio Machado.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011703961"/>
                  </a:ext>
                </a:extLst>
              </a:tr>
            </a:tbl>
          </a:graphicData>
        </a:graphic>
      </p:graphicFrame>
      <p:sp>
        <p:nvSpPr>
          <p:cNvPr id="4" name="Rectangle 1">
            <a:extLst>
              <a:ext uri="{FF2B5EF4-FFF2-40B4-BE49-F238E27FC236}">
                <a16:creationId xmlns:a16="http://schemas.microsoft.com/office/drawing/2014/main" id="{2413741F-5741-389B-BE67-144DB180A2D5}"/>
              </a:ext>
            </a:extLst>
          </p:cNvPr>
          <p:cNvSpPr>
            <a:spLocks noChangeArrowheads="1"/>
          </p:cNvSpPr>
          <p:nvPr/>
        </p:nvSpPr>
        <p:spPr bwMode="auto">
          <a:xfrm>
            <a:off x="2765425" y="25511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863476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4F6998E9-B773-F771-369C-ED6547193972}"/>
              </a:ext>
            </a:extLst>
          </p:cNvPr>
          <p:cNvSpPr>
            <a:spLocks noChangeArrowheads="1"/>
          </p:cNvSpPr>
          <p:nvPr/>
        </p:nvSpPr>
        <p:spPr bwMode="auto">
          <a:xfrm>
            <a:off x="2765425" y="3746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CaixaDeTexto 7">
            <a:extLst>
              <a:ext uri="{FF2B5EF4-FFF2-40B4-BE49-F238E27FC236}">
                <a16:creationId xmlns:a16="http://schemas.microsoft.com/office/drawing/2014/main" id="{764AA806-1587-B200-B701-6B7B4168F93B}"/>
              </a:ext>
            </a:extLst>
          </p:cNvPr>
          <p:cNvSpPr txBox="1"/>
          <p:nvPr/>
        </p:nvSpPr>
        <p:spPr>
          <a:xfrm>
            <a:off x="265176" y="721582"/>
            <a:ext cx="7479792" cy="443583"/>
          </a:xfrm>
          <a:prstGeom prst="rect">
            <a:avLst/>
          </a:prstGeom>
          <a:noFill/>
        </p:spPr>
        <p:txBody>
          <a:bodyPr wrap="square">
            <a:spAutoFit/>
          </a:bodyPr>
          <a:lstStyle/>
          <a:p>
            <a:pPr algn="just">
              <a:lnSpc>
                <a:spcPct val="110000"/>
              </a:lnSpc>
              <a:spcAft>
                <a:spcPts val="800"/>
              </a:spcAft>
            </a:pPr>
            <a:r>
              <a:rPr lang="pt-BR" sz="2200" b="1" kern="100" dirty="0">
                <a:solidFill>
                  <a:schemeClr val="accent2"/>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lang="pt-BR" sz="2200" kern="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1" name="Tabela 10">
            <a:extLst>
              <a:ext uri="{FF2B5EF4-FFF2-40B4-BE49-F238E27FC236}">
                <a16:creationId xmlns:a16="http://schemas.microsoft.com/office/drawing/2014/main" id="{C54AFB3E-807C-D5BC-0515-271BC96236FC}"/>
              </a:ext>
            </a:extLst>
          </p:cNvPr>
          <p:cNvGraphicFramePr>
            <a:graphicFrameLocks noGrp="1"/>
          </p:cNvGraphicFramePr>
          <p:nvPr>
            <p:extLst>
              <p:ext uri="{D42A27DB-BD31-4B8C-83A1-F6EECF244321}">
                <p14:modId xmlns:p14="http://schemas.microsoft.com/office/powerpoint/2010/main" val="1807357493"/>
              </p:ext>
            </p:extLst>
          </p:nvPr>
        </p:nvGraphicFramePr>
        <p:xfrm>
          <a:off x="347472" y="1282382"/>
          <a:ext cx="11494008" cy="1131570"/>
        </p:xfrm>
        <a:graphic>
          <a:graphicData uri="http://schemas.openxmlformats.org/drawingml/2006/table">
            <a:tbl>
              <a:tblPr firstRow="1" firstCol="1" bandRow="1"/>
              <a:tblGrid>
                <a:gridCol w="11494008">
                  <a:extLst>
                    <a:ext uri="{9D8B030D-6E8A-4147-A177-3AD203B41FA5}">
                      <a16:colId xmlns:a16="http://schemas.microsoft.com/office/drawing/2014/main" val="1520410342"/>
                    </a:ext>
                  </a:extLst>
                </a:gridCol>
              </a:tblGrid>
              <a:tr h="0">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romance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texto literário em prosa marcado por uma narrativa extensa que surgiu como sucessor do antigo gênero clássico epopeia. Por se tratar de um texto narrativo, é formado pelos elementos essenciais da modalidade, tais como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presença de personagens, espaço, tempo, enredo e foco narrativo.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421524666"/>
                  </a:ext>
                </a:extLst>
              </a:tr>
            </a:tbl>
          </a:graphicData>
        </a:graphic>
      </p:graphicFrame>
      <p:sp>
        <p:nvSpPr>
          <p:cNvPr id="14" name="CaixaDeTexto 13">
            <a:extLst>
              <a:ext uri="{FF2B5EF4-FFF2-40B4-BE49-F238E27FC236}">
                <a16:creationId xmlns:a16="http://schemas.microsoft.com/office/drawing/2014/main" id="{D1518CDE-190E-E5BD-EBBA-63C5154C874F}"/>
              </a:ext>
            </a:extLst>
          </p:cNvPr>
          <p:cNvSpPr txBox="1"/>
          <p:nvPr/>
        </p:nvSpPr>
        <p:spPr>
          <a:xfrm>
            <a:off x="265176" y="2675513"/>
            <a:ext cx="11576304" cy="2678041"/>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a:t>
            </a:r>
            <a:r>
              <a:rPr lang="pt-BR" sz="2200" kern="100" dirty="0">
                <a:effectLst/>
                <a:latin typeface="Calibri" panose="020F0502020204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Vidas Secas” é um romance de Graciliano Ramos publicado em 1938. Seus principais temas são a pobreza e as dificuldades na vida dos retirantes no sertão nordestino, narrando a busca de Fabiano e da sua família por mais dignidade. A forma sensível e dura como retrata a realidade destas personagens tornou Vidas Secas num livro essencial da nossa literatura, criando figuras marcantes que lutam pela sobrevivência num panorama brutal. Vamos saber mais sobre essa obra???? Mas antes de “se mudar” com “Fabiano”, leia a frase de Graciliano Ramos, uma vez que ela pode ser aplicada ao romance cuja leitura você fará a seguir. Bora mudar????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88271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B5928E5E-A25E-3031-6049-6F660D4C722A}"/>
              </a:ext>
            </a:extLst>
          </p:cNvPr>
          <p:cNvSpPr>
            <a:spLocks noChangeArrowheads="1"/>
          </p:cNvSpPr>
          <p:nvPr/>
        </p:nvSpPr>
        <p:spPr bwMode="auto">
          <a:xfrm>
            <a:off x="2765425" y="3705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4" name="Tabela 3">
            <a:extLst>
              <a:ext uri="{FF2B5EF4-FFF2-40B4-BE49-F238E27FC236}">
                <a16:creationId xmlns:a16="http://schemas.microsoft.com/office/drawing/2014/main" id="{761B0219-2469-E862-40C5-C808C17382D6}"/>
              </a:ext>
            </a:extLst>
          </p:cNvPr>
          <p:cNvGraphicFramePr>
            <a:graphicFrameLocks noGrp="1"/>
          </p:cNvGraphicFramePr>
          <p:nvPr>
            <p:extLst>
              <p:ext uri="{D42A27DB-BD31-4B8C-83A1-F6EECF244321}">
                <p14:modId xmlns:p14="http://schemas.microsoft.com/office/powerpoint/2010/main" val="1954293033"/>
              </p:ext>
            </p:extLst>
          </p:nvPr>
        </p:nvGraphicFramePr>
        <p:xfrm>
          <a:off x="310134" y="713326"/>
          <a:ext cx="11571732" cy="5870353"/>
        </p:xfrm>
        <a:graphic>
          <a:graphicData uri="http://schemas.openxmlformats.org/drawingml/2006/table">
            <a:tbl>
              <a:tblPr firstRow="1" firstCol="1" bandRow="1"/>
              <a:tblGrid>
                <a:gridCol w="11571732">
                  <a:extLst>
                    <a:ext uri="{9D8B030D-6E8A-4147-A177-3AD203B41FA5}">
                      <a16:colId xmlns:a16="http://schemas.microsoft.com/office/drawing/2014/main" val="4234692041"/>
                    </a:ext>
                  </a:extLst>
                </a:gridCol>
              </a:tblGrid>
              <a:tr h="5870353">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Vidas secas: os emudecidos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Vidas secas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põe em foco a opressão, a miséria e a seca ao retratar uma família de retirantes — Fabiano, Sinhá Vitória, Menino Mais Novo, Menino Mais Velho (crianças sem nome) e a cachorra Baleia — em pleno agreste. Isenta de elementos pitorescos, descritivismos exagerados e dramas amorosos — tão caros aos romances românticos regionalistas —, a obra retrata o sertanejo de maneira inédita nas letras brasileiras.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“Vidas Secas” a narração é em terceira pessoa, com narrador onisciente, o que muitos críticos veem como recurso para retratar o universo exterior e interior das personagens sem perder a necessária verossimilhança, já que nenhum dos integrantes da família focalizada no romance teria condições de narrar seu próprio drama social e íntimo. Graciliano dá voz a seres emudecidos, que vivem em péssimas condições, submetidos ao poder arbitrário de figuras como o “patrão” ou o “Soldado Amarelo”.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treze capítulos de “Vidas Secas” foram escritos depois que Graciliano saiu da prisão, e publicados de modo avulso, como se fossem contos. Primeiro, “Baleia”, depois, “Sinhá Vitória”, “Cadeia” e os demais capítulos, que, reorganizados e reunidos, compõem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romance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Esse caráter autônomo, mas, ao mesmo tempo, interdependente dos capítulos justifica a obra ser chamada de “romance desmontável”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https://pnld.moderna.com.br/</a:t>
                      </a:r>
                      <a:r>
                        <a:rPr lang="pt-BR" sz="1000" u="sng"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wp-content</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/uploads/2021/05/Se-liga-nas-linguagens_Port.pdf</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29 maio 2025</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130239377"/>
                  </a:ext>
                </a:extLst>
              </a:tr>
            </a:tbl>
          </a:graphicData>
        </a:graphic>
      </p:graphicFrame>
    </p:spTree>
    <p:extLst>
      <p:ext uri="{BB962C8B-B14F-4D97-AF65-F5344CB8AC3E}">
        <p14:creationId xmlns:p14="http://schemas.microsoft.com/office/powerpoint/2010/main" val="2374396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F0BF60A-9A9D-5EE2-8F6E-748B2457D75D}"/>
              </a:ext>
            </a:extLst>
          </p:cNvPr>
          <p:cNvSpPr txBox="1"/>
          <p:nvPr/>
        </p:nvSpPr>
        <p:spPr>
          <a:xfrm>
            <a:off x="349624" y="691249"/>
            <a:ext cx="6096000" cy="443648"/>
          </a:xfrm>
          <a:prstGeom prst="rect">
            <a:avLst/>
          </a:prstGeom>
          <a:noFill/>
        </p:spPr>
        <p:txBody>
          <a:bodyPr wrap="square">
            <a:spAutoFit/>
          </a:bodyPr>
          <a:lstStyle/>
          <a:p>
            <a:pPr>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resumo do livro “Vidas Secas”.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Imagem 5" descr="Capa de vidas secas">
            <a:extLst>
              <a:ext uri="{FF2B5EF4-FFF2-40B4-BE49-F238E27FC236}">
                <a16:creationId xmlns:a16="http://schemas.microsoft.com/office/drawing/2014/main" id="{F5C01DA0-765E-0B20-9C14-3F78CD333A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624" y="1334364"/>
            <a:ext cx="3003176" cy="2660532"/>
          </a:xfrm>
          <a:prstGeom prst="rect">
            <a:avLst/>
          </a:prstGeom>
          <a:noFill/>
          <a:ln>
            <a:noFill/>
          </a:ln>
        </p:spPr>
      </p:pic>
      <p:sp>
        <p:nvSpPr>
          <p:cNvPr id="10" name="CaixaDeTexto 9">
            <a:extLst>
              <a:ext uri="{FF2B5EF4-FFF2-40B4-BE49-F238E27FC236}">
                <a16:creationId xmlns:a16="http://schemas.microsoft.com/office/drawing/2014/main" id="{393CB3D4-0E6D-162F-A4A9-2D08A9F382ED}"/>
              </a:ext>
            </a:extLst>
          </p:cNvPr>
          <p:cNvSpPr txBox="1"/>
          <p:nvPr/>
        </p:nvSpPr>
        <p:spPr>
          <a:xfrm>
            <a:off x="3397624" y="1334364"/>
            <a:ext cx="8543364" cy="2836674"/>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Vidas Secas é um profundo retrato da sociedade brasileira, sobretudo de seus problemas sociais.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Dessa forma, Graciliano traça uma crítica social retratando as dificuldades encontradas por uma família pobre de retirantes. Eles têm de conviver constantemente com a miséria e a seca que assola o sertão nordestino.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200" dirty="0">
                <a:effectLst/>
                <a:latin typeface="Arial Narrow" panose="020B0606020202030204" pitchFamily="34" charset="0"/>
                <a:ea typeface="Calibri" panose="020F0502020204030204" pitchFamily="34" charset="0"/>
                <a:cs typeface="Arial" panose="020B0604020202020204" pitchFamily="34" charset="0"/>
              </a:rPr>
              <a:t>Fabiano e Sinhá Vitória é um casal simples que possuem dois filhos: o mais novo e o mais velho. Dos filhos, nenhum nome é mencionado durante toda a estória. </a:t>
            </a:r>
            <a:endParaRPr lang="pt-BR" sz="2200" dirty="0"/>
          </a:p>
        </p:txBody>
      </p:sp>
      <p:sp>
        <p:nvSpPr>
          <p:cNvPr id="12" name="CaixaDeTexto 11">
            <a:extLst>
              <a:ext uri="{FF2B5EF4-FFF2-40B4-BE49-F238E27FC236}">
                <a16:creationId xmlns:a16="http://schemas.microsoft.com/office/drawing/2014/main" id="{54E55D26-B9C6-D2AE-B691-635B316065A2}"/>
              </a:ext>
            </a:extLst>
          </p:cNvPr>
          <p:cNvSpPr txBox="1"/>
          <p:nvPr/>
        </p:nvSpPr>
        <p:spPr>
          <a:xfrm>
            <a:off x="349624" y="4077086"/>
            <a:ext cx="11591364" cy="769441"/>
          </a:xfrm>
          <a:prstGeom prst="rect">
            <a:avLst/>
          </a:prstGeom>
          <a:noFill/>
        </p:spPr>
        <p:txBody>
          <a:bodyPr wrap="square">
            <a:spAutoFit/>
          </a:bodyPr>
          <a:lstStyle/>
          <a:p>
            <a:pPr algn="just"/>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Mesmo convivendo constantemente com a miséria, eles são crianças que possuem sonhos. O mais velho é muito curioso, e o mais novo anseia por fazer algo importante, para que todos fiquem orgulhosos dele.</a:t>
            </a:r>
            <a:endParaRPr lang="pt-BR" dirty="0"/>
          </a:p>
        </p:txBody>
      </p:sp>
      <p:sp>
        <p:nvSpPr>
          <p:cNvPr id="14" name="CaixaDeTexto 13">
            <a:extLst>
              <a:ext uri="{FF2B5EF4-FFF2-40B4-BE49-F238E27FC236}">
                <a16:creationId xmlns:a16="http://schemas.microsoft.com/office/drawing/2014/main" id="{ADDE71E6-B105-C1FC-C09D-F8D2EBAB8B00}"/>
              </a:ext>
            </a:extLst>
          </p:cNvPr>
          <p:cNvSpPr txBox="1"/>
          <p:nvPr/>
        </p:nvSpPr>
        <p:spPr>
          <a:xfrm>
            <a:off x="349625" y="4789360"/>
            <a:ext cx="11591363" cy="1188467"/>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Baleia é a cadela que curiosamente tem um nome, e faz referência a um animal aquático, ou seja, uma baleia, em contraste com a seca. Ela é muito adorada pelos meninos e no decorrer da história adoece e por fim, morre. Interessante notar que a baleia é considerada um ser humano.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0413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B20918A-AAA8-1A13-BACD-6CA47FFD0BCC}"/>
              </a:ext>
            </a:extLst>
          </p:cNvPr>
          <p:cNvSpPr txBox="1"/>
          <p:nvPr/>
        </p:nvSpPr>
        <p:spPr>
          <a:xfrm>
            <a:off x="259976" y="725218"/>
            <a:ext cx="11707905" cy="5892960"/>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Vale lembrar que a obra muitas vezes não possui diálogos. Fabiano, deveras ignorante, tem dificuldade de se expressar e prefere ficar quieto. Sua mulher, Sinhá Vitória, é uma lutadora que busca melhorar a situação, sendo menos ignorante que seu marido, que a admira muito.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Quando a família encontra um lugar para descansar do sol escaldante, se deparam com o dono da terra, que será o patrão de Fabiano.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Ele permanece no local com sua família, trabalhando como vaqueiro na fazenda. Fabiano é preso injustamente pelo soldado amarelo, momento em que reflete sobre sua vida e sua condição.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romance é repleto de pequenas felicidades na família de retirantes. No entanto, os problemas sociais e animalização das personagens permeiam toda obra.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Além disso, o sonho do sofrimento acabar, permanece em todos, na esperança de encontrar melhores oportunidades.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Note que o último capítulo “Fuga” aponta que a seca vem assolar novamente a região, com o verão que se aproxima. Assim, se inicia uma nova fuga sendo a mesma do início: a fuga da seca.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https://www.todamateria.com.br/vidas-secas-de-</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graciliano</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-ramos/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20 maio 2025.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7683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6331235-A989-BBCE-B9F6-79D96F64E253}"/>
              </a:ext>
            </a:extLst>
          </p:cNvPr>
          <p:cNvSpPr txBox="1"/>
          <p:nvPr/>
        </p:nvSpPr>
        <p:spPr>
          <a:xfrm>
            <a:off x="215152" y="761667"/>
            <a:ext cx="11716871" cy="2678105"/>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"Vidas Secas"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é a obra mais significativa do escritor brasileiro moderno Graciliano Ramos (1892-1953). O livro foi publicado em 1938 e trata-se de um romance documental inspirado nas experiências do autor. O local de desenvolvimento da estória é o sertão brasileiro nordestino, onde Graciliano Ramos retrata a vida de uma família de retirantes, traçando a figura do sertanejo. Ao mesmo tempo, ele explora os temas da miséria e da seca do Nordeste. Agora que você já leu o resumo da obra “Vidas Secas” responda. No romance “Vidas Secas”, Graciliano Ramos utiliza a vida de uma família no sertão para discutir questões sociais. Qual é a principal temática abordada na obra, que reflete a realidade do povo nordestino?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360937BD-4C75-DE77-4F4F-41DBB70640EF}"/>
              </a:ext>
            </a:extLst>
          </p:cNvPr>
          <p:cNvSpPr txBox="1"/>
          <p:nvPr/>
        </p:nvSpPr>
        <p:spPr>
          <a:xfrm>
            <a:off x="237564" y="3595846"/>
            <a:ext cx="11716871"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Qual é a finalidade da obra “Vidas Secas”?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85024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3A2CE9-0485-BF8B-BB83-7D6BCB3FCBA3}"/>
              </a:ext>
            </a:extLst>
          </p:cNvPr>
          <p:cNvSpPr txBox="1"/>
          <p:nvPr/>
        </p:nvSpPr>
        <p:spPr>
          <a:xfrm>
            <a:off x="420419" y="1205688"/>
            <a:ext cx="11351162"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917816F4-B6AD-306C-CEDF-5FE6BD2178D5}"/>
              </a:ext>
            </a:extLst>
          </p:cNvPr>
          <p:cNvGraphicFramePr>
            <a:graphicFrameLocks noGrp="1"/>
          </p:cNvGraphicFramePr>
          <p:nvPr>
            <p:extLst>
              <p:ext uri="{D42A27DB-BD31-4B8C-83A1-F6EECF244321}">
                <p14:modId xmlns:p14="http://schemas.microsoft.com/office/powerpoint/2010/main" val="2755202160"/>
              </p:ext>
            </p:extLst>
          </p:nvPr>
        </p:nvGraphicFramePr>
        <p:xfrm>
          <a:off x="336176" y="843335"/>
          <a:ext cx="11519645" cy="346697"/>
        </p:xfrm>
        <a:graphic>
          <a:graphicData uri="http://schemas.openxmlformats.org/drawingml/2006/table">
            <a:tbl>
              <a:tblPr firstRow="1" firstCol="1" bandRow="1"/>
              <a:tblGrid>
                <a:gridCol w="11519645">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9" name="Rectangle 1">
            <a:extLst>
              <a:ext uri="{FF2B5EF4-FFF2-40B4-BE49-F238E27FC236}">
                <a16:creationId xmlns:a16="http://schemas.microsoft.com/office/drawing/2014/main" id="{C99EFE6A-87AC-7ABC-6240-8A415F5CEFC5}"/>
              </a:ext>
            </a:extLst>
          </p:cNvPr>
          <p:cNvSpPr>
            <a:spLocks noChangeArrowheads="1"/>
          </p:cNvSpPr>
          <p:nvPr/>
        </p:nvSpPr>
        <p:spPr bwMode="auto">
          <a:xfrm>
            <a:off x="2765425" y="3535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1EF146D0-94AD-2042-798D-7453AEC41622}"/>
              </a:ext>
            </a:extLst>
          </p:cNvPr>
          <p:cNvSpPr txBox="1"/>
          <p:nvPr/>
        </p:nvSpPr>
        <p:spPr>
          <a:xfrm>
            <a:off x="336175" y="2078481"/>
            <a:ext cx="11519645" cy="3828164"/>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a:t>
            </a:r>
            <a:r>
              <a:rPr lang="pt-BR" sz="2400" kern="100" dirty="0">
                <a:effectLst/>
                <a:latin typeface="Calibri" panose="020F0502020204030204" pitchFamily="34" charset="0"/>
                <a:ea typeface="Calibri" panose="020F0502020204030204" pitchFamily="34"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um dos maiores clássicos da literatura brasileira de todos os tempos ganha uma bela adaptação em HQ. Vidas Secas é um livro histórico e contemporâneo, já que a realidade é que existe uma enorme parcela de brasileiros que não tem o que comer, como viver e nem as palavras básicas para se comunicar. Acompanhe quadro a quadro a trajetória de Fabiano, Sinhá Vitória, seus filhos e a cachorra Baleia. Quando faltam as palavras, imagens podem nos contar milhares de histórias.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Uma leitura essencial para você e apaixonados por literatura, visto que aproxima um dos maiores clássicos brasileiros do universo dos quadrinhos, sem perder a força de sua narrativa e de sua crítica social. Vamos caminhar com essa família nesta mudança????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715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6FF486E4-40C3-810C-AB43-73752F71D46E}"/>
              </a:ext>
            </a:extLst>
          </p:cNvPr>
          <p:cNvSpPr>
            <a:spLocks noChangeArrowheads="1"/>
          </p:cNvSpPr>
          <p:nvPr/>
        </p:nvSpPr>
        <p:spPr bwMode="auto">
          <a:xfrm>
            <a:off x="2765425" y="36052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D38FC2B0-A1E7-AB2C-91CF-60E17ABC3031}"/>
              </a:ext>
            </a:extLst>
          </p:cNvPr>
          <p:cNvSpPr txBox="1"/>
          <p:nvPr/>
        </p:nvSpPr>
        <p:spPr>
          <a:xfrm>
            <a:off x="347472" y="746337"/>
            <a:ext cx="11512296" cy="1188467"/>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a obra em HQ. O livro “Vidas Secas”, ao ser adaptado para quadrinhos, une o estilo literário seco de Graciliano Ramos, que não dá nome a algumas personagens, às ilustrações borradas em preto e branco de Eloar Guazzelli e à síntese textual do roteirista Arnaldo Branco.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79C97B1A-BDF0-FA97-E134-1D66B369BF33}"/>
              </a:ext>
            </a:extLst>
          </p:cNvPr>
          <p:cNvSpPr txBox="1"/>
          <p:nvPr/>
        </p:nvSpPr>
        <p:spPr>
          <a:xfrm>
            <a:off x="347472" y="2040725"/>
            <a:ext cx="11512296" cy="101329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10000"/>
              </a:lnSpc>
              <a:spcAft>
                <a:spcPts val="800"/>
              </a:spcAft>
            </a:pPr>
            <a:r>
              <a:rPr lang="pt-BR" sz="2800" b="1" kern="100" dirty="0">
                <a:effectLst/>
                <a:latin typeface="Arial Narrow" panose="020B0606020202030204" pitchFamily="34" charset="0"/>
                <a:ea typeface="Calibri" panose="020F0502020204030204" pitchFamily="34" charset="0"/>
                <a:cs typeface="Arial" panose="020B0604020202020204" pitchFamily="34" charset="0"/>
              </a:rPr>
              <a:t>Acesse o material de apoio pelo QR </a:t>
            </a:r>
            <a:r>
              <a:rPr lang="pt-BR" sz="2800" b="1" kern="100" dirty="0" err="1">
                <a:effectLst/>
                <a:latin typeface="Arial Narrow" panose="020B0606020202030204" pitchFamily="34" charset="0"/>
                <a:ea typeface="Calibri" panose="020F0502020204030204" pitchFamily="34" charset="0"/>
                <a:cs typeface="Arial" panose="020B0604020202020204" pitchFamily="34" charset="0"/>
              </a:rPr>
              <a:t>Code</a:t>
            </a:r>
            <a:r>
              <a:rPr lang="pt-BR" sz="2800" b="1" kern="100" dirty="0">
                <a:effectLst/>
                <a:latin typeface="Arial Narrow" panose="020B0606020202030204" pitchFamily="34" charset="0"/>
                <a:ea typeface="Calibri" panose="020F0502020204030204" pitchFamily="34" charset="0"/>
                <a:cs typeface="Arial" panose="020B0604020202020204" pitchFamily="34" charset="0"/>
              </a:rPr>
              <a:t>: https://drive.google.com.drive/folders/1093V5hOqiApBaDRFM7UH-4b60ZH-yv2Nu</a:t>
            </a:r>
            <a:endParaRPr lang="pt-BR" sz="2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3177E97C-EF6B-32B2-5C1A-35989344EE93}"/>
              </a:ext>
            </a:extLst>
          </p:cNvPr>
          <p:cNvSpPr txBox="1"/>
          <p:nvPr/>
        </p:nvSpPr>
        <p:spPr>
          <a:xfrm>
            <a:off x="301752" y="3536171"/>
            <a:ext cx="11512296" cy="2985882"/>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Agora, leia dois trechos da obra, do primeiro e último capítulo.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Capítulo I - Mudança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“Na planície avermelhada os juazeiros alargavam duas manchas verdes. Os infelizes tinham caminhado o dia inteiro, estavam cansados e famintos. Ordinariamente andavam pouco, mas como haviam repousado bastante na areia do rio seco, a viagem progredira bem três léguas. Fazia horas que procuravam uma sombra. A folhagem dos juazeiros apareceu longe, através dos galhos pelados da catinga rala.22</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33770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A1E98-C5A3-D525-51BA-C627C84EE969}"/>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720189DA-F510-84EF-0EA2-BD5088485ACE}"/>
              </a:ext>
            </a:extLst>
          </p:cNvPr>
          <p:cNvSpPr>
            <a:spLocks noChangeArrowheads="1"/>
          </p:cNvSpPr>
          <p:nvPr/>
        </p:nvSpPr>
        <p:spPr bwMode="auto">
          <a:xfrm>
            <a:off x="2765425" y="3535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2">
            <a:extLst>
              <a:ext uri="{FF2B5EF4-FFF2-40B4-BE49-F238E27FC236}">
                <a16:creationId xmlns:a16="http://schemas.microsoft.com/office/drawing/2014/main" id="{6C175146-55F8-7B20-26EE-76091F9F24DE}"/>
              </a:ext>
            </a:extLst>
          </p:cNvPr>
          <p:cNvSpPr>
            <a:spLocks noChangeArrowheads="1"/>
          </p:cNvSpPr>
          <p:nvPr/>
        </p:nvSpPr>
        <p:spPr bwMode="auto">
          <a:xfrm>
            <a:off x="2765425" y="2193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75AEDC9E-9966-D424-608E-8779E4ECB1F4}"/>
              </a:ext>
            </a:extLst>
          </p:cNvPr>
          <p:cNvSpPr txBox="1"/>
          <p:nvPr/>
        </p:nvSpPr>
        <p:spPr>
          <a:xfrm>
            <a:off x="274320" y="760895"/>
            <a:ext cx="11649456" cy="2985882"/>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Arrastaram-se para lá, devagar, Sinha Vitória com o filho mais novo escanchado no quarto e o baú de folha na cabeça, Fabiano sombrio, cambaio, 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aió</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tiracolo, a cuia pendurada numa correia presa ao cinturão, a espingarda de pederneira no ombro. O menino mais velho e a cachorra Baleia iam atrás.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Os juazeiros aproximaram-se, recuaram, sumiram-se. O menino mais velho pôs-se a chorar, sentou-se no chão.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—Anda, condenado do diabo, gritou-lhe o pai.”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obtendo resultado, fustigou-o com a bainha da faca de ponta. Mas o pequeno esperneou acuado, depois sossegou, deitou-se, fechou os olhos.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9A351498-4726-3BD4-E4AC-75DE7E6935B2}"/>
              </a:ext>
            </a:extLst>
          </p:cNvPr>
          <p:cNvSpPr txBox="1"/>
          <p:nvPr/>
        </p:nvSpPr>
        <p:spPr>
          <a:xfrm>
            <a:off x="347472" y="3945367"/>
            <a:ext cx="11576304" cy="2510880"/>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Capítulo XIII – Fuga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 que indignava Fabiano era o costume que os miseráveis tinham de atirar bicadas aos olhos de criaturas que já não se podiam defender. Ergueu-se, assustado, como se os bichos tivessem descido do céu azul e andassem ali perto, num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vôo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baixo, fazendo curvas cada vez menores em torno do seu corpo, de Sinha Vitória e dos meninos.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29941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EEA3DB72-73B9-13D3-7F94-DA7E9FAB138C}"/>
              </a:ext>
            </a:extLst>
          </p:cNvPr>
          <p:cNvSpPr>
            <a:spLocks noChangeArrowheads="1"/>
          </p:cNvSpPr>
          <p:nvPr/>
        </p:nvSpPr>
        <p:spPr bwMode="auto">
          <a:xfrm>
            <a:off x="2765425" y="3705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59855AD4-2FAE-B767-4C46-C3678F9343BB}"/>
              </a:ext>
            </a:extLst>
          </p:cNvPr>
          <p:cNvSpPr txBox="1"/>
          <p:nvPr/>
        </p:nvSpPr>
        <p:spPr>
          <a:xfrm>
            <a:off x="292608" y="785451"/>
            <a:ext cx="11585448" cy="5592749"/>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Sinha Vitória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percebeu-lhe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inquietação na cara torturada e levantou-se também, acordou os. filhos, arrumou os picuás. Fabiano retomou o carrego. Sinha Vitória desatou-lhe a correia presa ao cinturão, tirou a cuia e emborcou-a na cabeça do menino mais velho, sobre uma rodilha de molambos. Em cima pôs uma trouxa. Fabiano aprovou o arranjo, sorriu, esqueceu os urubus e o cavalo. Sim senhor. Que mulher! Assim ele ficaria com a carga aliviada e o pequeno teria um guarda-sol. O peso da cuia era uma insignificância, mas Fabiano achou-se leve, pisou rijo e encaminhou-se ao bebedouro. Chegariam lá antes da noite, beberiam, descansariam, continuariam a viagem com o luar. Tudo isso era duvidoso, mas adquiria consistência. E a conversa recomeçou, enquanto o sol descambava.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Tenho comido toicinho com mais cabelo, declarou Fabiano desafiando o céu, os espinhos e os urubus.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Não é? murmurou Sinha Vitória sem perguntar, apenas confirmando o que ele dizia.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Pouco a pouco uma vida nova, ainda confusa, se foi esboçando. Acomodar-se-iam num sítio pequeno, o que parecia difícil a Fabiano, criado solto no mato. Cultivariam um pedaço de terra. Mudar-se-iam depois para uma cidade, e os meninos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freqüentariam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escolas, seriam diferentes deles. Sinhá Vitória esquentava-se. Fabiano ria, tinha desejo de esfregar as mãos agarradas a boca do saco e à coronha da espingarda de pederneira.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6706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A8FE0BC-ACD2-1210-F884-34CEDD029541}"/>
              </a:ext>
            </a:extLst>
          </p:cNvPr>
          <p:cNvSpPr>
            <a:spLocks noChangeArrowheads="1"/>
          </p:cNvSpPr>
          <p:nvPr/>
        </p:nvSpPr>
        <p:spPr bwMode="auto">
          <a:xfrm>
            <a:off x="2765425" y="2193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C3BB0B89-D16D-077A-48D5-5577E046EBE6}"/>
              </a:ext>
            </a:extLst>
          </p:cNvPr>
          <p:cNvSpPr txBox="1"/>
          <p:nvPr/>
        </p:nvSpPr>
        <p:spPr>
          <a:xfrm>
            <a:off x="310896" y="841027"/>
            <a:ext cx="11539728" cy="1933286"/>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livro conta a história de Fabiano e sua família sertaneja, composta por sua esposa Sinhá Vitória, seus dois filhos, a cachorra Baleia e um papagaio. Após a leitura do trecho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capítulo I - Mudança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as características dos romances regionalistas de 1930 presentes no trecho são  a linguagem coloquial e flagrante da relação homem versus estruturas sociais. Comente, com base em elementos do texto, por que Vidas Secas é considerado um romance regionalista.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B42D1CC1-28F9-652D-B685-9C533AE827C9}"/>
              </a:ext>
            </a:extLst>
          </p:cNvPr>
          <p:cNvGraphicFramePr>
            <a:graphicFrameLocks noGrp="1"/>
          </p:cNvGraphicFramePr>
          <p:nvPr>
            <p:extLst>
              <p:ext uri="{D42A27DB-BD31-4B8C-83A1-F6EECF244321}">
                <p14:modId xmlns:p14="http://schemas.microsoft.com/office/powerpoint/2010/main" val="1867758315"/>
              </p:ext>
            </p:extLst>
          </p:nvPr>
        </p:nvGraphicFramePr>
        <p:xfrm>
          <a:off x="416052" y="3085971"/>
          <a:ext cx="11434572" cy="3603181"/>
        </p:xfrm>
        <a:graphic>
          <a:graphicData uri="http://schemas.openxmlformats.org/drawingml/2006/table">
            <a:tbl>
              <a:tblPr firstRow="1" firstCol="1" bandRow="1"/>
              <a:tblGrid>
                <a:gridCol w="11434572">
                  <a:extLst>
                    <a:ext uri="{9D8B030D-6E8A-4147-A177-3AD203B41FA5}">
                      <a16:colId xmlns:a16="http://schemas.microsoft.com/office/drawing/2014/main" val="2917654049"/>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Elementos da narrativa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Enredo: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ação de uma história é composta por uma sequência de fatos que as personagens vivenciam em um determinado tempo e espaço. Fazem parte do enredo: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situação inicial, conflito, clímax e desfecho.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Foco narrativo: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Primeira Pessoa: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narrador é também uma personagem da história, e a narrativa é apresentada a partir do seu ponto de vista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Narrador personagem</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Terceira Pessoa: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narrador está fora da história e pode apresentar os acontecimentos de forma mais objetiva, conhecendo os pensamentos e sentimentos de todos os personagens.</a:t>
                      </a:r>
                      <a:r>
                        <a:rPr lang="pt-BR" sz="22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Narrador Onisciente: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narrador sabe tudo sobre a história, incluindo os pensamentos e sentimentos de todos os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671686251"/>
                  </a:ext>
                </a:extLst>
              </a:tr>
            </a:tbl>
          </a:graphicData>
        </a:graphic>
      </p:graphicFrame>
    </p:spTree>
    <p:extLst>
      <p:ext uri="{BB962C8B-B14F-4D97-AF65-F5344CB8AC3E}">
        <p14:creationId xmlns:p14="http://schemas.microsoft.com/office/powerpoint/2010/main" val="610388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ACCDAD5-0230-0E15-1453-AC4A01E2F8B4}"/>
              </a:ext>
            </a:extLst>
          </p:cNvPr>
          <p:cNvGraphicFramePr>
            <a:graphicFrameLocks noGrp="1"/>
          </p:cNvGraphicFramePr>
          <p:nvPr>
            <p:extLst>
              <p:ext uri="{D42A27DB-BD31-4B8C-83A1-F6EECF244321}">
                <p14:modId xmlns:p14="http://schemas.microsoft.com/office/powerpoint/2010/main" val="928202633"/>
              </p:ext>
            </p:extLst>
          </p:nvPr>
        </p:nvGraphicFramePr>
        <p:xfrm>
          <a:off x="390411" y="814098"/>
          <a:ext cx="11434035" cy="4367502"/>
        </p:xfrm>
        <a:graphic>
          <a:graphicData uri="http://schemas.openxmlformats.org/drawingml/2006/table">
            <a:tbl>
              <a:tblPr firstRow="1" firstCol="1" bandRow="1"/>
              <a:tblGrid>
                <a:gridCol w="11434035">
                  <a:extLst>
                    <a:ext uri="{9D8B030D-6E8A-4147-A177-3AD203B41FA5}">
                      <a16:colId xmlns:a16="http://schemas.microsoft.com/office/drawing/2014/main" val="2292192118"/>
                    </a:ext>
                  </a:extLst>
                </a:gridCol>
              </a:tblGrid>
              <a:tr h="4367502">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Elementos da narrativa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Narrador Observador: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narrador apenas relata o que vê e ouve, sem conhecer os pensamentos e sentimentos dos personagens.</a:t>
                      </a:r>
                      <a:r>
                        <a:rPr lang="pt-BR" sz="22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Narrador Testemunha: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narrador é uma personagem secundária que observa os acontecimentos e os relata.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Personagens: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São os seres que se envolvem na história narrada. Podem ser: protagonistas, antagonistas e secundários.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Tempo: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Quando acontece a sequência narrativa. Pode ser classificado em: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cronológico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(marcas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temporais no texto) ou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psicológico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(expresso pela 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Espaço: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o ambiente em que as personagens circulam e onde se desenvolve o enredo.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https://www.colegiogeracao.com.br/</a:t>
                      </a:r>
                      <a:r>
                        <a:rPr lang="pt-BR" sz="1000" u="sng"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wp-content</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/uploads/2019/04/Literatura-Romance.pdf</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19 maio 2025</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1185776945"/>
                  </a:ext>
                </a:extLst>
              </a:tr>
            </a:tbl>
          </a:graphicData>
        </a:graphic>
      </p:graphicFrame>
    </p:spTree>
    <p:extLst>
      <p:ext uri="{BB962C8B-B14F-4D97-AF65-F5344CB8AC3E}">
        <p14:creationId xmlns:p14="http://schemas.microsoft.com/office/powerpoint/2010/main" val="2785050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CD5D9-95FF-2C02-0311-C7BE4517F4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1C736A9-8071-4B8C-8D38-CF56D44BC7CD}"/>
              </a:ext>
            </a:extLst>
          </p:cNvPr>
          <p:cNvSpPr txBox="1"/>
          <p:nvPr/>
        </p:nvSpPr>
        <p:spPr>
          <a:xfrm>
            <a:off x="295835" y="507878"/>
            <a:ext cx="11546541" cy="5900526"/>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Os elementos da narrativa são os componentes essenciais que, combinados, criam uma história completa e significativa. Eles incluem o enredo, o tempo, o espaço, as personagens e o narrador. Agora, leia a definição desses elementos e em seguida responda, qual é, cada um desses elementos nesta narrativa?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Enredo: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a sequência de eventos que compõem a história, desde a introdução até o desfecho, e o que liga os acontecimentos.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Tempo: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Refere-se ao momento em que a história se passa, podendo ser cronológico (tempo real) ou psicológico (tempo vivido pelas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Espaço: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o local onde a história se desenrola, que pode ser físico (um lugar real) ou psicológico (um ambiente que reflete a mente das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Personagens: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São as pessoas que interagem na história, e seus comportamentos e características influenciam o enredo e o desenvolvimento da trama.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Narrador: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É a voz que conta a história, e pode ser uma personagem da história (primeira pessoa) ou uma entidade externa (terceira pessoa), com diferentes perspectivas (observador / onisciente).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89326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FDD9-FC23-871E-6F42-456649A027A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2F8BDB4-383E-2076-CA54-3B2B0B5E61E5}"/>
              </a:ext>
            </a:extLst>
          </p:cNvPr>
          <p:cNvSpPr txBox="1"/>
          <p:nvPr/>
        </p:nvSpPr>
        <p:spPr>
          <a:xfrm>
            <a:off x="286870" y="721531"/>
            <a:ext cx="11600329" cy="5530617"/>
          </a:xfrm>
          <a:prstGeom prst="rect">
            <a:avLst/>
          </a:prstGeom>
          <a:noFill/>
        </p:spPr>
        <p:txBody>
          <a:bodyPr wrap="square">
            <a:spAutoFit/>
          </a:bodyPr>
          <a:lstStyle/>
          <a:p>
            <a:pPr algn="just" fontAlgn="base">
              <a:lnSpc>
                <a:spcPct val="110000"/>
              </a:lnSpc>
              <a:spcAft>
                <a:spcPts val="800"/>
              </a:spcAft>
              <a:buNone/>
            </a:pP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6.</a:t>
            </a: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Em “Vidas Secas” as personagens humanas, em razão da seca, da fome, da miséria e das injustiças sociais, animalizam-se; em contrapartida, os bichos humanizam-se.</a:t>
            </a:r>
            <a:r>
              <a:rPr lang="pt-BR" sz="2200" b="1" kern="0" dirty="0">
                <a:solidFill>
                  <a:srgbClr val="FF0000"/>
                </a:solidFill>
                <a:effectLst/>
                <a:latin typeface="Arial Narrow" panose="020B0606020202030204" pitchFamily="34" charset="0"/>
                <a:ea typeface="Times New Roman" panose="02020603050405020304" pitchFamily="18" charset="0"/>
                <a:cs typeface="Heebo" pitchFamily="2" charset="-79"/>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figura do cachorro, chamado Baleia, é emblemática em “Vidas Secas”. Qual a importância dessa personagem no contexto da obra?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cachorra Baleia simboliza a lealdade e a inocência, além de representar a dor causada pelas dificuldades da vida no sertão.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Baleia simboliza apenas a amizade entre Fabiano e o animal, desconsiderando as implicações sociais que sua figura representa.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cachorra representa apenas um símbolo de representação da miséria da família, sem importância para o enredo da história.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Baleia é apenas um animal de estimação, sem qualquer importância emocional na história da família de Fabiano.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Baleia é apenas um elemento cômico da história que alivia a tensão da narrativa.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91503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C0AD9-F0E5-77C9-BC84-05CDD31571C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F95B580-3233-3B28-EBB0-8991E4C621CA}"/>
              </a:ext>
            </a:extLst>
          </p:cNvPr>
          <p:cNvGraphicFramePr>
            <a:graphicFrameLocks noGrp="1"/>
          </p:cNvGraphicFramePr>
          <p:nvPr>
            <p:extLst>
              <p:ext uri="{D42A27DB-BD31-4B8C-83A1-F6EECF244321}">
                <p14:modId xmlns:p14="http://schemas.microsoft.com/office/powerpoint/2010/main" val="3283764596"/>
              </p:ext>
            </p:extLst>
          </p:nvPr>
        </p:nvGraphicFramePr>
        <p:xfrm>
          <a:off x="381448" y="844284"/>
          <a:ext cx="11460928" cy="4276725"/>
        </p:xfrm>
        <a:graphic>
          <a:graphicData uri="http://schemas.openxmlformats.org/drawingml/2006/table">
            <a:tbl>
              <a:tblPr firstRow="1" firstCol="1" bandRow="1"/>
              <a:tblGrid>
                <a:gridCol w="11460928">
                  <a:extLst>
                    <a:ext uri="{9D8B030D-6E8A-4147-A177-3AD203B41FA5}">
                      <a16:colId xmlns:a16="http://schemas.microsoft.com/office/drawing/2014/main" val="3380699449"/>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ação narrativa do enredo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Situação inicial: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Composição do cenário da narrativa e da apresentação de seus personagens marcados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pelo uso de texto descritivo e adjetivos.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Clímax: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Ponto alto da história – uso de verbos de ação, discurso direto e indireto.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Complicação: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Focados na ação narrativa e marcados pelo pretérito perfeito do verbo.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Desfecho: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Resolução/solução para o conflito, conclusão da história.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estrutura narrativa de "Vidas Secas" de Graciliano Ramos é fragmentada e não linear, utilizando um narrador onisciente que se aproxima dos personagens, transmitindo suas impressões e pensamentos. O livro é dividido em 13 capítulos que exploram a vida da família de Fabiano, que se desloca pelo sertão devido à seca e à miséria.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992113798"/>
                  </a:ext>
                </a:extLst>
              </a:tr>
            </a:tbl>
          </a:graphicData>
        </a:graphic>
      </p:graphicFrame>
      <p:sp>
        <p:nvSpPr>
          <p:cNvPr id="4" name="CaixaDeTexto 3">
            <a:extLst>
              <a:ext uri="{FF2B5EF4-FFF2-40B4-BE49-F238E27FC236}">
                <a16:creationId xmlns:a16="http://schemas.microsoft.com/office/drawing/2014/main" id="{C18134C0-1216-922D-2B28-F2AB9861DC14}"/>
              </a:ext>
            </a:extLst>
          </p:cNvPr>
          <p:cNvSpPr txBox="1"/>
          <p:nvPr/>
        </p:nvSpPr>
        <p:spPr>
          <a:xfrm>
            <a:off x="365536" y="5398997"/>
            <a:ext cx="11460928" cy="816057"/>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Na história de “Vidas Secas”, a família de Fabiano enfrenta várias dificuldades. Qual importância da seca no desenvolvimento da trama e como isso afeta 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7250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BAA34-6CCB-D4E9-7B9C-7953830FE05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EA17EB0-9FCE-E421-739F-17C4B3B46C72}"/>
              </a:ext>
            </a:extLst>
          </p:cNvPr>
          <p:cNvSpPr txBox="1"/>
          <p:nvPr/>
        </p:nvSpPr>
        <p:spPr>
          <a:xfrm>
            <a:off x="291353" y="547915"/>
            <a:ext cx="11609293" cy="6208303"/>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Fabiano, o protagonista de “Vidas Secas”, é uma personagem complexa. De acordo com a obra Fabiano é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uma personagem fútil e apático, sem interesse pelas lutas ao seu redor.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um indivíduo que se entrega às suas frustrações, sem lutar contra as circunstâncias adversas.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um símbolo de persistência e dignidade, enfrentando com bravura as misérias da vida no sertão.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uma personagem que frequentemente desiste da luta e da esperança, sucumbindo à sua condição.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uma pessoa motivada pela busca de diversão e entretenimento, desconsiderando as dificuldades impostas pela seca. </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final de “Vidas Secas” é impactante e carregado de significados.  Como o final da obra resume o que é a vida no sertão? </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A obra relata a vida miserável de uma família sertaneja, que de tempos em tempos se desloca para áreas menos castigadas pela seca em busca de melhores condições de vida.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Qual crítica social a obra “Vidas Secas” traz?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7819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961F-0750-275D-5F45-2CD577A9BE9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9476BFF-F0AB-3D01-E362-E131734C13AE}"/>
              </a:ext>
            </a:extLst>
          </p:cNvPr>
          <p:cNvSpPr txBox="1"/>
          <p:nvPr/>
        </p:nvSpPr>
        <p:spPr>
          <a:xfrm>
            <a:off x="304799" y="607921"/>
            <a:ext cx="11564471" cy="5258299"/>
          </a:xfrm>
          <a:prstGeom prst="rect">
            <a:avLst/>
          </a:prstGeom>
          <a:noFill/>
        </p:spPr>
        <p:txBody>
          <a:bodyPr wrap="square">
            <a:spAutoFit/>
          </a:bodyPr>
          <a:lstStyle/>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Leia o fragmento.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fontAlgn="base">
              <a:lnSpc>
                <a:spcPct val="110000"/>
              </a:lnSpc>
              <a:spcAft>
                <a:spcPts val="800"/>
              </a:spcAft>
              <a:buNone/>
            </a:pP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A fuga</a:t>
            </a:r>
          </a:p>
          <a:p>
            <a:pPr algn="ctr" fontAlgn="base">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Com certeza existiam no mundo coisas extraordinárias. Podiam viver escondidos, como bichos?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Fabiano respondeu que não podiam.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O mundo é grande.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Realmente para eles era bem pequeno, mas afirmavam que era grande –– e marchavam, meio confiados, meio inquietos. Olharam os meninos que olhavam os montes distantes, onde havia seres misteriosos. Em que estariam pensando? zumbiu sinhá Vitória. Fabiano estranhou a pergunta e rosnou uma objeção. Menino é bicho miúdo, não pensa. Mas sinhá Vitória renovou a pergunta –– e a certeza do marido abalou-se. Ela devia ter razão. Tinha sempre razão. Agora desejava saber que iriam fazer os filhos quando crescessem.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0000"/>
              </a:lnSpc>
              <a:spcAft>
                <a:spcPts val="800"/>
              </a:spcAft>
              <a:buNone/>
            </a:pP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Vaquejar, opinou Fabiano.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2953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A2B8-7ADC-9E38-14CC-54089005E27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DD08C39-A789-089F-A1B8-49B29A4CC38C}"/>
              </a:ext>
            </a:extLst>
          </p:cNvPr>
          <p:cNvSpPr txBox="1"/>
          <p:nvPr/>
        </p:nvSpPr>
        <p:spPr>
          <a:xfrm>
            <a:off x="233081" y="653970"/>
            <a:ext cx="11663083" cy="2315827"/>
          </a:xfrm>
          <a:prstGeom prst="rect">
            <a:avLst/>
          </a:prstGeom>
          <a:noFill/>
        </p:spPr>
        <p:txBody>
          <a:bodyPr wrap="square">
            <a:spAutoFit/>
          </a:bodyPr>
          <a:lstStyle/>
          <a:p>
            <a:pPr marL="0" marR="0" lvl="0" indent="0" algn="just" defTabSz="914400" rtl="0" eaLnBrk="1" fontAlgn="base" latinLnBrk="0" hangingPunct="1">
              <a:lnSpc>
                <a:spcPct val="110000"/>
              </a:lnSpc>
              <a:spcBef>
                <a:spcPts val="0"/>
              </a:spcBef>
              <a:spcAft>
                <a:spcPts val="800"/>
              </a:spcAft>
              <a:buClrTx/>
              <a:buSzTx/>
              <a:buFontTx/>
              <a:buNone/>
              <a:tabLst/>
              <a:defRPr/>
            </a:pPr>
            <a:r>
              <a:rPr kumimoji="0" lang="pt-BR" sz="2200" b="0" i="0" u="none" strike="noStrike" kern="0" cap="none" spc="0" normalizeH="0" baseline="0" noProof="0" dirty="0">
                <a:ln>
                  <a:noFill/>
                </a:ln>
                <a:solidFill>
                  <a:srgbClr val="1B2228"/>
                </a:solidFill>
                <a:effectLst/>
                <a:uLnTx/>
                <a:uFillTx/>
                <a:latin typeface="Arial Narrow" panose="020B0606020202030204" pitchFamily="34" charset="0"/>
                <a:ea typeface="Times New Roman" panose="02020603050405020304" pitchFamily="18" charset="0"/>
                <a:cs typeface="Heebo" pitchFamily="2" charset="-79"/>
              </a:rPr>
              <a:t>Chegariam a uma terra distante, esqueceriam a catinga onde havia montes baixos, cascalhos, rios secos, espinhos, urubus, bichos morrendo, gente morrendo. Não voltariam nunca mais, resistiriam à saudade que ataca os sertanejos na mata. Então eles eram bois para morrer tristes por falta de espinhos? Fixar-se-iam muito longe, adotariam costumes diferentes.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1" fontAlgn="base" latinLnBrk="0" hangingPunct="1">
              <a:lnSpc>
                <a:spcPct val="110000"/>
              </a:lnSpc>
              <a:spcBef>
                <a:spcPts val="0"/>
              </a:spcBef>
              <a:spcAft>
                <a:spcPts val="800"/>
              </a:spcAft>
              <a:buClrTx/>
              <a:buSzTx/>
              <a:buFontTx/>
              <a:buNone/>
              <a:tabLst/>
              <a:defRPr/>
            </a:pPr>
            <a:r>
              <a:rPr kumimoji="0" lang="pt-BR" sz="2200" b="0" i="0" u="none" strike="noStrike" kern="0" cap="none" spc="0" normalizeH="0" baseline="0" noProof="0" dirty="0">
                <a:ln>
                  <a:noFill/>
                </a:ln>
                <a:solidFill>
                  <a:srgbClr val="1B2228"/>
                </a:solidFill>
                <a:effectLst/>
                <a:uLnTx/>
                <a:uFillTx/>
                <a:latin typeface="Arial Narrow" panose="020B0606020202030204" pitchFamily="34" charset="0"/>
                <a:ea typeface="Times New Roman" panose="02020603050405020304" pitchFamily="18" charset="0"/>
                <a:cs typeface="Heebo" pitchFamily="2" charset="-79"/>
              </a:rPr>
              <a:t>(...) </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0" eaLnBrk="1" fontAlgn="base" latinLnBrk="0" hangingPunct="1">
              <a:lnSpc>
                <a:spcPct val="107000"/>
              </a:lnSpc>
              <a:spcBef>
                <a:spcPts val="0"/>
              </a:spcBef>
              <a:spcAft>
                <a:spcPts val="800"/>
              </a:spcAft>
              <a:buClrTx/>
              <a:buSzTx/>
              <a:buFontTx/>
              <a:buNone/>
              <a:tabLst/>
              <a:defRPr/>
            </a:pPr>
            <a:r>
              <a:rPr kumimoji="0" lang="pt-BR" sz="1000" b="0" i="0" u="none" strike="noStrike" kern="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Heebo" pitchFamily="2" charset="-79"/>
              </a:rPr>
              <a:t>Disponível em: </a:t>
            </a:r>
            <a:r>
              <a:rPr kumimoji="0" lang="pt-BR" sz="1000" b="0" i="0" u="sng" strike="noStrike" kern="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Heebo" pitchFamily="2" charset="-79"/>
                <a:hlinkClick r:id="rId2">
                  <a:extLst>
                    <a:ext uri="{A12FA001-AC4F-418D-AE19-62706E023703}">
                      <ahyp:hlinkClr xmlns:ahyp="http://schemas.microsoft.com/office/drawing/2018/hyperlinkcolor" val="tx"/>
                    </a:ext>
                  </a:extLst>
                </a:hlinkClick>
              </a:rPr>
              <a:t>https://drive.google.com/file/d/0B5mblIN82hOyanRsblQwYlRFaW8/</a:t>
            </a:r>
            <a:r>
              <a:rPr kumimoji="0" lang="pt-BR" sz="1000" b="0" i="0" u="sng" strike="noStrike" kern="0" cap="none" spc="0" normalizeH="0" baseline="0" noProof="0" dirty="0" err="1">
                <a:ln>
                  <a:noFill/>
                </a:ln>
                <a:solidFill>
                  <a:prstClr val="black"/>
                </a:solidFill>
                <a:effectLst/>
                <a:uLnTx/>
                <a:uFillTx/>
                <a:latin typeface="Arial Narrow" panose="020B0606020202030204" pitchFamily="34" charset="0"/>
                <a:ea typeface="Times New Roman" panose="02020603050405020304" pitchFamily="18" charset="0"/>
                <a:cs typeface="Heebo" pitchFamily="2" charset="-79"/>
                <a:hlinkClick r:id="rId2">
                  <a:extLst>
                    <a:ext uri="{A12FA001-AC4F-418D-AE19-62706E023703}">
                      <ahyp:hlinkClr xmlns:ahyp="http://schemas.microsoft.com/office/drawing/2018/hyperlinkcolor" val="tx"/>
                    </a:ext>
                  </a:extLst>
                </a:hlinkClick>
              </a:rPr>
              <a:t>edit?resourcekey</a:t>
            </a:r>
            <a:r>
              <a:rPr kumimoji="0" lang="pt-BR" sz="1000" b="0" i="0" u="sng" strike="noStrike" kern="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Heebo" pitchFamily="2" charset="-79"/>
                <a:hlinkClick r:id="rId2">
                  <a:extLst>
                    <a:ext uri="{A12FA001-AC4F-418D-AE19-62706E023703}">
                      <ahyp:hlinkClr xmlns:ahyp="http://schemas.microsoft.com/office/drawing/2018/hyperlinkcolor" val="tx"/>
                    </a:ext>
                  </a:extLst>
                </a:hlinkClick>
              </a:rPr>
              <a:t>=0-5uUx9xHdVF8iQ5oHSJSYbw</a:t>
            </a:r>
            <a:r>
              <a:rPr kumimoji="0" lang="pt-BR" sz="1000" b="0" i="0" u="none" strike="noStrike" kern="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Heebo" pitchFamily="2" charset="-79"/>
              </a:rPr>
              <a:t>. Acesso em: 30 maio 2025.</a:t>
            </a:r>
            <a:endParaRPr kumimoji="0" lang="pt-BR"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C5559A40-342F-2990-DAAA-6C68F682D2BA}"/>
              </a:ext>
            </a:extLst>
          </p:cNvPr>
          <p:cNvSpPr txBox="1"/>
          <p:nvPr/>
        </p:nvSpPr>
        <p:spPr>
          <a:xfrm>
            <a:off x="233081" y="3065239"/>
            <a:ext cx="11743766" cy="3525517"/>
          </a:xfrm>
          <a:prstGeom prst="rect">
            <a:avLst/>
          </a:prstGeom>
          <a:noFill/>
        </p:spPr>
        <p:txBody>
          <a:bodyPr wrap="square">
            <a:spAutoFit/>
          </a:bodyPr>
          <a:lstStyle/>
          <a:p>
            <a:pPr algn="just" fontAlgn="base">
              <a:lnSpc>
                <a:spcPct val="110000"/>
              </a:lnSpc>
              <a:spcAft>
                <a:spcPts val="800"/>
              </a:spcAft>
              <a:buNone/>
            </a:pP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11.</a:t>
            </a: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O fragmento foi retirado do capítulo </a:t>
            </a: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A fuga</a:t>
            </a: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 da obra” Vidas Secas” demonstra de maneira bem expressiva o engajamento social dos escritores modernistas a partir da década de 30, que sentiam a necessidade de retratar a fome, o descaso das autoridades com a seca do nordeste, a falta de perspectiva de muitas famílias nordestinas e o êxodo rural. Quais elementos do texto  revelam o </a:t>
            </a: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êxodo rural</a:t>
            </a:r>
            <a:r>
              <a:rPr lang="pt-BR" sz="2200" kern="0" dirty="0">
                <a:solidFill>
                  <a:srgbClr val="1B2228"/>
                </a:solidFill>
                <a:effectLst/>
                <a:latin typeface="Arial Narrow" panose="020B0606020202030204" pitchFamily="34" charset="0"/>
                <a:ea typeface="Times New Roman" panose="02020603050405020304" pitchFamily="18" charset="0"/>
                <a:cs typeface="Heebo" pitchFamily="2" charset="-79"/>
              </a:rPr>
              <a:t>?</a:t>
            </a:r>
            <a:r>
              <a:rPr lang="pt-BR" sz="2200" b="1" kern="0" dirty="0">
                <a:solidFill>
                  <a:srgbClr val="1B2228"/>
                </a:solidFill>
                <a:effectLst/>
                <a:latin typeface="Arial Narrow" panose="020B0606020202030204" pitchFamily="34" charset="0"/>
                <a:ea typeface="Times New Roman" panose="02020603050405020304" pitchFamily="18" charset="0"/>
                <a:cs typeface="Heebo" pitchFamily="2" charset="-79"/>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 obra de Graciliano Ramos é econômica no que diz respeito às divagações poéticas. Para as vidas secas de Graciliano, o tom sério e taciturno foi adequado. Com prodígios poéticos num único parágrafo, criando mundos e camadas, Graciliano Ramos opta pela diversidade de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substantivos e adjetivos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sem variar a linha narrativa, com descrições assertivas, ritmadas e sem ambiguidade. Retire do fragmento, trechos que justificam essa afirmação, destacando os substantivos de azul e os adjetivos de vermelho.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81022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3868EA4-E4CF-2D4C-FD56-2017D884F8C4}"/>
              </a:ext>
            </a:extLst>
          </p:cNvPr>
          <p:cNvSpPr txBox="1"/>
          <p:nvPr/>
        </p:nvSpPr>
        <p:spPr>
          <a:xfrm>
            <a:off x="420417" y="1055167"/>
            <a:ext cx="11351161" cy="430887"/>
          </a:xfrm>
          <a:prstGeom prst="rect">
            <a:avLst/>
          </a:prstGeom>
          <a:noFill/>
        </p:spPr>
        <p:txBody>
          <a:bodyPr wrap="square">
            <a:spAutoFit/>
          </a:bodyPr>
          <a:lstStyle/>
          <a:p>
            <a:r>
              <a:rPr lang="pt-BR" sz="22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F26618CB-F242-A8DC-05CC-3D13AD338EE4}"/>
              </a:ext>
            </a:extLst>
          </p:cNvPr>
          <p:cNvGraphicFramePr>
            <a:graphicFrameLocks noGrp="1"/>
          </p:cNvGraphicFramePr>
          <p:nvPr>
            <p:extLst>
              <p:ext uri="{D42A27DB-BD31-4B8C-83A1-F6EECF244321}">
                <p14:modId xmlns:p14="http://schemas.microsoft.com/office/powerpoint/2010/main" val="3541243503"/>
              </p:ext>
            </p:extLst>
          </p:nvPr>
        </p:nvGraphicFramePr>
        <p:xfrm>
          <a:off x="318047" y="745401"/>
          <a:ext cx="11555894" cy="376746"/>
        </p:xfrm>
        <a:graphic>
          <a:graphicData uri="http://schemas.openxmlformats.org/drawingml/2006/table">
            <a:tbl>
              <a:tblPr firstRow="1" firstCol="1" bandRow="1"/>
              <a:tblGrid>
                <a:gridCol w="11555894">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graphicFrame>
        <p:nvGraphicFramePr>
          <p:cNvPr id="3" name="Tabela 2">
            <a:extLst>
              <a:ext uri="{FF2B5EF4-FFF2-40B4-BE49-F238E27FC236}">
                <a16:creationId xmlns:a16="http://schemas.microsoft.com/office/drawing/2014/main" id="{4DEBE87A-D5CD-56DF-3EB1-13FC3CC80C1E}"/>
              </a:ext>
            </a:extLst>
          </p:cNvPr>
          <p:cNvGraphicFramePr>
            <a:graphicFrameLocks noGrp="1"/>
          </p:cNvGraphicFramePr>
          <p:nvPr>
            <p:extLst>
              <p:ext uri="{D42A27DB-BD31-4B8C-83A1-F6EECF244321}">
                <p14:modId xmlns:p14="http://schemas.microsoft.com/office/powerpoint/2010/main" val="1254525413"/>
              </p:ext>
            </p:extLst>
          </p:nvPr>
        </p:nvGraphicFramePr>
        <p:xfrm>
          <a:off x="318047" y="1795820"/>
          <a:ext cx="11555894" cy="4340797"/>
        </p:xfrm>
        <a:graphic>
          <a:graphicData uri="http://schemas.openxmlformats.org/drawingml/2006/table">
            <a:tbl>
              <a:tblPr firstRow="1" firstCol="1" bandRow="1"/>
              <a:tblGrid>
                <a:gridCol w="11555894">
                  <a:extLst>
                    <a:ext uri="{9D8B030D-6E8A-4147-A177-3AD203B41FA5}">
                      <a16:colId xmlns:a16="http://schemas.microsoft.com/office/drawing/2014/main" val="2017586633"/>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discurso nas narrativas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rumos interpretativos de um texto, dependem da maneira como o narrador escolhe demonstrar as ideias das personagens: com maior proximidade – por meio do discurso direto – ou com mais afastamento – por meio do discurso indireto.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Discurso direto: C</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aracteriza-se pela conversa direta entre as personagens. É introduzidas pelo uso dos verbos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dicendi</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(verbos de elocução). Separadas pela pontuação. Os pronomes, os tempos verbais e as palavras que indicam tempo e espaço são determinados tendo como referência o narrador e 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Discurso indireto: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Quando o narrador conta o que as personagens disseram, citando, portanto, a fala delas, o recurso é chamado de discurso indireto. É introduzidas pelo uso dos verbos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dicendi</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(verbos de elocução). Normalmente, separada da fala do narrador pela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conjunção que.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pronomes, os tempos verbais e as palavras que indicam tempo e espaço são determinados pelo viés do narrador.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397783824"/>
                  </a:ext>
                </a:extLst>
              </a:tr>
            </a:tbl>
          </a:graphicData>
        </a:graphic>
      </p:graphicFrame>
    </p:spTree>
    <p:extLst>
      <p:ext uri="{BB962C8B-B14F-4D97-AF65-F5344CB8AC3E}">
        <p14:creationId xmlns:p14="http://schemas.microsoft.com/office/powerpoint/2010/main" val="24124762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9F3F87C-DA77-45FA-E804-99CCF66876E7}"/>
              </a:ext>
            </a:extLst>
          </p:cNvPr>
          <p:cNvGraphicFramePr>
            <a:graphicFrameLocks noGrp="1"/>
          </p:cNvGraphicFramePr>
          <p:nvPr>
            <p:extLst>
              <p:ext uri="{D42A27DB-BD31-4B8C-83A1-F6EECF244321}">
                <p14:modId xmlns:p14="http://schemas.microsoft.com/office/powerpoint/2010/main" val="1262355811"/>
              </p:ext>
            </p:extLst>
          </p:nvPr>
        </p:nvGraphicFramePr>
        <p:xfrm>
          <a:off x="363518" y="788067"/>
          <a:ext cx="11478857" cy="2192084"/>
        </p:xfrm>
        <a:graphic>
          <a:graphicData uri="http://schemas.openxmlformats.org/drawingml/2006/table">
            <a:tbl>
              <a:tblPr firstRow="1" firstCol="1" bandRow="1"/>
              <a:tblGrid>
                <a:gridCol w="11478857">
                  <a:extLst>
                    <a:ext uri="{9D8B030D-6E8A-4147-A177-3AD203B41FA5}">
                      <a16:colId xmlns:a16="http://schemas.microsoft.com/office/drawing/2014/main" val="2002251562"/>
                    </a:ext>
                  </a:extLst>
                </a:gridCol>
              </a:tblGrid>
              <a:tr h="0">
                <a:tc>
                  <a:txBody>
                    <a:bodyPr/>
                    <a:lstStyle/>
                    <a:p>
                      <a:pPr algn="ctr">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Discurso Indireto Livre em "Vidas Secas"</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usar o discurso indireto livre, Graciliano Ramos consegue criar uma atmosfera de intimidade e subjetividade, mostrando o interior da personagem e seus pensamentos de forma mais direta.</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discurso indireto livre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permite que o narrador se aproxime do pensamento das personagens, como se estivesse falando em primeira pessoa, mas mantendo a terceira pessoa narrativa.22</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744615526"/>
                  </a:ext>
                </a:extLst>
              </a:tr>
            </a:tbl>
          </a:graphicData>
        </a:graphic>
      </p:graphicFrame>
      <p:sp>
        <p:nvSpPr>
          <p:cNvPr id="5" name="CaixaDeTexto 4">
            <a:extLst>
              <a:ext uri="{FF2B5EF4-FFF2-40B4-BE49-F238E27FC236}">
                <a16:creationId xmlns:a16="http://schemas.microsoft.com/office/drawing/2014/main" id="{45E3C19C-2FB9-119F-F4B1-CB20E2CAFCED}"/>
              </a:ext>
            </a:extLst>
          </p:cNvPr>
          <p:cNvSpPr txBox="1"/>
          <p:nvPr/>
        </p:nvSpPr>
        <p:spPr>
          <a:xfrm>
            <a:off x="286871" y="3257710"/>
            <a:ext cx="11555504" cy="2100640"/>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Em "Vidas Secas", o tipo de discurso predominante é o discurso indireto livre. Este tipo de discurso, que combina elementos do discurso direto e indireto, permite que o narrador transmita os pensamentos e sentimentos das personagens, como Fabiano, como se fossem suas próprias palavras, criando uma sensação de intimidade e subjetividade na narrativa. Retire do fragmento “A fuga” um exemplo de discurso indireto livre.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018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1F94A-C5A5-2BC4-2808-3C601C4FBCD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F1B4B2C-F88E-7FDC-43CE-DF4269A7F43A}"/>
              </a:ext>
            </a:extLst>
          </p:cNvPr>
          <p:cNvSpPr txBox="1"/>
          <p:nvPr/>
        </p:nvSpPr>
        <p:spPr>
          <a:xfrm>
            <a:off x="286870" y="560229"/>
            <a:ext cx="11618259" cy="6170344"/>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Em "Vidas Secas", a linguagem é um reflexo da dureza e da precariedade da vida das personagens, especialmente de Fabiano. A linguagem é simples, direta, e expressa a escassez de palavras e a falta de educação, refletindo a miséria e a opressão a que estão sujeitos.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 autor também utiliza a linguagem das personagens para transmitir seus pensamentos, como a fala coloquial e dialetos do sertão, que refletem a cultura regional e social. A narrativa de “Vidas Secas” é marcada pela linguagem e estilo únicos de Graciliano Ramos. A alternativa que destaca essa característica da obra é:</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narrativa de Graciliano Ramos é marcada por uma linearidade que não permite reflexões mais profundas sobre as personagens e suas vivências.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 linguagem de Graciliano Ramos se destaca pela riqueza de imagens e simbolismos, evidenciando a dura realidade da vida no sertão.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O estilo do autor é predominantemente descritivo, sem elementos poéticos ou simbólicos que enriquecem a narrativa.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O estilo do autor apresenta uma divisão clara e rígida entre as personagens, sem conexão emocional entre elas.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prosa de Graciliano é simples e direta, permitindo que o leitor compreenda rapidamente a história.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695345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2A783-578E-86BB-32A9-2B16AAF4F74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01E7F38-1879-5DBF-0847-F987E87530A7}"/>
              </a:ext>
            </a:extLst>
          </p:cNvPr>
          <p:cNvSpPr txBox="1"/>
          <p:nvPr/>
        </p:nvSpPr>
        <p:spPr>
          <a:xfrm>
            <a:off x="295835" y="754003"/>
            <a:ext cx="6096000" cy="443648"/>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Observe a obra “Retirantes”.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descr="Retirantes de Candido Portinari: análise e interpretação do quadro -  Cultura Genial">
            <a:extLst>
              <a:ext uri="{FF2B5EF4-FFF2-40B4-BE49-F238E27FC236}">
                <a16:creationId xmlns:a16="http://schemas.microsoft.com/office/drawing/2014/main" id="{8AF88E29-03FF-909A-2C0A-2C55C1BD31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9721" y="1197651"/>
            <a:ext cx="4822643" cy="3205701"/>
          </a:xfrm>
          <a:prstGeom prst="rect">
            <a:avLst/>
          </a:prstGeom>
          <a:noFill/>
          <a:ln>
            <a:noFill/>
          </a:ln>
        </p:spPr>
      </p:pic>
      <p:sp>
        <p:nvSpPr>
          <p:cNvPr id="7" name="CaixaDeTexto 6">
            <a:extLst>
              <a:ext uri="{FF2B5EF4-FFF2-40B4-BE49-F238E27FC236}">
                <a16:creationId xmlns:a16="http://schemas.microsoft.com/office/drawing/2014/main" id="{42469DF5-EB3B-B63D-7A73-AB8F80ECEF0E}"/>
              </a:ext>
            </a:extLst>
          </p:cNvPr>
          <p:cNvSpPr txBox="1"/>
          <p:nvPr/>
        </p:nvSpPr>
        <p:spPr>
          <a:xfrm>
            <a:off x="2671482" y="4494671"/>
            <a:ext cx="6096000" cy="519309"/>
          </a:xfrm>
          <a:prstGeom prst="rect">
            <a:avLst/>
          </a:prstGeom>
          <a:noFill/>
        </p:spPr>
        <p:txBody>
          <a:bodyPr wrap="square">
            <a:spAutoFit/>
          </a:bodyPr>
          <a:lstStyle/>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https://cdn.culturagenial.com/imagens/</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retirantes-masp-cke.jpg?class</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article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28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9CEADD9B-D79C-7E78-065F-99517F6A5843}"/>
              </a:ext>
            </a:extLst>
          </p:cNvPr>
          <p:cNvSpPr txBox="1"/>
          <p:nvPr/>
        </p:nvSpPr>
        <p:spPr>
          <a:xfrm>
            <a:off x="295835" y="4847000"/>
            <a:ext cx="11609294" cy="1560877"/>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obra “Vidas Secas”, verifica-se que o escritor retrata de forma detalhada a geografia do sertão nordestino, e ao analisarmos a obra Retirantes (1944), de Cândido Portinari, acima, também vemos que é possível identificarmos marcas da seca no Nordeste. Com relação aos fragmentos lidos e a tela de Portinari, estabeleça semelhanças entre as duas obras da segunda fase do Modernismo brasileiro.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644598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93EBA36-3E8B-DAE8-97CF-09FFBC9E31FD}"/>
              </a:ext>
            </a:extLst>
          </p:cNvPr>
          <p:cNvSpPr txBox="1"/>
          <p:nvPr/>
        </p:nvSpPr>
        <p:spPr>
          <a:xfrm>
            <a:off x="289723" y="1162389"/>
            <a:ext cx="11530242" cy="446276"/>
          </a:xfrm>
          <a:prstGeom prst="rect">
            <a:avLst/>
          </a:prstGeom>
          <a:noFill/>
        </p:spPr>
        <p:txBody>
          <a:bodyPr wrap="square">
            <a:spAutoFit/>
          </a:bodyPr>
          <a:lstStyle/>
          <a:p>
            <a:pPr algn="just"/>
            <a:r>
              <a:rPr lang="pt-BR" sz="2300" b="1" dirty="0">
                <a:latin typeface="Arial Narrow" panose="020B0606020202030204" pitchFamily="34" charset="0"/>
              </a:rPr>
              <a:t>Contextualizando o gênero textual, o tema e o campo de atuação </a:t>
            </a:r>
          </a:p>
        </p:txBody>
      </p:sp>
      <p:graphicFrame>
        <p:nvGraphicFramePr>
          <p:cNvPr id="2" name="Tabela 1">
            <a:extLst>
              <a:ext uri="{FF2B5EF4-FFF2-40B4-BE49-F238E27FC236}">
                <a16:creationId xmlns:a16="http://schemas.microsoft.com/office/drawing/2014/main" id="{CCD7006A-BA28-C7CA-15E7-571E14688820}"/>
              </a:ext>
            </a:extLst>
          </p:cNvPr>
          <p:cNvGraphicFramePr>
            <a:graphicFrameLocks noGrp="1"/>
          </p:cNvGraphicFramePr>
          <p:nvPr>
            <p:extLst>
              <p:ext uri="{D42A27DB-BD31-4B8C-83A1-F6EECF244321}">
                <p14:modId xmlns:p14="http://schemas.microsoft.com/office/powerpoint/2010/main" val="2166007660"/>
              </p:ext>
            </p:extLst>
          </p:nvPr>
        </p:nvGraphicFramePr>
        <p:xfrm>
          <a:off x="323652" y="768976"/>
          <a:ext cx="11496312" cy="346697"/>
        </p:xfrm>
        <a:graphic>
          <a:graphicData uri="http://schemas.openxmlformats.org/drawingml/2006/table">
            <a:tbl>
              <a:tblPr firstRow="1" firstCol="1" bandRow="1"/>
              <a:tblGrid>
                <a:gridCol w="11496312">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14D49910-165F-F60D-A8F9-A2E2276F23DD}"/>
              </a:ext>
            </a:extLst>
          </p:cNvPr>
          <p:cNvSpPr txBox="1"/>
          <p:nvPr/>
        </p:nvSpPr>
        <p:spPr>
          <a:xfrm>
            <a:off x="289722" y="1874622"/>
            <a:ext cx="11597477" cy="443583"/>
          </a:xfrm>
          <a:prstGeom prst="rect">
            <a:avLst/>
          </a:prstGeom>
          <a:noFill/>
        </p:spPr>
        <p:txBody>
          <a:bodyPr wrap="square">
            <a:spAutoFit/>
          </a:bodyPr>
          <a:lstStyle/>
          <a:p>
            <a:pPr algn="just">
              <a:lnSpc>
                <a:spcPct val="110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Antes de ler os textos, vamos conversar?  Observem as imagens!!!!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Imagem 7" descr="Grupo de pessoas sentadas ao redor de um computador&#10;&#10;O conteúdo gerado por IA pode estar incorreto.">
            <a:extLst>
              <a:ext uri="{FF2B5EF4-FFF2-40B4-BE49-F238E27FC236}">
                <a16:creationId xmlns:a16="http://schemas.microsoft.com/office/drawing/2014/main" id="{7530B3CC-A310-A556-B06F-85759350F811}"/>
              </a:ext>
            </a:extLst>
          </p:cNvPr>
          <p:cNvPicPr>
            <a:picLocks noChangeAspect="1"/>
          </p:cNvPicPr>
          <p:nvPr/>
        </p:nvPicPr>
        <p:blipFill rotWithShape="1">
          <a:blip r:embed="rId2"/>
          <a:srcRect t="9290" r="2210"/>
          <a:stretch>
            <a:fillRect/>
          </a:stretch>
        </p:blipFill>
        <p:spPr bwMode="auto">
          <a:xfrm>
            <a:off x="573461" y="2711764"/>
            <a:ext cx="2947771" cy="1748678"/>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03E63CE0-FC94-D360-2ECD-436F24641504}"/>
              </a:ext>
            </a:extLst>
          </p:cNvPr>
          <p:cNvPicPr>
            <a:picLocks noChangeAspect="1"/>
          </p:cNvPicPr>
          <p:nvPr/>
        </p:nvPicPr>
        <p:blipFill rotWithShape="1">
          <a:blip r:embed="rId3">
            <a:extLst>
              <a:ext uri="{28A0092B-C50C-407E-A947-70E740481C1C}">
                <a14:useLocalDpi xmlns:a14="http://schemas.microsoft.com/office/drawing/2010/main" val="0"/>
              </a:ext>
            </a:extLst>
          </a:blip>
          <a:srcRect l="3373" t="6359" r="2666" b="1790"/>
          <a:stretch/>
        </p:blipFill>
        <p:spPr bwMode="auto">
          <a:xfrm>
            <a:off x="4373881" y="2711764"/>
            <a:ext cx="3010071" cy="1739152"/>
          </a:xfrm>
          <a:prstGeom prst="rect">
            <a:avLst/>
          </a:prstGeom>
          <a:noFill/>
          <a:ln>
            <a:noFill/>
          </a:ln>
          <a:extLst>
            <a:ext uri="{53640926-AAD7-44D8-BBD7-CCE9431645EC}">
              <a14:shadowObscured xmlns:a14="http://schemas.microsoft.com/office/drawing/2010/main"/>
            </a:ext>
          </a:extLst>
        </p:spPr>
      </p:pic>
      <p:pic>
        <p:nvPicPr>
          <p:cNvPr id="11" name="Imagem 10">
            <a:extLst>
              <a:ext uri="{FF2B5EF4-FFF2-40B4-BE49-F238E27FC236}">
                <a16:creationId xmlns:a16="http://schemas.microsoft.com/office/drawing/2014/main" id="{742FC8A4-D154-A385-AB6D-99C5790C2643}"/>
              </a:ext>
            </a:extLst>
          </p:cNvPr>
          <p:cNvPicPr>
            <a:picLocks noChangeAspect="1"/>
          </p:cNvPicPr>
          <p:nvPr/>
        </p:nvPicPr>
        <p:blipFill rotWithShape="1">
          <a:blip r:embed="rId4">
            <a:extLst>
              <a:ext uri="{28A0092B-C50C-407E-A947-70E740481C1C}">
                <a14:useLocalDpi xmlns:a14="http://schemas.microsoft.com/office/drawing/2010/main" val="0"/>
              </a:ext>
            </a:extLst>
          </a:blip>
          <a:srcRect l="1999" t="7141" r="3516" b="2166"/>
          <a:stretch/>
        </p:blipFill>
        <p:spPr bwMode="auto">
          <a:xfrm>
            <a:off x="8129025" y="2711764"/>
            <a:ext cx="3130644" cy="1676520"/>
          </a:xfrm>
          <a:prstGeom prst="rect">
            <a:avLst/>
          </a:prstGeom>
          <a:noFill/>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C513D547-71F2-41B5-4B90-FCDCB9B2D529}"/>
              </a:ext>
            </a:extLst>
          </p:cNvPr>
          <p:cNvSpPr txBox="1"/>
          <p:nvPr/>
        </p:nvSpPr>
        <p:spPr>
          <a:xfrm>
            <a:off x="461682" y="4728968"/>
            <a:ext cx="11425517" cy="1933286"/>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sabia que, para publicar um jornal ou uma revista, é necessário fazer uma reunião de pauta para escolha dos fatos e das notícias que irão compor os cadernos e as seções? Que existe uma seção especial em que o jornal divulga sua opinião sobre o assunto mais polêmico do momento? Você costuma ler editoriais?  Sabe onde encontrar esse gênero textual? Você já se deparou com situações em que tem que dizer a sua opinião?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4572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83C75-6E59-DE16-6A3F-77BADB8AA25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A65CB04-A590-61AB-406F-6E8D5BE68287}"/>
              </a:ext>
            </a:extLst>
          </p:cNvPr>
          <p:cNvSpPr txBox="1"/>
          <p:nvPr/>
        </p:nvSpPr>
        <p:spPr>
          <a:xfrm>
            <a:off x="277906" y="718176"/>
            <a:ext cx="6096000" cy="443583"/>
          </a:xfrm>
          <a:prstGeom prst="rect">
            <a:avLst/>
          </a:prstGeom>
          <a:noFill/>
        </p:spPr>
        <p:txBody>
          <a:bodyPr wrap="square">
            <a:spAutoFit/>
          </a:bodyPr>
          <a:lstStyle/>
          <a:p>
            <a:pPr algn="just">
              <a:lnSpc>
                <a:spcPct val="110000"/>
              </a:lnSpc>
              <a:spcAft>
                <a:spcPts val="800"/>
              </a:spcAft>
            </a:pPr>
            <a:r>
              <a:rPr lang="pt-BR" sz="2200" b="1" kern="100" dirty="0">
                <a:solidFill>
                  <a:schemeClr val="accent2"/>
                </a:solidFill>
                <a:effectLst/>
                <a:latin typeface="Arial Narrow" panose="020B0606020202030204" pitchFamily="34" charset="0"/>
                <a:ea typeface="Calibri" panose="020F0502020204030204" pitchFamily="34" charset="0"/>
                <a:cs typeface="Arial" panose="020B0604020202020204" pitchFamily="34" charset="0"/>
              </a:rPr>
              <a:t>Conhecendo o gênero textual</a:t>
            </a:r>
            <a:endParaRPr lang="pt-BR" sz="2200" kern="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Tabela 4">
            <a:extLst>
              <a:ext uri="{FF2B5EF4-FFF2-40B4-BE49-F238E27FC236}">
                <a16:creationId xmlns:a16="http://schemas.microsoft.com/office/drawing/2014/main" id="{EF4EDB97-687A-A949-1B70-0B8224962712}"/>
              </a:ext>
            </a:extLst>
          </p:cNvPr>
          <p:cNvGraphicFramePr>
            <a:graphicFrameLocks noGrp="1"/>
          </p:cNvGraphicFramePr>
          <p:nvPr>
            <p:extLst>
              <p:ext uri="{D42A27DB-BD31-4B8C-83A1-F6EECF244321}">
                <p14:modId xmlns:p14="http://schemas.microsoft.com/office/powerpoint/2010/main" val="1086226055"/>
              </p:ext>
            </p:extLst>
          </p:nvPr>
        </p:nvGraphicFramePr>
        <p:xfrm>
          <a:off x="277906" y="1347636"/>
          <a:ext cx="11582400" cy="5180013"/>
        </p:xfrm>
        <a:graphic>
          <a:graphicData uri="http://schemas.openxmlformats.org/drawingml/2006/table">
            <a:tbl>
              <a:tblPr firstRow="1" firstCol="1" bandRow="1"/>
              <a:tblGrid>
                <a:gridCol w="11582400">
                  <a:extLst>
                    <a:ext uri="{9D8B030D-6E8A-4147-A177-3AD203B41FA5}">
                      <a16:colId xmlns:a16="http://schemas.microsoft.com/office/drawing/2014/main" val="2115057108"/>
                    </a:ext>
                  </a:extLst>
                </a:gridCol>
              </a:tblGrid>
              <a:tr h="0">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que é o gênero textual editorial?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editorial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opinativo que tem como principal objetivo apresentar a posição oficial de um veículo de comunicação, como jornais ou revistas, sobre um tema relevante. Geralmente, o editorial reflete a perspectiva institucional do meio, sendo escrito por editores ou uma equipe editorial, sem assinatura individual.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Principais características do gênero editorial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Opinião coletiva: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representa a visão do veículo de comunicação sobre um tema, abordando questões sociais, políticas, culturais ou econômicas;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Linguagem formal e argumentativa: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utiliza um tom objetivo e persuasivo, com argumentos bem estruturados para convencer ou orientar o leitor;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Temas atuais e relevantes: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foca em assuntos de interesse público que estão em evidência no momento;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Imparcialidade aparente: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embora expresse uma opinião, o editorial procura parecer equilibrado, baseando-se em fatos e análises.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Introdução: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apresenta o tema e sua relevância.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Desenvolvimento: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expõe os argumentos e análises sobre o tema.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Conclusão: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retoma o ponto de vista do veículo e, muitas vezes, sugere uma solução ou posicionamento.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093335168"/>
                  </a:ext>
                </a:extLst>
              </a:tr>
            </a:tbl>
          </a:graphicData>
        </a:graphic>
      </p:graphicFrame>
    </p:spTree>
    <p:extLst>
      <p:ext uri="{BB962C8B-B14F-4D97-AF65-F5344CB8AC3E}">
        <p14:creationId xmlns:p14="http://schemas.microsoft.com/office/powerpoint/2010/main" val="956623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4A12-1801-269B-621F-4C315860A6E5}"/>
            </a:ext>
          </a:extLst>
        </p:cNvPr>
        <p:cNvGrpSpPr/>
        <p:nvPr/>
      </p:nvGrpSpPr>
      <p:grpSpPr>
        <a:xfrm>
          <a:off x="0" y="0"/>
          <a:ext cx="0" cy="0"/>
          <a:chOff x="0" y="0"/>
          <a:chExt cx="0" cy="0"/>
        </a:xfrm>
      </p:grpSpPr>
      <p:sp>
        <p:nvSpPr>
          <p:cNvPr id="7" name="Rectangle 1">
            <a:extLst>
              <a:ext uri="{FF2B5EF4-FFF2-40B4-BE49-F238E27FC236}">
                <a16:creationId xmlns:a16="http://schemas.microsoft.com/office/drawing/2014/main" id="{30A9D32E-5E55-6B76-AC8F-E3333C6AA167}"/>
              </a:ext>
            </a:extLst>
          </p:cNvPr>
          <p:cNvSpPr>
            <a:spLocks noChangeArrowheads="1"/>
          </p:cNvSpPr>
          <p:nvPr/>
        </p:nvSpPr>
        <p:spPr bwMode="auto">
          <a:xfrm>
            <a:off x="2765425" y="39084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365440AB-15BC-2B8A-8395-F0995F070730}"/>
              </a:ext>
            </a:extLst>
          </p:cNvPr>
          <p:cNvGraphicFramePr>
            <a:graphicFrameLocks noGrp="1"/>
          </p:cNvGraphicFramePr>
          <p:nvPr>
            <p:extLst>
              <p:ext uri="{D42A27DB-BD31-4B8C-83A1-F6EECF244321}">
                <p14:modId xmlns:p14="http://schemas.microsoft.com/office/powerpoint/2010/main" val="3510506467"/>
              </p:ext>
            </p:extLst>
          </p:nvPr>
        </p:nvGraphicFramePr>
        <p:xfrm>
          <a:off x="384048" y="748156"/>
          <a:ext cx="11283696" cy="1555941"/>
        </p:xfrm>
        <a:graphic>
          <a:graphicData uri="http://schemas.openxmlformats.org/drawingml/2006/table">
            <a:tbl>
              <a:tblPr firstRow="1" firstCol="1" bandRow="1"/>
              <a:tblGrid>
                <a:gridCol w="11283696">
                  <a:extLst>
                    <a:ext uri="{9D8B030D-6E8A-4147-A177-3AD203B41FA5}">
                      <a16:colId xmlns:a16="http://schemas.microsoft.com/office/drawing/2014/main" val="3464205472"/>
                    </a:ext>
                  </a:extLst>
                </a:gridCol>
              </a:tblGrid>
              <a:tr h="778891">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Principais características do gênero editorial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Função comunicativa: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editorial busca influenciar a opinião pública, orientar debates ou reforçar a credibilidade do veículo ao se posicionar diante de questões importantes. Nesse sentido, por ser escrito por profissionais da comunidade discursiva jornalística, insere-se no campo dos gêneros jornalísticos opinativos.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435122578"/>
                  </a:ext>
                </a:extLst>
              </a:tr>
            </a:tbl>
          </a:graphicData>
        </a:graphic>
      </p:graphicFrame>
      <p:sp>
        <p:nvSpPr>
          <p:cNvPr id="8" name="CaixaDeTexto 7">
            <a:extLst>
              <a:ext uri="{FF2B5EF4-FFF2-40B4-BE49-F238E27FC236}">
                <a16:creationId xmlns:a16="http://schemas.microsoft.com/office/drawing/2014/main" id="{26B004E6-FD8C-24BB-7E04-81896E4DEF6E}"/>
              </a:ext>
            </a:extLst>
          </p:cNvPr>
          <p:cNvSpPr txBox="1"/>
          <p:nvPr/>
        </p:nvSpPr>
        <p:spPr>
          <a:xfrm>
            <a:off x="274320" y="2535679"/>
            <a:ext cx="11640312" cy="1560812"/>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o editorial é um texto dissertativo-argumentativo presente em  jornais com o objetivo de apresentar a opinião de um grupo. Ele geralmente está localizado no jornalismo impresso nas primeiras páginas e não é assinado, por representar a opinião da redação como um todo..</a:t>
            </a:r>
            <a:r>
              <a:rPr lang="pt-BR" sz="2200" kern="100" dirty="0">
                <a:effectLst/>
                <a:latin typeface="Calibri" panose="020F0502020204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Sendo assim, o editorial não é marcado pela imparcialidade, comum do jornalismo.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63D2D617-14BD-7F7A-5678-972173F65077}"/>
              </a:ext>
            </a:extLst>
          </p:cNvPr>
          <p:cNvSpPr txBox="1"/>
          <p:nvPr/>
        </p:nvSpPr>
        <p:spPr>
          <a:xfrm>
            <a:off x="329184" y="4249698"/>
            <a:ext cx="11503152" cy="1766189"/>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Editorial: Entre a regulação e a censura nas redes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A responsabilização das plataformas deve ser equilibrada, garantindo que elas atuem contra conteúdos ilícitos sem comprometer a liberdade.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66855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EB72B23-F36F-0F3F-A9F1-98C8BB88A8EA}"/>
              </a:ext>
            </a:extLst>
          </p:cNvPr>
          <p:cNvSpPr>
            <a:spLocks noChangeArrowheads="1"/>
          </p:cNvSpPr>
          <p:nvPr/>
        </p:nvSpPr>
        <p:spPr bwMode="auto">
          <a:xfrm>
            <a:off x="2765425" y="2846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8" name="Rectangle 2">
            <a:extLst>
              <a:ext uri="{FF2B5EF4-FFF2-40B4-BE49-F238E27FC236}">
                <a16:creationId xmlns:a16="http://schemas.microsoft.com/office/drawing/2014/main" id="{841BF878-D5EE-7CFE-FAC1-72D1C4EB60D6}"/>
              </a:ext>
            </a:extLst>
          </p:cNvPr>
          <p:cNvSpPr>
            <a:spLocks noChangeArrowheads="1"/>
          </p:cNvSpPr>
          <p:nvPr/>
        </p:nvSpPr>
        <p:spPr bwMode="auto">
          <a:xfrm>
            <a:off x="2765425" y="3705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 name="Imagem 2">
            <a:extLst>
              <a:ext uri="{FF2B5EF4-FFF2-40B4-BE49-F238E27FC236}">
                <a16:creationId xmlns:a16="http://schemas.microsoft.com/office/drawing/2014/main" id="{8D95857B-F11A-214C-C1EE-68A67D1C90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759" y="576048"/>
            <a:ext cx="2821701" cy="2304749"/>
          </a:xfrm>
          <a:prstGeom prst="rect">
            <a:avLst/>
          </a:prstGeom>
          <a:noFill/>
        </p:spPr>
      </p:pic>
      <p:sp>
        <p:nvSpPr>
          <p:cNvPr id="7" name="CaixaDeTexto 6">
            <a:extLst>
              <a:ext uri="{FF2B5EF4-FFF2-40B4-BE49-F238E27FC236}">
                <a16:creationId xmlns:a16="http://schemas.microsoft.com/office/drawing/2014/main" id="{12D59787-9636-A304-1A99-DBD1E359CC2C}"/>
              </a:ext>
            </a:extLst>
          </p:cNvPr>
          <p:cNvSpPr txBox="1"/>
          <p:nvPr/>
        </p:nvSpPr>
        <p:spPr>
          <a:xfrm>
            <a:off x="3304460" y="587944"/>
            <a:ext cx="8695740" cy="2361672"/>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Na próxima quarta-feira, 4 de junho, o Supremo Tribunal Federal (STF) retoma o julgamento sobre a constitucionalidade do Artigo 19 do Marco Civil da Internet. A decisão poderá redefinir o equilíbrio entre liberdade de expressão e responsabilidade das plataformas digitais no Brasil.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Atualmente, o Artigo 19 estabelece que provedores de aplicações de internet só podem ser responsabilizados civilmente apenas por conteúdos de terceiros após o</a:t>
            </a:r>
            <a:endParaRPr lang="pt-BR" sz="2200" dirty="0"/>
          </a:p>
        </p:txBody>
      </p:sp>
      <p:sp>
        <p:nvSpPr>
          <p:cNvPr id="10" name="CaixaDeTexto 9">
            <a:extLst>
              <a:ext uri="{FF2B5EF4-FFF2-40B4-BE49-F238E27FC236}">
                <a16:creationId xmlns:a16="http://schemas.microsoft.com/office/drawing/2014/main" id="{8C7C8755-B556-FC6B-BD30-986F7FA69F88}"/>
              </a:ext>
            </a:extLst>
          </p:cNvPr>
          <p:cNvSpPr txBox="1"/>
          <p:nvPr/>
        </p:nvSpPr>
        <p:spPr>
          <a:xfrm>
            <a:off x="277024" y="2838107"/>
            <a:ext cx="11637949" cy="769441"/>
          </a:xfrm>
          <a:prstGeom prst="rect">
            <a:avLst/>
          </a:prstGeom>
          <a:noFill/>
        </p:spPr>
        <p:txBody>
          <a:bodyPr wrap="square">
            <a:spAutoFit/>
          </a:bodyPr>
          <a:lstStyle/>
          <a:p>
            <a:pPr algn="just"/>
            <a:r>
              <a:rPr kumimoji="0" lang="pt-BR"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descumprimento de uma ordem judicial específica de remoção. Essa norma visa proteger a liberdade de expressão, evitando que plataformas atuem como censores preventivos.</a:t>
            </a:r>
            <a:endParaRPr lang="pt-BR" dirty="0"/>
          </a:p>
        </p:txBody>
      </p:sp>
      <p:sp>
        <p:nvSpPr>
          <p:cNvPr id="12" name="CaixaDeTexto 11">
            <a:extLst>
              <a:ext uri="{FF2B5EF4-FFF2-40B4-BE49-F238E27FC236}">
                <a16:creationId xmlns:a16="http://schemas.microsoft.com/office/drawing/2014/main" id="{5C08F85C-A54C-52B8-48D3-641E930A2A90}"/>
              </a:ext>
            </a:extLst>
          </p:cNvPr>
          <p:cNvSpPr txBox="1"/>
          <p:nvPr/>
        </p:nvSpPr>
        <p:spPr>
          <a:xfrm>
            <a:off x="277024" y="3554413"/>
            <a:ext cx="11637949" cy="3153107"/>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entanto, o STF analisa propostas que podem alterar. O ministro (L.F) defende que, ao serem notificadas sobre conteúdos ilícitos, as plataformas devem removê-los, independentemente de decisão judicial. Já o ministro (D. T) propõe um rol taxativo de conteúdos que levariam à responsabilidade civil objetiva das plataformas caso não sejam excluídos, mesmo sem ordem judicial.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Essas mudanças ocorrem em um contexto de ampla utilização das redes sociais no Brasil. Em janeiro de 2024, o país contava com 144 milhões de usuários ativos em redes sociais, representando 66,3% da população total. Em média, os brasileiros passam 3 horas e 46 minutos por dia nessas plataformas, acima da média global de 2 horas e 31 minutos.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9403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14E145AE-64FF-E7FD-F360-FE9E347EAE69}"/>
              </a:ext>
            </a:extLst>
          </p:cNvPr>
          <p:cNvSpPr>
            <a:spLocks noChangeArrowheads="1"/>
          </p:cNvSpPr>
          <p:nvPr/>
        </p:nvSpPr>
        <p:spPr bwMode="auto">
          <a:xfrm>
            <a:off x="2765425" y="31829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387F7340-4C30-D44E-BB48-0F0F9DF03A86}"/>
              </a:ext>
            </a:extLst>
          </p:cNvPr>
          <p:cNvSpPr txBox="1"/>
          <p:nvPr/>
        </p:nvSpPr>
        <p:spPr>
          <a:xfrm>
            <a:off x="246888" y="524092"/>
            <a:ext cx="11612880" cy="2912913"/>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crescente influência das redes sociais na formação da opinião pública e na disseminação de informações torna a discussão sobre sua regulamentação ainda mais relevante. No entanto, é fundamental que qualquer alteração no Marco Civil da Internet preserve os princípios democráticos e evite a imposição de censura prévia.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responsabilização das plataformas deve ser equilibrada, garantindo que elas atuem contra conteúdos ilícitos sem comprometer a liberdade de expressão dos usuários. Cabe ao STF atualizar a legislação para o ambiente digital contemporâneo, sem abrir precedentes que possam restringir direitos fundamentais.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Equipe de O TEMPO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https://www.otempo.com.br/</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opiniao</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/editorial/2025/5/30/entre-a-</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regulacao</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-e-a-censura-nas-redes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 jun.2024.</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751E0E32-E2D6-BDB5-78E4-329786CE25E2}"/>
              </a:ext>
            </a:extLst>
          </p:cNvPr>
          <p:cNvSpPr txBox="1"/>
          <p:nvPr/>
        </p:nvSpPr>
        <p:spPr>
          <a:xfrm>
            <a:off x="289560" y="3288411"/>
            <a:ext cx="11612880" cy="3422925"/>
          </a:xfrm>
          <a:prstGeom prst="rect">
            <a:avLst/>
          </a:prstGeom>
          <a:noFill/>
        </p:spPr>
        <p:txBody>
          <a:bodyPr wrap="square">
            <a:spAutoFit/>
          </a:bodyPr>
          <a:lstStyle/>
          <a:p>
            <a:pPr algn="just">
              <a:lnSpc>
                <a:spcPct val="110000"/>
              </a:lnSpc>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Editoria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são as seções que trazem os temas e os assuntos mais atuais.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editorial</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que é uma seção especial na qual é exposta a opinião do jornal diante das questões mais controversas do momento. Ele é organizado pelo editorialista dos meios de comunicação e expressa a opinião (sempre sustentada por argumentos) do jornal, da revista, do rádio, da TV, dos veículos de comunicação da mídia digital; por isso, geralmente,  não há assinatura de quem o escreve. Os assuntos tratados são variados: política, economia, esporte, turismo, cultura, educação, comportamento, entre outros, sempre tratando de uma questão polêmica. Os editoriais não são notícias, mas, frequentemente, são produzidos a partir de algum fato, recente ou histórico. Isso significa que, para iniciarmos um editorial, sempre precisaremos de um fator gerador. Qual fato foi a referência para a produção desse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0684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D8AA0E-8D6C-0902-3BF4-B634C2735E28}"/>
              </a:ext>
            </a:extLst>
          </p:cNvPr>
          <p:cNvSpPr txBox="1"/>
          <p:nvPr/>
        </p:nvSpPr>
        <p:spPr>
          <a:xfrm>
            <a:off x="242047" y="748052"/>
            <a:ext cx="11707906" cy="4578113"/>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Editorial é um texto de cunho jornalístico e opinativo que serve para apresentar o posicionamento crítico de determinado grupo (empresa, jornal ou direção) sobre os principais assuntos do momento da publicação. Possui uma linguagem formal e padronizada na norma culta, com argumentação impessoal. Sua estrutura se compõe na apresentação do tema, discussão, fundamentação e conclusão, sendo comumente indicada no topo ou canto da página com algum indicativo como “carta ao leitor”. Os editoriais geralmente abordam um tema do momento, que está em discussão na sociedade. Qual é o tema (assunto principal) desse texto?</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Com que finalidade esse texto foi escrito?</a:t>
            </a: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primeiro parágrafo, é apresentada a introdução do texto. Nela, o autor geralmente apresenta o assunto a ser discutido. Como o texto foi construído, visando alcançar essa finalidade?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DC9F3E66-2706-460A-A940-573BC94F4BED}"/>
              </a:ext>
            </a:extLst>
          </p:cNvPr>
          <p:cNvSpPr txBox="1"/>
          <p:nvPr/>
        </p:nvSpPr>
        <p:spPr>
          <a:xfrm>
            <a:off x="242047" y="5666365"/>
            <a:ext cx="11331389"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editorial  “Entre a regulação e a censura nas redes” é assinado? Por quê?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294176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C2F61-DB5A-5AC4-06A6-DBCAFC63B0A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FC68734-41D6-FC5F-FBCE-257DB3591F35}"/>
              </a:ext>
            </a:extLst>
          </p:cNvPr>
          <p:cNvSpPr txBox="1"/>
          <p:nvPr/>
        </p:nvSpPr>
        <p:spPr>
          <a:xfrm>
            <a:off x="322730" y="761408"/>
            <a:ext cx="11564470" cy="5530617"/>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 FATO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é um acontecimento que pode ser comprovado por meio de uma fonte confiável, documentos, fotos, estatísticas, vídeos ou, até mesmo, por alguma autoridade.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0000"/>
              </a:lnSpc>
              <a:spcAft>
                <a:spcPts val="800"/>
              </a:spcAft>
              <a:buAutoNum type="alphaLcParen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Indique um trecho em que o texto relata um fato.</a:t>
            </a:r>
          </a:p>
          <a:p>
            <a:pPr marL="457200" indent="-457200" algn="just">
              <a:lnSpc>
                <a:spcPct val="110000"/>
              </a:lnSpc>
              <a:spcAft>
                <a:spcPts val="800"/>
              </a:spcAft>
              <a:buAutoNum type="alphaLcParenR"/>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OPINIÃO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sua vez, é uma interpretação, julgamento dos fatos, ou seja, uma visão particular.  A opinião pode ser discutida, contestada e avaliada por quem lê ou escuta. Indique um trecho em que o texto exprime uma opinião.</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Todos os textos argumentativos, como os artigos de opinião, as cartas argumentativas, os editoriais, apresentam uma tese, que parte de uma ideia central em torno da qual o texto é construído. No editorial em estudo, o autor do texto faz uso de argumentos e informações que colaboram para construir sua ideia. Indique quais são os argumentos, que são justificativas apresentadas no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1596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6734CA3-0664-5D43-C788-73A57C04F138}"/>
              </a:ext>
            </a:extLst>
          </p:cNvPr>
          <p:cNvSpPr txBox="1"/>
          <p:nvPr/>
        </p:nvSpPr>
        <p:spPr>
          <a:xfrm>
            <a:off x="259976" y="680725"/>
            <a:ext cx="11573436" cy="4072269"/>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Por meio dos editoriais, os jornais e revistas expressam seu ponto de vista sobre o tema abordado, seja para fazer uma crítica ou um elogio a algo ou a alguém, seja para fazer sugestões ou estimular a reflexão. No editorial lido, o jornal deixa clara a sua posição.</a:t>
            </a: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Esse posicionamento é contra ou a favor da responsabilização das plataformas digitais no Brasil?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Em que partes do texto esse posicionamento é apresentado de forma explícita?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texto cita pontos de consenso entre defensores e críticos. Quais são esses pontos?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28767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934E4-8E93-D2FA-6637-3FB8514865FC}"/>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0246E62-5353-EFD8-4E65-D66D762E3588}"/>
              </a:ext>
            </a:extLst>
          </p:cNvPr>
          <p:cNvSpPr txBox="1"/>
          <p:nvPr/>
        </p:nvSpPr>
        <p:spPr>
          <a:xfrm>
            <a:off x="349624" y="1138387"/>
            <a:ext cx="11519647"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graphicFrame>
        <p:nvGraphicFramePr>
          <p:cNvPr id="2" name="Tabela 1">
            <a:extLst>
              <a:ext uri="{FF2B5EF4-FFF2-40B4-BE49-F238E27FC236}">
                <a16:creationId xmlns:a16="http://schemas.microsoft.com/office/drawing/2014/main" id="{60E6FE59-8EEA-416B-E68B-7233CC0898FE}"/>
              </a:ext>
            </a:extLst>
          </p:cNvPr>
          <p:cNvGraphicFramePr>
            <a:graphicFrameLocks noGrp="1"/>
          </p:cNvGraphicFramePr>
          <p:nvPr>
            <p:extLst>
              <p:ext uri="{D42A27DB-BD31-4B8C-83A1-F6EECF244321}">
                <p14:modId xmlns:p14="http://schemas.microsoft.com/office/powerpoint/2010/main" val="3729515055"/>
              </p:ext>
            </p:extLst>
          </p:nvPr>
        </p:nvGraphicFramePr>
        <p:xfrm>
          <a:off x="349624" y="780582"/>
          <a:ext cx="11519647" cy="346697"/>
        </p:xfrm>
        <a:graphic>
          <a:graphicData uri="http://schemas.openxmlformats.org/drawingml/2006/table">
            <a:tbl>
              <a:tblPr firstRow="1" firstCol="1" bandRow="1"/>
              <a:tblGrid>
                <a:gridCol w="1151964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667424576"/>
                  </a:ext>
                </a:extLst>
              </a:tr>
            </a:tbl>
          </a:graphicData>
        </a:graphic>
      </p:graphicFrame>
      <p:sp>
        <p:nvSpPr>
          <p:cNvPr id="7" name="CaixaDeTexto 6">
            <a:extLst>
              <a:ext uri="{FF2B5EF4-FFF2-40B4-BE49-F238E27FC236}">
                <a16:creationId xmlns:a16="http://schemas.microsoft.com/office/drawing/2014/main" id="{8A36118C-9D87-DB88-5FAC-F169E9F7D45E}"/>
              </a:ext>
            </a:extLst>
          </p:cNvPr>
          <p:cNvSpPr txBox="1"/>
          <p:nvPr/>
        </p:nvSpPr>
        <p:spPr>
          <a:xfrm>
            <a:off x="233083" y="1888544"/>
            <a:ext cx="11636188"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é hora de aprofundar um pouco mais seu conhecimento sobre o editorial. Vamos lá???</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Tabela 7">
            <a:extLst>
              <a:ext uri="{FF2B5EF4-FFF2-40B4-BE49-F238E27FC236}">
                <a16:creationId xmlns:a16="http://schemas.microsoft.com/office/drawing/2014/main" id="{5C8F28BE-6D78-292D-D6D5-93DD3F4DA412}"/>
              </a:ext>
            </a:extLst>
          </p:cNvPr>
          <p:cNvGraphicFramePr>
            <a:graphicFrameLocks noGrp="1"/>
          </p:cNvGraphicFramePr>
          <p:nvPr>
            <p:extLst>
              <p:ext uri="{D42A27DB-BD31-4B8C-83A1-F6EECF244321}">
                <p14:modId xmlns:p14="http://schemas.microsoft.com/office/powerpoint/2010/main" val="3889170672"/>
              </p:ext>
            </p:extLst>
          </p:nvPr>
        </p:nvGraphicFramePr>
        <p:xfrm>
          <a:off x="349623" y="2723673"/>
          <a:ext cx="11519647" cy="3353745"/>
        </p:xfrm>
        <a:graphic>
          <a:graphicData uri="http://schemas.openxmlformats.org/drawingml/2006/table">
            <a:tbl>
              <a:tblPr firstRow="1" firstCol="1" bandRow="1"/>
              <a:tblGrid>
                <a:gridCol w="11519647">
                  <a:extLst>
                    <a:ext uri="{9D8B030D-6E8A-4147-A177-3AD203B41FA5}">
                      <a16:colId xmlns:a16="http://schemas.microsoft.com/office/drawing/2014/main" val="3615343376"/>
                    </a:ext>
                  </a:extLst>
                </a:gridCol>
              </a:tblGrid>
              <a:tr h="3353745">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Argumento e contra-argumento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Argumento: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 conjunto de premissas que visam sustentar uma ideia ou conclusão. Tem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finalidade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convencer ou persuadir o ouvinte/leitor sobre a validade da conclusão. Formado por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premissas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(afirmações que servem como base para a conclusão) 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conclusão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ponto que se pretende provar).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Contra-argumento: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forma de refutar ou contestar um argumento, apresentando um ponto de vista oposto ou questionando a validade das premissas ou da conclusão. Tem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finalidade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debater o argumento original, apresentar pontos de vista alternativos ou fortalecer a própria posição. Formado por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premissas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 se opõem às do argumento original) 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conclusão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 refuta ou questiona a do argumento original).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790753909"/>
                  </a:ext>
                </a:extLst>
              </a:tr>
            </a:tbl>
          </a:graphicData>
        </a:graphic>
      </p:graphicFrame>
      <p:sp>
        <p:nvSpPr>
          <p:cNvPr id="9" name="Rectangle 2">
            <a:extLst>
              <a:ext uri="{FF2B5EF4-FFF2-40B4-BE49-F238E27FC236}">
                <a16:creationId xmlns:a16="http://schemas.microsoft.com/office/drawing/2014/main" id="{B888210C-9110-805F-14E2-D4B83CD4CEE3}"/>
              </a:ext>
            </a:extLst>
          </p:cNvPr>
          <p:cNvSpPr>
            <a:spLocks noChangeArrowheads="1"/>
          </p:cNvSpPr>
          <p:nvPr/>
        </p:nvSpPr>
        <p:spPr bwMode="auto">
          <a:xfrm>
            <a:off x="2765425" y="3133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1056917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4E7A9A-8993-6A3D-6BFA-43181D1AB50D}"/>
              </a:ext>
            </a:extLst>
          </p:cNvPr>
          <p:cNvSpPr txBox="1"/>
          <p:nvPr/>
        </p:nvSpPr>
        <p:spPr>
          <a:xfrm>
            <a:off x="268940" y="762183"/>
            <a:ext cx="11672047" cy="5797934"/>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Senso crítico e “fake News”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preocupação com o fenômeno do fake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news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(notícias falsas) é um dos desafios globalizados da atualidade e ganhou dimensão extraordinária com a revolução da internet. O modelo de veiculação da informação não é mais restrito aos profissionais do ramo e aos tradicionais processos de produção da indústria de comunicação de massa.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Agora, publicar textos, vídeos, fotos são práticas acessíveis a qualquer pessoa. Ao mesmo tempo em que os novos métodos criam facilidades de acessos e democratizam a informação, também podem gerar conteúdos falsos com a criminosa intenção de destruir reputações e induzir sociedade a erros irreparáveis.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doutor em história e docente de ensino superior e médio, Martinho Camargo Milani, propõe caminhos: "Aprender lógica, ter conhecimento científico dos fatos e senso crítico, por exemplo, é muito importante". Ele acredita que essas aptidões podem ser úteis para desenvolver a capacidade de discernimento do aluno que depara com notícias falsas nas redes sociais.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7219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0AC15-F847-AB2D-98CA-E1A71DCEE77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DC8B090-C0CC-E242-B6A0-EB6232E1655B}"/>
              </a:ext>
            </a:extLst>
          </p:cNvPr>
          <p:cNvSpPr txBox="1"/>
          <p:nvPr/>
        </p:nvSpPr>
        <p:spPr>
          <a:xfrm>
            <a:off x="286870" y="690466"/>
            <a:ext cx="11600330" cy="3060646"/>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Desse modo, o tema não se restringe somente à educação, mas se estende também a todos os setores da sociedade comprometidos com os interesses do público que acessa notícias. (...)  "Às vezes são criadas campanhas com imagens ou notícias falsas, na esperança de que os jornalistas as retuitem e as legitimem", ele descreveu. Também criam boatos para a imprensa dispensar a eles a mesma atenção com que trata os fatos, observou, recomendando: "Precisamos descobrir como tornar a redação (local de trabalho dos jornalistas) mais alerta a isso.“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https://www.editoraopirus.com.br/uploads/mg/materiais/</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redacao</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/mg-redacao-9-ano-5f9076fb9e2d8.pdf</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9 jun.2025.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72FD363E-BF92-EFF4-D3D3-F3BE62E4917F}"/>
              </a:ext>
            </a:extLst>
          </p:cNvPr>
          <p:cNvSpPr txBox="1"/>
          <p:nvPr/>
        </p:nvSpPr>
        <p:spPr>
          <a:xfrm>
            <a:off x="286869" y="4029768"/>
            <a:ext cx="11600329" cy="1868653"/>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editorial manifesta o ponto de vista do jornal a respeito de um tema.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0000"/>
              </a:lnSpc>
              <a:spcAft>
                <a:spcPts val="800"/>
              </a:spcAft>
              <a:buAutoNum type="alphaLcParenR"/>
            </a:pPr>
            <a:r>
              <a:rPr lang="pt-BR" sz="2200" kern="100" dirty="0">
                <a:effectLst/>
                <a:latin typeface="Arial Narrow" panose="020B0606020202030204" pitchFamily="34" charset="0"/>
                <a:ea typeface="Calibri" panose="020F0502020204030204" pitchFamily="34" charset="0"/>
                <a:cs typeface="Arial" panose="020B0604020202020204" pitchFamily="34" charset="0"/>
              </a:rPr>
              <a:t>Qual é esse tema?</a:t>
            </a: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0000"/>
              </a:lnSpc>
              <a:spcAft>
                <a:spcPts val="800"/>
              </a:spcAft>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Qual é o ponto de vista do jornal a respeito do assunto?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47484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2B3631-39FB-7F31-3CBE-CBC38FE5D58D}"/>
              </a:ext>
            </a:extLst>
          </p:cNvPr>
          <p:cNvSpPr txBox="1"/>
          <p:nvPr/>
        </p:nvSpPr>
        <p:spPr>
          <a:xfrm>
            <a:off x="340659" y="526868"/>
            <a:ext cx="11143129" cy="6105710"/>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Os parágrafos que constituem o desenvolvimento têm o papel de fundamentar com argumentos a ideia principal do texto.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Qual argumento o editorial apresenta em relação ao papel da educação no enfretamento do problema?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Que argumento de autoridade é utilizado para defender a adoção de medidas contra as fake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news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área da educação?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que outro setor, além da educação, a adoção de medidas relativas ao fenômeno das fake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news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também diz respeito? Quais os argumentos são expostos para chamar a atenção para esse setor?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defender seu posicionamento, o editorial apresenta a fala de especialistas, autoridades relacionadas ao assunto de que trata. Isso é feito de duas maneiras: por meio do discurso direto e discurso indireto. Identifique no texto um exemplo de cada uma dessas modalidades de discurso.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83330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D586830-F4F6-0E24-397D-213601171FC6}"/>
              </a:ext>
            </a:extLst>
          </p:cNvPr>
          <p:cNvSpPr txBox="1"/>
          <p:nvPr/>
        </p:nvSpPr>
        <p:spPr>
          <a:xfrm>
            <a:off x="340660" y="1150148"/>
            <a:ext cx="11501716"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graphicFrame>
        <p:nvGraphicFramePr>
          <p:cNvPr id="2" name="Tabela 1">
            <a:extLst>
              <a:ext uri="{FF2B5EF4-FFF2-40B4-BE49-F238E27FC236}">
                <a16:creationId xmlns:a16="http://schemas.microsoft.com/office/drawing/2014/main" id="{6FA716D5-0F82-FA7D-CBF9-56830E32E2F1}"/>
              </a:ext>
            </a:extLst>
          </p:cNvPr>
          <p:cNvGraphicFramePr>
            <a:graphicFrameLocks noGrp="1"/>
          </p:cNvGraphicFramePr>
          <p:nvPr>
            <p:extLst>
              <p:ext uri="{D42A27DB-BD31-4B8C-83A1-F6EECF244321}">
                <p14:modId xmlns:p14="http://schemas.microsoft.com/office/powerpoint/2010/main" val="850997630"/>
              </p:ext>
            </p:extLst>
          </p:nvPr>
        </p:nvGraphicFramePr>
        <p:xfrm>
          <a:off x="331233" y="773402"/>
          <a:ext cx="11520107" cy="376746"/>
        </p:xfrm>
        <a:graphic>
          <a:graphicData uri="http://schemas.openxmlformats.org/drawingml/2006/table">
            <a:tbl>
              <a:tblPr firstRow="1" firstCol="1" bandRow="1"/>
              <a:tblGrid>
                <a:gridCol w="11520107">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3</a:t>
                      </a:r>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extLst>
                  <a:ext uri="{0D108BD9-81ED-4DB2-BD59-A6C34878D82A}">
                    <a16:rowId xmlns:a16="http://schemas.microsoft.com/office/drawing/2014/main" val="1667424576"/>
                  </a:ext>
                </a:extLst>
              </a:tr>
            </a:tbl>
          </a:graphicData>
        </a:graphic>
      </p:graphicFrame>
      <p:graphicFrame>
        <p:nvGraphicFramePr>
          <p:cNvPr id="3" name="Tabela 2">
            <a:extLst>
              <a:ext uri="{FF2B5EF4-FFF2-40B4-BE49-F238E27FC236}">
                <a16:creationId xmlns:a16="http://schemas.microsoft.com/office/drawing/2014/main" id="{7E1E6770-53D0-0CD4-698C-B15CC160EEFF}"/>
              </a:ext>
            </a:extLst>
          </p:cNvPr>
          <p:cNvGraphicFramePr>
            <a:graphicFrameLocks noGrp="1"/>
          </p:cNvGraphicFramePr>
          <p:nvPr>
            <p:extLst>
              <p:ext uri="{D42A27DB-BD31-4B8C-83A1-F6EECF244321}">
                <p14:modId xmlns:p14="http://schemas.microsoft.com/office/powerpoint/2010/main" val="3667845774"/>
              </p:ext>
            </p:extLst>
          </p:nvPr>
        </p:nvGraphicFramePr>
        <p:xfrm>
          <a:off x="438912" y="1690878"/>
          <a:ext cx="11403464" cy="4874514"/>
        </p:xfrm>
        <a:graphic>
          <a:graphicData uri="http://schemas.openxmlformats.org/drawingml/2006/table">
            <a:tbl>
              <a:tblPr firstRow="1" firstCol="1" bandRow="1"/>
              <a:tblGrid>
                <a:gridCol w="11403464">
                  <a:extLst>
                    <a:ext uri="{9D8B030D-6E8A-4147-A177-3AD203B41FA5}">
                      <a16:colId xmlns:a16="http://schemas.microsoft.com/office/drawing/2014/main" val="1516730499"/>
                    </a:ext>
                  </a:extLst>
                </a:gridCol>
              </a:tblGrid>
              <a:tr h="4874514">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Operadores argumentativos e suas funções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Somar argumentos: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quando se quer somar, acrescentar argumentos para se chegar a uma mesma conclusão.: “e”, “também”, “ainda”, “não só”, “mas também”...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Contrapor argumentos de conclusão contrária: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marcar uma ideia de adversidade, de divergência, de oposição em relação ao que foi dito.  “Mas”, “porém”, “contudo”...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Escalonar argumentos: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sugerir que há argumentos mais fortes que o apresentado. "ao menos”, “pelo menos”, “no mínimo”.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Reforçar argumentos: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quando se utiliza uma série de argumentos, todos voltados a uma mesma conclusão, e um deles recebe uma ênfase maior.  “Até”, “mesmo”, “até mesmo”, “inclusive”.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Comparar argumentos: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marcar uma comparação entre ideias que se direcionam a determinada conclusão. "mais que, menos que, tão... quanto, tão... como, tanto... quanto”...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Introduzir conteúdos pressupostos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quando se utiliza o operador para indicar-se pressupostos de ideias que serão desenvolvidas.  “Já”, “ainda”, “agora”...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Concluir: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iniciar uma conclusão relacionada às ideias apresentadas anteriormente.  “Portanto”, “logo”, “pois”, “diante do exposto”, “desta forma”, “em resumo”... / </a:t>
                      </a:r>
                    </a:p>
                    <a:p>
                      <a:pPr algn="r">
                        <a:lnSpc>
                          <a:spcPct val="110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5323" marR="653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132089554"/>
                  </a:ext>
                </a:extLst>
              </a:tr>
            </a:tbl>
          </a:graphicData>
        </a:graphic>
      </p:graphicFrame>
      <p:sp>
        <p:nvSpPr>
          <p:cNvPr id="4" name="Rectangle 1">
            <a:extLst>
              <a:ext uri="{FF2B5EF4-FFF2-40B4-BE49-F238E27FC236}">
                <a16:creationId xmlns:a16="http://schemas.microsoft.com/office/drawing/2014/main" id="{9CF83454-6294-E1BA-7DA1-4B41ABE7143B}"/>
              </a:ext>
            </a:extLst>
          </p:cNvPr>
          <p:cNvSpPr>
            <a:spLocks noChangeArrowheads="1"/>
          </p:cNvSpPr>
          <p:nvPr/>
        </p:nvSpPr>
        <p:spPr bwMode="auto">
          <a:xfrm>
            <a:off x="2924175" y="1809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6076747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5F253629-72D2-98E4-EF28-73844BBD0328}"/>
              </a:ext>
            </a:extLst>
          </p:cNvPr>
          <p:cNvGraphicFramePr>
            <a:graphicFrameLocks noGrp="1"/>
          </p:cNvGraphicFramePr>
          <p:nvPr>
            <p:extLst>
              <p:ext uri="{D42A27DB-BD31-4B8C-83A1-F6EECF244321}">
                <p14:modId xmlns:p14="http://schemas.microsoft.com/office/powerpoint/2010/main" val="3190364727"/>
              </p:ext>
            </p:extLst>
          </p:nvPr>
        </p:nvGraphicFramePr>
        <p:xfrm>
          <a:off x="409620" y="849218"/>
          <a:ext cx="11450148" cy="5405278"/>
        </p:xfrm>
        <a:graphic>
          <a:graphicData uri="http://schemas.openxmlformats.org/drawingml/2006/table">
            <a:tbl>
              <a:tblPr firstRow="1" firstCol="1" bandRow="1"/>
              <a:tblGrid>
                <a:gridCol w="11450148">
                  <a:extLst>
                    <a:ext uri="{9D8B030D-6E8A-4147-A177-3AD203B41FA5}">
                      <a16:colId xmlns:a16="http://schemas.microsoft.com/office/drawing/2014/main" val="532885660"/>
                    </a:ext>
                  </a:extLst>
                </a:gridCol>
              </a:tblGrid>
              <a:tr h="5405278">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Operadores argumentativos e suas funções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Alternar argumentos que levam a conclusões distintas, diferentes ou alternativas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indicam  possibilidades ou alternativas de conclusões, excluindo-se uma das possibilidades.: “ou então, quer isso… quer aquilo, ou... ou...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Explicar, ou justificar: quando se explica ou justifica alguma afirmação feita anteriormente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“Porque”, “já que”, “pois”, “isto é”, “assim como”...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Retomar ideias já citadas: são operadores remissivos, que remetem a algo que já foi citado, para seguir a diante. São muito usados em parágrafos de desenvolvimento.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"nesse sentido, nesse esteio, nesse cenário, nesse contexto, nesse caso..."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a finalidade: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denotam a razão, o fim pelo qual algo acontece.: “a fim de que, visando, para que" ...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Indicar conformidade ou voz de autoridade: para justificar uma ideia com base em afirmações de especialistas, em estudos, ou dados coletados.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“Segundo”, “conforme”, “de acordo com”... /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Fazer marcação temporal: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indicar quando os fatos e ideias acontecem. :“Na mesma época”, “à época”, “anteriormente”, “posteriormente”.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Marcação proporção: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dar ideia de quantidade, de proporcionalidade entre as ideias e acontecimentos. Operadores mais usados:  “à medida que, à proporção 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https://adorosaber.blogspot.com/2021/06/operadores-argumentativos.html</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4 jun. 2025.</a:t>
                      </a:r>
                      <a:r>
                        <a:rPr lang="pt-BR" sz="8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5323" marR="653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853786957"/>
                  </a:ext>
                </a:extLst>
              </a:tr>
            </a:tbl>
          </a:graphicData>
        </a:graphic>
      </p:graphicFrame>
      <p:sp>
        <p:nvSpPr>
          <p:cNvPr id="5" name="Rectangle 1">
            <a:extLst>
              <a:ext uri="{FF2B5EF4-FFF2-40B4-BE49-F238E27FC236}">
                <a16:creationId xmlns:a16="http://schemas.microsoft.com/office/drawing/2014/main" id="{6B76503C-6531-3501-F762-CD124B9213B6}"/>
              </a:ext>
            </a:extLst>
          </p:cNvPr>
          <p:cNvSpPr>
            <a:spLocks noChangeArrowheads="1"/>
          </p:cNvSpPr>
          <p:nvPr/>
        </p:nvSpPr>
        <p:spPr bwMode="auto">
          <a:xfrm>
            <a:off x="2924175" y="1809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8344597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68C641-D577-14C5-F8FC-D17905B2680D}"/>
              </a:ext>
            </a:extLst>
          </p:cNvPr>
          <p:cNvSpPr txBox="1"/>
          <p:nvPr/>
        </p:nvSpPr>
        <p:spPr>
          <a:xfrm>
            <a:off x="259976" y="758546"/>
            <a:ext cx="11627223" cy="5053115"/>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Leia o fragmento e identifique os operadores argumentativos presentes destacados e diga qual é a função que desempenham no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Calibri" panose="020F0502020204030204" pitchFamily="34" charset="0"/>
                <a:ea typeface="Calibri" panose="020F0502020204030204" pitchFamily="34" charset="0"/>
                <a:cs typeface="Arial" panose="020B0604020202020204" pitchFamily="34" charset="0"/>
              </a:rPr>
              <a:t>“</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Agora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publicar textos, vídeos, fotos são práticas acessíveis a qualquer pessoa. Ao mesmo tempo em que os novos métodos criam facilidades de acessos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e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democratizam a informação,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também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podem gerar conteúdos falsos com a criminosa intenção de destruir reputações e induzir sociedade a erros irreparáveis.”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15.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Observe a linguagem empregada no texto, inclusive os verbos e pronomes. Como os editoriais expressam a opinião do jornal ou revista e não a de um jornalista em particular, é comum não haver neles a identificação de quem os escreveu. Além disso, esse gênero privilegia a impessoalidade, isto é, o autor fala do tema de modo distanciado, sem se colocar diretamente no texto. No editorial lido: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Que pessoa verbal predomina? O uso dessa pessoa contribui para impessoalizar o texto? Por quê?</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Em que tempo estão as formas verbais, predominantemente?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39958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FCF6F49-060F-2C1F-6003-C7FCFBAF3B1F}"/>
              </a:ext>
            </a:extLst>
          </p:cNvPr>
          <p:cNvSpPr txBox="1"/>
          <p:nvPr/>
        </p:nvSpPr>
        <p:spPr>
          <a:xfrm>
            <a:off x="331694" y="764376"/>
            <a:ext cx="11528611" cy="477054"/>
          </a:xfrm>
          <a:prstGeom prst="rect">
            <a:avLst/>
          </a:prstGeom>
          <a:noFill/>
        </p:spPr>
        <p:txBody>
          <a:bodyPr wrap="square" rtlCol="0">
            <a:spAutoFit/>
          </a:bodyPr>
          <a:lstStyle/>
          <a:p>
            <a:r>
              <a:rPr lang="pt-BR" sz="2500" b="1" dirty="0">
                <a:solidFill>
                  <a:schemeClr val="accent2">
                    <a:lumMod val="75000"/>
                  </a:schemeClr>
                </a:solidFill>
                <a:latin typeface="Arial Narrow" panose="020B0606020202030204" pitchFamily="34" charset="0"/>
              </a:rPr>
              <a:t>► Produção textual</a:t>
            </a:r>
          </a:p>
        </p:txBody>
      </p:sp>
      <p:sp>
        <p:nvSpPr>
          <p:cNvPr id="4" name="CaixaDeTexto 3">
            <a:extLst>
              <a:ext uri="{FF2B5EF4-FFF2-40B4-BE49-F238E27FC236}">
                <a16:creationId xmlns:a16="http://schemas.microsoft.com/office/drawing/2014/main" id="{2EA62DA6-DE7B-B399-E930-1C731971458F}"/>
              </a:ext>
            </a:extLst>
          </p:cNvPr>
          <p:cNvSpPr txBox="1"/>
          <p:nvPr/>
        </p:nvSpPr>
        <p:spPr>
          <a:xfrm>
            <a:off x="242047" y="1241430"/>
            <a:ext cx="11528610" cy="2609497"/>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nesta etapa, você irá produzir um Editorial. Para isso, leia e intérprete a proposta de escrita, os textos motivadores, reflita sobre as características e a estrutura do gênero proposto. Relembre também as explicações sobre esse gênero realizadas durante as aulas pelo(a) seu(sua) professor(a). Siga o passo a passo das orientações gerais para produzir o seu texto.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F720E9CB-4B87-6919-76DB-7071335CA549}"/>
              </a:ext>
            </a:extLst>
          </p:cNvPr>
          <p:cNvSpPr txBox="1"/>
          <p:nvPr/>
        </p:nvSpPr>
        <p:spPr>
          <a:xfrm>
            <a:off x="242047" y="3429000"/>
            <a:ext cx="11618258" cy="3088474"/>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Textos motivadores.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Os desafios da era do lixo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urbanização trouxe progresso e melhorou a vida da humanidade, mas deixou muita sujeira pelo caminho. A questão de nosso tempo: o que fazer como espantoso – e quase inevitável – volume de detritos das grandes cidades de modo a transformá-lo em riqueza.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W.F. Padovani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555384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317EF95-9C39-6295-EC9E-5ED91471F44D}"/>
              </a:ext>
            </a:extLst>
          </p:cNvPr>
          <p:cNvPicPr>
            <a:picLocks noChangeAspect="1"/>
          </p:cNvPicPr>
          <p:nvPr/>
        </p:nvPicPr>
        <p:blipFill>
          <a:blip r:embed="rId2"/>
          <a:stretch>
            <a:fillRect/>
          </a:stretch>
        </p:blipFill>
        <p:spPr>
          <a:xfrm>
            <a:off x="4882791" y="1910964"/>
            <a:ext cx="2426418" cy="3036071"/>
          </a:xfrm>
          <a:prstGeom prst="rect">
            <a:avLst/>
          </a:prstGeom>
        </p:spPr>
      </p:pic>
      <p:pic>
        <p:nvPicPr>
          <p:cNvPr id="2" name="Imagem 1">
            <a:extLst>
              <a:ext uri="{FF2B5EF4-FFF2-40B4-BE49-F238E27FC236}">
                <a16:creationId xmlns:a16="http://schemas.microsoft.com/office/drawing/2014/main" id="{3CD767A7-AC1E-F2DA-AF65-7F6B92E655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198" y="1541929"/>
            <a:ext cx="4444202" cy="3638259"/>
          </a:xfrm>
          <a:prstGeom prst="rect">
            <a:avLst/>
          </a:prstGeom>
          <a:noFill/>
        </p:spPr>
      </p:pic>
      <p:sp>
        <p:nvSpPr>
          <p:cNvPr id="5" name="CaixaDeTexto 4">
            <a:extLst>
              <a:ext uri="{FF2B5EF4-FFF2-40B4-BE49-F238E27FC236}">
                <a16:creationId xmlns:a16="http://schemas.microsoft.com/office/drawing/2014/main" id="{D285805E-B18A-6F73-39A5-BC03B8A9AFED}"/>
              </a:ext>
            </a:extLst>
          </p:cNvPr>
          <p:cNvSpPr txBox="1"/>
          <p:nvPr/>
        </p:nvSpPr>
        <p:spPr>
          <a:xfrm>
            <a:off x="4724400" y="862867"/>
            <a:ext cx="7135906" cy="6120586"/>
          </a:xfrm>
          <a:prstGeom prst="rect">
            <a:avLst/>
          </a:prstGeom>
          <a:noFill/>
        </p:spPr>
        <p:txBody>
          <a:bodyPr wrap="square">
            <a:spAutoFit/>
          </a:bodyPr>
          <a:lstStyle/>
          <a:p>
            <a:pPr>
              <a:lnSpc>
                <a:spcPct val="110000"/>
              </a:lnSpc>
              <a:spcAft>
                <a:spcPts val="800"/>
              </a:spcAft>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Uns perdem, outros transformam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Quanto mais rico o país, mais lixo se joga fora, mais lixo se recolhe, mais lixo se reaproveita e mais dinheiro se ganha com isso.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Segundo especialistas, se o problema do lixo já estivesse bem resolvido no Brasil, 10% da sua energia poderia ter como fonte o biogás, constituído basicamente por metano e dióxido de carbono liberados por detritos. Na contabilidade geral, somando-se inclusive o dinheiro usado por governos e prefeituras para cuidar de aterros que não geram energia, está-se jogando no lixo, por assim dizer, uma receita que pode alcançar 10 bilhões de reais. Pois é: além de fazer bem ao meio ambiente, à saúde e à paisagem, o tratamento adequado do lixo ajuda a economia. É o desafio de uma nova era.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500" kern="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0" dirty="0">
                <a:effectLst/>
                <a:latin typeface="Arial" panose="020B0604020202020204" pitchFamily="34" charset="0"/>
                <a:ea typeface="Calibri" panose="020F0502020204030204" pitchFamily="34" charset="0"/>
                <a:cs typeface="Arial" panose="020B0604020202020204" pitchFamily="34" charset="0"/>
              </a:rPr>
              <a:t>Disponível em: </a:t>
            </a:r>
            <a:r>
              <a:rPr lang="pt-BR" sz="1000" u="sng" kern="0" dirty="0">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http://planetasustentavel.abril.com.br/noticia/lixo/desafios-era-lixo-detritos-transformar-riqueza-urbanidade-sujeira-681764.shtml</a:t>
            </a:r>
            <a:r>
              <a:rPr lang="pt-BR" sz="1000" kern="0" dirty="0">
                <a:effectLst/>
                <a:latin typeface="Arial" panose="020B0604020202020204" pitchFamily="34" charset="0"/>
                <a:ea typeface="Calibri" panose="020F0502020204030204" pitchFamily="34" charset="0"/>
                <a:cs typeface="Arial" panose="020B0604020202020204" pitchFamily="34" charset="0"/>
              </a:rPr>
              <a:t>. Acesso em: 2 jun. 2025</a:t>
            </a:r>
            <a:r>
              <a:rPr lang="pt-BR" sz="800" kern="0" dirty="0">
                <a:effectLst/>
                <a:latin typeface="Arial" panose="020B060402020202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341918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15B0DC-5F17-E593-A06C-0E0092822982}"/>
              </a:ext>
            </a:extLst>
          </p:cNvPr>
          <p:cNvSpPr txBox="1"/>
          <p:nvPr/>
        </p:nvSpPr>
        <p:spPr>
          <a:xfrm>
            <a:off x="304800" y="628527"/>
            <a:ext cx="6096000" cy="443583"/>
          </a:xfrm>
          <a:prstGeom prst="rect">
            <a:avLst/>
          </a:prstGeom>
          <a:noFill/>
        </p:spPr>
        <p:txBody>
          <a:bodyPr wrap="square">
            <a:spAutoFit/>
          </a:bodyPr>
          <a:lstStyle/>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m 3">
            <a:extLst>
              <a:ext uri="{FF2B5EF4-FFF2-40B4-BE49-F238E27FC236}">
                <a16:creationId xmlns:a16="http://schemas.microsoft.com/office/drawing/2014/main" id="{BA47282D-ED8F-7B31-46D6-F9D0503E55D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341" y="2095318"/>
            <a:ext cx="2801483" cy="2446774"/>
          </a:xfrm>
          <a:prstGeom prst="rect">
            <a:avLst/>
          </a:prstGeom>
          <a:noFill/>
        </p:spPr>
      </p:pic>
      <p:sp>
        <p:nvSpPr>
          <p:cNvPr id="5" name="CaixaDeTexto 4">
            <a:extLst>
              <a:ext uri="{FF2B5EF4-FFF2-40B4-BE49-F238E27FC236}">
                <a16:creationId xmlns:a16="http://schemas.microsoft.com/office/drawing/2014/main" id="{C4052AA2-77BC-5BAE-9B99-DFD8E1709230}"/>
              </a:ext>
            </a:extLst>
          </p:cNvPr>
          <p:cNvSpPr txBox="1"/>
          <p:nvPr/>
        </p:nvSpPr>
        <p:spPr>
          <a:xfrm>
            <a:off x="1030942" y="850318"/>
            <a:ext cx="11277599" cy="1291187"/>
          </a:xfrm>
          <a:prstGeom prst="rect">
            <a:avLst/>
          </a:prstGeom>
          <a:noFill/>
        </p:spPr>
        <p:txBody>
          <a:bodyPr wrap="square">
            <a:spAutoFit/>
          </a:bodyPr>
          <a:lstStyle/>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Do lixo ao reuso: startup brasileira promove rastreabilidade na reciclagem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Fundada em 2015, a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Yatto</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 monitora toda jornada dos resíduos no Brasil e aposta na tecnologia e transparência para combater um dos gargalos do setor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2190C823-058E-EFE2-C836-62ADEEF034D2}"/>
              </a:ext>
            </a:extLst>
          </p:cNvPr>
          <p:cNvSpPr txBox="1"/>
          <p:nvPr/>
        </p:nvSpPr>
        <p:spPr>
          <a:xfrm>
            <a:off x="3092824" y="2242857"/>
            <a:ext cx="8867214" cy="2408288"/>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Após o descarte, como garantir que o caminho seguido pelo lixo é o correto? Esse é um dos grandes desafios da reciclagem no Brasil e essa startup aposta em tecnologia e transparência para rastrear a </a:t>
            </a:r>
            <a:r>
              <a:rPr lang="pt-BR" sz="2200" kern="100" dirty="0">
                <a:effectLst/>
                <a:latin typeface="Calibri" panose="020F0502020204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cadeia de economia circular no país.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novo dado da Fundação Dom Cabral e do Instituto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Atmos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divulgado neste Dia Mundial da Reciclagem (17/5) reflete este cenário complexo: dos cerca de 81 milhões de toneladas gerados, apenas de 2,4% a 8, 3% é efetivamente reciclado.(...)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C7FA6D13-58F7-BB0F-B77E-F3F7C50A05F7}"/>
              </a:ext>
            </a:extLst>
          </p:cNvPr>
          <p:cNvSpPr txBox="1"/>
          <p:nvPr/>
        </p:nvSpPr>
        <p:spPr>
          <a:xfrm>
            <a:off x="231961" y="4615143"/>
            <a:ext cx="11728077" cy="2035878"/>
          </a:xfrm>
          <a:prstGeom prst="rect">
            <a:avLst/>
          </a:prstGeom>
          <a:noFill/>
        </p:spPr>
        <p:txBody>
          <a:bodyPr wrap="square">
            <a:spAutoFit/>
          </a:bodyPr>
          <a:lstStyle/>
          <a:p>
            <a:pPr marL="0" marR="0" lvl="0" indent="0" algn="just" defTabSz="914400" rtl="0" eaLnBrk="1" fontAlgn="auto" latinLnBrk="0" hangingPunct="1">
              <a:lnSpc>
                <a:spcPct val="110000"/>
              </a:lnSpc>
              <a:spcBef>
                <a:spcPts val="0"/>
              </a:spcBef>
              <a:spcAft>
                <a:spcPts val="80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Desde 2021, o programa já reciclou mais de 1.800 toneladas de embalagens plásticas flexíveis, um tipo de material que tradicionalmente apresenta complexidades particulares para serem reciclados. </a:t>
            </a:r>
          </a:p>
          <a:p>
            <a:pPr marL="0" marR="0" lvl="0" indent="0" algn="just" defTabSz="914400" rtl="0" eaLnBrk="1" fontAlgn="auto" latinLnBrk="0" hangingPunct="1">
              <a:lnSpc>
                <a:spcPct val="110000"/>
              </a:lnSpc>
              <a:spcBef>
                <a:spcPts val="0"/>
              </a:spcBef>
              <a:spcAft>
                <a:spcPts val="800"/>
              </a:spcAft>
              <a:buClrTx/>
              <a:buSzTx/>
              <a:buFontTx/>
              <a:buNone/>
              <a:tabLst/>
              <a:defRPr/>
            </a:pPr>
            <a:r>
              <a:rPr kumimoji="0" lang="pt-BR" sz="2200" b="0" i="0" u="none" strike="noStrike" kern="1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Em um momento em que empresas enfrentam crescente pressão para adotar práticas sustentáveis e comprovar seu impacto ambiental, a rastreabilidade se apresenta como uma solução para garantir que os processos de reciclagem sejam realmente efetivos.</a:t>
            </a:r>
            <a:endParaRPr kumimoji="0" lang="pt-BR" sz="2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18456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6365C6B-0F4E-8870-5BA6-3305FDF41343}"/>
              </a:ext>
            </a:extLst>
          </p:cNvPr>
          <p:cNvSpPr txBox="1"/>
          <p:nvPr/>
        </p:nvSpPr>
        <p:spPr>
          <a:xfrm>
            <a:off x="286871" y="766505"/>
            <a:ext cx="11591364" cy="1943417"/>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 nosso sistema, é possível comprovar o destino de cada item reciclado, entendendo se aquele material foi transformado em um novo produto, nova embalagem ou virou resina, por exemplo", explicou Leonardo Lopes, um dos fundadores da startup.</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https://exame.com/</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esg</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/do-lixo-ao-reuso-startup-brasileira-promove-rastreabilidade-na-reciclagem/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2 jun.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583EDC01-5613-B03E-DAE1-774EDF2BB2CB}"/>
              </a:ext>
            </a:extLst>
          </p:cNvPr>
          <p:cNvSpPr txBox="1"/>
          <p:nvPr/>
        </p:nvSpPr>
        <p:spPr>
          <a:xfrm>
            <a:off x="286871" y="2709922"/>
            <a:ext cx="11654117" cy="3954929"/>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ORIENTAÇÔES GERAIS PARA PRODUZIR O GÊNERO TEXTUAL EDITORIAL: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PROPOSTA DE REDAÇÃO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O </a:t>
            </a:r>
            <a:r>
              <a:rPr lang="pt-BR" sz="2200" b="1" kern="0" dirty="0">
                <a:effectLst/>
                <a:latin typeface="Arial Narrow" panose="020B0606020202030204" pitchFamily="34" charset="0"/>
                <a:ea typeface="Calibri" panose="020F0502020204030204" pitchFamily="34" charset="0"/>
                <a:cs typeface="Arial" panose="020B0604020202020204" pitchFamily="34" charset="0"/>
              </a:rPr>
              <a:t>editorial </a:t>
            </a:r>
            <a:r>
              <a:rPr lang="pt-BR" sz="2200" kern="0" dirty="0">
                <a:effectLst/>
                <a:latin typeface="Arial Narrow" panose="020B0606020202030204" pitchFamily="34" charset="0"/>
                <a:ea typeface="Calibri" panose="020F0502020204030204" pitchFamily="34" charset="0"/>
                <a:cs typeface="Arial" panose="020B0604020202020204" pitchFamily="34" charset="0"/>
              </a:rPr>
              <a:t>é um gênero do discurso argumentativo que tem a finalidade de manifestar a opinião de um jornal, uma revista ou de qualquer órgão da imprensa a respeito de acontecimentos importantes no cenário nacional ou internacional . Não é assinado, porque não deve ser associado a um ponto de vista individual.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Características do Editorial:</a:t>
            </a:r>
            <a:r>
              <a:rPr lang="pt-BR" sz="2200" kern="0" dirty="0">
                <a:effectLst/>
                <a:latin typeface="Arial Narrow" panose="020B0606020202030204" pitchFamily="34" charset="0"/>
                <a:ea typeface="Calibri" panose="020F0502020204030204" pitchFamily="34" charset="0"/>
                <a:cs typeface="Arial" panose="020B0604020202020204" pitchFamily="34" charset="0"/>
              </a:rPr>
              <a:t> Expressa a opinião do jornal ou revista sobre um assunto da atualidade; Intenção de persuadir os leitores, esclarecer ou alterar seus pontos de vista, alertar a sociedade e, às vezes, até mobilizá-la; Estrutura convencionalmente organizada em três partes: introdução, desenvolvimento e conclusão; Desenvolvimento estruturado, a partir de exemplificações, comparações, depoimentos, pesquisas, dados estatísticos citações e retrospectivas históricas etc.; </a:t>
            </a:r>
            <a:endParaRPr lang="pt-BR" sz="2200" dirty="0"/>
          </a:p>
        </p:txBody>
      </p:sp>
    </p:spTree>
    <p:extLst>
      <p:ext uri="{BB962C8B-B14F-4D97-AF65-F5344CB8AC3E}">
        <p14:creationId xmlns:p14="http://schemas.microsoft.com/office/powerpoint/2010/main" val="38525850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8E3E0A-6CAB-A8ED-C6F4-C7B2DF2E4772}"/>
              </a:ext>
            </a:extLst>
          </p:cNvPr>
          <p:cNvSpPr txBox="1"/>
          <p:nvPr/>
        </p:nvSpPr>
        <p:spPr>
          <a:xfrm>
            <a:off x="286869" y="768017"/>
            <a:ext cx="11591365" cy="4475521"/>
          </a:xfrm>
          <a:prstGeom prst="rect">
            <a:avLst/>
          </a:prstGeom>
          <a:noFill/>
        </p:spPr>
        <p:txBody>
          <a:bodyPr wrap="square">
            <a:spAutoFit/>
          </a:bodyPr>
          <a:lstStyle/>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Linguagem clara, objetiva e impessoal; Predomínio do padrão culto formal da língua; Verbos, em geral, no presente do indicativo e na 3ªpessoado singular.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Deve ser enfático, equilibrado e informativo. Além de apresentar os aspectos que sustentam a posição assumida pelo jornal, costuma também resumir opiniões contrárias, para refutá-las.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0" dirty="0">
                <a:effectLst/>
                <a:latin typeface="Arial Narrow" panose="020B0606020202030204" pitchFamily="34" charset="0"/>
                <a:ea typeface="Calibri" panose="020F0502020204030204" pitchFamily="34" charset="0"/>
                <a:cs typeface="Arial" panose="020B0604020202020204" pitchFamily="34" charset="0"/>
              </a:rPr>
              <a:t>Agora, suponha que você seja o editor-chefe de um </a:t>
            </a:r>
            <a:r>
              <a:rPr lang="pt-BR" sz="2200" b="1" kern="0" dirty="0">
                <a:effectLst/>
                <a:latin typeface="Arial Narrow" panose="020B0606020202030204" pitchFamily="34" charset="0"/>
                <a:ea typeface="Calibri" panose="020F0502020204030204" pitchFamily="34" charset="0"/>
                <a:cs typeface="Arial" panose="020B0604020202020204" pitchFamily="34" charset="0"/>
              </a:rPr>
              <a:t>jornal escolar </a:t>
            </a:r>
            <a:r>
              <a:rPr lang="pt-BR" sz="2200" kern="0" dirty="0">
                <a:effectLst/>
                <a:latin typeface="Arial Narrow" panose="020B0606020202030204" pitchFamily="34" charset="0"/>
                <a:ea typeface="Calibri" panose="020F0502020204030204" pitchFamily="34" charset="0"/>
                <a:cs typeface="Arial" panose="020B0604020202020204" pitchFamily="34" charset="0"/>
              </a:rPr>
              <a:t>e, diante das matérias divulgadas na sociedade sobre a questão do lixo, é motivado a escrever o </a:t>
            </a:r>
            <a:r>
              <a:rPr lang="pt-BR" sz="2200" b="1" kern="0" dirty="0">
                <a:effectLst/>
                <a:latin typeface="Arial Narrow" panose="020B0606020202030204" pitchFamily="34" charset="0"/>
                <a:ea typeface="Calibri" panose="020F0502020204030204" pitchFamily="34" charset="0"/>
                <a:cs typeface="Arial" panose="020B0604020202020204" pitchFamily="34" charset="0"/>
              </a:rPr>
              <a:t>EDITORIAL </a:t>
            </a:r>
            <a:r>
              <a:rPr lang="pt-BR" sz="2200" kern="0" dirty="0">
                <a:effectLst/>
                <a:latin typeface="Arial Narrow" panose="020B0606020202030204" pitchFamily="34" charset="0"/>
                <a:ea typeface="Calibri" panose="020F0502020204030204" pitchFamily="34" charset="0"/>
                <a:cs typeface="Arial" panose="020B0604020202020204" pitchFamily="34" charset="0"/>
              </a:rPr>
              <a:t>do próximo número do jornal. O editorial deve defender a posição do jornal quanto ao seguinte tema: </a:t>
            </a:r>
            <a:r>
              <a:rPr lang="pt-BR" sz="2200" b="1" kern="0" dirty="0">
                <a:effectLst/>
                <a:latin typeface="Arial Narrow" panose="020B0606020202030204" pitchFamily="34" charset="0"/>
                <a:ea typeface="Calibri" panose="020F0502020204030204" pitchFamily="34" charset="0"/>
                <a:cs typeface="Arial" panose="020B0604020202020204" pitchFamily="34" charset="0"/>
              </a:rPr>
              <a:t>Gestão do lixo: responsabilidade de todos. </a:t>
            </a:r>
            <a:r>
              <a:rPr lang="pt-BR" sz="2200" kern="0" dirty="0">
                <a:effectLst/>
                <a:latin typeface="Arial Narrow" panose="020B0606020202030204" pitchFamily="34" charset="0"/>
                <a:ea typeface="Calibri" panose="020F0502020204030204" pitchFamily="34" charset="0"/>
                <a:cs typeface="Arial" panose="020B0604020202020204" pitchFamily="34" charset="0"/>
              </a:rPr>
              <a:t>Mobilize argumentos que sustentem o ponto de vista do jornal, refutando argumentos contrários. O texto deverá apresentar clareza, objetividade, coerência, coesão e consistência argumentativa. Além disso, deverá ser redigido em padrão formal e tomar como referência leitores escolarizados.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376601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96B4E8-8EAC-5515-560F-F5707DC5ED6E}"/>
              </a:ext>
            </a:extLst>
          </p:cNvPr>
          <p:cNvSpPr txBox="1"/>
          <p:nvPr/>
        </p:nvSpPr>
        <p:spPr>
          <a:xfrm>
            <a:off x="242046" y="757901"/>
            <a:ext cx="11672047" cy="5894049"/>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passo a passo para a produção de seu  editorial.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 Como o tema já está indicado, pense no objetivo.  Pense nas seguintes questões: Por que falar desse tema? O que eu quero mostrar por meio deste tipo de texto? Por que ele é tão importante?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Ao responder a estas questões, a elaboração do editorial irá tornar-se mais simples e fácil.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Lembre-se sempre que os fatos estão sempre contextualizados, por essa mesma razão, antes de iniciar a argumentação sobre o assunto, coloque ao redor do tema tudo o que tem ligação direta com ele. Início do texto: apresentação do tema.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Após planejar e definir o caminho a ser percorrido, o autor inicia o seu texto fazendo uma apresentação do tema. É possível utilizar aqui alguns recursos narrativos ou levar o leitor à reflexão inicial.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 Faça o texto usando a 3ª pessoa do singular. Por mais que seja um editorial ou texto opinativo, não coloque a primeira pessoa no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 Argumente sempre a sua opinião com exemplos, dados estatísticos (tenham muito cuidado, pois estes também podem ser relativizados.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pPr>
            <a:r>
              <a:rPr lang="pt-BR" sz="2200" b="1" dirty="0">
                <a:solidFill>
                  <a:srgbClr val="212529"/>
                </a:solidFill>
                <a:effectLst/>
                <a:latin typeface="Arial Narrow" panose="020B0606020202030204" pitchFamily="34" charset="0"/>
                <a:ea typeface="Times New Roman" panose="02020603050405020304" pitchFamily="18" charset="0"/>
                <a:cs typeface="Segoe UI" panose="020B0502040204020203" pitchFamily="34" charset="0"/>
              </a:rPr>
              <a:t>5) Conclusão: finalização do texto com a opinião do autor ou da equipe.</a:t>
            </a:r>
            <a:endParaRPr lang="pt-BR" sz="2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20128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70C15075-AC3F-FF57-E1A3-E4432450C5F3}"/>
              </a:ext>
            </a:extLst>
          </p:cNvPr>
          <p:cNvPicPr>
            <a:picLocks noChangeAspect="1"/>
          </p:cNvPicPr>
          <p:nvPr/>
        </p:nvPicPr>
        <p:blipFill>
          <a:blip r:embed="rId2"/>
          <a:stretch>
            <a:fillRect/>
          </a:stretch>
        </p:blipFill>
        <p:spPr>
          <a:xfrm>
            <a:off x="344082" y="603923"/>
            <a:ext cx="4658223" cy="646356"/>
          </a:xfrm>
          <a:prstGeom prst="rect">
            <a:avLst/>
          </a:prstGeom>
        </p:spPr>
      </p:pic>
      <p:sp>
        <p:nvSpPr>
          <p:cNvPr id="3" name="CaixaDeTexto 2">
            <a:extLst>
              <a:ext uri="{FF2B5EF4-FFF2-40B4-BE49-F238E27FC236}">
                <a16:creationId xmlns:a16="http://schemas.microsoft.com/office/drawing/2014/main" id="{CC7AF180-F5BF-CC47-50B3-A352F027DD45}"/>
              </a:ext>
            </a:extLst>
          </p:cNvPr>
          <p:cNvSpPr txBox="1"/>
          <p:nvPr/>
        </p:nvSpPr>
        <p:spPr>
          <a:xfrm>
            <a:off x="256995" y="1250279"/>
            <a:ext cx="11678009" cy="591572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cheque seus conhecimentos com essa sequência de itens. Responda como se fosse uma avaliação e teste o que você aprendeu.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Leia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400" b="1" kern="0" dirty="0">
                <a:effectLst/>
                <a:latin typeface="Arial Narrow" panose="020B0606020202030204" pitchFamily="34" charset="0"/>
                <a:ea typeface="Calibri" panose="020F0502020204030204" pitchFamily="34" charset="0"/>
                <a:cs typeface="Arial" panose="020B0604020202020204" pitchFamily="34" charset="0"/>
              </a:rPr>
              <a:t>Escola inclusiva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É alvissareira a constatação de que 86% dos brasileiros concordam que há melhora nas escolas quando se incluem alunos com deficiência.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Uma década atrás, quando o país aderiu à Convenção sobre os Direitos das Pessoas com Deficiência e assumiu o dever de uma educação inclusiva, era comum ouvir previsões negativas para tal perspectiva generosa. Apesar das dificuldades óbvias, ela se tornou lei em 2015 e criou raízes no tecido social.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400" kern="0" dirty="0">
                <a:effectLst/>
                <a:latin typeface="Arial Narrow" panose="020B0606020202030204" pitchFamily="34" charset="0"/>
                <a:ea typeface="Calibri" panose="020F0502020204030204" pitchFamily="34" charset="0"/>
                <a:cs typeface="Arial" panose="020B0604020202020204" pitchFamily="34" charset="0"/>
              </a:rPr>
              <a:t>A rede pública carece de profissionais satisfatoriamente qualificados até para o mais básico, como o ensino de ciências; o que dizer então de alunos com gama tão variada de dificuldades. (...)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75102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9E7B09-8D25-9D76-BAFD-613117359F8F}"/>
              </a:ext>
            </a:extLst>
          </p:cNvPr>
          <p:cNvSpPr txBox="1"/>
          <p:nvPr/>
        </p:nvSpPr>
        <p:spPr>
          <a:xfrm>
            <a:off x="259976" y="691971"/>
            <a:ext cx="11681011" cy="2875724"/>
          </a:xfrm>
          <a:prstGeom prst="rect">
            <a:avLst/>
          </a:prstGeom>
          <a:noFill/>
        </p:spPr>
        <p:txBody>
          <a:bodyPr wrap="square">
            <a:spAutoFit/>
          </a:bodyPr>
          <a:lstStyle/>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As experiências mais bem-sucedidas criaram na escola uma estrutura para o atendimento inclusivo, as salas de recursos. Aí, ao menos um profissional preparado se encarrega de receber o aluno e sua família para definir atividades e de auxiliar os docentes do período regular nas técnicas pedagógicas.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Não faltam casos exemplares na rede oficial de ensino. Compete ao Estado disseminar essas iniciativas exitosas por seus estabelecimentos. Assim se combate a tendência ainda existente a segregar em salas especiais os estudantes com deficiência – que não se confunde com incapacidade, como felizmente já vamos aprendendo.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600" kern="0" dirty="0">
                <a:effectLst/>
                <a:latin typeface="Arial Narrow" panose="020B0606020202030204" pitchFamily="34" charset="0"/>
                <a:ea typeface="Calibri" panose="020F0502020204030204" pitchFamily="34" charset="0"/>
                <a:cs typeface="Arial" panose="020B0604020202020204" pitchFamily="34" charset="0"/>
              </a:rPr>
              <a:t>(Editorial. Folha de S. Paulo, 16.10.2019. Adaptado)</a:t>
            </a:r>
            <a:endParaRPr lang="pt-BR" sz="16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97776246-CFCF-280D-E24F-C878B0FC2CAC}"/>
              </a:ext>
            </a:extLst>
          </p:cNvPr>
          <p:cNvSpPr txBox="1"/>
          <p:nvPr/>
        </p:nvSpPr>
        <p:spPr>
          <a:xfrm>
            <a:off x="251012" y="3401848"/>
            <a:ext cx="11869269" cy="3050515"/>
          </a:xfrm>
          <a:prstGeom prst="rect">
            <a:avLst/>
          </a:prstGeom>
          <a:noFill/>
        </p:spPr>
        <p:txBody>
          <a:bodyPr wrap="square">
            <a:spAutoFit/>
          </a:bodyPr>
          <a:lstStyle/>
          <a:p>
            <a:pPr>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1</a:t>
            </a:r>
            <a:r>
              <a:rPr lang="pt-BR" sz="2200" kern="0" dirty="0">
                <a:effectLst/>
                <a:latin typeface="Arial Narrow" panose="020B0606020202030204" pitchFamily="34" charset="0"/>
                <a:ea typeface="Calibri" panose="020F0502020204030204" pitchFamily="34" charset="0"/>
                <a:cs typeface="Arial" panose="020B0604020202020204" pitchFamily="34" charset="0"/>
              </a:rPr>
              <a:t>. De acordo com o editorial, a inclusão de estudantes com deficiência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fez aumentar a crença de que a segregação dessas crianças torna a aprendizagem delas mais eficiente.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tornou-se lei e estabeleceu-se no contexto social brasileiro, mesmo em vista das dificuldades apresentadas.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estagnou nas dificuldades impostas pelas limitações sensoriais e intelectuais apresentadas por esses alunos.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encontrou pouca receptividade na rede pública de ensino particularmente em vista da falta de profissionais capacitados.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pPr>
            <a:r>
              <a:rPr lang="pt-BR" sz="2200" kern="0" dirty="0">
                <a:effectLst/>
                <a:latin typeface="Arial Narrow" panose="020B0606020202030204" pitchFamily="34" charset="0"/>
                <a:ea typeface="Calibri" panose="020F0502020204030204" pitchFamily="34" charset="0"/>
                <a:cs typeface="Arial" panose="020B0604020202020204" pitchFamily="34" charset="0"/>
              </a:rPr>
              <a:t>(E) propiciou o surgimento de uma ampla estrutura de atendimento, contudo vista ainda hoje com desconfiança pelas famílias.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31687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F538D3B-D5B0-B81C-DBA3-7617C1857428}"/>
              </a:ext>
            </a:extLst>
          </p:cNvPr>
          <p:cNvSpPr txBox="1"/>
          <p:nvPr/>
        </p:nvSpPr>
        <p:spPr>
          <a:xfrm>
            <a:off x="251012" y="895778"/>
            <a:ext cx="11591364" cy="4680705"/>
          </a:xfrm>
          <a:prstGeom prst="rect">
            <a:avLst/>
          </a:prstGeom>
          <a:noFill/>
        </p:spPr>
        <p:txBody>
          <a:bodyPr wrap="square">
            <a:spAutoFit/>
          </a:bodyPr>
          <a:lstStyle/>
          <a:p>
            <a:pPr algn="just">
              <a:lnSpc>
                <a:spcPct val="110000"/>
              </a:lnSpc>
              <a:spcAft>
                <a:spcPts val="800"/>
              </a:spcAft>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2. </a:t>
            </a:r>
            <a:r>
              <a:rPr lang="pt-BR" sz="2200" kern="0" dirty="0">
                <a:effectLst/>
                <a:latin typeface="Arial Narrow" panose="020B0606020202030204" pitchFamily="34" charset="0"/>
                <a:ea typeface="Calibri" panose="020F0502020204030204" pitchFamily="34" charset="0"/>
                <a:cs typeface="Arial" panose="020B0604020202020204" pitchFamily="34" charset="0"/>
              </a:rPr>
              <a:t>Em relação à inclusão escolar, o editorial defende 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mesmo o Brasil tendo a perspectiva generosa de disseminá-la em contextos de ensino na última década, essa promoção ainda se encontra suspensa.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(B) mesmo com variadas formas de dificuldade apresentadas pelos alunos, a rede pública dispõe amplamente de profissionais satisfatoriamente qualificados.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mesmo tenha sido ampliada no contexto brasileiro, a maioria da população permanece cética quanto aos ganhos para o ensino nas escolas onde ela ocorre.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mesmo que a formação de professores em educação especial não tenha evoluído, a rede pública vem conseguindo ofertar um especialista em cada sala regular de aula.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0" dirty="0">
                <a:effectLst/>
                <a:latin typeface="Arial Narrow" panose="020B0606020202030204" pitchFamily="34" charset="0"/>
                <a:ea typeface="Calibri" panose="020F0502020204030204" pitchFamily="34" charset="0"/>
                <a:cs typeface="Arial" panose="020B0604020202020204" pitchFamily="34" charset="0"/>
              </a:rPr>
              <a:t>(E) mesmo que se constatem experiências satisfatórias na rede de ensino, ainda se fazem necessárias ações de combate à prática de segregação dos alunos com deficiência.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22633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022663-0B70-0699-7EFB-0C21468CB730}"/>
              </a:ext>
            </a:extLst>
          </p:cNvPr>
          <p:cNvSpPr txBox="1"/>
          <p:nvPr/>
        </p:nvSpPr>
        <p:spPr>
          <a:xfrm>
            <a:off x="233081" y="600308"/>
            <a:ext cx="11564471" cy="6029792"/>
          </a:xfrm>
          <a:prstGeom prst="rect">
            <a:avLst/>
          </a:prstGeom>
          <a:noFill/>
        </p:spPr>
        <p:txBody>
          <a:bodyPr wrap="square">
            <a:spAutoFit/>
          </a:bodyPr>
          <a:lstStyle/>
          <a:p>
            <a:pPr algn="just">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3</a:t>
            </a:r>
            <a:r>
              <a:rPr lang="pt-BR" sz="2200" kern="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Os termos destacados na frase “A rede pública carece de profissionais satisfatoriamente qualificados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até</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a:t>
            </a:r>
            <a:r>
              <a:rPr lang="pt-BR" sz="2200" u="sng" kern="100" dirty="0">
                <a:effectLst/>
                <a:latin typeface="Arial Narrow" panose="020B0606020202030204" pitchFamily="34" charset="0"/>
                <a:ea typeface="Calibri" panose="020F0502020204030204" pitchFamily="34" charset="0"/>
                <a:cs typeface="Arial" panose="020B0604020202020204" pitchFamily="34" charset="0"/>
              </a:rPr>
              <a:t>o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mais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básico...” expressam, respectivamente, circunstância de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tempo e de modo.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dúvida e de afirmação.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intensidade e de modo.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inclusão e de negação.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inclusão e de intensidade. </a:t>
            </a:r>
          </a:p>
          <a:p>
            <a:pPr>
              <a:lnSpc>
                <a:spcPct val="110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4</a:t>
            </a:r>
            <a:r>
              <a:rPr lang="pt-BR" sz="2200" kern="0" dirty="0">
                <a:effectLst/>
                <a:latin typeface="Arial Narrow" panose="020B0606020202030204" pitchFamily="34" charset="0"/>
                <a:ea typeface="Calibri" panose="020F0502020204030204" pitchFamily="34" charset="0"/>
                <a:cs typeface="Arial" panose="020B0604020202020204" pitchFamily="34" charset="0"/>
              </a:rPr>
              <a:t>. Em “ Embora tenha triplicado o número de professores com alguma formação em educação especial inclusiva, contam-se não muito mais que 100 mil </a:t>
            </a:r>
            <a:r>
              <a:rPr lang="pt-BR" sz="2200" b="1" u="sng" kern="0" dirty="0">
                <a:effectLst/>
                <a:latin typeface="Arial Narrow" panose="020B0606020202030204" pitchFamily="34" charset="0"/>
                <a:ea typeface="Calibri" panose="020F0502020204030204" pitchFamily="34" charset="0"/>
                <a:cs typeface="Arial" panose="020B0604020202020204" pitchFamily="34" charset="0"/>
              </a:rPr>
              <a:t>deles</a:t>
            </a:r>
            <a:r>
              <a:rPr lang="pt-BR" sz="2200" kern="0" dirty="0">
                <a:effectLst/>
                <a:latin typeface="Arial Narrow" panose="020B0606020202030204" pitchFamily="34" charset="0"/>
                <a:ea typeface="Calibri" panose="020F0502020204030204" pitchFamily="34" charset="0"/>
                <a:cs typeface="Arial" panose="020B0604020202020204" pitchFamily="34" charset="0"/>
              </a:rPr>
              <a:t> no país.” a palavra destacada foi utilizada em substituição do termo ou expressão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docentes do período regular.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(B) estudantes com deficiência.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casos exemplares.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profissionais.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pPr>
            <a:r>
              <a:rPr lang="pt-BR" sz="2200" kern="0" dirty="0">
                <a:effectLst/>
                <a:latin typeface="Arial Narrow" panose="020B0606020202030204" pitchFamily="34" charset="0"/>
                <a:ea typeface="Calibri" panose="020F0502020204030204" pitchFamily="34" charset="0"/>
                <a:cs typeface="Arial" panose="020B0604020202020204" pitchFamily="34" charset="0"/>
              </a:rPr>
              <a:t>(E) professores.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92454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Diagrama&#10;&#10;O conteúdo gerado por IA pode estar incorreto.">
            <a:extLst>
              <a:ext uri="{FF2B5EF4-FFF2-40B4-BE49-F238E27FC236}">
                <a16:creationId xmlns:a16="http://schemas.microsoft.com/office/drawing/2014/main" id="{C48BD04B-61AB-6928-7E9B-1D5176542EA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835" y="612785"/>
            <a:ext cx="3729318" cy="1303702"/>
          </a:xfrm>
          <a:prstGeom prst="rect">
            <a:avLst/>
          </a:prstGeom>
          <a:noFill/>
          <a:ln>
            <a:noFill/>
          </a:ln>
        </p:spPr>
      </p:pic>
      <p:sp>
        <p:nvSpPr>
          <p:cNvPr id="4" name="CaixaDeTexto 3">
            <a:extLst>
              <a:ext uri="{FF2B5EF4-FFF2-40B4-BE49-F238E27FC236}">
                <a16:creationId xmlns:a16="http://schemas.microsoft.com/office/drawing/2014/main" id="{4598916E-F3F1-D59B-DFE0-7DE1BB83718E}"/>
              </a:ext>
            </a:extLst>
          </p:cNvPr>
          <p:cNvSpPr txBox="1"/>
          <p:nvPr/>
        </p:nvSpPr>
        <p:spPr>
          <a:xfrm>
            <a:off x="4132730" y="777579"/>
            <a:ext cx="6096000" cy="1393971"/>
          </a:xfrm>
          <a:prstGeom prst="rect">
            <a:avLst/>
          </a:prstGeom>
          <a:noFill/>
        </p:spPr>
        <p:txBody>
          <a:bodyPr wrap="square">
            <a:spAutoFit/>
          </a:bodyPr>
          <a:lstStyle/>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Professora Nívia Fernanda Rodrigues de Freitas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Colégio Estadual Alcântara de Carvalho / Jataí - Go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pPr>
            <a:r>
              <a:rPr lang="pt-BR" sz="2200" kern="0" dirty="0">
                <a:effectLst/>
                <a:latin typeface="Arial" panose="020B060402020202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41B09BDA-1717-62CC-D16E-11D72D00AE7F}"/>
              </a:ext>
            </a:extLst>
          </p:cNvPr>
          <p:cNvSpPr txBox="1"/>
          <p:nvPr/>
        </p:nvSpPr>
        <p:spPr>
          <a:xfrm>
            <a:off x="295835" y="1876427"/>
            <a:ext cx="11672047" cy="3088410"/>
          </a:xfrm>
          <a:prstGeom prst="rect">
            <a:avLst/>
          </a:prstGeom>
          <a:noFill/>
        </p:spPr>
        <p:txBody>
          <a:bodyPr wrap="square">
            <a:spAutoFit/>
          </a:bodyPr>
          <a:lstStyle/>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Virginia na CPI das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Bets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moletom com foto da filha e falas da influenciadora em depoimento são os assuntos mais comentados das redes sociais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spcAft>
                <a:spcPts val="800"/>
              </a:spcAft>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Virginia foi convocada à Comissão Parlamentar de Inquérito (CPI) das </a:t>
            </a:r>
            <a:r>
              <a:rPr lang="pt-BR" sz="2200" i="1" kern="100" dirty="0" err="1">
                <a:effectLst/>
                <a:latin typeface="Arial Narrow" panose="020B0606020202030204" pitchFamily="34" charset="0"/>
                <a:ea typeface="Calibri" panose="020F0502020204030204" pitchFamily="34" charset="0"/>
                <a:cs typeface="Arial" panose="020B0604020202020204" pitchFamily="34" charset="0"/>
              </a:rPr>
              <a:t>Bets</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 para dar depoimento sobre seu envolvimento na promoção de sites de apostas esportivas online. Audiência aconteceu nesta terça-feira.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Por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Vanessa Chaves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g1 Goiás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73375FBB-824D-F108-B911-452081DA6584}"/>
              </a:ext>
            </a:extLst>
          </p:cNvPr>
          <p:cNvSpPr txBox="1"/>
          <p:nvPr/>
        </p:nvSpPr>
        <p:spPr>
          <a:xfrm>
            <a:off x="295835" y="5238910"/>
            <a:ext cx="11672047" cy="1188467"/>
          </a:xfrm>
          <a:prstGeom prst="rect">
            <a:avLst/>
          </a:prstGeom>
          <a:noFill/>
        </p:spPr>
        <p:txBody>
          <a:bodyPr wrap="square">
            <a:spAutoFit/>
          </a:bodyPr>
          <a:lstStyle/>
          <a:p>
            <a:pPr algn="just">
              <a:lnSpc>
                <a:spcPct val="110000"/>
              </a:lnSpc>
              <a:spcAft>
                <a:spcPts val="800"/>
              </a:spcAf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A influenciadora e empresária Virginia Fonseca foi o assunto mais comentado da internet na tarde desta terça-feira (13). Ela </a:t>
            </a:r>
            <a:r>
              <a:rPr lang="pt-BR" sz="2200" kern="100" dirty="0">
                <a:effectLst/>
                <a:latin typeface="Arial Narrow" panose="020B0606020202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prestou depoimento na CPI das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Bets</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e chamou atenção ao comparecer na sessão com um moletom estampado com a foto da filha Maria Flor e também pelas falas ditas durante a audiência.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67075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B1070B-5DAA-86A3-DA6C-62B2A65FE1EB}"/>
              </a:ext>
            </a:extLst>
          </p:cNvPr>
          <p:cNvSpPr txBox="1"/>
          <p:nvPr/>
        </p:nvSpPr>
        <p:spPr>
          <a:xfrm>
            <a:off x="277905" y="733082"/>
            <a:ext cx="11627223" cy="5900461"/>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Virginia foi convocada à Comissão Parlamentar de Inquérito (CPI) das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Bets</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para dar depoimento sobre seu envolvimento na promoção de sites de apostas esportivas online. Segundo a convocação da CPI no Senado, Virginia deu seu depoimento como testemunha e por que "esteve envolvida em campanhas de marketing para casas de apostas".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Calibri" panose="020F0502020204030204" pitchFamily="34" charset="0"/>
              </a:rPr>
              <a:t>Durante o depoimento, Virginia disse: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spcAft>
                <a:spcPts val="800"/>
              </a:spcAft>
              <a:buNone/>
              <a:tabLst>
                <a:tab pos="270510" algn="l"/>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1. que sempre seguiu a legislação e alertou seguidores sobre os riscos das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bets</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spcAft>
                <a:spcPts val="800"/>
              </a:spcAft>
              <a:buNone/>
              <a:tabLst>
                <a:tab pos="270510" algn="l"/>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2. que seus contratos não têm a chamada "cláusula da desgraça" – que dá aos influenciadores um percentual sobre as perdas dos apostadores; (...)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Virginia usou o "direito ao silêncio" para não responder detalhes financeiros de seus contratos – por exemplo, o valor máximo que recebeu das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bets</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A influenciadora disse, no entanto, que declarou todos os rendimentos à Receita Federal.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Virginia também concordou em fornecer cópias dos contratos com a Esportes da Sorte e com a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Blaze</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à CPI das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Bets</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Os documentos devem ser mantidos em sigilo, no entanto, por estarem sobre regras de confidencialidade.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b="1" kern="100" dirty="0">
                <a:effectLst/>
                <a:latin typeface="Arial Narrow" panose="020B0606020202030204" pitchFamily="34" charset="0"/>
                <a:ea typeface="Calibri" panose="020F0502020204030204" pitchFamily="34" charset="0"/>
                <a:cs typeface="Calibri" panose="020F0502020204030204" pitchFamily="34" charset="0"/>
              </a:rPr>
              <a:t>Questionada pelos senadores, Virginia também disse: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6275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69B504BE-05B2-8BC1-2666-8D2FE3F348F8}"/>
              </a:ext>
            </a:extLst>
          </p:cNvPr>
          <p:cNvSpPr txBox="1"/>
          <p:nvPr/>
        </p:nvSpPr>
        <p:spPr>
          <a:xfrm>
            <a:off x="295835" y="669546"/>
            <a:ext cx="11582399" cy="5435655"/>
          </a:xfrm>
          <a:prstGeom prst="rect">
            <a:avLst/>
          </a:prstGeom>
          <a:noFill/>
        </p:spPr>
        <p:txBody>
          <a:bodyPr wrap="square">
            <a:spAutoFit/>
          </a:bodyPr>
          <a:lstStyle/>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Calibri" panose="020F0502020204030204" pitchFamily="34" charset="0"/>
              </a:rPr>
              <a:t>Questionada pelos senadores, Virginia também disse: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lvl="0" algn="just">
              <a:lnSpc>
                <a:spcPct val="110000"/>
              </a:lnSpc>
              <a:spcAft>
                <a:spcPts val="800"/>
              </a:spcAft>
              <a:buNone/>
              <a:tabLst>
                <a:tab pos="270510" algn="l"/>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1. que chegou a jogar nas duas plataformas que divulgou, e que hoje mantém conta de apostadora na </a:t>
            </a:r>
            <a:r>
              <a:rPr lang="pt-BR" sz="2200" kern="100" dirty="0" err="1">
                <a:effectLst/>
                <a:latin typeface="Arial Narrow" panose="020B0606020202030204" pitchFamily="34" charset="0"/>
                <a:ea typeface="Calibri" panose="020F0502020204030204" pitchFamily="34" charset="0"/>
                <a:cs typeface="Calibri" panose="020F0502020204030204" pitchFamily="34" charset="0"/>
              </a:rPr>
              <a:t>Blaze</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     com quem ainda tem contrato de publicidade vigente;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lvl="0" algn="just">
              <a:lnSpc>
                <a:spcPct val="110000"/>
              </a:lnSpc>
              <a:spcAft>
                <a:spcPts val="800"/>
              </a:spcAft>
              <a:buNone/>
              <a:tabLst>
                <a:tab pos="270510" algn="l"/>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2. que os vídeos mostrando como apostar não eram feitos de sua própria conta, mas de contas fornecidas pela empresa;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lvl="0" algn="just">
              <a:lnSpc>
                <a:spcPct val="110000"/>
              </a:lnSpc>
              <a:spcAft>
                <a:spcPts val="800"/>
              </a:spcAft>
              <a:buNone/>
              <a:tabLst>
                <a:tab pos="270510" algn="l"/>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3. que, apesar de usar contas diferentes, os vídeos eram feitos na mesma plataforma disponível para os apostadores comuns; (...)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Calibri" panose="020F0502020204030204" pitchFamily="34" charset="0"/>
              </a:rPr>
              <a:t>CPI das </a:t>
            </a:r>
            <a:r>
              <a:rPr lang="pt-BR" sz="2200" b="1" kern="100" dirty="0" err="1">
                <a:effectLst/>
                <a:latin typeface="Arial Narrow" panose="020B0606020202030204" pitchFamily="34" charset="0"/>
                <a:ea typeface="Calibri" panose="020F0502020204030204" pitchFamily="34" charset="0"/>
                <a:cs typeface="Calibri" panose="020F0502020204030204" pitchFamily="34" charset="0"/>
              </a:rPr>
              <a:t>Bets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Realizada pelo Senado Federal, a convocação de Virginia é parte das investigações sobre a divulgação irregular de jogos de azar online por influenciadores. A prática é considerada problemática, pois muitos dos seguidores são menores de idade ou pessoas vulneráveis a problemas com jogos.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https://g1.globo.com/go/</a:t>
            </a:r>
            <a:r>
              <a:rPr lang="pt-BR" sz="1000" u="sng" kern="100" dirty="0" err="1">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goias</a:t>
            </a:r>
            <a:r>
              <a:rPr lang="pt-BR" sz="1000" u="sng" kern="100" dirty="0">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/noticia/2025/05/13/virginia-na-cpi-das-bets-moletom-com-foto-da-filha-e-falas-da-influenciadora-em-depoimento-sao-os-assuntos-mais-comentados-das-redes-sociais.ghtml</a:t>
            </a:r>
            <a:r>
              <a:rPr lang="pt-BR" sz="1000" kern="100" dirty="0">
                <a:effectLst/>
                <a:latin typeface="Arial Narrow" panose="020B0606020202030204" pitchFamily="34" charset="0"/>
                <a:ea typeface="Calibri" panose="020F0502020204030204" pitchFamily="34" charset="0"/>
                <a:cs typeface="Arial" panose="020B0604020202020204" pitchFamily="34" charset="0"/>
              </a:rPr>
              <a:t>. Acesso em: 3 jun.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40085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E7AEBB-625C-01CC-3A6B-62D4129219E5}"/>
              </a:ext>
            </a:extLst>
          </p:cNvPr>
          <p:cNvSpPr txBox="1"/>
          <p:nvPr/>
        </p:nvSpPr>
        <p:spPr>
          <a:xfrm>
            <a:off x="304800" y="714330"/>
            <a:ext cx="11582399" cy="5657383"/>
          </a:xfrm>
          <a:prstGeom prst="rect">
            <a:avLst/>
          </a:prstGeom>
          <a:noFill/>
        </p:spPr>
        <p:txBody>
          <a:bodyPr wrap="square">
            <a:spAutoFit/>
          </a:bodyPr>
          <a:lstStyle/>
          <a:p>
            <a:pPr algn="just">
              <a:lnSpc>
                <a:spcPct val="110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Qual é o tema central do texto sobre a CPI das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Bets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10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Criação de empresas de apostas ilegais.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 participação de influenciadores em reality shows.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promoção de educação financeira nas redes sociais.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A divulgação de sites de apostas esportivas por influenciadores.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convocação e o depoimento da influenciadora Virginia na CPI das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Bets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p>
          <a:p>
            <a:pPr algn="just">
              <a:lnSpc>
                <a:spcPct val="110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 A escolha da roupa usada por Virginia durante a audiência permite inferir que ela</a:t>
            </a:r>
          </a:p>
          <a:p>
            <a:pPr algn="just">
              <a:lnSpc>
                <a:spcPct val="110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usou a roupa por ser a única opção disponível.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escolheu o moletom por ser uma tendência de moda.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colocou a roupa que foi exigida pela comissão da CPI.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utilizou a imagem da filha  para suavizar sua imagem perante o público.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esperava  influenciar os seguidores durante  o depoimento na comissão da CPI.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21992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A35049-53C4-F7B2-D15E-20DD81583944}"/>
              </a:ext>
            </a:extLst>
          </p:cNvPr>
          <p:cNvSpPr txBox="1"/>
          <p:nvPr/>
        </p:nvSpPr>
        <p:spPr>
          <a:xfrm>
            <a:off x="277905" y="613545"/>
            <a:ext cx="11698941" cy="5900526"/>
          </a:xfrm>
          <a:prstGeom prst="rect">
            <a:avLst/>
          </a:prstGeom>
          <a:noFill/>
        </p:spPr>
        <p:txBody>
          <a:bodyPr wrap="square">
            <a:spAutoFit/>
          </a:bodyPr>
          <a:lstStyle/>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Leia o texto.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Vidas secas – (fragmento)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Graciliano Ramos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Fabiano ia satisfeito. Sim senhor, arrumara-se. Chegara naquele estado, com a família morrendo de fome, comendo raízes. Caíra no fim do pátio, debaixo de um juazeiro, depois tomara conta da casa deserta. Ele, a mulher e os filhos tinham-se habituado à camarinha escura, pareciam ratos – e a lembrança dos sofrimentos passados esmorecera.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Fabiano, você é um homem, exclamou em voz alta.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Olhou em torno, com receio de que, fora os meninos, alguém tivesse percebido a frase imprudente. Corrigiu-a, murmurando: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Você é um bicho, Fabiano.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Isto para ele era motivo de orgulho. Sim senhor, um bicho, capaz de vencer dificuldades.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Chegara naquela situação medonha – e ali estava, forte, até gordo, fumando o seu cigarro de palha.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53686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B9407BF-E7EA-219D-899F-30B5FB2B4A56}"/>
              </a:ext>
            </a:extLst>
          </p:cNvPr>
          <p:cNvSpPr txBox="1"/>
          <p:nvPr/>
        </p:nvSpPr>
        <p:spPr>
          <a:xfrm>
            <a:off x="259977" y="743966"/>
            <a:ext cx="11645152" cy="4858061"/>
          </a:xfrm>
          <a:prstGeom prst="rect">
            <a:avLst/>
          </a:prstGeom>
          <a:noFill/>
        </p:spPr>
        <p:txBody>
          <a:bodyPr wrap="square">
            <a:spAutoFit/>
          </a:bodyPr>
          <a:lstStyle/>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Um bicho, Fabiano.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Era. Apossara-se da casa porque não tinha onde cair morto, passara uns dias mastigando raiz de imbu e sementes de mucunã. Viera a trovoada. E, com ela, o fazendeiro, que o expulsara.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Agora Fabiano era vaqueiro, e ninguém o tiraria dali. Aparecera como um bicho, entocara-se como um bicho, mas criara raízes, estava plantado. Olhou as </a:t>
            </a:r>
            <a:r>
              <a:rPr lang="pt-BR" sz="2200" kern="0" dirty="0" err="1">
                <a:effectLst/>
                <a:latin typeface="Arial Narrow" panose="020B0606020202030204" pitchFamily="34" charset="0"/>
                <a:ea typeface="Calibri" panose="020F0502020204030204" pitchFamily="34" charset="0"/>
                <a:cs typeface="Arial" panose="020B0604020202020204" pitchFamily="34" charset="0"/>
              </a:rPr>
              <a:t>quipás</a:t>
            </a:r>
            <a:r>
              <a:rPr lang="pt-BR" sz="2200" kern="0" dirty="0">
                <a:effectLst/>
                <a:latin typeface="Arial Narrow" panose="020B0606020202030204" pitchFamily="34" charset="0"/>
                <a:ea typeface="Calibri" panose="020F0502020204030204" pitchFamily="34" charset="0"/>
                <a:cs typeface="Arial" panose="020B0604020202020204" pitchFamily="34" charset="0"/>
              </a:rPr>
              <a:t>, os mandacarus e os xique-xiques. Era mais forte que tudo isso, era como as catingueiras e as baraúnas. Ele, Sinhá Vitória, os dois filhos e a cachorra Baleia estavam agarrados à terra.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Entristeceu. Considerar-se plantado em terra alheia! Engano. (...) Achava-se ali de passagem, era hóspede. Sim senhor, hóspede que se demorava demais, tomava amizade à casa, ao curral, ao chiqueiro das cabras, ao juazeiro que os tinha abrigado uma noite.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pPr>
            <a:r>
              <a:rPr lang="pt-BR" sz="1000" kern="0" dirty="0">
                <a:effectLst/>
                <a:latin typeface="Arial Narrow" panose="020B0606020202030204" pitchFamily="34" charset="0"/>
                <a:ea typeface="Calibri" panose="020F0502020204030204" pitchFamily="34" charset="0"/>
                <a:cs typeface="Arial" panose="020B0604020202020204" pitchFamily="34" charset="0"/>
              </a:rPr>
              <a:t>Disponível em: https://drive.google.com/file/d/0B5mblIN82hOyanRsblQwYlRFaW8/</a:t>
            </a:r>
            <a:r>
              <a:rPr lang="pt-BR" sz="1000" kern="0" dirty="0" err="1">
                <a:effectLst/>
                <a:latin typeface="Arial Narrow" panose="020B0606020202030204" pitchFamily="34" charset="0"/>
                <a:ea typeface="Calibri" panose="020F0502020204030204" pitchFamily="34" charset="0"/>
                <a:cs typeface="Arial" panose="020B0604020202020204" pitchFamily="34" charset="0"/>
              </a:rPr>
              <a:t>edit?resourcekey</a:t>
            </a:r>
            <a:r>
              <a:rPr lang="pt-BR" sz="1000" kern="0" dirty="0">
                <a:effectLst/>
                <a:latin typeface="Arial Narrow" panose="020B0606020202030204" pitchFamily="34" charset="0"/>
                <a:ea typeface="Calibri" panose="020F0502020204030204" pitchFamily="34" charset="0"/>
                <a:cs typeface="Arial" panose="020B0604020202020204" pitchFamily="34" charset="0"/>
              </a:rPr>
              <a:t>=0-5uUx9xHdVF8iQ5oHSJSYbw. Acesso em: 30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75744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EC52B8D-AEB9-AECE-C74D-D11FC1F57E7E}"/>
              </a:ext>
            </a:extLst>
          </p:cNvPr>
          <p:cNvSpPr txBox="1"/>
          <p:nvPr/>
        </p:nvSpPr>
        <p:spPr>
          <a:xfrm>
            <a:off x="286871" y="803576"/>
            <a:ext cx="11618258" cy="4410887"/>
          </a:xfrm>
          <a:prstGeom prst="rect">
            <a:avLst/>
          </a:prstGeom>
          <a:noFill/>
        </p:spPr>
        <p:txBody>
          <a:bodyPr wrap="square">
            <a:spAutoFit/>
          </a:bodyPr>
          <a:lstStyle/>
          <a:p>
            <a:pPr>
              <a:lnSpc>
                <a:spcPct val="110000"/>
              </a:lnSpc>
              <a:spcAft>
                <a:spcPts val="800"/>
              </a:spcAft>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7.</a:t>
            </a:r>
            <a:r>
              <a:rPr lang="pt-BR" sz="2200" kern="0" dirty="0">
                <a:effectLst/>
                <a:latin typeface="Arial Narrow" panose="020B0606020202030204" pitchFamily="34" charset="0"/>
                <a:ea typeface="Calibri" panose="020F0502020204030204" pitchFamily="34" charset="0"/>
                <a:cs typeface="Arial" panose="020B0604020202020204" pitchFamily="34" charset="0"/>
              </a:rPr>
              <a:t> “Agora Fabiano era vaqueiro, e ninguém o tiraria dali. [...] estava plantado.” “Entristeceu. Considerar-se plantado em terra alheia! Engano.” Nos trechos, ao analisar-se, Fabiano, considera-se, sucessivamente, um homem e um bicho. Levando-se em consideração o perfil dessa personagem no contexto da obra, infere-se que ele: </a:t>
            </a:r>
          </a:p>
          <a:p>
            <a:pPr>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Acha-se inferior aos outros membros da família.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(B)  Vê-se como animal, já que todos o tratam dessa maneira.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Percebe-se acuado e rejeitado pela sociedade dos homens, seus semelhantes.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Sente-se desprovido de racionalidade na relação interpessoal com outras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spcAft>
                <a:spcPts val="800"/>
              </a:spcAft>
            </a:pPr>
            <a:r>
              <a:rPr lang="pt-BR" sz="2200" kern="0" dirty="0">
                <a:effectLst/>
                <a:latin typeface="Arial Narrow" panose="020B0606020202030204" pitchFamily="34" charset="0"/>
                <a:ea typeface="Calibri" panose="020F0502020204030204" pitchFamily="34" charset="0"/>
                <a:cs typeface="Arial" panose="020B0604020202020204" pitchFamily="34" charset="0"/>
              </a:rPr>
              <a:t>(E) Reconhece-se bicho e isso o satisfaz, porque bicho é um ser que sabe resolver problemas práticos.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70054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F9B7292-F725-73E6-3279-22D111B612B2}"/>
              </a:ext>
            </a:extLst>
          </p:cNvPr>
          <p:cNvSpPr txBox="1"/>
          <p:nvPr/>
        </p:nvSpPr>
        <p:spPr>
          <a:xfrm>
            <a:off x="259975" y="687556"/>
            <a:ext cx="11663083" cy="5657383"/>
          </a:xfrm>
          <a:prstGeom prst="rect">
            <a:avLst/>
          </a:prstGeom>
          <a:noFill/>
        </p:spPr>
        <p:txBody>
          <a:bodyPr wrap="square">
            <a:spAutoFit/>
          </a:bodyPr>
          <a:lstStyle/>
          <a:p>
            <a:pPr>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8.</a:t>
            </a:r>
            <a:r>
              <a:rPr lang="pt-BR" sz="2200" kern="0" dirty="0">
                <a:effectLst/>
                <a:latin typeface="Arial Narrow" panose="020B0606020202030204" pitchFamily="34" charset="0"/>
                <a:ea typeface="Calibri" panose="020F0502020204030204" pitchFamily="34" charset="0"/>
                <a:cs typeface="Arial" panose="020B0604020202020204" pitchFamily="34" charset="0"/>
              </a:rPr>
              <a:t> De acordo com a leitura do texto, pode-se afirmar que: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Fabiano e sua família conseguem se instalar em uma pequena propriedade rural, depois de muito sofrer.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(B) Fabiano, assim como os retirantes nordestinos, sente-se apático diante das adversidades climáticas.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O retirante Fabiano e sua família viviam rodeados de bichos, em um lugar ermo.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As lembranças do passado enchem de beleza e ternura a vida de Fabiano.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(E) Fabiano mostra-se enfurecido por não viver em outro lugar.</a:t>
            </a:r>
          </a:p>
          <a:p>
            <a:pPr>
              <a:lnSpc>
                <a:spcPct val="110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9.</a:t>
            </a:r>
            <a:r>
              <a:rPr lang="pt-BR" sz="2200" kern="100" dirty="0">
                <a:effectLst/>
                <a:latin typeface="Calibri" panose="020F0502020204030204" pitchFamily="34" charset="0"/>
                <a:ea typeface="Calibri" panose="020F0502020204030204" pitchFamily="34" charset="0"/>
                <a:cs typeface="Arial" panose="020B0604020202020204" pitchFamily="34" charset="0"/>
              </a:rPr>
              <a:t> </a:t>
            </a:r>
            <a:r>
              <a:rPr lang="pt-BR" sz="2200" kern="0" dirty="0">
                <a:effectLst/>
                <a:latin typeface="Arial Narrow" panose="020B0606020202030204" pitchFamily="34" charset="0"/>
                <a:ea typeface="Calibri" panose="020F0502020204030204" pitchFamily="34" charset="0"/>
                <a:cs typeface="Arial" panose="020B0604020202020204" pitchFamily="34" charset="0"/>
              </a:rPr>
              <a:t>No romance “Vidas Secas”, Graciliano Ramos utiliza a vida de uma família no sertão para discutir questões sociais. Qual é a principal temática abordada na obra e nesse fragmento, que reflete a realidade do povo nordestino?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A  lembrança dos sofrimentos passados.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(B) A mesquinhez humana em tempos de crise.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(C) A busca por melhores condições de trabalho.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(D) A importância da família como núcleo de apoio.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pPr>
            <a:r>
              <a:rPr lang="pt-BR" sz="2200" kern="0" dirty="0">
                <a:effectLst/>
                <a:latin typeface="Arial Narrow" panose="020B0606020202030204" pitchFamily="34" charset="0"/>
                <a:ea typeface="Calibri" panose="020F0502020204030204" pitchFamily="34" charset="0"/>
                <a:cs typeface="Arial" panose="020B0604020202020204" pitchFamily="34" charset="0"/>
              </a:rPr>
              <a:t>(E) A seca e suas consequências sociais e econômicas.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20079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9B1D52-51E0-E456-7CCC-D835F49286DD}"/>
              </a:ext>
            </a:extLst>
          </p:cNvPr>
          <p:cNvSpPr txBox="1"/>
          <p:nvPr/>
        </p:nvSpPr>
        <p:spPr>
          <a:xfrm>
            <a:off x="233082" y="499992"/>
            <a:ext cx="11779624" cy="3666068"/>
          </a:xfrm>
          <a:prstGeom prst="rect">
            <a:avLst/>
          </a:prstGeom>
          <a:noFill/>
        </p:spPr>
        <p:txBody>
          <a:bodyPr wrap="square">
            <a:spAutoFit/>
          </a:bodyPr>
          <a:lstStyle/>
          <a:p>
            <a:pPr algn="just">
              <a:lnSpc>
                <a:spcPct val="110000"/>
              </a:lnSpc>
              <a:spcAft>
                <a:spcPts val="800"/>
              </a:spcAft>
              <a:buNone/>
            </a:pPr>
            <a:r>
              <a:rPr lang="pt-BR" sz="2200" kern="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b="1" kern="0" dirty="0">
                <a:effectLst/>
                <a:latin typeface="Arial Narrow" panose="020B0606020202030204" pitchFamily="34" charset="0"/>
                <a:ea typeface="Calibri" panose="020F0502020204030204" pitchFamily="34" charset="0"/>
                <a:cs typeface="Arial" panose="020B0604020202020204" pitchFamily="34" charset="0"/>
              </a:rPr>
              <a:t>10. </a:t>
            </a:r>
            <a:r>
              <a:rPr lang="pt-BR" sz="2200" kern="0" dirty="0">
                <a:effectLst/>
                <a:latin typeface="Arial Narrow" panose="020B0606020202030204" pitchFamily="34" charset="0"/>
                <a:ea typeface="Calibri" panose="020F0502020204030204" pitchFamily="34" charset="0"/>
                <a:cs typeface="Arial" panose="020B0604020202020204" pitchFamily="34" charset="0"/>
              </a:rPr>
              <a:t>A linguagem utilizada por Graciliano Ramos em “Vidas Secas”, exemplificada nesse fragmento é marcada pela/o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0" dirty="0">
                <a:effectLst/>
                <a:latin typeface="Arial Narrow" panose="020B0606020202030204" pitchFamily="34" charset="0"/>
                <a:ea typeface="Calibri" panose="020F0502020204030204" pitchFamily="34" charset="0"/>
                <a:cs typeface="Arial" panose="020B0604020202020204" pitchFamily="34" charset="0"/>
              </a:rPr>
              <a:t>(A) </a:t>
            </a:r>
            <a:r>
              <a:rPr lang="pt-BR" sz="2200" kern="100" dirty="0">
                <a:solidFill>
                  <a:srgbClr val="1B2228"/>
                </a:solidFill>
                <a:effectLst/>
                <a:latin typeface="Arial Narrow" panose="020B0606020202030204" pitchFamily="34" charset="0"/>
                <a:ea typeface="Calibri" panose="020F0502020204030204" pitchFamily="34" charset="0"/>
                <a:cs typeface="Heebo" pitchFamily="2" charset="-79"/>
              </a:rPr>
              <a:t>uso excessivo de jargões, dificultando a imersão do leitor.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1B2228"/>
                </a:solidFill>
                <a:effectLst/>
                <a:latin typeface="Arial Narrow" panose="020B0606020202030204" pitchFamily="34" charset="0"/>
                <a:ea typeface="Calibri" panose="020F0502020204030204" pitchFamily="34" charset="0"/>
                <a:cs typeface="Heebo" pitchFamily="2" charset="-79"/>
              </a:rPr>
              <a:t>(B) linguagem formal e rebuscada, que afasta o texto da oralidade popular.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1B2228"/>
                </a:solidFill>
                <a:effectLst/>
                <a:latin typeface="Arial Narrow" panose="020B0606020202030204" pitchFamily="34" charset="0"/>
                <a:ea typeface="Calibri" panose="020F0502020204030204" pitchFamily="34" charset="0"/>
                <a:cs typeface="Heebo" pitchFamily="2" charset="-79"/>
              </a:rPr>
              <a:t>(C) uso de gírias e expressões populares, que caracterizam a oralidade da região.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1B2228"/>
                </a:solidFill>
                <a:effectLst/>
                <a:latin typeface="Arial Narrow" panose="020B0606020202030204" pitchFamily="34" charset="0"/>
                <a:ea typeface="Calibri" panose="020F0502020204030204" pitchFamily="34" charset="0"/>
                <a:cs typeface="Heebo" pitchFamily="2" charset="-79"/>
              </a:rPr>
              <a:t>(D) linguagem densa e poética, que intensifica a emoção das narrativas apresentadas.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pPr>
            <a:r>
              <a:rPr lang="pt-BR" sz="2200" kern="100" dirty="0">
                <a:solidFill>
                  <a:srgbClr val="1B2228"/>
                </a:solidFill>
                <a:effectLst/>
                <a:latin typeface="Arial Narrow" panose="020B0606020202030204" pitchFamily="34" charset="0"/>
                <a:ea typeface="Calibri" panose="020F0502020204030204" pitchFamily="34" charset="0"/>
                <a:cs typeface="Heebo" pitchFamily="2" charset="-79"/>
              </a:rPr>
              <a:t>(E) </a:t>
            </a:r>
            <a:r>
              <a:rPr lang="pt-BR" sz="2200" kern="0" dirty="0">
                <a:effectLst/>
                <a:latin typeface="Arial Narrow" panose="020B0606020202030204" pitchFamily="34" charset="0"/>
                <a:ea typeface="Calibri" panose="020F0502020204030204" pitchFamily="34" charset="0"/>
                <a:cs typeface="Arial" panose="020B0604020202020204" pitchFamily="34" charset="0"/>
              </a:rPr>
              <a:t>simplicidade e facilidade de compreensão, que não abordam a complexidade das relações humanas.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57647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1BDD6D3-8A9A-130C-0D75-EA05DFA71927}"/>
              </a:ext>
            </a:extLst>
          </p:cNvPr>
          <p:cNvPicPr>
            <a:picLocks noChangeAspect="1"/>
          </p:cNvPicPr>
          <p:nvPr/>
        </p:nvPicPr>
        <p:blipFill>
          <a:blip r:embed="rId2"/>
          <a:stretch>
            <a:fillRect/>
          </a:stretch>
        </p:blipFill>
        <p:spPr>
          <a:xfrm>
            <a:off x="168442" y="375811"/>
            <a:ext cx="11742821" cy="6106377"/>
          </a:xfrm>
          <a:prstGeom prst="rect">
            <a:avLst/>
          </a:prstGeom>
        </p:spPr>
      </p:pic>
    </p:spTree>
    <p:extLst>
      <p:ext uri="{BB962C8B-B14F-4D97-AF65-F5344CB8AC3E}">
        <p14:creationId xmlns:p14="http://schemas.microsoft.com/office/powerpoint/2010/main" val="133307871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C9720BA6CF2B43ABD4DDD5CBBEDF94" ma:contentTypeVersion="9" ma:contentTypeDescription="Create a new document." ma:contentTypeScope="" ma:versionID="9bb02e632f348e16a4b0a6935ba70039">
  <xsd:schema xmlns:xsd="http://www.w3.org/2001/XMLSchema" xmlns:xs="http://www.w3.org/2001/XMLSchema" xmlns:p="http://schemas.microsoft.com/office/2006/metadata/properties" xmlns:ns3="b62c39e8-2011-4304-8627-a07dfcced2dc" xmlns:ns4="a1032e1d-881f-444c-9b65-a66966189492" targetNamespace="http://schemas.microsoft.com/office/2006/metadata/properties" ma:root="true" ma:fieldsID="f2488279a3a50114153feb4560485e4a" ns3:_="" ns4:_="">
    <xsd:import namespace="b62c39e8-2011-4304-8627-a07dfcced2dc"/>
    <xsd:import namespace="a1032e1d-881f-444c-9b65-a66966189492"/>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c39e8-2011-4304-8627-a07dfcced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032e1d-881f-444c-9b65-a669661894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b62c39e8-2011-4304-8627-a07dfcced2dc" xsi:nil="true"/>
  </documentManagement>
</p:properties>
</file>

<file path=customXml/itemProps1.xml><?xml version="1.0" encoding="utf-8"?>
<ds:datastoreItem xmlns:ds="http://schemas.openxmlformats.org/officeDocument/2006/customXml" ds:itemID="{B2DD7922-8C86-4DAD-B542-4840AC808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2c39e8-2011-4304-8627-a07dfcced2dc"/>
    <ds:schemaRef ds:uri="a1032e1d-881f-444c-9b65-a669661894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430F4BF-C46C-4EBB-ACE9-4D24D43058A1}">
  <ds:schemaRefs>
    <ds:schemaRef ds:uri="http://schemas.microsoft.com/sharepoint/v3/contenttype/forms"/>
  </ds:schemaRefs>
</ds:datastoreItem>
</file>

<file path=customXml/itemProps3.xml><?xml version="1.0" encoding="utf-8"?>
<ds:datastoreItem xmlns:ds="http://schemas.openxmlformats.org/officeDocument/2006/customXml" ds:itemID="{4CF5498D-679E-457C-BE42-75535CC0AD85}">
  <ds:schemaRefs>
    <ds:schemaRef ds:uri="http://purl.org/dc/terms/"/>
    <ds:schemaRef ds:uri="http://purl.org/dc/dcmitype/"/>
    <ds:schemaRef ds:uri="http://schemas.microsoft.com/office/2006/documentManagement/types"/>
    <ds:schemaRef ds:uri="http://www.w3.org/XML/1998/namespace"/>
    <ds:schemaRef ds:uri="a1032e1d-881f-444c-9b65-a66966189492"/>
    <ds:schemaRef ds:uri="b62c39e8-2011-4304-8627-a07dfcced2dc"/>
    <ds:schemaRef ds:uri="http://schemas.microsoft.com/office/infopath/2007/PartnerControls"/>
    <ds:schemaRef ds:uri="http://purl.org/dc/elements/1.1/"/>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5673</TotalTime>
  <Words>15048</Words>
  <Application>Microsoft Office PowerPoint</Application>
  <PresentationFormat>Widescreen</PresentationFormat>
  <Paragraphs>583</Paragraphs>
  <Slides>87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87</vt:i4>
      </vt:variant>
    </vt:vector>
  </HeadingPairs>
  <TitlesOfParts>
    <vt:vector size="92" baseType="lpstr">
      <vt:lpstr>Arial</vt:lpstr>
      <vt:lpstr>Arial Narrow</vt:lpstr>
      <vt:lpstr>Calibri</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Cristiane Gonzaga Carneiro Silva</cp:lastModifiedBy>
  <cp:revision>71</cp:revision>
  <dcterms:created xsi:type="dcterms:W3CDTF">2023-05-30T13:00:46Z</dcterms:created>
  <dcterms:modified xsi:type="dcterms:W3CDTF">2025-07-03T19:04:46Z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0x010100CDC9720BA6CF2B43ABD4DDD5CBBEDF94</vt:lpwstr>
  </property>
</Properties>
</file>