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0">
  <p:sldMasterIdLst>
    <p:sldMasterId id="2147483648" r:id="rId1"/>
    <p:sldMasterId id="2147483652" r:id="rId2"/>
  </p:sldMasterIdLst>
  <p:sldIdLst>
    <p:sldId id="501" r:id="rId3"/>
    <p:sldId id="256" r:id="rId4"/>
    <p:sldId id="275" r:id="rId5"/>
    <p:sldId id="274" r:id="rId6"/>
    <p:sldId id="273" r:id="rId7"/>
    <p:sldId id="392" r:id="rId8"/>
    <p:sldId id="511" r:id="rId9"/>
    <p:sldId id="512" r:id="rId10"/>
    <p:sldId id="513" r:id="rId11"/>
    <p:sldId id="514" r:id="rId12"/>
    <p:sldId id="515" r:id="rId13"/>
    <p:sldId id="516" r:id="rId14"/>
    <p:sldId id="517" r:id="rId15"/>
    <p:sldId id="518" r:id="rId16"/>
    <p:sldId id="519" r:id="rId17"/>
    <p:sldId id="484" r:id="rId18"/>
    <p:sldId id="270" r:id="rId19"/>
    <p:sldId id="267" r:id="rId20"/>
    <p:sldId id="520" r:id="rId21"/>
    <p:sldId id="398" r:id="rId22"/>
    <p:sldId id="436" r:id="rId23"/>
    <p:sldId id="458" r:id="rId24"/>
    <p:sldId id="531" r:id="rId25"/>
    <p:sldId id="532" r:id="rId26"/>
    <p:sldId id="533" r:id="rId27"/>
    <p:sldId id="260" r:id="rId28"/>
    <p:sldId id="535" r:id="rId29"/>
    <p:sldId id="536" r:id="rId30"/>
    <p:sldId id="537" r:id="rId31"/>
    <p:sldId id="538" r:id="rId32"/>
    <p:sldId id="539" r:id="rId33"/>
    <p:sldId id="283" r:id="rId34"/>
    <p:sldId id="545" r:id="rId35"/>
    <p:sldId id="551" r:id="rId36"/>
    <p:sldId id="557" r:id="rId37"/>
    <p:sldId id="558" r:id="rId38"/>
    <p:sldId id="552" r:id="rId39"/>
    <p:sldId id="553" r:id="rId40"/>
    <p:sldId id="559" r:id="rId41"/>
    <p:sldId id="560" r:id="rId42"/>
    <p:sldId id="554" r:id="rId43"/>
    <p:sldId id="555" r:id="rId44"/>
    <p:sldId id="561" r:id="rId45"/>
    <p:sldId id="294" r:id="rId46"/>
    <p:sldId id="546" r:id="rId47"/>
    <p:sldId id="562" r:id="rId48"/>
    <p:sldId id="563" r:id="rId49"/>
    <p:sldId id="564" r:id="rId50"/>
    <p:sldId id="565" r:id="rId51"/>
    <p:sldId id="566" r:id="rId52"/>
    <p:sldId id="303" r:id="rId53"/>
    <p:sldId id="547" r:id="rId54"/>
    <p:sldId id="567" r:id="rId55"/>
    <p:sldId id="568" r:id="rId56"/>
    <p:sldId id="571" r:id="rId57"/>
    <p:sldId id="309" r:id="rId58"/>
    <p:sldId id="548" r:id="rId59"/>
    <p:sldId id="572" r:id="rId60"/>
    <p:sldId id="573" r:id="rId61"/>
    <p:sldId id="574" r:id="rId62"/>
    <p:sldId id="575" r:id="rId63"/>
    <p:sldId id="576" r:id="rId64"/>
    <p:sldId id="577" r:id="rId65"/>
    <p:sldId id="578" r:id="rId66"/>
    <p:sldId id="579" r:id="rId67"/>
    <p:sldId id="327" r:id="rId68"/>
    <p:sldId id="549" r:id="rId69"/>
    <p:sldId id="580" r:id="rId70"/>
    <p:sldId id="581" r:id="rId71"/>
    <p:sldId id="582" r:id="rId72"/>
    <p:sldId id="583" r:id="rId73"/>
    <p:sldId id="584" r:id="rId74"/>
    <p:sldId id="320" r:id="rId75"/>
    <p:sldId id="586" r:id="rId76"/>
    <p:sldId id="550" r:id="rId77"/>
    <p:sldId id="587" r:id="rId78"/>
    <p:sldId id="588" r:id="rId79"/>
    <p:sldId id="589" r:id="rId80"/>
    <p:sldId id="590" r:id="rId81"/>
    <p:sldId id="591" r:id="rId82"/>
    <p:sldId id="592" r:id="rId83"/>
    <p:sldId id="593" r:id="rId84"/>
    <p:sldId id="594" r:id="rId85"/>
    <p:sldId id="595" r:id="rId86"/>
    <p:sldId id="596" r:id="rId87"/>
    <p:sldId id="597" r:id="rId88"/>
    <p:sldId id="598" r:id="rId89"/>
    <p:sldId id="599" r:id="rId90"/>
    <p:sldId id="600" r:id="rId91"/>
    <p:sldId id="601" r:id="rId92"/>
    <p:sldId id="602" r:id="rId93"/>
    <p:sldId id="603" r:id="rId94"/>
    <p:sldId id="604" r:id="rId95"/>
    <p:sldId id="605" r:id="rId96"/>
    <p:sldId id="606" r:id="rId97"/>
    <p:sldId id="607" r:id="rId98"/>
    <p:sldId id="608" r:id="rId99"/>
    <p:sldId id="609" r:id="rId100"/>
    <p:sldId id="610" r:id="rId101"/>
    <p:sldId id="611" r:id="rId102"/>
    <p:sldId id="612" r:id="rId103"/>
    <p:sldId id="613" r:id="rId104"/>
    <p:sldId id="614" r:id="rId105"/>
    <p:sldId id="615" r:id="rId106"/>
    <p:sldId id="616" r:id="rId107"/>
    <p:sldId id="617" r:id="rId108"/>
    <p:sldId id="618" r:id="rId109"/>
    <p:sldId id="619" r:id="rId110"/>
    <p:sldId id="379" r:id="rId1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6A7A0E-5145-44ED-BB5F-30EEFFE01414}" v="89" dt="2024-09-02T19:27:18.549"/>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8" autoAdjust="0"/>
    <p:restoredTop sz="94660"/>
  </p:normalViewPr>
  <p:slideViewPr>
    <p:cSldViewPr snapToGrid="0">
      <p:cViewPr varScale="1">
        <p:scale>
          <a:sx n="107" d="100"/>
          <a:sy n="107" d="100"/>
        </p:scale>
        <p:origin x="498" y="102"/>
      </p:cViewPr>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7T19:48:37.49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433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2966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16372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361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371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85941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539406-6320-198D-7E35-410344B0109F}"/>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3" name="Espaço Reservado para Rodapé 2">
            <a:extLst>
              <a:ext uri="{FF2B5EF4-FFF2-40B4-BE49-F238E27FC236}">
                <a16:creationId xmlns:a16="http://schemas.microsoft.com/office/drawing/2014/main" id="{E0CDAF92-D337-C1EB-BCBD-D33C477F784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D88F8D88-739D-2FE4-CB96-4C4C2A9F61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96098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75202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317220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4205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16/07/2025</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913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16/07/2025</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03492963"/>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mundoeducacao.uol.com.br/literatura/romance.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package" Target="../embeddings/Microsoft_Word_Document2.docx"/><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package" Target="../embeddings/Microsoft_Word_Document3.docx"/></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package" Target="../embeddings/Microsoft_Word_Document4.docx"/><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Diagrama&#10;&#10;Descrição gerada automaticamente">
            <a:extLst>
              <a:ext uri="{FF2B5EF4-FFF2-40B4-BE49-F238E27FC236}">
                <a16:creationId xmlns:a16="http://schemas.microsoft.com/office/drawing/2014/main" id="{9B981D52-4EFE-4303-80C0-265991B097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53443" y="3260366"/>
            <a:ext cx="36737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1ª SÉRIE</a:t>
            </a:r>
          </a:p>
        </p:txBody>
      </p:sp>
      <p:sp>
        <p:nvSpPr>
          <p:cNvPr id="8" name="CaixaDeTexto 7">
            <a:extLst>
              <a:ext uri="{FF2B5EF4-FFF2-40B4-BE49-F238E27FC236}">
                <a16:creationId xmlns:a16="http://schemas.microsoft.com/office/drawing/2014/main" id="{8E52DF65-E467-E9D8-B1CD-EFF1CA2194D8}"/>
              </a:ext>
            </a:extLst>
          </p:cNvPr>
          <p:cNvSpPr txBox="1"/>
          <p:nvPr/>
        </p:nvSpPr>
        <p:spPr>
          <a:xfrm>
            <a:off x="353443" y="4218412"/>
            <a:ext cx="42064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ADLaM Display" panose="02010000000000000000" pitchFamily="2" charset="0"/>
              </a:rPr>
              <a:t>LÍNGUA PORTUGUESA</a:t>
            </a:r>
          </a:p>
        </p:txBody>
      </p:sp>
      <p:sp>
        <p:nvSpPr>
          <p:cNvPr id="9" name="CaixaDeTexto 8">
            <a:extLst>
              <a:ext uri="{FF2B5EF4-FFF2-40B4-BE49-F238E27FC236}">
                <a16:creationId xmlns:a16="http://schemas.microsoft.com/office/drawing/2014/main" id="{EC1A13CC-E1E7-0195-C5D6-7723C819FE59}"/>
              </a:ext>
            </a:extLst>
          </p:cNvPr>
          <p:cNvSpPr txBox="1"/>
          <p:nvPr/>
        </p:nvSpPr>
        <p:spPr>
          <a:xfrm>
            <a:off x="416196" y="5413825"/>
            <a:ext cx="433509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a:solidFill>
                  <a:srgbClr val="ED7D31"/>
                </a:solidFill>
                <a:latin typeface="Calibri" panose="020F0502020204030204"/>
              </a:rPr>
              <a:t>3º BIMESTRE </a:t>
            </a:r>
            <a:r>
              <a:rPr kumimoji="0" lang="pt-BR" sz="2800" b="0" i="0" u="none" strike="noStrike" kern="1200" cap="none" spc="0" normalizeH="0" baseline="0" noProof="0" dirty="0">
                <a:ln>
                  <a:noFill/>
                </a:ln>
                <a:solidFill>
                  <a:srgbClr val="ED7D31"/>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4199499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64B09F4-C718-3150-F983-CF9E27B453C6}"/>
              </a:ext>
            </a:extLst>
          </p:cNvPr>
          <p:cNvGraphicFramePr>
            <a:graphicFrameLocks noGrp="1"/>
          </p:cNvGraphicFramePr>
          <p:nvPr>
            <p:extLst>
              <p:ext uri="{D42A27DB-BD31-4B8C-83A1-F6EECF244321}">
                <p14:modId xmlns:p14="http://schemas.microsoft.com/office/powerpoint/2010/main" val="412997575"/>
              </p:ext>
            </p:extLst>
          </p:nvPr>
        </p:nvGraphicFramePr>
        <p:xfrm>
          <a:off x="322728" y="749444"/>
          <a:ext cx="11546543" cy="346697"/>
        </p:xfrm>
        <a:graphic>
          <a:graphicData uri="http://schemas.openxmlformats.org/drawingml/2006/table">
            <a:tbl>
              <a:tblPr firstRow="1" firstCol="1" bandRow="1"/>
              <a:tblGrid>
                <a:gridCol w="11546543">
                  <a:extLst>
                    <a:ext uri="{9D8B030D-6E8A-4147-A177-3AD203B41FA5}">
                      <a16:colId xmlns:a16="http://schemas.microsoft.com/office/drawing/2014/main" val="1169158245"/>
                    </a:ext>
                  </a:extLst>
                </a:gridCol>
              </a:tblGrid>
              <a:tr h="346697">
                <a:tc>
                  <a:txBody>
                    <a:bodyPr/>
                    <a:lstStyle/>
                    <a:p>
                      <a:pPr algn="ct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GRUPO DE ATIVIDADES 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F200"/>
                    </a:solidFill>
                  </a:tcPr>
                </a:tc>
                <a:extLst>
                  <a:ext uri="{0D108BD9-81ED-4DB2-BD59-A6C34878D82A}">
                    <a16:rowId xmlns:a16="http://schemas.microsoft.com/office/drawing/2014/main" val="1667424576"/>
                  </a:ext>
                </a:extLst>
              </a:tr>
            </a:tbl>
          </a:graphicData>
        </a:graphic>
      </p:graphicFrame>
      <p:sp>
        <p:nvSpPr>
          <p:cNvPr id="4" name="CaixaDeTexto 3">
            <a:extLst>
              <a:ext uri="{FF2B5EF4-FFF2-40B4-BE49-F238E27FC236}">
                <a16:creationId xmlns:a16="http://schemas.microsoft.com/office/drawing/2014/main" id="{F9732800-7E43-4CB0-A8EA-B1F26773CEDA}"/>
              </a:ext>
            </a:extLst>
          </p:cNvPr>
          <p:cNvSpPr txBox="1"/>
          <p:nvPr/>
        </p:nvSpPr>
        <p:spPr>
          <a:xfrm>
            <a:off x="331691" y="1096141"/>
            <a:ext cx="11546543" cy="446276"/>
          </a:xfrm>
          <a:prstGeom prst="rect">
            <a:avLst/>
          </a:prstGeom>
          <a:noFill/>
        </p:spPr>
        <p:txBody>
          <a:bodyPr wrap="square">
            <a:spAutoFit/>
          </a:bodyPr>
          <a:lstStyle/>
          <a:p>
            <a:r>
              <a:rPr lang="pt-BR" sz="2300" b="1" dirty="0">
                <a:latin typeface="Arial Narrow" panose="020B0606020202030204" pitchFamily="34" charset="0"/>
              </a:rPr>
              <a:t>Contextualizando o gênero textual, o tema e o campo de atuação</a:t>
            </a:r>
          </a:p>
        </p:txBody>
      </p:sp>
      <p:sp>
        <p:nvSpPr>
          <p:cNvPr id="5" name="CaixaDeTexto 4">
            <a:extLst>
              <a:ext uri="{FF2B5EF4-FFF2-40B4-BE49-F238E27FC236}">
                <a16:creationId xmlns:a16="http://schemas.microsoft.com/office/drawing/2014/main" id="{F31898A4-580C-8EFE-D8D1-2FEB848DBC26}"/>
              </a:ext>
            </a:extLst>
          </p:cNvPr>
          <p:cNvSpPr txBox="1"/>
          <p:nvPr/>
        </p:nvSpPr>
        <p:spPr>
          <a:xfrm>
            <a:off x="215155" y="2516833"/>
            <a:ext cx="11654116" cy="1624291"/>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Caro(a) estudante, vamos iniciar nossos estudos sobre o gênero textual Romance. Nesse caminho, vamos ver um pouco sobre o período literário denominado Romantismo, que teve início em meados do século XVIII na Europa, e no Brasil, após a Independência do Brasil. Foi um movimento literário caracterizado pelo sentimentalismo, subjetivismo e fuga da realidade. Aprecie as leituras e bom trabalho!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0E27D00E-890C-AD90-41EB-4DCE06B077A9}"/>
              </a:ext>
            </a:extLst>
          </p:cNvPr>
          <p:cNvSpPr txBox="1"/>
          <p:nvPr/>
        </p:nvSpPr>
        <p:spPr>
          <a:xfrm>
            <a:off x="331691" y="4233913"/>
            <a:ext cx="11546543" cy="242406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Antes de ler os textos, vamos conversar?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Para você, o que significa ser romântico?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se vê como uma pessoa romântica?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gosta de músicas, filmes, livros românticos? Consegue citar algum(</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ns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E sobre o movimento literário Romantismo? Você já ouviu falar?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Imagem 2" descr="Texto&#10;&#10;O conteúdo gerado por IA pode estar incorreto.">
            <a:extLst>
              <a:ext uri="{FF2B5EF4-FFF2-40B4-BE49-F238E27FC236}">
                <a16:creationId xmlns:a16="http://schemas.microsoft.com/office/drawing/2014/main" id="{DD81DCE8-BB9D-F9A8-A914-5D28AFB085B9}"/>
              </a:ext>
            </a:extLst>
          </p:cNvPr>
          <p:cNvPicPr>
            <a:picLocks noChangeAspect="1"/>
          </p:cNvPicPr>
          <p:nvPr/>
        </p:nvPicPr>
        <p:blipFill rotWithShape="1">
          <a:blip r:embed="rId2"/>
          <a:srcRect r="26851"/>
          <a:stretch>
            <a:fillRect/>
          </a:stretch>
        </p:blipFill>
        <p:spPr bwMode="auto">
          <a:xfrm>
            <a:off x="331691" y="1666546"/>
            <a:ext cx="4085564" cy="7594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763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AE853A4-BB01-8F8F-6D2E-11DFDA1A2AB0}"/>
              </a:ext>
            </a:extLst>
          </p:cNvPr>
          <p:cNvSpPr>
            <a:spLocks noChangeArrowheads="1"/>
          </p:cNvSpPr>
          <p:nvPr/>
        </p:nvSpPr>
        <p:spPr bwMode="auto">
          <a:xfrm>
            <a:off x="664233" y="142335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0631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8CB16031-4728-76E2-BA99-760A4C185DF7}"/>
              </a:ext>
            </a:extLst>
          </p:cNvPr>
          <p:cNvSpPr txBox="1"/>
          <p:nvPr/>
        </p:nvSpPr>
        <p:spPr>
          <a:xfrm>
            <a:off x="340659" y="738044"/>
            <a:ext cx="11501717" cy="446276"/>
          </a:xfrm>
          <a:prstGeom prst="rect">
            <a:avLst/>
          </a:prstGeom>
          <a:noFill/>
        </p:spPr>
        <p:txBody>
          <a:bodyPr wrap="square" rtlCol="0">
            <a:spAutoFit/>
          </a:bodyPr>
          <a:lstStyle/>
          <a:p>
            <a:r>
              <a:rPr lang="pt-BR" sz="2300" b="1" dirty="0">
                <a:solidFill>
                  <a:schemeClr val="accent2">
                    <a:lumMod val="75000"/>
                  </a:schemeClr>
                </a:solidFill>
                <a:latin typeface="Arial Narrow" panose="020B0606020202030204" pitchFamily="34" charset="0"/>
              </a:rPr>
              <a:t>► Conhecendo o gênero textual</a:t>
            </a:r>
          </a:p>
        </p:txBody>
      </p:sp>
      <p:sp>
        <p:nvSpPr>
          <p:cNvPr id="6" name="Rectangle 1">
            <a:extLst>
              <a:ext uri="{FF2B5EF4-FFF2-40B4-BE49-F238E27FC236}">
                <a16:creationId xmlns:a16="http://schemas.microsoft.com/office/drawing/2014/main" id="{ECB7A144-65F4-5FF7-46F2-F47F6F5E0A1F}"/>
              </a:ext>
            </a:extLst>
          </p:cNvPr>
          <p:cNvSpPr>
            <a:spLocks noChangeArrowheads="1"/>
          </p:cNvSpPr>
          <p:nvPr/>
        </p:nvSpPr>
        <p:spPr bwMode="auto">
          <a:xfrm>
            <a:off x="2811463" y="2833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5" name="Tabela 4">
            <a:extLst>
              <a:ext uri="{FF2B5EF4-FFF2-40B4-BE49-F238E27FC236}">
                <a16:creationId xmlns:a16="http://schemas.microsoft.com/office/drawing/2014/main" id="{1A2BAE04-0657-7540-48AF-0D1B48D99351}"/>
              </a:ext>
            </a:extLst>
          </p:cNvPr>
          <p:cNvGraphicFramePr>
            <a:graphicFrameLocks noGrp="1"/>
          </p:cNvGraphicFramePr>
          <p:nvPr>
            <p:extLst>
              <p:ext uri="{D42A27DB-BD31-4B8C-83A1-F6EECF244321}">
                <p14:modId xmlns:p14="http://schemas.microsoft.com/office/powerpoint/2010/main" val="316908220"/>
              </p:ext>
            </p:extLst>
          </p:nvPr>
        </p:nvGraphicFramePr>
        <p:xfrm>
          <a:off x="340658" y="1423359"/>
          <a:ext cx="11501717" cy="4401369"/>
        </p:xfrm>
        <a:graphic>
          <a:graphicData uri="http://schemas.openxmlformats.org/drawingml/2006/table">
            <a:tbl>
              <a:tblPr firstRow="1" firstCol="1" bandRow="1"/>
              <a:tblGrid>
                <a:gridCol w="11501717">
                  <a:extLst>
                    <a:ext uri="{9D8B030D-6E8A-4147-A177-3AD203B41FA5}">
                      <a16:colId xmlns:a16="http://schemas.microsoft.com/office/drawing/2014/main" val="2265370726"/>
                    </a:ext>
                  </a:extLst>
                </a:gridCol>
              </a:tblGrid>
              <a:tr h="4401369">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Romance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um gênero textual que consiste em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uma narrativa longa, escrita em prosa,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isto é, textos escritos de forma corrida, organizados em parágrafos, cuja intenção é a exposição de uma ideia, de fatos ou de uma história. Por tratar-se de uma narrativa, o romance possui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ações, lugar onde elas ocorrem, tempo em que elas acontecem, personagens que as realizam, uma trama e um foco narrativo, isto é, a perspectiva do narrador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Quando falamos em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Romance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logo pensamos em algo romântico, em paixões. No entanto, o Romance literário não aborda somente esses assuntos. Assim, além do Romance Romântico, podemos citar os Romances Realistas, Naturalistas ou Modernistas. No Brasil, alguns autores que representam o Romance Romântico são: Joaquim Manuel de Macedo, que escreveu </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Moreninha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José de Alencar, que escreveu </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Senhora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https://mundoeducacao.uol.com.br/literatura/romance.htm</a:t>
                      </a:r>
                      <a:r>
                        <a:rPr lang="pt-BR" sz="1000" u="sng"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Acesso em: 7 mar. 2025. (Adaptado).</a:t>
                      </a:r>
                      <a:endParaRPr lang="pt-BR" sz="1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007339710"/>
                  </a:ext>
                </a:extLst>
              </a:tr>
            </a:tbl>
          </a:graphicData>
        </a:graphic>
      </p:graphicFrame>
    </p:spTree>
    <p:extLst>
      <p:ext uri="{BB962C8B-B14F-4D97-AF65-F5344CB8AC3E}">
        <p14:creationId xmlns:p14="http://schemas.microsoft.com/office/powerpoint/2010/main" val="260244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DC8479F-DB68-090F-2A44-1E4622EDADFA}"/>
              </a:ext>
            </a:extLst>
          </p:cNvPr>
          <p:cNvSpPr txBox="1"/>
          <p:nvPr/>
        </p:nvSpPr>
        <p:spPr>
          <a:xfrm>
            <a:off x="340659" y="738044"/>
            <a:ext cx="11501717" cy="446276"/>
          </a:xfrm>
          <a:prstGeom prst="rect">
            <a:avLst/>
          </a:prstGeom>
          <a:noFill/>
        </p:spPr>
        <p:txBody>
          <a:bodyPr wrap="square" rtlCol="0">
            <a:spAutoFit/>
          </a:bodyPr>
          <a:lstStyle/>
          <a:p>
            <a:r>
              <a:rPr lang="pt-BR" sz="2300" b="1" dirty="0">
                <a:solidFill>
                  <a:schemeClr val="accent2">
                    <a:lumMod val="75000"/>
                  </a:schemeClr>
                </a:solidFill>
                <a:latin typeface="Arial Narrow" panose="020B0606020202030204" pitchFamily="34" charset="0"/>
              </a:rPr>
              <a:t>► Conhecendo o movimento literário</a:t>
            </a:r>
          </a:p>
        </p:txBody>
      </p:sp>
      <p:graphicFrame>
        <p:nvGraphicFramePr>
          <p:cNvPr id="3" name="Tabela 2">
            <a:extLst>
              <a:ext uri="{FF2B5EF4-FFF2-40B4-BE49-F238E27FC236}">
                <a16:creationId xmlns:a16="http://schemas.microsoft.com/office/drawing/2014/main" id="{CF99DFA0-5925-1715-8737-D18B01218EDE}"/>
              </a:ext>
            </a:extLst>
          </p:cNvPr>
          <p:cNvGraphicFramePr>
            <a:graphicFrameLocks noGrp="1"/>
          </p:cNvGraphicFramePr>
          <p:nvPr>
            <p:extLst>
              <p:ext uri="{D42A27DB-BD31-4B8C-83A1-F6EECF244321}">
                <p14:modId xmlns:p14="http://schemas.microsoft.com/office/powerpoint/2010/main" val="4080452680"/>
              </p:ext>
            </p:extLst>
          </p:nvPr>
        </p:nvGraphicFramePr>
        <p:xfrm>
          <a:off x="340659" y="1420241"/>
          <a:ext cx="11501716" cy="3846703"/>
        </p:xfrm>
        <a:graphic>
          <a:graphicData uri="http://schemas.openxmlformats.org/drawingml/2006/table">
            <a:tbl>
              <a:tblPr firstRow="1" firstCol="1" bandRow="1"/>
              <a:tblGrid>
                <a:gridCol w="11501716">
                  <a:extLst>
                    <a:ext uri="{9D8B030D-6E8A-4147-A177-3AD203B41FA5}">
                      <a16:colId xmlns:a16="http://schemas.microsoft.com/office/drawing/2014/main" val="2720689895"/>
                    </a:ext>
                  </a:extLst>
                </a:gridCol>
              </a:tblGrid>
              <a:tr h="3846703">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Romantismo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um</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importante movimento literário que valoriza a subjetividade, o sentimentalismo e o nacionalismo. No Brasil, teve início anos depois da Independência do país, em que é possível perceber várias tendências românticas em diversas artes. Além de movimento literário, o romantismo era um ideal de vida e de amor para os jovens. Na metade do século XIX, o Rio de Janeiro era a capital do Império e a Corte era o lugar central dos relacionamentos, que contavam com a crescente burguesia carioca. Em uma época de muitas inovações na cidade, a burguesia se afirmava como uma classe dominante e os relacionamentos envolviam, além do amor, questões mais práticas, como dotes e casamentos. Especificamente no romance, destacam-se: José de Alencar (Iracema), Joaquim Manuel de Macedo (A Moreninha), Manuel Antônio de Almeida (Memórias de um sargento de milícias), Visconde de Taunay (Inocência).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a:t>
                      </a:r>
                      <a:r>
                        <a:rPr lang="pt-BR" sz="1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https://www.portugues.com.br/literatura/oromantismobrasileiro.html. Acesso em: 27 maio 2025.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844574140"/>
                  </a:ext>
                </a:extLst>
              </a:tr>
            </a:tbl>
          </a:graphicData>
        </a:graphic>
      </p:graphicFrame>
      <p:sp>
        <p:nvSpPr>
          <p:cNvPr id="4" name="Rectangle 1">
            <a:extLst>
              <a:ext uri="{FF2B5EF4-FFF2-40B4-BE49-F238E27FC236}">
                <a16:creationId xmlns:a16="http://schemas.microsoft.com/office/drawing/2014/main" id="{086C45C9-1BFB-4609-C4A2-4478C417C9E9}"/>
              </a:ext>
            </a:extLst>
          </p:cNvPr>
          <p:cNvSpPr>
            <a:spLocks noChangeArrowheads="1"/>
          </p:cNvSpPr>
          <p:nvPr/>
        </p:nvSpPr>
        <p:spPr bwMode="auto">
          <a:xfrm>
            <a:off x="2765425" y="308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60539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0B02507D-6222-2E10-AD97-6633003283A2}"/>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14A071AB-27B7-F4F9-AC83-9B9B9E1D3A4F}"/>
              </a:ext>
            </a:extLst>
          </p:cNvPr>
          <p:cNvGraphicFramePr>
            <a:graphicFrameLocks noGrp="1"/>
          </p:cNvGraphicFramePr>
          <p:nvPr>
            <p:extLst>
              <p:ext uri="{D42A27DB-BD31-4B8C-83A1-F6EECF244321}">
                <p14:modId xmlns:p14="http://schemas.microsoft.com/office/powerpoint/2010/main" val="1682413613"/>
              </p:ext>
            </p:extLst>
          </p:nvPr>
        </p:nvGraphicFramePr>
        <p:xfrm>
          <a:off x="397764" y="861695"/>
          <a:ext cx="11489436" cy="3932238"/>
        </p:xfrm>
        <a:graphic>
          <a:graphicData uri="http://schemas.openxmlformats.org/drawingml/2006/table">
            <a:tbl>
              <a:tblPr firstRow="1" firstCol="1" bandRow="1"/>
              <a:tblGrid>
                <a:gridCol w="11489436">
                  <a:extLst>
                    <a:ext uri="{9D8B030D-6E8A-4147-A177-3AD203B41FA5}">
                      <a16:colId xmlns:a16="http://schemas.microsoft.com/office/drawing/2014/main" val="1300345515"/>
                    </a:ext>
                  </a:extLst>
                </a:gridCol>
              </a:tblGrid>
              <a:tr h="793115">
                <a:tc>
                  <a:txBody>
                    <a:bodyPr/>
                    <a:lstStyle/>
                    <a:p>
                      <a:pPr marL="228600" algn="ctr">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Características do Romantismo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Sentimentalismo: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supervalorização das emoções pessoais, com destaque para a melancolia.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Subjetivismo: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oposto ao objetivismo, há valorização das sensações do ser humano e da liberdade de pensamento.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Egocentrismo: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foco no indivíduo, que passa a ser o centro das atenções.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Escapismo: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desejo de evasão para escapar da realidade como ela se apresenta, criando um mundo idealizado.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Idealizações: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idealização da sociedade, do amor e da mulher, buscando uma realidade diferente.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Oposição ao modelo clássico: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valorização da arte popular e folclórica, oposta à arte erudita da antiguidade clássica.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Nacionalismo: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forte exaltação da natureza e da pátria, com temas relacionados com a grandiosidade da natureza e o sentimento de pertença.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Retorno ao passado: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Idade Média passa a ser a referência para os artistas, que apreciavam as tradições e a fé humana.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9050" cap="flat" cmpd="sng" algn="ctr">
                      <a:solidFill>
                        <a:srgbClr val="CC00CC"/>
                      </a:solidFill>
                      <a:prstDash val="solid"/>
                      <a:round/>
                      <a:headEnd type="none" w="med" len="med"/>
                      <a:tailEnd type="none" w="med" len="med"/>
                    </a:lnL>
                    <a:lnR w="19050" cap="flat" cmpd="sng" algn="ctr">
                      <a:solidFill>
                        <a:srgbClr val="CC00CC"/>
                      </a:solidFill>
                      <a:prstDash val="solid"/>
                      <a:round/>
                      <a:headEnd type="none" w="med" len="med"/>
                      <a:tailEnd type="none" w="med" len="med"/>
                    </a:lnR>
                    <a:lnT w="19050" cap="flat" cmpd="sng" algn="ctr">
                      <a:solidFill>
                        <a:srgbClr val="CC00CC"/>
                      </a:solidFill>
                      <a:prstDash val="solid"/>
                      <a:round/>
                      <a:headEnd type="none" w="med" len="med"/>
                      <a:tailEnd type="none" w="med" len="med"/>
                    </a:lnT>
                    <a:lnB w="19050" cap="flat" cmpd="sng" algn="ctr">
                      <a:solidFill>
                        <a:srgbClr val="CC00CC"/>
                      </a:solidFill>
                      <a:prstDash val="solid"/>
                      <a:round/>
                      <a:headEnd type="none" w="med" len="med"/>
                      <a:tailEnd type="none" w="med" len="med"/>
                    </a:lnB>
                    <a:solidFill>
                      <a:srgbClr val="FFCCFF"/>
                    </a:solidFill>
                  </a:tcPr>
                </a:tc>
                <a:extLst>
                  <a:ext uri="{0D108BD9-81ED-4DB2-BD59-A6C34878D82A}">
                    <a16:rowId xmlns:a16="http://schemas.microsoft.com/office/drawing/2014/main" val="3733779493"/>
                  </a:ext>
                </a:extLst>
              </a:tr>
            </a:tbl>
          </a:graphicData>
        </a:graphic>
      </p:graphicFrame>
      <p:sp>
        <p:nvSpPr>
          <p:cNvPr id="6" name="CaixaDeTexto 5">
            <a:extLst>
              <a:ext uri="{FF2B5EF4-FFF2-40B4-BE49-F238E27FC236}">
                <a16:creationId xmlns:a16="http://schemas.microsoft.com/office/drawing/2014/main" id="{29A85C1E-4628-179C-E292-ED4A5CEF6428}"/>
              </a:ext>
            </a:extLst>
          </p:cNvPr>
          <p:cNvSpPr txBox="1"/>
          <p:nvPr/>
        </p:nvSpPr>
        <p:spPr>
          <a:xfrm>
            <a:off x="292608" y="5241948"/>
            <a:ext cx="11594592" cy="845616"/>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vamos conhecer um pouco sobre o período/movimento literário Romantismo e sobre a obra de Joaquim Manuel de Macedo, “A Moreninha”. Vamos lá?!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706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B9010B4-D87B-292A-F1AC-C2B1EB2F9A61}"/>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596DBC9F-8990-E3F9-4C80-CE771CF5FBE9}"/>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8" name="Tabela 7">
            <a:extLst>
              <a:ext uri="{FF2B5EF4-FFF2-40B4-BE49-F238E27FC236}">
                <a16:creationId xmlns:a16="http://schemas.microsoft.com/office/drawing/2014/main" id="{2D0BE4DD-ABE2-7A98-8C8A-29D88C7C61CE}"/>
              </a:ext>
            </a:extLst>
          </p:cNvPr>
          <p:cNvGraphicFramePr>
            <a:graphicFrameLocks noGrp="1"/>
          </p:cNvGraphicFramePr>
          <p:nvPr>
            <p:extLst>
              <p:ext uri="{D42A27DB-BD31-4B8C-83A1-F6EECF244321}">
                <p14:modId xmlns:p14="http://schemas.microsoft.com/office/powerpoint/2010/main" val="3957115736"/>
              </p:ext>
            </p:extLst>
          </p:nvPr>
        </p:nvGraphicFramePr>
        <p:xfrm>
          <a:off x="412112" y="939863"/>
          <a:ext cx="11406077" cy="5421631"/>
        </p:xfrm>
        <a:graphic>
          <a:graphicData uri="http://schemas.openxmlformats.org/drawingml/2006/table">
            <a:tbl>
              <a:tblPr firstRow="1" firstCol="1" bandRow="1"/>
              <a:tblGrid>
                <a:gridCol w="11406077">
                  <a:extLst>
                    <a:ext uri="{9D8B030D-6E8A-4147-A177-3AD203B41FA5}">
                      <a16:colId xmlns:a16="http://schemas.microsoft.com/office/drawing/2014/main" val="136272476"/>
                    </a:ext>
                  </a:extLst>
                </a:gridCol>
              </a:tblGrid>
              <a:tr h="5421631">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Moreninha”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o primeiro romance do médico e escritor brasileiro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Joaquim Manuel de Macedo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(1820 – 1882). Publicada em 1844, a obra de ficção é considerada o marco inicial do Romantismo no Brasil e atrai muitos leitores até hoje. É composta por 23 capítulos e 1 epílogo. A história retrata os hábitos e o cotidiano da sociedade carioca da época e por isso o livro é considerado um romance urbano e de costumes. A trama se desenrola ao apresentar as dificuldades de um casal de apaixonados que não pode viver esse amor. Como bom exemplar do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movimento romântico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livro mostra um amor idealizado e puro, mas difícil de atingir. “A Moreninha” é um dos principais clássicos da literatura nacional. Símbolo do movimento literário romântico, a obra tem grande influência na construção da identidade brasileira. Os hábitos comuns da sociedade burguesa do Rio de Janeiro em meados do século XIX são muito bem retratados no romance. Notam-se elementos típicos como os estudantes de medicina, os bailes, a tradição da festa de Sant’Ana, o flerte das moças etc. Acrescente-se a isso 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idealização do amor puro, que nasce na infância e permanece apesar do tempo.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ideal amoroso, não há traição, nem adultério. Essa pureza é uma das principais características que enquadram a obra como romântica.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33150" marR="33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727372203"/>
                  </a:ext>
                </a:extLst>
              </a:tr>
            </a:tbl>
          </a:graphicData>
        </a:graphic>
      </p:graphicFrame>
      <p:sp>
        <p:nvSpPr>
          <p:cNvPr id="9" name="Rectangle 1">
            <a:extLst>
              <a:ext uri="{FF2B5EF4-FFF2-40B4-BE49-F238E27FC236}">
                <a16:creationId xmlns:a16="http://schemas.microsoft.com/office/drawing/2014/main" id="{B5C244C1-5D84-D5D5-6534-260892902150}"/>
              </a:ext>
            </a:extLst>
          </p:cNvPr>
          <p:cNvSpPr>
            <a:spLocks noChangeArrowheads="1"/>
          </p:cNvSpPr>
          <p:nvPr/>
        </p:nvSpPr>
        <p:spPr bwMode="auto">
          <a:xfrm>
            <a:off x="4508500" y="12049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090151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6D5A4-85A8-B208-BBE8-46D8D1F6CC4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3D10650-660B-F68F-46F5-57913A529F24}"/>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CFB37028-80FF-10C0-35B3-13E88560D90A}"/>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A8980D96-46F3-B0E4-2532-BCF83CD7DB50}"/>
              </a:ext>
            </a:extLst>
          </p:cNvPr>
          <p:cNvGraphicFramePr>
            <a:graphicFrameLocks noGrp="1"/>
          </p:cNvGraphicFramePr>
          <p:nvPr>
            <p:extLst>
              <p:ext uri="{D42A27DB-BD31-4B8C-83A1-F6EECF244321}">
                <p14:modId xmlns:p14="http://schemas.microsoft.com/office/powerpoint/2010/main" val="1767704191"/>
              </p:ext>
            </p:extLst>
          </p:nvPr>
        </p:nvGraphicFramePr>
        <p:xfrm>
          <a:off x="321334" y="784416"/>
          <a:ext cx="11549332" cy="4601782"/>
        </p:xfrm>
        <a:graphic>
          <a:graphicData uri="http://schemas.openxmlformats.org/drawingml/2006/table">
            <a:tbl>
              <a:tblPr firstRow="1" firstCol="1" bandRow="1"/>
              <a:tblGrid>
                <a:gridCol w="11549332">
                  <a:extLst>
                    <a:ext uri="{9D8B030D-6E8A-4147-A177-3AD203B41FA5}">
                      <a16:colId xmlns:a16="http://schemas.microsoft.com/office/drawing/2014/main" val="839059443"/>
                    </a:ext>
                  </a:extLst>
                </a:gridCol>
              </a:tblGrid>
              <a:tr h="4351338">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romance </a:t>
                      </a:r>
                      <a:r>
                        <a:rPr lang="pt-BR" sz="2200" b="1"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Moreninha</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conta a história de amor entre Augusto e D. Carolina (a Moreninha). Tudo começa quando Augusto, Leopoldo e Fabrício são convidados por Filipe para passar o feriado de Sant’Ana na casa de sua avó, na Ilha de Paquetá, Rio de Janeiro (o nome da ilha não é dito na obra, porém a descrição da ilha e alguns dados de sua biografia levam a crer que se trata da ilha de Paquetá). Os quatro amigos estudantes de medicina vão para a Ilha passar o feriado e lá encontram D. Ana, a anfitriã, duas amigas, a irmã de Filipe, D. Carolina e suas primas Joana e Joaquina. Antes de partirem, Filipe havia feito uma aposta com Augusto: se Augusto voltasse da Ilha sem ter se apaixonado verdadeiramente por uma das meninas, Filipe escreveria um romance por ter perdido a aposta. Caso se apaixonasse, Augusto é quem deveria escrevê-lo. A partir daí, Augusto conhece Carolina (a Moreninha) por quem se apaixona. O único obstáculo à união dos dois é a promessa de fidelidade feita pelo estudante a uma menina que conhecera na infância e cujo paradeiro e identidade desconhecia. Porém, esse empecilho é resolvido no final do livro, causando surpresa aos leitores e personagens do enredo (a menina da infância é D. Carolina).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33150" marR="33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826586073"/>
                  </a:ext>
                </a:extLst>
              </a:tr>
            </a:tbl>
          </a:graphicData>
        </a:graphic>
      </p:graphicFrame>
      <p:sp>
        <p:nvSpPr>
          <p:cNvPr id="3" name="Rectangle 1">
            <a:extLst>
              <a:ext uri="{FF2B5EF4-FFF2-40B4-BE49-F238E27FC236}">
                <a16:creationId xmlns:a16="http://schemas.microsoft.com/office/drawing/2014/main" id="{4637314F-AA00-0AB8-0C24-D3ED2811E264}"/>
              </a:ext>
            </a:extLst>
          </p:cNvPr>
          <p:cNvSpPr>
            <a:spLocks noChangeArrowheads="1"/>
          </p:cNvSpPr>
          <p:nvPr/>
        </p:nvSpPr>
        <p:spPr bwMode="auto">
          <a:xfrm>
            <a:off x="4508500" y="12049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319860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7B6F7-4476-56D3-9A79-033F50AA5A9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1135305-98E0-737F-E892-5C5042F22E43}"/>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8AB8AE4D-E79B-9F4E-FC99-3DBE311F1D2A}"/>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9" name="Rectangle 2">
            <a:extLst>
              <a:ext uri="{FF2B5EF4-FFF2-40B4-BE49-F238E27FC236}">
                <a16:creationId xmlns:a16="http://schemas.microsoft.com/office/drawing/2014/main" id="{AC2066EA-1FB5-CA60-1057-1E4EF423F6B1}"/>
              </a:ext>
            </a:extLst>
          </p:cNvPr>
          <p:cNvSpPr>
            <a:spLocks noChangeArrowheads="1"/>
          </p:cNvSpPr>
          <p:nvPr/>
        </p:nvSpPr>
        <p:spPr bwMode="auto">
          <a:xfrm>
            <a:off x="2776538" y="36655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4" name="Rectangle 4">
            <a:extLst>
              <a:ext uri="{FF2B5EF4-FFF2-40B4-BE49-F238E27FC236}">
                <a16:creationId xmlns:a16="http://schemas.microsoft.com/office/drawing/2014/main" id="{BAEACDA7-6140-3081-7CDF-6985FECF2798}"/>
              </a:ext>
            </a:extLst>
          </p:cNvPr>
          <p:cNvSpPr>
            <a:spLocks noChangeArrowheads="1"/>
          </p:cNvSpPr>
          <p:nvPr/>
        </p:nvSpPr>
        <p:spPr bwMode="auto">
          <a:xfrm>
            <a:off x="1782239" y="479980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8C263010-0D71-AB87-6004-4E837BAF0238}"/>
              </a:ext>
            </a:extLst>
          </p:cNvPr>
          <p:cNvGraphicFramePr>
            <a:graphicFrameLocks noGrp="1"/>
          </p:cNvGraphicFramePr>
          <p:nvPr>
            <p:extLst>
              <p:ext uri="{D42A27DB-BD31-4B8C-83A1-F6EECF244321}">
                <p14:modId xmlns:p14="http://schemas.microsoft.com/office/powerpoint/2010/main" val="3690635572"/>
              </p:ext>
            </p:extLst>
          </p:nvPr>
        </p:nvGraphicFramePr>
        <p:xfrm>
          <a:off x="321334" y="689869"/>
          <a:ext cx="11549332" cy="5893811"/>
        </p:xfrm>
        <a:graphic>
          <a:graphicData uri="http://schemas.openxmlformats.org/drawingml/2006/table">
            <a:tbl>
              <a:tblPr firstRow="1" firstCol="1" bandRow="1"/>
              <a:tblGrid>
                <a:gridCol w="11549332">
                  <a:extLst>
                    <a:ext uri="{9D8B030D-6E8A-4147-A177-3AD203B41FA5}">
                      <a16:colId xmlns:a16="http://schemas.microsoft.com/office/drawing/2014/main" val="2315287440"/>
                    </a:ext>
                  </a:extLst>
                </a:gridCol>
              </a:tblGrid>
              <a:tr h="5893811">
                <a:tc>
                  <a:txBody>
                    <a:bodyPr/>
                    <a:lstStyle/>
                    <a:p>
                      <a:pPr>
                        <a:lnSpc>
                          <a:spcPct val="115000"/>
                        </a:lnSpc>
                        <a:spcAft>
                          <a:spcPts val="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Personagens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Filipe: estudante de medicina, amigo de Augusto. Faz o convite aos colegas para passarem o feriado na casa de sua avó.</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Leopoldo: o mais animado dos amigos de Augusto, também estudante de medicina.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Fabrício: é prático e um tanto mesquinho quando se trata de relacionamentos. Pede ajuda a Augusto para livrar-se de Joaquina.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Augusto: é volúvel e inconstante nos relacionamentos amorosos. Apaixona-se facilmente, mas dura pouco, por isso afirma nunca ter amado. Apesar da inconstância, é romântico. Pois não engana as moças, apenas é volúvel.</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Joana: prima de Filipe. Tem dezessete anos, cabelos e olhos negros, é pálida.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Joaquina: prima de Filipe. Tem dezesseis anos, é loura de olhos azuis e tem faces cor-de-rosa.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Ana: avó de Filipe. Dona da casa na ilha, senhora amável de sessenta anos que nutre um carinho especial pela neta (a Moreninha) que criou após ter ficado órfã.</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Moreninha: irmã de Filipe. Menina de quatorze anos, travessa, engraçada e impertinente.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Violante: uma senhora amiga de D. Ana. Era inconveniente e chateou Augusto com lamentações e assuntos de doenças.                                                              </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http://educacao.globo.com/literatura/assunto/resumos-de-livros/a-moreninha.html. Acesso em: 28 maio 2025.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33150" marR="33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763782429"/>
                  </a:ext>
                </a:extLst>
              </a:tr>
            </a:tbl>
          </a:graphicData>
        </a:graphic>
      </p:graphicFrame>
      <p:sp>
        <p:nvSpPr>
          <p:cNvPr id="3" name="Rectangle 1">
            <a:extLst>
              <a:ext uri="{FF2B5EF4-FFF2-40B4-BE49-F238E27FC236}">
                <a16:creationId xmlns:a16="http://schemas.microsoft.com/office/drawing/2014/main" id="{77D36504-AE17-3004-0ABE-C21A2F4C9718}"/>
              </a:ext>
            </a:extLst>
          </p:cNvPr>
          <p:cNvSpPr>
            <a:spLocks noChangeArrowheads="1"/>
          </p:cNvSpPr>
          <p:nvPr/>
        </p:nvSpPr>
        <p:spPr bwMode="auto">
          <a:xfrm>
            <a:off x="4508500" y="12653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8517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65D35-82CF-9DA6-900C-7A0E34713FA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447BAE2-B522-1526-9283-68A5873FF56C}"/>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8B1B46BC-41DF-D3FF-AE69-5FD724C3010A}"/>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9" name="Rectangle 1">
            <a:extLst>
              <a:ext uri="{FF2B5EF4-FFF2-40B4-BE49-F238E27FC236}">
                <a16:creationId xmlns:a16="http://schemas.microsoft.com/office/drawing/2014/main" id="{A53C61A9-B754-083B-A106-44D932E88016}"/>
              </a:ext>
            </a:extLst>
          </p:cNvPr>
          <p:cNvSpPr>
            <a:spLocks noChangeArrowheads="1"/>
          </p:cNvSpPr>
          <p:nvPr/>
        </p:nvSpPr>
        <p:spPr bwMode="auto">
          <a:xfrm>
            <a:off x="2776538" y="36052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20" name="Tinta 19">
                <a:extLst>
                  <a:ext uri="{FF2B5EF4-FFF2-40B4-BE49-F238E27FC236}">
                    <a16:creationId xmlns:a16="http://schemas.microsoft.com/office/drawing/2014/main" id="{FAADE84B-89DA-C343-7A5A-4ED30C7CA046}"/>
                  </a:ext>
                </a:extLst>
              </p14:cNvPr>
              <p14:cNvContentPartPr/>
              <p14:nvPr/>
            </p14:nvContentPartPr>
            <p14:xfrm>
              <a:off x="9161430" y="3346602"/>
              <a:ext cx="360" cy="360"/>
            </p14:xfrm>
          </p:contentPart>
        </mc:Choice>
        <mc:Fallback xmlns="">
          <p:pic>
            <p:nvPicPr>
              <p:cNvPr id="20" name="Tinta 19">
                <a:extLst>
                  <a:ext uri="{FF2B5EF4-FFF2-40B4-BE49-F238E27FC236}">
                    <a16:creationId xmlns:a16="http://schemas.microsoft.com/office/drawing/2014/main" id="{FAADE84B-89DA-C343-7A5A-4ED30C7CA046}"/>
                  </a:ext>
                </a:extLst>
              </p:cNvPr>
              <p:cNvPicPr/>
              <p:nvPr/>
            </p:nvPicPr>
            <p:blipFill>
              <a:blip r:embed="rId4"/>
              <a:stretch>
                <a:fillRect/>
              </a:stretch>
            </p:blipFill>
            <p:spPr>
              <a:xfrm>
                <a:off x="9152790" y="3292602"/>
                <a:ext cx="18000" cy="108000"/>
              </a:xfrm>
              <a:prstGeom prst="rect">
                <a:avLst/>
              </a:prstGeom>
            </p:spPr>
          </p:pic>
        </mc:Fallback>
      </mc:AlternateContent>
      <p:sp>
        <p:nvSpPr>
          <p:cNvPr id="11" name="CaixaDeTexto 10">
            <a:extLst>
              <a:ext uri="{FF2B5EF4-FFF2-40B4-BE49-F238E27FC236}">
                <a16:creationId xmlns:a16="http://schemas.microsoft.com/office/drawing/2014/main" id="{D56B828C-72D7-8244-C9D4-F6247E74D8C0}"/>
              </a:ext>
            </a:extLst>
          </p:cNvPr>
          <p:cNvSpPr txBox="1"/>
          <p:nvPr/>
        </p:nvSpPr>
        <p:spPr>
          <a:xfrm>
            <a:off x="321334" y="1362137"/>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pic>
        <p:nvPicPr>
          <p:cNvPr id="12" name="Imagem 11" descr="Texto, Linha do tempo&#10;&#10;O conteúdo gerado por IA pode estar incorreto.">
            <a:extLst>
              <a:ext uri="{FF2B5EF4-FFF2-40B4-BE49-F238E27FC236}">
                <a16:creationId xmlns:a16="http://schemas.microsoft.com/office/drawing/2014/main" id="{2DE96E52-761B-2DB4-DB42-D0E2D12AF3AD}"/>
              </a:ext>
            </a:extLst>
          </p:cNvPr>
          <p:cNvPicPr>
            <a:picLocks noChangeAspect="1"/>
          </p:cNvPicPr>
          <p:nvPr/>
        </p:nvPicPr>
        <p:blipFill rotWithShape="1">
          <a:blip r:embed="rId5">
            <a:extLst>
              <a:ext uri="{28A0092B-C50C-407E-A947-70E740481C1C}">
                <a14:useLocalDpi xmlns:a14="http://schemas.microsoft.com/office/drawing/2010/main" val="0"/>
              </a:ext>
            </a:extLst>
          </a:blip>
          <a:srcRect l="9928" t="1724" r="8489" b="7148"/>
          <a:stretch>
            <a:fillRect/>
          </a:stretch>
        </p:blipFill>
        <p:spPr bwMode="auto">
          <a:xfrm>
            <a:off x="368070" y="1507067"/>
            <a:ext cx="2531594" cy="3686364"/>
          </a:xfrm>
          <a:prstGeom prst="rect">
            <a:avLst/>
          </a:prstGeom>
          <a:ln>
            <a:noFill/>
          </a:ln>
          <a:extLst>
            <a:ext uri="{53640926-AAD7-44D8-BBD7-CCE9431645EC}">
              <a14:shadowObscured xmlns:a14="http://schemas.microsoft.com/office/drawing/2010/main"/>
            </a:ext>
          </a:extLst>
        </p:spPr>
      </p:pic>
      <p:sp>
        <p:nvSpPr>
          <p:cNvPr id="21" name="CaixaDeTexto 20">
            <a:extLst>
              <a:ext uri="{FF2B5EF4-FFF2-40B4-BE49-F238E27FC236}">
                <a16:creationId xmlns:a16="http://schemas.microsoft.com/office/drawing/2014/main" id="{F069A895-E1E3-3BD6-4FB4-D7A7A23D92DA}"/>
              </a:ext>
            </a:extLst>
          </p:cNvPr>
          <p:cNvSpPr txBox="1"/>
          <p:nvPr/>
        </p:nvSpPr>
        <p:spPr>
          <a:xfrm>
            <a:off x="321334" y="512306"/>
            <a:ext cx="11496856" cy="2013628"/>
          </a:xfrm>
          <a:prstGeom prst="rect">
            <a:avLst/>
          </a:prstGeom>
          <a:noFill/>
        </p:spPr>
        <p:txBody>
          <a:bodyPr wrap="square">
            <a:spAutoFit/>
          </a:bodyPr>
          <a:lstStyle/>
          <a:p>
            <a:pPr>
              <a:lnSpc>
                <a:spcPct val="115000"/>
              </a:lnSpc>
            </a:pPr>
            <a:r>
              <a:rPr lang="pt-BR" sz="2200" dirty="0">
                <a:latin typeface="Arial Narrow" panose="020B0606020202030204" pitchFamily="34" charset="0"/>
              </a:rPr>
              <a:t>Leia o fragmento do Capítulo 1 de “A Moreninha”, de Joaquim Manuel de Macedo. </a:t>
            </a:r>
          </a:p>
          <a:p>
            <a:pPr>
              <a:lnSpc>
                <a:spcPct val="115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 MORENINHA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Joaquim Manuel de Macedo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1 - </a:t>
            </a:r>
            <a:r>
              <a:rPr lang="pt-BR" sz="2200" b="1"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Aposta Imprudente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3" name="CaixaDeTexto 22">
            <a:extLst>
              <a:ext uri="{FF2B5EF4-FFF2-40B4-BE49-F238E27FC236}">
                <a16:creationId xmlns:a16="http://schemas.microsoft.com/office/drawing/2014/main" id="{F0A14356-6CA1-F116-3F0A-42B6318EDEA5}"/>
              </a:ext>
            </a:extLst>
          </p:cNvPr>
          <p:cNvSpPr txBox="1"/>
          <p:nvPr/>
        </p:nvSpPr>
        <p:spPr>
          <a:xfrm>
            <a:off x="2860587" y="2544604"/>
            <a:ext cx="8996680" cy="3381247"/>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Bravo! exclamou Filipe, entrando e despindo a casaca, que pendurou em um cabide velho. Bravo!... interessante cena! mas certo que desonrosa fora para casa de um estudante de Medicina e já no sexto ano, a não valer-lhe o adágio antigo: - o hábito não faz o monge.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Temos discurso!... atenção!... ordem!... gritaram a um tempo três vozes.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Coisa célebre! acrescentou Leopoldo. Filipe sempre se torna orador depois do jantar...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E dá-lhe para fazer epigramas, disse Fabrício.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5" name="CaixaDeTexto 24">
            <a:extLst>
              <a:ext uri="{FF2B5EF4-FFF2-40B4-BE49-F238E27FC236}">
                <a16:creationId xmlns:a16="http://schemas.microsoft.com/office/drawing/2014/main" id="{4E48E489-FF83-98C1-5753-2FB0A53F4268}"/>
              </a:ext>
            </a:extLst>
          </p:cNvPr>
          <p:cNvSpPr txBox="1"/>
          <p:nvPr/>
        </p:nvSpPr>
        <p:spPr>
          <a:xfrm>
            <a:off x="321334" y="5733486"/>
            <a:ext cx="11496856" cy="845681"/>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Naturalmente, acudiu Leopoldo, que, por dono da casa, maior quinhão houvera no cumprimento do recém-chegado; naturalmente. Bocage, quando tomava carraspana, descompunha os médicos.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8900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75010-A6A5-7A93-F7D0-C736EBCC0D4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E25C9B5-F150-5B1F-4D10-9711EA41A09C}"/>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94017538-949D-5359-9C14-FE1358AA0BEB}"/>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cxnSp>
        <p:nvCxnSpPr>
          <p:cNvPr id="8" name="Conector reto 7">
            <a:extLst>
              <a:ext uri="{FF2B5EF4-FFF2-40B4-BE49-F238E27FC236}">
                <a16:creationId xmlns:a16="http://schemas.microsoft.com/office/drawing/2014/main" id="{C7D9DE30-E9E0-E4D1-A7FB-8501BE0A0E48}"/>
              </a:ext>
            </a:extLst>
          </p:cNvPr>
          <p:cNvCxnSpPr>
            <a:cxnSpLocks/>
          </p:cNvCxnSpPr>
          <p:nvPr/>
        </p:nvCxnSpPr>
        <p:spPr>
          <a:xfrm>
            <a:off x="1121025" y="289856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CaixaDeTexto 6">
            <a:extLst>
              <a:ext uri="{FF2B5EF4-FFF2-40B4-BE49-F238E27FC236}">
                <a16:creationId xmlns:a16="http://schemas.microsoft.com/office/drawing/2014/main" id="{0234F791-C0CB-6C56-6676-11931DDB41A7}"/>
              </a:ext>
            </a:extLst>
          </p:cNvPr>
          <p:cNvSpPr txBox="1"/>
          <p:nvPr/>
        </p:nvSpPr>
        <p:spPr>
          <a:xfrm>
            <a:off x="268858" y="496505"/>
            <a:ext cx="11549332" cy="3673634"/>
          </a:xfrm>
          <a:prstGeom prst="rect">
            <a:avLst/>
          </a:prstGeom>
          <a:noFill/>
        </p:spPr>
        <p:txBody>
          <a:bodyPr wrap="square">
            <a:spAutoFit/>
          </a:bodyPr>
          <a:lstStyle/>
          <a:p>
            <a:pPr indent="449580" algn="just">
              <a:lnSpc>
                <a:spcPct val="115000"/>
              </a:lnSpc>
              <a:spcAft>
                <a:spcPts val="800"/>
              </a:spcAft>
            </a:pPr>
            <a:r>
              <a:rPr lang="pt-BR" sz="2200" kern="100" dirty="0">
                <a:latin typeface="Arial Narrow" panose="020B0606020202030204" pitchFamily="34" charset="0"/>
                <a:ea typeface="Calibri" panose="020F0502020204030204" pitchFamily="34" charset="0"/>
                <a:cs typeface="Arial" panose="020B0604020202020204" pitchFamily="34" charset="0"/>
              </a:rPr>
              <a:t>_ </a:t>
            </a:r>
            <a:r>
              <a:rPr lang="pt-BR" sz="2200" kern="100" dirty="0" err="1">
                <a:latin typeface="Arial Narrow" panose="020B0606020202030204" pitchFamily="34" charset="0"/>
                <a:ea typeface="Calibri" panose="020F0502020204030204" pitchFamily="34" charset="0"/>
                <a:cs typeface="Arial" panose="020B0604020202020204" pitchFamily="34" charset="0"/>
              </a:rPr>
              <a:t>C’est</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err="1">
                <a:latin typeface="Arial Narrow" panose="020B0606020202030204" pitchFamily="34" charset="0"/>
                <a:ea typeface="Calibri" panose="020F0502020204030204" pitchFamily="34" charset="0"/>
                <a:cs typeface="Arial" panose="020B0604020202020204" pitchFamily="34" charset="0"/>
              </a:rPr>
              <a:t>trop</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err="1">
                <a:latin typeface="Arial Narrow" panose="020B0606020202030204" pitchFamily="34" charset="0"/>
                <a:ea typeface="Calibri" panose="020F0502020204030204" pitchFamily="34" charset="0"/>
                <a:cs typeface="Arial" panose="020B0604020202020204" pitchFamily="34" charset="0"/>
              </a:rPr>
              <a:t>fort</a:t>
            </a:r>
            <a:r>
              <a:rPr lang="pt-BR" sz="2200" kern="100" dirty="0">
                <a:latin typeface="Arial Narrow" panose="020B0606020202030204" pitchFamily="34" charset="0"/>
                <a:ea typeface="Calibri" panose="020F0502020204030204" pitchFamily="34" charset="0"/>
                <a:cs typeface="Arial" panose="020B0604020202020204" pitchFamily="34" charset="0"/>
              </a:rPr>
              <a:t>! bocejou Augusto, espreguiçando-se no canapé em que se achava deitado. </a:t>
            </a:r>
            <a:endParaRPr lang="pt-BR" sz="2200" kern="100" dirty="0">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Como quiserem, continuou Filipe, pondo-se em hábitos menores; mas, por minha vida, que a carraspana de hoje ainda me concede apreciar devidamente aqui o meu amigo Fabrício, que talvez acaba de chegar de alguma visita diplomática, vestido com esmero e alinho, porém, tendo a cabeça encapuzada com a vermelha e velha carapuça do Leopoldo; este, ali escondido dentro do seu robe-de-chambre cor de burro quando foge, e sentado em uma cadeira tão desconjuntada que, para não cair com ela, põe em ação todas as leis de equilíbrio, que estudou em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Pouillet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acolá, enfim, o meu romântico Augusto, em ceroulas, com as fraldas à mostra, estirado em um canapé em tão bom uso, que ainda agora mesmo fez com que Leopoldo se lembrasse de Bocage.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CaixaDeTexto 9">
            <a:extLst>
              <a:ext uri="{FF2B5EF4-FFF2-40B4-BE49-F238E27FC236}">
                <a16:creationId xmlns:a16="http://schemas.microsoft.com/office/drawing/2014/main" id="{FAD01D38-98BB-CC7D-F5CA-06C8F76FAF70}"/>
              </a:ext>
            </a:extLst>
          </p:cNvPr>
          <p:cNvSpPr txBox="1"/>
          <p:nvPr/>
        </p:nvSpPr>
        <p:spPr>
          <a:xfrm>
            <a:off x="0" y="4170139"/>
            <a:ext cx="11810600" cy="2424062"/>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Vejam como Augusto já está enternecido...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Mas, Filipe, tu já me disseste que tinhas uma irmã.</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Sim, é uma moreninha de quatorze anos.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Moreninha? diabo!... exclamou outra vez Augusto, dando novo pulo.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Não; porém, eu torno a afirmar que tu amarás uma de minhas primas todo o tempo que for da vontade dela.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08921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DE2AD-38A7-5C0B-FFA2-363180C23A4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E88A3C1-01ED-1252-BED8-54BF69DEB07B}"/>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9379EBE4-4127-12FB-14F2-4CABECDA4269}"/>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83394EFE-45F2-3CB6-4DDD-B1EAF7B74ED2}"/>
              </a:ext>
            </a:extLst>
          </p:cNvPr>
          <p:cNvSpPr txBox="1"/>
          <p:nvPr/>
        </p:nvSpPr>
        <p:spPr>
          <a:xfrm>
            <a:off x="321334" y="751342"/>
            <a:ext cx="11549332" cy="6306342"/>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Que mimos de amor que são as primas deste senhor!...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Eu te mostrarei.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Juro que não.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Aposto que sim.</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Aposto que não.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Papel e tinta, escreva-se a aposta.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200" dirty="0">
                <a:effectLst/>
                <a:latin typeface="Arial Narrow" panose="020B0606020202030204" pitchFamily="34" charset="0"/>
                <a:ea typeface="Calibri" panose="020F0502020204030204" pitchFamily="34" charset="0"/>
                <a:cs typeface="Arial" panose="020B0604020202020204" pitchFamily="34" charset="0"/>
              </a:rPr>
              <a:t>       _ Mas tu me dás muita vantagem e eu rejeitaria a menor. Tens apenas duas primas; é um número de feiticeiras muito limitado. Não sejam só elas as únicas magas que em teu favor invoques para me encantar. Meus sentimentos ofendem, talvez, </a:t>
            </a:r>
            <a:r>
              <a:rPr lang="pt-BR" sz="2200" dirty="0">
                <a:latin typeface="Arial Narrow" panose="020B0606020202030204" pitchFamily="34" charset="0"/>
              </a:rPr>
              <a:t>a vaidade de todas as belas; todas as belas, pois, tenham o direito de te fazer ganhar a aposta, meu valente campeão do amor constante!</a:t>
            </a:r>
          </a:p>
          <a:p>
            <a:r>
              <a:rPr lang="pt-BR" sz="2200" dirty="0">
                <a:latin typeface="Arial Narrow" panose="020B0606020202030204" pitchFamily="34" charset="0"/>
              </a:rPr>
              <a:t>_ Como quiseres, mas escreve.</a:t>
            </a:r>
          </a:p>
          <a:p>
            <a:r>
              <a:rPr lang="pt-BR" sz="2200" dirty="0">
                <a:latin typeface="Arial Narrow" panose="020B0606020202030204" pitchFamily="34" charset="0"/>
              </a:rPr>
              <a:t>_ E quem perder?...</a:t>
            </a:r>
          </a:p>
          <a:p>
            <a:r>
              <a:rPr lang="pt-BR" sz="2200" dirty="0">
                <a:latin typeface="Arial Narrow" panose="020B0606020202030204" pitchFamily="34" charset="0"/>
              </a:rPr>
              <a:t>_ Pagará a todos nós um almoço no </a:t>
            </a:r>
            <a:r>
              <a:rPr lang="pt-BR" sz="2200" dirty="0" err="1">
                <a:latin typeface="Arial Narrow" panose="020B0606020202030204" pitchFamily="34" charset="0"/>
              </a:rPr>
              <a:t>Pharoux</a:t>
            </a:r>
            <a:r>
              <a:rPr lang="pt-BR" sz="2200" dirty="0">
                <a:latin typeface="Arial Narrow" panose="020B0606020202030204" pitchFamily="34" charset="0"/>
              </a:rPr>
              <a:t>, disse Fabrício.</a:t>
            </a:r>
          </a:p>
          <a:p>
            <a:endParaRPr lang="pt-BR" dirty="0">
              <a:latin typeface="Arial Narrow" panose="020B0606020202030204" pitchFamily="34" charset="0"/>
            </a:endParaRPr>
          </a:p>
          <a:p>
            <a:r>
              <a:rPr lang="pt-BR" dirty="0">
                <a:latin typeface="Arial Narrow" panose="020B0606020202030204" pitchFamily="34" charset="0"/>
              </a:rPr>
              <a:t> </a:t>
            </a:r>
          </a:p>
          <a:p>
            <a:pPr>
              <a:buNone/>
            </a:pPr>
            <a:endParaRPr lang="pt-BR" sz="2200" dirty="0"/>
          </a:p>
        </p:txBody>
      </p:sp>
    </p:spTree>
    <p:extLst>
      <p:ext uri="{BB962C8B-B14F-4D97-AF65-F5344CB8AC3E}">
        <p14:creationId xmlns:p14="http://schemas.microsoft.com/office/powerpoint/2010/main" val="43652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6911C-460B-F28C-C345-41803C68B02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94A505C-5BF4-2A5E-1991-169476DDB57D}"/>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7F39C38C-7183-07A3-B0A3-8D34469C917F}"/>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A48C3B93-1A4F-4EB0-7C53-2AA1AE361B71}"/>
              </a:ext>
            </a:extLst>
          </p:cNvPr>
          <p:cNvSpPr txBox="1"/>
          <p:nvPr/>
        </p:nvSpPr>
        <p:spPr>
          <a:xfrm>
            <a:off x="256032" y="685018"/>
            <a:ext cx="11614634" cy="3046796"/>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Qual almoço! acudiu Leopoldo. Pagará um camarote no primeiro drama novo que representar o nosso João Caetano.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_ Nem almoço, nem camarote, concluiu Filipe; se perderes, escreverás a história da tua derrota, e se ganhares, escreverei o triunfo da tua inconstância.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indent="450215"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_</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Bem, escrever-se-á um romance, e um de nós dois, o infeliz, será o autor.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Imagem disponível em:</a:t>
            </a:r>
            <a:r>
              <a:rPr lang="pt-BR" sz="1000" kern="100" dirty="0">
                <a:effectLst/>
                <a:latin typeface="Calibri" panose="020F0502020204030204" pitchFamily="34" charset="0"/>
                <a:ea typeface="Calibri" panose="020F0502020204030204" pitchFamily="34" charset="0"/>
                <a:cs typeface="Arial" panose="020B0604020202020204" pitchFamily="34" charset="0"/>
              </a:rPr>
              <a:t> </a:t>
            </a:r>
            <a:r>
              <a:rPr lang="pt-BR" sz="1000" kern="100" dirty="0">
                <a:effectLst/>
                <a:latin typeface="Arial Narrow" panose="020B0606020202030204" pitchFamily="34" charset="0"/>
                <a:ea typeface="Calibri" panose="020F0502020204030204" pitchFamily="34" charset="0"/>
                <a:cs typeface="Arial" panose="020B0604020202020204" pitchFamily="34" charset="0"/>
              </a:rPr>
              <a:t>https://digital.bbm.usp.br/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handle</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bbm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/4000. Acesso em: 27 maio 2025.</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a:t>
            </a:r>
            <a:r>
              <a:rPr lang="pt-BR" sz="1000" kern="100" dirty="0">
                <a:effectLst/>
                <a:latin typeface="Calibri" panose="020F0502020204030204" pitchFamily="34" charset="0"/>
                <a:ea typeface="Calibri" panose="020F0502020204030204" pitchFamily="34" charset="0"/>
                <a:cs typeface="Arial" panose="020B0604020202020204" pitchFamily="34" charset="0"/>
              </a:rPr>
              <a:t> </a:t>
            </a:r>
            <a:r>
              <a:rPr lang="pt-BR" sz="1000" kern="100" dirty="0">
                <a:effectLst/>
                <a:latin typeface="Arial Narrow" panose="020B0606020202030204" pitchFamily="34" charset="0"/>
                <a:ea typeface="Calibri" panose="020F0502020204030204" pitchFamily="34" charset="0"/>
                <a:cs typeface="Arial" panose="020B0604020202020204" pitchFamily="34" charset="0"/>
              </a:rPr>
              <a:t>http://www.culturatura.com.br/obras/A%20moreninha.pdf. Acesso em: 27 maio 2025.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8" name="Tabela 7">
            <a:extLst>
              <a:ext uri="{FF2B5EF4-FFF2-40B4-BE49-F238E27FC236}">
                <a16:creationId xmlns:a16="http://schemas.microsoft.com/office/drawing/2014/main" id="{1CC046F6-406F-C38F-2404-0D47051017EE}"/>
              </a:ext>
            </a:extLst>
          </p:cNvPr>
          <p:cNvGraphicFramePr>
            <a:graphicFrameLocks noGrp="1"/>
          </p:cNvGraphicFramePr>
          <p:nvPr>
            <p:extLst>
              <p:ext uri="{D42A27DB-BD31-4B8C-83A1-F6EECF244321}">
                <p14:modId xmlns:p14="http://schemas.microsoft.com/office/powerpoint/2010/main" val="460910624"/>
              </p:ext>
            </p:extLst>
          </p:nvPr>
        </p:nvGraphicFramePr>
        <p:xfrm>
          <a:off x="366678" y="3656376"/>
          <a:ext cx="11458644" cy="2824434"/>
        </p:xfrm>
        <a:graphic>
          <a:graphicData uri="http://schemas.openxmlformats.org/drawingml/2006/table">
            <a:tbl>
              <a:tblPr firstRow="1" firstCol="1" bandRow="1"/>
              <a:tblGrid>
                <a:gridCol w="11458644">
                  <a:extLst>
                    <a:ext uri="{9D8B030D-6E8A-4147-A177-3AD203B41FA5}">
                      <a16:colId xmlns:a16="http://schemas.microsoft.com/office/drawing/2014/main" val="582869191"/>
                    </a:ext>
                  </a:extLst>
                </a:gridCol>
              </a:tblGrid>
              <a:tr h="2824434">
                <a:tc>
                  <a:txBody>
                    <a:bodyPr/>
                    <a:lstStyle/>
                    <a:p>
                      <a:pPr algn="just">
                        <a:lnSpc>
                          <a:spcPct val="115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romance é uma narrativa longa</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escrita em prosa (textos escritos de forma corrida, organizados em parágrafos, cuja intenção é a exposição de uma história) e possui a seguinte estrutura: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Ação:</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série de acontecimentos que se combinam para formar o enredo da obra.</a:t>
                      </a:r>
                      <a:endParaRPr lang="pt-BR" sz="2200" kern="100" dirty="0">
                        <a:solidFill>
                          <a:srgbClr val="2F549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Lugar:</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espaços físicos em que transcorre a ação.</a:t>
                      </a:r>
                      <a:endParaRPr lang="pt-BR" sz="2200" kern="100" dirty="0">
                        <a:solidFill>
                          <a:srgbClr val="2F549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Tempo:</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o “quando” da ação, as datas dos acontecimentos, ou mesmo a duração dos fatos narrados:</a:t>
                      </a:r>
                      <a:endParaRPr lang="pt-BR" sz="2200" kern="100" dirty="0">
                        <a:solidFill>
                          <a:srgbClr val="2F5496"/>
                        </a:solidFill>
                        <a:effectLst/>
                        <a:latin typeface="Calibri" panose="020F0502020204030204" pitchFamily="34" charset="0"/>
                        <a:ea typeface="Calibri" panose="020F0502020204030204" pitchFamily="34" charset="0"/>
                        <a:cs typeface="Arial" panose="020B0604020202020204" pitchFamily="34" charset="0"/>
                      </a:endParaRPr>
                    </a:p>
                  </a:txBody>
                  <a:tcPr marL="58830" marR="5883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3565868964"/>
                  </a:ext>
                </a:extLst>
              </a:tr>
            </a:tbl>
          </a:graphicData>
        </a:graphic>
      </p:graphicFrame>
      <p:sp>
        <p:nvSpPr>
          <p:cNvPr id="10" name="Rectangle 1">
            <a:extLst>
              <a:ext uri="{FF2B5EF4-FFF2-40B4-BE49-F238E27FC236}">
                <a16:creationId xmlns:a16="http://schemas.microsoft.com/office/drawing/2014/main" id="{E7E5D81A-3573-9139-8084-ADF906290C1B}"/>
              </a:ext>
            </a:extLst>
          </p:cNvPr>
          <p:cNvSpPr>
            <a:spLocks noChangeArrowheads="1"/>
          </p:cNvSpPr>
          <p:nvPr/>
        </p:nvSpPr>
        <p:spPr bwMode="auto">
          <a:xfrm>
            <a:off x="3254375" y="17097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467028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845E-4A9A-AD3A-2922-B3379ED5A8F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444D87C-3D3E-59B6-52FD-A04D9D763054}"/>
              </a:ext>
            </a:extLst>
          </p:cNvPr>
          <p:cNvSpPr txBox="1"/>
          <p:nvPr/>
        </p:nvSpPr>
        <p:spPr>
          <a:xfrm>
            <a:off x="321334" y="496505"/>
            <a:ext cx="11496856" cy="377026"/>
          </a:xfrm>
          <a:prstGeom prst="rect">
            <a:avLst/>
          </a:prstGeom>
          <a:noFill/>
        </p:spPr>
        <p:txBody>
          <a:bodyPr wrap="square">
            <a:spAutoFit/>
          </a:bodyPr>
          <a:lstStyle/>
          <a:p>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a:p>
            <a:pPr>
              <a:spcBef>
                <a:spcPts val="260"/>
              </a:spcBef>
            </a:pPr>
            <a:r>
              <a:rPr lang="pt-PT" sz="800" i="1" dirty="0">
                <a:effectLst/>
                <a:latin typeface="Trebuchet MS" panose="020B0603020202020204" pitchFamily="34" charset="0"/>
                <a:ea typeface="Tahoma" panose="020B0604030504040204" pitchFamily="34" charset="0"/>
              </a:rPr>
              <a:t> </a:t>
            </a:r>
            <a:endParaRPr lang="pt-BR" sz="1800" dirty="0">
              <a:effectLst/>
              <a:latin typeface="Tahoma" panose="020B0604030504040204" pitchFamily="34" charset="0"/>
              <a:ea typeface="Tahoma" panose="020B0604030504040204" pitchFamily="34" charset="0"/>
            </a:endParaRPr>
          </a:p>
        </p:txBody>
      </p:sp>
      <p:sp>
        <p:nvSpPr>
          <p:cNvPr id="5" name="Rectangle 1">
            <a:extLst>
              <a:ext uri="{FF2B5EF4-FFF2-40B4-BE49-F238E27FC236}">
                <a16:creationId xmlns:a16="http://schemas.microsoft.com/office/drawing/2014/main" id="{A6D71BE3-81B2-B854-4690-31A713902E27}"/>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2" name="Tabela 1">
            <a:extLst>
              <a:ext uri="{FF2B5EF4-FFF2-40B4-BE49-F238E27FC236}">
                <a16:creationId xmlns:a16="http://schemas.microsoft.com/office/drawing/2014/main" id="{CCE099BD-C679-C4A6-6CD0-35E0B8BB181A}"/>
              </a:ext>
            </a:extLst>
          </p:cNvPr>
          <p:cNvGraphicFramePr>
            <a:graphicFrameLocks noGrp="1"/>
          </p:cNvGraphicFramePr>
          <p:nvPr>
            <p:extLst>
              <p:ext uri="{D42A27DB-BD31-4B8C-83A1-F6EECF244321}">
                <p14:modId xmlns:p14="http://schemas.microsoft.com/office/powerpoint/2010/main" val="1570094808"/>
              </p:ext>
            </p:extLst>
          </p:nvPr>
        </p:nvGraphicFramePr>
        <p:xfrm>
          <a:off x="373810" y="767080"/>
          <a:ext cx="11496856" cy="5770879"/>
        </p:xfrm>
        <a:graphic>
          <a:graphicData uri="http://schemas.openxmlformats.org/drawingml/2006/table">
            <a:tbl>
              <a:tblPr firstRow="1" firstCol="1" bandRow="1"/>
              <a:tblGrid>
                <a:gridCol w="11496856">
                  <a:extLst>
                    <a:ext uri="{9D8B030D-6E8A-4147-A177-3AD203B41FA5}">
                      <a16:colId xmlns:a16="http://schemas.microsoft.com/office/drawing/2014/main" val="1699394680"/>
                    </a:ext>
                  </a:extLst>
                </a:gridCol>
              </a:tblGrid>
              <a:tr h="5770879">
                <a:tc>
                  <a:txBody>
                    <a:bodyPr/>
                    <a:lstStyle/>
                    <a:p>
                      <a:pPr algn="just">
                        <a:lnSpc>
                          <a:spcPct val="115000"/>
                        </a:lnSpc>
                        <a:spcAft>
                          <a:spcPts val="800"/>
                        </a:spcAft>
                        <a:buNone/>
                      </a:pP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u="sng"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Tempo cronológico:</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 ação respeita o tempo físico, isto é, a sequência de segundos, minutos, horas, dias, semanas, meses, anos. Assim, o tempo transcorre com regularidade, com linearidade.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u="sng"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Tempo psicológico</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não está relacionado ao espaço, mas ao interior, à mente das personagens. É, portanto, o tempo mental, do pensamento, em que presente, passado e futuro às vezes anulam-se.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Personagens</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realizam a ação:</a:t>
                      </a:r>
                      <a:endParaRPr lang="pt-BR" sz="2200" kern="100" dirty="0">
                        <a:solidFill>
                          <a:srgbClr val="2F549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Trama</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 história narrada, o enredo.</a:t>
                      </a:r>
                      <a:endParaRPr lang="pt-BR" sz="2200" kern="100" dirty="0">
                        <a:solidFill>
                          <a:srgbClr val="2F549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Ponto de vista</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foco narrativo, a perspectiva de quem narra:</a:t>
                      </a:r>
                      <a:endParaRPr lang="pt-BR" sz="2200" kern="100" dirty="0">
                        <a:solidFill>
                          <a:srgbClr val="2F5496"/>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Narrador personagem</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(em primeira pessoa): participa da história.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Narrador observador</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(em terceira pessoa): narra apenas o que ele observa, isto é, não conhece as emoções e pensamentos das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Narrador onisciente </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(em terceira pessoa): possui total conhecimento dos fatos narrados e das personagens. Conhece as emoções e pensamentos das personagens e expõe sua opinião a respeito, em muitos casos.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0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Disponível em: https://mundoeducacao.uol.com.br/literatura/romance.htm. Acesso em: 15 jun. 2025. (Adaptado).</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a:txBody>
                  <a:tcPr marL="58830" marR="5883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E5EBF7"/>
                    </a:solidFill>
                  </a:tcPr>
                </a:tc>
                <a:extLst>
                  <a:ext uri="{0D108BD9-81ED-4DB2-BD59-A6C34878D82A}">
                    <a16:rowId xmlns:a16="http://schemas.microsoft.com/office/drawing/2014/main" val="4112558117"/>
                  </a:ext>
                </a:extLst>
              </a:tr>
            </a:tbl>
          </a:graphicData>
        </a:graphic>
      </p:graphicFrame>
      <p:sp>
        <p:nvSpPr>
          <p:cNvPr id="3" name="Rectangle 1">
            <a:extLst>
              <a:ext uri="{FF2B5EF4-FFF2-40B4-BE49-F238E27FC236}">
                <a16:creationId xmlns:a16="http://schemas.microsoft.com/office/drawing/2014/main" id="{1CD22B2C-66A1-7F8B-BD07-A5CD21FCB01A}"/>
              </a:ext>
            </a:extLst>
          </p:cNvPr>
          <p:cNvSpPr>
            <a:spLocks noChangeArrowheads="1"/>
          </p:cNvSpPr>
          <p:nvPr/>
        </p:nvSpPr>
        <p:spPr bwMode="auto">
          <a:xfrm>
            <a:off x="3254375" y="17097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37895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28843-1D00-5F1C-7DF2-88D6A885331A}"/>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B75B9B38-CAA8-5B64-65B7-D9EBD62005C8}"/>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DC8BE751-3845-1441-D41D-FB5AB23573D7}"/>
              </a:ext>
            </a:extLst>
          </p:cNvPr>
          <p:cNvSpPr txBox="1"/>
          <p:nvPr/>
        </p:nvSpPr>
        <p:spPr>
          <a:xfrm>
            <a:off x="248412" y="622126"/>
            <a:ext cx="11695176" cy="6112251"/>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romance “A Moreninha” é uma narrativa escrita em prosa cuja intenção é contar/narrar uma história.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Um dos elementos da narrativa são as personagens. Considere 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fragmento do capítulo lido e responda: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Quais são as personagens apresentadas?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Qual é a característica que Filipe atribui à personagem Augusto?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espaço (lugar) é outro elemento da narrativa. Qual é o espaço mencionado no fragmento? </a:t>
            </a:r>
          </a:p>
          <a:p>
            <a:pPr algn="just">
              <a:lnSpc>
                <a:spcPct val="115000"/>
              </a:lnSpc>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Segoe UI" panose="020B0502040204020203" pitchFamily="34" charset="0"/>
              </a:rPr>
              <a:t>Narrador é aquele que conta uma história. Ele é o principal elemento da estrutura de uma narrativa e representa a voz do texto. Os principais tipos de narrador são: </a:t>
            </a:r>
            <a:r>
              <a:rPr lang="pt-BR" sz="2200" u="sng" kern="100" dirty="0">
                <a:effectLst/>
                <a:latin typeface="Arial Narrow" panose="020B0606020202030204" pitchFamily="34" charset="0"/>
                <a:ea typeface="Calibri" panose="020F0502020204030204" pitchFamily="34" charset="0"/>
                <a:cs typeface="Segoe UI" panose="020B0502040204020203" pitchFamily="34" charset="0"/>
              </a:rPr>
              <a:t>narrador personagem,</a:t>
            </a:r>
            <a:r>
              <a:rPr lang="pt-BR" sz="2200" kern="100" dirty="0">
                <a:effectLst/>
                <a:latin typeface="Arial Narrow" panose="020B0606020202030204" pitchFamily="34" charset="0"/>
                <a:ea typeface="Calibri" panose="020F0502020204030204" pitchFamily="34" charset="0"/>
                <a:cs typeface="Segoe UI" panose="020B0502040204020203" pitchFamily="34" charset="0"/>
              </a:rPr>
              <a:t> </a:t>
            </a:r>
            <a:r>
              <a:rPr lang="pt-BR" sz="2200" u="sng" kern="100" dirty="0">
                <a:effectLst/>
                <a:latin typeface="Arial Narrow" panose="020B0606020202030204" pitchFamily="34" charset="0"/>
                <a:ea typeface="Calibri" panose="020F0502020204030204" pitchFamily="34" charset="0"/>
                <a:cs typeface="Segoe UI" panose="020B0502040204020203" pitchFamily="34" charset="0"/>
              </a:rPr>
              <a:t>narrador observador</a:t>
            </a:r>
            <a:r>
              <a:rPr lang="pt-BR" sz="2200" kern="100" dirty="0">
                <a:effectLst/>
                <a:latin typeface="Arial Narrow" panose="020B0606020202030204" pitchFamily="34" charset="0"/>
                <a:ea typeface="Calibri" panose="020F0502020204030204" pitchFamily="34" charset="0"/>
                <a:cs typeface="Segoe UI" panose="020B0502040204020203" pitchFamily="34" charset="0"/>
              </a:rPr>
              <a:t> e </a:t>
            </a:r>
            <a:r>
              <a:rPr lang="pt-BR" sz="2200" u="sng" kern="100" dirty="0">
                <a:effectLst/>
                <a:latin typeface="Arial Narrow" panose="020B0606020202030204" pitchFamily="34" charset="0"/>
                <a:ea typeface="Calibri" panose="020F0502020204030204" pitchFamily="34" charset="0"/>
                <a:cs typeface="Segoe UI" panose="020B0502040204020203" pitchFamily="34" charset="0"/>
              </a:rPr>
              <a:t>narrador onisciente</a:t>
            </a:r>
            <a:r>
              <a:rPr lang="pt-BR" sz="2200" kern="100" dirty="0">
                <a:effectLst/>
                <a:latin typeface="Arial Narrow" panose="020B0606020202030204" pitchFamily="34" charset="0"/>
                <a:ea typeface="Calibri" panose="020F0502020204030204" pitchFamily="34" charset="0"/>
                <a:cs typeface="Segoe UI" panose="020B0502040204020203"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No fragmento em estudo, o narrador é</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terceira pessoa – narrador onisciente – narra apenas o que vê, o que observa, expondo os fatos com distanciamento.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terceira pessoa - narrador onisciente – pois mostra-se conhecedor de tudo, isto é, sabe dos pensamentos e sentimentos das personagens.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primeira pessoa – narrador personagem – participa da história narrando os fatos e acontecimentos, conhecendo intimamente os pensamentos e emoções das personagens.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00961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EE178-4141-17CB-19BA-0C838F32BCFF}"/>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DC12A73B-1554-817F-EA2B-A08BB0D0825B}"/>
              </a:ext>
            </a:extLst>
          </p:cNvPr>
          <p:cNvSpPr>
            <a:spLocks noChangeArrowheads="1"/>
          </p:cNvSpPr>
          <p:nvPr/>
        </p:nvSpPr>
        <p:spPr bwMode="auto">
          <a:xfrm>
            <a:off x="2946400" y="18129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Rectangle 1">
            <a:extLst>
              <a:ext uri="{FF2B5EF4-FFF2-40B4-BE49-F238E27FC236}">
                <a16:creationId xmlns:a16="http://schemas.microsoft.com/office/drawing/2014/main" id="{F71BD235-E7A3-3F73-BC08-5B653ACE8A1E}"/>
              </a:ext>
            </a:extLst>
          </p:cNvPr>
          <p:cNvSpPr>
            <a:spLocks noChangeArrowheads="1"/>
          </p:cNvSpPr>
          <p:nvPr/>
        </p:nvSpPr>
        <p:spPr bwMode="auto">
          <a:xfrm>
            <a:off x="2776538" y="35369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1D27A50E-E386-A74E-439A-E77B6D68A896}"/>
              </a:ext>
            </a:extLst>
          </p:cNvPr>
          <p:cNvSpPr txBox="1"/>
          <p:nvPr/>
        </p:nvSpPr>
        <p:spPr>
          <a:xfrm>
            <a:off x="310896" y="797090"/>
            <a:ext cx="11539728" cy="948208"/>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4.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Retire do texto dois exemplos que justifiquem a resposta da questão anterior.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Qual a finalidade do gênero textual romance?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7BE51530-0AD2-BDCF-2BC8-9F9C6DC499CA}"/>
              </a:ext>
            </a:extLst>
          </p:cNvPr>
          <p:cNvSpPr txBox="1"/>
          <p:nvPr/>
        </p:nvSpPr>
        <p:spPr>
          <a:xfrm>
            <a:off x="284988" y="1884172"/>
            <a:ext cx="11622024" cy="434965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Em um texto, as relações lógico-discursivas se referem à maneira como as partes desse texto se conectam e se organizam logicamente para transmitir uma mensagem coerente e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compreensível, garantindo, assim, a clareza e a coesão do discurso. Tais relações são marcadas por conjunções, advérbios etc., estabelecendo uma relação/circunstância de adição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explicação, oposição, finalidade, conclusão, tempo, modo, dúvida, negação entre outros. Considere, no trecho a seguir,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as palavras/expressões destacadas identificando, no quadro, a relação/circunstância estabelecida: “- Como quiserem, continuou Filipe, pondo-se em hábitos menores;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mas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por minha vida, que a carraspana de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hoje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ainda me concede apreciar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devidamente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aqui o meu amigo Fabrício, que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talvez</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acaba de chegar de alguma visita diplomática, vestido com esmero e alinho,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porém</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tendo a cabeça encapuzada com a vermelha e velha carapuça do Leopoldo; este, ali escondido dentro do seu robe-de-chambre cor de burro quando foge, e sentado em uma cadeira tão desconjuntada que, para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cair com ela, põe em ação todas as leis de equilíbrio, que estudou em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Pouillet</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acolá,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enfim</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meu romântico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Augusto,”.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43633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CFA0E-6C62-AACD-2A80-7B369739DAA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9717D1C7-40C5-7AEA-BCD7-A7D7BF13A83A}"/>
              </a:ext>
            </a:extLst>
          </p:cNvPr>
          <p:cNvSpPr txBox="1"/>
          <p:nvPr/>
        </p:nvSpPr>
        <p:spPr>
          <a:xfrm>
            <a:off x="3047281" y="3244334"/>
            <a:ext cx="6094562" cy="369332"/>
          </a:xfrm>
          <a:prstGeom prst="rect">
            <a:avLst/>
          </a:prstGeom>
          <a:noFill/>
        </p:spPr>
        <p:txBody>
          <a:bodyPr wrap="square">
            <a:spAutoFit/>
          </a:bodyPr>
          <a:lstStyle/>
          <a:p>
            <a:r>
              <a:rPr lang="pt-PT" sz="1800" dirty="0">
                <a:solidFill>
                  <a:srgbClr val="FFFFFF"/>
                </a:solidFill>
                <a:effectLst/>
                <a:latin typeface="Verdana" panose="020B0604030504040204" pitchFamily="34" charset="0"/>
                <a:ea typeface="Tahoma" panose="020B0604030504040204" pitchFamily="34" charset="0"/>
                <a:cs typeface="Tahoma" panose="020B0604030504040204" pitchFamily="34" charset="0"/>
              </a:rPr>
              <a:t>AMPLiAnDO OS </a:t>
            </a:r>
            <a:endParaRPr lang="pt-BR" dirty="0"/>
          </a:p>
        </p:txBody>
      </p:sp>
      <p:sp>
        <p:nvSpPr>
          <p:cNvPr id="9" name="CaixaDeTexto 8">
            <a:extLst>
              <a:ext uri="{FF2B5EF4-FFF2-40B4-BE49-F238E27FC236}">
                <a16:creationId xmlns:a16="http://schemas.microsoft.com/office/drawing/2014/main" id="{BB722FDC-D341-85E8-C483-896B064B78B6}"/>
              </a:ext>
            </a:extLst>
          </p:cNvPr>
          <p:cNvSpPr txBox="1"/>
          <p:nvPr/>
        </p:nvSpPr>
        <p:spPr>
          <a:xfrm>
            <a:off x="3047281" y="3267418"/>
            <a:ext cx="6094562" cy="323165"/>
          </a:xfrm>
          <a:prstGeom prst="rect">
            <a:avLst/>
          </a:prstGeom>
          <a:noFill/>
        </p:spPr>
        <p:txBody>
          <a:bodyPr wrap="square">
            <a:spAutoFit/>
          </a:bodyPr>
          <a:lstStyle/>
          <a:p>
            <a:r>
              <a:rPr lang="pt-PT" sz="1500" dirty="0">
                <a:solidFill>
                  <a:srgbClr val="FFFFFF"/>
                </a:solidFill>
                <a:effectLst/>
                <a:latin typeface="Verdana" panose="020B0604030504040204" pitchFamily="34" charset="0"/>
                <a:ea typeface="Tahoma" panose="020B0604030504040204" pitchFamily="34" charset="0"/>
                <a:cs typeface="Tahoma" panose="020B0604030504040204" pitchFamily="34" charset="0"/>
              </a:rPr>
              <a:t>AMPLiAnDO OS </a:t>
            </a:r>
            <a:endParaRPr lang="pt-BR" dirty="0"/>
          </a:p>
        </p:txBody>
      </p:sp>
      <p:sp>
        <p:nvSpPr>
          <p:cNvPr id="8" name="Rectangle 1">
            <a:extLst>
              <a:ext uri="{FF2B5EF4-FFF2-40B4-BE49-F238E27FC236}">
                <a16:creationId xmlns:a16="http://schemas.microsoft.com/office/drawing/2014/main" id="{AAFAB970-81E6-1CBB-96C9-7174EF8CCAAA}"/>
              </a:ext>
            </a:extLst>
          </p:cNvPr>
          <p:cNvSpPr>
            <a:spLocks noChangeArrowheads="1"/>
          </p:cNvSpPr>
          <p:nvPr/>
        </p:nvSpPr>
        <p:spPr bwMode="auto">
          <a:xfrm>
            <a:off x="4616450" y="88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7" name="Tabela 6">
            <a:extLst>
              <a:ext uri="{FF2B5EF4-FFF2-40B4-BE49-F238E27FC236}">
                <a16:creationId xmlns:a16="http://schemas.microsoft.com/office/drawing/2014/main" id="{E4E19574-5AC3-0B50-54FA-9BA33CBC81B8}"/>
              </a:ext>
            </a:extLst>
          </p:cNvPr>
          <p:cNvGraphicFramePr>
            <a:graphicFrameLocks noGrp="1"/>
          </p:cNvGraphicFramePr>
          <p:nvPr>
            <p:extLst>
              <p:ext uri="{D42A27DB-BD31-4B8C-83A1-F6EECF244321}">
                <p14:modId xmlns:p14="http://schemas.microsoft.com/office/powerpoint/2010/main" val="2598336907"/>
              </p:ext>
            </p:extLst>
          </p:nvPr>
        </p:nvGraphicFramePr>
        <p:xfrm>
          <a:off x="472948" y="871886"/>
          <a:ext cx="10179812" cy="1802386"/>
        </p:xfrm>
        <a:graphic>
          <a:graphicData uri="http://schemas.openxmlformats.org/drawingml/2006/table">
            <a:tbl>
              <a:tblPr firstRow="1" firstCol="1" bandRow="1"/>
              <a:tblGrid>
                <a:gridCol w="4672223">
                  <a:extLst>
                    <a:ext uri="{9D8B030D-6E8A-4147-A177-3AD203B41FA5}">
                      <a16:colId xmlns:a16="http://schemas.microsoft.com/office/drawing/2014/main" val="2587417701"/>
                    </a:ext>
                  </a:extLst>
                </a:gridCol>
                <a:gridCol w="5507589">
                  <a:extLst>
                    <a:ext uri="{9D8B030D-6E8A-4147-A177-3AD203B41FA5}">
                      <a16:colId xmlns:a16="http://schemas.microsoft.com/office/drawing/2014/main" val="558547655"/>
                    </a:ext>
                  </a:extLst>
                </a:gridCol>
              </a:tblGrid>
              <a:tr h="0">
                <a:tc>
                  <a:txBody>
                    <a:bodyPr/>
                    <a:lstStyle/>
                    <a:p>
                      <a:pPr algn="just">
                        <a:lnSpc>
                          <a:spcPct val="115000"/>
                        </a:lnSpc>
                        <a:spcAft>
                          <a:spcPts val="800"/>
                        </a:spcAft>
                        <a:buNone/>
                      </a:pPr>
                      <a:r>
                        <a:rPr lang="pt-BR" sz="2200" b="1" kern="100">
                          <a:effectLst/>
                          <a:latin typeface="Arial Narrow" panose="020B0606020202030204" pitchFamily="34" charset="0"/>
                          <a:ea typeface="Calibri" panose="020F0502020204030204" pitchFamily="34" charset="0"/>
                          <a:cs typeface="Arial" panose="020B0604020202020204" pitchFamily="34" charset="0"/>
                        </a:rPr>
                        <a:t>Conjunção (relação de)</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b="1" kern="100">
                          <a:effectLst/>
                          <a:latin typeface="Arial Narrow" panose="020B0606020202030204" pitchFamily="34" charset="0"/>
                          <a:ea typeface="Calibri" panose="020F0502020204030204" pitchFamily="34" charset="0"/>
                          <a:cs typeface="Arial" panose="020B0604020202020204" pitchFamily="34" charset="0"/>
                        </a:rPr>
                        <a:t>Advérbio (circunstância de)</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571479"/>
                  </a:ext>
                </a:extLst>
              </a:tr>
              <a:tr h="0">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mas: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hoje: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8218559"/>
                  </a:ext>
                </a:extLst>
              </a:tr>
              <a:tr h="0">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porém: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devidamente: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9614392"/>
                  </a:ext>
                </a:extLst>
              </a:tr>
              <a:tr h="0">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enfim: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talvez: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2132821"/>
                  </a:ext>
                </a:extLst>
              </a:tr>
              <a:tr h="0">
                <a:tc>
                  <a:txBody>
                    <a:bodyPr/>
                    <a:lstStyle/>
                    <a:p>
                      <a:pPr algn="just">
                        <a:lnSpc>
                          <a:spcPct val="115000"/>
                        </a:lnSpc>
                        <a:spcAft>
                          <a:spcPts val="800"/>
                        </a:spcAft>
                        <a:buNone/>
                      </a:pPr>
                      <a:r>
                        <a:rPr lang="pt-BR" sz="2200" kern="100">
                          <a:effectLst/>
                          <a:latin typeface="Arial Narrow" panose="020B0606020202030204" pitchFamily="34" charset="0"/>
                          <a:ea typeface="Calibri" panose="020F0502020204030204" pitchFamily="34" charset="0"/>
                          <a:cs typeface="Arial" panose="020B0604020202020204" pitchFamily="34" charset="0"/>
                        </a:rPr>
                        <a:t> </a:t>
                      </a: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2780035"/>
                  </a:ext>
                </a:extLst>
              </a:tr>
            </a:tbl>
          </a:graphicData>
        </a:graphic>
      </p:graphicFrame>
      <p:sp>
        <p:nvSpPr>
          <p:cNvPr id="12" name="CaixaDeTexto 11">
            <a:extLst>
              <a:ext uri="{FF2B5EF4-FFF2-40B4-BE49-F238E27FC236}">
                <a16:creationId xmlns:a16="http://schemas.microsoft.com/office/drawing/2014/main" id="{4AC67899-D377-C0A9-64FE-9F318B1D5244}"/>
              </a:ext>
            </a:extLst>
          </p:cNvPr>
          <p:cNvSpPr txBox="1"/>
          <p:nvPr/>
        </p:nvSpPr>
        <p:spPr>
          <a:xfrm>
            <a:off x="278892" y="2797447"/>
            <a:ext cx="11617452" cy="361772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7.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No trecho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Como quiserem, continuou Filipe, pondo-se em hábitos menores; mas, por minha vida, que a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carraspana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hoje ainda me concede apreciar devidamente aqui o meu amigo Fabrício,”, a palavra destacada pode ser substituída, sem alteração de sentido, por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reprimenda.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6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repreensão.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6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bebedeira.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6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chamada.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6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bronca.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4926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00EDA71A-1F1A-676C-56F9-3EABC0B31C28}"/>
              </a:ext>
            </a:extLst>
          </p:cNvPr>
          <p:cNvGraphicFramePr>
            <a:graphicFrameLocks noGrp="1"/>
          </p:cNvGraphicFramePr>
          <p:nvPr>
            <p:extLst>
              <p:ext uri="{D42A27DB-BD31-4B8C-83A1-F6EECF244321}">
                <p14:modId xmlns:p14="http://schemas.microsoft.com/office/powerpoint/2010/main" val="4221746282"/>
              </p:ext>
            </p:extLst>
          </p:nvPr>
        </p:nvGraphicFramePr>
        <p:xfrm>
          <a:off x="375139" y="719937"/>
          <a:ext cx="11441722" cy="376746"/>
        </p:xfrm>
        <a:graphic>
          <a:graphicData uri="http://schemas.openxmlformats.org/drawingml/2006/table">
            <a:tbl>
              <a:tblPr firstRow="1" firstCol="1" bandRow="1"/>
              <a:tblGrid>
                <a:gridCol w="11441722">
                  <a:extLst>
                    <a:ext uri="{9D8B030D-6E8A-4147-A177-3AD203B41FA5}">
                      <a16:colId xmlns:a16="http://schemas.microsoft.com/office/drawing/2014/main" val="88123864"/>
                    </a:ext>
                  </a:extLst>
                </a:gridCol>
              </a:tblGrid>
              <a:tr h="37375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166133553"/>
                  </a:ext>
                </a:extLst>
              </a:tr>
            </a:tbl>
          </a:graphicData>
        </a:graphic>
      </p:graphicFrame>
      <p:sp>
        <p:nvSpPr>
          <p:cNvPr id="6" name="CaixaDeTexto 5">
            <a:extLst>
              <a:ext uri="{FF2B5EF4-FFF2-40B4-BE49-F238E27FC236}">
                <a16:creationId xmlns:a16="http://schemas.microsoft.com/office/drawing/2014/main" id="{BDF773C0-AC51-5A0C-A3B5-2B1FB289833A}"/>
              </a:ext>
            </a:extLst>
          </p:cNvPr>
          <p:cNvSpPr txBox="1"/>
          <p:nvPr/>
        </p:nvSpPr>
        <p:spPr>
          <a:xfrm>
            <a:off x="3047281" y="3244334"/>
            <a:ext cx="6094562" cy="369332"/>
          </a:xfrm>
          <a:prstGeom prst="rect">
            <a:avLst/>
          </a:prstGeom>
          <a:noFill/>
        </p:spPr>
        <p:txBody>
          <a:bodyPr wrap="square">
            <a:spAutoFit/>
          </a:bodyPr>
          <a:lstStyle/>
          <a:p>
            <a:r>
              <a:rPr lang="pt-PT" sz="1800" dirty="0">
                <a:solidFill>
                  <a:srgbClr val="FFFFFF"/>
                </a:solidFill>
                <a:effectLst/>
                <a:latin typeface="Verdana" panose="020B0604030504040204" pitchFamily="34" charset="0"/>
                <a:ea typeface="Tahoma" panose="020B0604030504040204" pitchFamily="34" charset="0"/>
                <a:cs typeface="Tahoma" panose="020B0604030504040204" pitchFamily="34" charset="0"/>
              </a:rPr>
              <a:t>AMPLiAnDO OS </a:t>
            </a:r>
            <a:endParaRPr lang="pt-BR" dirty="0"/>
          </a:p>
        </p:txBody>
      </p:sp>
      <p:sp>
        <p:nvSpPr>
          <p:cNvPr id="9" name="CaixaDeTexto 8">
            <a:extLst>
              <a:ext uri="{FF2B5EF4-FFF2-40B4-BE49-F238E27FC236}">
                <a16:creationId xmlns:a16="http://schemas.microsoft.com/office/drawing/2014/main" id="{FC743E90-2C55-EC93-BD05-E65BCC01DE68}"/>
              </a:ext>
            </a:extLst>
          </p:cNvPr>
          <p:cNvSpPr txBox="1"/>
          <p:nvPr/>
        </p:nvSpPr>
        <p:spPr>
          <a:xfrm>
            <a:off x="3047281" y="3267418"/>
            <a:ext cx="6094562" cy="323165"/>
          </a:xfrm>
          <a:prstGeom prst="rect">
            <a:avLst/>
          </a:prstGeom>
          <a:noFill/>
        </p:spPr>
        <p:txBody>
          <a:bodyPr wrap="square">
            <a:spAutoFit/>
          </a:bodyPr>
          <a:lstStyle/>
          <a:p>
            <a:r>
              <a:rPr lang="pt-PT" sz="1500" dirty="0">
                <a:solidFill>
                  <a:srgbClr val="FFFFFF"/>
                </a:solidFill>
                <a:effectLst/>
                <a:latin typeface="Verdana" panose="020B0604030504040204" pitchFamily="34" charset="0"/>
                <a:ea typeface="Tahoma" panose="020B0604030504040204" pitchFamily="34" charset="0"/>
                <a:cs typeface="Tahoma" panose="020B0604030504040204" pitchFamily="34" charset="0"/>
              </a:rPr>
              <a:t>AMPLiAnDO OS </a:t>
            </a:r>
            <a:endParaRPr lang="pt-BR" dirty="0"/>
          </a:p>
        </p:txBody>
      </p:sp>
      <p:sp>
        <p:nvSpPr>
          <p:cNvPr id="2" name="CaixaDeTexto 1">
            <a:extLst>
              <a:ext uri="{FF2B5EF4-FFF2-40B4-BE49-F238E27FC236}">
                <a16:creationId xmlns:a16="http://schemas.microsoft.com/office/drawing/2014/main" id="{A2B74E30-CBD7-3934-B820-ACAA8CC928FB}"/>
              </a:ext>
            </a:extLst>
          </p:cNvPr>
          <p:cNvSpPr txBox="1"/>
          <p:nvPr/>
        </p:nvSpPr>
        <p:spPr>
          <a:xfrm>
            <a:off x="363987" y="1058426"/>
            <a:ext cx="11441722"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sp>
        <p:nvSpPr>
          <p:cNvPr id="10" name="Rectangle 1">
            <a:extLst>
              <a:ext uri="{FF2B5EF4-FFF2-40B4-BE49-F238E27FC236}">
                <a16:creationId xmlns:a16="http://schemas.microsoft.com/office/drawing/2014/main" id="{B7705C70-8137-C4D0-3D05-E5D2F4394532}"/>
              </a:ext>
            </a:extLst>
          </p:cNvPr>
          <p:cNvSpPr>
            <a:spLocks noChangeArrowheads="1"/>
          </p:cNvSpPr>
          <p:nvPr/>
        </p:nvSpPr>
        <p:spPr bwMode="auto">
          <a:xfrm>
            <a:off x="2776538" y="27289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1" name="Rectangle 1">
            <a:extLst>
              <a:ext uri="{FF2B5EF4-FFF2-40B4-BE49-F238E27FC236}">
                <a16:creationId xmlns:a16="http://schemas.microsoft.com/office/drawing/2014/main" id="{4BB2BB47-1E9B-82F6-3BDE-F185B50F806B}"/>
              </a:ext>
            </a:extLst>
          </p:cNvPr>
          <p:cNvSpPr>
            <a:spLocks noChangeArrowheads="1"/>
          </p:cNvSpPr>
          <p:nvPr/>
        </p:nvSpPr>
        <p:spPr bwMode="auto">
          <a:xfrm>
            <a:off x="2776538" y="3352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4EC39EE4-EC00-4630-DAE5-E66CD0C0DF0E}"/>
              </a:ext>
            </a:extLst>
          </p:cNvPr>
          <p:cNvSpPr txBox="1"/>
          <p:nvPr/>
        </p:nvSpPr>
        <p:spPr>
          <a:xfrm>
            <a:off x="229918" y="1321117"/>
            <a:ext cx="11619738" cy="1726883"/>
          </a:xfrm>
          <a:prstGeom prst="rect">
            <a:avLst/>
          </a:prstGeom>
          <a:noFill/>
        </p:spPr>
        <p:txBody>
          <a:bodyPr wrap="square">
            <a:spAutoFit/>
          </a:bodyPr>
          <a:lstStyle/>
          <a:p>
            <a:pPr indent="270510" algn="just">
              <a:lnSpc>
                <a:spcPct val="115000"/>
              </a:lnSpc>
              <a:spcAft>
                <a:spcPts val="800"/>
              </a:spcAft>
              <a:buNone/>
            </a:pP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Olá, estudante! Juntos(as), nós aprendemos muito mais. Que tal conhecermos um pouquinho mais da obra “A Moreninha”? Para isso, vamos ler um fragmento do Capítulo 19, que apresenta um diálogo entre os amigos Leopoldo e Augusto. Vamos lá?!</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CaixaDeTexto 12">
            <a:extLst>
              <a:ext uri="{FF2B5EF4-FFF2-40B4-BE49-F238E27FC236}">
                <a16:creationId xmlns:a16="http://schemas.microsoft.com/office/drawing/2014/main" id="{AA8AC273-FD71-BE02-B9B2-3DA5A4D4B389}"/>
              </a:ext>
            </a:extLst>
          </p:cNvPr>
          <p:cNvSpPr txBox="1"/>
          <p:nvPr/>
        </p:nvSpPr>
        <p:spPr>
          <a:xfrm>
            <a:off x="294893" y="3176969"/>
            <a:ext cx="11619737" cy="3407921"/>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fragmento do capítulo 19.</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19 - </a:t>
            </a:r>
            <a:r>
              <a:rPr lang="pt-BR" sz="2200" b="1" i="1" kern="100" dirty="0">
                <a:effectLst/>
                <a:latin typeface="Arial Narrow" panose="020B0606020202030204" pitchFamily="34" charset="0"/>
                <a:ea typeface="Calibri" panose="020F0502020204030204" pitchFamily="34" charset="0"/>
                <a:cs typeface="Arial" panose="020B0604020202020204" pitchFamily="34" charset="0"/>
              </a:rPr>
              <a:t>Entremos nos Corações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Ora, ature-se um namorado! mas venha cá sr. Augusto, então como é isto?... estás realmente apaixonado?!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Quem te disse semelhante asneira?...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Há três dias que não falas senão na irmã de Filipe e...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33597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0685A85-B138-ED9D-C687-464FBD6BCC40}"/>
              </a:ext>
            </a:extLst>
          </p:cNvPr>
          <p:cNvSpPr>
            <a:spLocks noChangeArrowheads="1"/>
          </p:cNvSpPr>
          <p:nvPr/>
        </p:nvSpPr>
        <p:spPr bwMode="auto">
          <a:xfrm>
            <a:off x="4616450" y="88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2">
            <a:extLst>
              <a:ext uri="{FF2B5EF4-FFF2-40B4-BE49-F238E27FC236}">
                <a16:creationId xmlns:a16="http://schemas.microsoft.com/office/drawing/2014/main" id="{0AE5B1C0-B891-D44E-A3E2-7539232ECC2C}"/>
              </a:ext>
            </a:extLst>
          </p:cNvPr>
          <p:cNvSpPr>
            <a:spLocks noChangeArrowheads="1"/>
          </p:cNvSpPr>
          <p:nvPr/>
        </p:nvSpPr>
        <p:spPr bwMode="auto">
          <a:xfrm>
            <a:off x="4616450" y="88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6C69B19C-9CBD-481A-AE51-8533461F7423}"/>
              </a:ext>
            </a:extLst>
          </p:cNvPr>
          <p:cNvSpPr txBox="1"/>
          <p:nvPr/>
        </p:nvSpPr>
        <p:spPr>
          <a:xfrm>
            <a:off x="195308" y="390617"/>
            <a:ext cx="11798423" cy="7309693"/>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 Ora, viva! quero divertir-me... digo-te que a acho feia, não é lá essas coisas; parece ter mau gênio. Realmente </a:t>
            </a:r>
            <a:r>
              <a:rPr lang="pt-BR" sz="2200" dirty="0" err="1">
                <a:latin typeface="Arial Narrow" panose="020B0606020202030204" pitchFamily="34" charset="0"/>
              </a:rPr>
              <a:t>notei-lhe</a:t>
            </a:r>
            <a:r>
              <a:rPr lang="pt-BR" sz="2200" dirty="0">
                <a:latin typeface="Arial Narrow" panose="020B0606020202030204" pitchFamily="34" charset="0"/>
              </a:rPr>
              <a:t> muitos defeitos... sim... mas, às vezes... Olha, Leopoldo, quando ela fala ou mesmo quando está calada, ainda melhor; quando ela dança ou mesmo quando está sentada... ah! ela rindo-se... e até mesmo séria... quando ela canta ou toca ou brinca ou corre, com os cabelos à </a:t>
            </a:r>
            <a:r>
              <a:rPr lang="pt-BR" sz="2200" dirty="0" err="1">
                <a:latin typeface="Arial Narrow" panose="020B0606020202030204" pitchFamily="34" charset="0"/>
              </a:rPr>
              <a:t>négligé</a:t>
            </a:r>
            <a:r>
              <a:rPr lang="pt-BR" sz="2200" dirty="0">
                <a:latin typeface="Arial Narrow" panose="020B0606020202030204" pitchFamily="34" charset="0"/>
              </a:rPr>
              <a:t>, ou divididos em belas tranças; quando... Para que dizer mais? Sempre, Leopoldo, sempre ela é bela, formosa, encantadora, </a:t>
            </a:r>
            <a:r>
              <a:rPr lang="pt-BR" sz="2200" dirty="0" err="1">
                <a:latin typeface="Arial Narrow" panose="020B0606020202030204" pitchFamily="34" charset="0"/>
              </a:rPr>
              <a:t>angélical</a:t>
            </a:r>
            <a:r>
              <a:rPr lang="pt-BR" sz="2200" dirty="0">
                <a:latin typeface="Arial Narrow" panose="020B0606020202030204" pitchFamily="34" charset="0"/>
              </a:rPr>
              <a:t>! </a:t>
            </a:r>
          </a:p>
          <a:p>
            <a:pPr algn="just">
              <a:lnSpc>
                <a:spcPct val="150000"/>
              </a:lnSpc>
            </a:pPr>
            <a:r>
              <a:rPr lang="pt-BR" sz="2200" dirty="0">
                <a:latin typeface="Arial Narrow" panose="020B0606020202030204" pitchFamily="34" charset="0"/>
              </a:rPr>
              <a:t>— Então, que história é essa? Acabas divinizando a mesma pessoa que, principiando, chamas-te feia?...</a:t>
            </a:r>
          </a:p>
          <a:p>
            <a:pPr algn="just">
              <a:lnSpc>
                <a:spcPct val="150000"/>
              </a:lnSpc>
            </a:pPr>
            <a:r>
              <a:rPr lang="pt-BR" sz="2200" dirty="0">
                <a:latin typeface="Arial Narrow" panose="020B0606020202030204" pitchFamily="34" charset="0"/>
              </a:rPr>
              <a:t>— Pois eu disse que ela era feia? É verdade que eu... no princípio... Mas depois... Ora! estou com dores de cabeça, este maldito </a:t>
            </a:r>
            <a:r>
              <a:rPr lang="pt-BR" sz="2200" dirty="0" err="1">
                <a:latin typeface="Arial Narrow" panose="020B0606020202030204" pitchFamily="34" charset="0"/>
              </a:rPr>
              <a:t>Velpeau</a:t>
            </a:r>
            <a:r>
              <a:rPr lang="pt-BR" sz="2200" dirty="0">
                <a:latin typeface="Arial Narrow" panose="020B0606020202030204" pitchFamily="34" charset="0"/>
              </a:rPr>
              <a:t>!... Que lição temos amanhã? </a:t>
            </a:r>
          </a:p>
          <a:p>
            <a:pPr>
              <a:lnSpc>
                <a:spcPct val="150000"/>
              </a:lnSpc>
            </a:pPr>
            <a:r>
              <a:rPr lang="pt-BR" sz="2200" dirty="0">
                <a:latin typeface="Arial Narrow" panose="020B0606020202030204" pitchFamily="34" charset="0"/>
              </a:rPr>
              <a:t>— Tratar-se-á das representações de...</a:t>
            </a:r>
          </a:p>
          <a:p>
            <a:pPr>
              <a:lnSpc>
                <a:spcPct val="150000"/>
              </a:lnSpc>
            </a:pPr>
            <a:r>
              <a:rPr lang="pt-BR" sz="2200" dirty="0">
                <a:latin typeface="Arial Narrow" panose="020B0606020202030204" pitchFamily="34" charset="0"/>
              </a:rPr>
              <a:t>— Temos maçada! Quem te perguntou por isso agora? Falemos de d. Carolina, do baile, do... </a:t>
            </a:r>
          </a:p>
          <a:p>
            <a:pPr>
              <a:lnSpc>
                <a:spcPct val="150000"/>
              </a:lnSpc>
            </a:pPr>
            <a:r>
              <a:rPr lang="pt-BR" sz="2200" dirty="0">
                <a:latin typeface="Arial Narrow" panose="020B0606020202030204" pitchFamily="34" charset="0"/>
              </a:rPr>
              <a:t>— Eis aí outra! Não acabaste de perguntar-me qual era a lição de amanhã? </a:t>
            </a:r>
          </a:p>
          <a:p>
            <a:pPr>
              <a:lnSpc>
                <a:spcPct val="150000"/>
              </a:lnSpc>
            </a:pPr>
            <a:endParaRPr lang="pt-BR" sz="2200" dirty="0">
              <a:latin typeface="Arial Narrow" panose="020B0606020202030204" pitchFamily="34" charset="0"/>
            </a:endParaRPr>
          </a:p>
          <a:p>
            <a:pPr>
              <a:lnSpc>
                <a:spcPct val="150000"/>
              </a:lnSpc>
            </a:pPr>
            <a:r>
              <a:rPr lang="pt-BR" sz="2200" dirty="0">
                <a:latin typeface="Arial Narrow" panose="020B0606020202030204" pitchFamily="34" charset="0"/>
              </a:rPr>
              <a:t> </a:t>
            </a:r>
          </a:p>
          <a:p>
            <a:pPr algn="just"/>
            <a:endParaRPr lang="pt-BR" sz="2200" dirty="0"/>
          </a:p>
          <a:p>
            <a:endParaRPr lang="pt-BR" dirty="0"/>
          </a:p>
        </p:txBody>
      </p:sp>
    </p:spTree>
    <p:extLst>
      <p:ext uri="{BB962C8B-B14F-4D97-AF65-F5344CB8AC3E}">
        <p14:creationId xmlns:p14="http://schemas.microsoft.com/office/powerpoint/2010/main" val="82091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43566-6336-F3FF-AB7D-9A3E3228385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5B8F395-792F-9765-D9BA-C2A8E94B6235}"/>
              </a:ext>
            </a:extLst>
          </p:cNvPr>
          <p:cNvSpPr>
            <a:spLocks noChangeArrowheads="1"/>
          </p:cNvSpPr>
          <p:nvPr/>
        </p:nvSpPr>
        <p:spPr bwMode="auto">
          <a:xfrm>
            <a:off x="4616450" y="88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2">
            <a:extLst>
              <a:ext uri="{FF2B5EF4-FFF2-40B4-BE49-F238E27FC236}">
                <a16:creationId xmlns:a16="http://schemas.microsoft.com/office/drawing/2014/main" id="{CEFD637E-0111-5815-616E-16A86215104E}"/>
              </a:ext>
            </a:extLst>
          </p:cNvPr>
          <p:cNvSpPr>
            <a:spLocks noChangeArrowheads="1"/>
          </p:cNvSpPr>
          <p:nvPr/>
        </p:nvSpPr>
        <p:spPr bwMode="auto">
          <a:xfrm>
            <a:off x="4616450" y="88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 name="CaixaDeTexto 1">
            <a:extLst>
              <a:ext uri="{FF2B5EF4-FFF2-40B4-BE49-F238E27FC236}">
                <a16:creationId xmlns:a16="http://schemas.microsoft.com/office/drawing/2014/main" id="{2859AF5D-4B3A-EBA6-8FC2-07AD3A2F9EB8}"/>
              </a:ext>
            </a:extLst>
          </p:cNvPr>
          <p:cNvSpPr txBox="1"/>
          <p:nvPr/>
        </p:nvSpPr>
        <p:spPr>
          <a:xfrm>
            <a:off x="187910" y="381740"/>
            <a:ext cx="11816179" cy="6463308"/>
          </a:xfrm>
          <a:prstGeom prst="rect">
            <a:avLst/>
          </a:prstGeom>
          <a:noFill/>
        </p:spPr>
        <p:txBody>
          <a:bodyPr wrap="square" rtlCol="0">
            <a:spAutoFit/>
          </a:bodyPr>
          <a:lstStyle/>
          <a:p>
            <a:pPr>
              <a:lnSpc>
                <a:spcPct val="150000"/>
              </a:lnSpc>
            </a:pPr>
            <a:r>
              <a:rPr lang="pt-BR" sz="2200" dirty="0">
                <a:latin typeface="Arial Narrow" panose="020B0606020202030204" pitchFamily="34" charset="0"/>
              </a:rPr>
              <a:t>— Eu? Pode ser... Esta minha cabeça!...</a:t>
            </a:r>
          </a:p>
          <a:p>
            <a:pPr>
              <a:lnSpc>
                <a:spcPct val="150000"/>
              </a:lnSpc>
            </a:pPr>
            <a:r>
              <a:rPr lang="pt-BR" sz="2200" dirty="0">
                <a:latin typeface="Arial Narrow" panose="020B0606020202030204" pitchFamily="34" charset="0"/>
              </a:rPr>
              <a:t>— Não é a tua cabeça, Augusto, é o teu coração. </a:t>
            </a:r>
          </a:p>
          <a:p>
            <a:pPr>
              <a:lnSpc>
                <a:spcPct val="150000"/>
              </a:lnSpc>
            </a:pPr>
            <a:r>
              <a:rPr lang="pt-BR" sz="2200" dirty="0">
                <a:latin typeface="Arial Narrow" panose="020B0606020202030204" pitchFamily="34" charset="0"/>
              </a:rPr>
              <a:t> Houve um momento de silêncio. Augusto abriu um livro e fechou-o logo; depois tomou rapé, passeou pelo quarto duas ou três vezes e, finalmente, veio de novo sentar junto de Leopoldo. </a:t>
            </a:r>
          </a:p>
          <a:p>
            <a:pPr>
              <a:lnSpc>
                <a:spcPct val="150000"/>
              </a:lnSpc>
            </a:pPr>
            <a:r>
              <a:rPr lang="pt-BR" sz="2200" dirty="0">
                <a:latin typeface="Arial Narrow" panose="020B0606020202030204" pitchFamily="34" charset="0"/>
              </a:rPr>
              <a:t>— É verdade, disse; não é a minha cabeça: a causa está no coração. Leopoldo, tenho tido pejo de te confessar, porém não posso mais esconder estes sentimentos que eu penso que são segredos e que todo o mundo </a:t>
            </a:r>
            <a:r>
              <a:rPr lang="pt-BR" sz="2200" dirty="0" err="1">
                <a:latin typeface="Arial Narrow" panose="020B0606020202030204" pitchFamily="34" charset="0"/>
              </a:rPr>
              <a:t>mos</a:t>
            </a:r>
            <a:r>
              <a:rPr lang="pt-BR" sz="2200" dirty="0">
                <a:latin typeface="Arial Narrow" panose="020B0606020202030204" pitchFamily="34" charset="0"/>
              </a:rPr>
              <a:t> lê nos olhos! Leopoldo, aquela menina que aborreci no primeiro instante, que julguei insuportável e logo depois espirituosa, que daí a algumas horas comecei a achar bonita, no curto trato de um dia, ou melhor ainda, em alguns minutos de uma cena de amor e piedade, em que a vi de joelhos banhando os pés de sua ama, plantou no meu coração um domínio forte, um sentimento filho da admiração, talvez, mas, sentimento que é novo para mim, que não sei como o chame, porque o amor é um nome muito frio para que o pudesse exprimir!... Eu já não me conheço... não sei onde irá isto parar... Eu amo! ardo! morro! </a:t>
            </a:r>
          </a:p>
          <a:p>
            <a:endParaRPr lang="pt-BR" dirty="0"/>
          </a:p>
        </p:txBody>
      </p:sp>
    </p:spTree>
    <p:extLst>
      <p:ext uri="{BB962C8B-B14F-4D97-AF65-F5344CB8AC3E}">
        <p14:creationId xmlns:p14="http://schemas.microsoft.com/office/powerpoint/2010/main" val="2604488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3C93AFC-AC99-E003-61E0-BD2EBD75318E}"/>
              </a:ext>
            </a:extLst>
          </p:cNvPr>
          <p:cNvSpPr txBox="1"/>
          <p:nvPr/>
        </p:nvSpPr>
        <p:spPr>
          <a:xfrm>
            <a:off x="178279" y="552090"/>
            <a:ext cx="11835441" cy="1200329"/>
          </a:xfrm>
          <a:prstGeom prst="rect">
            <a:avLst/>
          </a:prstGeom>
          <a:noFill/>
        </p:spPr>
        <p:txBody>
          <a:bodyPr wrap="square" rtlCol="0">
            <a:spAutoFit/>
          </a:bodyPr>
          <a:lstStyle/>
          <a:p>
            <a:r>
              <a:rPr lang="pt-BR" sz="2200" dirty="0">
                <a:latin typeface="Arial Narrow" panose="020B0606020202030204" pitchFamily="34" charset="0"/>
              </a:rPr>
              <a:t>— Modera-te, Augusto; acalma-te; não é graça; olha que estás vermelho como um pimentão.  </a:t>
            </a:r>
          </a:p>
          <a:p>
            <a:r>
              <a:rPr lang="pt-BR" sz="2200" dirty="0">
                <a:latin typeface="Arial Narrow" panose="020B0606020202030204" pitchFamily="34" charset="0"/>
              </a:rPr>
              <a:t>[...]</a:t>
            </a:r>
          </a:p>
          <a:p>
            <a:pPr algn="r"/>
            <a:r>
              <a:rPr lang="pt-BR" sz="1000" dirty="0">
                <a:latin typeface="Arial Narrow" panose="020B0606020202030204" pitchFamily="34" charset="0"/>
              </a:rPr>
              <a:t>Disponível em: http://www.culturatura.com.br/obras/A%20moreninha.pdf. Acesso em: 27 maio 2025. (Adaptado).</a:t>
            </a:r>
          </a:p>
          <a:p>
            <a:endParaRPr lang="pt-BR" dirty="0"/>
          </a:p>
        </p:txBody>
      </p:sp>
      <p:graphicFrame>
        <p:nvGraphicFramePr>
          <p:cNvPr id="3" name="Tabela 2">
            <a:extLst>
              <a:ext uri="{FF2B5EF4-FFF2-40B4-BE49-F238E27FC236}">
                <a16:creationId xmlns:a16="http://schemas.microsoft.com/office/drawing/2014/main" id="{74F71E45-4142-EDCC-4C3B-39A3328556BA}"/>
              </a:ext>
            </a:extLst>
          </p:cNvPr>
          <p:cNvGraphicFramePr>
            <a:graphicFrameLocks noGrp="1"/>
          </p:cNvGraphicFramePr>
          <p:nvPr>
            <p:extLst>
              <p:ext uri="{D42A27DB-BD31-4B8C-83A1-F6EECF244321}">
                <p14:modId xmlns:p14="http://schemas.microsoft.com/office/powerpoint/2010/main" val="2405734495"/>
              </p:ext>
            </p:extLst>
          </p:nvPr>
        </p:nvGraphicFramePr>
        <p:xfrm>
          <a:off x="327805" y="2208364"/>
          <a:ext cx="11395494" cy="3449310"/>
        </p:xfrm>
        <a:graphic>
          <a:graphicData uri="http://schemas.openxmlformats.org/drawingml/2006/table">
            <a:tbl>
              <a:tblPr firstRow="1" firstCol="1" bandRow="1">
                <a:tableStyleId>{5C22544A-7EE6-4342-B048-85BDC9FD1C3A}</a:tableStyleId>
              </a:tblPr>
              <a:tblGrid>
                <a:gridCol w="11395494">
                  <a:extLst>
                    <a:ext uri="{9D8B030D-6E8A-4147-A177-3AD203B41FA5}">
                      <a16:colId xmlns:a16="http://schemas.microsoft.com/office/drawing/2014/main" val="2831560168"/>
                    </a:ext>
                  </a:extLst>
                </a:gridCol>
              </a:tblGrid>
              <a:tr h="3449310">
                <a:tc>
                  <a:txBody>
                    <a:bodyPr/>
                    <a:lstStyle/>
                    <a:p>
                      <a:pPr algn="just">
                        <a:lnSpc>
                          <a:spcPct val="115000"/>
                        </a:lnSpc>
                        <a:spcAft>
                          <a:spcPts val="800"/>
                        </a:spcAft>
                        <a:buNone/>
                      </a:pPr>
                      <a:r>
                        <a:rPr lang="pt-BR" sz="2200" kern="100" dirty="0">
                          <a:solidFill>
                            <a:schemeClr val="accent1">
                              <a:lumMod val="75000"/>
                            </a:schemeClr>
                          </a:solidFill>
                          <a:effectLst/>
                          <a:latin typeface="Arial Narrow" panose="020B0606020202030204" pitchFamily="34" charset="0"/>
                        </a:rPr>
                        <a:t>Para saber mais</a:t>
                      </a:r>
                    </a:p>
                    <a:p>
                      <a:pPr algn="just">
                        <a:lnSpc>
                          <a:spcPct val="115000"/>
                        </a:lnSpc>
                        <a:spcAft>
                          <a:spcPts val="800"/>
                        </a:spcAft>
                        <a:buNone/>
                      </a:pPr>
                      <a:r>
                        <a:rPr lang="pt-BR" sz="2200" kern="100" dirty="0">
                          <a:solidFill>
                            <a:schemeClr val="accent1">
                              <a:lumMod val="75000"/>
                            </a:schemeClr>
                          </a:solidFill>
                          <a:effectLst/>
                          <a:latin typeface="Arial Narrow" panose="020B0606020202030204" pitchFamily="34" charset="0"/>
                        </a:rPr>
                        <a:t>Tipos de discurso: direto, indireto e indireto livre</a:t>
                      </a:r>
                    </a:p>
                    <a:p>
                      <a:pPr algn="just">
                        <a:lnSpc>
                          <a:spcPct val="115000"/>
                        </a:lnSpc>
                        <a:spcAft>
                          <a:spcPts val="800"/>
                        </a:spcAft>
                        <a:buNone/>
                      </a:pPr>
                      <a:r>
                        <a:rPr lang="pt-BR" sz="2200" b="0" kern="100" spc="15" dirty="0">
                          <a:solidFill>
                            <a:schemeClr val="accent1">
                              <a:lumMod val="75000"/>
                            </a:schemeClr>
                          </a:solidFill>
                          <a:effectLst/>
                          <a:latin typeface="Arial Narrow" panose="020B0606020202030204" pitchFamily="34" charset="0"/>
                        </a:rPr>
                        <a:t>Os discursos direto, indireto e indireto livre são utilizados principalmente em textos narrativos com a finalidade de </a:t>
                      </a:r>
                      <a:r>
                        <a:rPr lang="pt-BR" sz="2200" b="0" kern="100" dirty="0">
                          <a:solidFill>
                            <a:schemeClr val="accent1">
                              <a:lumMod val="75000"/>
                            </a:schemeClr>
                          </a:solidFill>
                          <a:effectLst/>
                          <a:latin typeface="Arial Narrow" panose="020B0606020202030204" pitchFamily="34" charset="0"/>
                        </a:rPr>
                        <a:t>introduzir as diversas vozes disponíveis (personagens e narrador).</a:t>
                      </a:r>
                    </a:p>
                    <a:p>
                      <a:pPr algn="just">
                        <a:lnSpc>
                          <a:spcPct val="115000"/>
                        </a:lnSpc>
                        <a:spcAft>
                          <a:spcPts val="800"/>
                        </a:spcAft>
                        <a:buNone/>
                      </a:pPr>
                      <a:r>
                        <a:rPr lang="pt-BR" sz="2200" b="0" kern="100" dirty="0">
                          <a:solidFill>
                            <a:schemeClr val="accent1">
                              <a:lumMod val="75000"/>
                            </a:schemeClr>
                          </a:solidFill>
                          <a:effectLst/>
                          <a:latin typeface="Arial Narrow" panose="020B0606020202030204" pitchFamily="34" charset="0"/>
                        </a:rPr>
                        <a:t>O</a:t>
                      </a:r>
                      <a:r>
                        <a:rPr lang="pt-BR" sz="2200" kern="100" dirty="0">
                          <a:solidFill>
                            <a:schemeClr val="accent1">
                              <a:lumMod val="75000"/>
                            </a:schemeClr>
                          </a:solidFill>
                          <a:effectLst/>
                          <a:latin typeface="Arial Narrow" panose="020B0606020202030204" pitchFamily="34" charset="0"/>
                        </a:rPr>
                        <a:t> </a:t>
                      </a:r>
                      <a:r>
                        <a:rPr lang="pt-BR" sz="2200" u="sng" kern="100" dirty="0">
                          <a:solidFill>
                            <a:schemeClr val="accent1">
                              <a:lumMod val="75000"/>
                            </a:schemeClr>
                          </a:solidFill>
                          <a:effectLst/>
                          <a:latin typeface="Arial Narrow" panose="020B0606020202030204" pitchFamily="34" charset="0"/>
                        </a:rPr>
                        <a:t>discurso direto</a:t>
                      </a:r>
                      <a:r>
                        <a:rPr lang="pt-BR" sz="2200" kern="100" dirty="0">
                          <a:solidFill>
                            <a:schemeClr val="accent1">
                              <a:lumMod val="75000"/>
                            </a:schemeClr>
                          </a:solidFill>
                          <a:effectLst/>
                          <a:latin typeface="Arial Narrow" panose="020B0606020202030204" pitchFamily="34" charset="0"/>
                        </a:rPr>
                        <a:t> </a:t>
                      </a:r>
                      <a:r>
                        <a:rPr lang="pt-BR" sz="2200" b="0" kern="100" dirty="0">
                          <a:solidFill>
                            <a:schemeClr val="accent1">
                              <a:lumMod val="75000"/>
                            </a:schemeClr>
                          </a:solidFill>
                          <a:effectLst/>
                          <a:latin typeface="Arial Narrow" panose="020B0606020202030204" pitchFamily="34" charset="0"/>
                        </a:rPr>
                        <a:t>pode ser entendido como a reprodução exata da fala de alguém. Já o </a:t>
                      </a:r>
                      <a:r>
                        <a:rPr lang="pt-BR" sz="2200" u="sng" kern="100" dirty="0">
                          <a:solidFill>
                            <a:schemeClr val="accent1">
                              <a:lumMod val="75000"/>
                            </a:schemeClr>
                          </a:solidFill>
                          <a:effectLst/>
                          <a:latin typeface="Arial Narrow" panose="020B0606020202030204" pitchFamily="34" charset="0"/>
                        </a:rPr>
                        <a:t>discurso indireto</a:t>
                      </a:r>
                      <a:r>
                        <a:rPr lang="pt-BR" sz="2200" kern="100" dirty="0">
                          <a:solidFill>
                            <a:schemeClr val="accent1">
                              <a:lumMod val="75000"/>
                            </a:schemeClr>
                          </a:solidFill>
                          <a:effectLst/>
                          <a:latin typeface="Arial Narrow" panose="020B0606020202030204" pitchFamily="34" charset="0"/>
                        </a:rPr>
                        <a:t> </a:t>
                      </a:r>
                      <a:r>
                        <a:rPr lang="pt-BR" sz="2200" b="0" kern="100" dirty="0">
                          <a:solidFill>
                            <a:schemeClr val="accent1">
                              <a:lumMod val="75000"/>
                            </a:schemeClr>
                          </a:solidFill>
                          <a:effectLst/>
                          <a:latin typeface="Arial Narrow" panose="020B0606020202030204" pitchFamily="34" charset="0"/>
                        </a:rPr>
                        <a:t>ocorre quando o autor expressa com suas palavras a fala da personagem. E o </a:t>
                      </a:r>
                      <a:r>
                        <a:rPr lang="pt-BR" sz="2200" u="sng" kern="100" dirty="0">
                          <a:solidFill>
                            <a:schemeClr val="accent1">
                              <a:lumMod val="75000"/>
                            </a:schemeClr>
                          </a:solidFill>
                          <a:effectLst/>
                          <a:latin typeface="Arial Narrow" panose="020B0606020202030204" pitchFamily="34" charset="0"/>
                        </a:rPr>
                        <a:t>discurso indireto livre</a:t>
                      </a:r>
                      <a:r>
                        <a:rPr lang="pt-BR" sz="2200" kern="100" dirty="0">
                          <a:solidFill>
                            <a:schemeClr val="accent1">
                              <a:lumMod val="75000"/>
                            </a:schemeClr>
                          </a:solidFill>
                          <a:effectLst/>
                          <a:latin typeface="Arial Narrow" panose="020B0606020202030204" pitchFamily="34" charset="0"/>
                        </a:rPr>
                        <a:t> </a:t>
                      </a:r>
                      <a:r>
                        <a:rPr lang="pt-BR" sz="2200" b="0" kern="100" dirty="0">
                          <a:solidFill>
                            <a:schemeClr val="accent1">
                              <a:lumMod val="75000"/>
                            </a:schemeClr>
                          </a:solidFill>
                          <a:effectLst/>
                          <a:latin typeface="Arial Narrow" panose="020B0606020202030204" pitchFamily="34" charset="0"/>
                        </a:rPr>
                        <a:t>é uma junção entre o direto e o indireto, que pode ocorrer pelas intervenções do narrador na fala das personagens</a:t>
                      </a:r>
                      <a:r>
                        <a:rPr lang="pt-BR" sz="2200" b="0" kern="100" spc="15" dirty="0">
                          <a:solidFill>
                            <a:schemeClr val="accent1">
                              <a:lumMod val="75000"/>
                            </a:schemeClr>
                          </a:solidFill>
                          <a:effectLst/>
                          <a:latin typeface="Arial Narrow" panose="020B0606020202030204" pitchFamily="34" charset="0"/>
                        </a:rPr>
                        <a:t>.</a:t>
                      </a:r>
                      <a:endParaRPr lang="pt-BR" sz="2200" b="0" kern="100" dirty="0">
                        <a:solidFill>
                          <a:schemeClr val="accent1">
                            <a:lumMod val="75000"/>
                          </a:schemeClr>
                        </a:solidFill>
                        <a:effectLst/>
                        <a:latin typeface="Arial Narrow" panose="020B0606020202030204" pitchFamily="34" charset="0"/>
                      </a:endParaRPr>
                    </a:p>
                    <a:p>
                      <a:pPr algn="r">
                        <a:lnSpc>
                          <a:spcPct val="107000"/>
                        </a:lnSpc>
                        <a:spcAft>
                          <a:spcPts val="800"/>
                        </a:spcAft>
                        <a:buNone/>
                      </a:pPr>
                      <a:r>
                        <a:rPr lang="pt-BR" sz="1000" b="0" kern="100" dirty="0">
                          <a:solidFill>
                            <a:schemeClr val="accent1">
                              <a:lumMod val="75000"/>
                            </a:schemeClr>
                          </a:solidFill>
                          <a:effectLst/>
                          <a:latin typeface="Arial Narrow" panose="020B0606020202030204" pitchFamily="34" charset="0"/>
                        </a:rPr>
                        <a:t>Disponível em: https://mundoeducacao.uol.com.br/</a:t>
                      </a:r>
                      <a:r>
                        <a:rPr lang="pt-BR" sz="1000" b="0" kern="100" dirty="0" err="1">
                          <a:solidFill>
                            <a:schemeClr val="accent1">
                              <a:lumMod val="75000"/>
                            </a:schemeClr>
                          </a:solidFill>
                          <a:effectLst/>
                          <a:latin typeface="Arial Narrow" panose="020B0606020202030204" pitchFamily="34" charset="0"/>
                        </a:rPr>
                        <a:t>redacao</a:t>
                      </a:r>
                      <a:r>
                        <a:rPr lang="pt-BR" sz="1000" b="0" kern="100" dirty="0">
                          <a:solidFill>
                            <a:schemeClr val="accent1">
                              <a:lumMod val="75000"/>
                            </a:schemeClr>
                          </a:solidFill>
                          <a:effectLst/>
                          <a:latin typeface="Arial Narrow" panose="020B0606020202030204" pitchFamily="34" charset="0"/>
                        </a:rPr>
                        <a:t>/tipos-de-discurso-direto-indireto-e-indireto-livre. Acesso em: 25 maio 2025. (Adaptado).</a:t>
                      </a:r>
                      <a:endParaRPr lang="pt-BR" sz="1000" b="0" kern="100" dirty="0">
                        <a:solidFill>
                          <a:schemeClr val="accent1">
                            <a:lumMod val="75000"/>
                          </a:schemeClr>
                        </a:solidFill>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957236809"/>
                  </a:ext>
                </a:extLst>
              </a:tr>
            </a:tbl>
          </a:graphicData>
        </a:graphic>
      </p:graphicFrame>
    </p:spTree>
    <p:extLst>
      <p:ext uri="{BB962C8B-B14F-4D97-AF65-F5344CB8AC3E}">
        <p14:creationId xmlns:p14="http://schemas.microsoft.com/office/powerpoint/2010/main" val="3313455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FC3B-8CAD-1329-80FA-116AEE9E432E}"/>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D38F3BC1-B0D7-E315-AFD9-E63891B40198}"/>
              </a:ext>
            </a:extLst>
          </p:cNvPr>
          <p:cNvSpPr txBox="1"/>
          <p:nvPr/>
        </p:nvSpPr>
        <p:spPr>
          <a:xfrm>
            <a:off x="180959" y="846185"/>
            <a:ext cx="11830082" cy="4598759"/>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O diálogo é um importante recurso utilizado pelo autor no texto para transmitir autenticidade e espontaneidade nas falas das personagens, assim, o autor opta pelo tipo de discurso (direto, indireto ou indireto livre). Após a leitura do fragmento do Capítulo 19 e de dialogar com seu(sua) professor(a) sobre os tipos de discurso, responda:</a:t>
            </a:r>
          </a:p>
          <a:p>
            <a:pPr algn="just">
              <a:lnSpc>
                <a:spcPct val="150000"/>
              </a:lnSpc>
            </a:pPr>
            <a:r>
              <a:rPr lang="pt-BR" sz="2200" dirty="0">
                <a:latin typeface="Arial Narrow" panose="020B0606020202030204" pitchFamily="34" charset="0"/>
              </a:rPr>
              <a:t>a)  Qual discurso foi utilizado no fragmento?</a:t>
            </a:r>
          </a:p>
          <a:p>
            <a:pPr algn="just">
              <a:lnSpc>
                <a:spcPct val="150000"/>
              </a:lnSpc>
            </a:pPr>
            <a:r>
              <a:rPr lang="pt-BR" sz="2200" dirty="0">
                <a:latin typeface="Arial Narrow" panose="020B0606020202030204" pitchFamily="34" charset="0"/>
              </a:rPr>
              <a:t>b) Transcreva um trecho que justifica a resposta anterior.</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No diálogo entre Leopoldo e Augusto, ocorrem contradições na fala de Augusto. Que contradições Leopoldo identifica na fala de Augusto? Justifique com um trecho do texto.</a:t>
            </a:r>
          </a:p>
          <a:p>
            <a:pPr>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126310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2971A-4EED-5814-277A-D1625FB9784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85629E6-2CCF-4B62-B7E2-4D1120C75F65}"/>
              </a:ext>
            </a:extLst>
          </p:cNvPr>
          <p:cNvGraphicFramePr>
            <a:graphicFrameLocks noGrp="1"/>
          </p:cNvGraphicFramePr>
          <p:nvPr>
            <p:extLst>
              <p:ext uri="{D42A27DB-BD31-4B8C-83A1-F6EECF244321}">
                <p14:modId xmlns:p14="http://schemas.microsoft.com/office/powerpoint/2010/main" val="2748211762"/>
              </p:ext>
            </p:extLst>
          </p:nvPr>
        </p:nvGraphicFramePr>
        <p:xfrm>
          <a:off x="379561" y="719665"/>
          <a:ext cx="11404121" cy="3718560"/>
        </p:xfrm>
        <a:graphic>
          <a:graphicData uri="http://schemas.openxmlformats.org/drawingml/2006/table">
            <a:tbl>
              <a:tblPr firstRow="1" bandRow="1">
                <a:tableStyleId>{5C22544A-7EE6-4342-B048-85BDC9FD1C3A}</a:tableStyleId>
              </a:tblPr>
              <a:tblGrid>
                <a:gridCol w="11404121">
                  <a:extLst>
                    <a:ext uri="{9D8B030D-6E8A-4147-A177-3AD203B41FA5}">
                      <a16:colId xmlns:a16="http://schemas.microsoft.com/office/drawing/2014/main" val="66975011"/>
                    </a:ext>
                  </a:extLst>
                </a:gridCol>
              </a:tblGrid>
              <a:tr h="3515905">
                <a:tc>
                  <a:txBody>
                    <a:bodyPr/>
                    <a:lstStyle/>
                    <a:p>
                      <a:pPr algn="just"/>
                      <a:r>
                        <a:rPr lang="pt-BR" sz="2200" b="1" dirty="0">
                          <a:solidFill>
                            <a:schemeClr val="tx1"/>
                          </a:solidFill>
                          <a:latin typeface="Arial Narrow" panose="020B0606020202030204" pitchFamily="34" charset="0"/>
                        </a:rPr>
                        <a:t>Para saber mais! </a:t>
                      </a:r>
                    </a:p>
                    <a:p>
                      <a:pPr algn="just"/>
                      <a:r>
                        <a:rPr lang="pt-BR" sz="2200" b="1" u="sng" dirty="0">
                          <a:solidFill>
                            <a:schemeClr val="tx1"/>
                          </a:solidFill>
                          <a:latin typeface="Arial Narrow" panose="020B0606020202030204" pitchFamily="34" charset="0"/>
                        </a:rPr>
                        <a:t>A figura de linguagem </a:t>
                      </a:r>
                      <a:r>
                        <a:rPr lang="pt-BR" sz="2200" b="0" dirty="0">
                          <a:solidFill>
                            <a:schemeClr val="tx1"/>
                          </a:solidFill>
                          <a:latin typeface="Arial Narrow" panose="020B0606020202030204" pitchFamily="34" charset="0"/>
                        </a:rPr>
                        <a:t>é um recurso que evidencia várias interpretações, diferente da linguagem denotativa. Assim, esse tipo de linguagem pode ser plurissignificativo, isto é, aceitar vários significados.  Algumas figuras de linguagem: Comparação: é um recurso usado para comparar elementos, termos ou palavras. É uma comparação explícita em que são utilizados conectivos de comparação (como, assim, tal qual. Ex.: “Seus olhos são como favos de mel.”).  Metáfora: comparação implícita, sem o uso de conectivos de comparação. (Ex.: “A vida é uma nuvem que voa”.). Sinestesia: acontece pela associação de sensações por órgãos de sentidos diferentes. (Ex.: “Com aqueles olhos frios, disse que não gostava mais da namorada.” A frieza está associada ao tato e não à visão.). Personificação ou Prosopopeia: é a atribuição de qualidades e sentimentos humanos a seres não humanos (Ex.: "Estrelas vão fugindo / Entre os faróis e o mar”), entre outras.</a:t>
                      </a:r>
                    </a:p>
                    <a:p>
                      <a:endParaRPr lang="pt-BR" b="0" dirty="0"/>
                    </a:p>
                  </a:txBody>
                  <a:tcPr>
                    <a:solidFill>
                      <a:schemeClr val="accent6">
                        <a:lumMod val="20000"/>
                        <a:lumOff val="80000"/>
                      </a:schemeClr>
                    </a:solidFill>
                  </a:tcPr>
                </a:tc>
                <a:extLst>
                  <a:ext uri="{0D108BD9-81ED-4DB2-BD59-A6C34878D82A}">
                    <a16:rowId xmlns:a16="http://schemas.microsoft.com/office/drawing/2014/main" val="428293383"/>
                  </a:ext>
                </a:extLst>
              </a:tr>
            </a:tbl>
          </a:graphicData>
        </a:graphic>
      </p:graphicFrame>
      <p:sp>
        <p:nvSpPr>
          <p:cNvPr id="3" name="CaixaDeTexto 2">
            <a:extLst>
              <a:ext uri="{FF2B5EF4-FFF2-40B4-BE49-F238E27FC236}">
                <a16:creationId xmlns:a16="http://schemas.microsoft.com/office/drawing/2014/main" id="{7A1FDB2F-4218-D411-D8ED-B0126DD04B1B}"/>
              </a:ext>
            </a:extLst>
          </p:cNvPr>
          <p:cNvSpPr txBox="1"/>
          <p:nvPr/>
        </p:nvSpPr>
        <p:spPr>
          <a:xfrm>
            <a:off x="153640" y="4537495"/>
            <a:ext cx="11855962" cy="1892826"/>
          </a:xfrm>
          <a:prstGeom prst="rect">
            <a:avLst/>
          </a:prstGeom>
          <a:noFill/>
        </p:spPr>
        <p:txBody>
          <a:bodyPr wrap="square" rtlCol="0">
            <a:spAutoFit/>
          </a:bodyPr>
          <a:lstStyle/>
          <a:p>
            <a:pPr>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Releia o quarto parágrafo do Texto II e responda o que se pede.</a:t>
            </a:r>
            <a:br>
              <a:rPr lang="pt-BR" sz="2200" dirty="0">
                <a:latin typeface="Arial Narrow" panose="020B0606020202030204" pitchFamily="34" charset="0"/>
              </a:rPr>
            </a:br>
            <a:r>
              <a:rPr lang="pt-BR" sz="2200" dirty="0">
                <a:latin typeface="Arial Narrow" panose="020B0606020202030204" pitchFamily="34" charset="0"/>
              </a:rPr>
              <a:t>a) A conjunção </a:t>
            </a:r>
            <a:r>
              <a:rPr lang="pt-BR" sz="2200" b="1" dirty="0">
                <a:latin typeface="Arial Narrow" panose="020B0606020202030204" pitchFamily="34" charset="0"/>
              </a:rPr>
              <a:t>“ou”</a:t>
            </a:r>
            <a:r>
              <a:rPr lang="pt-BR" sz="2200" dirty="0">
                <a:latin typeface="Arial Narrow" panose="020B0606020202030204" pitchFamily="34" charset="0"/>
              </a:rPr>
              <a:t> aparece várias vezes. Que relação essa conjunção (elemento coesivo) estabelece entre as orações?</a:t>
            </a:r>
          </a:p>
          <a:p>
            <a:endParaRPr lang="pt-BR" dirty="0"/>
          </a:p>
        </p:txBody>
      </p:sp>
    </p:spTree>
    <p:extLst>
      <p:ext uri="{BB962C8B-B14F-4D97-AF65-F5344CB8AC3E}">
        <p14:creationId xmlns:p14="http://schemas.microsoft.com/office/powerpoint/2010/main" val="1150975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ECAB931-1249-6F02-0FD5-4EDC37EDE54D}"/>
              </a:ext>
            </a:extLst>
          </p:cNvPr>
          <p:cNvSpPr txBox="1"/>
          <p:nvPr/>
        </p:nvSpPr>
        <p:spPr>
          <a:xfrm>
            <a:off x="192350" y="333137"/>
            <a:ext cx="11807300" cy="6524863"/>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b)</a:t>
            </a:r>
            <a:r>
              <a:rPr lang="pt-BR" sz="2200" b="1" dirty="0">
                <a:latin typeface="Arial Narrow" panose="020B0606020202030204" pitchFamily="34" charset="0"/>
              </a:rPr>
              <a:t> </a:t>
            </a:r>
            <a:r>
              <a:rPr lang="pt-BR" sz="2200" dirty="0">
                <a:latin typeface="Arial Narrow" panose="020B0606020202030204" pitchFamily="34" charset="0"/>
              </a:rPr>
              <a:t>Nas narrativas, é comum o uso de figuras de linguagem devido ao uso das palavras no sentido conotativo, isto é, com variados significados, possibilitando variadas interpretações.</a:t>
            </a:r>
            <a:r>
              <a:rPr lang="pt-BR" sz="2200" b="1" dirty="0">
                <a:latin typeface="Arial Narrow" panose="020B0606020202030204" pitchFamily="34" charset="0"/>
              </a:rPr>
              <a:t> </a:t>
            </a:r>
            <a:r>
              <a:rPr lang="pt-BR" sz="2200" dirty="0">
                <a:latin typeface="Arial Narrow" panose="020B0606020202030204" pitchFamily="34" charset="0"/>
              </a:rPr>
              <a:t>Polissíndeto é a figura de linguagem que utiliza repetidamente uma conjunção de modo a intensificar o efeito do discurso. Qual efeito de sentido pode ser identificado ao ser utilizado, repetidas vezes, o elemento coesivo </a:t>
            </a:r>
            <a:r>
              <a:rPr lang="pt-BR" sz="2200" b="1" dirty="0">
                <a:latin typeface="Arial Narrow" panose="020B0606020202030204" pitchFamily="34" charset="0"/>
              </a:rPr>
              <a:t>“ou”</a:t>
            </a:r>
            <a:r>
              <a:rPr lang="pt-BR" sz="2200" dirty="0">
                <a:latin typeface="Arial Narrow" panose="020B0606020202030204" pitchFamily="34" charset="0"/>
              </a:rPr>
              <a:t>, que constitui um Polissíndeto? Justifique.</a:t>
            </a:r>
          </a:p>
          <a:p>
            <a:pPr algn="just">
              <a:lnSpc>
                <a:spcPct val="150000"/>
              </a:lnSpc>
            </a:pPr>
            <a:endParaRPr lang="pt-BR" sz="2200" b="1" dirty="0">
              <a:latin typeface="Arial Narrow" panose="020B0606020202030204" pitchFamily="34" charset="0"/>
            </a:endParaRPr>
          </a:p>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Em seu diálogo com Augusto, Leopoldo diz: “- Não é tua cabeça, Augusto, é o teu coração.”. A partir dessa fala de Leopoldo, e considerando o contexto comunicativo, explique o que a personagem da história, Leopoldo, quis dizer.</a:t>
            </a:r>
          </a:p>
          <a:p>
            <a:endParaRPr lang="pt-BR" sz="2200" dirty="0">
              <a:latin typeface="Arial Narrow" panose="020B0606020202030204" pitchFamily="34" charset="0"/>
            </a:endParaRPr>
          </a:p>
          <a:p>
            <a:pPr algn="just"/>
            <a:r>
              <a:rPr lang="pt-BR" sz="2100" b="1" dirty="0">
                <a:latin typeface="Arial Narrow" panose="020B0606020202030204" pitchFamily="34" charset="0"/>
              </a:rPr>
              <a:t>12. </a:t>
            </a:r>
            <a:r>
              <a:rPr lang="pt-BR" sz="2100" dirty="0">
                <a:latin typeface="Arial Narrow" panose="020B0606020202030204" pitchFamily="34" charset="0"/>
              </a:rPr>
              <a:t>A pontuação é muito mais do que simples sinais para separar ou marcar segmentos da superfície do texto. Além de estarem vinculados intimamente à coerência do texto, esses sinais podem acumular outras funções discursivas, isto é, podem produzir efeitos de sentido, como aqueles ligados à ênfase, à reformulação ou à justificação de certos segmentos. Agora, considerando o contexto comunicativo, explique qual o efeito de sentido pode ser percebido ao serem utilizados, ao mesmo tempo, o ponto de interrogação e de exclamação no seguinte trecho: </a:t>
            </a:r>
            <a:r>
              <a:rPr lang="pt-BR" sz="2100" b="1" dirty="0">
                <a:latin typeface="Arial Narrow" panose="020B0606020202030204" pitchFamily="34" charset="0"/>
              </a:rPr>
              <a:t>“...estás realmente apaixonado?!”</a:t>
            </a:r>
            <a:r>
              <a:rPr lang="pt-BR" sz="2100" dirty="0">
                <a:latin typeface="Arial Narrow" panose="020B0606020202030204" pitchFamily="34" charset="0"/>
              </a:rPr>
              <a:t> </a:t>
            </a:r>
            <a:endParaRPr lang="pt-BR" sz="2100" dirty="0"/>
          </a:p>
        </p:txBody>
      </p:sp>
    </p:spTree>
    <p:extLst>
      <p:ext uri="{BB962C8B-B14F-4D97-AF65-F5344CB8AC3E}">
        <p14:creationId xmlns:p14="http://schemas.microsoft.com/office/powerpoint/2010/main" val="432429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D5C11BD-0A97-EA25-ED4E-0F0695C0886E}"/>
              </a:ext>
            </a:extLst>
          </p:cNvPr>
          <p:cNvSpPr txBox="1"/>
          <p:nvPr/>
        </p:nvSpPr>
        <p:spPr>
          <a:xfrm>
            <a:off x="183472" y="621102"/>
            <a:ext cx="11825055" cy="4598759"/>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13.</a:t>
            </a:r>
            <a:r>
              <a:rPr lang="pt-BR" sz="2200" dirty="0">
                <a:latin typeface="Arial Narrow" panose="020B0606020202030204" pitchFamily="34" charset="0"/>
              </a:rPr>
              <a:t> A </a:t>
            </a:r>
            <a:r>
              <a:rPr lang="pt-BR" sz="2200" b="1" u="sng" dirty="0">
                <a:latin typeface="Arial Narrow" panose="020B0606020202030204" pitchFamily="34" charset="0"/>
              </a:rPr>
              <a:t>gradação </a:t>
            </a:r>
            <a:r>
              <a:rPr lang="pt-BR" sz="2200" dirty="0">
                <a:latin typeface="Arial Narrow" panose="020B0606020202030204" pitchFamily="34" charset="0"/>
              </a:rPr>
              <a:t>é uma figura de linguagem que envolve a intensificação de uma ideia, assim, há uma organização de palavras ou ideias em uma sequência progressiva, seja de forma </a:t>
            </a:r>
            <a:r>
              <a:rPr lang="pt-BR" sz="2200" b="1" dirty="0">
                <a:latin typeface="Arial Narrow" panose="020B0606020202030204" pitchFamily="34" charset="0"/>
              </a:rPr>
              <a:t>ascendente</a:t>
            </a:r>
            <a:r>
              <a:rPr lang="pt-BR" sz="2200" dirty="0">
                <a:latin typeface="Arial Narrow" panose="020B0606020202030204" pitchFamily="34" charset="0"/>
              </a:rPr>
              <a:t> (do menos intenso ao mais intenso) ou </a:t>
            </a:r>
            <a:r>
              <a:rPr lang="pt-BR" sz="2200" b="1" dirty="0">
                <a:latin typeface="Arial Narrow" panose="020B0606020202030204" pitchFamily="34" charset="0"/>
              </a:rPr>
              <a:t>descendente</a:t>
            </a:r>
            <a:r>
              <a:rPr lang="pt-BR" sz="2200" dirty="0">
                <a:latin typeface="Arial Narrow" panose="020B0606020202030204" pitchFamily="34" charset="0"/>
              </a:rPr>
              <a:t> (do mais intenso ao menos intenso). Qual é o trecho que apresenta essa figura?</a:t>
            </a:r>
          </a:p>
          <a:p>
            <a:pPr marL="457200" indent="-457200" algn="just">
              <a:lnSpc>
                <a:spcPct val="150000"/>
              </a:lnSpc>
              <a:buAutoNum type="alphaUcParenBoth"/>
            </a:pPr>
            <a:r>
              <a:rPr lang="pt-BR" sz="2200" dirty="0">
                <a:latin typeface="Arial Narrow" panose="020B0606020202030204" pitchFamily="34" charset="0"/>
              </a:rPr>
              <a:t>“— Temos maçada! Quem te perguntou por isso agora?”</a:t>
            </a:r>
          </a:p>
          <a:p>
            <a:pPr>
              <a:lnSpc>
                <a:spcPct val="150000"/>
              </a:lnSpc>
            </a:pPr>
            <a:r>
              <a:rPr lang="pt-BR" sz="2200" dirty="0">
                <a:latin typeface="Arial Narrow" panose="020B0606020202030204" pitchFamily="34" charset="0"/>
              </a:rPr>
              <a:t>(B) “— Há três dias que não falas senão na irmã de Filipe e...”</a:t>
            </a:r>
          </a:p>
          <a:p>
            <a:pPr>
              <a:lnSpc>
                <a:spcPct val="150000"/>
              </a:lnSpc>
            </a:pPr>
            <a:r>
              <a:rPr lang="pt-BR" sz="2200" dirty="0">
                <a:latin typeface="Arial Narrow" panose="020B0606020202030204" pitchFamily="34" charset="0"/>
              </a:rPr>
              <a:t>(C) “— Eis aí outra! Não acabaste de perguntar-me qual era a lição de amanhã?”</a:t>
            </a:r>
          </a:p>
          <a:p>
            <a:pPr>
              <a:lnSpc>
                <a:spcPct val="150000"/>
              </a:lnSpc>
            </a:pPr>
            <a:r>
              <a:rPr lang="pt-BR" sz="2200" dirty="0">
                <a:latin typeface="Arial Narrow" panose="020B0606020202030204" pitchFamily="34" charset="0"/>
              </a:rPr>
              <a:t>(D) “- Ora, ature-se um namorado! mas venha cá sr. Augusto, então como é isto?...”</a:t>
            </a:r>
          </a:p>
          <a:p>
            <a:pPr>
              <a:lnSpc>
                <a:spcPct val="150000"/>
              </a:lnSpc>
            </a:pPr>
            <a:r>
              <a:rPr lang="pt-BR" sz="2200" dirty="0">
                <a:latin typeface="Arial Narrow" panose="020B0606020202030204" pitchFamily="34" charset="0"/>
              </a:rPr>
              <a:t>(E) “... Eu amo! ardo! morro!”</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94369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30CD09A-3F38-BA7F-5ACC-2A3C7DE1CC2D}"/>
              </a:ext>
            </a:extLst>
          </p:cNvPr>
          <p:cNvSpPr txBox="1"/>
          <p:nvPr/>
        </p:nvSpPr>
        <p:spPr>
          <a:xfrm>
            <a:off x="181155" y="646981"/>
            <a:ext cx="11800936" cy="6133859"/>
          </a:xfrm>
          <a:prstGeom prst="rect">
            <a:avLst/>
          </a:prstGeom>
          <a:noFill/>
        </p:spPr>
        <p:txBody>
          <a:bodyPr wrap="square" rtlCol="0">
            <a:spAutoFit/>
          </a:bodyPr>
          <a:lstStyle/>
          <a:p>
            <a:pPr>
              <a:lnSpc>
                <a:spcPct val="150000"/>
              </a:lnSpc>
            </a:pPr>
            <a:endParaRPr lang="pt-BR" sz="2200" dirty="0">
              <a:latin typeface="Arial Narrow" panose="020B0606020202030204" pitchFamily="34" charset="0"/>
            </a:endParaRPr>
          </a:p>
          <a:p>
            <a:pPr>
              <a:lnSpc>
                <a:spcPct val="150000"/>
              </a:lnSpc>
            </a:pPr>
            <a:r>
              <a:rPr lang="pt-BR" sz="2200" b="1" dirty="0">
                <a:latin typeface="Arial Narrow" panose="020B0606020202030204" pitchFamily="34" charset="0"/>
              </a:rPr>
              <a:t>14</a:t>
            </a:r>
            <a:r>
              <a:rPr lang="pt-BR" sz="2200" dirty="0">
                <a:latin typeface="Arial Narrow" panose="020B0606020202030204" pitchFamily="34" charset="0"/>
              </a:rPr>
              <a:t>. Marque as características que comprovam que os fragmentos textuais I e II são do gênero textual Romance.</a:t>
            </a:r>
          </a:p>
          <a:p>
            <a:pPr>
              <a:lnSpc>
                <a:spcPct val="150000"/>
              </a:lnSpc>
            </a:pPr>
            <a:r>
              <a:rPr lang="pt-BR" sz="2200" dirty="0">
                <a:latin typeface="Arial Narrow" panose="020B0606020202030204" pitchFamily="34" charset="0"/>
              </a:rPr>
              <a:t>(    ) Apresenta uma linguagem fluida, com o uso de diálogos.</a:t>
            </a:r>
          </a:p>
          <a:p>
            <a:pPr>
              <a:lnSpc>
                <a:spcPct val="150000"/>
              </a:lnSpc>
            </a:pPr>
            <a:r>
              <a:rPr lang="pt-BR" sz="2200" dirty="0">
                <a:latin typeface="Arial Narrow" panose="020B0606020202030204" pitchFamily="34" charset="0"/>
              </a:rPr>
              <a:t>(    ) É uma narrativa escrita em prosa cuja intenção é contar/narrar uma história.</a:t>
            </a:r>
          </a:p>
          <a:p>
            <a:pPr>
              <a:lnSpc>
                <a:spcPct val="150000"/>
              </a:lnSpc>
            </a:pPr>
            <a:r>
              <a:rPr lang="pt-BR" sz="2200" dirty="0">
                <a:latin typeface="Arial Narrow" panose="020B0606020202030204" pitchFamily="34" charset="0"/>
              </a:rPr>
              <a:t>(    ) Apresenta uma série de acontecimentos que se combinam para formar o enredo da obra.</a:t>
            </a:r>
          </a:p>
          <a:p>
            <a:pPr>
              <a:lnSpc>
                <a:spcPct val="150000"/>
              </a:lnSpc>
            </a:pPr>
            <a:r>
              <a:rPr lang="pt-BR" sz="2200" dirty="0">
                <a:latin typeface="Arial Narrow" panose="020B0606020202030204" pitchFamily="34" charset="0"/>
              </a:rPr>
              <a:t>(    ) Apresenta espaços físicos onde transcorrem as ações.</a:t>
            </a:r>
          </a:p>
          <a:p>
            <a:pPr>
              <a:lnSpc>
                <a:spcPct val="150000"/>
              </a:lnSpc>
            </a:pPr>
            <a:r>
              <a:rPr lang="pt-BR" sz="2200" dirty="0">
                <a:latin typeface="Arial Narrow" panose="020B0606020202030204" pitchFamily="34" charset="0"/>
              </a:rPr>
              <a:t>(    ) A finalidade é convencer o leitor a adquirir a obra.</a:t>
            </a:r>
          </a:p>
          <a:p>
            <a:pPr algn="just">
              <a:lnSpc>
                <a:spcPct val="150000"/>
              </a:lnSpc>
            </a:pPr>
            <a:r>
              <a:rPr lang="pt-BR" sz="2200" dirty="0">
                <a:latin typeface="Arial Narrow" panose="020B0606020202030204" pitchFamily="34" charset="0"/>
              </a:rPr>
              <a:t>(    ) Faz uso, prioritariamente, da linguagem não verbal, em detrimento da linguagem verbal.</a:t>
            </a:r>
          </a:p>
          <a:p>
            <a:pPr algn="just">
              <a:lnSpc>
                <a:spcPct val="150000"/>
              </a:lnSpc>
            </a:pPr>
            <a:r>
              <a:rPr lang="pt-BR" sz="2200" dirty="0">
                <a:latin typeface="Arial Narrow" panose="020B0606020202030204" pitchFamily="34" charset="0"/>
              </a:rPr>
              <a:t>(    ) O foco narrativo é apresenta em 3ª pessoa cujo narrador é onisciente.</a:t>
            </a:r>
          </a:p>
          <a:p>
            <a:pPr algn="just">
              <a:lnSpc>
                <a:spcPct val="150000"/>
              </a:lnSpc>
            </a:pPr>
            <a:r>
              <a:rPr lang="pt-BR" sz="2200" dirty="0">
                <a:latin typeface="Arial Narrow" panose="020B0606020202030204" pitchFamily="34" charset="0"/>
              </a:rPr>
              <a:t>(    ) O sentimentalismo e o subjetivismo estão presentes na obra.</a:t>
            </a:r>
          </a:p>
          <a:p>
            <a:pPr>
              <a:lnSpc>
                <a:spcPct val="150000"/>
              </a:lnSpc>
            </a:pPr>
            <a:endParaRPr lang="pt-BR" sz="2200" dirty="0">
              <a:latin typeface="Arial Narrow" panose="020B0606020202030204" pitchFamily="34" charset="0"/>
            </a:endParaRPr>
          </a:p>
          <a:p>
            <a:pPr>
              <a:lnSpc>
                <a:spcPct val="150000"/>
              </a:lnSpc>
            </a:pPr>
            <a:endParaRPr lang="pt-BR" sz="2200" dirty="0"/>
          </a:p>
        </p:txBody>
      </p:sp>
    </p:spTree>
    <p:extLst>
      <p:ext uri="{BB962C8B-B14F-4D97-AF65-F5344CB8AC3E}">
        <p14:creationId xmlns:p14="http://schemas.microsoft.com/office/powerpoint/2010/main" val="373179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E65A-DC50-E57C-A8BA-57690072830D}"/>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A6A408F-A579-D482-9C86-73B9F53367D6}"/>
              </a:ext>
            </a:extLst>
          </p:cNvPr>
          <p:cNvGraphicFramePr>
            <a:graphicFrameLocks noGrp="1"/>
          </p:cNvGraphicFramePr>
          <p:nvPr>
            <p:extLst>
              <p:ext uri="{D42A27DB-BD31-4B8C-83A1-F6EECF244321}">
                <p14:modId xmlns:p14="http://schemas.microsoft.com/office/powerpoint/2010/main" val="1345603799"/>
              </p:ext>
            </p:extLst>
          </p:nvPr>
        </p:nvGraphicFramePr>
        <p:xfrm>
          <a:off x="372205" y="755841"/>
          <a:ext cx="11447585" cy="376746"/>
        </p:xfrm>
        <a:graphic>
          <a:graphicData uri="http://schemas.openxmlformats.org/drawingml/2006/table">
            <a:tbl>
              <a:tblPr firstRow="1" firstCol="1" bandRow="1"/>
              <a:tblGrid>
                <a:gridCol w="11447585">
                  <a:extLst>
                    <a:ext uri="{9D8B030D-6E8A-4147-A177-3AD203B41FA5}">
                      <a16:colId xmlns:a16="http://schemas.microsoft.com/office/drawing/2014/main" val="2348466660"/>
                    </a:ext>
                  </a:extLst>
                </a:gridCol>
              </a:tblGrid>
              <a:tr h="35583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1460312652"/>
                  </a:ext>
                </a:extLst>
              </a:tr>
            </a:tbl>
          </a:graphicData>
        </a:graphic>
      </p:graphicFrame>
      <p:sp>
        <p:nvSpPr>
          <p:cNvPr id="3" name="CaixaDeTexto 2">
            <a:extLst>
              <a:ext uri="{FF2B5EF4-FFF2-40B4-BE49-F238E27FC236}">
                <a16:creationId xmlns:a16="http://schemas.microsoft.com/office/drawing/2014/main" id="{504B9441-B062-A32D-5294-6F5C0C5544BA}"/>
              </a:ext>
            </a:extLst>
          </p:cNvPr>
          <p:cNvSpPr txBox="1"/>
          <p:nvPr/>
        </p:nvSpPr>
        <p:spPr>
          <a:xfrm>
            <a:off x="251877" y="1199852"/>
            <a:ext cx="11447585" cy="4968091"/>
          </a:xfrm>
          <a:prstGeom prst="rect">
            <a:avLst/>
          </a:prstGeom>
          <a:noFill/>
        </p:spPr>
        <p:txBody>
          <a:bodyPr wrap="square">
            <a:spAutoFit/>
          </a:bodyPr>
          <a:lstStyle/>
          <a:p>
            <a:r>
              <a:rPr lang="pt-BR" sz="2400" b="1" dirty="0">
                <a:latin typeface="Arial Narrow" panose="020B0606020202030204" pitchFamily="34" charset="0"/>
              </a:rPr>
              <a:t>Sistematizando os conhecimentos</a:t>
            </a:r>
          </a:p>
          <a:p>
            <a:pPr>
              <a:lnSpc>
                <a:spcPct val="150000"/>
              </a:lnSpc>
            </a:pPr>
            <a:r>
              <a:rPr lang="pt-BR" sz="2200" dirty="0">
                <a:latin typeface="Arial Narrow" panose="020B0606020202030204" pitchFamily="34" charset="0"/>
              </a:rPr>
              <a:t>Leia o fragmento do capítulo 23.</a:t>
            </a:r>
          </a:p>
          <a:p>
            <a:pPr>
              <a:lnSpc>
                <a:spcPct val="150000"/>
              </a:lnSpc>
            </a:pPr>
            <a:r>
              <a:rPr lang="pt-BR" sz="2200" b="1" dirty="0">
                <a:latin typeface="Arial Narrow" panose="020B0606020202030204" pitchFamily="34" charset="0"/>
              </a:rPr>
              <a:t>Texto III</a:t>
            </a:r>
            <a:endParaRPr lang="pt-BR" sz="2200" dirty="0">
              <a:latin typeface="Arial Narrow" panose="020B0606020202030204" pitchFamily="34" charset="0"/>
            </a:endParaRPr>
          </a:p>
          <a:p>
            <a:pPr>
              <a:lnSpc>
                <a:spcPct val="150000"/>
              </a:lnSpc>
            </a:pPr>
            <a:r>
              <a:rPr lang="pt-BR" sz="2200" dirty="0">
                <a:latin typeface="Arial Narrow" panose="020B0606020202030204" pitchFamily="34" charset="0"/>
              </a:rPr>
              <a:t>23 - </a:t>
            </a:r>
            <a:r>
              <a:rPr lang="pt-BR" sz="2200" b="1" i="1" dirty="0">
                <a:latin typeface="Arial Narrow" panose="020B0606020202030204" pitchFamily="34" charset="0"/>
              </a:rPr>
              <a:t>A Esmeralda e o Camafeu</a:t>
            </a:r>
            <a:endParaRPr lang="pt-BR" sz="2200" dirty="0">
              <a:latin typeface="Arial Narrow" panose="020B0606020202030204" pitchFamily="34" charset="0"/>
            </a:endParaRPr>
          </a:p>
          <a:p>
            <a:pPr>
              <a:lnSpc>
                <a:spcPct val="150000"/>
              </a:lnSpc>
            </a:pPr>
            <a:r>
              <a:rPr lang="pt-BR" sz="2200" dirty="0">
                <a:latin typeface="Arial Narrow" panose="020B0606020202030204" pitchFamily="34" charset="0"/>
              </a:rPr>
              <a:t>	D. Carolina passou uma noite cheia de pena e de cuidados, porém já menos ciumenta e despeitada; a boa avó livrou-a desses tormentos. Na hora do chá, fazendo com habilidade e destreza cair a conversação sobre o estudante amado, dizendo:</a:t>
            </a:r>
          </a:p>
          <a:p>
            <a:pPr>
              <a:lnSpc>
                <a:spcPct val="150000"/>
              </a:lnSpc>
            </a:pPr>
            <a:r>
              <a:rPr lang="pt-BR" sz="2200" dirty="0">
                <a:latin typeface="Arial Narrow" panose="020B0606020202030204" pitchFamily="34" charset="0"/>
              </a:rPr>
              <a:t>	- Aquele interessante moço, Carolina, parece pagar-nos bem a amizade que lhe temos, não entendes assim?...</a:t>
            </a:r>
          </a:p>
          <a:p>
            <a:pPr>
              <a:lnSpc>
                <a:spcPct val="150000"/>
              </a:lnSpc>
            </a:pPr>
            <a:r>
              <a:rPr lang="pt-BR" sz="2200" dirty="0">
                <a:latin typeface="Arial Narrow" panose="020B0606020202030204" pitchFamily="34" charset="0"/>
              </a:rPr>
              <a:t>	- Minha avó...eu não sei.</a:t>
            </a:r>
          </a:p>
        </p:txBody>
      </p:sp>
    </p:spTree>
    <p:extLst>
      <p:ext uri="{BB962C8B-B14F-4D97-AF65-F5344CB8AC3E}">
        <p14:creationId xmlns:p14="http://schemas.microsoft.com/office/powerpoint/2010/main" val="662268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B0CCAEA-012B-D189-FB0E-18B6FE0F4888}"/>
              </a:ext>
            </a:extLst>
          </p:cNvPr>
          <p:cNvSpPr txBox="1"/>
          <p:nvPr/>
        </p:nvSpPr>
        <p:spPr>
          <a:xfrm>
            <a:off x="172528" y="628233"/>
            <a:ext cx="11818189" cy="5614422"/>
          </a:xfrm>
          <a:prstGeom prst="rect">
            <a:avLst/>
          </a:prstGeom>
          <a:noFill/>
        </p:spPr>
        <p:txBody>
          <a:bodyPr wrap="square" rtlCol="0">
            <a:spAutoFit/>
          </a:bodyPr>
          <a:lstStyle/>
          <a:p>
            <a:pPr>
              <a:lnSpc>
                <a:spcPct val="150000"/>
              </a:lnSpc>
            </a:pPr>
            <a:r>
              <a:rPr lang="pt-BR" sz="2200" dirty="0">
                <a:latin typeface="Arial Narrow" panose="020B0606020202030204" pitchFamily="34" charset="0"/>
              </a:rPr>
              <a:t>- Dize sempre, pensarás acaso de maneira diversa?...</a:t>
            </a:r>
          </a:p>
          <a:p>
            <a:pPr>
              <a:lnSpc>
                <a:spcPct val="150000"/>
              </a:lnSpc>
            </a:pPr>
            <a:r>
              <a:rPr lang="pt-BR" sz="2200" dirty="0">
                <a:latin typeface="Arial Narrow" panose="020B0606020202030204" pitchFamily="34" charset="0"/>
              </a:rPr>
              <a:t>	A menina hesitou um instante e depois respondeu:</a:t>
            </a:r>
          </a:p>
          <a:p>
            <a:pPr>
              <a:lnSpc>
                <a:spcPct val="150000"/>
              </a:lnSpc>
            </a:pPr>
            <a:r>
              <a:rPr lang="pt-BR" sz="2200" dirty="0">
                <a:latin typeface="Arial Narrow" panose="020B0606020202030204" pitchFamily="34" charset="0"/>
              </a:rPr>
              <a:t>	- Se ele pagasse bem, teria vindo domingo.</a:t>
            </a:r>
          </a:p>
          <a:p>
            <a:pPr>
              <a:lnSpc>
                <a:spcPct val="150000"/>
              </a:lnSpc>
            </a:pPr>
            <a:r>
              <a:rPr lang="pt-BR" sz="2200" dirty="0">
                <a:latin typeface="Arial Narrow" panose="020B0606020202030204" pitchFamily="34" charset="0"/>
              </a:rPr>
              <a:t>	- Eis uma injustiça, Carolina. Desde sábado à noite que Augusto está na cama, prostrado por uma enfermidade cruel.</a:t>
            </a:r>
          </a:p>
          <a:p>
            <a:pPr>
              <a:lnSpc>
                <a:spcPct val="150000"/>
              </a:lnSpc>
            </a:pPr>
            <a:r>
              <a:rPr lang="pt-BR" sz="2200" dirty="0">
                <a:latin typeface="Arial Narrow" panose="020B0606020202030204" pitchFamily="34" charset="0"/>
              </a:rPr>
              <a:t>	- Doente?! Exclamou a linda Moreninha, extremamente comovida. Doente?...em perigo?...</a:t>
            </a:r>
          </a:p>
          <a:p>
            <a:pPr>
              <a:lnSpc>
                <a:spcPct val="150000"/>
              </a:lnSpc>
            </a:pPr>
            <a:r>
              <a:rPr lang="pt-BR" sz="2200" dirty="0">
                <a:latin typeface="Arial Narrow" panose="020B0606020202030204" pitchFamily="34" charset="0"/>
              </a:rPr>
              <a:t>	- Graças a Deus, há dois dias ficou livre dele; hoje já pôde chegar à janela, assim me mandou dizer Filipe.</a:t>
            </a:r>
          </a:p>
          <a:p>
            <a:pPr>
              <a:lnSpc>
                <a:spcPct val="150000"/>
              </a:lnSpc>
            </a:pPr>
            <a:r>
              <a:rPr lang="pt-BR" sz="2200" dirty="0">
                <a:latin typeface="Arial Narrow" panose="020B0606020202030204" pitchFamily="34" charset="0"/>
              </a:rPr>
              <a:t>	- Oh! Pobre moço!... se não fosse isso, teria vindo ver-nos!...</a:t>
            </a:r>
          </a:p>
          <a:p>
            <a:pPr>
              <a:lnSpc>
                <a:spcPct val="150000"/>
              </a:lnSpc>
            </a:pPr>
            <a:r>
              <a:rPr lang="pt-BR" sz="2200" dirty="0">
                <a:latin typeface="Arial Narrow" panose="020B0606020202030204" pitchFamily="34" charset="0"/>
              </a:rPr>
              <a:t>	- E, pois, todos os antigos sentimentos de ciúme e temor da inconstância do amante se trocaram por ansiosas inquietações a respeito de sua moléstia.</a:t>
            </a:r>
          </a:p>
        </p:txBody>
      </p:sp>
    </p:spTree>
    <p:extLst>
      <p:ext uri="{BB962C8B-B14F-4D97-AF65-F5344CB8AC3E}">
        <p14:creationId xmlns:p14="http://schemas.microsoft.com/office/powerpoint/2010/main" val="681290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D50B486-05D5-E8E4-E90C-454FF2DD39D2}"/>
              </a:ext>
            </a:extLst>
          </p:cNvPr>
          <p:cNvSpPr txBox="1"/>
          <p:nvPr/>
        </p:nvSpPr>
        <p:spPr>
          <a:xfrm>
            <a:off x="186906" y="552090"/>
            <a:ext cx="11818188" cy="6630085"/>
          </a:xfrm>
          <a:prstGeom prst="rect">
            <a:avLst/>
          </a:prstGeom>
          <a:noFill/>
        </p:spPr>
        <p:txBody>
          <a:bodyPr wrap="square" rtlCol="0">
            <a:spAutoFit/>
          </a:bodyPr>
          <a:lstStyle/>
          <a:p>
            <a:pPr>
              <a:lnSpc>
                <a:spcPct val="150000"/>
              </a:lnSpc>
            </a:pPr>
            <a:r>
              <a:rPr lang="pt-BR" sz="2200" dirty="0">
                <a:latin typeface="Arial Narrow" panose="020B0606020202030204" pitchFamily="34" charset="0"/>
              </a:rPr>
              <a:t>	No dia seguinte, ao amanhecer, a amorosa menina despertou, e buscando o toucador, há uma semana esquecido, dividiu seus cabelos nas duas costumadas belas tranças, que tanto gostava de fazer ondear pelas espáduas, vestiu o estimado vestido branco e correu para o rochedo.</a:t>
            </a:r>
          </a:p>
          <a:p>
            <a:pPr>
              <a:lnSpc>
                <a:spcPct val="150000"/>
              </a:lnSpc>
            </a:pPr>
            <a:r>
              <a:rPr lang="pt-BR" sz="2200" dirty="0">
                <a:latin typeface="Arial Narrow" panose="020B0606020202030204" pitchFamily="34" charset="0"/>
              </a:rPr>
              <a:t>	- Eu me alinhei, pensava ela, porque enfim... hoje é domingo e talvez... como ontem já pôde chegar à janela, talvez consiga com algum esforço vir ver-me. [...]</a:t>
            </a:r>
          </a:p>
          <a:p>
            <a:pPr>
              <a:lnSpc>
                <a:spcPct val="150000"/>
              </a:lnSpc>
            </a:pPr>
            <a:r>
              <a:rPr lang="pt-BR" sz="2200" dirty="0">
                <a:latin typeface="Arial Narrow" panose="020B0606020202030204" pitchFamily="34" charset="0"/>
              </a:rPr>
              <a:t>	Augusto, com efeito, saltava nesse momento fora do batel, e depois deu a mão a seu pai para ajudá-lo a desembarcar; d. Carolina, que ainda não mostrava dar fé deles, prosseguiu seu canto até que quando dizia:</a:t>
            </a:r>
          </a:p>
          <a:p>
            <a:pPr>
              <a:lnSpc>
                <a:spcPct val="150000"/>
              </a:lnSpc>
            </a:pPr>
            <a:r>
              <a:rPr lang="pt-BR" sz="2200" dirty="0">
                <a:latin typeface="Arial Narrow" panose="020B0606020202030204" pitchFamily="34" charset="0"/>
              </a:rPr>
              <a:t>	“Quando há de ele correr</a:t>
            </a:r>
          </a:p>
          <a:p>
            <a:pPr>
              <a:lnSpc>
                <a:spcPct val="150000"/>
              </a:lnSpc>
            </a:pPr>
            <a:r>
              <a:rPr lang="pt-BR" sz="2200" dirty="0">
                <a:latin typeface="Arial Narrow" panose="020B0606020202030204" pitchFamily="34" charset="0"/>
              </a:rPr>
              <a:t>	Somente para me ver...”</a:t>
            </a:r>
          </a:p>
          <a:p>
            <a:pPr>
              <a:lnSpc>
                <a:spcPct val="150000"/>
              </a:lnSpc>
            </a:pPr>
            <a:r>
              <a:rPr lang="pt-BR" sz="2200" dirty="0">
                <a:latin typeface="Arial Narrow" panose="020B0606020202030204" pitchFamily="34" charset="0"/>
              </a:rPr>
              <a:t>	Sentiu que Augusto corria para ela. Prazer imenso inundava a alma da menina, para que possa ser descrito; como todos </a:t>
            </a:r>
            <a:r>
              <a:rPr lang="pt-BR" sz="2200" dirty="0" err="1">
                <a:latin typeface="Arial Narrow" panose="020B0606020202030204" pitchFamily="34" charset="0"/>
              </a:rPr>
              <a:t>prevêem</a:t>
            </a:r>
            <a:r>
              <a:rPr lang="pt-BR" sz="2200" dirty="0">
                <a:latin typeface="Arial Narrow" panose="020B0606020202030204" pitchFamily="34" charset="0"/>
              </a:rPr>
              <a:t>, a balada foi nessa estrofe interrompida e d. Carolina, aceitando o braço do estudante, desceu do rochedo e foi cumprimentar o pai dele.</a:t>
            </a:r>
          </a:p>
          <a:p>
            <a:pPr>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4271900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374ED3E-9704-2627-3D38-285B595967AE}"/>
              </a:ext>
            </a:extLst>
          </p:cNvPr>
          <p:cNvSpPr txBox="1"/>
          <p:nvPr/>
        </p:nvSpPr>
        <p:spPr>
          <a:xfrm>
            <a:off x="199845" y="595223"/>
            <a:ext cx="11792309" cy="5678478"/>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	Ambos os amantes compreenderam o que queria dizer a palidez de seus semblantes e os vestígios de um padecer de oito dias, guardaram silêncio e não tiveram uma palavra para pronunciar; tiveram só olhares para trocar e suspiros a verter. E para que mais? [...]</a:t>
            </a:r>
          </a:p>
          <a:p>
            <a:pPr algn="r">
              <a:lnSpc>
                <a:spcPct val="150000"/>
              </a:lnSpc>
            </a:pPr>
            <a:r>
              <a:rPr lang="pt-BR" sz="1000" dirty="0">
                <a:latin typeface="Arial Narrow" panose="020B0606020202030204" pitchFamily="34" charset="0"/>
              </a:rPr>
              <a:t>Disponível em: http://www.culturatura.com.br/obras/A%20moreninha.pdf. Acesso em: 27 maio 2025. (Adaptado).</a:t>
            </a:r>
          </a:p>
          <a:p>
            <a:pPr algn="just">
              <a:lnSpc>
                <a:spcPct val="150000"/>
              </a:lnSpc>
            </a:pPr>
            <a:r>
              <a:rPr lang="pt-BR" sz="2200" dirty="0">
                <a:latin typeface="Arial Narrow" panose="020B0606020202030204" pitchFamily="34" charset="0"/>
              </a:rPr>
              <a:t> </a:t>
            </a:r>
          </a:p>
          <a:p>
            <a:pPr algn="just">
              <a:lnSpc>
                <a:spcPct val="150000"/>
              </a:lnSpc>
            </a:pPr>
            <a:r>
              <a:rPr lang="pt-BR" sz="2200" b="1" dirty="0">
                <a:latin typeface="Arial Narrow" panose="020B0606020202030204" pitchFamily="34" charset="0"/>
              </a:rPr>
              <a:t>15.</a:t>
            </a:r>
            <a:r>
              <a:rPr lang="pt-BR" sz="2200" dirty="0">
                <a:latin typeface="Arial Narrow" panose="020B0606020202030204" pitchFamily="34" charset="0"/>
              </a:rPr>
              <a:t> D. Carolina estava atormentada pelo ciúme e se sentindo ressentida em virtude</a:t>
            </a:r>
          </a:p>
          <a:p>
            <a:pPr algn="just">
              <a:lnSpc>
                <a:spcPct val="150000"/>
              </a:lnSpc>
            </a:pPr>
            <a:r>
              <a:rPr lang="pt-BR" sz="2200" dirty="0">
                <a:latin typeface="Arial Narrow" panose="020B0606020202030204" pitchFamily="34" charset="0"/>
              </a:rPr>
              <a:t>(A) das longas conversas com sua avó.</a:t>
            </a:r>
          </a:p>
          <a:p>
            <a:pPr algn="just">
              <a:lnSpc>
                <a:spcPct val="150000"/>
              </a:lnSpc>
            </a:pPr>
            <a:r>
              <a:rPr lang="pt-BR" sz="2200" dirty="0">
                <a:latin typeface="Arial Narrow" panose="020B0606020202030204" pitchFamily="34" charset="0"/>
              </a:rPr>
              <a:t>(B) do bom conceito que a avó tinha de Augusto.</a:t>
            </a:r>
          </a:p>
          <a:p>
            <a:pPr algn="just">
              <a:lnSpc>
                <a:spcPct val="150000"/>
              </a:lnSpc>
            </a:pPr>
            <a:r>
              <a:rPr lang="pt-BR" sz="2200" dirty="0">
                <a:latin typeface="Arial Narrow" panose="020B0606020202030204" pitchFamily="34" charset="0"/>
              </a:rPr>
              <a:t>(C) das informações que Filipe falou sobre Augusto.</a:t>
            </a:r>
          </a:p>
          <a:p>
            <a:pPr algn="just">
              <a:lnSpc>
                <a:spcPct val="150000"/>
              </a:lnSpc>
            </a:pPr>
            <a:r>
              <a:rPr lang="pt-BR" sz="2200" dirty="0">
                <a:latin typeface="Arial Narrow" panose="020B0606020202030204" pitchFamily="34" charset="0"/>
              </a:rPr>
              <a:t>(D) de Augusto não mais ter comparecido em sua casa.</a:t>
            </a:r>
          </a:p>
          <a:p>
            <a:pPr algn="just">
              <a:lnSpc>
                <a:spcPct val="150000"/>
              </a:lnSpc>
            </a:pPr>
            <a:r>
              <a:rPr lang="pt-BR" sz="2200" dirty="0">
                <a:latin typeface="Arial Narrow" panose="020B0606020202030204" pitchFamily="34" charset="0"/>
              </a:rPr>
              <a:t>(E) de Augusto visitá-la sempre em companhia dos amigos.</a:t>
            </a:r>
          </a:p>
          <a:p>
            <a:endParaRPr lang="pt-BR" dirty="0"/>
          </a:p>
        </p:txBody>
      </p:sp>
    </p:spTree>
    <p:extLst>
      <p:ext uri="{BB962C8B-B14F-4D97-AF65-F5344CB8AC3E}">
        <p14:creationId xmlns:p14="http://schemas.microsoft.com/office/powerpoint/2010/main" val="2634183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44D65AD-ADC9-BCE6-AB21-425E1624DD1A}"/>
              </a:ext>
            </a:extLst>
          </p:cNvPr>
          <p:cNvSpPr txBox="1"/>
          <p:nvPr/>
        </p:nvSpPr>
        <p:spPr>
          <a:xfrm>
            <a:off x="172529" y="388188"/>
            <a:ext cx="11440183" cy="6463308"/>
          </a:xfrm>
          <a:prstGeom prst="rect">
            <a:avLst/>
          </a:prstGeom>
          <a:noFill/>
        </p:spPr>
        <p:txBody>
          <a:bodyPr wrap="none" rtlCol="0">
            <a:spAutoFit/>
          </a:bodyPr>
          <a:lstStyle/>
          <a:p>
            <a:pPr algn="just">
              <a:lnSpc>
                <a:spcPct val="150000"/>
              </a:lnSpc>
            </a:pPr>
            <a:r>
              <a:rPr lang="pt-BR" sz="2200" b="1" dirty="0">
                <a:latin typeface="Arial Narrow" panose="020B0606020202030204" pitchFamily="34" charset="0"/>
              </a:rPr>
              <a:t>16.</a:t>
            </a:r>
            <a:r>
              <a:rPr lang="pt-BR" sz="2200" dirty="0">
                <a:latin typeface="Arial Narrow" panose="020B0606020202030204" pitchFamily="34" charset="0"/>
              </a:rPr>
              <a:t> No Texto III, infere-se que a conversa entre D. Carolina e sua avó sobre o estudante amado pela jovem foi</a:t>
            </a:r>
          </a:p>
          <a:p>
            <a:pPr algn="just">
              <a:lnSpc>
                <a:spcPct val="150000"/>
              </a:lnSpc>
            </a:pPr>
            <a:r>
              <a:rPr lang="pt-BR" sz="2200" dirty="0">
                <a:latin typeface="Arial Narrow" panose="020B0606020202030204" pitchFamily="34" charset="0"/>
              </a:rPr>
              <a:t>(A) longa, mas pouco esclarecedora para D. Carolina.</a:t>
            </a:r>
          </a:p>
          <a:p>
            <a:pPr algn="just">
              <a:lnSpc>
                <a:spcPct val="150000"/>
              </a:lnSpc>
            </a:pPr>
            <a:r>
              <a:rPr lang="pt-BR" sz="2200" dirty="0">
                <a:latin typeface="Arial Narrow" panose="020B0606020202030204" pitchFamily="34" charset="0"/>
              </a:rPr>
              <a:t>(B) curta, assim, insuficiente para restabelecer o bom humor da jovem.</a:t>
            </a:r>
          </a:p>
          <a:p>
            <a:pPr algn="just">
              <a:lnSpc>
                <a:spcPct val="150000"/>
              </a:lnSpc>
            </a:pPr>
            <a:r>
              <a:rPr lang="pt-BR" sz="2200" dirty="0">
                <a:latin typeface="Arial Narrow" panose="020B0606020202030204" pitchFamily="34" charset="0"/>
              </a:rPr>
              <a:t>(C) insuficiente para que D. Carolina soubesse do paradeiro do jovem amado.</a:t>
            </a:r>
          </a:p>
          <a:p>
            <a:pPr algn="just">
              <a:lnSpc>
                <a:spcPct val="150000"/>
              </a:lnSpc>
            </a:pPr>
            <a:r>
              <a:rPr lang="pt-BR" sz="2200" dirty="0">
                <a:latin typeface="Arial Narrow" panose="020B0606020202030204" pitchFamily="34" charset="0"/>
              </a:rPr>
              <a:t>(D) esclarecedora, pois D. Carolina ficou sabendo que o jovem amado estava doente.</a:t>
            </a:r>
          </a:p>
          <a:p>
            <a:pPr algn="just">
              <a:lnSpc>
                <a:spcPct val="150000"/>
              </a:lnSpc>
            </a:pPr>
            <a:r>
              <a:rPr lang="pt-BR" sz="2200" dirty="0">
                <a:latin typeface="Arial Narrow" panose="020B0606020202030204" pitchFamily="34" charset="0"/>
              </a:rPr>
              <a:t>(E) longa e entediante, pois a avó contou, em detalhes. como o jovem Augusto se sentia.</a:t>
            </a:r>
          </a:p>
          <a:p>
            <a:pPr algn="just">
              <a:lnSpc>
                <a:spcPct val="150000"/>
              </a:lnSpc>
            </a:pPr>
            <a:r>
              <a:rPr lang="pt-BR" sz="2200" dirty="0">
                <a:latin typeface="Arial Narrow" panose="020B0606020202030204" pitchFamily="34" charset="0"/>
              </a:rPr>
              <a:t>  </a:t>
            </a:r>
          </a:p>
          <a:p>
            <a:pPr algn="just">
              <a:lnSpc>
                <a:spcPct val="150000"/>
              </a:lnSpc>
            </a:pPr>
            <a:r>
              <a:rPr lang="pt-BR" sz="2200" b="1" dirty="0">
                <a:latin typeface="Arial Narrow" panose="020B0606020202030204" pitchFamily="34" charset="0"/>
              </a:rPr>
              <a:t>17.</a:t>
            </a:r>
            <a:r>
              <a:rPr lang="pt-BR" sz="2200" dirty="0">
                <a:latin typeface="Arial Narrow" panose="020B0606020202030204" pitchFamily="34" charset="0"/>
              </a:rPr>
              <a:t> Como D. Carolina se sentiu ao saber o estado de saúde de seu amado?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18.</a:t>
            </a:r>
            <a:r>
              <a:rPr lang="pt-BR" sz="2200" dirty="0">
                <a:latin typeface="Arial Narrow" panose="020B0606020202030204" pitchFamily="34" charset="0"/>
              </a:rPr>
              <a:t> O que levou D. Carolina a voltar a arrumar-se? </a:t>
            </a:r>
          </a:p>
          <a:p>
            <a:pPr algn="just">
              <a:lnSpc>
                <a:spcPct val="150000"/>
              </a:lnSpc>
            </a:pPr>
            <a:r>
              <a:rPr lang="pt-BR" sz="2200" dirty="0">
                <a:latin typeface="Arial Narrow" panose="020B0606020202030204" pitchFamily="34" charset="0"/>
              </a:rPr>
              <a:t>(A) O desejo de visitar o amado.</a:t>
            </a:r>
          </a:p>
          <a:p>
            <a:pPr algn="just">
              <a:lnSpc>
                <a:spcPct val="150000"/>
              </a:lnSpc>
            </a:pPr>
            <a:r>
              <a:rPr lang="pt-BR" sz="2200" dirty="0">
                <a:latin typeface="Arial Narrow" panose="020B0606020202030204" pitchFamily="34" charset="0"/>
              </a:rPr>
              <a:t>(B) O alívio de saber que seria visitada.</a:t>
            </a:r>
          </a:p>
          <a:p>
            <a:endParaRPr lang="pt-BR" dirty="0"/>
          </a:p>
        </p:txBody>
      </p:sp>
    </p:spTree>
    <p:extLst>
      <p:ext uri="{BB962C8B-B14F-4D97-AF65-F5344CB8AC3E}">
        <p14:creationId xmlns:p14="http://schemas.microsoft.com/office/powerpoint/2010/main" val="3713341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5164D3C-643C-B5A4-FC08-4844C8AC48EB}"/>
              </a:ext>
            </a:extLst>
          </p:cNvPr>
          <p:cNvSpPr txBox="1"/>
          <p:nvPr/>
        </p:nvSpPr>
        <p:spPr>
          <a:xfrm>
            <a:off x="185397" y="415926"/>
            <a:ext cx="11821205" cy="6291531"/>
          </a:xfrm>
          <a:prstGeom prst="rect">
            <a:avLst/>
          </a:prstGeom>
          <a:noFill/>
        </p:spPr>
        <p:txBody>
          <a:bodyPr wrap="square" rtlCol="0">
            <a:spAutoFit/>
          </a:bodyPr>
          <a:lstStyle/>
          <a:p>
            <a:pPr>
              <a:lnSpc>
                <a:spcPct val="150000"/>
              </a:lnSpc>
            </a:pPr>
            <a:r>
              <a:rPr lang="pt-BR" sz="2200" dirty="0">
                <a:latin typeface="Arial Narrow" panose="020B0606020202030204" pitchFamily="34" charset="0"/>
              </a:rPr>
              <a:t>(C) Os conselhos da avó para cuidar-se.</a:t>
            </a:r>
          </a:p>
          <a:p>
            <a:pPr>
              <a:lnSpc>
                <a:spcPct val="150000"/>
              </a:lnSpc>
            </a:pPr>
            <a:r>
              <a:rPr lang="pt-BR" sz="2200" dirty="0">
                <a:latin typeface="Arial Narrow" panose="020B0606020202030204" pitchFamily="34" charset="0"/>
              </a:rPr>
              <a:t>(D) A esperança de ser visitada pelo amado.</a:t>
            </a:r>
          </a:p>
          <a:p>
            <a:pPr>
              <a:lnSpc>
                <a:spcPct val="150000"/>
              </a:lnSpc>
            </a:pPr>
            <a:r>
              <a:rPr lang="pt-BR" sz="2200" dirty="0">
                <a:latin typeface="Arial Narrow" panose="020B0606020202030204" pitchFamily="34" charset="0"/>
              </a:rPr>
              <a:t>(E) A libertação do ciúme e do despeito que sentia.</a:t>
            </a:r>
          </a:p>
          <a:p>
            <a:endParaRPr lang="pt-BR" sz="2200" dirty="0">
              <a:latin typeface="Arial Narrow" panose="020B0606020202030204" pitchFamily="34" charset="0"/>
            </a:endParaRPr>
          </a:p>
          <a:p>
            <a:pPr>
              <a:lnSpc>
                <a:spcPct val="150000"/>
              </a:lnSpc>
            </a:pPr>
            <a:r>
              <a:rPr lang="pt-BR" sz="2200" b="1" dirty="0">
                <a:latin typeface="Arial Narrow" panose="020B0606020202030204" pitchFamily="34" charset="0"/>
              </a:rPr>
              <a:t>19.</a:t>
            </a:r>
            <a:r>
              <a:rPr lang="pt-BR" sz="2200" dirty="0">
                <a:latin typeface="Arial Narrow" panose="020B0606020202030204" pitchFamily="34" charset="0"/>
              </a:rPr>
              <a:t> Explique como foi o reencontro das personagens da narrativa, D. Carolina e Augusto.</a:t>
            </a:r>
          </a:p>
          <a:p>
            <a:endParaRPr lang="pt-BR" sz="2200" dirty="0">
              <a:latin typeface="Arial Narrow" panose="020B0606020202030204" pitchFamily="34" charset="0"/>
            </a:endParaRPr>
          </a:p>
          <a:p>
            <a:pPr>
              <a:lnSpc>
                <a:spcPct val="150000"/>
              </a:lnSpc>
            </a:pPr>
            <a:r>
              <a:rPr lang="pt-BR" sz="2200" b="1" dirty="0">
                <a:latin typeface="Arial Narrow" panose="020B0606020202030204" pitchFamily="34" charset="0"/>
              </a:rPr>
              <a:t>20. </a:t>
            </a:r>
            <a:r>
              <a:rPr lang="pt-BR" sz="2200" dirty="0">
                <a:latin typeface="Arial Narrow" panose="020B0606020202030204" pitchFamily="34" charset="0"/>
              </a:rPr>
              <a:t>O romance </a:t>
            </a:r>
            <a:r>
              <a:rPr lang="pt-BR" sz="2200" i="1" dirty="0">
                <a:latin typeface="Arial Narrow" panose="020B0606020202030204" pitchFamily="34" charset="0"/>
              </a:rPr>
              <a:t>A Moreninha</a:t>
            </a:r>
            <a:r>
              <a:rPr lang="pt-BR" sz="2200" dirty="0">
                <a:latin typeface="Arial Narrow" panose="020B0606020202030204" pitchFamily="34" charset="0"/>
              </a:rPr>
              <a:t>, de Joaquim Manoel de Macedo, é </a:t>
            </a:r>
          </a:p>
          <a:p>
            <a:pPr>
              <a:lnSpc>
                <a:spcPct val="150000"/>
              </a:lnSpc>
            </a:pPr>
            <a:r>
              <a:rPr lang="pt-BR" sz="2200" dirty="0">
                <a:latin typeface="Arial Narrow" panose="020B0606020202030204" pitchFamily="34" charset="0"/>
              </a:rPr>
              <a:t>(A) uma história que mostra a oposição entre a vida no campo e na Corte do Rio de Janeiro no século passado, por meio de um drama amoroso.</a:t>
            </a:r>
          </a:p>
          <a:p>
            <a:pPr>
              <a:lnSpc>
                <a:spcPct val="150000"/>
              </a:lnSpc>
            </a:pPr>
            <a:r>
              <a:rPr lang="pt-BR" sz="2200" dirty="0">
                <a:latin typeface="Arial Narrow" panose="020B0606020202030204" pitchFamily="34" charset="0"/>
              </a:rPr>
              <a:t>(B) a narrativa de uma história de fidelidade ao amor de infância, na sociedade brasileira do século XIX.</a:t>
            </a:r>
          </a:p>
          <a:p>
            <a:pPr>
              <a:lnSpc>
                <a:spcPct val="150000"/>
              </a:lnSpc>
            </a:pPr>
            <a:r>
              <a:rPr lang="pt-BR" sz="2200" dirty="0">
                <a:latin typeface="Arial Narrow" panose="020B0606020202030204" pitchFamily="34" charset="0"/>
              </a:rPr>
              <a:t>(C) a descrição de um caso amoroso ocorrido em fins do século XX, nas imediações do Rio de Janeiro.</a:t>
            </a:r>
          </a:p>
          <a:p>
            <a:pPr>
              <a:lnSpc>
                <a:spcPct val="150000"/>
              </a:lnSpc>
            </a:pPr>
            <a:r>
              <a:rPr lang="pt-BR" sz="2200" dirty="0">
                <a:latin typeface="Arial Narrow" panose="020B0606020202030204" pitchFamily="34" charset="0"/>
              </a:rPr>
              <a:t>(D) uma história baseada no problema da escravidão, na sociedade brasileira do Segundo Império.</a:t>
            </a:r>
          </a:p>
          <a:p>
            <a:pPr>
              <a:lnSpc>
                <a:spcPct val="150000"/>
              </a:lnSpc>
            </a:pPr>
            <a:r>
              <a:rPr lang="pt-BR" sz="2200" dirty="0">
                <a:latin typeface="Arial Narrow" panose="020B0606020202030204" pitchFamily="34" charset="0"/>
              </a:rPr>
              <a:t>(E) a história dramática de uma heroína às voltas com um amor impossível e idealizado.</a:t>
            </a:r>
          </a:p>
        </p:txBody>
      </p:sp>
    </p:spTree>
    <p:extLst>
      <p:ext uri="{BB962C8B-B14F-4D97-AF65-F5344CB8AC3E}">
        <p14:creationId xmlns:p14="http://schemas.microsoft.com/office/powerpoint/2010/main" val="2139438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B42CBA-F009-F7F4-3CF8-F95ED9157F89}"/>
              </a:ext>
            </a:extLst>
          </p:cNvPr>
          <p:cNvGraphicFramePr>
            <a:graphicFrameLocks noGrp="1"/>
          </p:cNvGraphicFramePr>
          <p:nvPr>
            <p:extLst>
              <p:ext uri="{D42A27DB-BD31-4B8C-83A1-F6EECF244321}">
                <p14:modId xmlns:p14="http://schemas.microsoft.com/office/powerpoint/2010/main" val="1555523438"/>
              </p:ext>
            </p:extLst>
          </p:nvPr>
        </p:nvGraphicFramePr>
        <p:xfrm>
          <a:off x="372208" y="787404"/>
          <a:ext cx="11447584" cy="404902"/>
        </p:xfrm>
        <a:graphic>
          <a:graphicData uri="http://schemas.openxmlformats.org/drawingml/2006/table">
            <a:tbl>
              <a:tblPr firstRow="1" firstCol="1" bandRow="1"/>
              <a:tblGrid>
                <a:gridCol w="11447584">
                  <a:extLst>
                    <a:ext uri="{9D8B030D-6E8A-4147-A177-3AD203B41FA5}">
                      <a16:colId xmlns:a16="http://schemas.microsoft.com/office/drawing/2014/main" val="253897435"/>
                    </a:ext>
                  </a:extLst>
                </a:gridCol>
              </a:tblGrid>
              <a:tr h="404902">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24709369"/>
                  </a:ext>
                </a:extLst>
              </a:tr>
            </a:tbl>
          </a:graphicData>
        </a:graphic>
      </p:graphicFrame>
      <p:sp>
        <p:nvSpPr>
          <p:cNvPr id="13" name="Rectangle 2">
            <a:extLst>
              <a:ext uri="{FF2B5EF4-FFF2-40B4-BE49-F238E27FC236}">
                <a16:creationId xmlns:a16="http://schemas.microsoft.com/office/drawing/2014/main" id="{95D83123-043A-9A9B-7A34-66B494988C5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PT" altLang="pt-BR" sz="1800" b="0" i="0" u="none" strike="noStrike" cap="none" normalizeH="0" baseline="0">
              <a:ln>
                <a:noFill/>
              </a:ln>
              <a:solidFill>
                <a:schemeClr val="tx1"/>
              </a:solidFill>
              <a:effectLst/>
              <a:latin typeface="Arial" panose="020B0604020202020204" pitchFamily="34" charset="0"/>
            </a:endParaRPr>
          </a:p>
        </p:txBody>
      </p:sp>
      <p:sp>
        <p:nvSpPr>
          <p:cNvPr id="3" name="CaixaDeTexto 2">
            <a:extLst>
              <a:ext uri="{FF2B5EF4-FFF2-40B4-BE49-F238E27FC236}">
                <a16:creationId xmlns:a16="http://schemas.microsoft.com/office/drawing/2014/main" id="{853C99EC-FD0C-9FAD-03FE-9259AC3B5841}"/>
              </a:ext>
            </a:extLst>
          </p:cNvPr>
          <p:cNvSpPr txBox="1"/>
          <p:nvPr/>
        </p:nvSpPr>
        <p:spPr>
          <a:xfrm>
            <a:off x="372207" y="1192306"/>
            <a:ext cx="11447585" cy="446276"/>
          </a:xfrm>
          <a:prstGeom prst="rect">
            <a:avLst/>
          </a:prstGeom>
          <a:noFill/>
        </p:spPr>
        <p:txBody>
          <a:bodyPr wrap="square">
            <a:spAutoFit/>
          </a:bodyPr>
          <a:lstStyle/>
          <a:p>
            <a:r>
              <a:rPr lang="pt-BR" sz="2300" b="1" dirty="0">
                <a:latin typeface="Arial Narrow" panose="020B0606020202030204" pitchFamily="34" charset="0"/>
              </a:rPr>
              <a:t>Contextualizando o gênero, o tema e o campo de atuação</a:t>
            </a:r>
          </a:p>
        </p:txBody>
      </p:sp>
      <p:sp>
        <p:nvSpPr>
          <p:cNvPr id="6" name="CaixaDeTexto 5">
            <a:extLst>
              <a:ext uri="{FF2B5EF4-FFF2-40B4-BE49-F238E27FC236}">
                <a16:creationId xmlns:a16="http://schemas.microsoft.com/office/drawing/2014/main" id="{337CE527-006C-0116-C29A-42C6CF25ED06}"/>
              </a:ext>
            </a:extLst>
          </p:cNvPr>
          <p:cNvSpPr txBox="1"/>
          <p:nvPr/>
        </p:nvSpPr>
        <p:spPr>
          <a:xfrm>
            <a:off x="304081" y="1638582"/>
            <a:ext cx="11515711" cy="794898"/>
          </a:xfrm>
          <a:prstGeom prst="rect">
            <a:avLst/>
          </a:prstGeom>
          <a:noFill/>
        </p:spPr>
        <p:txBody>
          <a:bodyPr wrap="square">
            <a:spAutoFit/>
          </a:bodyPr>
          <a:lstStyle/>
          <a:p>
            <a:r>
              <a:rPr lang="pt-BR" sz="2200" dirty="0">
                <a:latin typeface="Arial Narrow" panose="020B0606020202030204" pitchFamily="34" charset="0"/>
              </a:rPr>
              <a:t>Observe as imagens...!!!</a:t>
            </a: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ela 9">
            <a:extLst>
              <a:ext uri="{FF2B5EF4-FFF2-40B4-BE49-F238E27FC236}">
                <a16:creationId xmlns:a16="http://schemas.microsoft.com/office/drawing/2014/main" id="{8A921F01-2028-259F-47AA-5AEDFA20BE5C}"/>
              </a:ext>
            </a:extLst>
          </p:cNvPr>
          <p:cNvGraphicFramePr>
            <a:graphicFrameLocks noGrp="1"/>
          </p:cNvGraphicFramePr>
          <p:nvPr>
            <p:extLst>
              <p:ext uri="{D42A27DB-BD31-4B8C-83A1-F6EECF244321}">
                <p14:modId xmlns:p14="http://schemas.microsoft.com/office/powerpoint/2010/main" val="4020138546"/>
              </p:ext>
            </p:extLst>
          </p:nvPr>
        </p:nvGraphicFramePr>
        <p:xfrm>
          <a:off x="304081" y="2373688"/>
          <a:ext cx="11217360" cy="4294398"/>
        </p:xfrm>
        <a:graphic>
          <a:graphicData uri="http://schemas.openxmlformats.org/drawingml/2006/table">
            <a:tbl>
              <a:tblPr firstRow="1" bandRow="1">
                <a:tableStyleId>{2D5ABB26-0587-4C30-8999-92F81FD0307C}</a:tableStyleId>
              </a:tblPr>
              <a:tblGrid>
                <a:gridCol w="5608680">
                  <a:extLst>
                    <a:ext uri="{9D8B030D-6E8A-4147-A177-3AD203B41FA5}">
                      <a16:colId xmlns:a16="http://schemas.microsoft.com/office/drawing/2014/main" val="3394204195"/>
                    </a:ext>
                  </a:extLst>
                </a:gridCol>
                <a:gridCol w="5608680">
                  <a:extLst>
                    <a:ext uri="{9D8B030D-6E8A-4147-A177-3AD203B41FA5}">
                      <a16:colId xmlns:a16="http://schemas.microsoft.com/office/drawing/2014/main" val="2437366811"/>
                    </a:ext>
                  </a:extLst>
                </a:gridCol>
              </a:tblGrid>
              <a:tr h="4294398">
                <a:tc>
                  <a:txBody>
                    <a:bodyPr/>
                    <a:lstStyle/>
                    <a:p>
                      <a:r>
                        <a:rPr lang="pt-BR" sz="2200" dirty="0">
                          <a:latin typeface="Arial Narrow" panose="020B0606020202030204" pitchFamily="34" charset="0"/>
                        </a:rPr>
                        <a:t>                     Imagem 1</a:t>
                      </a:r>
                    </a:p>
                    <a:p>
                      <a:endParaRPr lang="pt-BR" sz="2200" dirty="0">
                        <a:latin typeface="Arial Narrow" panose="020B0606020202030204" pitchFamily="34" charset="0"/>
                      </a:endParaRPr>
                    </a:p>
                    <a:p>
                      <a:endParaRPr lang="pt-BR" sz="2200" dirty="0">
                        <a:latin typeface="Arial Narrow" panose="020B0606020202030204" pitchFamily="34" charset="0"/>
                      </a:endParaRPr>
                    </a:p>
                  </a:txBody>
                  <a:tcPr/>
                </a:tc>
                <a:tc>
                  <a:txBody>
                    <a:bodyPr/>
                    <a:lstStyle/>
                    <a:p>
                      <a:r>
                        <a:rPr lang="pt-BR" sz="2200" dirty="0">
                          <a:latin typeface="Arial Narrow" panose="020B0606020202030204" pitchFamily="34" charset="0"/>
                        </a:rPr>
                        <a:t>                                          Imagem 2</a:t>
                      </a: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endParaRPr lang="pt-BR" sz="2200" dirty="0">
                        <a:latin typeface="Arial Narrow" panose="020B0606020202030204" pitchFamily="34" charset="0"/>
                      </a:endParaRPr>
                    </a:p>
                    <a:p>
                      <a:pPr algn="r"/>
                      <a:endParaRPr lang="pt-BR" sz="1000" kern="1200" dirty="0">
                        <a:solidFill>
                          <a:schemeClr val="tx1"/>
                        </a:solidFill>
                        <a:effectLst/>
                        <a:latin typeface="+mn-lt"/>
                        <a:ea typeface="+mn-ea"/>
                        <a:cs typeface="+mn-cs"/>
                      </a:endParaRPr>
                    </a:p>
                    <a:p>
                      <a:pPr algn="r"/>
                      <a:endParaRPr lang="pt-BR" sz="1000" kern="1200" dirty="0">
                        <a:solidFill>
                          <a:schemeClr val="tx1"/>
                        </a:solidFill>
                        <a:effectLst/>
                        <a:latin typeface="+mn-lt"/>
                        <a:ea typeface="+mn-ea"/>
                        <a:cs typeface="+mn-cs"/>
                      </a:endParaRPr>
                    </a:p>
                    <a:p>
                      <a:pPr algn="r"/>
                      <a:endParaRPr lang="pt-BR" sz="1000" kern="1200" dirty="0">
                        <a:solidFill>
                          <a:schemeClr val="tx1"/>
                        </a:solidFill>
                        <a:effectLst/>
                        <a:latin typeface="+mn-lt"/>
                        <a:ea typeface="+mn-ea"/>
                        <a:cs typeface="+mn-cs"/>
                      </a:endParaRPr>
                    </a:p>
                    <a:p>
                      <a:pPr algn="r"/>
                      <a:endParaRPr lang="pt-BR" sz="1000" kern="1200" dirty="0">
                        <a:solidFill>
                          <a:schemeClr val="tx1"/>
                        </a:solidFill>
                        <a:effectLst/>
                        <a:latin typeface="+mn-lt"/>
                        <a:ea typeface="+mn-ea"/>
                        <a:cs typeface="+mn-cs"/>
                      </a:endParaRPr>
                    </a:p>
                    <a:p>
                      <a:pPr algn="r"/>
                      <a:endParaRPr lang="pt-BR" sz="1000" kern="1200" dirty="0">
                        <a:solidFill>
                          <a:schemeClr val="tx1"/>
                        </a:solidFill>
                        <a:effectLst/>
                        <a:latin typeface="+mn-lt"/>
                        <a:ea typeface="+mn-ea"/>
                        <a:cs typeface="+mn-cs"/>
                      </a:endParaRPr>
                    </a:p>
                    <a:p>
                      <a:pPr algn="r"/>
                      <a:endParaRPr lang="pt-BR" sz="1000" kern="1200" dirty="0">
                        <a:solidFill>
                          <a:schemeClr val="tx1"/>
                        </a:solidFill>
                        <a:effectLst/>
                        <a:latin typeface="+mn-lt"/>
                        <a:ea typeface="+mn-ea"/>
                        <a:cs typeface="+mn-cs"/>
                      </a:endParaRPr>
                    </a:p>
                    <a:p>
                      <a:pPr algn="r"/>
                      <a:endParaRPr lang="pt-BR" sz="1000" kern="1200" dirty="0">
                        <a:solidFill>
                          <a:schemeClr val="tx1"/>
                        </a:solidFill>
                        <a:effectLst/>
                        <a:latin typeface="+mn-lt"/>
                        <a:ea typeface="+mn-ea"/>
                        <a:cs typeface="+mn-cs"/>
                      </a:endParaRPr>
                    </a:p>
                    <a:p>
                      <a:pPr algn="r"/>
                      <a:r>
                        <a:rPr lang="pt-BR" sz="1000" kern="1200" dirty="0">
                          <a:solidFill>
                            <a:schemeClr val="tx1"/>
                          </a:solidFill>
                          <a:effectLst/>
                          <a:latin typeface="+mn-lt"/>
                          <a:ea typeface="+mn-ea"/>
                          <a:cs typeface="+mn-cs"/>
                        </a:rPr>
                        <a:t>Disponível em: https://www.istockphoto.com/</a:t>
                      </a:r>
                      <a:r>
                        <a:rPr lang="pt-BR" sz="1000" kern="1200" dirty="0" err="1">
                          <a:solidFill>
                            <a:schemeClr val="tx1"/>
                          </a:solidFill>
                          <a:effectLst/>
                          <a:latin typeface="+mn-lt"/>
                          <a:ea typeface="+mn-ea"/>
                          <a:cs typeface="+mn-cs"/>
                        </a:rPr>
                        <a:t>br</a:t>
                      </a:r>
                      <a:r>
                        <a:rPr lang="pt-BR" sz="1000" kern="1200" dirty="0">
                          <a:solidFill>
                            <a:schemeClr val="tx1"/>
                          </a:solidFill>
                          <a:effectLst/>
                          <a:latin typeface="+mn-lt"/>
                          <a:ea typeface="+mn-ea"/>
                          <a:cs typeface="+mn-cs"/>
                        </a:rPr>
                        <a:t>/fotos/bomba-at%C3%B4mica-de-hiroshima. Acesso em: 16 jun. 2025.</a:t>
                      </a:r>
                    </a:p>
                    <a:p>
                      <a:pPr algn="r"/>
                      <a:r>
                        <a:rPr lang="pt-BR" sz="1000" kern="1200" dirty="0">
                          <a:solidFill>
                            <a:schemeClr val="tx1"/>
                          </a:solidFill>
                          <a:effectLst/>
                          <a:latin typeface="+mn-lt"/>
                          <a:ea typeface="+mn-ea"/>
                          <a:cs typeface="+mn-cs"/>
                        </a:rPr>
                        <a:t>Disponível em: https://www.ambientalepragas.com.br/</a:t>
                      </a:r>
                      <a:r>
                        <a:rPr lang="pt-BR" sz="1000" kern="1200" dirty="0" err="1">
                          <a:solidFill>
                            <a:schemeClr val="tx1"/>
                          </a:solidFill>
                          <a:effectLst/>
                          <a:latin typeface="+mn-lt"/>
                          <a:ea typeface="+mn-ea"/>
                          <a:cs typeface="+mn-cs"/>
                        </a:rPr>
                        <a:t>servicos</a:t>
                      </a:r>
                      <a:r>
                        <a:rPr lang="pt-BR" sz="1000" kern="1200" dirty="0">
                          <a:solidFill>
                            <a:schemeClr val="tx1"/>
                          </a:solidFill>
                          <a:effectLst/>
                          <a:latin typeface="+mn-lt"/>
                          <a:ea typeface="+mn-ea"/>
                          <a:cs typeface="+mn-cs"/>
                        </a:rPr>
                        <a:t>-de-</a:t>
                      </a:r>
                      <a:r>
                        <a:rPr lang="pt-BR" sz="1000" kern="1200" dirty="0" err="1">
                          <a:solidFill>
                            <a:schemeClr val="tx1"/>
                          </a:solidFill>
                          <a:effectLst/>
                          <a:latin typeface="+mn-lt"/>
                          <a:ea typeface="+mn-ea"/>
                          <a:cs typeface="+mn-cs"/>
                        </a:rPr>
                        <a:t>dedetizacao</a:t>
                      </a:r>
                      <a:r>
                        <a:rPr lang="pt-BR" sz="1000" kern="1200" dirty="0">
                          <a:solidFill>
                            <a:schemeClr val="tx1"/>
                          </a:solidFill>
                          <a:effectLst/>
                          <a:latin typeface="+mn-lt"/>
                          <a:ea typeface="+mn-ea"/>
                          <a:cs typeface="+mn-cs"/>
                        </a:rPr>
                        <a:t>/como-acabar-com-as-</a:t>
                      </a:r>
                      <a:r>
                        <a:rPr lang="pt-BR" sz="1000" kern="1200" dirty="0" err="1">
                          <a:solidFill>
                            <a:schemeClr val="tx1"/>
                          </a:solidFill>
                          <a:effectLst/>
                          <a:latin typeface="+mn-lt"/>
                          <a:ea typeface="+mn-ea"/>
                          <a:cs typeface="+mn-cs"/>
                        </a:rPr>
                        <a:t>baratas.php</a:t>
                      </a:r>
                      <a:r>
                        <a:rPr lang="pt-BR" sz="1000" kern="1200" dirty="0">
                          <a:solidFill>
                            <a:schemeClr val="tx1"/>
                          </a:solidFill>
                          <a:effectLst/>
                          <a:latin typeface="+mn-lt"/>
                          <a:ea typeface="+mn-ea"/>
                          <a:cs typeface="+mn-cs"/>
                        </a:rPr>
                        <a:t>. Acesso em: 16 jun. 2025.</a:t>
                      </a:r>
                    </a:p>
                  </a:txBody>
                  <a:tcPr/>
                </a:tc>
                <a:extLst>
                  <a:ext uri="{0D108BD9-81ED-4DB2-BD59-A6C34878D82A}">
                    <a16:rowId xmlns:a16="http://schemas.microsoft.com/office/drawing/2014/main" val="3846918586"/>
                  </a:ext>
                </a:extLst>
              </a:tr>
            </a:tbl>
          </a:graphicData>
        </a:graphic>
      </p:graphicFrame>
      <p:pic>
        <p:nvPicPr>
          <p:cNvPr id="11" name="Imagem 10">
            <a:extLst>
              <a:ext uri="{FF2B5EF4-FFF2-40B4-BE49-F238E27FC236}">
                <a16:creationId xmlns:a16="http://schemas.microsoft.com/office/drawing/2014/main" id="{89A16C1E-5BCC-5941-30CB-572194A29D31}"/>
              </a:ext>
            </a:extLst>
          </p:cNvPr>
          <p:cNvPicPr>
            <a:picLocks noChangeAspect="1"/>
          </p:cNvPicPr>
          <p:nvPr/>
        </p:nvPicPr>
        <p:blipFill>
          <a:blip r:embed="rId2"/>
          <a:stretch>
            <a:fillRect/>
          </a:stretch>
        </p:blipFill>
        <p:spPr>
          <a:xfrm>
            <a:off x="454363" y="2871149"/>
            <a:ext cx="3638856" cy="2794545"/>
          </a:xfrm>
          <a:prstGeom prst="rect">
            <a:avLst/>
          </a:prstGeom>
        </p:spPr>
      </p:pic>
      <p:pic>
        <p:nvPicPr>
          <p:cNvPr id="12" name="Imagem 11">
            <a:extLst>
              <a:ext uri="{FF2B5EF4-FFF2-40B4-BE49-F238E27FC236}">
                <a16:creationId xmlns:a16="http://schemas.microsoft.com/office/drawing/2014/main" id="{748499AF-1000-BDFD-3267-95F42598C732}"/>
              </a:ext>
            </a:extLst>
          </p:cNvPr>
          <p:cNvPicPr>
            <a:picLocks noChangeAspect="1"/>
          </p:cNvPicPr>
          <p:nvPr/>
        </p:nvPicPr>
        <p:blipFill>
          <a:blip r:embed="rId3"/>
          <a:stretch>
            <a:fillRect/>
          </a:stretch>
        </p:blipFill>
        <p:spPr>
          <a:xfrm>
            <a:off x="7266847" y="2819964"/>
            <a:ext cx="3540134" cy="2801117"/>
          </a:xfrm>
          <a:prstGeom prst="rect">
            <a:avLst/>
          </a:prstGeom>
        </p:spPr>
      </p:pic>
    </p:spTree>
    <p:extLst>
      <p:ext uri="{BB962C8B-B14F-4D97-AF65-F5344CB8AC3E}">
        <p14:creationId xmlns:p14="http://schemas.microsoft.com/office/powerpoint/2010/main" val="5173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46ABEB7-A574-A8BB-4112-A1D210417280}"/>
              </a:ext>
            </a:extLst>
          </p:cNvPr>
          <p:cNvSpPr txBox="1"/>
          <p:nvPr/>
        </p:nvSpPr>
        <p:spPr>
          <a:xfrm>
            <a:off x="281796" y="672860"/>
            <a:ext cx="11628408" cy="4939814"/>
          </a:xfrm>
          <a:prstGeom prst="rect">
            <a:avLst/>
          </a:prstGeom>
          <a:noFill/>
        </p:spPr>
        <p:txBody>
          <a:bodyPr wrap="square" rtlCol="0">
            <a:spAutoFit/>
          </a:bodyPr>
          <a:lstStyle/>
          <a:p>
            <a:pPr>
              <a:lnSpc>
                <a:spcPct val="150000"/>
              </a:lnSpc>
            </a:pPr>
            <a:r>
              <a:rPr lang="pt-BR" sz="2200" dirty="0">
                <a:latin typeface="Arial Narrow" panose="020B0606020202030204" pitchFamily="34" charset="0"/>
              </a:rPr>
              <a:t>1. Antes de ler os textos, vamos conversar?</a:t>
            </a:r>
          </a:p>
          <a:p>
            <a:pPr>
              <a:lnSpc>
                <a:spcPct val="150000"/>
              </a:lnSpc>
            </a:pPr>
            <a:r>
              <a:rPr lang="pt-BR" sz="2200" dirty="0">
                <a:latin typeface="Arial Narrow" panose="020B0606020202030204" pitchFamily="34" charset="0"/>
              </a:rPr>
              <a:t>- Você sabe do que se tratam as imagens 1 e 2?</a:t>
            </a:r>
          </a:p>
          <a:p>
            <a:pPr>
              <a:lnSpc>
                <a:spcPct val="150000"/>
              </a:lnSpc>
            </a:pPr>
            <a:r>
              <a:rPr lang="pt-BR" sz="2200" dirty="0">
                <a:latin typeface="Arial Narrow" panose="020B0606020202030204" pitchFamily="34" charset="0"/>
              </a:rPr>
              <a:t>- A imagem 1 é uma explosão. Você sabe de quê? </a:t>
            </a:r>
          </a:p>
          <a:p>
            <a:pPr>
              <a:lnSpc>
                <a:spcPct val="150000"/>
              </a:lnSpc>
            </a:pPr>
            <a:r>
              <a:rPr lang="pt-BR" sz="2200" dirty="0">
                <a:latin typeface="Arial Narrow" panose="020B0606020202030204" pitchFamily="34" charset="0"/>
              </a:rPr>
              <a:t>- A imagem 2 certamente você conhece, não é?</a:t>
            </a:r>
          </a:p>
          <a:p>
            <a:pPr>
              <a:lnSpc>
                <a:spcPct val="150000"/>
              </a:lnSpc>
            </a:pPr>
            <a:r>
              <a:rPr lang="pt-BR" sz="2200" dirty="0">
                <a:latin typeface="Arial Narrow" panose="020B0606020202030204" pitchFamily="34" charset="0"/>
              </a:rPr>
              <a:t>- Essas imagens provocam alguma sensação em você? </a:t>
            </a:r>
          </a:p>
          <a:p>
            <a:pPr>
              <a:lnSpc>
                <a:spcPct val="150000"/>
              </a:lnSpc>
            </a:pPr>
            <a:r>
              <a:rPr lang="pt-BR" sz="2200" dirty="0">
                <a:latin typeface="Arial Narrow" panose="020B0606020202030204" pitchFamily="34" charset="0"/>
              </a:rPr>
              <a:t>- Você consegue imaginar qual seria a relação entre as duas imagens?!!!</a:t>
            </a:r>
          </a:p>
          <a:p>
            <a:pPr>
              <a:lnSpc>
                <a:spcPct val="150000"/>
              </a:lnSpc>
            </a:pPr>
            <a:r>
              <a:rPr lang="pt-BR" sz="2200" dirty="0">
                <a:latin typeface="Arial Narrow" panose="020B0606020202030204" pitchFamily="34" charset="0"/>
              </a:rPr>
              <a:t>- Você considera a ciência importante? Por quê? </a:t>
            </a:r>
          </a:p>
          <a:p>
            <a:pPr>
              <a:lnSpc>
                <a:spcPct val="150000"/>
              </a:lnSpc>
            </a:pPr>
            <a:r>
              <a:rPr lang="pt-BR" sz="2200" dirty="0">
                <a:latin typeface="Arial Narrow" panose="020B0606020202030204" pitchFamily="34" charset="0"/>
              </a:rPr>
              <a:t>- Você já ouviu falar no gênero textual “artigo de divulgação científica”? </a:t>
            </a:r>
          </a:p>
          <a:p>
            <a:pPr>
              <a:lnSpc>
                <a:spcPct val="150000"/>
              </a:lnSpc>
            </a:pPr>
            <a:r>
              <a:rPr lang="pt-BR" sz="2200" dirty="0">
                <a:latin typeface="Arial Narrow" panose="020B0606020202030204" pitchFamily="34" charset="0"/>
              </a:rPr>
              <a:t>- Você acha que esse gênero textual estabelece alguma relação com a ciência? Por quê?</a:t>
            </a:r>
          </a:p>
          <a:p>
            <a:endParaRPr lang="pt-BR" dirty="0"/>
          </a:p>
        </p:txBody>
      </p:sp>
    </p:spTree>
    <p:extLst>
      <p:ext uri="{BB962C8B-B14F-4D97-AF65-F5344CB8AC3E}">
        <p14:creationId xmlns:p14="http://schemas.microsoft.com/office/powerpoint/2010/main" val="2995531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DBDC5C8-CB38-32CA-DE00-395E28527232}"/>
              </a:ext>
            </a:extLst>
          </p:cNvPr>
          <p:cNvSpPr txBox="1"/>
          <p:nvPr/>
        </p:nvSpPr>
        <p:spPr>
          <a:xfrm>
            <a:off x="189782" y="836763"/>
            <a:ext cx="11637033" cy="3741665"/>
          </a:xfrm>
          <a:prstGeom prst="rect">
            <a:avLst/>
          </a:prstGeom>
          <a:noFill/>
        </p:spPr>
        <p:txBody>
          <a:bodyPr wrap="square" rtlCol="0">
            <a:spAutoFit/>
          </a:bodyPr>
          <a:lstStyle/>
          <a:p>
            <a:pPr algn="just">
              <a:lnSpc>
                <a:spcPct val="150000"/>
              </a:lnSpc>
            </a:pPr>
            <a:r>
              <a:rPr lang="pt-BR" sz="2300" b="1" dirty="0">
                <a:latin typeface="Arial Narrow" panose="020B0606020202030204" pitchFamily="34" charset="0"/>
              </a:rPr>
              <a:t>Olá, estudante! Agora que você, seu(sua) professor(a) e colegas já conversaram sobre as imagens 1 e 2, vamos pensar? Você já ouviu falar sobre radiação? E sobre bombas nucleares? Você já ouviu dizer que as baratas são resistentes à radiação? Que, se houver uma explosão de bomba nuclear, elas sobrevivem? Será que isso é verdade? Os que são textos científicos? Você sabia que os Artigos de Divulgação Científica são escritos em uma linguagem clara e acessível para o entendimento do público em geral, isto é, para um público que não é do meio científico? Bora lá conhecer esse gênero textual (e descobrir se as baratas têm mesmo esse “superpoder”)? </a:t>
            </a:r>
            <a:endParaRPr lang="pt-BR" sz="2300" dirty="0">
              <a:latin typeface="Arial Narrow" panose="020B0606020202030204" pitchFamily="34" charset="0"/>
            </a:endParaRPr>
          </a:p>
        </p:txBody>
      </p:sp>
    </p:spTree>
    <p:extLst>
      <p:ext uri="{BB962C8B-B14F-4D97-AF65-F5344CB8AC3E}">
        <p14:creationId xmlns:p14="http://schemas.microsoft.com/office/powerpoint/2010/main" val="3045619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6F4F6C6-A138-D96D-C4F6-3A342E3486F7}"/>
              </a:ext>
            </a:extLst>
          </p:cNvPr>
          <p:cNvSpPr txBox="1"/>
          <p:nvPr/>
        </p:nvSpPr>
        <p:spPr>
          <a:xfrm>
            <a:off x="155275" y="657295"/>
            <a:ext cx="3429144" cy="707886"/>
          </a:xfrm>
          <a:prstGeom prst="rect">
            <a:avLst/>
          </a:prstGeom>
          <a:noFill/>
        </p:spPr>
        <p:txBody>
          <a:bodyPr wrap="none" rtlCol="0">
            <a:spAutoFit/>
          </a:bodyPr>
          <a:lstStyle/>
          <a:p>
            <a:r>
              <a:rPr lang="pt-BR" sz="2200" b="1" dirty="0">
                <a:latin typeface="Arial Narrow" panose="020B0606020202030204" pitchFamily="34" charset="0"/>
              </a:rPr>
              <a:t>Conhecendo o gênero textual</a:t>
            </a:r>
            <a:endParaRPr lang="pt-BR" sz="2200" dirty="0">
              <a:latin typeface="Arial Narrow" panose="020B0606020202030204" pitchFamily="34" charset="0"/>
            </a:endParaRPr>
          </a:p>
          <a:p>
            <a:endParaRPr lang="pt-BR" dirty="0"/>
          </a:p>
        </p:txBody>
      </p:sp>
      <p:graphicFrame>
        <p:nvGraphicFramePr>
          <p:cNvPr id="4" name="Tabela 3">
            <a:extLst>
              <a:ext uri="{FF2B5EF4-FFF2-40B4-BE49-F238E27FC236}">
                <a16:creationId xmlns:a16="http://schemas.microsoft.com/office/drawing/2014/main" id="{38AAAEEC-E59A-69A4-74E8-8779496A72F3}"/>
              </a:ext>
            </a:extLst>
          </p:cNvPr>
          <p:cNvGraphicFramePr>
            <a:graphicFrameLocks noGrp="1"/>
          </p:cNvGraphicFramePr>
          <p:nvPr>
            <p:extLst>
              <p:ext uri="{D42A27DB-BD31-4B8C-83A1-F6EECF244321}">
                <p14:modId xmlns:p14="http://schemas.microsoft.com/office/powerpoint/2010/main" val="3656919609"/>
              </p:ext>
            </p:extLst>
          </p:nvPr>
        </p:nvGraphicFramePr>
        <p:xfrm>
          <a:off x="281354" y="1011238"/>
          <a:ext cx="11505204" cy="5549011"/>
        </p:xfrm>
        <a:graphic>
          <a:graphicData uri="http://schemas.openxmlformats.org/drawingml/2006/table">
            <a:tbl>
              <a:tblPr firstRow="1" bandRow="1">
                <a:tableStyleId>{5C22544A-7EE6-4342-B048-85BDC9FD1C3A}</a:tableStyleId>
              </a:tblPr>
              <a:tblGrid>
                <a:gridCol w="11505204">
                  <a:extLst>
                    <a:ext uri="{9D8B030D-6E8A-4147-A177-3AD203B41FA5}">
                      <a16:colId xmlns:a16="http://schemas.microsoft.com/office/drawing/2014/main" val="3527813723"/>
                    </a:ext>
                  </a:extLst>
                </a:gridCol>
              </a:tblGrid>
              <a:tr h="370840">
                <a:tc>
                  <a:txBody>
                    <a:bodyPr/>
                    <a:lstStyle/>
                    <a:p>
                      <a:pPr algn="just">
                        <a:lnSpc>
                          <a:spcPct val="150000"/>
                        </a:lnSpc>
                      </a:pPr>
                      <a:r>
                        <a:rPr lang="pt-BR" sz="2200" b="0" dirty="0">
                          <a:solidFill>
                            <a:schemeClr val="tx1"/>
                          </a:solidFill>
                          <a:latin typeface="Arial Narrow" panose="020B0606020202030204" pitchFamily="34" charset="0"/>
                        </a:rPr>
                        <a:t>                               O </a:t>
                      </a:r>
                      <a:r>
                        <a:rPr lang="pt-BR" sz="2200" b="1" dirty="0">
                          <a:solidFill>
                            <a:schemeClr val="tx1"/>
                          </a:solidFill>
                          <a:latin typeface="Arial Narrow" panose="020B0606020202030204" pitchFamily="34" charset="0"/>
                        </a:rPr>
                        <a:t>artigo de divulgação científica </a:t>
                      </a:r>
                      <a:r>
                        <a:rPr lang="pt-BR" sz="2200" b="0" dirty="0">
                          <a:solidFill>
                            <a:schemeClr val="tx1"/>
                          </a:solidFill>
                          <a:latin typeface="Arial Narrow" panose="020B0606020202030204" pitchFamily="34" charset="0"/>
                        </a:rPr>
                        <a:t>é um gênero textual produzido para pessoas não </a:t>
                      </a:r>
                    </a:p>
                    <a:p>
                      <a:pPr algn="just">
                        <a:lnSpc>
                          <a:spcPct val="150000"/>
                        </a:lnSpc>
                      </a:pPr>
                      <a:r>
                        <a:rPr lang="pt-BR" sz="2200" b="0" dirty="0">
                          <a:solidFill>
                            <a:schemeClr val="tx1"/>
                          </a:solidFill>
                          <a:latin typeface="Arial Narrow" panose="020B0606020202030204" pitchFamily="34" charset="0"/>
                        </a:rPr>
                        <a:t>                especializadas. Esse gênero apresenta um tema a respeito de uma investigação feita por uma comunidade científica e apresentado ao público em geral de modo simplificado, objetivo e contextualizado. Além de uma linguagem clara e acessível ao grande público, esse formato pode ter recursos visuais. Nele “jargões científicos” e termos técnicos devem ser evitados. Nesse texto, geralmente, as opiniões de estudiosos e os resultados das investigações se complementam ou se opõem. É um gênero que se constitui a partir de uma seleção de informações e comentários relevantes para se ter uma visão geral acerca do tema proposto. Esse é um texto que tem a predominância de sequências expositivo-argumentativas.</a:t>
                      </a:r>
                    </a:p>
                    <a:p>
                      <a:pPr algn="just">
                        <a:lnSpc>
                          <a:spcPct val="150000"/>
                        </a:lnSpc>
                      </a:pPr>
                      <a:r>
                        <a:rPr lang="pt-BR" sz="2200" b="1" dirty="0">
                          <a:solidFill>
                            <a:schemeClr val="tx1"/>
                          </a:solidFill>
                          <a:latin typeface="Arial Narrow" panose="020B0606020202030204" pitchFamily="34" charset="0"/>
                        </a:rPr>
                        <a:t>O texto de divulgação científica tem o objetivo de popularizar os saberes científicos. Por meio desse formato, a ciência é apresentada de modo simplificado a um público leigo.</a:t>
                      </a:r>
                    </a:p>
                    <a:p>
                      <a:pPr algn="r">
                        <a:lnSpc>
                          <a:spcPct val="150000"/>
                        </a:lnSpc>
                      </a:pPr>
                      <a:r>
                        <a:rPr lang="pt-BR" sz="1000" b="0" dirty="0">
                          <a:solidFill>
                            <a:schemeClr val="tx1"/>
                          </a:solidFill>
                          <a:latin typeface="Arial Narrow" panose="020B0606020202030204" pitchFamily="34" charset="0"/>
                        </a:rPr>
                        <a:t>Imagem disponível em: https://br.freepik.com/fotos-vetores-</a:t>
                      </a:r>
                      <a:r>
                        <a:rPr lang="pt-BR" sz="1000" b="0" dirty="0" err="1">
                          <a:solidFill>
                            <a:schemeClr val="tx1"/>
                          </a:solidFill>
                          <a:latin typeface="Arial Narrow" panose="020B0606020202030204" pitchFamily="34" charset="0"/>
                        </a:rPr>
                        <a:t>gratis</a:t>
                      </a:r>
                      <a:r>
                        <a:rPr lang="pt-BR" sz="1000" b="0" dirty="0">
                          <a:solidFill>
                            <a:schemeClr val="tx1"/>
                          </a:solidFill>
                          <a:latin typeface="Arial Narrow" panose="020B0606020202030204" pitchFamily="34" charset="0"/>
                        </a:rPr>
                        <a:t>/estudante-cientista. Acesso em: 5 jun. 2025.</a:t>
                      </a:r>
                    </a:p>
                    <a:p>
                      <a:pPr algn="r">
                        <a:lnSpc>
                          <a:spcPct val="150000"/>
                        </a:lnSpc>
                      </a:pPr>
                      <a:r>
                        <a:rPr lang="pt-BR" sz="1000" b="0" dirty="0">
                          <a:solidFill>
                            <a:schemeClr val="tx1"/>
                          </a:solidFill>
                          <a:latin typeface="Arial Narrow" panose="020B0606020202030204" pitchFamily="34" charset="0"/>
                        </a:rPr>
                        <a:t>Disponível em: https://mundoeducacao.uol.com.br/</a:t>
                      </a:r>
                      <a:r>
                        <a:rPr lang="pt-BR" sz="1000" b="0" dirty="0" err="1">
                          <a:solidFill>
                            <a:schemeClr val="tx1"/>
                          </a:solidFill>
                          <a:latin typeface="Arial Narrow" panose="020B0606020202030204" pitchFamily="34" charset="0"/>
                        </a:rPr>
                        <a:t>redacao</a:t>
                      </a:r>
                      <a:r>
                        <a:rPr lang="pt-BR" sz="1000" b="0" dirty="0">
                          <a:solidFill>
                            <a:schemeClr val="tx1"/>
                          </a:solidFill>
                          <a:latin typeface="Arial Narrow" panose="020B0606020202030204" pitchFamily="34" charset="0"/>
                        </a:rPr>
                        <a:t>/texto-de-divulgacao-cientifica.htm. Acesso em: 2 jun. 2025.</a:t>
                      </a:r>
                    </a:p>
                  </a:txBody>
                  <a:tcPr>
                    <a:solidFill>
                      <a:schemeClr val="accent6">
                        <a:lumMod val="20000"/>
                        <a:lumOff val="80000"/>
                      </a:schemeClr>
                    </a:solidFill>
                  </a:tcPr>
                </a:tc>
                <a:extLst>
                  <a:ext uri="{0D108BD9-81ED-4DB2-BD59-A6C34878D82A}">
                    <a16:rowId xmlns:a16="http://schemas.microsoft.com/office/drawing/2014/main" val="3959132434"/>
                  </a:ext>
                </a:extLst>
              </a:tr>
            </a:tbl>
          </a:graphicData>
        </a:graphic>
      </p:graphicFrame>
      <p:pic>
        <p:nvPicPr>
          <p:cNvPr id="5" name="Imagem 4">
            <a:extLst>
              <a:ext uri="{FF2B5EF4-FFF2-40B4-BE49-F238E27FC236}">
                <a16:creationId xmlns:a16="http://schemas.microsoft.com/office/drawing/2014/main" id="{285582EA-FABD-E121-82A2-1D2B0BAD7A81}"/>
              </a:ext>
            </a:extLst>
          </p:cNvPr>
          <p:cNvPicPr>
            <a:picLocks noChangeAspect="1"/>
          </p:cNvPicPr>
          <p:nvPr/>
        </p:nvPicPr>
        <p:blipFill>
          <a:blip r:embed="rId2"/>
          <a:stretch>
            <a:fillRect/>
          </a:stretch>
        </p:blipFill>
        <p:spPr>
          <a:xfrm>
            <a:off x="405442" y="1142584"/>
            <a:ext cx="1030313" cy="969348"/>
          </a:xfrm>
          <a:prstGeom prst="rect">
            <a:avLst/>
          </a:prstGeom>
        </p:spPr>
      </p:pic>
    </p:spTree>
    <p:extLst>
      <p:ext uri="{BB962C8B-B14F-4D97-AF65-F5344CB8AC3E}">
        <p14:creationId xmlns:p14="http://schemas.microsoft.com/office/powerpoint/2010/main" val="2120302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13C057E-7D5A-2927-A653-1B3555C810A9}"/>
              </a:ext>
            </a:extLst>
          </p:cNvPr>
          <p:cNvGraphicFramePr>
            <a:graphicFrameLocks noGrp="1"/>
          </p:cNvGraphicFramePr>
          <p:nvPr>
            <p:extLst>
              <p:ext uri="{D42A27DB-BD31-4B8C-83A1-F6EECF244321}">
                <p14:modId xmlns:p14="http://schemas.microsoft.com/office/powerpoint/2010/main" val="2684774522"/>
              </p:ext>
            </p:extLst>
          </p:nvPr>
        </p:nvGraphicFramePr>
        <p:xfrm>
          <a:off x="232914" y="659282"/>
          <a:ext cx="11542143" cy="5836409"/>
        </p:xfrm>
        <a:graphic>
          <a:graphicData uri="http://schemas.openxmlformats.org/drawingml/2006/table">
            <a:tbl>
              <a:tblPr firstRow="1" bandRow="1">
                <a:tableStyleId>{5C22544A-7EE6-4342-B048-85BDC9FD1C3A}</a:tableStyleId>
              </a:tblPr>
              <a:tblGrid>
                <a:gridCol w="11542143">
                  <a:extLst>
                    <a:ext uri="{9D8B030D-6E8A-4147-A177-3AD203B41FA5}">
                      <a16:colId xmlns:a16="http://schemas.microsoft.com/office/drawing/2014/main" val="1273006607"/>
                    </a:ext>
                  </a:extLst>
                </a:gridCol>
              </a:tblGrid>
              <a:tr h="5836409">
                <a:tc>
                  <a:txBody>
                    <a:bodyPr/>
                    <a:lstStyle/>
                    <a:p>
                      <a:pPr algn="just">
                        <a:lnSpc>
                          <a:spcPct val="150000"/>
                        </a:lnSpc>
                      </a:pPr>
                      <a:r>
                        <a:rPr lang="pt-BR" sz="2200" b="1" dirty="0">
                          <a:solidFill>
                            <a:schemeClr val="tx1"/>
                          </a:solidFill>
                          <a:latin typeface="Arial Narrow" panose="020B0606020202030204" pitchFamily="34" charset="0"/>
                        </a:rPr>
                        <a:t>Principais características do gênero Artigo de Divulgação Científica</a:t>
                      </a:r>
                    </a:p>
                    <a:p>
                      <a:pPr algn="just">
                        <a:lnSpc>
                          <a:spcPct val="150000"/>
                        </a:lnSpc>
                      </a:pPr>
                      <a:r>
                        <a:rPr lang="pt-BR" sz="2200" b="1" dirty="0">
                          <a:solidFill>
                            <a:schemeClr val="tx1"/>
                          </a:solidFill>
                          <a:latin typeface="Arial Narrow" panose="020B0606020202030204" pitchFamily="34" charset="0"/>
                        </a:rPr>
                        <a:t>Linguagem clara e simples: </a:t>
                      </a:r>
                      <a:r>
                        <a:rPr lang="pt-BR" sz="2200" b="0" dirty="0">
                          <a:solidFill>
                            <a:schemeClr val="tx1"/>
                          </a:solidFill>
                          <a:latin typeface="Arial Narrow" panose="020B0606020202030204" pitchFamily="34" charset="0"/>
                        </a:rPr>
                        <a:t>o público-alvo não pode ter dificuldades para entender o assunto abordado. Logo, é imprescindível adaptar </a:t>
                      </a:r>
                      <a:r>
                        <a:rPr lang="pt-BR" sz="2200" b="0" u="sng" dirty="0">
                          <a:solidFill>
                            <a:schemeClr val="tx1"/>
                          </a:solidFill>
                          <a:latin typeface="Arial Narrow" panose="020B0606020202030204" pitchFamily="34" charset="0"/>
                        </a:rPr>
                        <a:t>o nível da linguagem </a:t>
                      </a:r>
                      <a:r>
                        <a:rPr lang="pt-BR" sz="2200" b="0" dirty="0">
                          <a:solidFill>
                            <a:schemeClr val="tx1"/>
                          </a:solidFill>
                          <a:latin typeface="Arial Narrow" panose="020B0606020202030204" pitchFamily="34" charset="0"/>
                        </a:rPr>
                        <a:t>e, se for preciso, fazer uso de </a:t>
                      </a:r>
                      <a:r>
                        <a:rPr lang="pt-BR" sz="2200" b="0" u="sng" dirty="0">
                          <a:solidFill>
                            <a:schemeClr val="tx1"/>
                          </a:solidFill>
                          <a:latin typeface="Arial Narrow" panose="020B0606020202030204" pitchFamily="34" charset="0"/>
                        </a:rPr>
                        <a:t>analogias</a:t>
                      </a:r>
                      <a:r>
                        <a:rPr lang="pt-BR" sz="2200" b="0" dirty="0">
                          <a:solidFill>
                            <a:schemeClr val="tx1"/>
                          </a:solidFill>
                          <a:latin typeface="Arial Narrow" panose="020B0606020202030204" pitchFamily="34" charset="0"/>
                        </a:rPr>
                        <a:t>. Além disso, termos muito técnicos e jargões próprios da área científica devem ser evitados para não gerar problemas de compreensão. </a:t>
                      </a:r>
                      <a:r>
                        <a:rPr lang="pt-BR" sz="2200" b="1" dirty="0">
                          <a:solidFill>
                            <a:schemeClr val="tx1"/>
                          </a:solidFill>
                          <a:latin typeface="Arial Narrow" panose="020B0606020202030204" pitchFamily="34" charset="0"/>
                        </a:rPr>
                        <a:t>Contextualização:</a:t>
                      </a:r>
                      <a:r>
                        <a:rPr lang="pt-BR" sz="2200" b="0" dirty="0">
                          <a:solidFill>
                            <a:schemeClr val="tx1"/>
                          </a:solidFill>
                          <a:latin typeface="Arial Narrow" panose="020B0606020202030204" pitchFamily="34" charset="0"/>
                        </a:rPr>
                        <a:t> é importante que as pessoas entendam como aquele assunto está presente em seu dia a dia ou conectado a outros aspectos de sua vida. / </a:t>
                      </a:r>
                      <a:r>
                        <a:rPr lang="pt-BR" sz="2200" b="1" dirty="0">
                          <a:solidFill>
                            <a:schemeClr val="tx1"/>
                          </a:solidFill>
                          <a:latin typeface="Arial Narrow" panose="020B0606020202030204" pitchFamily="34" charset="0"/>
                        </a:rPr>
                        <a:t>Objetividade: </a:t>
                      </a:r>
                      <a:r>
                        <a:rPr lang="pt-BR" sz="2200" b="0" dirty="0">
                          <a:solidFill>
                            <a:schemeClr val="tx1"/>
                          </a:solidFill>
                          <a:latin typeface="Arial Narrow" panose="020B0606020202030204" pitchFamily="34" charset="0"/>
                        </a:rPr>
                        <a:t>trabalhos da área científica normalmente são muito detalhados e extensos, pois precisam seguir padrões específicos tanto para a produção quanto para a publicação das pesquisas. Contudo, uma pessoa que escreve textos de divulgação científica deve focar nos elementos mais relevantes para o público, para não tornar o texto cansativo. / </a:t>
                      </a:r>
                      <a:r>
                        <a:rPr lang="pt-BR" sz="2200" b="1" dirty="0">
                          <a:solidFill>
                            <a:schemeClr val="tx1"/>
                          </a:solidFill>
                          <a:latin typeface="Arial Narrow" panose="020B0606020202030204" pitchFamily="34" charset="0"/>
                        </a:rPr>
                        <a:t>Recursos visuais: </a:t>
                      </a:r>
                      <a:r>
                        <a:rPr lang="pt-BR" sz="2200" b="0" dirty="0">
                          <a:solidFill>
                            <a:schemeClr val="tx1"/>
                          </a:solidFill>
                          <a:latin typeface="Arial Narrow" panose="020B0606020202030204" pitchFamily="34" charset="0"/>
                        </a:rPr>
                        <a:t>além do texto escrito, podem ser incluídos elementos como imagens, gráficos, infográficos, ilustrações, entre outros, para tornar o conteúdo mais atrativo visualmente. / </a:t>
                      </a:r>
                      <a:endParaRPr lang="pt-BR" dirty="0"/>
                    </a:p>
                  </a:txBody>
                  <a:tcPr>
                    <a:solidFill>
                      <a:schemeClr val="accent2">
                        <a:lumMod val="20000"/>
                        <a:lumOff val="80000"/>
                      </a:schemeClr>
                    </a:solidFill>
                  </a:tcPr>
                </a:tc>
                <a:extLst>
                  <a:ext uri="{0D108BD9-81ED-4DB2-BD59-A6C34878D82A}">
                    <a16:rowId xmlns:a16="http://schemas.microsoft.com/office/drawing/2014/main" val="2461073003"/>
                  </a:ext>
                </a:extLst>
              </a:tr>
            </a:tbl>
          </a:graphicData>
        </a:graphic>
      </p:graphicFrame>
    </p:spTree>
    <p:extLst>
      <p:ext uri="{BB962C8B-B14F-4D97-AF65-F5344CB8AC3E}">
        <p14:creationId xmlns:p14="http://schemas.microsoft.com/office/powerpoint/2010/main" val="2881500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2AFF043-1219-084F-25E0-14B908A202F8}"/>
              </a:ext>
            </a:extLst>
          </p:cNvPr>
          <p:cNvGraphicFramePr>
            <a:graphicFrameLocks noGrp="1"/>
          </p:cNvGraphicFramePr>
          <p:nvPr>
            <p:extLst>
              <p:ext uri="{D42A27DB-BD31-4B8C-83A1-F6EECF244321}">
                <p14:modId xmlns:p14="http://schemas.microsoft.com/office/powerpoint/2010/main" val="1268268713"/>
              </p:ext>
            </p:extLst>
          </p:nvPr>
        </p:nvGraphicFramePr>
        <p:xfrm>
          <a:off x="258792" y="719666"/>
          <a:ext cx="11593902" cy="1297051"/>
        </p:xfrm>
        <a:graphic>
          <a:graphicData uri="http://schemas.openxmlformats.org/drawingml/2006/table">
            <a:tbl>
              <a:tblPr firstRow="1" bandRow="1">
                <a:tableStyleId>{5C22544A-7EE6-4342-B048-85BDC9FD1C3A}</a:tableStyleId>
              </a:tblPr>
              <a:tblGrid>
                <a:gridCol w="11593902">
                  <a:extLst>
                    <a:ext uri="{9D8B030D-6E8A-4147-A177-3AD203B41FA5}">
                      <a16:colId xmlns:a16="http://schemas.microsoft.com/office/drawing/2014/main" val="991630930"/>
                    </a:ext>
                  </a:extLst>
                </a:gridCol>
              </a:tblGrid>
              <a:tr h="370840">
                <a:tc>
                  <a:txBody>
                    <a:bodyPr/>
                    <a:lstStyle/>
                    <a:p>
                      <a:pPr algn="just">
                        <a:lnSpc>
                          <a:spcPct val="150000"/>
                        </a:lnSpc>
                      </a:pPr>
                      <a:r>
                        <a:rPr lang="pt-BR" sz="2200" b="1" dirty="0">
                          <a:solidFill>
                            <a:schemeClr val="tx1"/>
                          </a:solidFill>
                          <a:latin typeface="Arial Narrow" panose="020B0606020202030204" pitchFamily="34" charset="0"/>
                        </a:rPr>
                        <a:t>Rigor científico: </a:t>
                      </a:r>
                      <a:r>
                        <a:rPr lang="pt-BR" sz="2200" b="0" dirty="0">
                          <a:solidFill>
                            <a:schemeClr val="tx1"/>
                          </a:solidFill>
                          <a:latin typeface="Arial Narrow" panose="020B0606020202030204" pitchFamily="34" charset="0"/>
                        </a:rPr>
                        <a:t>o texto deve estar embasado em </a:t>
                      </a:r>
                      <a:r>
                        <a:rPr lang="pt-BR" sz="2200" b="0" dirty="0" err="1">
                          <a:solidFill>
                            <a:schemeClr val="tx1"/>
                          </a:solidFill>
                          <a:latin typeface="Arial Narrow" panose="020B0606020202030204" pitchFamily="34" charset="0"/>
                        </a:rPr>
                        <a:t>fontesconfiáveis</a:t>
                      </a:r>
                      <a:r>
                        <a:rPr lang="pt-BR" sz="2200" b="0" dirty="0">
                          <a:solidFill>
                            <a:schemeClr val="tx1"/>
                          </a:solidFill>
                          <a:latin typeface="Arial Narrow" panose="020B0606020202030204" pitchFamily="34" charset="0"/>
                        </a:rPr>
                        <a:t> e, apesar da linguagem mais simples, deve ser desenvolvido com cuidado para que os fatos sejam assegurados.</a:t>
                      </a:r>
                    </a:p>
                    <a:p>
                      <a:pPr algn="r">
                        <a:lnSpc>
                          <a:spcPct val="150000"/>
                        </a:lnSpc>
                      </a:pPr>
                      <a:r>
                        <a:rPr lang="pt-BR" sz="1000" b="0" dirty="0">
                          <a:solidFill>
                            <a:schemeClr val="tx1"/>
                          </a:solidFill>
                          <a:latin typeface="Arial Narrow" panose="020B0606020202030204" pitchFamily="34" charset="0"/>
                        </a:rPr>
                        <a:t>Disponível em: https://mundoeducacao.uol.com.br/</a:t>
                      </a:r>
                      <a:r>
                        <a:rPr lang="pt-BR" sz="1000" b="0" dirty="0" err="1">
                          <a:solidFill>
                            <a:schemeClr val="tx1"/>
                          </a:solidFill>
                          <a:latin typeface="Arial Narrow" panose="020B0606020202030204" pitchFamily="34" charset="0"/>
                        </a:rPr>
                        <a:t>redacao</a:t>
                      </a:r>
                      <a:r>
                        <a:rPr lang="pt-BR" sz="1000" b="0" dirty="0">
                          <a:solidFill>
                            <a:schemeClr val="tx1"/>
                          </a:solidFill>
                          <a:latin typeface="Arial Narrow" panose="020B0606020202030204" pitchFamily="34" charset="0"/>
                        </a:rPr>
                        <a:t>/texto-de-divulgacao-cientifica.htm. Acesso em: 2 jun. 2025. (Adaptado).</a:t>
                      </a:r>
                    </a:p>
                  </a:txBody>
                  <a:tcPr>
                    <a:solidFill>
                      <a:schemeClr val="accent2">
                        <a:lumMod val="20000"/>
                        <a:lumOff val="80000"/>
                      </a:schemeClr>
                    </a:solidFill>
                  </a:tcPr>
                </a:tc>
                <a:extLst>
                  <a:ext uri="{0D108BD9-81ED-4DB2-BD59-A6C34878D82A}">
                    <a16:rowId xmlns:a16="http://schemas.microsoft.com/office/drawing/2014/main" val="3461481895"/>
                  </a:ext>
                </a:extLst>
              </a:tr>
            </a:tbl>
          </a:graphicData>
        </a:graphic>
      </p:graphicFrame>
      <p:sp>
        <p:nvSpPr>
          <p:cNvPr id="4" name="CaixaDeTexto 3">
            <a:extLst>
              <a:ext uri="{FF2B5EF4-FFF2-40B4-BE49-F238E27FC236}">
                <a16:creationId xmlns:a16="http://schemas.microsoft.com/office/drawing/2014/main" id="{1668C805-FE5F-90AF-3272-3D035BBE8628}"/>
              </a:ext>
            </a:extLst>
          </p:cNvPr>
          <p:cNvSpPr txBox="1"/>
          <p:nvPr/>
        </p:nvSpPr>
        <p:spPr>
          <a:xfrm>
            <a:off x="127637" y="2277373"/>
            <a:ext cx="11856212" cy="3924151"/>
          </a:xfrm>
          <a:prstGeom prst="rect">
            <a:avLst/>
          </a:prstGeom>
          <a:noFill/>
        </p:spPr>
        <p:txBody>
          <a:bodyPr wrap="square" rtlCol="0">
            <a:spAutoFit/>
          </a:bodyPr>
          <a:lstStyle/>
          <a:p>
            <a:pPr>
              <a:lnSpc>
                <a:spcPct val="150000"/>
              </a:lnSpc>
            </a:pPr>
            <a:r>
              <a:rPr lang="pt-BR" sz="2200" dirty="0">
                <a:latin typeface="Arial Narrow" panose="020B0606020202030204" pitchFamily="34" charset="0"/>
              </a:rPr>
              <a:t>Leia o texto.</a:t>
            </a:r>
          </a:p>
          <a:p>
            <a:pPr>
              <a:lnSpc>
                <a:spcPct val="150000"/>
              </a:lnSpc>
            </a:pPr>
            <a:endParaRPr lang="pt-BR" sz="2200" dirty="0">
              <a:latin typeface="Arial Narrow" panose="020B0606020202030204" pitchFamily="34" charset="0"/>
            </a:endParaRPr>
          </a:p>
          <a:p>
            <a:pPr>
              <a:lnSpc>
                <a:spcPct val="150000"/>
              </a:lnSpc>
            </a:pPr>
            <a:r>
              <a:rPr lang="pt-BR" sz="2200" dirty="0">
                <a:latin typeface="Arial Narrow" panose="020B0606020202030204" pitchFamily="34" charset="0"/>
              </a:rPr>
              <a:t> </a:t>
            </a:r>
            <a:r>
              <a:rPr lang="pt-BR" sz="2200" b="1" dirty="0">
                <a:latin typeface="Arial Narrow" panose="020B0606020202030204" pitchFamily="34" charset="0"/>
              </a:rPr>
              <a:t>Texto I </a:t>
            </a:r>
          </a:p>
          <a:p>
            <a:pPr>
              <a:lnSpc>
                <a:spcPct val="150000"/>
              </a:lnSpc>
            </a:pPr>
            <a:endParaRPr lang="pt-BR" sz="2200" dirty="0">
              <a:latin typeface="Arial Narrow" panose="020B0606020202030204" pitchFamily="34" charset="0"/>
            </a:endParaRPr>
          </a:p>
          <a:p>
            <a:pPr algn="ctr">
              <a:lnSpc>
                <a:spcPct val="150000"/>
              </a:lnSpc>
            </a:pPr>
            <a:r>
              <a:rPr lang="pt-BR" sz="2200" b="1" dirty="0">
                <a:latin typeface="Arial Narrow" panose="020B0606020202030204" pitchFamily="34" charset="0"/>
              </a:rPr>
              <a:t>AS BARATAS E A RADIAÇÃO NUCLEAR</a:t>
            </a:r>
            <a:endParaRPr lang="pt-BR" sz="2200" dirty="0">
              <a:latin typeface="Arial Narrow" panose="020B0606020202030204" pitchFamily="34" charset="0"/>
            </a:endParaRPr>
          </a:p>
          <a:p>
            <a:pPr algn="ctr">
              <a:lnSpc>
                <a:spcPct val="150000"/>
              </a:lnSpc>
            </a:pPr>
            <a:r>
              <a:rPr lang="pt-BR" sz="2200" i="1" dirty="0">
                <a:latin typeface="Arial Narrow" panose="020B0606020202030204" pitchFamily="34" charset="0"/>
              </a:rPr>
              <a:t>“Se houvesse um grande desastre nuclear, ou uma guerra utilizando armas nucleares, apenas as baratas sobreviveriam”. </a:t>
            </a:r>
            <a:endParaRPr lang="pt-BR" sz="2200" dirty="0">
              <a:latin typeface="Arial Narrow" panose="020B0606020202030204" pitchFamily="34" charset="0"/>
            </a:endParaRPr>
          </a:p>
          <a:p>
            <a:endParaRPr lang="pt-BR" dirty="0"/>
          </a:p>
        </p:txBody>
      </p:sp>
    </p:spTree>
    <p:extLst>
      <p:ext uri="{BB962C8B-B14F-4D97-AF65-F5344CB8AC3E}">
        <p14:creationId xmlns:p14="http://schemas.microsoft.com/office/powerpoint/2010/main" val="1491374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373AFB2-DA8D-56CF-2E42-0307CD98C14F}"/>
              </a:ext>
            </a:extLst>
          </p:cNvPr>
          <p:cNvSpPr txBox="1"/>
          <p:nvPr/>
        </p:nvSpPr>
        <p:spPr>
          <a:xfrm>
            <a:off x="173966" y="569344"/>
            <a:ext cx="11844068" cy="5614422"/>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	Você já deve ter ouvido ou lido isso em algum lugar, não é? Será que isso é verdade? E o que é radiação nuclear? Vamos falar um pouco disso. Primeiramente, vamos falar sobre o que é radiação. Certamente, ao ouvir essa palavra, você já fica preocupado. Radiação tomou uma conotação negativa, mas radiação nada mais é do que propagação de alguma forma de energia de um lugar a outro. A lâmpada que ilumina sua sala é uma fonte de emissão de radiação de luz visível. O seu celular é uma fonte de radiação de </a:t>
            </a:r>
            <a:r>
              <a:rPr lang="pt-BR" sz="2200" dirty="0" err="1">
                <a:latin typeface="Arial Narrow" panose="020B0606020202030204" pitchFamily="34" charset="0"/>
              </a:rPr>
              <a:t>microondas</a:t>
            </a:r>
            <a:r>
              <a:rPr lang="pt-BR" sz="2200" dirty="0">
                <a:latin typeface="Arial Narrow" panose="020B0606020202030204" pitchFamily="34" charset="0"/>
              </a:rPr>
              <a:t>, que também estão presentes no forno que você utiliza para esquentar sua comida. Os exames de Raios ­X, ressonância magnética nuclear, tudo isso se baseia em radiação, assim como as temidas bombas nucleares. Mas qual a diferença entre esses tipos de radiação? </a:t>
            </a:r>
          </a:p>
          <a:p>
            <a:pPr algn="just">
              <a:lnSpc>
                <a:spcPct val="150000"/>
              </a:lnSpc>
            </a:pPr>
            <a:r>
              <a:rPr lang="pt-BR" sz="2200" dirty="0">
                <a:latin typeface="Arial Narrow" panose="020B0606020202030204" pitchFamily="34" charset="0"/>
              </a:rPr>
              <a:t>	Basicamente, a diferença entre as formas de radiação é a quantidade de energia que elas são capazes de propagar. A energia está associada a diferentes características dessa radiação. É como se a radiação fosse um determinado veículo, e a energia, a carga a ser transportada. Você não vai usar um carro popular para transportar </a:t>
            </a:r>
          </a:p>
        </p:txBody>
      </p:sp>
    </p:spTree>
    <p:extLst>
      <p:ext uri="{BB962C8B-B14F-4D97-AF65-F5344CB8AC3E}">
        <p14:creationId xmlns:p14="http://schemas.microsoft.com/office/powerpoint/2010/main" val="1711082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3C12F22-D1E8-667F-B712-B8E260DF6CB9}"/>
              </a:ext>
            </a:extLst>
          </p:cNvPr>
          <p:cNvSpPr txBox="1"/>
          <p:nvPr/>
        </p:nvSpPr>
        <p:spPr>
          <a:xfrm>
            <a:off x="115411" y="631069"/>
            <a:ext cx="11896076" cy="6463308"/>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20 toneladas de grãos, assim como você não vai usar um guindaste para levantar dois travesseiros, certo? Cada tipo de radiação é capaz de propagar uma determinada quantidade de energia. Assim, a energia contida na radiação propagada pela lâmpada da sua sala é insuficiente para produzir queimaduras na sua pele. A energia contida nas </a:t>
            </a:r>
            <a:r>
              <a:rPr lang="pt-BR" sz="2200" dirty="0" err="1">
                <a:latin typeface="Arial Narrow" panose="020B0606020202030204" pitchFamily="34" charset="0"/>
              </a:rPr>
              <a:t>microondas</a:t>
            </a:r>
            <a:r>
              <a:rPr lang="pt-BR" sz="2200" dirty="0">
                <a:latin typeface="Arial Narrow" panose="020B0606020202030204" pitchFamily="34" charset="0"/>
              </a:rPr>
              <a:t> é suficiente para agitar moléculas de água, mas seu celular emite </a:t>
            </a:r>
            <a:r>
              <a:rPr lang="pt-BR" sz="2200" dirty="0" err="1">
                <a:latin typeface="Arial Narrow" panose="020B0606020202030204" pitchFamily="34" charset="0"/>
              </a:rPr>
              <a:t>microondas</a:t>
            </a:r>
            <a:r>
              <a:rPr lang="pt-BR" sz="2200" dirty="0">
                <a:latin typeface="Arial Narrow" panose="020B0606020202030204" pitchFamily="34" charset="0"/>
              </a:rPr>
              <a:t> com tão baixa potência que nenhum estudo sério conseguiu demonstrar algum tipo de dano à saúde. A energia contida nos Raios­ X, por outro lado, é alta o suficiente, a ponto de causar danos à saúde, caso a pessoa seja exposta a ela de modo excessivo. Já a energia contida em uma bomba atômica é tão alta que é capaz de destruir tudo ao seu redor. Tudo menos as baratas?</a:t>
            </a:r>
          </a:p>
          <a:p>
            <a:pPr algn="just">
              <a:lnSpc>
                <a:spcPct val="150000"/>
              </a:lnSpc>
            </a:pPr>
            <a:r>
              <a:rPr lang="pt-BR" sz="2200" dirty="0">
                <a:latin typeface="Arial Narrow" panose="020B0606020202030204" pitchFamily="34" charset="0"/>
              </a:rPr>
              <a:t> 	O fato é que as baratas são insetos como quaisquer outros, e seu esqueleto externo – o exoesqueleto – é composto por um carboidrato chamado de quitina, assim como os demais insetos. Assim, não há nada de especial na fisiologia das baratas que explique essa ideia. Mas de onde surgiu? A resposta é que a sobrevivência das baratas, assim como a de qualquer outra forma de vida, a um evento catastrófico como uma bomba nuclear</a:t>
            </a:r>
          </a:p>
          <a:p>
            <a:endParaRPr lang="pt-BR" dirty="0"/>
          </a:p>
        </p:txBody>
      </p:sp>
    </p:spTree>
    <p:extLst>
      <p:ext uri="{BB962C8B-B14F-4D97-AF65-F5344CB8AC3E}">
        <p14:creationId xmlns:p14="http://schemas.microsoft.com/office/powerpoint/2010/main" val="2255354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308A934-7155-5222-AF59-070ABC847CD6}"/>
              </a:ext>
            </a:extLst>
          </p:cNvPr>
          <p:cNvSpPr txBox="1"/>
          <p:nvPr/>
        </p:nvSpPr>
        <p:spPr>
          <a:xfrm>
            <a:off x="112144" y="552090"/>
            <a:ext cx="11812577" cy="6122253"/>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depende de uma série de fatores. Depende da distância que essas formas de vida estarão do centro da explosão, de onde elas estiverem escondidas, se acharão alimento após sobreviverem à explosão. </a:t>
            </a:r>
          </a:p>
          <a:p>
            <a:pPr algn="just">
              <a:lnSpc>
                <a:spcPct val="150000"/>
              </a:lnSpc>
            </a:pPr>
            <a:r>
              <a:rPr lang="pt-BR" sz="2200" dirty="0">
                <a:latin typeface="Arial Narrow" panose="020B0606020202030204" pitchFamily="34" charset="0"/>
              </a:rPr>
              <a:t>	Vamos lá: o centro da explosão da bomba detonada sobre a cidade de Hiroshima, na Segunda Guerra Mundial, atingiu um milhão de graus Celsius, causando um vento de 1.500 km/h, produzindo uma radiação luminosa que, mesmo a 3 quilômetros, era 100 vezes mais luminosa que o Sol. As quantidades de energia propagadas foram imensas, e temos que concordar que essas condições são extremamente adversas à vida, portanto, a chance de sobrevivência nessa região é extremamente baixa. A vantagem das baratas – e de qualquer outro inseto – é que, em tese, elas poderiam facilmente se esconder em frestas, protegendo-se da alta temperatura, dos ventos fortes e da própria radiação proveniente nos núcleos atômicos radioativos. Um animal maior, como um ser humano, por exemplo, dependeria de todo um aparato, como um porão para fazer o mesmo. Então temos um ponto: proteção. Animais menores conseguem se proteger mais facilmente do que animais maiores. Vamos ao segundo ponto: e após a sobrevivência? </a:t>
            </a:r>
          </a:p>
        </p:txBody>
      </p:sp>
    </p:spTree>
    <p:extLst>
      <p:ext uri="{BB962C8B-B14F-4D97-AF65-F5344CB8AC3E}">
        <p14:creationId xmlns:p14="http://schemas.microsoft.com/office/powerpoint/2010/main" val="1426924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94C8A1A-DA28-E857-1014-E26DED6FD547}"/>
              </a:ext>
            </a:extLst>
          </p:cNvPr>
          <p:cNvSpPr txBox="1"/>
          <p:nvPr/>
        </p:nvSpPr>
        <p:spPr>
          <a:xfrm>
            <a:off x="181155" y="715992"/>
            <a:ext cx="11821455" cy="5559984"/>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Após – e se – sobreviver, um animal precisa de água e alimento. Como vimos no texto “A Ecologia das Baratas”, também publicado nesse número, as baratas são onívoras, isto é, podem sobreviver se alimentando de praticamente qualquer coisa presente na crosta terrestre: animais mortos, fezes, material vegetal. As baratas podem absorver água que cai sobre sua carapaça de quitina, podem sobreviver por até uma semana sem nenhuma água e por até um mês sem nenhum alimento. Para comparar, um ser humano, após três dias sem ingestão de água, põe sua vida em sério risco. Assim, uma barata, em um mundo apocalíptico, conseguiria encontrar meios de sobreviver muito mais facilmente do que animais maiores e mais seletivos no que diz respeito à sua alimentação. Aliás, provavelmente, foi isso que ocasionou a extinção dos dinossauros e permitiu a ascensão dos mamíferos. Mas, isso já é outra história.</a:t>
            </a:r>
          </a:p>
          <a:p>
            <a:pPr algn="just">
              <a:lnSpc>
                <a:spcPct val="150000"/>
              </a:lnSpc>
            </a:pPr>
            <a:endParaRPr lang="pt-BR" sz="2200" dirty="0">
              <a:latin typeface="Arial Narrow" panose="020B0606020202030204" pitchFamily="34" charset="0"/>
            </a:endParaRPr>
          </a:p>
          <a:p>
            <a:pPr algn="r">
              <a:lnSpc>
                <a:spcPct val="150000"/>
              </a:lnSpc>
            </a:pPr>
            <a:r>
              <a:rPr lang="pt-BR" sz="900" dirty="0">
                <a:latin typeface="Arial Narrow" panose="020B0606020202030204" pitchFamily="34" charset="0"/>
              </a:rPr>
              <a:t>Fábio Henrique </a:t>
            </a:r>
            <a:r>
              <a:rPr lang="pt-BR" sz="900" dirty="0" err="1">
                <a:latin typeface="Arial Narrow" panose="020B0606020202030204" pitchFamily="34" charset="0"/>
              </a:rPr>
              <a:t>Dyszy</a:t>
            </a:r>
            <a:r>
              <a:rPr lang="pt-BR" sz="900" dirty="0">
                <a:latin typeface="Arial Narrow" panose="020B0606020202030204" pitchFamily="34" charset="0"/>
              </a:rPr>
              <a:t> é paulista, fã de Star Wars, marido da Shirlei, pai do Matheus, biólogo formado na Universidade de Mogi das Cruzes, doutor em bioquímica (IQ-USP) e professor do IF GOIANO/Campus Rio Verde.</a:t>
            </a:r>
          </a:p>
          <a:p>
            <a:pPr algn="r">
              <a:lnSpc>
                <a:spcPct val="150000"/>
              </a:lnSpc>
            </a:pPr>
            <a:r>
              <a:rPr lang="pt-BR" sz="900" dirty="0">
                <a:latin typeface="Arial Narrow" panose="020B0606020202030204" pitchFamily="34" charset="0"/>
              </a:rPr>
              <a:t>Disponível em: https://ifgoiano.edu.br/home/</a:t>
            </a:r>
            <a:r>
              <a:rPr lang="pt-BR" sz="900" dirty="0" err="1">
                <a:latin typeface="Arial Narrow" panose="020B0606020202030204" pitchFamily="34" charset="0"/>
              </a:rPr>
              <a:t>images</a:t>
            </a:r>
            <a:r>
              <a:rPr lang="pt-BR" sz="900" dirty="0">
                <a:latin typeface="Arial Narrow" panose="020B0606020202030204" pitchFamily="34" charset="0"/>
              </a:rPr>
              <a:t>/RV/2021/Marco/Desbaratando-a-Biologia-vol.-1.pdf. Acesso em: 2 jun. 2025.</a:t>
            </a:r>
          </a:p>
        </p:txBody>
      </p:sp>
    </p:spTree>
    <p:extLst>
      <p:ext uri="{BB962C8B-B14F-4D97-AF65-F5344CB8AC3E}">
        <p14:creationId xmlns:p14="http://schemas.microsoft.com/office/powerpoint/2010/main" val="1162246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574E479-1551-3B57-8F8C-C1E7ABEE7E7F}"/>
              </a:ext>
            </a:extLst>
          </p:cNvPr>
          <p:cNvSpPr txBox="1"/>
          <p:nvPr/>
        </p:nvSpPr>
        <p:spPr>
          <a:xfrm>
            <a:off x="217098" y="457200"/>
            <a:ext cx="11757804" cy="6122253"/>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2.</a:t>
            </a:r>
            <a:r>
              <a:rPr lang="pt-BR" sz="2200" dirty="0">
                <a:latin typeface="Arial Narrow" panose="020B0606020202030204" pitchFamily="34" charset="0"/>
              </a:rPr>
              <a:t> O artigo de divulgação científica é um gênero textual expositivo e argumentativo, que visa apresentar pesquisas, aprofundamentos teóricos e resultados de investigações sobre determinado tema/assunto. Qual é o tema/assunto principal abordado no artigo:</a:t>
            </a:r>
            <a:r>
              <a:rPr lang="pt-BR" sz="2200" b="1" dirty="0">
                <a:latin typeface="Arial Narrow" panose="020B0606020202030204" pitchFamily="34" charset="0"/>
              </a:rPr>
              <a:t> “As baratas e a radiação nuclear”</a:t>
            </a:r>
            <a:r>
              <a:rPr lang="pt-BR" sz="2200" dirty="0">
                <a:latin typeface="Arial Narrow" panose="020B0606020202030204" pitchFamily="34" charset="0"/>
              </a:rPr>
              <a:t>?</a:t>
            </a:r>
          </a:p>
          <a:p>
            <a:pPr algn="just">
              <a:lnSpc>
                <a:spcPct val="150000"/>
              </a:lnSpc>
            </a:pPr>
            <a:r>
              <a:rPr lang="pt-BR" sz="2200" dirty="0">
                <a:latin typeface="Arial Narrow" panose="020B0606020202030204" pitchFamily="34" charset="0"/>
              </a:rPr>
              <a:t>(A) As radiações da bomba nuclear.</a:t>
            </a:r>
          </a:p>
          <a:p>
            <a:pPr algn="just">
              <a:lnSpc>
                <a:spcPct val="150000"/>
              </a:lnSpc>
            </a:pPr>
            <a:r>
              <a:rPr lang="pt-BR" sz="2200" dirty="0">
                <a:latin typeface="Arial Narrow" panose="020B0606020202030204" pitchFamily="34" charset="0"/>
              </a:rPr>
              <a:t>(B) Os efeitos da radiação de celulares.</a:t>
            </a:r>
          </a:p>
          <a:p>
            <a:pPr algn="just">
              <a:lnSpc>
                <a:spcPct val="150000"/>
              </a:lnSpc>
            </a:pPr>
            <a:r>
              <a:rPr lang="pt-BR" sz="2200" dirty="0">
                <a:latin typeface="Arial Narrow" panose="020B0606020202030204" pitchFamily="34" charset="0"/>
              </a:rPr>
              <a:t>(C) Os variados usos da radiação nuclear.</a:t>
            </a:r>
          </a:p>
          <a:p>
            <a:pPr algn="just">
              <a:lnSpc>
                <a:spcPct val="150000"/>
              </a:lnSpc>
            </a:pPr>
            <a:r>
              <a:rPr lang="pt-BR" sz="2200" dirty="0">
                <a:latin typeface="Arial Narrow" panose="020B0606020202030204" pitchFamily="34" charset="0"/>
              </a:rPr>
              <a:t>(D) A bomba de Hiroshima e suas consequências.</a:t>
            </a:r>
          </a:p>
          <a:p>
            <a:pPr algn="just">
              <a:lnSpc>
                <a:spcPct val="150000"/>
              </a:lnSpc>
            </a:pPr>
            <a:r>
              <a:rPr lang="pt-BR" sz="2200" dirty="0">
                <a:latin typeface="Arial Narrow" panose="020B0606020202030204" pitchFamily="34" charset="0"/>
              </a:rPr>
              <a:t>(E) A sobrevivência das baratas à radiação nuclear. </a:t>
            </a:r>
          </a:p>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O título de um artigo de divulgação científica, geralmente, apresenta/informa ao leitor sobre o que será tratado no texto de forma concisa. Necessita ser interessante para atrair a atenção desse leitor. O título deve refletir a abordagem do artigo (mas não é um resumo). Transcreva o título do texto e circule a principal palavra que dialoga com o tema abordado.</a:t>
            </a:r>
          </a:p>
        </p:txBody>
      </p:sp>
    </p:spTree>
    <p:extLst>
      <p:ext uri="{BB962C8B-B14F-4D97-AF65-F5344CB8AC3E}">
        <p14:creationId xmlns:p14="http://schemas.microsoft.com/office/powerpoint/2010/main" val="2470082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7F6E9A4-9FDE-B5DF-9068-1BC2DE742068}"/>
              </a:ext>
            </a:extLst>
          </p:cNvPr>
          <p:cNvSpPr txBox="1"/>
          <p:nvPr/>
        </p:nvSpPr>
        <p:spPr>
          <a:xfrm>
            <a:off x="198463" y="566598"/>
            <a:ext cx="11795073" cy="6291402"/>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4.</a:t>
            </a:r>
            <a:r>
              <a:rPr lang="pt-BR" sz="2200" dirty="0">
                <a:latin typeface="Arial Narrow" panose="020B0606020202030204" pitchFamily="34" charset="0"/>
              </a:rPr>
              <a:t> Para identificar o tema/assunto é necessário ler o texto, considerar o título, bem como todas as palavras/expressões-chave que estão em todo o texto. Desde a introdução até o final do texto há retomadas nesse sentido. Outro aspecto importante que deve ser considerado, é a “progressão temática”, recurso que consiste na apresentação de novas informações sobre o tema em um texto. Afinal, esse é um importante requisito para a “coesão e coerência textual”. Transcreva do subtítulo e do 1º e 2º parágrafos do texto, palavras/expressões/trechos que confirmam o tema e a progressão temática desse texto. </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5. </a:t>
            </a:r>
            <a:r>
              <a:rPr lang="pt-BR" sz="2200" dirty="0">
                <a:latin typeface="Arial Narrow" panose="020B0606020202030204" pitchFamily="34" charset="0"/>
              </a:rPr>
              <a:t>Agora responda:</a:t>
            </a:r>
          </a:p>
          <a:p>
            <a:pPr marL="457200" indent="-457200" algn="just">
              <a:lnSpc>
                <a:spcPct val="150000"/>
              </a:lnSpc>
              <a:buAutoNum type="alphaLcParenR"/>
            </a:pPr>
            <a:r>
              <a:rPr lang="pt-BR" sz="2200" dirty="0">
                <a:latin typeface="Arial Narrow" panose="020B0606020202030204" pitchFamily="34" charset="0"/>
              </a:rPr>
              <a:t>Com base no que você já estudou, qual é a finalidade do gênero textual Artigo de Divulgação Científica?</a:t>
            </a:r>
          </a:p>
          <a:p>
            <a:pPr marL="457200" indent="-457200" algn="just">
              <a:lnSpc>
                <a:spcPct val="150000"/>
              </a:lnSpc>
              <a:buAutoNum type="alphaLcParenR"/>
            </a:pPr>
            <a:r>
              <a:rPr lang="pt-BR" sz="2200" dirty="0">
                <a:latin typeface="Arial Narrow" panose="020B0606020202030204" pitchFamily="34" charset="0"/>
              </a:rPr>
              <a:t>E qual a finalidade do texto “As baratas e a radiação nuclear”?</a:t>
            </a:r>
          </a:p>
          <a:p>
            <a:pPr marL="457200" indent="-457200" algn="just">
              <a:lnSpc>
                <a:spcPct val="150000"/>
              </a:lnSpc>
              <a:buFontTx/>
              <a:buAutoNum type="alphaLcParenR"/>
            </a:pPr>
            <a:r>
              <a:rPr lang="pt-BR" sz="2200" dirty="0">
                <a:latin typeface="Arial Narrow" panose="020B0606020202030204" pitchFamily="34" charset="0"/>
              </a:rPr>
              <a:t>A que público é destinado esse artigo? </a:t>
            </a:r>
          </a:p>
          <a:p>
            <a:pPr marL="457200" indent="-457200" algn="just">
              <a:buFontTx/>
              <a:buAutoNum type="alphaLcParenR"/>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6</a:t>
            </a:r>
            <a:r>
              <a:rPr lang="pt-BR" sz="2200" dirty="0">
                <a:latin typeface="Arial Narrow" panose="020B0606020202030204" pitchFamily="34" charset="0"/>
              </a:rPr>
              <a:t>. Segundo o texto, o que é radiação?</a:t>
            </a:r>
          </a:p>
        </p:txBody>
      </p:sp>
    </p:spTree>
    <p:extLst>
      <p:ext uri="{BB962C8B-B14F-4D97-AF65-F5344CB8AC3E}">
        <p14:creationId xmlns:p14="http://schemas.microsoft.com/office/powerpoint/2010/main" val="16103578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99FB-C3F1-3917-B3DC-5A9BB18AC22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8B44816-0FF6-B3D1-E6CB-3F6FCC53692F}"/>
              </a:ext>
            </a:extLst>
          </p:cNvPr>
          <p:cNvGraphicFramePr>
            <a:graphicFrameLocks noGrp="1"/>
          </p:cNvGraphicFramePr>
          <p:nvPr>
            <p:extLst>
              <p:ext uri="{D42A27DB-BD31-4B8C-83A1-F6EECF244321}">
                <p14:modId xmlns:p14="http://schemas.microsoft.com/office/powerpoint/2010/main" val="3086574028"/>
              </p:ext>
            </p:extLst>
          </p:nvPr>
        </p:nvGraphicFramePr>
        <p:xfrm>
          <a:off x="318246" y="690208"/>
          <a:ext cx="11504946" cy="393129"/>
        </p:xfrm>
        <a:graphic>
          <a:graphicData uri="http://schemas.openxmlformats.org/drawingml/2006/table">
            <a:tbl>
              <a:tblPr firstRow="1" firstCol="1" bandRow="1"/>
              <a:tblGrid>
                <a:gridCol w="11504946">
                  <a:extLst>
                    <a:ext uri="{9D8B030D-6E8A-4147-A177-3AD203B41FA5}">
                      <a16:colId xmlns:a16="http://schemas.microsoft.com/office/drawing/2014/main" val="1272513238"/>
                    </a:ext>
                  </a:extLst>
                </a:gridCol>
              </a:tblGrid>
              <a:tr h="351694">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3042787146"/>
                  </a:ext>
                </a:extLst>
              </a:tr>
            </a:tbl>
          </a:graphicData>
        </a:graphic>
      </p:graphicFrame>
      <p:sp>
        <p:nvSpPr>
          <p:cNvPr id="3" name="Rectangle 1">
            <a:extLst>
              <a:ext uri="{FF2B5EF4-FFF2-40B4-BE49-F238E27FC236}">
                <a16:creationId xmlns:a16="http://schemas.microsoft.com/office/drawing/2014/main" id="{41B97C2A-B6AF-0325-51E7-072610449BE4}"/>
              </a:ext>
            </a:extLst>
          </p:cNvPr>
          <p:cNvSpPr>
            <a:spLocks noChangeArrowheads="1"/>
          </p:cNvSpPr>
          <p:nvPr/>
        </p:nvSpPr>
        <p:spPr bwMode="auto">
          <a:xfrm>
            <a:off x="1714914" y="2801347"/>
            <a:ext cx="13253624" cy="155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4" name="CaixaDeTexto 3">
            <a:extLst>
              <a:ext uri="{FF2B5EF4-FFF2-40B4-BE49-F238E27FC236}">
                <a16:creationId xmlns:a16="http://schemas.microsoft.com/office/drawing/2014/main" id="{20C01AA0-78CC-FE5D-348A-7834C0AF86D0}"/>
              </a:ext>
            </a:extLst>
          </p:cNvPr>
          <p:cNvSpPr txBox="1"/>
          <p:nvPr/>
        </p:nvSpPr>
        <p:spPr>
          <a:xfrm>
            <a:off x="318247" y="1082444"/>
            <a:ext cx="11504946" cy="461665"/>
          </a:xfrm>
          <a:prstGeom prst="rect">
            <a:avLst/>
          </a:prstGeom>
          <a:noFill/>
        </p:spPr>
        <p:txBody>
          <a:bodyPr wrap="square">
            <a:spAutoFit/>
          </a:bodyPr>
          <a:lstStyle/>
          <a:p>
            <a:r>
              <a:rPr lang="pt-BR" sz="2400" b="1" dirty="0">
                <a:latin typeface="Arial Narrow" panose="020B0606020202030204" pitchFamily="34" charset="0"/>
              </a:rPr>
              <a:t>Ampliando os conhecimentos</a:t>
            </a:r>
          </a:p>
        </p:txBody>
      </p:sp>
      <p:sp>
        <p:nvSpPr>
          <p:cNvPr id="7" name="CaixaDeTexto 6">
            <a:extLst>
              <a:ext uri="{FF2B5EF4-FFF2-40B4-BE49-F238E27FC236}">
                <a16:creationId xmlns:a16="http://schemas.microsoft.com/office/drawing/2014/main" id="{FDC9E471-565E-65A2-98C6-4864B4D9FE80}"/>
              </a:ext>
            </a:extLst>
          </p:cNvPr>
          <p:cNvSpPr txBox="1"/>
          <p:nvPr/>
        </p:nvSpPr>
        <p:spPr>
          <a:xfrm>
            <a:off x="318245" y="1617300"/>
            <a:ext cx="11504945" cy="4598759"/>
          </a:xfrm>
          <a:prstGeom prst="rect">
            <a:avLst/>
          </a:prstGeom>
          <a:noFill/>
        </p:spPr>
        <p:txBody>
          <a:bodyPr wrap="square">
            <a:spAutoFit/>
          </a:bodyPr>
          <a:lstStyle/>
          <a:p>
            <a:pPr algn="just">
              <a:lnSpc>
                <a:spcPct val="150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Caro(a) estudante, vamos realizar mais algumas atividades relativas ao gênero textual Artigo de Divulgação Científica? Para tanto, vamos continuar com o texto “As baratas e a radiação nuclear”. Boa leitura!</a:t>
            </a:r>
          </a:p>
          <a:p>
            <a:pPr algn="just">
              <a:lnSpc>
                <a:spcPct val="150000"/>
              </a:lnSpc>
              <a:buNone/>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50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7.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Os sinais de pontuação em um texto servem para indicar pausas, entonações e relações entre as palavras e frases, organizando o texto e facilitando a leitura. Eles também ajudam a esclarecer o sentido, evitar ambiguidades e destacar elementos importantes. O texto “As baratas e a radiação nuclear”, tem início com uma afirmação e, a seguir, realiza três perguntas marcadas pelo uso do ponto de interrogação. Responda: Qual é a intenção do autor ao utilizar essa estratégia logo no início do texto?</a:t>
            </a:r>
          </a:p>
        </p:txBody>
      </p:sp>
    </p:spTree>
    <p:extLst>
      <p:ext uri="{BB962C8B-B14F-4D97-AF65-F5344CB8AC3E}">
        <p14:creationId xmlns:p14="http://schemas.microsoft.com/office/powerpoint/2010/main" val="39550948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494E0BF-4EA6-FA6B-2EFB-5A49FE4EF20A}"/>
              </a:ext>
            </a:extLst>
          </p:cNvPr>
          <p:cNvSpPr txBox="1"/>
          <p:nvPr/>
        </p:nvSpPr>
        <p:spPr>
          <a:xfrm>
            <a:off x="138023" y="517584"/>
            <a:ext cx="11648173" cy="2059475"/>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8</a:t>
            </a:r>
            <a:r>
              <a:rPr lang="pt-BR" sz="2200" dirty="0">
                <a:latin typeface="Arial Narrow" panose="020B0606020202030204" pitchFamily="34" charset="0"/>
              </a:rPr>
              <a:t>. Os níveis de linguagem ou níveis de fala são os registros formal ou informal da língua, que estão relacionados à situação comunicativa. O nível ou registro formal é marcado pela variedade culta ou padrão, linguagem que obedece às regras da gramática normativa. Já o nível ou registro informal é caracterizado pela variedade coloquial ou popular.</a:t>
            </a:r>
            <a:r>
              <a:rPr lang="pt-BR" sz="2200" b="1" dirty="0">
                <a:latin typeface="Arial Narrow" panose="020B0606020202030204" pitchFamily="34" charset="0"/>
              </a:rPr>
              <a:t>   </a:t>
            </a:r>
            <a:r>
              <a:rPr lang="pt-BR" sz="2200" dirty="0">
                <a:latin typeface="Arial Narrow" panose="020B0606020202030204" pitchFamily="34" charset="0"/>
              </a:rPr>
              <a:t>Que variedade linguística foi empregada no texto lido? </a:t>
            </a:r>
          </a:p>
        </p:txBody>
      </p:sp>
      <p:graphicFrame>
        <p:nvGraphicFramePr>
          <p:cNvPr id="4" name="Tabela 3">
            <a:extLst>
              <a:ext uri="{FF2B5EF4-FFF2-40B4-BE49-F238E27FC236}">
                <a16:creationId xmlns:a16="http://schemas.microsoft.com/office/drawing/2014/main" id="{3597FF46-27E4-160E-D951-1749DE88EC1E}"/>
              </a:ext>
            </a:extLst>
          </p:cNvPr>
          <p:cNvGraphicFramePr>
            <a:graphicFrameLocks noGrp="1"/>
          </p:cNvGraphicFramePr>
          <p:nvPr>
            <p:extLst>
              <p:ext uri="{D42A27DB-BD31-4B8C-83A1-F6EECF244321}">
                <p14:modId xmlns:p14="http://schemas.microsoft.com/office/powerpoint/2010/main" val="3257927920"/>
              </p:ext>
            </p:extLst>
          </p:nvPr>
        </p:nvGraphicFramePr>
        <p:xfrm>
          <a:off x="309365" y="3251613"/>
          <a:ext cx="11648173" cy="2811562"/>
        </p:xfrm>
        <a:graphic>
          <a:graphicData uri="http://schemas.openxmlformats.org/drawingml/2006/table">
            <a:tbl>
              <a:tblPr firstRow="1" firstCol="1" bandRow="1"/>
              <a:tblGrid>
                <a:gridCol w="11648173">
                  <a:extLst>
                    <a:ext uri="{9D8B030D-6E8A-4147-A177-3AD203B41FA5}">
                      <a16:colId xmlns:a16="http://schemas.microsoft.com/office/drawing/2014/main" val="2572521517"/>
                    </a:ext>
                  </a:extLst>
                </a:gridCol>
              </a:tblGrid>
              <a:tr h="2811562">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saber mais!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artigo de divulgação científica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basicamente, possui a seguinte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textual: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 Introdução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ideia principal (afirmação ou conceito). É possível, também, apresentar um problema ou um questionamento que serão o ponto inicial para o desenvolvimento do texto.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 Desenvolvimento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apresentação de provas, exemplos, comparações, relações de efeito e causa, resultados de experiências, dados estatísticos, fala de especialistas no assunto.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 Conclusão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apresentação da ideia que sintetiza a discussão. É o fechamento do texto, geralmente, com a resposta para o problema ou questionamento apresentado.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469159254"/>
                  </a:ext>
                </a:extLst>
              </a:tr>
            </a:tbl>
          </a:graphicData>
        </a:graphic>
      </p:graphicFrame>
    </p:spTree>
    <p:extLst>
      <p:ext uri="{BB962C8B-B14F-4D97-AF65-F5344CB8AC3E}">
        <p14:creationId xmlns:p14="http://schemas.microsoft.com/office/powerpoint/2010/main" val="25404117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67FEC8A-B918-878C-71F4-97C3024EF15E}"/>
              </a:ext>
            </a:extLst>
          </p:cNvPr>
          <p:cNvSpPr txBox="1"/>
          <p:nvPr/>
        </p:nvSpPr>
        <p:spPr>
          <a:xfrm>
            <a:off x="230372" y="3429000"/>
            <a:ext cx="11731254" cy="2908489"/>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9.</a:t>
            </a:r>
            <a:r>
              <a:rPr lang="pt-BR" sz="2200" dirty="0">
                <a:latin typeface="Arial Narrow" panose="020B0606020202030204" pitchFamily="34" charset="0"/>
              </a:rPr>
              <a:t> Já vimos que o artigo de divulgação científica possui, basicamente, a seguinte estrutura textual: introdução, desenvolvimento e conclusão. Agora, faça o que se pede:</a:t>
            </a:r>
          </a:p>
          <a:p>
            <a:pPr algn="just">
              <a:lnSpc>
                <a:spcPct val="150000"/>
              </a:lnSpc>
            </a:pPr>
            <a:r>
              <a:rPr lang="pt-BR" sz="2200" dirty="0">
                <a:latin typeface="Arial Narrow" panose="020B0606020202030204" pitchFamily="34" charset="0"/>
              </a:rPr>
              <a:t>a) Leia os trechos retirados do subtítulo e da introdução: </a:t>
            </a:r>
            <a:r>
              <a:rPr lang="pt-BR" sz="2200" i="1" dirty="0">
                <a:latin typeface="Arial Narrow" panose="020B0606020202030204" pitchFamily="34" charset="0"/>
              </a:rPr>
              <a:t>“Se houvesse um grande desastre nuclear, ou uma guerra utilizando armas nucleares, apenas as baratas sobreviveriam”. / </a:t>
            </a:r>
            <a:r>
              <a:rPr lang="pt-BR" sz="2200" dirty="0">
                <a:latin typeface="Arial Narrow" panose="020B0606020202030204" pitchFamily="34" charset="0"/>
              </a:rPr>
              <a:t>“Será que isso é verdade?”. O autor respondeu a essa pergunta no decorrer do texto? Justifique.</a:t>
            </a:r>
          </a:p>
          <a:p>
            <a:endParaRPr lang="pt-BR" dirty="0"/>
          </a:p>
        </p:txBody>
      </p:sp>
      <p:graphicFrame>
        <p:nvGraphicFramePr>
          <p:cNvPr id="4" name="Tabela 3">
            <a:extLst>
              <a:ext uri="{FF2B5EF4-FFF2-40B4-BE49-F238E27FC236}">
                <a16:creationId xmlns:a16="http://schemas.microsoft.com/office/drawing/2014/main" id="{B328DD7F-F426-0762-BBD9-31BD756E78C7}"/>
              </a:ext>
            </a:extLst>
          </p:cNvPr>
          <p:cNvGraphicFramePr>
            <a:graphicFrameLocks noGrp="1"/>
          </p:cNvGraphicFramePr>
          <p:nvPr>
            <p:extLst>
              <p:ext uri="{D42A27DB-BD31-4B8C-83A1-F6EECF244321}">
                <p14:modId xmlns:p14="http://schemas.microsoft.com/office/powerpoint/2010/main" val="3526283980"/>
              </p:ext>
            </p:extLst>
          </p:nvPr>
        </p:nvGraphicFramePr>
        <p:xfrm>
          <a:off x="2776220" y="7313104"/>
          <a:ext cx="6639560" cy="2106930"/>
        </p:xfrm>
        <a:graphic>
          <a:graphicData uri="http://schemas.openxmlformats.org/drawingml/2006/table">
            <a:tbl>
              <a:tblPr firstRow="1" firstCol="1" bandRow="1">
                <a:tableStyleId>{5C22544A-7EE6-4342-B048-85BDC9FD1C3A}</a:tableStyleId>
              </a:tblPr>
              <a:tblGrid>
                <a:gridCol w="6639560">
                  <a:extLst>
                    <a:ext uri="{9D8B030D-6E8A-4147-A177-3AD203B41FA5}">
                      <a16:colId xmlns:a16="http://schemas.microsoft.com/office/drawing/2014/main" val="3680576639"/>
                    </a:ext>
                  </a:extLst>
                </a:gridCol>
              </a:tblGrid>
              <a:tr h="0">
                <a:tc>
                  <a:txBody>
                    <a:bodyPr/>
                    <a:lstStyle/>
                    <a:p>
                      <a:pPr algn="just">
                        <a:lnSpc>
                          <a:spcPct val="115000"/>
                        </a:lnSpc>
                        <a:spcAft>
                          <a:spcPts val="800"/>
                        </a:spcAft>
                        <a:buNone/>
                      </a:pPr>
                      <a:r>
                        <a:rPr lang="pt-BR" sz="1150" kern="100" dirty="0">
                          <a:effectLst/>
                        </a:rPr>
                        <a:t>Para saber mais! </a:t>
                      </a:r>
                      <a:endParaRPr lang="pt-BR" sz="1100" kern="100" dirty="0">
                        <a:effectLst/>
                      </a:endParaRPr>
                    </a:p>
                    <a:p>
                      <a:pPr algn="just">
                        <a:lnSpc>
                          <a:spcPct val="115000"/>
                        </a:lnSpc>
                        <a:spcAft>
                          <a:spcPts val="800"/>
                        </a:spcAft>
                        <a:buNone/>
                      </a:pPr>
                      <a:r>
                        <a:rPr lang="pt-BR" sz="1150" kern="100" dirty="0">
                          <a:effectLst/>
                        </a:rPr>
                        <a:t>O que é contexto?</a:t>
                      </a:r>
                      <a:endParaRPr lang="pt-BR" sz="1100" kern="100" dirty="0">
                        <a:effectLst/>
                      </a:endParaRPr>
                    </a:p>
                    <a:p>
                      <a:pPr algn="just">
                        <a:lnSpc>
                          <a:spcPct val="115000"/>
                        </a:lnSpc>
                        <a:spcAft>
                          <a:spcPts val="800"/>
                        </a:spcAft>
                        <a:buNone/>
                      </a:pPr>
                      <a:r>
                        <a:rPr lang="pt-BR" sz="1150" kern="100" dirty="0">
                          <a:effectLst/>
                        </a:rPr>
                        <a:t>Contexto é o conjunto de elementos físicos ou situacionais que ajudam o receptor da mensagem a compreendê-la. </a:t>
                      </a:r>
                      <a:endParaRPr lang="pt-BR" sz="1100" kern="100" dirty="0">
                        <a:effectLst/>
                      </a:endParaRPr>
                    </a:p>
                    <a:p>
                      <a:pPr algn="just">
                        <a:lnSpc>
                          <a:spcPct val="115000"/>
                        </a:lnSpc>
                        <a:spcAft>
                          <a:spcPts val="800"/>
                        </a:spcAft>
                        <a:buNone/>
                      </a:pPr>
                      <a:r>
                        <a:rPr lang="pt-BR" sz="1150" kern="100" dirty="0">
                          <a:effectLst/>
                        </a:rPr>
                        <a:t>Alguns exemplos de contexto são: histórico (circunstâncias ou fatos relacionados a um momento de determinada época.); social (conjunto de fatores sociais como tipo de ambiente, tipo de linguagem, classe social, condições econômicas, nível de escolaridade, relações humanas etc., que estão relacionados com a integração de um indivíduo na sociedade.); cultural (diz respeito a aspectos tradicionais, religiosos, profissionais, éticos entre outros.).</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93591431"/>
                  </a:ext>
                </a:extLst>
              </a:tr>
            </a:tbl>
          </a:graphicData>
        </a:graphic>
      </p:graphicFrame>
      <p:pic>
        <p:nvPicPr>
          <p:cNvPr id="7" name="Imagem 6">
            <a:extLst>
              <a:ext uri="{FF2B5EF4-FFF2-40B4-BE49-F238E27FC236}">
                <a16:creationId xmlns:a16="http://schemas.microsoft.com/office/drawing/2014/main" id="{5EBF05E7-CFB7-82BF-F071-F8690DD5BD1E}"/>
              </a:ext>
            </a:extLst>
          </p:cNvPr>
          <p:cNvPicPr>
            <a:picLocks noChangeAspect="1"/>
          </p:cNvPicPr>
          <p:nvPr/>
        </p:nvPicPr>
        <p:blipFill>
          <a:blip r:embed="rId2"/>
          <a:stretch>
            <a:fillRect/>
          </a:stretch>
        </p:blipFill>
        <p:spPr>
          <a:xfrm>
            <a:off x="230372" y="810846"/>
            <a:ext cx="11731254" cy="2469738"/>
          </a:xfrm>
          <a:prstGeom prst="rect">
            <a:avLst/>
          </a:prstGeom>
        </p:spPr>
      </p:pic>
    </p:spTree>
    <p:extLst>
      <p:ext uri="{BB962C8B-B14F-4D97-AF65-F5344CB8AC3E}">
        <p14:creationId xmlns:p14="http://schemas.microsoft.com/office/powerpoint/2010/main" val="2264523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D29E08E-D674-D971-CF33-A330329C6484}"/>
              </a:ext>
            </a:extLst>
          </p:cNvPr>
          <p:cNvSpPr txBox="1"/>
          <p:nvPr/>
        </p:nvSpPr>
        <p:spPr>
          <a:xfrm>
            <a:off x="180753" y="584790"/>
            <a:ext cx="11780875" cy="5783699"/>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b) No desenvolvimento do texto, segundo parágrafo, o autor, ao mencionar a explosão da bomba detonada sobre a cidade de Hiroshima, durante a Segunda Guerra Mundial, apresenta um contexto </a:t>
            </a:r>
          </a:p>
          <a:p>
            <a:pPr algn="just">
              <a:lnSpc>
                <a:spcPct val="150000"/>
              </a:lnSpc>
            </a:pPr>
            <a:r>
              <a:rPr lang="pt-BR" sz="2200" dirty="0">
                <a:latin typeface="Arial Narrow" panose="020B0606020202030204" pitchFamily="34" charset="0"/>
              </a:rPr>
              <a:t>(A) político.</a:t>
            </a:r>
          </a:p>
          <a:p>
            <a:pPr algn="just">
              <a:lnSpc>
                <a:spcPct val="150000"/>
              </a:lnSpc>
            </a:pPr>
            <a:r>
              <a:rPr lang="pt-BR" sz="2200" dirty="0">
                <a:latin typeface="Arial Narrow" panose="020B0606020202030204" pitchFamily="34" charset="0"/>
              </a:rPr>
              <a:t>(B) cultural.</a:t>
            </a:r>
          </a:p>
          <a:p>
            <a:pPr algn="just">
              <a:lnSpc>
                <a:spcPct val="150000"/>
              </a:lnSpc>
            </a:pPr>
            <a:r>
              <a:rPr lang="pt-BR" sz="2200" dirty="0">
                <a:latin typeface="Arial Narrow" panose="020B0606020202030204" pitchFamily="34" charset="0"/>
              </a:rPr>
              <a:t>(C) histórico.</a:t>
            </a:r>
          </a:p>
          <a:p>
            <a:pPr algn="just">
              <a:lnSpc>
                <a:spcPct val="150000"/>
              </a:lnSpc>
            </a:pPr>
            <a:r>
              <a:rPr lang="pt-BR" sz="2200" dirty="0">
                <a:latin typeface="Arial Narrow" panose="020B0606020202030204" pitchFamily="34" charset="0"/>
              </a:rPr>
              <a:t>(D) filosófico. </a:t>
            </a:r>
          </a:p>
          <a:p>
            <a:pPr algn="just">
              <a:lnSpc>
                <a:spcPct val="150000"/>
              </a:lnSpc>
            </a:pPr>
            <a:r>
              <a:rPr lang="pt-BR" sz="2200" dirty="0">
                <a:latin typeface="Arial Narrow" panose="020B0606020202030204" pitchFamily="34" charset="0"/>
              </a:rPr>
              <a:t>(E) econômico.</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c) Qual a intenção do autor ao mencionar a explosão da bomba de Hiroshima? </a:t>
            </a:r>
          </a:p>
          <a:p>
            <a:pPr algn="just"/>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d) Na conclusão, transcreva o trecho do texto em que o autor apresenta uma retomada da principal discussão apresentada no texto.</a:t>
            </a:r>
          </a:p>
        </p:txBody>
      </p:sp>
    </p:spTree>
    <p:extLst>
      <p:ext uri="{BB962C8B-B14F-4D97-AF65-F5344CB8AC3E}">
        <p14:creationId xmlns:p14="http://schemas.microsoft.com/office/powerpoint/2010/main" val="2682734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AE5B9E78-9DBF-C201-F545-3DAE21F09790}"/>
              </a:ext>
            </a:extLst>
          </p:cNvPr>
          <p:cNvSpPr txBox="1"/>
          <p:nvPr/>
        </p:nvSpPr>
        <p:spPr>
          <a:xfrm>
            <a:off x="147084" y="690135"/>
            <a:ext cx="11897831" cy="4939814"/>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10</a:t>
            </a:r>
            <a:r>
              <a:rPr lang="pt-BR" sz="2200" dirty="0">
                <a:latin typeface="Arial Narrow" panose="020B0606020202030204" pitchFamily="34" charset="0"/>
              </a:rPr>
              <a:t>. A intertextualidade é a relação “entre textos”, isto ocorre quando um texto cita, faz referência a outro texto. Podemos dizer que é um texto, ou parte dele dentro de um outro texto. Essa intertextualidade pode aparecer de forma “implícita”, ou “explícita”. Pode ser de forma direta ou indireta.  Essa relação pode ocorrer entre diferentes tipos de textos, como literatura, música, artes visuais e até mesmo em situações do cotidiano. Por meio dessa relação entre diferentes textos, a intertextualidade permite uma ampliação do sentido, na medida em que cria novas possibilidades e desloca sentidos. Desse modo, ela pode ser utilizada para melhorar uma explicação, apresentar uma crítica, propor uma nova perspectiva, produzir humor entre outros. No texto em estudo, no último parágrafo, ocorre uma intertextualidade, ou seja, a referência a outro texto. Transcreva essa intertextualidade e afirme se ela está implícita ou explícita. Justifique.</a:t>
            </a:r>
          </a:p>
          <a:p>
            <a:endParaRPr lang="pt-BR" dirty="0"/>
          </a:p>
        </p:txBody>
      </p:sp>
    </p:spTree>
    <p:extLst>
      <p:ext uri="{BB962C8B-B14F-4D97-AF65-F5344CB8AC3E}">
        <p14:creationId xmlns:p14="http://schemas.microsoft.com/office/powerpoint/2010/main" val="512469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6FAA1986-28BB-3086-8505-D1F8F3566240}"/>
              </a:ext>
            </a:extLst>
          </p:cNvPr>
          <p:cNvGraphicFramePr>
            <a:graphicFrameLocks noChangeAspect="1"/>
          </p:cNvGraphicFramePr>
          <p:nvPr>
            <p:extLst>
              <p:ext uri="{D42A27DB-BD31-4B8C-83A1-F6EECF244321}">
                <p14:modId xmlns:p14="http://schemas.microsoft.com/office/powerpoint/2010/main" val="1573772605"/>
              </p:ext>
            </p:extLst>
          </p:nvPr>
        </p:nvGraphicFramePr>
        <p:xfrm>
          <a:off x="409353" y="643482"/>
          <a:ext cx="11421576" cy="2961442"/>
        </p:xfrm>
        <a:graphic>
          <a:graphicData uri="http://schemas.openxmlformats.org/presentationml/2006/ole">
            <mc:AlternateContent xmlns:mc="http://schemas.openxmlformats.org/markup-compatibility/2006">
              <mc:Choice xmlns:v="urn:schemas-microsoft-com:vml" Requires="v">
                <p:oleObj name="Document" r:id="rId2" imgW="6646456" imgH="1454812" progId="Word.Document.12">
                  <p:embed/>
                </p:oleObj>
              </mc:Choice>
              <mc:Fallback>
                <p:oleObj name="Document" r:id="rId2" imgW="6646456" imgH="1454812" progId="Word.Document.12">
                  <p:embed/>
                  <p:pic>
                    <p:nvPicPr>
                      <p:cNvPr id="0" name=""/>
                      <p:cNvPicPr/>
                      <p:nvPr/>
                    </p:nvPicPr>
                    <p:blipFill>
                      <a:blip r:embed="rId3"/>
                      <a:stretch>
                        <a:fillRect/>
                      </a:stretch>
                    </p:blipFill>
                    <p:spPr>
                      <a:xfrm>
                        <a:off x="409353" y="643482"/>
                        <a:ext cx="11421576" cy="2961442"/>
                      </a:xfrm>
                      <a:prstGeom prst="rect">
                        <a:avLst/>
                      </a:prstGeom>
                    </p:spPr>
                  </p:pic>
                </p:oleObj>
              </mc:Fallback>
            </mc:AlternateContent>
          </a:graphicData>
        </a:graphic>
      </p:graphicFrame>
      <p:sp>
        <p:nvSpPr>
          <p:cNvPr id="3" name="CaixaDeTexto 2">
            <a:extLst>
              <a:ext uri="{FF2B5EF4-FFF2-40B4-BE49-F238E27FC236}">
                <a16:creationId xmlns:a16="http://schemas.microsoft.com/office/drawing/2014/main" id="{5D9E5835-707C-586D-489A-7F7376A89CF3}"/>
              </a:ext>
            </a:extLst>
          </p:cNvPr>
          <p:cNvSpPr txBox="1"/>
          <p:nvPr/>
        </p:nvSpPr>
        <p:spPr>
          <a:xfrm>
            <a:off x="184298" y="3429000"/>
            <a:ext cx="11646631" cy="2908489"/>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Considere o trecho a seguir para responder à questão 11.</a:t>
            </a: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 </a:t>
            </a:r>
          </a:p>
          <a:p>
            <a:pPr algn="just">
              <a:lnSpc>
                <a:spcPct val="150000"/>
              </a:lnSpc>
            </a:pPr>
            <a:r>
              <a:rPr lang="pt-BR" sz="2200" dirty="0">
                <a:latin typeface="Arial Narrow" panose="020B0606020202030204" pitchFamily="34" charset="0"/>
              </a:rPr>
              <a:t>“... o centro da explosão da bomba detonada sobre a cidade de Hiroshima, na Segunda Guerra Mundial, atingiu um milhão de graus Celsius, causando um vento de 1.500 km/h, produzindo uma radiação luminosa que, mesmo a 3 quilômetros, era 100 vezes mais luminosa que o Sol.”</a:t>
            </a:r>
          </a:p>
          <a:p>
            <a:endParaRPr lang="pt-BR" dirty="0"/>
          </a:p>
        </p:txBody>
      </p:sp>
    </p:spTree>
    <p:extLst>
      <p:ext uri="{BB962C8B-B14F-4D97-AF65-F5344CB8AC3E}">
        <p14:creationId xmlns:p14="http://schemas.microsoft.com/office/powerpoint/2010/main" val="32388253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D408286-C010-F651-92D3-C0DE052A9656}"/>
              </a:ext>
            </a:extLst>
          </p:cNvPr>
          <p:cNvSpPr txBox="1"/>
          <p:nvPr/>
        </p:nvSpPr>
        <p:spPr>
          <a:xfrm>
            <a:off x="159489" y="563526"/>
            <a:ext cx="11823404" cy="3416320"/>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Identifique a causa que deu origem às consequências presentes no trecho.</a:t>
            </a:r>
          </a:p>
          <a:p>
            <a:pPr algn="just">
              <a:lnSpc>
                <a:spcPct val="150000"/>
              </a:lnSpc>
            </a:pPr>
            <a:r>
              <a:rPr lang="pt-BR" sz="2200" dirty="0">
                <a:latin typeface="Arial Narrow" panose="020B0606020202030204" pitchFamily="34" charset="0"/>
              </a:rPr>
              <a:t>A) Quantidades de energia propagadas.</a:t>
            </a:r>
          </a:p>
          <a:p>
            <a:pPr algn="just">
              <a:lnSpc>
                <a:spcPct val="150000"/>
              </a:lnSpc>
            </a:pPr>
            <a:r>
              <a:rPr lang="pt-BR" sz="2200" dirty="0">
                <a:latin typeface="Arial Narrow" panose="020B0606020202030204" pitchFamily="34" charset="0"/>
              </a:rPr>
              <a:t>(B) Explosão da bomba de Hiroshima.</a:t>
            </a:r>
          </a:p>
          <a:p>
            <a:pPr algn="just">
              <a:lnSpc>
                <a:spcPct val="150000"/>
              </a:lnSpc>
            </a:pPr>
            <a:r>
              <a:rPr lang="pt-BR" sz="2200" dirty="0">
                <a:latin typeface="Arial Narrow" panose="020B0606020202030204" pitchFamily="34" charset="0"/>
              </a:rPr>
              <a:t>(C) Um milhão de graus </a:t>
            </a:r>
            <a:r>
              <a:rPr lang="pt-BR" sz="2200" dirty="0" err="1">
                <a:latin typeface="Arial Narrow" panose="020B0606020202030204" pitchFamily="34" charset="0"/>
              </a:rPr>
              <a:t>Celcius</a:t>
            </a:r>
            <a:r>
              <a:rPr lang="pt-BR" sz="2200" dirty="0">
                <a:latin typeface="Arial Narrow" panose="020B0606020202030204" pitchFamily="34" charset="0"/>
              </a:rPr>
              <a:t>.</a:t>
            </a:r>
          </a:p>
          <a:p>
            <a:pPr algn="just">
              <a:lnSpc>
                <a:spcPct val="150000"/>
              </a:lnSpc>
            </a:pPr>
            <a:r>
              <a:rPr lang="pt-BR" sz="2200" dirty="0">
                <a:latin typeface="Arial Narrow" panose="020B0606020202030204" pitchFamily="34" charset="0"/>
              </a:rPr>
              <a:t>(D) Vento de 1.500 km/h.</a:t>
            </a:r>
          </a:p>
          <a:p>
            <a:pPr algn="just">
              <a:lnSpc>
                <a:spcPct val="150000"/>
              </a:lnSpc>
            </a:pPr>
            <a:r>
              <a:rPr lang="pt-BR" sz="2200" dirty="0">
                <a:latin typeface="Arial Narrow" panose="020B0606020202030204" pitchFamily="34" charset="0"/>
              </a:rPr>
              <a:t>(E) Radiação luminosa.</a:t>
            </a:r>
          </a:p>
          <a:p>
            <a:endParaRPr lang="pt-BR" dirty="0"/>
          </a:p>
        </p:txBody>
      </p:sp>
    </p:spTree>
    <p:extLst>
      <p:ext uri="{BB962C8B-B14F-4D97-AF65-F5344CB8AC3E}">
        <p14:creationId xmlns:p14="http://schemas.microsoft.com/office/powerpoint/2010/main" val="23711927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4CD67-7A77-1F10-1046-C4D3FE794C1B}"/>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06562F-480B-63B6-56CC-8F8EC0A8B78E}"/>
              </a:ext>
            </a:extLst>
          </p:cNvPr>
          <p:cNvGraphicFramePr>
            <a:graphicFrameLocks noGrp="1"/>
          </p:cNvGraphicFramePr>
          <p:nvPr>
            <p:extLst>
              <p:ext uri="{D42A27DB-BD31-4B8C-83A1-F6EECF244321}">
                <p14:modId xmlns:p14="http://schemas.microsoft.com/office/powerpoint/2010/main" val="1719902980"/>
              </p:ext>
            </p:extLst>
          </p:nvPr>
        </p:nvGraphicFramePr>
        <p:xfrm>
          <a:off x="418610" y="706444"/>
          <a:ext cx="11437172" cy="426276"/>
        </p:xfrm>
        <a:graphic>
          <a:graphicData uri="http://schemas.openxmlformats.org/drawingml/2006/table">
            <a:tbl>
              <a:tblPr firstRow="1" firstCol="1" bandRow="1"/>
              <a:tblGrid>
                <a:gridCol w="11437172">
                  <a:extLst>
                    <a:ext uri="{9D8B030D-6E8A-4147-A177-3AD203B41FA5}">
                      <a16:colId xmlns:a16="http://schemas.microsoft.com/office/drawing/2014/main" val="1218929179"/>
                    </a:ext>
                  </a:extLst>
                </a:gridCol>
              </a:tblGrid>
              <a:tr h="426276">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3798945635"/>
                  </a:ext>
                </a:extLst>
              </a:tr>
            </a:tbl>
          </a:graphicData>
        </a:graphic>
      </p:graphicFrame>
      <p:sp>
        <p:nvSpPr>
          <p:cNvPr id="3" name="CaixaDeTexto 2">
            <a:extLst>
              <a:ext uri="{FF2B5EF4-FFF2-40B4-BE49-F238E27FC236}">
                <a16:creationId xmlns:a16="http://schemas.microsoft.com/office/drawing/2014/main" id="{C415BA4C-ED53-A176-7B14-F0332A5092F9}"/>
              </a:ext>
            </a:extLst>
          </p:cNvPr>
          <p:cNvSpPr txBox="1"/>
          <p:nvPr/>
        </p:nvSpPr>
        <p:spPr>
          <a:xfrm>
            <a:off x="357032" y="1132720"/>
            <a:ext cx="11437171" cy="446276"/>
          </a:xfrm>
          <a:prstGeom prst="rect">
            <a:avLst/>
          </a:prstGeom>
          <a:noFill/>
        </p:spPr>
        <p:txBody>
          <a:bodyPr wrap="square">
            <a:spAutoFit/>
          </a:bodyPr>
          <a:lstStyle/>
          <a:p>
            <a:r>
              <a:rPr lang="pt-BR" sz="2300" b="1" dirty="0">
                <a:latin typeface="Arial Narrow" panose="020B0606020202030204" pitchFamily="34" charset="0"/>
              </a:rPr>
              <a:t>Sistematizando os conhecimentos</a:t>
            </a:r>
          </a:p>
        </p:txBody>
      </p:sp>
      <p:sp>
        <p:nvSpPr>
          <p:cNvPr id="7" name="CaixaDeTexto 6">
            <a:extLst>
              <a:ext uri="{FF2B5EF4-FFF2-40B4-BE49-F238E27FC236}">
                <a16:creationId xmlns:a16="http://schemas.microsoft.com/office/drawing/2014/main" id="{2258F382-377F-4D9A-0FE9-7A67C8AF9883}"/>
              </a:ext>
            </a:extLst>
          </p:cNvPr>
          <p:cNvSpPr txBox="1"/>
          <p:nvPr/>
        </p:nvSpPr>
        <p:spPr>
          <a:xfrm>
            <a:off x="233876" y="1558996"/>
            <a:ext cx="11560327" cy="510659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12.</a:t>
            </a:r>
            <a:r>
              <a:rPr lang="pt-BR" sz="2200" dirty="0">
                <a:latin typeface="Arial Narrow" panose="020B0606020202030204" pitchFamily="34" charset="0"/>
              </a:rPr>
              <a:t> Dentre os elementos articuladores, os operadores argumentativos são elementos linguísticos que servem para deixar claro o caráter argumentativo do texto em muitos casos. Além disso, eles atuam para que o texto seja compreendido e tenha sentido (coerência e coesão). No fragmento: “Radiação tomou uma conotação negativa, </a:t>
            </a:r>
            <a:r>
              <a:rPr lang="pt-BR" sz="2200" b="1" u="sng" dirty="0">
                <a:latin typeface="Arial Narrow" panose="020B0606020202030204" pitchFamily="34" charset="0"/>
              </a:rPr>
              <a:t>mas</a:t>
            </a:r>
            <a:r>
              <a:rPr lang="pt-BR" sz="2200" dirty="0">
                <a:latin typeface="Arial Narrow" panose="020B0606020202030204" pitchFamily="34" charset="0"/>
              </a:rPr>
              <a:t> radiação nada mais é do que propagação de alguma forma de energia de um lugar a outro.”, a palavra destacada estabelece relação de</a:t>
            </a:r>
          </a:p>
          <a:p>
            <a:pPr algn="just">
              <a:lnSpc>
                <a:spcPct val="150000"/>
              </a:lnSpc>
            </a:pPr>
            <a:r>
              <a:rPr lang="pt-BR" sz="2200" dirty="0">
                <a:latin typeface="Arial Narrow" panose="020B0606020202030204" pitchFamily="34" charset="0"/>
              </a:rPr>
              <a:t>(A) comparação. </a:t>
            </a:r>
          </a:p>
          <a:p>
            <a:pPr algn="just">
              <a:lnSpc>
                <a:spcPct val="150000"/>
              </a:lnSpc>
            </a:pPr>
            <a:r>
              <a:rPr lang="pt-BR" sz="2200" dirty="0">
                <a:latin typeface="Arial Narrow" panose="020B0606020202030204" pitchFamily="34" charset="0"/>
              </a:rPr>
              <a:t>(B) explicação.</a:t>
            </a:r>
          </a:p>
          <a:p>
            <a:pPr algn="just">
              <a:lnSpc>
                <a:spcPct val="150000"/>
              </a:lnSpc>
            </a:pPr>
            <a:r>
              <a:rPr lang="pt-BR" sz="2200" dirty="0">
                <a:latin typeface="Arial Narrow" panose="020B0606020202030204" pitchFamily="34" charset="0"/>
              </a:rPr>
              <a:t>(C) oposição.</a:t>
            </a:r>
          </a:p>
          <a:p>
            <a:pPr algn="just">
              <a:lnSpc>
                <a:spcPct val="150000"/>
              </a:lnSpc>
            </a:pPr>
            <a:r>
              <a:rPr lang="pt-BR" sz="2200" dirty="0">
                <a:latin typeface="Arial Narrow" panose="020B0606020202030204" pitchFamily="34" charset="0"/>
              </a:rPr>
              <a:t>(D) negação. </a:t>
            </a:r>
          </a:p>
          <a:p>
            <a:pPr algn="just">
              <a:lnSpc>
                <a:spcPct val="150000"/>
              </a:lnSpc>
            </a:pPr>
            <a:r>
              <a:rPr lang="pt-BR" sz="2200" dirty="0">
                <a:latin typeface="Arial Narrow" panose="020B0606020202030204" pitchFamily="34" charset="0"/>
              </a:rPr>
              <a:t>(E) adição. </a:t>
            </a:r>
          </a:p>
        </p:txBody>
      </p:sp>
    </p:spTree>
    <p:extLst>
      <p:ext uri="{BB962C8B-B14F-4D97-AF65-F5344CB8AC3E}">
        <p14:creationId xmlns:p14="http://schemas.microsoft.com/office/powerpoint/2010/main" val="2980105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81A011F-F51B-41A9-415F-55E305B81A2F}"/>
              </a:ext>
            </a:extLst>
          </p:cNvPr>
          <p:cNvSpPr txBox="1"/>
          <p:nvPr/>
        </p:nvSpPr>
        <p:spPr>
          <a:xfrm>
            <a:off x="95693" y="669851"/>
            <a:ext cx="11823405" cy="3416320"/>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13.</a:t>
            </a:r>
            <a:r>
              <a:rPr lang="pt-BR" sz="2200" dirty="0">
                <a:latin typeface="Arial Narrow" panose="020B0606020202030204" pitchFamily="34" charset="0"/>
              </a:rPr>
              <a:t> Nos textos, principalmente, os argumentativos/expositivos, são utilizadas estratégias argumentativas, seja para comprovar, para explicar alguma coisa ou esclarecer algum conceito. Uma dessas estratégias é o uso de analogias. Especificamente, em textos de divulgação científica, as analogias são muito utilizadas, pois facilitam a compreensão de conceitos ou termos científicos por meio de comparações em que se estabelece uma relação de semelhança entre duas coisas distintas. No texto, segundo parágrafo, o autor faz duas analogias para explicar as diferenças entre os tipos de radiação. Transcreva o trecho em que são apresentadas essas analogias.</a:t>
            </a:r>
          </a:p>
          <a:p>
            <a:endParaRPr lang="pt-BR" dirty="0"/>
          </a:p>
        </p:txBody>
      </p:sp>
    </p:spTree>
    <p:extLst>
      <p:ext uri="{BB962C8B-B14F-4D97-AF65-F5344CB8AC3E}">
        <p14:creationId xmlns:p14="http://schemas.microsoft.com/office/powerpoint/2010/main" val="2342905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782A4C6-CAF3-251C-B16F-70D04B6DD40D}"/>
              </a:ext>
            </a:extLst>
          </p:cNvPr>
          <p:cNvSpPr txBox="1"/>
          <p:nvPr/>
        </p:nvSpPr>
        <p:spPr>
          <a:xfrm>
            <a:off x="95693" y="606056"/>
            <a:ext cx="11844670" cy="5955476"/>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14.</a:t>
            </a:r>
            <a:r>
              <a:rPr lang="pt-BR" sz="2200" dirty="0">
                <a:latin typeface="Arial Narrow" panose="020B0606020202030204" pitchFamily="34" charset="0"/>
              </a:rPr>
              <a:t> Em artigos de divulgação científica, por serem textos expositivos/argumentativos, os autores fazem uso de estratégias e elementos argumentativos para darem sustentação ao que é exposto/apresentado. Esses elementos, que atuam como indicadores de argumentação, são denominados de </a:t>
            </a:r>
            <a:r>
              <a:rPr lang="pt-BR" sz="2200" b="1" dirty="0">
                <a:latin typeface="Arial Narrow" panose="020B0606020202030204" pitchFamily="34" charset="0"/>
              </a:rPr>
              <a:t>modalizadores discursivos</a:t>
            </a:r>
            <a:r>
              <a:rPr lang="pt-BR" sz="2200" dirty="0">
                <a:latin typeface="Arial Narrow" panose="020B0606020202030204" pitchFamily="34" charset="0"/>
              </a:rPr>
              <a:t>. Eles são os encarregados de fortalecer e assegurar o discurso apresentado no texto. No trecho: “Primeiramente, vamos falar sobre o que é radiação. </a:t>
            </a:r>
            <a:r>
              <a:rPr lang="pt-BR" sz="2200" b="1" u="sng" dirty="0">
                <a:latin typeface="Arial Narrow" panose="020B0606020202030204" pitchFamily="34" charset="0"/>
              </a:rPr>
              <a:t>Certamente</a:t>
            </a:r>
            <a:r>
              <a:rPr lang="pt-BR" sz="2200" dirty="0">
                <a:latin typeface="Arial Narrow" panose="020B0606020202030204" pitchFamily="34" charset="0"/>
              </a:rPr>
              <a:t>, ao ouvir essa palavra, você já fica preocupado.”, a palavra em destaque indica</a:t>
            </a:r>
          </a:p>
          <a:p>
            <a:pPr algn="just">
              <a:lnSpc>
                <a:spcPct val="150000"/>
              </a:lnSpc>
            </a:pPr>
            <a:r>
              <a:rPr lang="pt-BR" sz="2200" dirty="0">
                <a:latin typeface="Arial Narrow" panose="020B0606020202030204" pitchFamily="34" charset="0"/>
              </a:rPr>
              <a:t>(A) obrigatoriedade</a:t>
            </a:r>
          </a:p>
          <a:p>
            <a:pPr algn="just">
              <a:lnSpc>
                <a:spcPct val="150000"/>
              </a:lnSpc>
            </a:pPr>
            <a:r>
              <a:rPr lang="pt-BR" sz="2200" dirty="0">
                <a:latin typeface="Arial Narrow" panose="020B0606020202030204" pitchFamily="34" charset="0"/>
              </a:rPr>
              <a:t>(B) possibilidade.</a:t>
            </a:r>
          </a:p>
          <a:p>
            <a:pPr algn="just">
              <a:lnSpc>
                <a:spcPct val="150000"/>
              </a:lnSpc>
            </a:pPr>
            <a:r>
              <a:rPr lang="pt-BR" sz="2200" dirty="0">
                <a:latin typeface="Arial Narrow" panose="020B0606020202030204" pitchFamily="34" charset="0"/>
              </a:rPr>
              <a:t>(C) exclusão.</a:t>
            </a:r>
          </a:p>
          <a:p>
            <a:pPr algn="just">
              <a:lnSpc>
                <a:spcPct val="150000"/>
              </a:lnSpc>
            </a:pPr>
            <a:r>
              <a:rPr lang="pt-BR" sz="2200" dirty="0">
                <a:latin typeface="Arial Narrow" panose="020B0606020202030204" pitchFamily="34" charset="0"/>
              </a:rPr>
              <a:t>(D) certeza.</a:t>
            </a:r>
          </a:p>
          <a:p>
            <a:pPr algn="just">
              <a:lnSpc>
                <a:spcPct val="150000"/>
              </a:lnSpc>
            </a:pPr>
            <a:r>
              <a:rPr lang="pt-BR" sz="2200" dirty="0">
                <a:latin typeface="Arial Narrow" panose="020B0606020202030204" pitchFamily="34" charset="0"/>
              </a:rPr>
              <a:t>(E) dúvida.</a:t>
            </a:r>
          </a:p>
          <a:p>
            <a:endParaRPr lang="pt-BR" dirty="0"/>
          </a:p>
        </p:txBody>
      </p:sp>
    </p:spTree>
    <p:extLst>
      <p:ext uri="{BB962C8B-B14F-4D97-AF65-F5344CB8AC3E}">
        <p14:creationId xmlns:p14="http://schemas.microsoft.com/office/powerpoint/2010/main" val="1135987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9221C2E-9E1E-DA9B-142E-15253F2F5D9B}"/>
              </a:ext>
            </a:extLst>
          </p:cNvPr>
          <p:cNvSpPr txBox="1"/>
          <p:nvPr/>
        </p:nvSpPr>
        <p:spPr>
          <a:xfrm>
            <a:off x="163032" y="542260"/>
            <a:ext cx="11865935" cy="3924151"/>
          </a:xfrm>
          <a:prstGeom prst="rect">
            <a:avLst/>
          </a:prstGeom>
          <a:noFill/>
        </p:spPr>
        <p:txBody>
          <a:bodyPr wrap="square" rtlCol="0">
            <a:spAutoFit/>
          </a:bodyPr>
          <a:lstStyle/>
          <a:p>
            <a:pPr algn="just">
              <a:lnSpc>
                <a:spcPct val="150000"/>
              </a:lnSpc>
            </a:pPr>
            <a:r>
              <a:rPr lang="pt-PT" sz="2200" b="1" dirty="0">
                <a:latin typeface="Arial Narrow" panose="020B0606020202030204" pitchFamily="34" charset="0"/>
              </a:rPr>
              <a:t>15.</a:t>
            </a:r>
            <a:r>
              <a:rPr lang="pt-PT" sz="2200" dirty="0">
                <a:latin typeface="Arial Narrow" panose="020B0606020202030204" pitchFamily="34" charset="0"/>
              </a:rPr>
              <a:t> </a:t>
            </a:r>
            <a:r>
              <a:rPr lang="pt-BR" sz="2200" dirty="0">
                <a:latin typeface="Arial Narrow" panose="020B0606020202030204" pitchFamily="34" charset="0"/>
              </a:rPr>
              <a:t>Os </a:t>
            </a:r>
            <a:r>
              <a:rPr lang="pt-BR" sz="2200" b="1" dirty="0">
                <a:latin typeface="Arial Narrow" panose="020B0606020202030204" pitchFamily="34" charset="0"/>
              </a:rPr>
              <a:t>operadores argumentativos</a:t>
            </a:r>
            <a:r>
              <a:rPr lang="pt-BR" sz="2200" dirty="0">
                <a:latin typeface="Arial Narrow" panose="020B0606020202030204" pitchFamily="34" charset="0"/>
              </a:rPr>
              <a:t> são palavras ou expressões que estabelecem relações entre partes do texto, indicando a direção do argumento e a função que cada parte desempenha na construção do sentido do texto. Dentre as funções que podem desempenhar no texto, podemos citar a marcação temporal, que indica quando os fatos e ideias acontecem, a sequenciação de ideias, ou mesmo a organização do discurso visando apresentar ou fortalecer argumentos (“a princípio”, “na mesma época”, “à época”, “anteriormente”, “posteriormente”). Agora, releia o trecho a seguir e sublinhe o operador argumentativo, após, identifique qual a relação de sentido que ele expressa nesse contexto comunicativo. </a:t>
            </a:r>
            <a:r>
              <a:rPr lang="pt-BR" sz="2200" b="1" dirty="0">
                <a:latin typeface="Arial Narrow" panose="020B0606020202030204" pitchFamily="34" charset="0"/>
              </a:rPr>
              <a:t>“Primeiramente, vamos falar sobre o que é radiação.”. </a:t>
            </a:r>
            <a:endParaRPr lang="pt-BR" sz="2200" dirty="0">
              <a:latin typeface="Arial Narrow" panose="020B0606020202030204" pitchFamily="34" charset="0"/>
            </a:endParaRPr>
          </a:p>
          <a:p>
            <a:endParaRPr lang="pt-BR" dirty="0"/>
          </a:p>
        </p:txBody>
      </p:sp>
    </p:spTree>
    <p:extLst>
      <p:ext uri="{BB962C8B-B14F-4D97-AF65-F5344CB8AC3E}">
        <p14:creationId xmlns:p14="http://schemas.microsoft.com/office/powerpoint/2010/main" val="3815758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D6A08E56-3530-BA5B-AE49-CDE04D750FEE}"/>
              </a:ext>
            </a:extLst>
          </p:cNvPr>
          <p:cNvSpPr txBox="1"/>
          <p:nvPr/>
        </p:nvSpPr>
        <p:spPr>
          <a:xfrm>
            <a:off x="191386" y="669852"/>
            <a:ext cx="11791506" cy="5447645"/>
          </a:xfrm>
          <a:prstGeom prst="rect">
            <a:avLst/>
          </a:prstGeom>
          <a:noFill/>
        </p:spPr>
        <p:txBody>
          <a:bodyPr wrap="square" rtlCol="0">
            <a:spAutoFit/>
          </a:bodyPr>
          <a:lstStyle/>
          <a:p>
            <a:pPr algn="just">
              <a:lnSpc>
                <a:spcPct val="150000"/>
              </a:lnSpc>
            </a:pPr>
            <a:r>
              <a:rPr lang="pt-BR" sz="2200" b="1" dirty="0">
                <a:latin typeface="Arial Narrow" panose="020B0606020202030204" pitchFamily="34" charset="0"/>
              </a:rPr>
              <a:t>16</a:t>
            </a:r>
            <a:r>
              <a:rPr lang="pt-BR" sz="2200" dirty="0">
                <a:latin typeface="Arial Narrow" panose="020B0606020202030204" pitchFamily="34" charset="0"/>
              </a:rPr>
              <a:t>. Algumas palavras e expressões retomam ideias, que atuam na articulação entre as partes do texto, evitando repetições, reiterando uma ideia ou reforçando um sentido. Sendo assim, no trecho “A vantagem das baratas – e de qualquer outro inseto – é que, em tese, </a:t>
            </a:r>
            <a:r>
              <a:rPr lang="pt-BR" sz="2200" b="1" u="sng" dirty="0">
                <a:latin typeface="Arial Narrow" panose="020B0606020202030204" pitchFamily="34" charset="0"/>
              </a:rPr>
              <a:t>elas</a:t>
            </a:r>
            <a:r>
              <a:rPr lang="pt-BR" sz="2200" dirty="0">
                <a:latin typeface="Arial Narrow" panose="020B0606020202030204" pitchFamily="34" charset="0"/>
              </a:rPr>
              <a:t> poderiam facilmente se esconder em frestas, protegendo-se da alta temperatura, dos ventos fortes e da própria radiação proveniente nos núcleos atômicos radioativos..”, a palavra destacada se refere às</a:t>
            </a:r>
          </a:p>
          <a:p>
            <a:pPr algn="just">
              <a:lnSpc>
                <a:spcPct val="150000"/>
              </a:lnSpc>
            </a:pPr>
            <a:r>
              <a:rPr lang="pt-BR" sz="2200" dirty="0">
                <a:latin typeface="Arial Narrow" panose="020B0606020202030204" pitchFamily="34" charset="0"/>
              </a:rPr>
              <a:t>(A) formas de radiação.</a:t>
            </a:r>
          </a:p>
          <a:p>
            <a:pPr algn="just">
              <a:lnSpc>
                <a:spcPct val="150000"/>
              </a:lnSpc>
            </a:pPr>
            <a:r>
              <a:rPr lang="pt-BR" sz="2200" dirty="0">
                <a:latin typeface="Arial Narrow" panose="020B0606020202030204" pitchFamily="34" charset="0"/>
              </a:rPr>
              <a:t>(B) condições.</a:t>
            </a:r>
          </a:p>
          <a:p>
            <a:pPr algn="just">
              <a:lnSpc>
                <a:spcPct val="150000"/>
              </a:lnSpc>
            </a:pPr>
            <a:r>
              <a:rPr lang="pt-BR" sz="2200" dirty="0">
                <a:latin typeface="Arial Narrow" panose="020B0606020202030204" pitchFamily="34" charset="0"/>
              </a:rPr>
              <a:t>(C) onívoras.</a:t>
            </a:r>
          </a:p>
          <a:p>
            <a:pPr algn="just">
              <a:lnSpc>
                <a:spcPct val="150000"/>
              </a:lnSpc>
            </a:pPr>
            <a:r>
              <a:rPr lang="pt-BR" sz="2200" dirty="0">
                <a:latin typeface="Arial Narrow" panose="020B0606020202030204" pitchFamily="34" charset="0"/>
              </a:rPr>
              <a:t>(D) baratas.</a:t>
            </a:r>
          </a:p>
          <a:p>
            <a:pPr algn="just">
              <a:lnSpc>
                <a:spcPct val="150000"/>
              </a:lnSpc>
            </a:pPr>
            <a:r>
              <a:rPr lang="pt-BR" sz="2200" dirty="0">
                <a:latin typeface="Arial Narrow" panose="020B0606020202030204" pitchFamily="34" charset="0"/>
              </a:rPr>
              <a:t>(E) frestas.</a:t>
            </a:r>
          </a:p>
          <a:p>
            <a:endParaRPr lang="pt-BR" dirty="0"/>
          </a:p>
        </p:txBody>
      </p:sp>
    </p:spTree>
    <p:extLst>
      <p:ext uri="{BB962C8B-B14F-4D97-AF65-F5344CB8AC3E}">
        <p14:creationId xmlns:p14="http://schemas.microsoft.com/office/powerpoint/2010/main" val="8302672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DAA8-7907-7FC4-4070-5379BC94501A}"/>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F99C600-85C6-C3FD-AF79-C6DCB54DDEAF}"/>
              </a:ext>
            </a:extLst>
          </p:cNvPr>
          <p:cNvGraphicFramePr>
            <a:graphicFrameLocks noGrp="1"/>
          </p:cNvGraphicFramePr>
          <p:nvPr>
            <p:extLst>
              <p:ext uri="{D42A27DB-BD31-4B8C-83A1-F6EECF244321}">
                <p14:modId xmlns:p14="http://schemas.microsoft.com/office/powerpoint/2010/main" val="734420641"/>
              </p:ext>
            </p:extLst>
          </p:nvPr>
        </p:nvGraphicFramePr>
        <p:xfrm>
          <a:off x="345266" y="698557"/>
          <a:ext cx="11516051" cy="395137"/>
        </p:xfrm>
        <a:graphic>
          <a:graphicData uri="http://schemas.openxmlformats.org/drawingml/2006/table">
            <a:tbl>
              <a:tblPr firstRow="1" firstCol="1" bandRow="1"/>
              <a:tblGrid>
                <a:gridCol w="11516051">
                  <a:extLst>
                    <a:ext uri="{9D8B030D-6E8A-4147-A177-3AD203B41FA5}">
                      <a16:colId xmlns:a16="http://schemas.microsoft.com/office/drawing/2014/main" val="719476189"/>
                    </a:ext>
                  </a:extLst>
                </a:gridCol>
              </a:tblGrid>
              <a:tr h="395137">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1</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10516035"/>
                  </a:ext>
                </a:extLst>
              </a:tr>
            </a:tbl>
          </a:graphicData>
        </a:graphic>
      </p:graphicFrame>
      <p:sp>
        <p:nvSpPr>
          <p:cNvPr id="5" name="CaixaDeTexto 4">
            <a:extLst>
              <a:ext uri="{FF2B5EF4-FFF2-40B4-BE49-F238E27FC236}">
                <a16:creationId xmlns:a16="http://schemas.microsoft.com/office/drawing/2014/main" id="{7F9DD824-177F-EFA2-F487-95C474219896}"/>
              </a:ext>
            </a:extLst>
          </p:cNvPr>
          <p:cNvSpPr txBox="1"/>
          <p:nvPr/>
        </p:nvSpPr>
        <p:spPr>
          <a:xfrm>
            <a:off x="444261" y="1093694"/>
            <a:ext cx="10925354" cy="489301"/>
          </a:xfrm>
          <a:prstGeom prst="rect">
            <a:avLst/>
          </a:prstGeom>
          <a:noFill/>
        </p:spPr>
        <p:txBody>
          <a:bodyPr wrap="square">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Contextualizando o gênero textual, o tema e o campo de atuação</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CE24325C-6DE3-9DAC-28CF-7271308C314F}"/>
              </a:ext>
            </a:extLst>
          </p:cNvPr>
          <p:cNvSpPr txBox="1"/>
          <p:nvPr/>
        </p:nvSpPr>
        <p:spPr>
          <a:xfrm>
            <a:off x="345267" y="1233150"/>
            <a:ext cx="11516050" cy="5351978"/>
          </a:xfrm>
          <a:prstGeom prst="rect">
            <a:avLst/>
          </a:prstGeom>
          <a:noFill/>
        </p:spPr>
        <p:txBody>
          <a:bodyPr wrap="square">
            <a:spAutoFit/>
          </a:bodyPr>
          <a:lstStyle/>
          <a:p>
            <a:pPr indent="270510" algn="just">
              <a:lnSpc>
                <a:spcPct val="115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r>
              <a:rPr lang="pt-BR" sz="2200" b="1" dirty="0">
                <a:latin typeface="Arial Narrow" panose="020B0606020202030204" pitchFamily="34" charset="0"/>
              </a:rPr>
              <a:t>Olá, estudante! Vamos aprender sobre dois gêneros textuais bem legais. Eles associam imagens e palavras e apresentam humor e crítica, a Charge, a Charge animada e o Cartum. Vamos lá, vai ser divertido!!!</a:t>
            </a:r>
            <a:endParaRPr lang="pt-BR" sz="2200" dirty="0">
              <a:latin typeface="Arial Narrow" panose="020B0606020202030204" pitchFamily="34" charset="0"/>
            </a:endParaRPr>
          </a:p>
          <a:p>
            <a:pPr algn="just"/>
            <a:r>
              <a:rPr lang="pt-BR" sz="2200" dirty="0">
                <a:latin typeface="Arial Narrow" panose="020B0606020202030204" pitchFamily="34" charset="0"/>
              </a:rPr>
              <a:t> </a:t>
            </a:r>
          </a:p>
          <a:p>
            <a:pPr algn="just">
              <a:lnSpc>
                <a:spcPct val="150000"/>
              </a:lnSpc>
            </a:pPr>
            <a:r>
              <a:rPr lang="pt-BR" sz="2200" b="1" dirty="0">
                <a:latin typeface="Arial Narrow" panose="020B0606020202030204" pitchFamily="34" charset="0"/>
              </a:rPr>
              <a:t>1</a:t>
            </a:r>
            <a:r>
              <a:rPr lang="pt-BR" sz="2200" dirty="0">
                <a:latin typeface="Arial Narrow" panose="020B0606020202030204" pitchFamily="34" charset="0"/>
              </a:rPr>
              <a:t>. Antes de ler os textos, vamos conversar?</a:t>
            </a:r>
          </a:p>
          <a:p>
            <a:pPr algn="just">
              <a:lnSpc>
                <a:spcPct val="150000"/>
              </a:lnSpc>
            </a:pPr>
            <a:r>
              <a:rPr lang="pt-BR" sz="2200" dirty="0">
                <a:latin typeface="Arial Narrow" panose="020B0606020202030204" pitchFamily="34" charset="0"/>
              </a:rPr>
              <a:t>- Você acha que um texto precisa ser formado apenas por palavras?</a:t>
            </a:r>
          </a:p>
          <a:p>
            <a:pPr algn="just">
              <a:lnSpc>
                <a:spcPct val="150000"/>
              </a:lnSpc>
            </a:pPr>
            <a:r>
              <a:rPr lang="pt-BR" sz="2200" dirty="0">
                <a:latin typeface="Arial Narrow" panose="020B0606020202030204" pitchFamily="34" charset="0"/>
              </a:rPr>
              <a:t>- E se não houver nenhuma palavra, é possível transmitir uma mensagem?</a:t>
            </a:r>
          </a:p>
          <a:p>
            <a:pPr algn="just">
              <a:lnSpc>
                <a:spcPct val="150000"/>
              </a:lnSpc>
            </a:pPr>
            <a:r>
              <a:rPr lang="pt-BR" sz="2200" dirty="0">
                <a:latin typeface="Arial Narrow" panose="020B0606020202030204" pitchFamily="34" charset="0"/>
              </a:rPr>
              <a:t>- Você aprecia textos com humor?</a:t>
            </a:r>
          </a:p>
          <a:p>
            <a:pPr algn="just">
              <a:lnSpc>
                <a:spcPct val="150000"/>
              </a:lnSpc>
            </a:pPr>
            <a:r>
              <a:rPr lang="pt-BR" sz="2200" dirty="0">
                <a:latin typeface="Arial Narrow" panose="020B0606020202030204" pitchFamily="34" charset="0"/>
              </a:rPr>
              <a:t>- Você conhece os gêneros textuais Charge e Cartum?</a:t>
            </a:r>
          </a:p>
          <a:p>
            <a:pPr algn="just">
              <a:lnSpc>
                <a:spcPct val="150000"/>
              </a:lnSpc>
            </a:pPr>
            <a:r>
              <a:rPr lang="pt-BR" sz="2200" dirty="0">
                <a:latin typeface="Arial Narrow" panose="020B0606020202030204" pitchFamily="34" charset="0"/>
              </a:rPr>
              <a:t>- Ao ler charges e cartuns você costuma compreender o sentido deles?</a:t>
            </a:r>
          </a:p>
          <a:p>
            <a:pPr indent="270510" algn="just">
              <a:lnSpc>
                <a:spcPct val="115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15048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57906C5-821B-995C-6AAB-55E4E870E533}"/>
              </a:ext>
            </a:extLst>
          </p:cNvPr>
          <p:cNvSpPr txBox="1"/>
          <p:nvPr/>
        </p:nvSpPr>
        <p:spPr>
          <a:xfrm>
            <a:off x="106327" y="595423"/>
            <a:ext cx="3961405" cy="707886"/>
          </a:xfrm>
          <a:prstGeom prst="rect">
            <a:avLst/>
          </a:prstGeom>
          <a:noFill/>
        </p:spPr>
        <p:txBody>
          <a:bodyPr wrap="none" rtlCol="0">
            <a:spAutoFit/>
          </a:bodyPr>
          <a:lstStyle/>
          <a:p>
            <a:r>
              <a:rPr lang="pt-BR" sz="2200" b="1" dirty="0">
                <a:latin typeface="Arial Narrow" panose="020B0606020202030204" pitchFamily="34" charset="0"/>
              </a:rPr>
              <a:t>Conhecendo os gêneros textuais</a:t>
            </a:r>
            <a:endParaRPr lang="pt-BR" sz="2200" dirty="0">
              <a:latin typeface="Arial Narrow" panose="020B0606020202030204" pitchFamily="34" charset="0"/>
            </a:endParaRPr>
          </a:p>
          <a:p>
            <a:endParaRPr lang="pt-BR" dirty="0"/>
          </a:p>
        </p:txBody>
      </p:sp>
      <p:graphicFrame>
        <p:nvGraphicFramePr>
          <p:cNvPr id="3" name="Objeto 2">
            <a:extLst>
              <a:ext uri="{FF2B5EF4-FFF2-40B4-BE49-F238E27FC236}">
                <a16:creationId xmlns:a16="http://schemas.microsoft.com/office/drawing/2014/main" id="{22F268F0-6080-5B73-C585-CD0CDEE7DD67}"/>
              </a:ext>
            </a:extLst>
          </p:cNvPr>
          <p:cNvGraphicFramePr>
            <a:graphicFrameLocks noChangeAspect="1"/>
          </p:cNvGraphicFramePr>
          <p:nvPr>
            <p:extLst>
              <p:ext uri="{D42A27DB-BD31-4B8C-83A1-F6EECF244321}">
                <p14:modId xmlns:p14="http://schemas.microsoft.com/office/powerpoint/2010/main" val="2996346169"/>
              </p:ext>
            </p:extLst>
          </p:nvPr>
        </p:nvGraphicFramePr>
        <p:xfrm>
          <a:off x="211016" y="1028150"/>
          <a:ext cx="11704320" cy="5829850"/>
        </p:xfrm>
        <a:graphic>
          <a:graphicData uri="http://schemas.openxmlformats.org/presentationml/2006/ole">
            <mc:AlternateContent xmlns:mc="http://schemas.openxmlformats.org/markup-compatibility/2006">
              <mc:Choice xmlns:v="urn:schemas-microsoft-com:vml" Requires="v">
                <p:oleObj name="Document" r:id="rId2" imgW="6656537" imgH="3716773" progId="Word.Document.12">
                  <p:embed/>
                </p:oleObj>
              </mc:Choice>
              <mc:Fallback>
                <p:oleObj name="Document" r:id="rId2" imgW="6656537" imgH="3716773" progId="Word.Document.12">
                  <p:embed/>
                  <p:pic>
                    <p:nvPicPr>
                      <p:cNvPr id="0" name=""/>
                      <p:cNvPicPr/>
                      <p:nvPr/>
                    </p:nvPicPr>
                    <p:blipFill>
                      <a:blip r:embed="rId3"/>
                      <a:stretch>
                        <a:fillRect/>
                      </a:stretch>
                    </p:blipFill>
                    <p:spPr>
                      <a:xfrm>
                        <a:off x="211016" y="1028150"/>
                        <a:ext cx="11704320" cy="5829850"/>
                      </a:xfrm>
                      <a:prstGeom prst="rect">
                        <a:avLst/>
                      </a:prstGeom>
                    </p:spPr>
                  </p:pic>
                </p:oleObj>
              </mc:Fallback>
            </mc:AlternateContent>
          </a:graphicData>
        </a:graphic>
      </p:graphicFrame>
    </p:spTree>
    <p:extLst>
      <p:ext uri="{BB962C8B-B14F-4D97-AF65-F5344CB8AC3E}">
        <p14:creationId xmlns:p14="http://schemas.microsoft.com/office/powerpoint/2010/main" val="26286977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BE2AAA2-7105-8357-BD6D-83B31188E3CD}"/>
              </a:ext>
            </a:extLst>
          </p:cNvPr>
          <p:cNvSpPr txBox="1"/>
          <p:nvPr/>
        </p:nvSpPr>
        <p:spPr>
          <a:xfrm>
            <a:off x="138224" y="531628"/>
            <a:ext cx="11610753" cy="5955476"/>
          </a:xfrm>
          <a:prstGeom prst="rect">
            <a:avLst/>
          </a:prstGeom>
          <a:noFill/>
        </p:spPr>
        <p:txBody>
          <a:bodyPr wrap="square" rtlCol="0">
            <a:spAutoFit/>
          </a:bodyPr>
          <a:lstStyle/>
          <a:p>
            <a:pPr algn="just">
              <a:lnSpc>
                <a:spcPct val="150000"/>
              </a:lnSpc>
            </a:pPr>
            <a:r>
              <a:rPr lang="pt-BR" sz="2200" dirty="0">
                <a:latin typeface="Arial Narrow" panose="020B0606020202030204" pitchFamily="34" charset="0"/>
              </a:rPr>
              <a:t> </a:t>
            </a:r>
            <a:r>
              <a:rPr lang="pt-BR" sz="2200" b="1" u="sng" dirty="0">
                <a:latin typeface="Arial Narrow" panose="020B0606020202030204" pitchFamily="34" charset="0"/>
              </a:rPr>
              <a:t>Estudante!</a:t>
            </a:r>
            <a:endParaRPr lang="pt-BR" sz="2200" dirty="0">
              <a:latin typeface="Arial Narrow" panose="020B0606020202030204" pitchFamily="34" charset="0"/>
            </a:endParaRPr>
          </a:p>
          <a:p>
            <a:pPr marL="342900" lvl="0" indent="-342900" algn="just">
              <a:lnSpc>
                <a:spcPct val="150000"/>
              </a:lnSpc>
              <a:buFont typeface="Arial" panose="020B0604020202020204" pitchFamily="34" charset="0"/>
              <a:buChar char="•"/>
            </a:pPr>
            <a:r>
              <a:rPr lang="pt-BR" sz="2200" dirty="0">
                <a:latin typeface="Arial Narrow" panose="020B0606020202030204" pitchFamily="34" charset="0"/>
              </a:rPr>
              <a:t>Cartum e Charge são gêneros jornalísticos que se utilizam de linguagem verbal (palavras, texto escrito) e não verbal (imagens, desenhos), associadas ao humor e à crítica. Circulam, hoje, praticamente em todos os veículos de difusão da informação: jornais, revistas e internet.</a:t>
            </a:r>
          </a:p>
          <a:p>
            <a:pPr marL="342900" lvl="0" indent="-342900" algn="just">
              <a:lnSpc>
                <a:spcPct val="150000"/>
              </a:lnSpc>
              <a:buFont typeface="Arial" panose="020B0604020202020204" pitchFamily="34" charset="0"/>
              <a:buChar char="•"/>
            </a:pPr>
            <a:r>
              <a:rPr lang="pt-BR" sz="2200" dirty="0">
                <a:latin typeface="Arial Narrow" panose="020B0606020202030204" pitchFamily="34" charset="0"/>
              </a:rPr>
              <a:t>Assim, o </a:t>
            </a:r>
            <a:r>
              <a:rPr lang="pt-BR" sz="2200" b="1" u="sng" dirty="0">
                <a:latin typeface="Arial Narrow" panose="020B0606020202030204" pitchFamily="34" charset="0"/>
              </a:rPr>
              <a:t>Cartum</a:t>
            </a:r>
            <a:r>
              <a:rPr lang="pt-BR" sz="2200" dirty="0">
                <a:latin typeface="Arial Narrow" panose="020B0606020202030204" pitchFamily="34" charset="0"/>
              </a:rPr>
              <a:t> aborda temas mais gerais e atemporais cujo objetivo é provocar humor e reflexão sobre comportamentos humanos. A </a:t>
            </a:r>
            <a:r>
              <a:rPr lang="pt-BR" sz="2200" b="1" u="sng" dirty="0">
                <a:latin typeface="Arial Narrow" panose="020B0606020202030204" pitchFamily="34" charset="0"/>
              </a:rPr>
              <a:t>charge</a:t>
            </a:r>
            <a:r>
              <a:rPr lang="pt-BR" sz="2200" dirty="0">
                <a:latin typeface="Arial Narrow" panose="020B0606020202030204" pitchFamily="34" charset="0"/>
              </a:rPr>
              <a:t> critica um acontecimento ou situação específica da atualidade, do momento, muitas vezes com personagens conhecidos, buscando despertar humor e reflexão sobre o tema. </a:t>
            </a:r>
          </a:p>
          <a:p>
            <a:pPr marL="342900" lvl="0" indent="-342900" algn="just">
              <a:lnSpc>
                <a:spcPct val="150000"/>
              </a:lnSpc>
              <a:buFont typeface="Arial" panose="020B0604020202020204" pitchFamily="34" charset="0"/>
              <a:buChar char="•"/>
            </a:pPr>
            <a:r>
              <a:rPr lang="pt-BR" sz="2200" dirty="0">
                <a:latin typeface="Arial Narrow" panose="020B0606020202030204" pitchFamily="34" charset="0"/>
              </a:rPr>
              <a:t>Na </a:t>
            </a:r>
            <a:r>
              <a:rPr lang="pt-BR" sz="2200" b="1" u="sng" dirty="0">
                <a:latin typeface="Arial Narrow" panose="020B0606020202030204" pitchFamily="34" charset="0"/>
              </a:rPr>
              <a:t>charge</a:t>
            </a:r>
            <a:r>
              <a:rPr lang="pt-BR" sz="2200" dirty="0">
                <a:latin typeface="Arial Narrow" panose="020B0606020202030204" pitchFamily="34" charset="0"/>
              </a:rPr>
              <a:t>, o humor reside na combinação de elementos visuais e textuais para criar uma representação satírica ou irônica de um acontecimento ou pessoa, geralmente com o objetivo de provocar reflexão e crítica social. O humor na charge não se limita apenas ao riso, mas também pode envolver ironia, sarcasmo e crítica. </a:t>
            </a:r>
          </a:p>
          <a:p>
            <a:endParaRPr lang="pt-BR" dirty="0"/>
          </a:p>
        </p:txBody>
      </p:sp>
    </p:spTree>
    <p:extLst>
      <p:ext uri="{BB962C8B-B14F-4D97-AF65-F5344CB8AC3E}">
        <p14:creationId xmlns:p14="http://schemas.microsoft.com/office/powerpoint/2010/main" val="6993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CC44F28-E677-2EB5-15BE-92F2B3259C70}"/>
              </a:ext>
            </a:extLst>
          </p:cNvPr>
          <p:cNvSpPr txBox="1"/>
          <p:nvPr/>
        </p:nvSpPr>
        <p:spPr>
          <a:xfrm>
            <a:off x="148856" y="466004"/>
            <a:ext cx="11525693" cy="2292935"/>
          </a:xfrm>
          <a:prstGeom prst="rect">
            <a:avLst/>
          </a:prstGeom>
          <a:noFill/>
        </p:spPr>
        <p:txBody>
          <a:bodyPr wrap="square" rtlCol="0">
            <a:spAutoFit/>
          </a:bodyPr>
          <a:lstStyle/>
          <a:p>
            <a:pPr lvl="0" algn="just">
              <a:lnSpc>
                <a:spcPct val="150000"/>
              </a:lnSpc>
            </a:pPr>
            <a:r>
              <a:rPr lang="pt-BR" sz="2200" dirty="0">
                <a:latin typeface="Arial Narrow" panose="020B0606020202030204" pitchFamily="34" charset="0"/>
              </a:rPr>
              <a:t>Em essência, o humor no </a:t>
            </a:r>
            <a:r>
              <a:rPr lang="pt-BR" sz="2200" b="1" u="sng" dirty="0">
                <a:latin typeface="Arial Narrow" panose="020B0606020202030204" pitchFamily="34" charset="0"/>
              </a:rPr>
              <a:t>cartum</a:t>
            </a:r>
            <a:r>
              <a:rPr lang="pt-BR" sz="2200" dirty="0">
                <a:latin typeface="Arial Narrow" panose="020B0606020202030204" pitchFamily="34" charset="0"/>
              </a:rPr>
              <a:t> não é apenas um fim em si mesmo, mas um meio para chamar a atenção para problemas, criticar comportamentos e provocar discussões sobre assuntos de interesse da sociedade. </a:t>
            </a:r>
          </a:p>
          <a:p>
            <a:pPr algn="just"/>
            <a:r>
              <a:rPr lang="pt-BR" sz="2200" dirty="0">
                <a:latin typeface="Arial Narrow" panose="020B0606020202030204" pitchFamily="34" charset="0"/>
              </a:rPr>
              <a:t> </a:t>
            </a:r>
          </a:p>
          <a:p>
            <a:pPr algn="just">
              <a:lnSpc>
                <a:spcPct val="150000"/>
              </a:lnSpc>
            </a:pPr>
            <a:r>
              <a:rPr lang="pt-BR" sz="2200" dirty="0">
                <a:latin typeface="Arial Narrow" panose="020B0606020202030204" pitchFamily="34" charset="0"/>
              </a:rPr>
              <a:t>Leia o texto.</a:t>
            </a:r>
          </a:p>
          <a:p>
            <a:pPr algn="just"/>
            <a:r>
              <a:rPr lang="pt-BR" sz="2200" dirty="0">
                <a:latin typeface="Arial Narrow" panose="020B0606020202030204" pitchFamily="34" charset="0"/>
              </a:rPr>
              <a:t> </a:t>
            </a:r>
            <a:r>
              <a:rPr lang="pt-BR" sz="2200" b="1" dirty="0">
                <a:latin typeface="Arial Narrow" panose="020B0606020202030204" pitchFamily="34" charset="0"/>
              </a:rPr>
              <a:t>Texto I </a:t>
            </a:r>
            <a:endParaRPr lang="pt-BR" sz="2200" dirty="0">
              <a:latin typeface="Arial Narrow" panose="020B0606020202030204" pitchFamily="34" charset="0"/>
            </a:endParaRPr>
          </a:p>
        </p:txBody>
      </p:sp>
      <p:pic>
        <p:nvPicPr>
          <p:cNvPr id="3" name="Imagem 2">
            <a:extLst>
              <a:ext uri="{FF2B5EF4-FFF2-40B4-BE49-F238E27FC236}">
                <a16:creationId xmlns:a16="http://schemas.microsoft.com/office/drawing/2014/main" id="{A903AE71-B768-66FC-D2FD-BACE136542A1}"/>
              </a:ext>
            </a:extLst>
          </p:cNvPr>
          <p:cNvPicPr>
            <a:picLocks noChangeAspect="1"/>
          </p:cNvPicPr>
          <p:nvPr/>
        </p:nvPicPr>
        <p:blipFill>
          <a:blip r:embed="rId2"/>
          <a:stretch>
            <a:fillRect/>
          </a:stretch>
        </p:blipFill>
        <p:spPr>
          <a:xfrm>
            <a:off x="4403189" y="1612070"/>
            <a:ext cx="3643532" cy="4453208"/>
          </a:xfrm>
          <a:prstGeom prst="rect">
            <a:avLst/>
          </a:prstGeom>
        </p:spPr>
      </p:pic>
      <p:sp>
        <p:nvSpPr>
          <p:cNvPr id="5" name="CaixaDeTexto 4">
            <a:extLst>
              <a:ext uri="{FF2B5EF4-FFF2-40B4-BE49-F238E27FC236}">
                <a16:creationId xmlns:a16="http://schemas.microsoft.com/office/drawing/2014/main" id="{0D4E642A-36AB-1F60-B4E4-4C1566F310FF}"/>
              </a:ext>
            </a:extLst>
          </p:cNvPr>
          <p:cNvSpPr txBox="1"/>
          <p:nvPr/>
        </p:nvSpPr>
        <p:spPr>
          <a:xfrm>
            <a:off x="148856" y="6191941"/>
            <a:ext cx="11812772" cy="400110"/>
          </a:xfrm>
          <a:prstGeom prst="rect">
            <a:avLst/>
          </a:prstGeom>
          <a:noFill/>
        </p:spPr>
        <p:txBody>
          <a:bodyPr wrap="square">
            <a:spAutoFit/>
          </a:bodyPr>
          <a:lstStyle/>
          <a:p>
            <a:pPr algn="ctr"/>
            <a:r>
              <a:rPr lang="pt-BR" sz="1000" dirty="0"/>
              <a:t>Disponível em: https://www.google.com/</a:t>
            </a:r>
            <a:r>
              <a:rPr lang="pt-BR" sz="1000" dirty="0" err="1"/>
              <a:t>search?q</a:t>
            </a:r>
            <a:r>
              <a:rPr lang="pt-BR" sz="1000" dirty="0"/>
              <a:t>=</a:t>
            </a:r>
            <a:r>
              <a:rPr lang="pt-BR" sz="1000" dirty="0" err="1"/>
              <a:t>chargi+sobre+ia</a:t>
            </a:r>
            <a:r>
              <a:rPr lang="pt-BR" sz="1000" dirty="0"/>
              <a:t>+-+</a:t>
            </a:r>
            <a:r>
              <a:rPr lang="pt-BR" sz="1000" dirty="0" err="1"/>
              <a:t>baggi&amp;rlz</a:t>
            </a:r>
            <a:r>
              <a:rPr lang="pt-BR" sz="1000" dirty="0"/>
              <a:t>=1C1GCEU_pt-brBR1049BR1049&amp;oq=</a:t>
            </a:r>
            <a:r>
              <a:rPr lang="pt-BR" sz="1000" dirty="0" err="1"/>
              <a:t>chargi+sobre+ia</a:t>
            </a:r>
            <a:r>
              <a:rPr lang="pt-BR" sz="1000" dirty="0"/>
              <a:t>+-+</a:t>
            </a:r>
            <a:r>
              <a:rPr lang="pt-BR" sz="1000" dirty="0" err="1"/>
              <a:t>baggi&amp;gs_lcrp</a:t>
            </a:r>
            <a:r>
              <a:rPr lang="pt-BR" sz="1000" dirty="0"/>
              <a:t>=EgZjaHJvbWUyBggAEEUYOTIJCAEQIRgKGKAB0gEJMTU1MDNqMGo3qAIAsAIA&amp;sourceid=</a:t>
            </a:r>
            <a:r>
              <a:rPr lang="pt-BR" sz="1000" dirty="0" err="1"/>
              <a:t>chrome&amp;ie</a:t>
            </a:r>
            <a:r>
              <a:rPr lang="pt-BR" sz="1000" dirty="0"/>
              <a:t>=UTF-8#vhid=kLatHIeD7VZWfM&amp;vssid=_MKMkaJLDCcDW1sQPi9OFiAU_36.  Acesso em: 14 maio 2025.</a:t>
            </a:r>
          </a:p>
        </p:txBody>
      </p:sp>
    </p:spTree>
    <p:extLst>
      <p:ext uri="{BB962C8B-B14F-4D97-AF65-F5344CB8AC3E}">
        <p14:creationId xmlns:p14="http://schemas.microsoft.com/office/powerpoint/2010/main" val="33226117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724800-77C6-1D9F-EA5C-F50C3711E5BB}"/>
              </a:ext>
            </a:extLst>
          </p:cNvPr>
          <p:cNvSpPr txBox="1"/>
          <p:nvPr/>
        </p:nvSpPr>
        <p:spPr>
          <a:xfrm>
            <a:off x="178094" y="626792"/>
            <a:ext cx="11815431" cy="561442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O gênero textual charge é um gênero jornalístico que se utiliza da imagem e/ou palavras para expressar à coletividade o posicionamento editorial do veículo de comunicação. Apresenta uma crítica carregada de ironia e que reflete temas da atualidade, do momento. Por ser </a:t>
            </a:r>
            <a:r>
              <a:rPr lang="pt-BR" sz="2200" dirty="0" err="1">
                <a:latin typeface="Arial Narrow" panose="020B0606020202030204" pitchFamily="34" charset="0"/>
              </a:rPr>
              <a:t>multissemiótico</a:t>
            </a:r>
            <a:r>
              <a:rPr lang="pt-BR" sz="2200" dirty="0">
                <a:latin typeface="Arial Narrow" panose="020B0606020202030204" pitchFamily="34" charset="0"/>
              </a:rPr>
              <a:t>, utiliza as linguagens verbal (palavras escritas) e não verbal (imagens). Agora, responda sobre o Texto I.</a:t>
            </a:r>
          </a:p>
          <a:p>
            <a:pPr marL="457200" indent="-457200" algn="just">
              <a:lnSpc>
                <a:spcPct val="150000"/>
              </a:lnSpc>
              <a:buAutoNum type="alphaLcParenR"/>
            </a:pPr>
            <a:r>
              <a:rPr lang="pt-BR" sz="2200" dirty="0">
                <a:latin typeface="Arial Narrow" panose="020B0606020202030204" pitchFamily="34" charset="0"/>
              </a:rPr>
              <a:t>Qual/quais linguagem(</a:t>
            </a:r>
            <a:r>
              <a:rPr lang="pt-BR" sz="2200" dirty="0" err="1">
                <a:latin typeface="Arial Narrow" panose="020B0606020202030204" pitchFamily="34" charset="0"/>
              </a:rPr>
              <a:t>ns</a:t>
            </a:r>
            <a:r>
              <a:rPr lang="pt-BR" sz="2200" dirty="0">
                <a:latin typeface="Arial Narrow" panose="020B0606020202030204" pitchFamily="34" charset="0"/>
              </a:rPr>
              <a:t>) é(são) utilizada(s) nessa charge?</a:t>
            </a:r>
          </a:p>
          <a:p>
            <a:pPr marL="457200" indent="-457200" algn="just">
              <a:lnSpc>
                <a:spcPct val="150000"/>
              </a:lnSpc>
              <a:buAutoNum type="alphaLcParenR"/>
            </a:pPr>
            <a:r>
              <a:rPr lang="pt-BR" sz="2200" dirty="0">
                <a:latin typeface="Arial Narrow" panose="020B0606020202030204" pitchFamily="34" charset="0"/>
              </a:rPr>
              <a:t>Na linguagem verbal, no primeiro balão, aparece o termo abreviado “IA”. O que significa esse termo? </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Qual é o assunto/tema da charge?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A charge é um gênero textual que critica, satiriza situações específicas do momento de sua publicação. O que está sendo criticado nessa charge? </a:t>
            </a:r>
          </a:p>
        </p:txBody>
      </p:sp>
    </p:spTree>
    <p:extLst>
      <p:ext uri="{BB962C8B-B14F-4D97-AF65-F5344CB8AC3E}">
        <p14:creationId xmlns:p14="http://schemas.microsoft.com/office/powerpoint/2010/main" val="2028575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FA60C4-3C87-99F0-46F7-30390B3CC043}"/>
              </a:ext>
            </a:extLst>
          </p:cNvPr>
          <p:cNvSpPr txBox="1"/>
          <p:nvPr/>
        </p:nvSpPr>
        <p:spPr>
          <a:xfrm>
            <a:off x="114299" y="574734"/>
            <a:ext cx="11868593" cy="510659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5. O humor é um dos elementos constituintes da charge, que não se limita apenas ao riso, mas também pode envolver ironia, sarcasmo e crítica. Em que consiste o humor dessa charge?</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6. Algumas palavras e expressões retomam ideias, que atuam na articulação entre as partes do texto, evitando repetições, reiterando uma ideia ou reforçando um sentido. No trecho: “</a:t>
            </a:r>
            <a:r>
              <a:rPr lang="pt-BR" sz="2200" b="1" u="sng" dirty="0">
                <a:latin typeface="Arial Narrow" panose="020B0606020202030204" pitchFamily="34" charset="0"/>
              </a:rPr>
              <a:t>Essa </a:t>
            </a:r>
            <a:r>
              <a:rPr lang="pt-BR" sz="2200" dirty="0">
                <a:latin typeface="Arial Narrow" panose="020B0606020202030204" pitchFamily="34" charset="0"/>
              </a:rPr>
              <a:t>faz foto, vídeo, texto, plagia artista e é coach.”, o termo destacado se refere a quê?</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a:t>
            </a:r>
          </a:p>
          <a:p>
            <a:pPr algn="just">
              <a:lnSpc>
                <a:spcPct val="150000"/>
              </a:lnSpc>
            </a:pPr>
            <a:r>
              <a:rPr lang="pt-BR" sz="2200" b="1" dirty="0">
                <a:latin typeface="Arial Narrow" panose="020B0606020202030204" pitchFamily="34" charset="0"/>
              </a:rPr>
              <a:t>Texto II</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36561664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5A632C4-267B-05F5-6D0F-27AE84D45DB6}"/>
              </a:ext>
            </a:extLst>
          </p:cNvPr>
          <p:cNvPicPr>
            <a:picLocks noChangeAspect="1"/>
          </p:cNvPicPr>
          <p:nvPr/>
        </p:nvPicPr>
        <p:blipFill>
          <a:blip r:embed="rId2"/>
          <a:stretch>
            <a:fillRect/>
          </a:stretch>
        </p:blipFill>
        <p:spPr>
          <a:xfrm>
            <a:off x="2479054" y="600635"/>
            <a:ext cx="5301777" cy="3408285"/>
          </a:xfrm>
          <a:prstGeom prst="rect">
            <a:avLst/>
          </a:prstGeom>
        </p:spPr>
      </p:pic>
      <p:sp>
        <p:nvSpPr>
          <p:cNvPr id="4" name="CaixaDeTexto 3">
            <a:extLst>
              <a:ext uri="{FF2B5EF4-FFF2-40B4-BE49-F238E27FC236}">
                <a16:creationId xmlns:a16="http://schemas.microsoft.com/office/drawing/2014/main" id="{727FE337-03E9-A396-3EBA-5DA4FAB79D47}"/>
              </a:ext>
            </a:extLst>
          </p:cNvPr>
          <p:cNvSpPr txBox="1"/>
          <p:nvPr/>
        </p:nvSpPr>
        <p:spPr>
          <a:xfrm>
            <a:off x="226828" y="4008920"/>
            <a:ext cx="11738344" cy="2567434"/>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7. </a:t>
            </a:r>
            <a:r>
              <a:rPr lang="pt-BR" sz="2200" dirty="0">
                <a:latin typeface="Arial Narrow" panose="020B0606020202030204" pitchFamily="34" charset="0"/>
              </a:rPr>
              <a:t>O gênero cartum também é um texto </a:t>
            </a:r>
            <a:r>
              <a:rPr lang="pt-BR" sz="2200" dirty="0" err="1">
                <a:latin typeface="Arial Narrow" panose="020B0606020202030204" pitchFamily="34" charset="0"/>
              </a:rPr>
              <a:t>multissemiótico</a:t>
            </a:r>
            <a:r>
              <a:rPr lang="pt-BR" sz="2200" dirty="0">
                <a:latin typeface="Arial Narrow" panose="020B0606020202030204" pitchFamily="34" charset="0"/>
              </a:rPr>
              <a:t>, pois, geralmente, faz uso das linguagens verbal e não verbal. Assim, observe o Texto II e responda.</a:t>
            </a:r>
          </a:p>
          <a:p>
            <a:pPr marL="457200" indent="-457200" algn="just">
              <a:lnSpc>
                <a:spcPct val="150000"/>
              </a:lnSpc>
              <a:buAutoNum type="alphaLcParenR"/>
            </a:pPr>
            <a:r>
              <a:rPr lang="pt-BR" sz="2200" dirty="0">
                <a:latin typeface="Arial Narrow" panose="020B0606020202030204" pitchFamily="34" charset="0"/>
              </a:rPr>
              <a:t>O que está acontecendo na imagem?</a:t>
            </a:r>
          </a:p>
          <a:p>
            <a:pPr marL="457200" indent="-457200" algn="just">
              <a:lnSpc>
                <a:spcPct val="150000"/>
              </a:lnSpc>
              <a:buAutoNum type="alphaLcParenR"/>
            </a:pPr>
            <a:r>
              <a:rPr lang="pt-BR" sz="2200" dirty="0">
                <a:latin typeface="Arial Narrow" panose="020B0606020202030204" pitchFamily="34" charset="0"/>
              </a:rPr>
              <a:t>Qual tipo de linguagem é utilizada no texto? </a:t>
            </a:r>
          </a:p>
          <a:p>
            <a:pPr marL="457200" indent="-457200" algn="just">
              <a:lnSpc>
                <a:spcPct val="150000"/>
              </a:lnSpc>
              <a:buAutoNum type="alphaLcParenR"/>
            </a:pPr>
            <a:r>
              <a:rPr lang="pt-BR" sz="2200" dirty="0">
                <a:latin typeface="Arial Narrow" panose="020B0606020202030204" pitchFamily="34" charset="0"/>
              </a:rPr>
              <a:t>Qual é o assunto tratado no cartum?</a:t>
            </a:r>
          </a:p>
        </p:txBody>
      </p:sp>
      <p:sp>
        <p:nvSpPr>
          <p:cNvPr id="5" name="CaixaDeTexto 4">
            <a:extLst>
              <a:ext uri="{FF2B5EF4-FFF2-40B4-BE49-F238E27FC236}">
                <a16:creationId xmlns:a16="http://schemas.microsoft.com/office/drawing/2014/main" id="{87989876-070D-B32F-7E27-5A9ACC3404E5}"/>
              </a:ext>
            </a:extLst>
          </p:cNvPr>
          <p:cNvSpPr txBox="1"/>
          <p:nvPr/>
        </p:nvSpPr>
        <p:spPr>
          <a:xfrm>
            <a:off x="7461913" y="3755196"/>
            <a:ext cx="4092787" cy="253724"/>
          </a:xfrm>
          <a:prstGeom prst="rect">
            <a:avLst/>
          </a:prstGeom>
          <a:noFill/>
        </p:spPr>
        <p:txBody>
          <a:bodyPr wrap="none" rtlCol="0">
            <a:spAutoFit/>
          </a:bodyPr>
          <a:lstStyle/>
          <a:p>
            <a:pPr algn="ctr">
              <a:lnSpc>
                <a:spcPct val="150000"/>
              </a:lnSpc>
            </a:pPr>
            <a:r>
              <a:rPr lang="pt-BR" sz="800" dirty="0">
                <a:latin typeface="Arial Narrow" panose="020B0606020202030204" pitchFamily="34" charset="0"/>
              </a:rPr>
              <a:t>Disponível em: https://www.moisescartuns.com.br/</a:t>
            </a:r>
            <a:r>
              <a:rPr lang="pt-BR" sz="800" dirty="0" err="1">
                <a:latin typeface="Arial Narrow" panose="020B0606020202030204" pitchFamily="34" charset="0"/>
              </a:rPr>
              <a:t>search</a:t>
            </a:r>
            <a:r>
              <a:rPr lang="pt-BR" sz="800" dirty="0">
                <a:latin typeface="Arial Narrow" panose="020B0606020202030204" pitchFamily="34" charset="0"/>
              </a:rPr>
              <a:t>/</a:t>
            </a:r>
            <a:r>
              <a:rPr lang="pt-BR" sz="800" dirty="0" err="1">
                <a:latin typeface="Arial Narrow" panose="020B0606020202030204" pitchFamily="34" charset="0"/>
              </a:rPr>
              <a:t>label</a:t>
            </a:r>
            <a:r>
              <a:rPr lang="pt-BR" sz="800" dirty="0">
                <a:latin typeface="Arial Narrow" panose="020B0606020202030204" pitchFamily="34" charset="0"/>
              </a:rPr>
              <a:t>/desigualdade. Acesso em: 14 maio 2025.</a:t>
            </a:r>
          </a:p>
        </p:txBody>
      </p:sp>
    </p:spTree>
    <p:extLst>
      <p:ext uri="{BB962C8B-B14F-4D97-AF65-F5344CB8AC3E}">
        <p14:creationId xmlns:p14="http://schemas.microsoft.com/office/powerpoint/2010/main" val="26581154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146032-3D82-4CCE-042B-7A90E188099C}"/>
              </a:ext>
            </a:extLst>
          </p:cNvPr>
          <p:cNvSpPr txBox="1"/>
          <p:nvPr/>
        </p:nvSpPr>
        <p:spPr>
          <a:xfrm>
            <a:off x="188727" y="638529"/>
            <a:ext cx="11836695" cy="358309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8. O cartum é um gênero textual considerado opinativo ou analítico que, prioritariamente, critica, satiriza e expõe situações por meio de grafismo e humor. Agora responda.</a:t>
            </a:r>
          </a:p>
          <a:p>
            <a:pPr marL="342900" indent="-342900" algn="just">
              <a:lnSpc>
                <a:spcPct val="150000"/>
              </a:lnSpc>
              <a:buAutoNum type="alphaLcParenR"/>
            </a:pPr>
            <a:r>
              <a:rPr lang="pt-BR" sz="2200" dirty="0">
                <a:latin typeface="Arial Narrow" panose="020B0606020202030204" pitchFamily="34" charset="0"/>
              </a:rPr>
              <a:t>Qual a finalidade do gênero textual cartum?</a:t>
            </a:r>
          </a:p>
          <a:p>
            <a:pPr marL="342900" indent="-342900" algn="just">
              <a:lnSpc>
                <a:spcPct val="150000"/>
              </a:lnSpc>
              <a:buAutoNum type="alphaLcParenR"/>
            </a:pPr>
            <a:r>
              <a:rPr lang="pt-BR" sz="2200" dirty="0">
                <a:latin typeface="Arial Narrow" panose="020B0606020202030204" pitchFamily="34" charset="0"/>
              </a:rPr>
              <a:t>Qual a finalidade desse cartum?</a:t>
            </a:r>
          </a:p>
          <a:p>
            <a:pPr marL="342900" indent="-342900" algn="just">
              <a:lnSpc>
                <a:spcPct val="150000"/>
              </a:lnSpc>
              <a:buAutoNum type="alphaLcParenR"/>
            </a:pPr>
            <a:r>
              <a:rPr lang="pt-BR" sz="2200" dirty="0">
                <a:latin typeface="Arial Narrow" panose="020B0606020202030204" pitchFamily="34" charset="0"/>
              </a:rPr>
              <a:t>No Cartum, o humor não é apenas um fim em si mesmo, mas um meio para chamar a atenção para problemas, criticar comportamentos e provocar discussões sobre assuntos de interesse da sociedade. Em que consiste o humor nesse cartum? Justifique.</a:t>
            </a:r>
          </a:p>
        </p:txBody>
      </p:sp>
    </p:spTree>
    <p:extLst>
      <p:ext uri="{BB962C8B-B14F-4D97-AF65-F5344CB8AC3E}">
        <p14:creationId xmlns:p14="http://schemas.microsoft.com/office/powerpoint/2010/main" val="11420541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8F02EB73-C589-198C-24BB-122F1D898EF8}"/>
              </a:ext>
            </a:extLst>
          </p:cNvPr>
          <p:cNvGraphicFramePr>
            <a:graphicFrameLocks noChangeAspect="1"/>
          </p:cNvGraphicFramePr>
          <p:nvPr>
            <p:extLst>
              <p:ext uri="{D42A27DB-BD31-4B8C-83A1-F6EECF244321}">
                <p14:modId xmlns:p14="http://schemas.microsoft.com/office/powerpoint/2010/main" val="1683960086"/>
              </p:ext>
            </p:extLst>
          </p:nvPr>
        </p:nvGraphicFramePr>
        <p:xfrm>
          <a:off x="50918" y="848239"/>
          <a:ext cx="11934484" cy="3230703"/>
        </p:xfrm>
        <a:graphic>
          <a:graphicData uri="http://schemas.openxmlformats.org/presentationml/2006/ole">
            <mc:AlternateContent xmlns:mc="http://schemas.openxmlformats.org/markup-compatibility/2006">
              <mc:Choice xmlns:v="urn:schemas-microsoft-com:vml" Requires="v">
                <p:oleObj name="Document" r:id="rId2" imgW="6843751" imgH="1846506" progId="Word.Document.12">
                  <p:embed/>
                </p:oleObj>
              </mc:Choice>
              <mc:Fallback>
                <p:oleObj name="Document" r:id="rId2" imgW="6843751" imgH="1846506" progId="Word.Document.12">
                  <p:embed/>
                  <p:pic>
                    <p:nvPicPr>
                      <p:cNvPr id="0" name=""/>
                      <p:cNvPicPr/>
                      <p:nvPr/>
                    </p:nvPicPr>
                    <p:blipFill>
                      <a:blip r:embed="rId3"/>
                      <a:stretch>
                        <a:fillRect/>
                      </a:stretch>
                    </p:blipFill>
                    <p:spPr>
                      <a:xfrm>
                        <a:off x="50918" y="848239"/>
                        <a:ext cx="11934484" cy="3230703"/>
                      </a:xfrm>
                      <a:prstGeom prst="rect">
                        <a:avLst/>
                      </a:prstGeom>
                    </p:spPr>
                  </p:pic>
                </p:oleObj>
              </mc:Fallback>
            </mc:AlternateContent>
          </a:graphicData>
        </a:graphic>
      </p:graphicFrame>
      <p:sp>
        <p:nvSpPr>
          <p:cNvPr id="4" name="CaixaDeTexto 3">
            <a:extLst>
              <a:ext uri="{FF2B5EF4-FFF2-40B4-BE49-F238E27FC236}">
                <a16:creationId xmlns:a16="http://schemas.microsoft.com/office/drawing/2014/main" id="{C0C88F20-1179-14C9-C1CF-4D843E03D2AD}"/>
              </a:ext>
            </a:extLst>
          </p:cNvPr>
          <p:cNvSpPr txBox="1"/>
          <p:nvPr/>
        </p:nvSpPr>
        <p:spPr>
          <a:xfrm>
            <a:off x="283998" y="3941105"/>
            <a:ext cx="6097772" cy="456279"/>
          </a:xfrm>
          <a:prstGeom prst="rect">
            <a:avLst/>
          </a:prstGeom>
          <a:noFill/>
        </p:spPr>
        <p:txBody>
          <a:bodyPr wrap="square">
            <a:spAutoFit/>
          </a:bodyPr>
          <a:lstStyle/>
          <a:p>
            <a:pP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Para saber mais!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Objeto 4">
            <a:extLst>
              <a:ext uri="{FF2B5EF4-FFF2-40B4-BE49-F238E27FC236}">
                <a16:creationId xmlns:a16="http://schemas.microsoft.com/office/drawing/2014/main" id="{3D121532-E0E9-6FAF-A32D-2063CE510DCF}"/>
              </a:ext>
            </a:extLst>
          </p:cNvPr>
          <p:cNvGraphicFramePr>
            <a:graphicFrameLocks noChangeAspect="1"/>
          </p:cNvGraphicFramePr>
          <p:nvPr>
            <p:extLst>
              <p:ext uri="{D42A27DB-BD31-4B8C-83A1-F6EECF244321}">
                <p14:modId xmlns:p14="http://schemas.microsoft.com/office/powerpoint/2010/main" val="3808361621"/>
              </p:ext>
            </p:extLst>
          </p:nvPr>
        </p:nvGraphicFramePr>
        <p:xfrm>
          <a:off x="283998" y="4763457"/>
          <a:ext cx="11418904" cy="1838152"/>
        </p:xfrm>
        <a:graphic>
          <a:graphicData uri="http://schemas.openxmlformats.org/presentationml/2006/ole">
            <mc:AlternateContent xmlns:mc="http://schemas.openxmlformats.org/markup-compatibility/2006">
              <mc:Choice xmlns:v="urn:schemas-microsoft-com:vml" Requires="v">
                <p:oleObj name="Document" r:id="rId4" imgW="6646456" imgH="1069238" progId="Word.Document.12">
                  <p:embed/>
                </p:oleObj>
              </mc:Choice>
              <mc:Fallback>
                <p:oleObj name="Document" r:id="rId4" imgW="6646456" imgH="1069238" progId="Word.Document.12">
                  <p:embed/>
                  <p:pic>
                    <p:nvPicPr>
                      <p:cNvPr id="0" name=""/>
                      <p:cNvPicPr/>
                      <p:nvPr/>
                    </p:nvPicPr>
                    <p:blipFill>
                      <a:blip r:embed="rId5"/>
                      <a:stretch>
                        <a:fillRect/>
                      </a:stretch>
                    </p:blipFill>
                    <p:spPr>
                      <a:xfrm>
                        <a:off x="283998" y="4763457"/>
                        <a:ext cx="11418904" cy="1838152"/>
                      </a:xfrm>
                      <a:prstGeom prst="rect">
                        <a:avLst/>
                      </a:prstGeom>
                    </p:spPr>
                  </p:pic>
                </p:oleObj>
              </mc:Fallback>
            </mc:AlternateContent>
          </a:graphicData>
        </a:graphic>
      </p:graphicFrame>
    </p:spTree>
    <p:extLst>
      <p:ext uri="{BB962C8B-B14F-4D97-AF65-F5344CB8AC3E}">
        <p14:creationId xmlns:p14="http://schemas.microsoft.com/office/powerpoint/2010/main" val="40202166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7EBC06-2753-09D7-F0BC-33217C6100E5}"/>
              </a:ext>
            </a:extLst>
          </p:cNvPr>
          <p:cNvSpPr txBox="1"/>
          <p:nvPr/>
        </p:nvSpPr>
        <p:spPr>
          <a:xfrm>
            <a:off x="138223" y="561615"/>
            <a:ext cx="11855303" cy="4090928"/>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9. Ao observar o contexto social presente no Cartum (Texto II), pode-se apreender a presença de um valor ético e social, a </a:t>
            </a:r>
            <a:r>
              <a:rPr lang="pt-BR" sz="2200" b="1" u="sng" dirty="0">
                <a:latin typeface="Arial Narrow" panose="020B0606020202030204" pitchFamily="34" charset="0"/>
              </a:rPr>
              <a:t>empatia</a:t>
            </a:r>
            <a:r>
              <a:rPr lang="pt-BR" sz="2200" dirty="0">
                <a:latin typeface="Arial Narrow" panose="020B0606020202030204" pitchFamily="34" charset="0"/>
              </a:rPr>
              <a:t>. Esse valor é, basicamente, se sensibilizar com a situação do outro (indivíduo), é se colocar no “lugar” do outro, procurando experimentar o que o outro sente. Agora, identifique como esse valor é apresentado no cartum. </a:t>
            </a:r>
          </a:p>
          <a:p>
            <a:pPr algn="just">
              <a:lnSpc>
                <a:spcPct val="150000"/>
              </a:lnSpc>
            </a:pPr>
            <a:r>
              <a:rPr lang="pt-BR" sz="2200" dirty="0">
                <a:latin typeface="Arial Narrow" panose="020B0606020202030204" pitchFamily="34" charset="0"/>
              </a:rPr>
              <a:t>a) (  ) Nesse cartum, a empatia é apresentada pela cena em que as duas pessoas dormem debaixo da coberta, acompanhadas pelo cachorro. </a:t>
            </a:r>
          </a:p>
          <a:p>
            <a:pPr algn="just">
              <a:lnSpc>
                <a:spcPct val="150000"/>
              </a:lnSpc>
            </a:pPr>
            <a:r>
              <a:rPr lang="pt-BR" sz="2200" dirty="0">
                <a:latin typeface="Arial Narrow" panose="020B0606020202030204" pitchFamily="34" charset="0"/>
              </a:rPr>
              <a:t>b) (   ) Nesse cartum, a empatia pode ser percebida mediante a sensibilização da criança que desenha uma casa no muro, simulando uma moradia, para as personagens que dormem na rua.</a:t>
            </a:r>
          </a:p>
        </p:txBody>
      </p:sp>
    </p:spTree>
    <p:extLst>
      <p:ext uri="{BB962C8B-B14F-4D97-AF65-F5344CB8AC3E}">
        <p14:creationId xmlns:p14="http://schemas.microsoft.com/office/powerpoint/2010/main" val="16425383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1180-044B-79B7-5350-2C8D27B12292}"/>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4DBAB65-CF99-6E75-CF85-1A1E5A00A6FC}"/>
              </a:ext>
            </a:extLst>
          </p:cNvPr>
          <p:cNvGraphicFramePr>
            <a:graphicFrameLocks noGrp="1"/>
          </p:cNvGraphicFramePr>
          <p:nvPr>
            <p:extLst>
              <p:ext uri="{D42A27DB-BD31-4B8C-83A1-F6EECF244321}">
                <p14:modId xmlns:p14="http://schemas.microsoft.com/office/powerpoint/2010/main" val="1124961555"/>
              </p:ext>
            </p:extLst>
          </p:nvPr>
        </p:nvGraphicFramePr>
        <p:xfrm>
          <a:off x="316874" y="750923"/>
          <a:ext cx="11493515" cy="391668"/>
        </p:xfrm>
        <a:graphic>
          <a:graphicData uri="http://schemas.openxmlformats.org/drawingml/2006/table">
            <a:tbl>
              <a:tblPr firstRow="1" firstCol="1" bandRow="1"/>
              <a:tblGrid>
                <a:gridCol w="11493515">
                  <a:extLst>
                    <a:ext uri="{9D8B030D-6E8A-4147-A177-3AD203B41FA5}">
                      <a16:colId xmlns:a16="http://schemas.microsoft.com/office/drawing/2014/main" val="1072217282"/>
                    </a:ext>
                  </a:extLst>
                </a:gridCol>
              </a:tblGrid>
              <a:tr h="391668">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2</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C9FF"/>
                    </a:solidFill>
                  </a:tcPr>
                </a:tc>
                <a:extLst>
                  <a:ext uri="{0D108BD9-81ED-4DB2-BD59-A6C34878D82A}">
                    <a16:rowId xmlns:a16="http://schemas.microsoft.com/office/drawing/2014/main" val="2118120639"/>
                  </a:ext>
                </a:extLst>
              </a:tr>
            </a:tbl>
          </a:graphicData>
        </a:graphic>
      </p:graphicFrame>
      <p:sp>
        <p:nvSpPr>
          <p:cNvPr id="4" name="CaixaDeTexto 3">
            <a:extLst>
              <a:ext uri="{FF2B5EF4-FFF2-40B4-BE49-F238E27FC236}">
                <a16:creationId xmlns:a16="http://schemas.microsoft.com/office/drawing/2014/main" id="{2F81610F-8905-7F73-C5E9-F9E27387465B}"/>
              </a:ext>
            </a:extLst>
          </p:cNvPr>
          <p:cNvSpPr txBox="1"/>
          <p:nvPr/>
        </p:nvSpPr>
        <p:spPr>
          <a:xfrm>
            <a:off x="316874" y="1142591"/>
            <a:ext cx="11493515" cy="461665"/>
          </a:xfrm>
          <a:prstGeom prst="rect">
            <a:avLst/>
          </a:prstGeom>
          <a:noFill/>
        </p:spPr>
        <p:txBody>
          <a:bodyPr wrap="square">
            <a:spAutoFit/>
          </a:bodyPr>
          <a:lstStyle/>
          <a:p>
            <a:pPr algn="just"/>
            <a:r>
              <a:rPr lang="pt-BR" sz="2400" b="1" dirty="0">
                <a:latin typeface="Arial Narrow" panose="020B0606020202030204" pitchFamily="34" charset="0"/>
              </a:rPr>
              <a:t>Ampliando os conhecimentos</a:t>
            </a:r>
          </a:p>
        </p:txBody>
      </p:sp>
      <p:sp>
        <p:nvSpPr>
          <p:cNvPr id="12" name="CaixaDeTexto 11">
            <a:extLst>
              <a:ext uri="{FF2B5EF4-FFF2-40B4-BE49-F238E27FC236}">
                <a16:creationId xmlns:a16="http://schemas.microsoft.com/office/drawing/2014/main" id="{81B0D5D4-FA2F-508A-6659-E38721343981}"/>
              </a:ext>
            </a:extLst>
          </p:cNvPr>
          <p:cNvSpPr txBox="1"/>
          <p:nvPr/>
        </p:nvSpPr>
        <p:spPr>
          <a:xfrm>
            <a:off x="442104" y="1693020"/>
            <a:ext cx="11493514" cy="1043363"/>
          </a:xfrm>
          <a:prstGeom prst="rect">
            <a:avLst/>
          </a:prstGeom>
          <a:noFill/>
        </p:spPr>
        <p:txBody>
          <a:bodyPr wrap="square">
            <a:spAutoFit/>
          </a:bodyPr>
          <a:lstStyle/>
          <a:p>
            <a:pPr algn="just">
              <a:lnSpc>
                <a:spcPct val="15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Olá, estudante! Vamos continuar nossos estudos sobre os gêneros textuais Cartum e Charge. Você sabia que temos, também, a Charge animada? Não!? Bora lá conhecer então?</a:t>
            </a:r>
          </a:p>
        </p:txBody>
      </p:sp>
      <p:graphicFrame>
        <p:nvGraphicFramePr>
          <p:cNvPr id="5" name="Objeto 4">
            <a:extLst>
              <a:ext uri="{FF2B5EF4-FFF2-40B4-BE49-F238E27FC236}">
                <a16:creationId xmlns:a16="http://schemas.microsoft.com/office/drawing/2014/main" id="{938C7784-BBA7-F1EF-E189-E2F1E140A62F}"/>
              </a:ext>
            </a:extLst>
          </p:cNvPr>
          <p:cNvGraphicFramePr>
            <a:graphicFrameLocks noChangeAspect="1"/>
          </p:cNvGraphicFramePr>
          <p:nvPr>
            <p:extLst>
              <p:ext uri="{D42A27DB-BD31-4B8C-83A1-F6EECF244321}">
                <p14:modId xmlns:p14="http://schemas.microsoft.com/office/powerpoint/2010/main" val="2199718145"/>
              </p:ext>
            </p:extLst>
          </p:nvPr>
        </p:nvGraphicFramePr>
        <p:xfrm>
          <a:off x="231361" y="2955852"/>
          <a:ext cx="11704257" cy="3686995"/>
        </p:xfrm>
        <a:graphic>
          <a:graphicData uri="http://schemas.openxmlformats.org/presentationml/2006/ole">
            <mc:AlternateContent xmlns:mc="http://schemas.openxmlformats.org/markup-compatibility/2006">
              <mc:Choice xmlns:v="urn:schemas-microsoft-com:vml" Requires="v">
                <p:oleObj name="Document" r:id="rId2" imgW="6663017" imgH="1596657" progId="Word.Document.12">
                  <p:embed/>
                </p:oleObj>
              </mc:Choice>
              <mc:Fallback>
                <p:oleObj name="Document" r:id="rId2" imgW="6663017" imgH="1596657" progId="Word.Document.12">
                  <p:embed/>
                  <p:pic>
                    <p:nvPicPr>
                      <p:cNvPr id="0" name=""/>
                      <p:cNvPicPr/>
                      <p:nvPr/>
                    </p:nvPicPr>
                    <p:blipFill>
                      <a:blip r:embed="rId3"/>
                      <a:stretch>
                        <a:fillRect/>
                      </a:stretch>
                    </p:blipFill>
                    <p:spPr>
                      <a:xfrm>
                        <a:off x="231361" y="2955852"/>
                        <a:ext cx="11704257" cy="3686995"/>
                      </a:xfrm>
                      <a:prstGeom prst="rect">
                        <a:avLst/>
                      </a:prstGeom>
                    </p:spPr>
                  </p:pic>
                </p:oleObj>
              </mc:Fallback>
            </mc:AlternateContent>
          </a:graphicData>
        </a:graphic>
      </p:graphicFrame>
    </p:spTree>
    <p:extLst>
      <p:ext uri="{BB962C8B-B14F-4D97-AF65-F5344CB8AC3E}">
        <p14:creationId xmlns:p14="http://schemas.microsoft.com/office/powerpoint/2010/main" val="32659230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3216689-CEDE-6EE3-A3FB-75E1F1A1BB71}"/>
              </a:ext>
            </a:extLst>
          </p:cNvPr>
          <p:cNvSpPr txBox="1"/>
          <p:nvPr/>
        </p:nvSpPr>
        <p:spPr>
          <a:xfrm>
            <a:off x="199360" y="563825"/>
            <a:ext cx="11804798" cy="205960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Estudante, assista à Charge animada para realizar as próximas atividades. Para isso, solicite a ajuda de seu(sua) professor para acessar o link de acesso à charge. Vamos lá!?</a:t>
            </a:r>
          </a:p>
          <a:p>
            <a:pPr algn="just">
              <a:lnSpc>
                <a:spcPct val="150000"/>
              </a:lnSpc>
            </a:pPr>
            <a:endParaRPr lang="pt-BR" sz="2200" b="1" dirty="0">
              <a:latin typeface="Arial Narrow" panose="020B0606020202030204" pitchFamily="34" charset="0"/>
            </a:endParaRPr>
          </a:p>
          <a:p>
            <a:pPr algn="just">
              <a:lnSpc>
                <a:spcPct val="150000"/>
              </a:lnSpc>
            </a:pPr>
            <a:r>
              <a:rPr lang="pt-BR" sz="2200" b="1" dirty="0">
                <a:latin typeface="Arial Narrow" panose="020B0606020202030204" pitchFamily="34" charset="0"/>
              </a:rPr>
              <a:t>Texto III</a:t>
            </a:r>
          </a:p>
        </p:txBody>
      </p:sp>
      <p:pic>
        <p:nvPicPr>
          <p:cNvPr id="5" name="Imagem 4">
            <a:extLst>
              <a:ext uri="{FF2B5EF4-FFF2-40B4-BE49-F238E27FC236}">
                <a16:creationId xmlns:a16="http://schemas.microsoft.com/office/drawing/2014/main" id="{2EEC2AD7-90BF-BA84-A0AA-359BD3C88A5D}"/>
              </a:ext>
            </a:extLst>
          </p:cNvPr>
          <p:cNvPicPr>
            <a:picLocks noChangeAspect="1"/>
          </p:cNvPicPr>
          <p:nvPr/>
        </p:nvPicPr>
        <p:blipFill>
          <a:blip r:embed="rId2"/>
          <a:stretch>
            <a:fillRect/>
          </a:stretch>
        </p:blipFill>
        <p:spPr>
          <a:xfrm>
            <a:off x="1944043" y="2855173"/>
            <a:ext cx="7967558" cy="2434003"/>
          </a:xfrm>
          <a:prstGeom prst="rect">
            <a:avLst/>
          </a:prstGeom>
        </p:spPr>
      </p:pic>
    </p:spTree>
    <p:extLst>
      <p:ext uri="{BB962C8B-B14F-4D97-AF65-F5344CB8AC3E}">
        <p14:creationId xmlns:p14="http://schemas.microsoft.com/office/powerpoint/2010/main" val="682848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41FD3C2-8722-E073-57CC-BD7938280C39}"/>
              </a:ext>
            </a:extLst>
          </p:cNvPr>
          <p:cNvSpPr txBox="1"/>
          <p:nvPr/>
        </p:nvSpPr>
        <p:spPr>
          <a:xfrm>
            <a:off x="135564" y="553192"/>
            <a:ext cx="11836695"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A charge animada, tal qual a charge em desenho, é um gênero textual que critica, satiriza situações específicas do momento de sua publicação. Agora que você, estudante, já assistiu ao vídeo (charge animada), responda:</a:t>
            </a:r>
          </a:p>
          <a:p>
            <a:pPr marL="342900" indent="-342900" algn="just">
              <a:lnSpc>
                <a:spcPct val="150000"/>
              </a:lnSpc>
              <a:buAutoNum type="alphaLcParenR"/>
            </a:pPr>
            <a:r>
              <a:rPr lang="pt-BR" sz="2200" dirty="0">
                <a:latin typeface="Arial Narrow" panose="020B0606020202030204" pitchFamily="34" charset="0"/>
              </a:rPr>
              <a:t>Descreva as imagens que você vê nessa charge animada.</a:t>
            </a:r>
          </a:p>
          <a:p>
            <a:pPr marL="342900" indent="-342900" algn="just">
              <a:lnSpc>
                <a:spcPct val="150000"/>
              </a:lnSpc>
              <a:buAutoNum type="alphaLcParenR"/>
            </a:pPr>
            <a:r>
              <a:rPr lang="pt-BR" sz="2200" dirty="0">
                <a:latin typeface="Arial Narrow" panose="020B0606020202030204" pitchFamily="34" charset="0"/>
              </a:rPr>
              <a:t>Qual situação é apresentada na charge animada? </a:t>
            </a:r>
          </a:p>
          <a:p>
            <a:pPr marL="342900" indent="-342900" algn="just">
              <a:lnSpc>
                <a:spcPct val="150000"/>
              </a:lnSpc>
              <a:buAutoNum type="alphaLcParenR"/>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11. </a:t>
            </a:r>
            <a:r>
              <a:rPr lang="pt-BR" sz="2200" dirty="0">
                <a:latin typeface="Arial Narrow" panose="020B0606020202030204" pitchFamily="34" charset="0"/>
              </a:rPr>
              <a:t>Qual o assunto da charge animada?</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12. </a:t>
            </a:r>
            <a:r>
              <a:rPr lang="pt-BR" sz="2200" dirty="0">
                <a:latin typeface="Arial Narrow" panose="020B0606020202030204" pitchFamily="34" charset="0"/>
              </a:rPr>
              <a:t>Qual a finalidade dessa charge animada?</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13. </a:t>
            </a:r>
            <a:r>
              <a:rPr lang="pt-BR" sz="2200" dirty="0">
                <a:latin typeface="Arial Narrow" panose="020B0606020202030204" pitchFamily="34" charset="0"/>
              </a:rPr>
              <a:t>As charges animadas podem apresentar diferentes linguagens. Quais linguagens foram utilizadas nessa charge?</a:t>
            </a:r>
          </a:p>
        </p:txBody>
      </p:sp>
    </p:spTree>
    <p:extLst>
      <p:ext uri="{BB962C8B-B14F-4D97-AF65-F5344CB8AC3E}">
        <p14:creationId xmlns:p14="http://schemas.microsoft.com/office/powerpoint/2010/main" val="31687768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5416E9-DECA-C27C-F565-1AF0DC137AA6}"/>
              </a:ext>
            </a:extLst>
          </p:cNvPr>
          <p:cNvSpPr txBox="1"/>
          <p:nvPr/>
        </p:nvSpPr>
        <p:spPr>
          <a:xfrm>
            <a:off x="220626" y="511491"/>
            <a:ext cx="6097772" cy="1043940"/>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texto.</a:t>
            </a:r>
          </a:p>
          <a:p>
            <a:pPr algn="just">
              <a:lnSpc>
                <a:spcPct val="150000"/>
              </a:lnSpc>
            </a:pPr>
            <a:r>
              <a:rPr lang="pt-BR" sz="2200" b="1" dirty="0">
                <a:latin typeface="Arial Narrow" panose="020B0606020202030204" pitchFamily="34" charset="0"/>
              </a:rPr>
              <a:t>Texto IV</a:t>
            </a:r>
          </a:p>
        </p:txBody>
      </p:sp>
      <p:pic>
        <p:nvPicPr>
          <p:cNvPr id="4" name="Imagem 3">
            <a:extLst>
              <a:ext uri="{FF2B5EF4-FFF2-40B4-BE49-F238E27FC236}">
                <a16:creationId xmlns:a16="http://schemas.microsoft.com/office/drawing/2014/main" id="{C02F3ADF-A5BD-CF48-36AC-5813FD463E3C}"/>
              </a:ext>
            </a:extLst>
          </p:cNvPr>
          <p:cNvPicPr>
            <a:picLocks noChangeAspect="1"/>
          </p:cNvPicPr>
          <p:nvPr/>
        </p:nvPicPr>
        <p:blipFill>
          <a:blip r:embed="rId2"/>
          <a:stretch>
            <a:fillRect/>
          </a:stretch>
        </p:blipFill>
        <p:spPr>
          <a:xfrm>
            <a:off x="1843317" y="1555429"/>
            <a:ext cx="8484024" cy="4791079"/>
          </a:xfrm>
          <a:prstGeom prst="rect">
            <a:avLst/>
          </a:prstGeom>
        </p:spPr>
      </p:pic>
      <p:sp>
        <p:nvSpPr>
          <p:cNvPr id="6" name="CaixaDeTexto 5">
            <a:extLst>
              <a:ext uri="{FF2B5EF4-FFF2-40B4-BE49-F238E27FC236}">
                <a16:creationId xmlns:a16="http://schemas.microsoft.com/office/drawing/2014/main" id="{748F3F4D-B72D-FC8C-997B-8F7853C5BE30}"/>
              </a:ext>
            </a:extLst>
          </p:cNvPr>
          <p:cNvSpPr txBox="1"/>
          <p:nvPr/>
        </p:nvSpPr>
        <p:spPr>
          <a:xfrm>
            <a:off x="2659441" y="6346509"/>
            <a:ext cx="6097772" cy="246221"/>
          </a:xfrm>
          <a:prstGeom prst="rect">
            <a:avLst/>
          </a:prstGeom>
          <a:noFill/>
        </p:spPr>
        <p:txBody>
          <a:bodyPr wrap="square">
            <a:spAutoFit/>
          </a:bodyPr>
          <a:lstStyle/>
          <a:p>
            <a:pPr algn="ctr"/>
            <a:r>
              <a:rPr lang="pt-BR" sz="1000" dirty="0">
                <a:latin typeface="Arial Narrow" panose="020B0606020202030204" pitchFamily="34" charset="0"/>
              </a:rPr>
              <a:t>Disponível em: https://www.moisescartuns.com.br/</a:t>
            </a:r>
            <a:r>
              <a:rPr lang="pt-BR" sz="1000" dirty="0" err="1">
                <a:latin typeface="Arial Narrow" panose="020B0606020202030204" pitchFamily="34" charset="0"/>
              </a:rPr>
              <a:t>search</a:t>
            </a:r>
            <a:r>
              <a:rPr lang="pt-BR" sz="1000" dirty="0">
                <a:latin typeface="Arial Narrow" panose="020B0606020202030204" pitchFamily="34" charset="0"/>
              </a:rPr>
              <a:t>/</a:t>
            </a:r>
            <a:r>
              <a:rPr lang="pt-BR" sz="1000" dirty="0" err="1">
                <a:latin typeface="Arial Narrow" panose="020B0606020202030204" pitchFamily="34" charset="0"/>
              </a:rPr>
              <a:t>label</a:t>
            </a:r>
            <a:r>
              <a:rPr lang="pt-BR" sz="1000" dirty="0">
                <a:latin typeface="Arial Narrow" panose="020B0606020202030204" pitchFamily="34" charset="0"/>
              </a:rPr>
              <a:t>/meio%20ambiente. Acesso em: 14 maio 2025.</a:t>
            </a:r>
          </a:p>
        </p:txBody>
      </p:sp>
    </p:spTree>
    <p:extLst>
      <p:ext uri="{BB962C8B-B14F-4D97-AF65-F5344CB8AC3E}">
        <p14:creationId xmlns:p14="http://schemas.microsoft.com/office/powerpoint/2010/main" val="31233397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40FE05-6567-3749-DE43-19AC57C42AAA}"/>
              </a:ext>
            </a:extLst>
          </p:cNvPr>
          <p:cNvSpPr txBox="1"/>
          <p:nvPr/>
        </p:nvSpPr>
        <p:spPr>
          <a:xfrm>
            <a:off x="199361" y="657861"/>
            <a:ext cx="11783532" cy="359470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14. </a:t>
            </a:r>
            <a:r>
              <a:rPr lang="pt-BR" sz="2200" dirty="0">
                <a:latin typeface="Arial Narrow" panose="020B0606020202030204" pitchFamily="34" charset="0"/>
              </a:rPr>
              <a:t>Sobre o Texto IV, cartum, é correto afirmar que: </a:t>
            </a:r>
          </a:p>
          <a:p>
            <a:pPr algn="just">
              <a:lnSpc>
                <a:spcPct val="150000"/>
              </a:lnSpc>
            </a:pPr>
            <a:r>
              <a:rPr lang="pt-BR" sz="2200" dirty="0">
                <a:latin typeface="Arial Narrow" panose="020B0606020202030204" pitchFamily="34" charset="0"/>
              </a:rPr>
              <a:t>(A) A linguagem verbal é o elemento principal para o entendimento do cartum. </a:t>
            </a:r>
          </a:p>
          <a:p>
            <a:pPr algn="just">
              <a:lnSpc>
                <a:spcPct val="150000"/>
              </a:lnSpc>
            </a:pPr>
            <a:r>
              <a:rPr lang="pt-BR" sz="2200" dirty="0">
                <a:latin typeface="Arial Narrow" panose="020B0606020202030204" pitchFamily="34" charset="0"/>
              </a:rPr>
              <a:t>(B) O uso da linguagem verbal não faz diferença para a compreensão do cartum. </a:t>
            </a:r>
          </a:p>
          <a:p>
            <a:pPr algn="just">
              <a:lnSpc>
                <a:spcPct val="150000"/>
              </a:lnSpc>
            </a:pPr>
            <a:r>
              <a:rPr lang="pt-BR" sz="2200" dirty="0">
                <a:latin typeface="Arial Narrow" panose="020B0606020202030204" pitchFamily="34" charset="0"/>
              </a:rPr>
              <a:t>(C) A linguagem não verbal, presente no cartum, não contribui para o entendimento do assunto.</a:t>
            </a:r>
          </a:p>
          <a:p>
            <a:pPr algn="just">
              <a:lnSpc>
                <a:spcPct val="150000"/>
              </a:lnSpc>
            </a:pPr>
            <a:r>
              <a:rPr lang="pt-BR" sz="2200" dirty="0">
                <a:latin typeface="Arial Narrow" panose="020B0606020202030204" pitchFamily="34" charset="0"/>
              </a:rPr>
              <a:t>(D) O uso simultâneo das linguagens verbal e não verbal colabora para o entendimento do cartum.</a:t>
            </a:r>
          </a:p>
          <a:p>
            <a:pPr algn="just">
              <a:lnSpc>
                <a:spcPct val="150000"/>
              </a:lnSpc>
            </a:pPr>
            <a:r>
              <a:rPr lang="pt-BR" sz="2200" dirty="0">
                <a:latin typeface="Arial Narrow" panose="020B0606020202030204" pitchFamily="34" charset="0"/>
              </a:rPr>
              <a:t>(E) O uso da linguagem verbal e não verbal no cartum torna a leitura mais difícil, não favorecendo à compreensão do assunto.</a:t>
            </a:r>
          </a:p>
        </p:txBody>
      </p:sp>
    </p:spTree>
    <p:extLst>
      <p:ext uri="{BB962C8B-B14F-4D97-AF65-F5344CB8AC3E}">
        <p14:creationId xmlns:p14="http://schemas.microsoft.com/office/powerpoint/2010/main" val="24790806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6A10BCD-C9A7-1C77-1854-23CBB02D6A12}"/>
              </a:ext>
            </a:extLst>
          </p:cNvPr>
          <p:cNvSpPr txBox="1"/>
          <p:nvPr/>
        </p:nvSpPr>
        <p:spPr>
          <a:xfrm>
            <a:off x="188727" y="699839"/>
            <a:ext cx="11762267" cy="3583097"/>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15. </a:t>
            </a:r>
            <a:r>
              <a:rPr lang="pt-BR" sz="2200" dirty="0">
                <a:latin typeface="Arial Narrow" panose="020B0606020202030204" pitchFamily="34" charset="0"/>
              </a:rPr>
              <a:t>Em relação ao tema, o Texto III e o Texto IV, pode-se afirmar que</a:t>
            </a:r>
          </a:p>
          <a:p>
            <a:pPr algn="just">
              <a:lnSpc>
                <a:spcPct val="150000"/>
              </a:lnSpc>
            </a:pPr>
            <a:r>
              <a:rPr lang="pt-BR" sz="2200" dirty="0">
                <a:latin typeface="Arial Narrow" panose="020B0606020202030204" pitchFamily="34" charset="0"/>
              </a:rPr>
              <a:t>(A) ambos os textos têm em comum o fato de abordarem sobre o descarte do lixo produzido pelos seres humanos, mas não orientarem sobre a forma adequada desse descarte.</a:t>
            </a:r>
          </a:p>
          <a:p>
            <a:pPr algn="just">
              <a:lnSpc>
                <a:spcPct val="150000"/>
              </a:lnSpc>
            </a:pPr>
            <a:r>
              <a:rPr lang="pt-BR" sz="2200" dirty="0">
                <a:latin typeface="Arial Narrow" panose="020B0606020202030204" pitchFamily="34" charset="0"/>
              </a:rPr>
              <a:t>(B) o Texto IV e o Texto III falam sobre a poluição dos mares provocada pelos seres humanos ao descartar o lixo.</a:t>
            </a:r>
          </a:p>
          <a:p>
            <a:pPr algn="just">
              <a:lnSpc>
                <a:spcPct val="150000"/>
              </a:lnSpc>
            </a:pPr>
            <a:r>
              <a:rPr lang="pt-BR" sz="2200" dirty="0">
                <a:latin typeface="Arial Narrow" panose="020B0606020202030204" pitchFamily="34" charset="0"/>
              </a:rPr>
              <a:t>(C) ambos os textos têm em comum o fato de demonstrarem como realizar o descarte adequado do lixo. </a:t>
            </a:r>
          </a:p>
          <a:p>
            <a:pPr algn="just">
              <a:lnSpc>
                <a:spcPct val="150000"/>
              </a:lnSpc>
            </a:pPr>
            <a:r>
              <a:rPr lang="pt-BR" sz="2200" dirty="0">
                <a:latin typeface="Arial Narrow" panose="020B0606020202030204" pitchFamily="34" charset="0"/>
              </a:rPr>
              <a:t>(D) o Texto IV aborda sobre o descarte seletivo do lixo e o Texto III não.</a:t>
            </a:r>
          </a:p>
          <a:p>
            <a:pPr algn="just">
              <a:lnSpc>
                <a:spcPct val="150000"/>
              </a:lnSpc>
            </a:pPr>
            <a:r>
              <a:rPr lang="pt-BR" sz="2200" dirty="0">
                <a:latin typeface="Arial Narrow" panose="020B0606020202030204" pitchFamily="34" charset="0"/>
              </a:rPr>
              <a:t>(E) os dois textos têm em comum o fato de ambos tratarem do descarte de lixo produzido pelos seres humanos.</a:t>
            </a:r>
          </a:p>
        </p:txBody>
      </p:sp>
    </p:spTree>
    <p:extLst>
      <p:ext uri="{BB962C8B-B14F-4D97-AF65-F5344CB8AC3E}">
        <p14:creationId xmlns:p14="http://schemas.microsoft.com/office/powerpoint/2010/main" val="35263716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49BA2D9-7407-9857-1D03-F7873B9479F1}"/>
              </a:ext>
            </a:extLst>
          </p:cNvPr>
          <p:cNvSpPr txBox="1"/>
          <p:nvPr/>
        </p:nvSpPr>
        <p:spPr>
          <a:xfrm>
            <a:off x="194930" y="872998"/>
            <a:ext cx="11802140" cy="3075265"/>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16. </a:t>
            </a:r>
            <a:r>
              <a:rPr lang="pt-BR" sz="2200" dirty="0">
                <a:latin typeface="Arial Narrow" panose="020B0606020202030204" pitchFamily="34" charset="0"/>
              </a:rPr>
              <a:t>Justifique por que podemos afirmar que o texto IV é um cartum.</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17. </a:t>
            </a:r>
            <a:r>
              <a:rPr lang="pt-BR" sz="2200" dirty="0">
                <a:latin typeface="Arial Narrow" panose="020B0606020202030204" pitchFamily="34" charset="0"/>
              </a:rPr>
              <a:t>Os sinais de pontuação são sinais gráficos usados na linguagem para indicar a fala de alguém, pausas, destaques, entonações e expressões de sentimentos e intenções existentes na linguagem oral. No segundo balão, na fala: “Ao que parece, nem uma coisa nem outra!!”, houve a repetição, intencional, do ponto de exclamação. Explique por que o autor optou por utilizar esse recurso.</a:t>
            </a:r>
          </a:p>
        </p:txBody>
      </p:sp>
    </p:spTree>
    <p:extLst>
      <p:ext uri="{BB962C8B-B14F-4D97-AF65-F5344CB8AC3E}">
        <p14:creationId xmlns:p14="http://schemas.microsoft.com/office/powerpoint/2010/main" val="39762100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1543-2667-7526-9D5C-7C83923678E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241DE1F-767C-270E-2933-F11829E74402}"/>
              </a:ext>
            </a:extLst>
          </p:cNvPr>
          <p:cNvGraphicFramePr>
            <a:graphicFrameLocks noGrp="1"/>
          </p:cNvGraphicFramePr>
          <p:nvPr>
            <p:extLst>
              <p:ext uri="{D42A27DB-BD31-4B8C-83A1-F6EECF244321}">
                <p14:modId xmlns:p14="http://schemas.microsoft.com/office/powerpoint/2010/main" val="4251828016"/>
              </p:ext>
            </p:extLst>
          </p:nvPr>
        </p:nvGraphicFramePr>
        <p:xfrm>
          <a:off x="350744" y="733986"/>
          <a:ext cx="11490512" cy="376746"/>
        </p:xfrm>
        <a:graphic>
          <a:graphicData uri="http://schemas.openxmlformats.org/drawingml/2006/table">
            <a:tbl>
              <a:tblPr firstRow="1" firstCol="1" bandRow="1"/>
              <a:tblGrid>
                <a:gridCol w="11490512">
                  <a:extLst>
                    <a:ext uri="{9D8B030D-6E8A-4147-A177-3AD203B41FA5}">
                      <a16:colId xmlns:a16="http://schemas.microsoft.com/office/drawing/2014/main" val="3259127153"/>
                    </a:ext>
                  </a:extLst>
                </a:gridCol>
              </a:tblGrid>
              <a:tr h="368674">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GRUPO DE ATIVIDADES 3</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735270612"/>
                  </a:ext>
                </a:extLst>
              </a:tr>
            </a:tbl>
          </a:graphicData>
        </a:graphic>
      </p:graphicFrame>
      <p:sp>
        <p:nvSpPr>
          <p:cNvPr id="6" name="CaixaDeTexto 5">
            <a:extLst>
              <a:ext uri="{FF2B5EF4-FFF2-40B4-BE49-F238E27FC236}">
                <a16:creationId xmlns:a16="http://schemas.microsoft.com/office/drawing/2014/main" id="{A6D17B83-EF43-C95F-1BB2-F8B4C088FD73}"/>
              </a:ext>
            </a:extLst>
          </p:cNvPr>
          <p:cNvSpPr txBox="1"/>
          <p:nvPr/>
        </p:nvSpPr>
        <p:spPr>
          <a:xfrm>
            <a:off x="346419" y="1122798"/>
            <a:ext cx="11490512" cy="461665"/>
          </a:xfrm>
          <a:prstGeom prst="rect">
            <a:avLst/>
          </a:prstGeom>
          <a:noFill/>
        </p:spPr>
        <p:txBody>
          <a:bodyPr wrap="square">
            <a:spAutoFit/>
          </a:bodyPr>
          <a:lstStyle/>
          <a:p>
            <a:r>
              <a:rPr lang="pt-BR" sz="2400" b="1" dirty="0">
                <a:latin typeface="Arial Narrow" panose="020B0606020202030204" pitchFamily="34" charset="0"/>
              </a:rPr>
              <a:t>Sistematizando os conhecimentos</a:t>
            </a:r>
          </a:p>
        </p:txBody>
      </p:sp>
      <p:sp>
        <p:nvSpPr>
          <p:cNvPr id="5" name="CaixaDeTexto 4">
            <a:extLst>
              <a:ext uri="{FF2B5EF4-FFF2-40B4-BE49-F238E27FC236}">
                <a16:creationId xmlns:a16="http://schemas.microsoft.com/office/drawing/2014/main" id="{29DC0375-81D2-54B1-691E-66913FFD853A}"/>
              </a:ext>
            </a:extLst>
          </p:cNvPr>
          <p:cNvSpPr txBox="1"/>
          <p:nvPr/>
        </p:nvSpPr>
        <p:spPr>
          <a:xfrm>
            <a:off x="346418" y="1718166"/>
            <a:ext cx="11647107" cy="3890296"/>
          </a:xfrm>
          <a:prstGeom prst="rect">
            <a:avLst/>
          </a:prstGeom>
          <a:noFill/>
        </p:spPr>
        <p:txBody>
          <a:bodyPr wrap="square">
            <a:spAutoFit/>
          </a:bodyPr>
          <a:lstStyle/>
          <a:p>
            <a:pPr algn="just">
              <a:lnSpc>
                <a:spcPct val="15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Caro(a) estudante, vamos sistematizar nossos conhecimentos sobre textos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multissemióticos</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Lembre-se de que eles podem ser marcados pela presença de palavras e de outros recursos, como imagem, sons, gráficos e links, possibilitando variadas leituras, assim, utilizam a linguagem verbal e não-verbal em um só produto.</a:t>
            </a:r>
          </a:p>
          <a:p>
            <a:pPr algn="just">
              <a:lnSpc>
                <a:spcPct val="150000"/>
              </a:lnSpc>
              <a:spcAft>
                <a:spcPts val="800"/>
              </a:spcAft>
              <a:buNone/>
            </a:pPr>
            <a:endParaRPr lang="pt-BR" sz="2200" b="1"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just">
              <a:lnSpc>
                <a:spcPct val="15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V</a:t>
            </a:r>
          </a:p>
        </p:txBody>
      </p:sp>
    </p:spTree>
    <p:extLst>
      <p:ext uri="{BB962C8B-B14F-4D97-AF65-F5344CB8AC3E}">
        <p14:creationId xmlns:p14="http://schemas.microsoft.com/office/powerpoint/2010/main" val="23726614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2963FB8-37C9-5F4E-582D-8A60E62AAF2B}"/>
              </a:ext>
            </a:extLst>
          </p:cNvPr>
          <p:cNvPicPr>
            <a:picLocks noChangeAspect="1"/>
          </p:cNvPicPr>
          <p:nvPr/>
        </p:nvPicPr>
        <p:blipFill>
          <a:blip r:embed="rId2"/>
          <a:stretch>
            <a:fillRect/>
          </a:stretch>
        </p:blipFill>
        <p:spPr>
          <a:xfrm>
            <a:off x="1988998" y="694587"/>
            <a:ext cx="7637741" cy="5468826"/>
          </a:xfrm>
          <a:prstGeom prst="rect">
            <a:avLst/>
          </a:prstGeom>
        </p:spPr>
      </p:pic>
      <p:sp>
        <p:nvSpPr>
          <p:cNvPr id="4" name="CaixaDeTexto 3">
            <a:extLst>
              <a:ext uri="{FF2B5EF4-FFF2-40B4-BE49-F238E27FC236}">
                <a16:creationId xmlns:a16="http://schemas.microsoft.com/office/drawing/2014/main" id="{5A665EEC-E010-4C34-1F41-8D3AE1A505A7}"/>
              </a:ext>
            </a:extLst>
          </p:cNvPr>
          <p:cNvSpPr txBox="1"/>
          <p:nvPr/>
        </p:nvSpPr>
        <p:spPr>
          <a:xfrm>
            <a:off x="2613160" y="6257302"/>
            <a:ext cx="6097772" cy="246221"/>
          </a:xfrm>
          <a:prstGeom prst="rect">
            <a:avLst/>
          </a:prstGeom>
          <a:noFill/>
        </p:spPr>
        <p:txBody>
          <a:bodyPr wrap="square">
            <a:spAutoFit/>
          </a:bodyPr>
          <a:lstStyle/>
          <a:p>
            <a:pPr algn="ctr"/>
            <a:r>
              <a:rPr lang="pt-BR" sz="1000" dirty="0">
                <a:latin typeface="Arial Narrow" panose="020B0606020202030204" pitchFamily="34" charset="0"/>
              </a:rPr>
              <a:t>Disponível em: https://www.jornaldopovo.net/charges/2024-01-26. Acesso em: 19 maio 2025.</a:t>
            </a:r>
          </a:p>
        </p:txBody>
      </p:sp>
    </p:spTree>
    <p:extLst>
      <p:ext uri="{BB962C8B-B14F-4D97-AF65-F5344CB8AC3E}">
        <p14:creationId xmlns:p14="http://schemas.microsoft.com/office/powerpoint/2010/main" val="28661972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EBD66DE-EBAC-FAF2-241E-B86CC056772F}"/>
              </a:ext>
            </a:extLst>
          </p:cNvPr>
          <p:cNvSpPr txBox="1"/>
          <p:nvPr/>
        </p:nvSpPr>
        <p:spPr>
          <a:xfrm>
            <a:off x="135564" y="724418"/>
            <a:ext cx="11836695" cy="5955476"/>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18. </a:t>
            </a:r>
            <a:r>
              <a:rPr lang="pt-BR" sz="2200" dirty="0">
                <a:latin typeface="Arial Narrow" panose="020B0606020202030204" pitchFamily="34" charset="0"/>
              </a:rPr>
              <a:t>Qual o tema da charge?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19. </a:t>
            </a:r>
            <a:r>
              <a:rPr lang="pt-BR" sz="2200" dirty="0">
                <a:latin typeface="Arial Narrow" panose="020B0606020202030204" pitchFamily="34" charset="0"/>
              </a:rPr>
              <a:t>Nas charges, são utilizados variados recursos (desenho, cores, palavras etc.) para tecer algum tipo de crítica às diversas situações do cotidiano. Quais foram os recursos utilizados pelo autor da charge?</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20. </a:t>
            </a:r>
            <a:r>
              <a:rPr lang="pt-BR" sz="2200" dirty="0">
                <a:latin typeface="Arial Narrow" panose="020B0606020202030204" pitchFamily="34" charset="0"/>
              </a:rPr>
              <a:t>Qual é a finalidade dessa charge? </a:t>
            </a:r>
          </a:p>
          <a:p>
            <a:pPr marL="342900" indent="-342900" algn="just">
              <a:lnSpc>
                <a:spcPct val="150000"/>
              </a:lnSpc>
              <a:buAutoNum type="arabicPeriod" startAt="20"/>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21. </a:t>
            </a:r>
            <a:r>
              <a:rPr lang="pt-BR" sz="2200" dirty="0">
                <a:latin typeface="Arial Narrow" panose="020B0606020202030204" pitchFamily="34" charset="0"/>
              </a:rPr>
              <a:t>No trecho: “Inteligência artificial deve afetar 60% das profissões...”, a cor preta, provavelmente, foi usada para</a:t>
            </a:r>
          </a:p>
          <a:p>
            <a:pPr algn="just">
              <a:lnSpc>
                <a:spcPct val="150000"/>
              </a:lnSpc>
            </a:pPr>
            <a:r>
              <a:rPr lang="pt-BR" sz="2200" dirty="0">
                <a:latin typeface="Arial Narrow" panose="020B0606020202030204" pitchFamily="34" charset="0"/>
              </a:rPr>
              <a:t>a) (    ) intensificar a ideia de que a IA vai contribuir, de forma efetiva, com as profissões.</a:t>
            </a:r>
          </a:p>
          <a:p>
            <a:pPr algn="just">
              <a:lnSpc>
                <a:spcPct val="150000"/>
              </a:lnSpc>
            </a:pPr>
            <a:r>
              <a:rPr lang="pt-BR" sz="2200" dirty="0">
                <a:latin typeface="Arial Narrow" panose="020B0606020202030204" pitchFamily="34" charset="0"/>
              </a:rPr>
              <a:t>b) (    ) destacar/demonstrar a situação preocupante causada pelo uso da IA nas profissões.</a:t>
            </a:r>
          </a:p>
          <a:p>
            <a:pPr algn="just">
              <a:lnSpc>
                <a:spcPct val="150000"/>
              </a:lnSpc>
            </a:pPr>
            <a:r>
              <a:rPr lang="pt-BR" sz="2200" dirty="0">
                <a:latin typeface="Arial Narrow" panose="020B0606020202030204" pitchFamily="34" charset="0"/>
              </a:rPr>
              <a:t>c) (    ) diferenciar, apenas, o que é apresentado nesse trecho e o que é apresentado nos balões de fala.</a:t>
            </a:r>
          </a:p>
          <a:p>
            <a:pPr marL="342900" indent="-342900">
              <a:buAutoNum type="arabicPeriod" startAt="20"/>
            </a:pPr>
            <a:endParaRPr lang="pt-BR" dirty="0"/>
          </a:p>
        </p:txBody>
      </p:sp>
    </p:spTree>
    <p:extLst>
      <p:ext uri="{BB962C8B-B14F-4D97-AF65-F5344CB8AC3E}">
        <p14:creationId xmlns:p14="http://schemas.microsoft.com/office/powerpoint/2010/main" val="2184979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CB41DD-8DCE-5131-3159-419C0D600551}"/>
              </a:ext>
            </a:extLst>
          </p:cNvPr>
          <p:cNvSpPr txBox="1"/>
          <p:nvPr/>
        </p:nvSpPr>
        <p:spPr>
          <a:xfrm>
            <a:off x="209992" y="540074"/>
            <a:ext cx="11783533" cy="5118196"/>
          </a:xfrm>
          <a:prstGeom prst="rect">
            <a:avLst/>
          </a:prstGeom>
          <a:noFill/>
        </p:spPr>
        <p:txBody>
          <a:bodyPr wrap="square">
            <a:spAutoFit/>
          </a:bodyPr>
          <a:lstStyle/>
          <a:p>
            <a:pPr>
              <a:lnSpc>
                <a:spcPct val="150000"/>
              </a:lnSpc>
            </a:pPr>
            <a:r>
              <a:rPr lang="pt-BR" sz="2200" b="1" dirty="0">
                <a:latin typeface="Arial Narrow" panose="020B0606020202030204" pitchFamily="34" charset="0"/>
              </a:rPr>
              <a:t>22. </a:t>
            </a:r>
            <a:r>
              <a:rPr lang="pt-BR" sz="2200" dirty="0">
                <a:latin typeface="Arial Narrow" panose="020B0606020202030204" pitchFamily="34" charset="0"/>
              </a:rPr>
              <a:t>Leia o trecho: “Mas não se preocupe, serei sempre sua </a:t>
            </a:r>
            <a:r>
              <a:rPr lang="pt-BR" sz="2200" b="1" dirty="0">
                <a:latin typeface="Arial Narrow" panose="020B0606020202030204" pitchFamily="34" charset="0"/>
              </a:rPr>
              <a:t>amiga</a:t>
            </a:r>
            <a:r>
              <a:rPr lang="pt-BR" sz="2200" dirty="0">
                <a:latin typeface="Arial Narrow" panose="020B0606020202030204" pitchFamily="34" charset="0"/>
              </a:rPr>
              <a:t> e estarei </a:t>
            </a:r>
            <a:r>
              <a:rPr lang="pt-BR" sz="2200" b="1" dirty="0">
                <a:latin typeface="Arial Narrow" panose="020B0606020202030204" pitchFamily="34" charset="0"/>
              </a:rPr>
              <a:t>sempre</a:t>
            </a:r>
            <a:r>
              <a:rPr lang="pt-BR" sz="2200" dirty="0">
                <a:latin typeface="Arial Narrow" panose="020B0606020202030204" pitchFamily="34" charset="0"/>
              </a:rPr>
              <a:t> ao </a:t>
            </a:r>
            <a:r>
              <a:rPr lang="pt-BR" sz="2200" b="1" dirty="0">
                <a:latin typeface="Arial Narrow" panose="020B0606020202030204" pitchFamily="34" charset="0"/>
              </a:rPr>
              <a:t>seu lado</a:t>
            </a:r>
            <a:r>
              <a:rPr lang="pt-BR" sz="2200" dirty="0">
                <a:latin typeface="Arial Narrow" panose="020B0606020202030204" pitchFamily="34" charset="0"/>
              </a:rPr>
              <a:t>.”, e marque V para verdadeiro e F para falso. </a:t>
            </a:r>
          </a:p>
          <a:p>
            <a:pPr>
              <a:lnSpc>
                <a:spcPct val="150000"/>
              </a:lnSpc>
            </a:pPr>
            <a:r>
              <a:rPr lang="pt-BR" sz="2200" dirty="0">
                <a:latin typeface="Arial Narrow" panose="020B0606020202030204" pitchFamily="34" charset="0"/>
              </a:rPr>
              <a:t>a) (   ) Esse trecho refere-se à fala do homem.</a:t>
            </a:r>
          </a:p>
          <a:p>
            <a:pPr>
              <a:lnSpc>
                <a:spcPct val="150000"/>
              </a:lnSpc>
            </a:pPr>
            <a:r>
              <a:rPr lang="pt-BR" sz="2200" dirty="0">
                <a:latin typeface="Arial Narrow" panose="020B0606020202030204" pitchFamily="34" charset="0"/>
              </a:rPr>
              <a:t>b) (   ) Essa fala é da IA.</a:t>
            </a:r>
          </a:p>
          <a:p>
            <a:pPr>
              <a:lnSpc>
                <a:spcPct val="150000"/>
              </a:lnSpc>
            </a:pPr>
            <a:r>
              <a:rPr lang="pt-BR" sz="2200" dirty="0">
                <a:latin typeface="Arial Narrow" panose="020B0606020202030204" pitchFamily="34" charset="0"/>
              </a:rPr>
              <a:t>c) (   ) As palavras destacadas em negrito (</a:t>
            </a:r>
            <a:r>
              <a:rPr lang="pt-BR" sz="2200" b="1" dirty="0">
                <a:latin typeface="Arial Narrow" panose="020B0606020202030204" pitchFamily="34" charset="0"/>
              </a:rPr>
              <a:t>“amiga”, “sempre”, “seu lado”) </a:t>
            </a:r>
            <a:r>
              <a:rPr lang="pt-BR" sz="2200" dirty="0">
                <a:latin typeface="Arial Narrow" panose="020B0606020202030204" pitchFamily="34" charset="0"/>
              </a:rPr>
              <a:t>foram utilizadas para tranquilizar o homem.</a:t>
            </a:r>
          </a:p>
          <a:p>
            <a:pPr>
              <a:lnSpc>
                <a:spcPct val="150000"/>
              </a:lnSpc>
            </a:pPr>
            <a:r>
              <a:rPr lang="pt-BR" sz="2200" dirty="0">
                <a:latin typeface="Arial Narrow" panose="020B0606020202030204" pitchFamily="34" charset="0"/>
              </a:rPr>
              <a:t>d) (   ) O termo “Mas”, foi usado no início do trecho visando estabelecer uma relação de adversidade em relação ao quantitativo de 60% que a IA deve afetar as profissões (anunciado no trecho anterior).</a:t>
            </a:r>
          </a:p>
          <a:p>
            <a:pPr>
              <a:lnSpc>
                <a:spcPct val="150000"/>
              </a:lnSpc>
            </a:pPr>
            <a:r>
              <a:rPr lang="pt-BR" sz="2200" dirty="0">
                <a:latin typeface="Arial Narrow" panose="020B0606020202030204" pitchFamily="34" charset="0"/>
              </a:rPr>
              <a:t>e) (   ) Na fala da IA, ela busca tranquilizar o homem de que ela não pretende ocupar o lugar dele na profissão, mas que, ao contrário, estará sempre ao lado dele. </a:t>
            </a:r>
          </a:p>
        </p:txBody>
      </p:sp>
    </p:spTree>
    <p:extLst>
      <p:ext uri="{BB962C8B-B14F-4D97-AF65-F5344CB8AC3E}">
        <p14:creationId xmlns:p14="http://schemas.microsoft.com/office/powerpoint/2010/main" val="13298065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E2A6E23-4C44-0A65-8586-1729D09C1AE9}"/>
              </a:ext>
            </a:extLst>
          </p:cNvPr>
          <p:cNvSpPr txBox="1"/>
          <p:nvPr/>
        </p:nvSpPr>
        <p:spPr>
          <a:xfrm>
            <a:off x="124931" y="595999"/>
            <a:ext cx="11826063" cy="4708981"/>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23. </a:t>
            </a:r>
            <a:r>
              <a:rPr lang="pt-BR" sz="2200" dirty="0">
                <a:latin typeface="Arial Narrow" panose="020B0606020202030204" pitchFamily="34" charset="0"/>
              </a:rPr>
              <a:t>Considere o trecho “Se </a:t>
            </a:r>
            <a:r>
              <a:rPr lang="pt-BR" sz="2200" i="1" u="sng" dirty="0">
                <a:latin typeface="Arial Narrow" panose="020B0606020202030204" pitchFamily="34" charset="0"/>
              </a:rPr>
              <a:t>esse negócio </a:t>
            </a:r>
            <a:r>
              <a:rPr lang="pt-BR" sz="2200" b="1" dirty="0">
                <a:latin typeface="Arial Narrow" panose="020B0606020202030204" pitchFamily="34" charset="0"/>
              </a:rPr>
              <a:t>aprende</a:t>
            </a:r>
            <a:r>
              <a:rPr lang="pt-BR" sz="2200" dirty="0">
                <a:latin typeface="Arial Narrow" panose="020B0606020202030204" pitchFamily="34" charset="0"/>
              </a:rPr>
              <a:t>r a </a:t>
            </a:r>
            <a:r>
              <a:rPr lang="pt-BR" sz="2200" b="1" dirty="0">
                <a:latin typeface="Arial Narrow" panose="020B0606020202030204" pitchFamily="34" charset="0"/>
              </a:rPr>
              <a:t>abanar</a:t>
            </a:r>
            <a:r>
              <a:rPr lang="pt-BR" sz="2200" dirty="0">
                <a:latin typeface="Arial Narrow" panose="020B0606020202030204" pitchFamily="34" charset="0"/>
              </a:rPr>
              <a:t> o </a:t>
            </a:r>
            <a:r>
              <a:rPr lang="pt-BR" sz="2200" b="1" dirty="0">
                <a:latin typeface="Arial Narrow" panose="020B0606020202030204" pitchFamily="34" charset="0"/>
              </a:rPr>
              <a:t>rabo</a:t>
            </a:r>
            <a:r>
              <a:rPr lang="pt-BR" sz="2200" dirty="0">
                <a:latin typeface="Arial Narrow" panose="020B0606020202030204" pitchFamily="34" charset="0"/>
              </a:rPr>
              <a:t> e ser </a:t>
            </a:r>
            <a:r>
              <a:rPr lang="pt-BR" sz="2200" b="1" dirty="0">
                <a:latin typeface="Arial Narrow" panose="020B0606020202030204" pitchFamily="34" charset="0"/>
              </a:rPr>
              <a:t>fofinho</a:t>
            </a:r>
            <a:r>
              <a:rPr lang="pt-BR" sz="2200" dirty="0">
                <a:latin typeface="Arial Narrow" panose="020B0606020202030204" pitchFamily="34" charset="0"/>
              </a:rPr>
              <a:t>, até nós </a:t>
            </a:r>
            <a:r>
              <a:rPr lang="pt-BR" sz="2200" b="1" dirty="0">
                <a:latin typeface="Arial Narrow" panose="020B0606020202030204" pitchFamily="34" charset="0"/>
              </a:rPr>
              <a:t>seremos substituídos!”, </a:t>
            </a:r>
            <a:r>
              <a:rPr lang="pt-BR" sz="2200" dirty="0">
                <a:latin typeface="Arial Narrow" panose="020B0606020202030204" pitchFamily="34" charset="0"/>
              </a:rPr>
              <a:t>e responda ao que se pede. </a:t>
            </a:r>
          </a:p>
          <a:p>
            <a:pPr marL="342900" indent="-342900" algn="just">
              <a:lnSpc>
                <a:spcPct val="150000"/>
              </a:lnSpc>
              <a:buAutoNum type="alphaLcParenR"/>
            </a:pPr>
            <a:r>
              <a:rPr lang="pt-BR" sz="2200" dirty="0">
                <a:latin typeface="Arial Narrow" panose="020B0606020202030204" pitchFamily="34" charset="0"/>
              </a:rPr>
              <a:t>A expressão “esse negócio” se refere a quê?</a:t>
            </a:r>
          </a:p>
          <a:p>
            <a:pPr marL="342900" indent="-342900" algn="just">
              <a:lnSpc>
                <a:spcPct val="150000"/>
              </a:lnSpc>
              <a:buFontTx/>
              <a:buAutoNum type="alphaLcParenR"/>
            </a:pPr>
            <a:r>
              <a:rPr lang="pt-BR" sz="2200" dirty="0">
                <a:latin typeface="Arial Narrow" panose="020B0606020202030204" pitchFamily="34" charset="0"/>
              </a:rPr>
              <a:t>Nesse trecho, é possível identificar o humor e a ironia presentes na charge. Justifique essa afirmação.  </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24. </a:t>
            </a:r>
            <a:r>
              <a:rPr lang="pt-BR" sz="2200" dirty="0">
                <a:latin typeface="Arial Narrow" panose="020B0606020202030204" pitchFamily="34" charset="0"/>
              </a:rPr>
              <a:t>O contexto social apresentado na charge refere-se</a:t>
            </a:r>
          </a:p>
          <a:p>
            <a:pPr algn="just">
              <a:lnSpc>
                <a:spcPct val="150000"/>
              </a:lnSpc>
            </a:pPr>
            <a:r>
              <a:rPr lang="pt-BR" sz="2200" dirty="0">
                <a:latin typeface="Arial Narrow" panose="020B0606020202030204" pitchFamily="34" charset="0"/>
              </a:rPr>
              <a:t>a) (    ) à situação de desemprego em função da expansão da IA nas profissões. </a:t>
            </a:r>
          </a:p>
          <a:p>
            <a:pPr algn="just">
              <a:lnSpc>
                <a:spcPct val="150000"/>
              </a:lnSpc>
            </a:pPr>
            <a:r>
              <a:rPr lang="pt-BR" sz="2200" dirty="0">
                <a:latin typeface="Arial Narrow" panose="020B0606020202030204" pitchFamily="34" charset="0"/>
              </a:rPr>
              <a:t>b) (    ) ao respeito entre os profissionais trabalhadores, os animais e a IA.</a:t>
            </a:r>
          </a:p>
          <a:p>
            <a:endParaRPr lang="pt-BR" dirty="0"/>
          </a:p>
          <a:p>
            <a:pPr marL="342900" indent="-342900">
              <a:buAutoNum type="alphaLcParenR"/>
            </a:pPr>
            <a:endParaRPr lang="pt-BR" dirty="0"/>
          </a:p>
        </p:txBody>
      </p:sp>
    </p:spTree>
    <p:extLst>
      <p:ext uri="{BB962C8B-B14F-4D97-AF65-F5344CB8AC3E}">
        <p14:creationId xmlns:p14="http://schemas.microsoft.com/office/powerpoint/2010/main" val="21471711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DF1CBC4-FD62-89C9-0E45-3ACB64345389}"/>
              </a:ext>
            </a:extLst>
          </p:cNvPr>
          <p:cNvSpPr txBox="1"/>
          <p:nvPr/>
        </p:nvSpPr>
        <p:spPr>
          <a:xfrm>
            <a:off x="284421" y="1022130"/>
            <a:ext cx="6097772" cy="430887"/>
          </a:xfrm>
          <a:prstGeom prst="rect">
            <a:avLst/>
          </a:prstGeom>
          <a:noFill/>
        </p:spPr>
        <p:txBody>
          <a:bodyPr wrap="square">
            <a:spAutoFit/>
          </a:bodyPr>
          <a:lstStyle/>
          <a:p>
            <a:r>
              <a:rPr lang="pt-BR" sz="2200" b="1" dirty="0">
                <a:latin typeface="Arial Narrow" panose="020B0606020202030204" pitchFamily="34" charset="0"/>
              </a:rPr>
              <a:t>Texto VI</a:t>
            </a:r>
          </a:p>
        </p:txBody>
      </p:sp>
      <p:pic>
        <p:nvPicPr>
          <p:cNvPr id="4" name="Imagem 3">
            <a:extLst>
              <a:ext uri="{FF2B5EF4-FFF2-40B4-BE49-F238E27FC236}">
                <a16:creationId xmlns:a16="http://schemas.microsoft.com/office/drawing/2014/main" id="{6D681208-93BF-7AB3-A7E3-4AE7C71BFDDD}"/>
              </a:ext>
            </a:extLst>
          </p:cNvPr>
          <p:cNvPicPr>
            <a:picLocks noChangeAspect="1"/>
          </p:cNvPicPr>
          <p:nvPr/>
        </p:nvPicPr>
        <p:blipFill>
          <a:blip r:embed="rId2"/>
          <a:stretch>
            <a:fillRect/>
          </a:stretch>
        </p:blipFill>
        <p:spPr>
          <a:xfrm>
            <a:off x="1297172" y="2039810"/>
            <a:ext cx="8793126" cy="2840534"/>
          </a:xfrm>
          <a:prstGeom prst="rect">
            <a:avLst/>
          </a:prstGeom>
        </p:spPr>
      </p:pic>
    </p:spTree>
    <p:extLst>
      <p:ext uri="{BB962C8B-B14F-4D97-AF65-F5344CB8AC3E}">
        <p14:creationId xmlns:p14="http://schemas.microsoft.com/office/powerpoint/2010/main" val="18551457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A9B0FD-38F1-59DA-4661-958AC1C81C2F}"/>
              </a:ext>
            </a:extLst>
          </p:cNvPr>
          <p:cNvSpPr txBox="1"/>
          <p:nvPr/>
        </p:nvSpPr>
        <p:spPr>
          <a:xfrm>
            <a:off x="209992" y="679126"/>
            <a:ext cx="11783533" cy="612225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25. </a:t>
            </a:r>
            <a:r>
              <a:rPr lang="pt-BR" sz="2200" dirty="0">
                <a:latin typeface="Arial Narrow" panose="020B0606020202030204" pitchFamily="34" charset="0"/>
              </a:rPr>
              <a:t>O Texto VI é uma charge animada criada com o objetivo de:</a:t>
            </a:r>
          </a:p>
          <a:p>
            <a:pPr algn="just">
              <a:lnSpc>
                <a:spcPct val="150000"/>
              </a:lnSpc>
            </a:pPr>
            <a:r>
              <a:rPr lang="pt-BR" sz="2200" dirty="0">
                <a:latin typeface="Arial Narrow" panose="020B0606020202030204" pitchFamily="34" charset="0"/>
              </a:rPr>
              <a:t>(A) Instruir sobre como utilizar a motoserra em desmatamentos.</a:t>
            </a:r>
          </a:p>
          <a:p>
            <a:pPr algn="just">
              <a:lnSpc>
                <a:spcPct val="150000"/>
              </a:lnSpc>
            </a:pPr>
            <a:r>
              <a:rPr lang="pt-BR" sz="2200" dirty="0">
                <a:latin typeface="Arial Narrow" panose="020B0606020202030204" pitchFamily="34" charset="0"/>
              </a:rPr>
              <a:t>(B) Informar que o desmatamento realizado por meio da motosserra é eficaz.</a:t>
            </a:r>
          </a:p>
          <a:p>
            <a:pPr algn="just">
              <a:lnSpc>
                <a:spcPct val="150000"/>
              </a:lnSpc>
            </a:pPr>
            <a:r>
              <a:rPr lang="pt-BR" sz="2200" dirty="0">
                <a:latin typeface="Arial Narrow" panose="020B0606020202030204" pitchFamily="34" charset="0"/>
              </a:rPr>
              <a:t>(C) Narrar como é realizado o desmatamento com a utilização da motosserra.</a:t>
            </a:r>
          </a:p>
          <a:p>
            <a:pPr algn="just">
              <a:lnSpc>
                <a:spcPct val="150000"/>
              </a:lnSpc>
            </a:pPr>
            <a:r>
              <a:rPr lang="pt-BR" sz="2200" dirty="0">
                <a:latin typeface="Arial Narrow" panose="020B0606020202030204" pitchFamily="34" charset="0"/>
              </a:rPr>
              <a:t>(D) Criticar o desmatamento realizado pela ação humana e suas consequências.</a:t>
            </a:r>
          </a:p>
          <a:p>
            <a:pPr algn="just">
              <a:lnSpc>
                <a:spcPct val="150000"/>
              </a:lnSpc>
            </a:pPr>
            <a:r>
              <a:rPr lang="pt-BR" sz="2200" dirty="0">
                <a:latin typeface="Arial Narrow" panose="020B0606020202030204" pitchFamily="34" charset="0"/>
              </a:rPr>
              <a:t>(E) Expor que o desmatamento realizado por meio da utilização da motosserra contribui com o homem.</a:t>
            </a:r>
          </a:p>
          <a:p>
            <a:pPr algn="just"/>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26. </a:t>
            </a:r>
            <a:r>
              <a:rPr lang="pt-BR" sz="2200" dirty="0">
                <a:latin typeface="Arial Narrow" panose="020B0606020202030204" pitchFamily="34" charset="0"/>
              </a:rPr>
              <a:t>Sobre o gênero textual charge é correto afirmar:</a:t>
            </a:r>
          </a:p>
          <a:p>
            <a:pPr algn="just">
              <a:lnSpc>
                <a:spcPct val="150000"/>
              </a:lnSpc>
            </a:pPr>
            <a:r>
              <a:rPr lang="pt-BR" sz="2200" dirty="0">
                <a:latin typeface="Arial Narrow" panose="020B0606020202030204" pitchFamily="34" charset="0"/>
              </a:rPr>
              <a:t>a) (   ) As charges são poderosos veículos de comunicação, constituindo um gênero que alia a força das palavras às imagens e ao/à humor/ironia.</a:t>
            </a:r>
          </a:p>
          <a:p>
            <a:pPr algn="just">
              <a:lnSpc>
                <a:spcPct val="150000"/>
              </a:lnSpc>
            </a:pPr>
            <a:r>
              <a:rPr lang="pt-BR" sz="2200" dirty="0">
                <a:latin typeface="Arial Narrow" panose="020B0606020202030204" pitchFamily="34" charset="0"/>
              </a:rPr>
              <a:t>b) (  ) As charges não podem ser consideradas como gênero textual, visto que a linguagem não verbal é a linguagem predominante.</a:t>
            </a:r>
          </a:p>
        </p:txBody>
      </p:sp>
    </p:spTree>
    <p:extLst>
      <p:ext uri="{BB962C8B-B14F-4D97-AF65-F5344CB8AC3E}">
        <p14:creationId xmlns:p14="http://schemas.microsoft.com/office/powerpoint/2010/main" val="7080054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CC4C9F-0A69-81B0-557D-0C7015013159}"/>
              </a:ext>
            </a:extLst>
          </p:cNvPr>
          <p:cNvSpPr txBox="1"/>
          <p:nvPr/>
        </p:nvSpPr>
        <p:spPr>
          <a:xfrm>
            <a:off x="188285" y="733670"/>
            <a:ext cx="11815430" cy="205960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 (   ) As charges apresentam uma linguagem permeada pelo/a humor/ironia, aliando as linguagens verbal e não verbal para a construção de sentidos do texto.</a:t>
            </a:r>
          </a:p>
          <a:p>
            <a:pPr algn="just">
              <a:lnSpc>
                <a:spcPct val="150000"/>
              </a:lnSpc>
            </a:pPr>
            <a:r>
              <a:rPr lang="pt-BR" sz="2200" dirty="0">
                <a:latin typeface="Arial Narrow" panose="020B0606020202030204" pitchFamily="34" charset="0"/>
              </a:rPr>
              <a:t>d) (   ) A charge é comumente utilizada com a intenção de tecer críticas políticas e sociais, sempre preservando como traço predominante o/a humor/ironia.</a:t>
            </a:r>
          </a:p>
        </p:txBody>
      </p:sp>
    </p:spTree>
    <p:extLst>
      <p:ext uri="{BB962C8B-B14F-4D97-AF65-F5344CB8AC3E}">
        <p14:creationId xmlns:p14="http://schemas.microsoft.com/office/powerpoint/2010/main" val="38613933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C4EF9C18-73BB-77D2-1317-F190943A8E8B}"/>
              </a:ext>
            </a:extLst>
          </p:cNvPr>
          <p:cNvPicPr>
            <a:picLocks noChangeAspect="1"/>
          </p:cNvPicPr>
          <p:nvPr/>
        </p:nvPicPr>
        <p:blipFill>
          <a:blip r:embed="rId2"/>
          <a:stretch>
            <a:fillRect/>
          </a:stretch>
        </p:blipFill>
        <p:spPr>
          <a:xfrm>
            <a:off x="78931" y="469249"/>
            <a:ext cx="664522" cy="640135"/>
          </a:xfrm>
          <a:prstGeom prst="rect">
            <a:avLst/>
          </a:prstGeom>
        </p:spPr>
      </p:pic>
      <p:pic>
        <p:nvPicPr>
          <p:cNvPr id="6" name="Imagem 5">
            <a:extLst>
              <a:ext uri="{FF2B5EF4-FFF2-40B4-BE49-F238E27FC236}">
                <a16:creationId xmlns:a16="http://schemas.microsoft.com/office/drawing/2014/main" id="{EC8FB105-E653-963E-0DA7-DD8C186E5A9B}"/>
              </a:ext>
            </a:extLst>
          </p:cNvPr>
          <p:cNvPicPr>
            <a:picLocks noChangeAspect="1"/>
          </p:cNvPicPr>
          <p:nvPr/>
        </p:nvPicPr>
        <p:blipFill>
          <a:blip r:embed="rId3"/>
          <a:stretch>
            <a:fillRect/>
          </a:stretch>
        </p:blipFill>
        <p:spPr>
          <a:xfrm>
            <a:off x="553671" y="469249"/>
            <a:ext cx="3164098" cy="457240"/>
          </a:xfrm>
          <a:prstGeom prst="rect">
            <a:avLst/>
          </a:prstGeom>
        </p:spPr>
      </p:pic>
      <p:sp>
        <p:nvSpPr>
          <p:cNvPr id="8" name="CaixaDeTexto 7">
            <a:extLst>
              <a:ext uri="{FF2B5EF4-FFF2-40B4-BE49-F238E27FC236}">
                <a16:creationId xmlns:a16="http://schemas.microsoft.com/office/drawing/2014/main" id="{9083EF66-6FF0-F8B7-DA0B-4D74ECF470C8}"/>
              </a:ext>
            </a:extLst>
          </p:cNvPr>
          <p:cNvSpPr txBox="1"/>
          <p:nvPr/>
        </p:nvSpPr>
        <p:spPr>
          <a:xfrm>
            <a:off x="183671" y="811772"/>
            <a:ext cx="11824658" cy="595239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Caro(a) estudante, nesta etapa, você irá produzir um Artigo de divulgação científica. Para isso, leia e interprete a proposta de escrita, os textos motivadores, observe as características e a estrutura do gênero, bem como relembre as explicações sobre esse gênero realizadas durante as aulas pelo(a) seu(sua) professor(a). Siga o passo a passo das “orientações gerais para produzir o seu texto”. </a:t>
            </a:r>
          </a:p>
          <a:p>
            <a:pPr algn="just"/>
            <a:endParaRPr lang="pt-BR" sz="2200" b="1" dirty="0">
              <a:latin typeface="Arial Narrow" panose="020B0606020202030204" pitchFamily="34" charset="0"/>
            </a:endParaRPr>
          </a:p>
          <a:p>
            <a:pPr algn="just">
              <a:lnSpc>
                <a:spcPct val="150000"/>
              </a:lnSpc>
            </a:pPr>
            <a:r>
              <a:rPr lang="pt-BR" sz="2200" b="1" dirty="0">
                <a:latin typeface="Arial Narrow" panose="020B0606020202030204" pitchFamily="34" charset="0"/>
              </a:rPr>
              <a:t>HORA DE PRODUZIR!</a:t>
            </a:r>
          </a:p>
          <a:p>
            <a:pPr algn="just"/>
            <a:endParaRPr lang="pt-BR" sz="2200" b="1" dirty="0">
              <a:latin typeface="Arial Narrow" panose="020B0606020202030204" pitchFamily="34" charset="0"/>
            </a:endParaRPr>
          </a:p>
          <a:p>
            <a:pPr algn="just">
              <a:lnSpc>
                <a:spcPct val="150000"/>
              </a:lnSpc>
            </a:pPr>
            <a:r>
              <a:rPr lang="pt-BR" sz="2200" dirty="0">
                <a:latin typeface="Arial Narrow" panose="020B0606020202030204" pitchFamily="34" charset="0"/>
              </a:rPr>
              <a:t>O </a:t>
            </a:r>
            <a:r>
              <a:rPr lang="pt-BR" sz="2200" b="1" dirty="0">
                <a:latin typeface="Arial Narrow" panose="020B0606020202030204" pitchFamily="34" charset="0"/>
              </a:rPr>
              <a:t>artigo de divulgação científica </a:t>
            </a:r>
            <a:r>
              <a:rPr lang="pt-BR" sz="2200" dirty="0">
                <a:latin typeface="Arial Narrow" panose="020B0606020202030204" pitchFamily="34" charset="0"/>
              </a:rPr>
              <a:t>traz, em uma linguagem acessível ao grande público, reflexões a respeito de determinado tema investigado por uma comunidade científica. Geralmente, as opiniões de estudiosos e os resultados das investigações se complementam ou se opõem. Esse gênero se constitui a partir de uma seleção de informações e comentários relevantes para se ter uma visão geral acerca do tema. No texto, predominam sequências expositivo-argumentativas. </a:t>
            </a:r>
          </a:p>
        </p:txBody>
      </p:sp>
    </p:spTree>
    <p:extLst>
      <p:ext uri="{BB962C8B-B14F-4D97-AF65-F5344CB8AC3E}">
        <p14:creationId xmlns:p14="http://schemas.microsoft.com/office/powerpoint/2010/main" val="22069817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E319F6-A08D-F029-265D-CF428E7A395A}"/>
              </a:ext>
            </a:extLst>
          </p:cNvPr>
          <p:cNvSpPr txBox="1"/>
          <p:nvPr/>
        </p:nvSpPr>
        <p:spPr>
          <a:xfrm>
            <a:off x="218176" y="481850"/>
            <a:ext cx="11755647" cy="358309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Imagine que você seja um jornalista de uma revista de divulgação científica e escreva um artigo de divulgação científica sobre o tema: “Os riscos de tomar antibióticos por conta própria.”. No projeto argumentativo, considere a necessidade da conscientização e da mudança de comportamento. Para escrever o seu texto, considere sua leitura de mundo, selecione ideias, informações e comentários relevantes dos textos motivadores parafraseando a abordagem para apresentar uma visão geral sobre o tema. Construa sequências expositivo-argumentativas.</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 </a:t>
            </a:r>
            <a:r>
              <a:rPr lang="pt-BR" sz="2200" dirty="0">
                <a:latin typeface="Arial Narrow" panose="020B0606020202030204" pitchFamily="34" charset="0"/>
              </a:rPr>
              <a:t>Leia os textos motivadores a seguir.</a:t>
            </a:r>
          </a:p>
        </p:txBody>
      </p:sp>
    </p:spTree>
    <p:extLst>
      <p:ext uri="{BB962C8B-B14F-4D97-AF65-F5344CB8AC3E}">
        <p14:creationId xmlns:p14="http://schemas.microsoft.com/office/powerpoint/2010/main" val="33669032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7E602C-DDEC-BD4B-8077-563CFE1AA3C1}"/>
              </a:ext>
            </a:extLst>
          </p:cNvPr>
          <p:cNvSpPr txBox="1"/>
          <p:nvPr/>
        </p:nvSpPr>
        <p:spPr>
          <a:xfrm>
            <a:off x="189781" y="792525"/>
            <a:ext cx="11792310" cy="1551771"/>
          </a:xfrm>
          <a:prstGeom prst="rect">
            <a:avLst/>
          </a:prstGeom>
          <a:noFill/>
        </p:spPr>
        <p:txBody>
          <a:bodyPr wrap="square">
            <a:spAutoFit/>
          </a:bodyPr>
          <a:lstStyle/>
          <a:p>
            <a:pPr algn="ctr">
              <a:lnSpc>
                <a:spcPct val="150000"/>
              </a:lnSpc>
            </a:pPr>
            <a:r>
              <a:rPr lang="pt-BR" sz="2200" b="1" dirty="0">
                <a:latin typeface="Arial Narrow" panose="020B0606020202030204" pitchFamily="34" charset="0"/>
              </a:rPr>
              <a:t>Texto I</a:t>
            </a:r>
          </a:p>
          <a:p>
            <a:pPr algn="ctr">
              <a:lnSpc>
                <a:spcPct val="150000"/>
              </a:lnSpc>
            </a:pPr>
            <a:r>
              <a:rPr lang="pt-BR" sz="2200" b="1" dirty="0">
                <a:latin typeface="Arial Narrow" panose="020B0606020202030204" pitchFamily="34" charset="0"/>
              </a:rPr>
              <a:t>Medicamento reduz capacidade de bactérias de desenvolver resistência a antibióticos</a:t>
            </a:r>
          </a:p>
          <a:p>
            <a:pPr algn="ctr">
              <a:lnSpc>
                <a:spcPct val="150000"/>
              </a:lnSpc>
            </a:pPr>
            <a:r>
              <a:rPr lang="pt-BR" sz="2200" i="1" dirty="0">
                <a:latin typeface="Arial Narrow" panose="020B0606020202030204" pitchFamily="34" charset="0"/>
              </a:rPr>
              <a:t>Aumento no número de bactérias resistentes coloca em risco a saúde de humanos e de animais em todo o mundo</a:t>
            </a:r>
          </a:p>
        </p:txBody>
      </p:sp>
      <p:pic>
        <p:nvPicPr>
          <p:cNvPr id="4" name="Imagem 3">
            <a:extLst>
              <a:ext uri="{FF2B5EF4-FFF2-40B4-BE49-F238E27FC236}">
                <a16:creationId xmlns:a16="http://schemas.microsoft.com/office/drawing/2014/main" id="{8C983599-8109-6D5F-56DB-077EB3210D3B}"/>
              </a:ext>
            </a:extLst>
          </p:cNvPr>
          <p:cNvPicPr>
            <a:picLocks noChangeAspect="1"/>
          </p:cNvPicPr>
          <p:nvPr/>
        </p:nvPicPr>
        <p:blipFill>
          <a:blip r:embed="rId2"/>
          <a:stretch>
            <a:fillRect/>
          </a:stretch>
        </p:blipFill>
        <p:spPr>
          <a:xfrm>
            <a:off x="240445" y="2805545"/>
            <a:ext cx="2813307" cy="2422063"/>
          </a:xfrm>
          <a:prstGeom prst="rect">
            <a:avLst/>
          </a:prstGeom>
        </p:spPr>
      </p:pic>
      <p:sp>
        <p:nvSpPr>
          <p:cNvPr id="6" name="CaixaDeTexto 5">
            <a:extLst>
              <a:ext uri="{FF2B5EF4-FFF2-40B4-BE49-F238E27FC236}">
                <a16:creationId xmlns:a16="http://schemas.microsoft.com/office/drawing/2014/main" id="{3200DAAE-2B41-8410-D39D-101A751E98F5}"/>
              </a:ext>
            </a:extLst>
          </p:cNvPr>
          <p:cNvSpPr txBox="1"/>
          <p:nvPr/>
        </p:nvSpPr>
        <p:spPr>
          <a:xfrm>
            <a:off x="3053752" y="2805545"/>
            <a:ext cx="8807570" cy="2579039"/>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Problema de saúde global, a resistência bacteriana acontece quando bactérias deixam de responder aos medicamentos disponíveis. </a:t>
            </a:r>
          </a:p>
          <a:p>
            <a:pPr algn="just">
              <a:lnSpc>
                <a:spcPct val="150000"/>
              </a:lnSpc>
            </a:pPr>
            <a:r>
              <a:rPr lang="pt-BR" sz="2200" dirty="0">
                <a:latin typeface="Arial Narrow" panose="020B0606020202030204" pitchFamily="34" charset="0"/>
              </a:rPr>
              <a:t>Como resultado, antibióticos e outros agentes antimicrobianos tornam-se ineficazes. Infecções comuns tornam-se difíceis ou impossíveis de tratar, aumentando o risco de disseminação de doenças, casos graves e mortes.</a:t>
            </a:r>
          </a:p>
        </p:txBody>
      </p:sp>
      <p:sp>
        <p:nvSpPr>
          <p:cNvPr id="8" name="CaixaDeTexto 7">
            <a:extLst>
              <a:ext uri="{FF2B5EF4-FFF2-40B4-BE49-F238E27FC236}">
                <a16:creationId xmlns:a16="http://schemas.microsoft.com/office/drawing/2014/main" id="{BB8ED62B-C652-529B-748D-89CCF343810C}"/>
              </a:ext>
            </a:extLst>
          </p:cNvPr>
          <p:cNvSpPr txBox="1"/>
          <p:nvPr/>
        </p:nvSpPr>
        <p:spPr>
          <a:xfrm>
            <a:off x="240445" y="5227608"/>
            <a:ext cx="11741646" cy="1551771"/>
          </a:xfrm>
          <a:prstGeom prst="rect">
            <a:avLst/>
          </a:prstGeom>
          <a:noFill/>
        </p:spPr>
        <p:txBody>
          <a:bodyPr wrap="square">
            <a:spAutoFit/>
          </a:bodyPr>
          <a:lstStyle/>
          <a:p>
            <a:pPr>
              <a:lnSpc>
                <a:spcPct val="150000"/>
              </a:lnSpc>
            </a:pPr>
            <a:r>
              <a:rPr lang="pt-BR" sz="2200" dirty="0">
                <a:latin typeface="Arial Narrow" panose="020B0606020202030204" pitchFamily="34" charset="0"/>
              </a:rPr>
              <a:t>O problema está associado diretamente ao uso excessivo e incorreto dos antibióticos disponíveis. O aumento no número de bactérias resistentes aos medicamentos, chamadas popularmente de superbactérias, coloca em risco a saúde de humanos e de animais em todo o mundo. </a:t>
            </a:r>
          </a:p>
        </p:txBody>
      </p:sp>
    </p:spTree>
    <p:extLst>
      <p:ext uri="{BB962C8B-B14F-4D97-AF65-F5344CB8AC3E}">
        <p14:creationId xmlns:p14="http://schemas.microsoft.com/office/powerpoint/2010/main" val="807753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70AB914-4A80-04A3-6FE5-811B57A8A52C}"/>
              </a:ext>
            </a:extLst>
          </p:cNvPr>
          <p:cNvSpPr txBox="1"/>
          <p:nvPr/>
        </p:nvSpPr>
        <p:spPr>
          <a:xfrm>
            <a:off x="166057" y="546694"/>
            <a:ext cx="11816033" cy="612225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Pesquisadores do </a:t>
            </a:r>
            <a:r>
              <a:rPr lang="pt-BR" sz="2200" dirty="0" err="1">
                <a:latin typeface="Arial Narrow" panose="020B0606020202030204" pitchFamily="34" charset="0"/>
              </a:rPr>
              <a:t>Baylor</a:t>
            </a:r>
            <a:r>
              <a:rPr lang="pt-BR" sz="2200" dirty="0">
                <a:latin typeface="Arial Narrow" panose="020B0606020202030204" pitchFamily="34" charset="0"/>
              </a:rPr>
              <a:t> </a:t>
            </a:r>
            <a:r>
              <a:rPr lang="pt-BR" sz="2200" dirty="0" err="1">
                <a:latin typeface="Arial Narrow" panose="020B0606020202030204" pitchFamily="34" charset="0"/>
              </a:rPr>
              <a:t>College</a:t>
            </a:r>
            <a:r>
              <a:rPr lang="pt-BR" sz="2200" dirty="0">
                <a:latin typeface="Arial Narrow" panose="020B0606020202030204" pitchFamily="34" charset="0"/>
              </a:rPr>
              <a:t> </a:t>
            </a:r>
            <a:r>
              <a:rPr lang="pt-BR" sz="2200" dirty="0" err="1">
                <a:latin typeface="Arial Narrow" panose="020B0606020202030204" pitchFamily="34" charset="0"/>
              </a:rPr>
              <a:t>of</a:t>
            </a:r>
            <a:r>
              <a:rPr lang="pt-BR" sz="2200" dirty="0">
                <a:latin typeface="Arial Narrow" panose="020B0606020202030204" pitchFamily="34" charset="0"/>
              </a:rPr>
              <a:t> Medicine buscam soluções para contornar esse cenário alarmante. A alternativa pode estar em um medicamento que reduz significativamente a capacidade das bactérias de desenvolver resistência aos antibióticos.</a:t>
            </a:r>
          </a:p>
          <a:p>
            <a:pPr algn="just">
              <a:lnSpc>
                <a:spcPct val="150000"/>
              </a:lnSpc>
            </a:pPr>
            <a:r>
              <a:rPr lang="pt-BR" sz="2200" dirty="0">
                <a:latin typeface="Arial Narrow" panose="020B0606020202030204" pitchFamily="34" charset="0"/>
              </a:rPr>
              <a:t>A droga, chamada cloreto de </a:t>
            </a:r>
            <a:r>
              <a:rPr lang="pt-BR" sz="2200" dirty="0" err="1">
                <a:latin typeface="Arial Narrow" panose="020B0606020202030204" pitchFamily="34" charset="0"/>
              </a:rPr>
              <a:t>dequalínio</a:t>
            </a:r>
            <a:r>
              <a:rPr lang="pt-BR" sz="2200" dirty="0">
                <a:latin typeface="Arial Narrow" panose="020B0606020202030204" pitchFamily="34" charset="0"/>
              </a:rPr>
              <a:t> (DEQ), foi testada em culturas de laboratório e modelos animais. Os resultados foram publicados no periódico Science </a:t>
            </a:r>
            <a:r>
              <a:rPr lang="pt-BR" sz="2200" dirty="0" err="1">
                <a:latin typeface="Arial Narrow" panose="020B0606020202030204" pitchFamily="34" charset="0"/>
              </a:rPr>
              <a:t>Advances</a:t>
            </a:r>
            <a:r>
              <a:rPr lang="pt-BR" sz="2200" dirty="0">
                <a:latin typeface="Arial Narrow" panose="020B0606020202030204" pitchFamily="34" charset="0"/>
              </a:rPr>
              <a:t>.</a:t>
            </a:r>
          </a:p>
          <a:p>
            <a:pPr algn="just">
              <a:lnSpc>
                <a:spcPct val="150000"/>
              </a:lnSpc>
            </a:pPr>
            <a:r>
              <a:rPr lang="pt-BR" sz="2200" dirty="0">
                <a:latin typeface="Arial Narrow" panose="020B0606020202030204" pitchFamily="34" charset="0"/>
              </a:rPr>
              <a:t>“A maioria das pessoas com infecções bacterianas melhora após completar o tratamento com antibióticos, mas também há muitos casos em que as pessoas padecem porque a bactéria desenvolve resistência ao antibiótico, que então não consegue mais matar a bactéria”, disse a autora correspondente Susan M. Rosenberg, professora de </a:t>
            </a:r>
            <a:r>
              <a:rPr lang="pt-BR" sz="2200" dirty="0" err="1">
                <a:latin typeface="Arial Narrow" panose="020B0606020202030204" pitchFamily="34" charset="0"/>
              </a:rPr>
              <a:t>Bayor</a:t>
            </a:r>
            <a:r>
              <a:rPr lang="pt-BR" sz="2200" dirty="0">
                <a:latin typeface="Arial Narrow" panose="020B0606020202030204" pitchFamily="34" charset="0"/>
              </a:rPr>
              <a:t>.</a:t>
            </a:r>
          </a:p>
          <a:p>
            <a:pPr algn="just">
              <a:lnSpc>
                <a:spcPct val="150000"/>
              </a:lnSpc>
            </a:pPr>
            <a:r>
              <a:rPr lang="pt-BR" sz="2200" dirty="0">
                <a:latin typeface="Arial Narrow" panose="020B0606020202030204" pitchFamily="34" charset="0"/>
              </a:rPr>
              <a:t>Os cientistas buscaram medicamentos que pudessem impedir ou retardar o desenvolvimento de resistência pela bactéria Escherichia coli a dois antibióticos quando exposta a um terceiro antibiótico, </a:t>
            </a:r>
            <a:r>
              <a:rPr lang="pt-BR" sz="2200" dirty="0" err="1">
                <a:latin typeface="Arial Narrow" panose="020B0606020202030204" pitchFamily="34" charset="0"/>
              </a:rPr>
              <a:t>ciprofloxacina</a:t>
            </a:r>
            <a:r>
              <a:rPr lang="pt-BR" sz="2200" dirty="0">
                <a:latin typeface="Arial Narrow" panose="020B0606020202030204" pitchFamily="34" charset="0"/>
              </a:rPr>
              <a:t>, o segundo mais prescrito nos Estados Unidos e associado a altas taxas de resistência bacteriana.</a:t>
            </a:r>
          </a:p>
        </p:txBody>
      </p:sp>
    </p:spTree>
    <p:extLst>
      <p:ext uri="{BB962C8B-B14F-4D97-AF65-F5344CB8AC3E}">
        <p14:creationId xmlns:p14="http://schemas.microsoft.com/office/powerpoint/2010/main" val="33406335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6DDF215-4D43-F702-EE8E-8F189D052823}"/>
              </a:ext>
            </a:extLst>
          </p:cNvPr>
          <p:cNvSpPr txBox="1"/>
          <p:nvPr/>
        </p:nvSpPr>
        <p:spPr>
          <a:xfrm>
            <a:off x="166057" y="640154"/>
            <a:ext cx="11790153" cy="612225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No estudo, os pesquisadores observaram que a droga DEQ reduz a velocidade na formação de genes associados à resistência pela bactéria. Estudos anteriores do grupo de pesquisa indicaram que culturas bacterianas expostas à </a:t>
            </a:r>
            <a:r>
              <a:rPr lang="pt-BR" sz="2200" dirty="0" err="1">
                <a:latin typeface="Arial Narrow" panose="020B0606020202030204" pitchFamily="34" charset="0"/>
              </a:rPr>
              <a:t>ciprofloxacina</a:t>
            </a:r>
            <a:r>
              <a:rPr lang="pt-BR" sz="2200" dirty="0">
                <a:latin typeface="Arial Narrow" panose="020B0606020202030204" pitchFamily="34" charset="0"/>
              </a:rPr>
              <a:t> em laboratório aumentam a taxa de mutação, sendo que algumas podem conferir resistência.</a:t>
            </a:r>
          </a:p>
          <a:p>
            <a:pPr algn="just">
              <a:lnSpc>
                <a:spcPct val="150000"/>
              </a:lnSpc>
            </a:pPr>
            <a:r>
              <a:rPr lang="pt-BR" sz="2200" dirty="0">
                <a:latin typeface="Arial Narrow" panose="020B0606020202030204" pitchFamily="34" charset="0"/>
              </a:rPr>
              <a:t>A análise recente aponta que em infecções animais tratadas com </a:t>
            </a:r>
            <a:r>
              <a:rPr lang="pt-BR" sz="2200" dirty="0" err="1">
                <a:latin typeface="Arial Narrow" panose="020B0606020202030204" pitchFamily="34" charset="0"/>
              </a:rPr>
              <a:t>ciprofloxacina</a:t>
            </a:r>
            <a:r>
              <a:rPr lang="pt-BR" sz="2200" dirty="0">
                <a:latin typeface="Arial Narrow" panose="020B0606020202030204" pitchFamily="34" charset="0"/>
              </a:rPr>
              <a:t>, a bactéria ativa um processo de mutação genética induzido por estresse. A resistência ao medicamento ocorre principalmente pelas bactérias que desenvolvem novas mutações, tanto clinicamente quanto em laboratório, e não pela aquisição de genes que conferem resistência a antibióticos de outras bactérias.</a:t>
            </a:r>
          </a:p>
          <a:p>
            <a:pPr algn="just">
              <a:lnSpc>
                <a:spcPct val="150000"/>
              </a:lnSpc>
            </a:pPr>
            <a:r>
              <a:rPr lang="pt-BR" sz="2200" dirty="0">
                <a:latin typeface="Arial Narrow" panose="020B0606020202030204" pitchFamily="34" charset="0"/>
              </a:rPr>
              <a:t>Os pesquisadores de </a:t>
            </a:r>
            <a:r>
              <a:rPr lang="pt-BR" sz="2200" dirty="0" err="1">
                <a:latin typeface="Arial Narrow" panose="020B0606020202030204" pitchFamily="34" charset="0"/>
              </a:rPr>
              <a:t>Bayor</a:t>
            </a:r>
            <a:r>
              <a:rPr lang="pt-BR" sz="2200" dirty="0">
                <a:latin typeface="Arial Narrow" panose="020B0606020202030204" pitchFamily="34" charset="0"/>
              </a:rPr>
              <a:t> avaliaram 1.120 medicamentos aprovados para uso humano por sua capacidade de diminuir a resposta bacteriana principal ao estresse, que eles mostraram contrariar o surgimento de mutações de resistência.</a:t>
            </a:r>
          </a:p>
          <a:p>
            <a:pPr algn="just">
              <a:lnSpc>
                <a:spcPct val="150000"/>
              </a:lnSpc>
            </a:pPr>
            <a:r>
              <a:rPr lang="pt-BR" sz="2200" dirty="0">
                <a:latin typeface="Arial Narrow" panose="020B0606020202030204" pitchFamily="34" charset="0"/>
              </a:rPr>
              <a:t>“Administrado junto com a </a:t>
            </a:r>
            <a:r>
              <a:rPr lang="pt-BR" sz="2200" dirty="0" err="1">
                <a:latin typeface="Arial Narrow" panose="020B0606020202030204" pitchFamily="34" charset="0"/>
              </a:rPr>
              <a:t>ciprofloxacina</a:t>
            </a:r>
            <a:r>
              <a:rPr lang="pt-BR" sz="2200" dirty="0">
                <a:latin typeface="Arial Narrow" panose="020B0606020202030204" pitchFamily="34" charset="0"/>
              </a:rPr>
              <a:t>, o DEQ reduziu o desenvolvimento de mutações que conferem resistência a antibióticos, tanto em culturas de laboratório quanto em modelos animais de infecção, e as bactérias</a:t>
            </a:r>
          </a:p>
        </p:txBody>
      </p:sp>
    </p:spTree>
    <p:extLst>
      <p:ext uri="{BB962C8B-B14F-4D97-AF65-F5344CB8AC3E}">
        <p14:creationId xmlns:p14="http://schemas.microsoft.com/office/powerpoint/2010/main" val="23240816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A3CB60C-62A5-62DE-5DEF-5F364CFE7AFF}"/>
              </a:ext>
            </a:extLst>
          </p:cNvPr>
          <p:cNvSpPr txBox="1"/>
          <p:nvPr/>
        </p:nvSpPr>
        <p:spPr>
          <a:xfrm>
            <a:off x="209550" y="500181"/>
            <a:ext cx="11772899" cy="6353086"/>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não desenvolveram resistência ao DEQ”, disse o primeiro autor Yin </a:t>
            </a:r>
            <a:r>
              <a:rPr lang="pt-BR" sz="2200" dirty="0" err="1">
                <a:latin typeface="Arial Narrow" panose="020B0606020202030204" pitchFamily="34" charset="0"/>
              </a:rPr>
              <a:t>Zhai</a:t>
            </a:r>
            <a:r>
              <a:rPr lang="pt-BR" sz="2200" dirty="0">
                <a:latin typeface="Arial Narrow" panose="020B0606020202030204" pitchFamily="34" charset="0"/>
              </a:rPr>
              <a:t>, pesquisador associado de pós-doutorado no laboratório.</a:t>
            </a:r>
          </a:p>
          <a:p>
            <a:pPr algn="just">
              <a:lnSpc>
                <a:spcPct val="150000"/>
              </a:lnSpc>
            </a:pPr>
            <a:r>
              <a:rPr lang="pt-BR" sz="2200" dirty="0">
                <a:latin typeface="Arial Narrow" panose="020B0606020202030204" pitchFamily="34" charset="0"/>
              </a:rPr>
              <a:t>Os pesquisadores afirmam que estudos complementares são necessários para avaliar a capacidade do DEQ de desacelerar a resistência bacteriana a antibióticos em pacientes.</a:t>
            </a:r>
          </a:p>
          <a:p>
            <a:pPr algn="r">
              <a:lnSpc>
                <a:spcPct val="150000"/>
              </a:lnSpc>
            </a:pPr>
            <a:r>
              <a:rPr lang="pt-BR" sz="1000" dirty="0">
                <a:latin typeface="Arial Narrow" panose="020B0606020202030204" pitchFamily="34" charset="0"/>
              </a:rPr>
              <a:t>Disponível em: https://www.cnnbrasil.com.br/</a:t>
            </a:r>
            <a:r>
              <a:rPr lang="pt-BR" sz="1000" dirty="0" err="1">
                <a:latin typeface="Arial Narrow" panose="020B0606020202030204" pitchFamily="34" charset="0"/>
              </a:rPr>
              <a:t>saude</a:t>
            </a:r>
            <a:r>
              <a:rPr lang="pt-BR" sz="1000" dirty="0">
                <a:latin typeface="Arial Narrow" panose="020B0606020202030204" pitchFamily="34" charset="0"/>
              </a:rPr>
              <a:t>/medicamento-reduz-capacidade-de-bacterias-de-desenvolver-resistencia-a-antibioticos/. Acesso em: 4 jun. 2025.</a:t>
            </a:r>
          </a:p>
          <a:p>
            <a:pPr algn="just">
              <a:lnSpc>
                <a:spcPct val="150000"/>
              </a:lnSpc>
            </a:pPr>
            <a:r>
              <a:rPr lang="pt-BR" sz="2200" dirty="0">
                <a:latin typeface="Arial Narrow" panose="020B0606020202030204" pitchFamily="34" charset="0"/>
              </a:rPr>
              <a:t> </a:t>
            </a:r>
          </a:p>
          <a:p>
            <a:pPr algn="ctr">
              <a:lnSpc>
                <a:spcPct val="150000"/>
              </a:lnSpc>
            </a:pPr>
            <a:r>
              <a:rPr lang="pt-BR" sz="2200" b="1" dirty="0">
                <a:latin typeface="Arial Narrow" panose="020B0606020202030204" pitchFamily="34" charset="0"/>
              </a:rPr>
              <a:t>Texto II</a:t>
            </a:r>
            <a:endParaRPr lang="pt-BR" sz="2200" dirty="0">
              <a:latin typeface="Arial Narrow" panose="020B0606020202030204" pitchFamily="34" charset="0"/>
            </a:endParaRPr>
          </a:p>
          <a:p>
            <a:pPr algn="ctr">
              <a:lnSpc>
                <a:spcPct val="150000"/>
              </a:lnSpc>
            </a:pPr>
            <a:r>
              <a:rPr lang="pt-BR" sz="2200" b="1" dirty="0">
                <a:latin typeface="Arial Narrow" panose="020B0606020202030204" pitchFamily="34" charset="0"/>
              </a:rPr>
              <a:t>Como acontece a resistência bacteriana?</a:t>
            </a: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“Existem bactérias que são naturalmente resistentes a determinados antibióticos. O problema é a resistência adquirida: trata-se de uma bactéria que era sensível e passou a ser resistente a esses antimicrobianos”, explica o dr. Rodrigo Lins, presidente da Sociedade de Infectologia do Estado do Rio de Janeiro.</a:t>
            </a:r>
          </a:p>
          <a:p>
            <a:pPr algn="just">
              <a:lnSpc>
                <a:spcPct val="150000"/>
              </a:lnSpc>
            </a:pPr>
            <a:endParaRPr lang="pt-BR" sz="2200" dirty="0">
              <a:latin typeface="Arial Narrow" panose="020B0606020202030204" pitchFamily="34" charset="0"/>
            </a:endParaRP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6782198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DD21D2-FAD2-0DE1-BF2A-3C0A03BFE08F}"/>
              </a:ext>
            </a:extLst>
          </p:cNvPr>
          <p:cNvSpPr txBox="1"/>
          <p:nvPr/>
        </p:nvSpPr>
        <p:spPr>
          <a:xfrm>
            <a:off x="157432" y="579769"/>
            <a:ext cx="11816032" cy="4356705"/>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Isso acontece porque existem milhões de bactérias que coexistem no nosso organismo, como no trato gastrointestinal, por exemplo. No meio de tantas outras, as bactérias resistentes não sobrevivem por muito tempo, já que costumam se replicar em um ritmo mais lento. Mas, com o uso exagerado de antibióticos, esse ecossistema é alterado pela morte das bactérias mais sensíveis.</a:t>
            </a:r>
          </a:p>
          <a:p>
            <a:pPr algn="just">
              <a:lnSpc>
                <a:spcPct val="150000"/>
              </a:lnSpc>
            </a:pPr>
            <a:r>
              <a:rPr lang="pt-BR" sz="2200" dirty="0">
                <a:latin typeface="Arial Narrow" panose="020B0606020202030204" pitchFamily="34" charset="0"/>
              </a:rPr>
              <a:t>“Essa casa vazia vai ser ocupada por outras. Quando você mata as bactérias sensíveis, aquelas resistentes que não iam durar muito tempo começam a não ter concorrência. Então, quanto menos antibiótico a gente usar, menos a gente está fazendo pressão de seleção para que essas bactérias resistentes ocupem novos espaços”, ilustra o especialista. (...)</a:t>
            </a:r>
          </a:p>
          <a:p>
            <a:pPr algn="r">
              <a:lnSpc>
                <a:spcPct val="150000"/>
              </a:lnSpc>
            </a:pPr>
            <a:r>
              <a:rPr lang="pt-BR" sz="1000" dirty="0">
                <a:latin typeface="Arial Narrow" panose="020B0606020202030204" pitchFamily="34" charset="0"/>
              </a:rPr>
              <a:t>Disponível em: https://drauziovarella.uol.com.br/infectologia/resistencia-bacteriana-por-que-nao-se-deve-usar-antibioticos-por-conta-propria/. Acesso em: 4 jun. 2025.</a:t>
            </a:r>
          </a:p>
        </p:txBody>
      </p:sp>
    </p:spTree>
    <p:extLst>
      <p:ext uri="{BB962C8B-B14F-4D97-AF65-F5344CB8AC3E}">
        <p14:creationId xmlns:p14="http://schemas.microsoft.com/office/powerpoint/2010/main" val="41350450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795CCB-47FA-3066-955F-C6C958BED1CE}"/>
              </a:ext>
            </a:extLst>
          </p:cNvPr>
          <p:cNvSpPr txBox="1"/>
          <p:nvPr/>
        </p:nvSpPr>
        <p:spPr>
          <a:xfrm>
            <a:off x="112143" y="632481"/>
            <a:ext cx="11809562" cy="6630085"/>
          </a:xfrm>
          <a:prstGeom prst="rect">
            <a:avLst/>
          </a:prstGeom>
          <a:noFill/>
        </p:spPr>
        <p:txBody>
          <a:bodyPr wrap="square">
            <a:spAutoFit/>
          </a:bodyPr>
          <a:lstStyle/>
          <a:p>
            <a:pPr algn="ctr">
              <a:lnSpc>
                <a:spcPct val="150000"/>
              </a:lnSpc>
            </a:pPr>
            <a:r>
              <a:rPr lang="pt-BR" sz="2200" b="1" dirty="0">
                <a:latin typeface="Arial Narrow" panose="020B0606020202030204" pitchFamily="34" charset="0"/>
              </a:rPr>
              <a:t>Texto III</a:t>
            </a:r>
          </a:p>
          <a:p>
            <a:pPr algn="ctr">
              <a:lnSpc>
                <a:spcPct val="150000"/>
              </a:lnSpc>
            </a:pPr>
            <a:r>
              <a:rPr lang="pt-BR" sz="2200" b="1" dirty="0">
                <a:latin typeface="Arial Narrow" panose="020B0606020202030204" pitchFamily="34" charset="0"/>
              </a:rPr>
              <a:t>Uso descontrolado de antibióticos aumenta resistência bacteriana, aponta pesquisadora da PUCRS</a:t>
            </a:r>
          </a:p>
          <a:p>
            <a:pPr algn="just">
              <a:lnSpc>
                <a:spcPct val="150000"/>
              </a:lnSpc>
            </a:pPr>
            <a:r>
              <a:rPr lang="pt-BR" sz="2200" dirty="0">
                <a:latin typeface="Arial Narrow" panose="020B0606020202030204" pitchFamily="34" charset="0"/>
              </a:rPr>
              <a:t>O corpo humano é um ambiente repleto de bactérias, muitas delas responsáveis por diversos processos essenciais para a vida, como a digestão. Os antibióticos, medicamentos que atuam exclusivamente no combate às bactérias, revolucionaram a história da medicina. Todavia, seu uso exacerbado vem levando à resistência contra o antídoto desses organismos, conforme relatório da Organização Mundial de Saúde. </a:t>
            </a:r>
          </a:p>
          <a:p>
            <a:pPr algn="just">
              <a:lnSpc>
                <a:spcPct val="150000"/>
              </a:lnSpc>
            </a:pPr>
            <a:r>
              <a:rPr lang="pt-BR" sz="2200" dirty="0">
                <a:latin typeface="Arial Narrow" panose="020B0606020202030204" pitchFamily="34" charset="0"/>
              </a:rPr>
              <a:t>A professora da Escola de Ciências da Saúde e da Vida e dos Programas de Pós-Graduação em Biologia Celular e Molecular e Odontologia, Sílvia Dias de Oliveira, é especialista em estudos de bactérias.  </a:t>
            </a:r>
          </a:p>
          <a:p>
            <a:pPr algn="just">
              <a:lnSpc>
                <a:spcPct val="150000"/>
              </a:lnSpc>
            </a:pPr>
            <a:r>
              <a:rPr lang="pt-BR" sz="2200" i="1" dirty="0">
                <a:latin typeface="Arial Narrow" panose="020B0606020202030204" pitchFamily="34" charset="0"/>
              </a:rPr>
              <a:t>“A resistência bacteriana a antibióticos é uma estratégia de sobrevivência desses microrganismos. Muitos antibióticos são produzidos por alguns microrganismos, que são naturalmente resistentes a eles, e esse mecanismo de resistência pode ser compartilhado com bactérias suscetíveis a estes fármacos, tornando-as resistentes”, </a:t>
            </a:r>
            <a:r>
              <a:rPr lang="pt-BR" sz="2200" dirty="0">
                <a:latin typeface="Arial Narrow" panose="020B0606020202030204" pitchFamily="34" charset="0"/>
              </a:rPr>
              <a:t>destaca.  (...)</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32081260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A9B5C0-9B4A-7EAF-9288-5F064EA6A21A}"/>
              </a:ext>
            </a:extLst>
          </p:cNvPr>
          <p:cNvSpPr txBox="1"/>
          <p:nvPr/>
        </p:nvSpPr>
        <p:spPr>
          <a:xfrm>
            <a:off x="230038" y="566678"/>
            <a:ext cx="11731924" cy="5372368"/>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Em seus últimos estudos, Silvia encontrou resultados alarmantes. “Detectamos bactérias </a:t>
            </a:r>
            <a:r>
              <a:rPr lang="pt-BR" sz="2200" dirty="0" err="1">
                <a:latin typeface="Arial Narrow" panose="020B0606020202030204" pitchFamily="34" charset="0"/>
              </a:rPr>
              <a:t>Staphylococcus</a:t>
            </a:r>
            <a:r>
              <a:rPr lang="pt-BR" sz="2200" dirty="0">
                <a:latin typeface="Arial Narrow" panose="020B0606020202030204" pitchFamily="34" charset="0"/>
              </a:rPr>
              <a:t> aureus e também </a:t>
            </a:r>
            <a:r>
              <a:rPr lang="pt-BR" sz="2200" dirty="0" err="1">
                <a:latin typeface="Arial Narrow" panose="020B0606020202030204" pitchFamily="34" charset="0"/>
              </a:rPr>
              <a:t>Staphylococcus</a:t>
            </a:r>
            <a:r>
              <a:rPr lang="pt-BR" sz="2200" dirty="0">
                <a:latin typeface="Arial Narrow" panose="020B0606020202030204" pitchFamily="34" charset="0"/>
              </a:rPr>
              <a:t> </a:t>
            </a:r>
            <a:r>
              <a:rPr lang="pt-BR" sz="2200" dirty="0" err="1">
                <a:latin typeface="Arial Narrow" panose="020B0606020202030204" pitchFamily="34" charset="0"/>
              </a:rPr>
              <a:t>epidermidis</a:t>
            </a:r>
            <a:r>
              <a:rPr lang="pt-BR" sz="2200" dirty="0">
                <a:latin typeface="Arial Narrow" panose="020B0606020202030204" pitchFamily="34" charset="0"/>
              </a:rPr>
              <a:t> resistentes à meticilina na cavidade oral de pacientes jovens e saudáveis, antes de cirurgia para extração de siso. Neste estudo, a maior prevalência de resistência que encontramos foi ao antibiótico azitromicina”, conclui. </a:t>
            </a:r>
          </a:p>
          <a:p>
            <a:pPr algn="just">
              <a:lnSpc>
                <a:spcPct val="150000"/>
              </a:lnSpc>
            </a:pPr>
            <a:r>
              <a:rPr lang="pt-BR" sz="2200" dirty="0">
                <a:latin typeface="Arial Narrow" panose="020B0606020202030204" pitchFamily="34" charset="0"/>
              </a:rPr>
              <a:t>Para atenuar o desenvolvimento de bactérias novas e mais resistentes, uma das soluções é a utilização de antibióticos somente quando necessário até o final do tratamento prescrito. Além disso, saneamento básico adequado, higienização das mãos, desinfecção e/ou cocção de alimentos, bem como evitar manipulação cruzada de alimentos ingeridos </a:t>
            </a:r>
            <a:r>
              <a:rPr lang="pt-BR" sz="2200" i="1" dirty="0">
                <a:latin typeface="Arial Narrow" panose="020B0606020202030204" pitchFamily="34" charset="0"/>
              </a:rPr>
              <a:t>in natura </a:t>
            </a:r>
            <a:r>
              <a:rPr lang="pt-BR" sz="2200" dirty="0">
                <a:latin typeface="Arial Narrow" panose="020B0606020202030204" pitchFamily="34" charset="0"/>
              </a:rPr>
              <a:t>com alimentos crus de origem animal e a limitação do uso de antibióticos em agropecuária são outras opções possíveis.  </a:t>
            </a:r>
          </a:p>
          <a:p>
            <a:pPr algn="just">
              <a:lnSpc>
                <a:spcPct val="150000"/>
              </a:lnSpc>
            </a:pPr>
            <a:r>
              <a:rPr lang="pt-BR" sz="2200" dirty="0">
                <a:latin typeface="Arial Narrow" panose="020B0606020202030204" pitchFamily="34" charset="0"/>
              </a:rPr>
              <a:t>(...)</a:t>
            </a:r>
          </a:p>
          <a:p>
            <a:pPr algn="r">
              <a:lnSpc>
                <a:spcPct val="150000"/>
              </a:lnSpc>
            </a:pPr>
            <a:r>
              <a:rPr lang="pt-BR" sz="1000" dirty="0">
                <a:latin typeface="Arial Narrow" panose="020B0606020202030204" pitchFamily="34" charset="0"/>
              </a:rPr>
              <a:t>Disponível em: https://portal.pucrs.br/noticias/pesquisa/uso-descontrolado-de-antibioticos-aumenta-resistencia-bacteriana-aponta-pesquisadora-da-escola-de-ciencias-da-saude-e-da-vida/. Acesso em: 4 jun. 2025. (Adaptado).</a:t>
            </a:r>
          </a:p>
        </p:txBody>
      </p:sp>
    </p:spTree>
    <p:extLst>
      <p:ext uri="{BB962C8B-B14F-4D97-AF65-F5344CB8AC3E}">
        <p14:creationId xmlns:p14="http://schemas.microsoft.com/office/powerpoint/2010/main" val="5843418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7397AD-A8F5-12F3-6D2E-D686D4092987}"/>
              </a:ext>
            </a:extLst>
          </p:cNvPr>
          <p:cNvSpPr txBox="1"/>
          <p:nvPr/>
        </p:nvSpPr>
        <p:spPr>
          <a:xfrm>
            <a:off x="174685" y="607079"/>
            <a:ext cx="11772900" cy="6630085"/>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ORIENTAÇÕES GERAIS PARA PRODUZIR O ARTIGO DE DIVULGAÇÃO CIENTÍFICA:</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1) Ao redigir o seu texto, obedeça às características do gênero textual “Artigo de Divulgação Científica”.</a:t>
            </a:r>
          </a:p>
          <a:p>
            <a:pPr algn="just">
              <a:lnSpc>
                <a:spcPct val="150000"/>
              </a:lnSpc>
            </a:pPr>
            <a:r>
              <a:rPr lang="pt-BR" sz="2200" dirty="0">
                <a:latin typeface="Arial Narrow" panose="020B0606020202030204" pitchFamily="34" charset="0"/>
              </a:rPr>
              <a:t>2) Faça um projeto de texto antes de iniciar a escrita, leia os textos motivadores, marque palavras/expressões/trechos-chave. </a:t>
            </a:r>
          </a:p>
          <a:p>
            <a:pPr algn="just">
              <a:lnSpc>
                <a:spcPct val="150000"/>
              </a:lnSpc>
            </a:pPr>
            <a:r>
              <a:rPr lang="pt-BR" sz="2200" dirty="0">
                <a:latin typeface="Arial Narrow" panose="020B0606020202030204" pitchFamily="34" charset="0"/>
              </a:rPr>
              <a:t>3) Organizar é o primeiro passo para elaborar o seu texto.</a:t>
            </a:r>
          </a:p>
          <a:p>
            <a:pPr algn="just">
              <a:lnSpc>
                <a:spcPct val="150000"/>
              </a:lnSpc>
            </a:pPr>
            <a:r>
              <a:rPr lang="pt-BR" sz="2200" dirty="0">
                <a:latin typeface="Arial Narrow" panose="020B0606020202030204" pitchFamily="34" charset="0"/>
              </a:rPr>
              <a:t>4) Anote os principais aspectos da sua produção retomando as características do gênero.</a:t>
            </a:r>
          </a:p>
          <a:p>
            <a:pPr algn="just">
              <a:lnSpc>
                <a:spcPct val="150000"/>
              </a:lnSpc>
            </a:pPr>
            <a:r>
              <a:rPr lang="pt-BR" sz="2200" dirty="0">
                <a:latin typeface="Arial Narrow" panose="020B0606020202030204" pitchFamily="34" charset="0"/>
              </a:rPr>
              <a:t>5) Reflita sobre os textos motivadores que você leu. </a:t>
            </a:r>
          </a:p>
          <a:p>
            <a:pPr algn="just">
              <a:lnSpc>
                <a:spcPct val="150000"/>
              </a:lnSpc>
            </a:pPr>
            <a:r>
              <a:rPr lang="pt-BR" sz="2200" dirty="0">
                <a:latin typeface="Arial Narrow" panose="020B0606020202030204" pitchFamily="34" charset="0"/>
              </a:rPr>
              <a:t>6) Elabore o primeiro parágrafo pensando nos leitores, contextualize o tema.</a:t>
            </a:r>
          </a:p>
          <a:p>
            <a:pPr algn="just">
              <a:lnSpc>
                <a:spcPct val="150000"/>
              </a:lnSpc>
            </a:pPr>
            <a:r>
              <a:rPr lang="pt-BR" sz="2200" dirty="0">
                <a:latin typeface="Arial Narrow" panose="020B0606020202030204" pitchFamily="34" charset="0"/>
              </a:rPr>
              <a:t>7) Sua escrita precisa ser fluida, objetiva e clara. Afinal, os leitores devem compreender o seu texto.</a:t>
            </a:r>
          </a:p>
          <a:p>
            <a:pPr algn="just">
              <a:lnSpc>
                <a:spcPct val="150000"/>
              </a:lnSpc>
            </a:pPr>
            <a:r>
              <a:rPr lang="pt-BR" sz="2200" dirty="0">
                <a:latin typeface="Arial Narrow" panose="020B0606020202030204" pitchFamily="34" charset="0"/>
              </a:rPr>
              <a:t>8) Faça associações, apresente intertextualidade, trazer outros autores (vozes) é um aspecto valorizado na construção do gênero artigo de divulgação científica. </a:t>
            </a:r>
          </a:p>
          <a:p>
            <a:pPr algn="just">
              <a:lnSpc>
                <a:spcPct val="150000"/>
              </a:lnSpc>
            </a:pPr>
            <a:endParaRPr lang="pt-BR" sz="2200" dirty="0">
              <a:latin typeface="Arial Narrow" panose="020B0606020202030204" pitchFamily="34" charset="0"/>
            </a:endParaRPr>
          </a:p>
        </p:txBody>
      </p:sp>
    </p:spTree>
    <p:extLst>
      <p:ext uri="{BB962C8B-B14F-4D97-AF65-F5344CB8AC3E}">
        <p14:creationId xmlns:p14="http://schemas.microsoft.com/office/powerpoint/2010/main" val="12309826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153E0C5-F8CA-0231-41BC-FDB9962B6DF9}"/>
              </a:ext>
            </a:extLst>
          </p:cNvPr>
          <p:cNvSpPr txBox="1"/>
          <p:nvPr/>
        </p:nvSpPr>
        <p:spPr>
          <a:xfrm>
            <a:off x="157431" y="588873"/>
            <a:ext cx="11790153" cy="510659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9) É preciso argumentar quanto ao tema abordado selecionado informações. Para isso, defina estratégias argumentativas para refletir sobre o tema.</a:t>
            </a:r>
          </a:p>
          <a:p>
            <a:pPr algn="just">
              <a:lnSpc>
                <a:spcPct val="150000"/>
              </a:lnSpc>
            </a:pPr>
            <a:r>
              <a:rPr lang="pt-BR" sz="2200" dirty="0">
                <a:latin typeface="Arial Narrow" panose="020B0606020202030204" pitchFamily="34" charset="0"/>
              </a:rPr>
              <a:t>10) Construa uma sequência expositivo-argumentativa ao escrever o seu texto.</a:t>
            </a:r>
          </a:p>
          <a:p>
            <a:pPr algn="just">
              <a:lnSpc>
                <a:spcPct val="150000"/>
              </a:lnSpc>
            </a:pPr>
            <a:r>
              <a:rPr lang="pt-BR" sz="2200" dirty="0">
                <a:latin typeface="Arial Narrow" panose="020B0606020202030204" pitchFamily="34" charset="0"/>
              </a:rPr>
              <a:t>11) Pense nos elementos articuladores que serão utilizados no seu texto e nos elementos modalizadores.</a:t>
            </a:r>
          </a:p>
          <a:p>
            <a:pPr algn="just">
              <a:lnSpc>
                <a:spcPct val="150000"/>
              </a:lnSpc>
            </a:pPr>
            <a:r>
              <a:rPr lang="pt-BR" sz="2200" dirty="0">
                <a:latin typeface="Arial Narrow" panose="020B0606020202030204" pitchFamily="34" charset="0"/>
              </a:rPr>
              <a:t>12) Agora, depois dessa reflexão analítica e do seu “projeto de texto”, escreva o seu texto.</a:t>
            </a:r>
          </a:p>
          <a:p>
            <a:pPr algn="just">
              <a:lnSpc>
                <a:spcPct val="150000"/>
              </a:lnSpc>
            </a:pPr>
            <a:r>
              <a:rPr lang="pt-BR" sz="2200" dirty="0">
                <a:latin typeface="Arial Narrow" panose="020B0606020202030204" pitchFamily="34" charset="0"/>
              </a:rPr>
              <a:t>13) Assim que finalizar a sua escrita, releia voltando nesses aspectos aqui apresentados e veja se você atentou para os aspectos aqui apresentados.</a:t>
            </a:r>
          </a:p>
          <a:p>
            <a:pPr algn="just">
              <a:lnSpc>
                <a:spcPct val="150000"/>
              </a:lnSpc>
            </a:pPr>
            <a:r>
              <a:rPr lang="pt-BR" sz="2200" dirty="0">
                <a:latin typeface="Arial Narrow" panose="020B0606020202030204" pitchFamily="34" charset="0"/>
              </a:rPr>
              <a:t>14) A linguagem do seu texto deve ser acessível ao público/leitor.</a:t>
            </a:r>
          </a:p>
          <a:p>
            <a:pPr algn="just">
              <a:lnSpc>
                <a:spcPct val="150000"/>
              </a:lnSpc>
            </a:pPr>
            <a:r>
              <a:rPr lang="pt-BR" sz="2200" dirty="0">
                <a:latin typeface="Arial Narrow" panose="020B0606020202030204" pitchFamily="34" charset="0"/>
              </a:rPr>
              <a:t>15) Dê um título para o seu texto. </a:t>
            </a:r>
          </a:p>
          <a:p>
            <a:pPr algn="just">
              <a:lnSpc>
                <a:spcPct val="150000"/>
              </a:lnSpc>
            </a:pPr>
            <a:r>
              <a:rPr lang="pt-BR" sz="2200" dirty="0">
                <a:latin typeface="Arial Narrow" panose="020B0606020202030204" pitchFamily="34" charset="0"/>
              </a:rPr>
              <a:t>16) Releia o texto e faça a reescrita. </a:t>
            </a:r>
          </a:p>
        </p:txBody>
      </p:sp>
    </p:spTree>
    <p:extLst>
      <p:ext uri="{BB962C8B-B14F-4D97-AF65-F5344CB8AC3E}">
        <p14:creationId xmlns:p14="http://schemas.microsoft.com/office/powerpoint/2010/main" val="36925598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84794A2-C7CB-D56A-701E-804760344227}"/>
              </a:ext>
            </a:extLst>
          </p:cNvPr>
          <p:cNvPicPr>
            <a:picLocks noChangeAspect="1"/>
          </p:cNvPicPr>
          <p:nvPr/>
        </p:nvPicPr>
        <p:blipFill>
          <a:blip r:embed="rId2"/>
          <a:stretch>
            <a:fillRect/>
          </a:stretch>
        </p:blipFill>
        <p:spPr>
          <a:xfrm>
            <a:off x="274093" y="675246"/>
            <a:ext cx="5243014" cy="676715"/>
          </a:xfrm>
          <a:prstGeom prst="rect">
            <a:avLst/>
          </a:prstGeom>
        </p:spPr>
      </p:pic>
      <p:sp>
        <p:nvSpPr>
          <p:cNvPr id="4" name="CaixaDeTexto 3">
            <a:extLst>
              <a:ext uri="{FF2B5EF4-FFF2-40B4-BE49-F238E27FC236}">
                <a16:creationId xmlns:a16="http://schemas.microsoft.com/office/drawing/2014/main" id="{ED9252B8-AD36-6A0E-4DC5-5543D164BCDC}"/>
              </a:ext>
            </a:extLst>
          </p:cNvPr>
          <p:cNvSpPr txBox="1"/>
          <p:nvPr/>
        </p:nvSpPr>
        <p:spPr>
          <a:xfrm>
            <a:off x="261667" y="1480254"/>
            <a:ext cx="11642785" cy="3594702"/>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Caro(a) estudante, no decorrer da realização dos diálogos, leituras e atividades propostas, buscamos conhecer um pouco mais sobre os gêneros textuais Romance, Artigo de Divulgação Científica, Charge e Cartum. Agora, propomos a você a realização de algumas questões que, além de contribuir com a sistematização dos conhecimentos adquiridos por você, poderão ser norteadoras do que você ainda necessita buscar “conhecer mais”. </a:t>
            </a:r>
          </a:p>
          <a:p>
            <a:pPr algn="just">
              <a:lnSpc>
                <a:spcPct val="150000"/>
              </a:lnSpc>
            </a:pPr>
            <a:endParaRPr lang="pt-BR" sz="2200" b="1" dirty="0">
              <a:latin typeface="Arial Narrow" panose="020B0606020202030204" pitchFamily="34" charset="0"/>
            </a:endParaRPr>
          </a:p>
          <a:p>
            <a:pPr algn="just">
              <a:lnSpc>
                <a:spcPct val="150000"/>
              </a:lnSpc>
            </a:pPr>
            <a:r>
              <a:rPr lang="pt-BR" sz="2200" dirty="0">
                <a:latin typeface="Arial Narrow" panose="020B0606020202030204" pitchFamily="34" charset="0"/>
              </a:rPr>
              <a:t>Leia o texto.</a:t>
            </a:r>
          </a:p>
        </p:txBody>
      </p:sp>
    </p:spTree>
    <p:extLst>
      <p:ext uri="{BB962C8B-B14F-4D97-AF65-F5344CB8AC3E}">
        <p14:creationId xmlns:p14="http://schemas.microsoft.com/office/powerpoint/2010/main" val="34999332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4FB95F8-DBA5-2CF1-8DAA-4369E073D060}"/>
              </a:ext>
            </a:extLst>
          </p:cNvPr>
          <p:cNvPicPr>
            <a:picLocks noChangeAspect="1"/>
          </p:cNvPicPr>
          <p:nvPr/>
        </p:nvPicPr>
        <p:blipFill>
          <a:blip r:embed="rId2"/>
          <a:stretch>
            <a:fillRect/>
          </a:stretch>
        </p:blipFill>
        <p:spPr>
          <a:xfrm>
            <a:off x="1694330" y="688805"/>
            <a:ext cx="5589410" cy="2825663"/>
          </a:xfrm>
          <a:prstGeom prst="rect">
            <a:avLst/>
          </a:prstGeom>
        </p:spPr>
      </p:pic>
      <p:sp>
        <p:nvSpPr>
          <p:cNvPr id="4" name="CaixaDeTexto 3">
            <a:extLst>
              <a:ext uri="{FF2B5EF4-FFF2-40B4-BE49-F238E27FC236}">
                <a16:creationId xmlns:a16="http://schemas.microsoft.com/office/drawing/2014/main" id="{B10F57C0-655F-89A7-39E3-E8E4DA861063}"/>
              </a:ext>
            </a:extLst>
          </p:cNvPr>
          <p:cNvSpPr txBox="1"/>
          <p:nvPr/>
        </p:nvSpPr>
        <p:spPr>
          <a:xfrm>
            <a:off x="264882" y="3514468"/>
            <a:ext cx="11818187" cy="3075265"/>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 </a:t>
            </a:r>
            <a:r>
              <a:rPr lang="pt-BR" sz="2200" dirty="0">
                <a:latin typeface="Arial Narrow" panose="020B0606020202030204" pitchFamily="34" charset="0"/>
              </a:rPr>
              <a:t>Qual é o tema da charge?</a:t>
            </a:r>
          </a:p>
          <a:p>
            <a:pPr algn="just">
              <a:lnSpc>
                <a:spcPct val="150000"/>
              </a:lnSpc>
            </a:pPr>
            <a:r>
              <a:rPr lang="pt-BR" sz="2200" dirty="0">
                <a:latin typeface="Arial Narrow" panose="020B0606020202030204" pitchFamily="34" charset="0"/>
              </a:rPr>
              <a:t>(A) A tristeza do pai ao ler a lista. </a:t>
            </a:r>
          </a:p>
          <a:p>
            <a:pPr algn="just">
              <a:lnSpc>
                <a:spcPct val="150000"/>
              </a:lnSpc>
            </a:pPr>
            <a:r>
              <a:rPr lang="pt-BR" sz="2200" dirty="0">
                <a:latin typeface="Arial Narrow" panose="020B0606020202030204" pitchFamily="34" charset="0"/>
              </a:rPr>
              <a:t>(B) O valor alto do material escolar. </a:t>
            </a:r>
          </a:p>
          <a:p>
            <a:pPr algn="just">
              <a:lnSpc>
                <a:spcPct val="150000"/>
              </a:lnSpc>
            </a:pPr>
            <a:r>
              <a:rPr lang="pt-BR" sz="2200" dirty="0">
                <a:latin typeface="Arial Narrow" panose="020B0606020202030204" pitchFamily="34" charset="0"/>
              </a:rPr>
              <a:t>(C) A qualidade do material escolar.</a:t>
            </a:r>
          </a:p>
          <a:p>
            <a:pPr algn="just">
              <a:lnSpc>
                <a:spcPct val="150000"/>
              </a:lnSpc>
            </a:pPr>
            <a:r>
              <a:rPr lang="pt-BR" sz="2200" dirty="0">
                <a:latin typeface="Arial Narrow" panose="020B0606020202030204" pitchFamily="34" charset="0"/>
              </a:rPr>
              <a:t>(D) O desejo de comprar material escolar.</a:t>
            </a:r>
          </a:p>
          <a:p>
            <a:pPr algn="just">
              <a:lnSpc>
                <a:spcPct val="150000"/>
              </a:lnSpc>
            </a:pPr>
            <a:r>
              <a:rPr lang="pt-BR" sz="2200" dirty="0">
                <a:latin typeface="Arial Narrow" panose="020B0606020202030204" pitchFamily="34" charset="0"/>
              </a:rPr>
              <a:t>(E) A ausência de itens no material escolar.</a:t>
            </a:r>
          </a:p>
        </p:txBody>
      </p:sp>
      <p:sp>
        <p:nvSpPr>
          <p:cNvPr id="6" name="CaixaDeTexto 5">
            <a:extLst>
              <a:ext uri="{FF2B5EF4-FFF2-40B4-BE49-F238E27FC236}">
                <a16:creationId xmlns:a16="http://schemas.microsoft.com/office/drawing/2014/main" id="{EE9D45B5-BDCE-7E0F-A06C-0736D992186D}"/>
              </a:ext>
            </a:extLst>
          </p:cNvPr>
          <p:cNvSpPr txBox="1"/>
          <p:nvPr/>
        </p:nvSpPr>
        <p:spPr>
          <a:xfrm>
            <a:off x="7445822" y="3097312"/>
            <a:ext cx="4481296" cy="246221"/>
          </a:xfrm>
          <a:prstGeom prst="rect">
            <a:avLst/>
          </a:prstGeom>
          <a:noFill/>
        </p:spPr>
        <p:txBody>
          <a:bodyPr wrap="square">
            <a:spAutoFit/>
          </a:bodyPr>
          <a:lstStyle/>
          <a:p>
            <a:pPr algn="ctr"/>
            <a:r>
              <a:rPr lang="pt-BR" sz="1000" dirty="0">
                <a:latin typeface="Arial Narrow" panose="020B0606020202030204" pitchFamily="34" charset="0"/>
              </a:rPr>
              <a:t>Disponível em: https://static.escolakids.uol.com.br/</a:t>
            </a:r>
            <a:r>
              <a:rPr lang="pt-BR" sz="1000" dirty="0" err="1">
                <a:latin typeface="Arial Narrow" panose="020B0606020202030204" pitchFamily="34" charset="0"/>
              </a:rPr>
              <a:t>image</a:t>
            </a:r>
            <a:r>
              <a:rPr lang="pt-BR" sz="1000" dirty="0">
                <a:latin typeface="Arial Narrow" panose="020B0606020202030204" pitchFamily="34" charset="0"/>
              </a:rPr>
              <a:t>/cartum.jpg. Acesso em: 9 jun. 2025.</a:t>
            </a:r>
          </a:p>
        </p:txBody>
      </p:sp>
    </p:spTree>
    <p:extLst>
      <p:ext uri="{BB962C8B-B14F-4D97-AF65-F5344CB8AC3E}">
        <p14:creationId xmlns:p14="http://schemas.microsoft.com/office/powerpoint/2010/main" val="41330834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0EA82C5-8D61-FE3C-7608-1195943117E6}"/>
              </a:ext>
            </a:extLst>
          </p:cNvPr>
          <p:cNvSpPr txBox="1"/>
          <p:nvPr/>
        </p:nvSpPr>
        <p:spPr>
          <a:xfrm>
            <a:off x="183310" y="671755"/>
            <a:ext cx="11781527" cy="2400657"/>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Considere o cartum a seguir para responder aos itens 2 e 3.</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2. Enem 2022. </a:t>
            </a:r>
            <a:r>
              <a:rPr lang="pt-BR" sz="2200" dirty="0">
                <a:latin typeface="Arial Narrow" panose="020B0606020202030204" pitchFamily="34" charset="0"/>
              </a:rPr>
              <a:t>No cartum, o confronto entre primatas produz um efeito de humor que se vincula à função social de</a:t>
            </a:r>
          </a:p>
          <a:p>
            <a:endParaRPr lang="pt-BR" dirty="0"/>
          </a:p>
        </p:txBody>
      </p:sp>
      <p:pic>
        <p:nvPicPr>
          <p:cNvPr id="4" name="Imagem 3">
            <a:extLst>
              <a:ext uri="{FF2B5EF4-FFF2-40B4-BE49-F238E27FC236}">
                <a16:creationId xmlns:a16="http://schemas.microsoft.com/office/drawing/2014/main" id="{354888F7-F6F3-2D21-D4AF-E0BEF5D615DD}"/>
              </a:ext>
            </a:extLst>
          </p:cNvPr>
          <p:cNvPicPr>
            <a:picLocks noChangeAspect="1"/>
          </p:cNvPicPr>
          <p:nvPr/>
        </p:nvPicPr>
        <p:blipFill>
          <a:blip r:embed="rId2"/>
          <a:stretch>
            <a:fillRect/>
          </a:stretch>
        </p:blipFill>
        <p:spPr>
          <a:xfrm>
            <a:off x="2969450" y="2981205"/>
            <a:ext cx="5408506" cy="3205040"/>
          </a:xfrm>
          <a:prstGeom prst="rect">
            <a:avLst/>
          </a:prstGeom>
        </p:spPr>
      </p:pic>
    </p:spTree>
    <p:extLst>
      <p:ext uri="{BB962C8B-B14F-4D97-AF65-F5344CB8AC3E}">
        <p14:creationId xmlns:p14="http://schemas.microsoft.com/office/powerpoint/2010/main" val="2762267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D45832-CCAE-4765-3FE1-D0B4D7CF3950}"/>
              </a:ext>
            </a:extLst>
          </p:cNvPr>
          <p:cNvSpPr txBox="1"/>
          <p:nvPr/>
        </p:nvSpPr>
        <p:spPr>
          <a:xfrm>
            <a:off x="174685" y="676568"/>
            <a:ext cx="11824658" cy="359470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(A) Acentuar a necessidade de respeito entre as diferentes espécies.</a:t>
            </a:r>
          </a:p>
          <a:p>
            <a:pPr algn="just">
              <a:lnSpc>
                <a:spcPct val="150000"/>
              </a:lnSpc>
            </a:pPr>
            <a:r>
              <a:rPr lang="pt-BR" sz="2200" dirty="0">
                <a:latin typeface="Arial Narrow" panose="020B0606020202030204" pitchFamily="34" charset="0"/>
              </a:rPr>
              <a:t>(B) Criticar a postura humana de fazer piada com assuntos sérios.</a:t>
            </a:r>
          </a:p>
          <a:p>
            <a:pPr algn="just">
              <a:lnSpc>
                <a:spcPct val="150000"/>
              </a:lnSpc>
            </a:pPr>
            <a:r>
              <a:rPr lang="pt-BR" sz="2200" dirty="0">
                <a:latin typeface="Arial Narrow" panose="020B0606020202030204" pitchFamily="34" charset="0"/>
              </a:rPr>
              <a:t>(C) Questionar a indiferença do homem em relação ao meio ambiente.</a:t>
            </a:r>
          </a:p>
          <a:p>
            <a:pPr algn="just">
              <a:lnSpc>
                <a:spcPct val="150000"/>
              </a:lnSpc>
            </a:pPr>
            <a:r>
              <a:rPr lang="pt-BR" sz="2200" dirty="0">
                <a:latin typeface="Arial Narrow" panose="020B0606020202030204" pitchFamily="34" charset="0"/>
              </a:rPr>
              <a:t>(D) Destacar a limitação humana para a percepção da realidade da vida animal.</a:t>
            </a:r>
          </a:p>
          <a:p>
            <a:pPr algn="just">
              <a:lnSpc>
                <a:spcPct val="150000"/>
              </a:lnSpc>
            </a:pPr>
            <a:r>
              <a:rPr lang="pt-BR" sz="2200" dirty="0">
                <a:latin typeface="Arial Narrow" panose="020B0606020202030204" pitchFamily="34" charset="0"/>
              </a:rPr>
              <a:t>(E) Alertar a população para a conveniência do desenvolvimento tecnológico.</a:t>
            </a:r>
          </a:p>
          <a:p>
            <a:pPr algn="just">
              <a:lnSpc>
                <a:spcPct val="150000"/>
              </a:lnSpc>
            </a:pPr>
            <a:r>
              <a:rPr lang="pt-BR" sz="2200" dirty="0">
                <a:latin typeface="Arial Narrow" panose="020B0606020202030204" pitchFamily="34" charset="0"/>
              </a:rPr>
              <a:t>Disponível em: https://plataformaassaad.com.br/questao-20-caderno-azul-do-enem-2022-ppl-dia-1/. Acesso em: 9 jun. 2025.</a:t>
            </a:r>
          </a:p>
        </p:txBody>
      </p:sp>
    </p:spTree>
    <p:extLst>
      <p:ext uri="{BB962C8B-B14F-4D97-AF65-F5344CB8AC3E}">
        <p14:creationId xmlns:p14="http://schemas.microsoft.com/office/powerpoint/2010/main" val="5894978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54B3EA-A706-63AD-7468-E7B2653EDF37}"/>
              </a:ext>
            </a:extLst>
          </p:cNvPr>
          <p:cNvSpPr txBox="1"/>
          <p:nvPr/>
        </p:nvSpPr>
        <p:spPr>
          <a:xfrm>
            <a:off x="191937" y="668417"/>
            <a:ext cx="11764274" cy="4090928"/>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3. </a:t>
            </a:r>
            <a:r>
              <a:rPr lang="pt-BR" sz="2200" dirty="0">
                <a:latin typeface="Arial Narrow" panose="020B0606020202030204" pitchFamily="34" charset="0"/>
              </a:rPr>
              <a:t>Nesse cartum, a linguagem não verbal </a:t>
            </a:r>
          </a:p>
          <a:p>
            <a:pPr algn="just">
              <a:lnSpc>
                <a:spcPct val="150000"/>
              </a:lnSpc>
            </a:pPr>
            <a:r>
              <a:rPr lang="pt-BR" sz="2200" dirty="0">
                <a:latin typeface="Arial Narrow" panose="020B0606020202030204" pitchFamily="34" charset="0"/>
              </a:rPr>
              <a:t>(A) ilustra que todo texto que utiliza essa linguagem é de fácil compreensão. </a:t>
            </a:r>
          </a:p>
          <a:p>
            <a:pPr algn="just">
              <a:lnSpc>
                <a:spcPct val="150000"/>
              </a:lnSpc>
            </a:pPr>
            <a:r>
              <a:rPr lang="pt-BR" sz="2200" dirty="0">
                <a:latin typeface="Arial Narrow" panose="020B0606020202030204" pitchFamily="34" charset="0"/>
              </a:rPr>
              <a:t>(B) constitui elemento essencial para a mensagem que se deseja passar para os leitores. </a:t>
            </a:r>
          </a:p>
          <a:p>
            <a:pPr algn="just">
              <a:lnSpc>
                <a:spcPct val="150000"/>
              </a:lnSpc>
            </a:pPr>
            <a:r>
              <a:rPr lang="pt-BR" sz="2200" dirty="0">
                <a:latin typeface="Arial Narrow" panose="020B0606020202030204" pitchFamily="34" charset="0"/>
              </a:rPr>
              <a:t>(C) foi usada com o intuito de demonstrar que são necessárias palavras para a compreensão de um texto.</a:t>
            </a:r>
          </a:p>
          <a:p>
            <a:pPr algn="just">
              <a:lnSpc>
                <a:spcPct val="150000"/>
              </a:lnSpc>
            </a:pPr>
            <a:r>
              <a:rPr lang="pt-BR" sz="2200" dirty="0">
                <a:latin typeface="Arial Narrow" panose="020B0606020202030204" pitchFamily="34" charset="0"/>
              </a:rPr>
              <a:t>(D) demonstra que os elementos visuais são usados, somente, com o objetivo de tornar o texto mais atraente ao leitor.</a:t>
            </a:r>
          </a:p>
          <a:p>
            <a:pPr algn="just">
              <a:lnSpc>
                <a:spcPct val="150000"/>
              </a:lnSpc>
            </a:pPr>
            <a:r>
              <a:rPr lang="pt-BR" sz="2200" dirty="0">
                <a:latin typeface="Arial Narrow" panose="020B0606020202030204" pitchFamily="34" charset="0"/>
              </a:rPr>
              <a:t>(E) indica que é impossível compreender um texto somente com a leitura de imagens, por isso os homens taparam os olhos, a boca e os ouvidos.</a:t>
            </a:r>
          </a:p>
        </p:txBody>
      </p:sp>
    </p:spTree>
    <p:extLst>
      <p:ext uri="{BB962C8B-B14F-4D97-AF65-F5344CB8AC3E}">
        <p14:creationId xmlns:p14="http://schemas.microsoft.com/office/powerpoint/2010/main" val="35398826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4A2242-C761-E307-C6BE-12DB199173A0}"/>
              </a:ext>
            </a:extLst>
          </p:cNvPr>
          <p:cNvSpPr txBox="1"/>
          <p:nvPr/>
        </p:nvSpPr>
        <p:spPr>
          <a:xfrm>
            <a:off x="174684" y="675614"/>
            <a:ext cx="11712516" cy="5614422"/>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Leia o fragmento do romance </a:t>
            </a:r>
            <a:r>
              <a:rPr lang="pt-BR" sz="2200" i="1" dirty="0">
                <a:latin typeface="Arial Narrow" panose="020B0606020202030204" pitchFamily="34" charset="0"/>
              </a:rPr>
              <a:t>A moreninha</a:t>
            </a:r>
            <a:r>
              <a:rPr lang="pt-BR" sz="2200" dirty="0">
                <a:latin typeface="Arial Narrow" panose="020B0606020202030204" pitchFamily="34" charset="0"/>
              </a:rPr>
              <a:t>, de Joaquim Manuel de Macedo, para responder às questões.</a:t>
            </a:r>
          </a:p>
          <a:p>
            <a:pPr algn="just">
              <a:lnSpc>
                <a:spcPct val="150000"/>
              </a:lnSpc>
            </a:pPr>
            <a:endParaRPr lang="pt-BR" sz="2200" dirty="0">
              <a:latin typeface="Arial Narrow" panose="020B0606020202030204" pitchFamily="34" charset="0"/>
            </a:endParaRPr>
          </a:p>
          <a:p>
            <a:pPr algn="just">
              <a:lnSpc>
                <a:spcPct val="150000"/>
              </a:lnSpc>
            </a:pPr>
            <a:r>
              <a:rPr lang="pt-BR" sz="2200" dirty="0">
                <a:latin typeface="Arial Narrow" panose="020B0606020202030204" pitchFamily="34" charset="0"/>
              </a:rPr>
              <a:t>Chegou o sábado. O nosso Augusto, depois de muitos rodeios e cerimônias, pediu finalmente licença para ir passar o dia de domingo na ilha de… e obteve em resposta um não redondo; jurou que tinha dado sua palavra de honra de lá se achar nesse dia e o pai, para que o filho não cumprisse a palavra, nem faltasse à honra, julgou muito conveniente trancá-lo em seu quarto.</a:t>
            </a:r>
          </a:p>
          <a:p>
            <a:pPr algn="just">
              <a:lnSpc>
                <a:spcPct val="150000"/>
              </a:lnSpc>
            </a:pPr>
            <a:r>
              <a:rPr lang="pt-BR" sz="2200" dirty="0">
                <a:latin typeface="Arial Narrow" panose="020B0606020202030204" pitchFamily="34" charset="0"/>
              </a:rPr>
              <a:t>Mania antiga é essa de querer triunfar das paixões com fortes meios; erro palmar, principalmente no caso em que se acha o nosso estudante; amor é um menino doidinho e malcriado que, quando alguém intenta refreá-lo, chora, escarapela, esperneia, escabuja, morde, belisca e incomoda mais que solto e livre; prudente é facilitar-lhe o que deseja, para que ele disso se desgoste; soltá-lo no prado, para que não corra; limpar-lhe o caminho, para que não passe; acabar com as dificuldades e oposições, para que ele durma e muitas vezes morra. </a:t>
            </a:r>
          </a:p>
        </p:txBody>
      </p:sp>
    </p:spTree>
    <p:extLst>
      <p:ext uri="{BB962C8B-B14F-4D97-AF65-F5344CB8AC3E}">
        <p14:creationId xmlns:p14="http://schemas.microsoft.com/office/powerpoint/2010/main" val="42666364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97CA36-93DB-FBDC-F988-8DA8E5AE0585}"/>
              </a:ext>
            </a:extLst>
          </p:cNvPr>
          <p:cNvSpPr txBox="1"/>
          <p:nvPr/>
        </p:nvSpPr>
        <p:spPr>
          <a:xfrm>
            <a:off x="183312" y="431689"/>
            <a:ext cx="11660756" cy="6353086"/>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O amor é um anzol que, quando se engole, agadanha-se logo no coração da gente, donde, se não é com jeito, o maldito rasga, esburaca e se aprofunda.</a:t>
            </a:r>
          </a:p>
          <a:p>
            <a:pPr algn="r"/>
            <a:r>
              <a:rPr lang="pt-BR" sz="1000" dirty="0">
                <a:latin typeface="Arial Narrow" panose="020B0606020202030204" pitchFamily="34" charset="0"/>
              </a:rPr>
              <a:t>Disponível em: http://www.culturatura.com.br/obras/A%20moreninha.pdf. Acesso em: 27 maio 2025. (Adaptado).</a:t>
            </a:r>
          </a:p>
          <a:p>
            <a:pPr algn="just">
              <a:lnSpc>
                <a:spcPct val="150000"/>
              </a:lnSpc>
            </a:pPr>
            <a:endParaRPr lang="pt-BR" sz="2200" dirty="0">
              <a:latin typeface="Arial Narrow" panose="020B0606020202030204" pitchFamily="34" charset="0"/>
            </a:endParaRPr>
          </a:p>
          <a:p>
            <a:pPr algn="just">
              <a:lnSpc>
                <a:spcPct val="150000"/>
              </a:lnSpc>
            </a:pPr>
            <a:r>
              <a:rPr lang="pt-BR" sz="2200" b="1" dirty="0">
                <a:latin typeface="Arial Narrow" panose="020B0606020202030204" pitchFamily="34" charset="0"/>
              </a:rPr>
              <a:t>4. </a:t>
            </a:r>
            <a:r>
              <a:rPr lang="pt-BR" sz="2200" dirty="0">
                <a:latin typeface="Arial Narrow" panose="020B0606020202030204" pitchFamily="34" charset="0"/>
              </a:rPr>
              <a:t>No romance A Moreninha, a personagem Augusto é um jovem</a:t>
            </a:r>
          </a:p>
          <a:p>
            <a:pPr algn="just">
              <a:lnSpc>
                <a:spcPct val="150000"/>
              </a:lnSpc>
            </a:pPr>
            <a:r>
              <a:rPr lang="pt-BR" sz="2200" dirty="0">
                <a:latin typeface="Arial Narrow" panose="020B0606020202030204" pitchFamily="34" charset="0"/>
              </a:rPr>
              <a:t>(A) prático, crítico ao romantismo, que ironiza o modo como as pessoas são vulneráveis às paixões.</a:t>
            </a:r>
          </a:p>
          <a:p>
            <a:pPr algn="just">
              <a:lnSpc>
                <a:spcPct val="150000"/>
              </a:lnSpc>
            </a:pPr>
            <a:r>
              <a:rPr lang="pt-BR" sz="2200" dirty="0">
                <a:latin typeface="Arial Narrow" panose="020B0606020202030204" pitchFamily="34" charset="0"/>
              </a:rPr>
              <a:t>(B) interesseiro, que submetia suas relações afetivas ao cálculo sobre as vantagens sociais que elas lhe trariam.</a:t>
            </a:r>
          </a:p>
          <a:p>
            <a:pPr algn="just">
              <a:lnSpc>
                <a:spcPct val="150000"/>
              </a:lnSpc>
            </a:pPr>
            <a:r>
              <a:rPr lang="pt-BR" sz="2200" dirty="0">
                <a:latin typeface="Arial Narrow" panose="020B0606020202030204" pitchFamily="34" charset="0"/>
              </a:rPr>
              <a:t>(C) volúvel, que se relaciona com todo tipo de mulher, nem se lembrando da promessa que havia feito na infância.</a:t>
            </a:r>
          </a:p>
          <a:p>
            <a:pPr algn="just">
              <a:lnSpc>
                <a:spcPct val="150000"/>
              </a:lnSpc>
            </a:pPr>
            <a:r>
              <a:rPr lang="pt-BR" sz="2200" dirty="0">
                <a:latin typeface="Arial Narrow" panose="020B0606020202030204" pitchFamily="34" charset="0"/>
              </a:rPr>
              <a:t>(D) instável, com relações afetivas curtas e inconstantes, que por fim se transforma ao encontrar o amor verdadeiro.</a:t>
            </a:r>
          </a:p>
          <a:p>
            <a:pPr algn="just">
              <a:lnSpc>
                <a:spcPct val="150000"/>
              </a:lnSpc>
            </a:pPr>
            <a:r>
              <a:rPr lang="pt-BR" sz="2200" dirty="0">
                <a:latin typeface="Arial Narrow" panose="020B0606020202030204" pitchFamily="34" charset="0"/>
              </a:rPr>
              <a:t>(E) melancólico, que prefere imaginar um amor perfeito, semelhante aos dos livros, o que o paralisa diante das relações afetivas reais e presentes.</a:t>
            </a:r>
          </a:p>
        </p:txBody>
      </p:sp>
    </p:spTree>
    <p:extLst>
      <p:ext uri="{BB962C8B-B14F-4D97-AF65-F5344CB8AC3E}">
        <p14:creationId xmlns:p14="http://schemas.microsoft.com/office/powerpoint/2010/main" val="3419156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EAC133-D470-ABFC-FCAA-2D59EBE9FA7C}"/>
              </a:ext>
            </a:extLst>
          </p:cNvPr>
          <p:cNvSpPr txBox="1"/>
          <p:nvPr/>
        </p:nvSpPr>
        <p:spPr>
          <a:xfrm>
            <a:off x="191937" y="643492"/>
            <a:ext cx="11790153" cy="4102533"/>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5. </a:t>
            </a:r>
            <a:r>
              <a:rPr lang="pt-BR" sz="2200" dirty="0">
                <a:latin typeface="Arial Narrow" panose="020B0606020202030204" pitchFamily="34" charset="0"/>
              </a:rPr>
              <a:t>Identifique a figura de linguagem predominante presente no seguinte trecho: “amor é um menino doidinho e malcriado que, quando alguém intenta refreá-lo, chora, escarapela, esperneia, escabuja, morde, belisca e incomoda mais que solto e livre;”.</a:t>
            </a:r>
          </a:p>
          <a:p>
            <a:pPr algn="just">
              <a:lnSpc>
                <a:spcPct val="150000"/>
              </a:lnSpc>
            </a:pPr>
            <a:r>
              <a:rPr lang="pt-BR" sz="2200" dirty="0">
                <a:latin typeface="Arial Narrow" panose="020B0606020202030204" pitchFamily="34" charset="0"/>
              </a:rPr>
              <a:t>(A) Ironia.</a:t>
            </a:r>
          </a:p>
          <a:p>
            <a:pPr algn="just">
              <a:lnSpc>
                <a:spcPct val="150000"/>
              </a:lnSpc>
            </a:pPr>
            <a:r>
              <a:rPr lang="pt-BR" sz="2200" dirty="0">
                <a:latin typeface="Arial Narrow" panose="020B0606020202030204" pitchFamily="34" charset="0"/>
              </a:rPr>
              <a:t>(B) Antítese.</a:t>
            </a:r>
          </a:p>
          <a:p>
            <a:pPr algn="just">
              <a:lnSpc>
                <a:spcPct val="150000"/>
              </a:lnSpc>
            </a:pPr>
            <a:r>
              <a:rPr lang="pt-BR" sz="2200" dirty="0">
                <a:latin typeface="Arial Narrow" panose="020B0606020202030204" pitchFamily="34" charset="0"/>
              </a:rPr>
              <a:t>(C) Hipérbole</a:t>
            </a:r>
          </a:p>
          <a:p>
            <a:pPr algn="just">
              <a:lnSpc>
                <a:spcPct val="150000"/>
              </a:lnSpc>
            </a:pPr>
            <a:r>
              <a:rPr lang="pt-BR" sz="2200" dirty="0">
                <a:latin typeface="Arial Narrow" panose="020B0606020202030204" pitchFamily="34" charset="0"/>
              </a:rPr>
              <a:t>(D) Eufemismo.</a:t>
            </a:r>
          </a:p>
          <a:p>
            <a:pPr algn="just">
              <a:lnSpc>
                <a:spcPct val="150000"/>
              </a:lnSpc>
            </a:pPr>
            <a:r>
              <a:rPr lang="pt-BR" sz="2200" dirty="0">
                <a:latin typeface="Arial Narrow" panose="020B0606020202030204" pitchFamily="34" charset="0"/>
              </a:rPr>
              <a:t>(E) Personificação.</a:t>
            </a:r>
          </a:p>
        </p:txBody>
      </p:sp>
    </p:spTree>
    <p:extLst>
      <p:ext uri="{BB962C8B-B14F-4D97-AF65-F5344CB8AC3E}">
        <p14:creationId xmlns:p14="http://schemas.microsoft.com/office/powerpoint/2010/main" val="17400534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13DFE6E-C435-7513-91F3-F028D41B79B4}"/>
              </a:ext>
            </a:extLst>
          </p:cNvPr>
          <p:cNvSpPr txBox="1"/>
          <p:nvPr/>
        </p:nvSpPr>
        <p:spPr>
          <a:xfrm>
            <a:off x="183311" y="650210"/>
            <a:ext cx="11816032"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6. </a:t>
            </a:r>
            <a:r>
              <a:rPr lang="pt-BR" sz="2200" dirty="0">
                <a:latin typeface="Arial Narrow" panose="020B0606020202030204" pitchFamily="34" charset="0"/>
              </a:rPr>
              <a:t>No trecho: “O nosso Augusto, depois de muitos rodeios e cerimônias, pediu finalmente licença para ir passar o dia de domingo na ilha de… e obteve em resposta um não redondo;”, predomina o discurso</a:t>
            </a:r>
          </a:p>
          <a:p>
            <a:pPr algn="just">
              <a:lnSpc>
                <a:spcPct val="150000"/>
              </a:lnSpc>
            </a:pPr>
            <a:r>
              <a:rPr lang="pt-BR" sz="2200" dirty="0">
                <a:latin typeface="Arial Narrow" panose="020B0606020202030204" pitchFamily="34" charset="0"/>
              </a:rPr>
              <a:t>(A) direto, pois reproduz exatamente as falas das personagens.</a:t>
            </a:r>
          </a:p>
          <a:p>
            <a:pPr algn="just">
              <a:lnSpc>
                <a:spcPct val="150000"/>
              </a:lnSpc>
            </a:pPr>
            <a:r>
              <a:rPr lang="pt-BR" sz="2200" dirty="0">
                <a:latin typeface="Arial Narrow" panose="020B0606020202030204" pitchFamily="34" charset="0"/>
              </a:rPr>
              <a:t>(B) indireto, pois o autor expressa, com suas palavras, as falas das personagens.</a:t>
            </a:r>
          </a:p>
          <a:p>
            <a:pPr algn="just">
              <a:lnSpc>
                <a:spcPct val="150000"/>
              </a:lnSpc>
            </a:pPr>
            <a:r>
              <a:rPr lang="pt-BR" sz="2200" dirty="0">
                <a:latin typeface="Arial Narrow" panose="020B0606020202030204" pitchFamily="34" charset="0"/>
              </a:rPr>
              <a:t>(C) indireto livre, pois é apresentada a junção dos discursos direto e indireto nas falas das personagens.</a:t>
            </a:r>
          </a:p>
          <a:p>
            <a:pPr algn="just">
              <a:lnSpc>
                <a:spcPct val="150000"/>
              </a:lnSpc>
            </a:pPr>
            <a:r>
              <a:rPr lang="pt-BR" sz="2200" dirty="0">
                <a:latin typeface="Arial Narrow" panose="020B0606020202030204" pitchFamily="34" charset="0"/>
              </a:rPr>
              <a:t>(D) indireto livre, pois predomina o discurso direto, mas com a interferência do narrador nas falas das personagens.</a:t>
            </a:r>
          </a:p>
          <a:p>
            <a:pPr algn="just">
              <a:lnSpc>
                <a:spcPct val="150000"/>
              </a:lnSpc>
            </a:pPr>
            <a:r>
              <a:rPr lang="pt-BR" sz="2200" dirty="0">
                <a:latin typeface="Arial Narrow" panose="020B0606020202030204" pitchFamily="34" charset="0"/>
              </a:rPr>
              <a:t>(E) indireto, pois o autor reproduz, com fidelidade, as falas das personagens, interferindo de forma substancial nos pensamentos das personagens.</a:t>
            </a:r>
          </a:p>
        </p:txBody>
      </p:sp>
    </p:spTree>
    <p:extLst>
      <p:ext uri="{BB962C8B-B14F-4D97-AF65-F5344CB8AC3E}">
        <p14:creationId xmlns:p14="http://schemas.microsoft.com/office/powerpoint/2010/main" val="37227524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C4EEB1D-30FB-35AF-71A9-44038FB12A1B}"/>
              </a:ext>
            </a:extLst>
          </p:cNvPr>
          <p:cNvSpPr txBox="1"/>
          <p:nvPr/>
        </p:nvSpPr>
        <p:spPr>
          <a:xfrm>
            <a:off x="205236" y="363634"/>
            <a:ext cx="11781527" cy="6245364"/>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Considere os Textos I e II para responder aos itens 7, 8 e 9.</a:t>
            </a:r>
          </a:p>
          <a:p>
            <a:pPr algn="just"/>
            <a:endParaRPr lang="pt-BR" sz="800" dirty="0">
              <a:latin typeface="Arial Narrow" panose="020B0606020202030204" pitchFamily="34" charset="0"/>
            </a:endParaRPr>
          </a:p>
          <a:p>
            <a:pPr algn="just">
              <a:lnSpc>
                <a:spcPct val="150000"/>
              </a:lnSpc>
            </a:pPr>
            <a:r>
              <a:rPr lang="pt-BR" sz="2200" b="1" dirty="0">
                <a:latin typeface="Arial Narrow" panose="020B0606020202030204" pitchFamily="34" charset="0"/>
              </a:rPr>
              <a:t>7. Enem 2022 </a:t>
            </a:r>
          </a:p>
          <a:p>
            <a:pPr algn="just">
              <a:lnSpc>
                <a:spcPct val="150000"/>
              </a:lnSpc>
            </a:pPr>
            <a:r>
              <a:rPr lang="pt-BR" sz="2200" b="1" dirty="0">
                <a:latin typeface="Arial Narrow" panose="020B0606020202030204" pitchFamily="34" charset="0"/>
              </a:rPr>
              <a:t>TEXTO I</a:t>
            </a:r>
          </a:p>
          <a:p>
            <a:pPr algn="ctr">
              <a:lnSpc>
                <a:spcPct val="150000"/>
              </a:lnSpc>
            </a:pPr>
            <a:r>
              <a:rPr lang="pt-BR" sz="2200" b="1" dirty="0">
                <a:latin typeface="Arial Narrow" panose="020B0606020202030204" pitchFamily="34" charset="0"/>
              </a:rPr>
              <a:t>Projeto Mural Eletrônico desenvolvido no INT, semelhante a um totem, promete tornar o acesso à informação disponível para todos</a:t>
            </a:r>
          </a:p>
          <a:p>
            <a:pPr algn="just">
              <a:lnSpc>
                <a:spcPct val="150000"/>
              </a:lnSpc>
            </a:pPr>
            <a:r>
              <a:rPr lang="pt-BR" sz="2200" dirty="0">
                <a:latin typeface="Arial Narrow" panose="020B0606020202030204" pitchFamily="34" charset="0"/>
              </a:rPr>
              <a:t>	A inclusão de pessoas com deficiência se constituiu um dos principais desafios e preocupações para a sociedade ao longo das últimas décadas. E o uso da tecnologia tem se revelado um aliado fundamental em muitas iniciativas voltadas para essa área. Exemplo disso é uma das recentes criações do Instituto Nacional de Tecnologia (INT) — unidade de pesquisa do Ministério da Ciência, Tecnologia, Inovações e Comunicações (MCTIC). Ali, com o objetivo de que as diferenças entre pessoas não sejam sinônimo de obstáculos no acesso à informação ou na comunicação, engenheiros e tecnólogos vêm trabalhando no desenvolvimento do projeto Mural Eletrônico, </a:t>
            </a:r>
          </a:p>
        </p:txBody>
      </p:sp>
    </p:spTree>
    <p:extLst>
      <p:ext uri="{BB962C8B-B14F-4D97-AF65-F5344CB8AC3E}">
        <p14:creationId xmlns:p14="http://schemas.microsoft.com/office/powerpoint/2010/main" val="4104174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FED925-CF65-0CA8-08ED-CB61A30FC9AB}"/>
              </a:ext>
            </a:extLst>
          </p:cNvPr>
          <p:cNvSpPr txBox="1"/>
          <p:nvPr/>
        </p:nvSpPr>
        <p:spPr>
          <a:xfrm>
            <a:off x="209189" y="660744"/>
            <a:ext cx="11695263" cy="4321183"/>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O Mural Eletrônico nasceu da necessidade de promover a inclusão nas escolas. Com interface multimídia e interativa, todos têm a possibilidade de acessar o Mural Eletrônico. Por meio do equipamento, podem ser disponibilizados vídeos com Libras, leitura sonora de textos, que também estarão acessíveis em uma plataforma de </a:t>
            </a:r>
            <a:r>
              <a:rPr lang="pt-BR" sz="2200" dirty="0" err="1">
                <a:latin typeface="Arial Narrow" panose="020B0606020202030204" pitchFamily="34" charset="0"/>
              </a:rPr>
              <a:t>braille</a:t>
            </a:r>
            <a:r>
              <a:rPr lang="pt-BR" sz="2200" dirty="0">
                <a:latin typeface="Arial Narrow" panose="020B0606020202030204" pitchFamily="34" charset="0"/>
              </a:rPr>
              <a:t> dinâmico, ao lado do teclado.</a:t>
            </a:r>
          </a:p>
          <a:p>
            <a:pPr algn="r">
              <a:lnSpc>
                <a:spcPct val="150000"/>
              </a:lnSpc>
            </a:pPr>
            <a:r>
              <a:rPr lang="pt-BR" sz="1000" dirty="0">
                <a:latin typeface="Arial Narrow" panose="020B0606020202030204" pitchFamily="34" charset="0"/>
              </a:rPr>
              <a:t>KIFFER, D. Inclusão ampla e restrita Rio Pesquisa. n 36, set 2016 (adaptado). </a:t>
            </a:r>
          </a:p>
          <a:p>
            <a:pPr algn="just">
              <a:lnSpc>
                <a:spcPct val="150000"/>
              </a:lnSpc>
            </a:pPr>
            <a:r>
              <a:rPr lang="pt-BR" sz="2200" dirty="0">
                <a:latin typeface="Arial Narrow" panose="020B0606020202030204" pitchFamily="34" charset="0"/>
              </a:rPr>
              <a:t> </a:t>
            </a:r>
          </a:p>
          <a:p>
            <a:pPr algn="just">
              <a:lnSpc>
                <a:spcPct val="150000"/>
              </a:lnSpc>
            </a:pPr>
            <a:r>
              <a:rPr lang="pt-BR" sz="2200" b="1" dirty="0">
                <a:latin typeface="Arial Narrow" panose="020B0606020202030204" pitchFamily="34" charset="0"/>
              </a:rPr>
              <a:t>TEXTO II</a:t>
            </a:r>
          </a:p>
          <a:p>
            <a:pPr algn="ctr">
              <a:lnSpc>
                <a:spcPct val="150000"/>
              </a:lnSpc>
            </a:pPr>
            <a:r>
              <a:rPr lang="pt-BR" sz="2200" b="1" dirty="0">
                <a:latin typeface="Arial Narrow" panose="020B0606020202030204" pitchFamily="34" charset="0"/>
              </a:rPr>
              <a:t>Projeto </a:t>
            </a:r>
            <a:r>
              <a:rPr lang="pt-BR" sz="2200" b="1" dirty="0" err="1">
                <a:latin typeface="Arial Narrow" panose="020B0606020202030204" pitchFamily="34" charset="0"/>
              </a:rPr>
              <a:t>Surdonews</a:t>
            </a:r>
            <a:r>
              <a:rPr lang="pt-BR" sz="2200" b="1" dirty="0">
                <a:latin typeface="Arial Narrow" panose="020B0606020202030204" pitchFamily="34" charset="0"/>
              </a:rPr>
              <a:t>, desenvolvido na UFRJ, garante “acesso de surdos à informação e contribui para sua “inclusão científica”</a:t>
            </a:r>
          </a:p>
        </p:txBody>
      </p:sp>
      <p:sp>
        <p:nvSpPr>
          <p:cNvPr id="5" name="CaixaDeTexto 4">
            <a:extLst>
              <a:ext uri="{FF2B5EF4-FFF2-40B4-BE49-F238E27FC236}">
                <a16:creationId xmlns:a16="http://schemas.microsoft.com/office/drawing/2014/main" id="{3EE99A4F-E411-0CD4-0676-0D51502424D4}"/>
              </a:ext>
            </a:extLst>
          </p:cNvPr>
          <p:cNvSpPr txBox="1"/>
          <p:nvPr/>
        </p:nvSpPr>
        <p:spPr>
          <a:xfrm>
            <a:off x="97047" y="4854613"/>
            <a:ext cx="11885764" cy="155177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	Para não permitir que a falta de informação seja um fator para o isolamento e a inacessibilidade da comunidade surda, a jornalista e pesquisadora Roberta </a:t>
            </a:r>
            <a:r>
              <a:rPr lang="pt-BR" sz="2200" dirty="0" err="1">
                <a:latin typeface="Arial Narrow" panose="020B0606020202030204" pitchFamily="34" charset="0"/>
              </a:rPr>
              <a:t>Savedra</a:t>
            </a:r>
            <a:r>
              <a:rPr lang="pt-BR" sz="2200" dirty="0">
                <a:latin typeface="Arial Narrow" panose="020B0606020202030204" pitchFamily="34" charset="0"/>
              </a:rPr>
              <a:t> Schiaffino criou o projeto “</a:t>
            </a:r>
            <a:r>
              <a:rPr lang="pt-BR" sz="2200" dirty="0" err="1">
                <a:latin typeface="Arial Narrow" panose="020B0606020202030204" pitchFamily="34" charset="0"/>
              </a:rPr>
              <a:t>Surdonews</a:t>
            </a:r>
            <a:r>
              <a:rPr lang="pt-BR" sz="2200" dirty="0">
                <a:latin typeface="Arial Narrow" panose="020B0606020202030204" pitchFamily="34" charset="0"/>
              </a:rPr>
              <a:t>: montando os quebra-cabeças das notícias para o surdo”. Trata-se de uma página no Facebook, com notícias constantemente</a:t>
            </a:r>
          </a:p>
        </p:txBody>
      </p:sp>
    </p:spTree>
    <p:extLst>
      <p:ext uri="{BB962C8B-B14F-4D97-AF65-F5344CB8AC3E}">
        <p14:creationId xmlns:p14="http://schemas.microsoft.com/office/powerpoint/2010/main" val="14756152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6B5393-9B47-EE4D-1239-C708907D0327}"/>
              </a:ext>
            </a:extLst>
          </p:cNvPr>
          <p:cNvSpPr txBox="1"/>
          <p:nvPr/>
        </p:nvSpPr>
        <p:spPr>
          <a:xfrm>
            <a:off x="166059" y="638680"/>
            <a:ext cx="11816032" cy="5170646"/>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atualizadas e apresentadas por surdos em Libras, e veiculadas por meio de vídeos.</a:t>
            </a:r>
          </a:p>
          <a:p>
            <a:pPr algn="just">
              <a:lnSpc>
                <a:spcPct val="150000"/>
              </a:lnSpc>
            </a:pPr>
            <a:r>
              <a:rPr lang="pt-BR" sz="2200" dirty="0">
                <a:latin typeface="Arial Narrow" panose="020B0606020202030204" pitchFamily="34" charset="0"/>
              </a:rPr>
              <a:t>	A ideia de criar o projeto surgiu quando Roberta, ela Própria surda profunda, ainda cursava o mestrado. Para isso, ela procurou traçar um diagnóstico do conhecimento informal entre as pessoas com surdez. Ela entrevistou cinquenta alunos surdos do ensino fundamental e viu que eles tinham muita dificuldade de ler, além de não captar a notícia falada. “Isso é muito grave, pois 90% do saber de UM indivíduo vem do conhecimento informal, adquirido em feiras científicas, conversas, cinema, teatro, incluindo a mídia, por todas as suas possibilidades disseminadoras”, explica a pesquisadora. “Prezamos pelo conteúdo científico em nossas pautas. Contudo, independentemente disso; nosso principal trabalho é, além de informar e atualizar fazer com que os textos não sejam empobrecidos no processo de “tradução” e, sim, acessíveis".</a:t>
            </a:r>
          </a:p>
          <a:p>
            <a:pPr algn="r">
              <a:lnSpc>
                <a:spcPct val="150000"/>
              </a:lnSpc>
            </a:pPr>
            <a:r>
              <a:rPr lang="pt-BR" sz="1000" dirty="0">
                <a:latin typeface="Arial Narrow" panose="020B0606020202030204" pitchFamily="34" charset="0"/>
              </a:rPr>
              <a:t>KIFFER. D Comunicação sem barreiras, </a:t>
            </a:r>
            <a:r>
              <a:rPr lang="pt-BR" sz="1000" dirty="0" err="1">
                <a:latin typeface="Arial Narrow" panose="020B0606020202030204" pitchFamily="34" charset="0"/>
              </a:rPr>
              <a:t>Rlo</a:t>
            </a:r>
            <a:r>
              <a:rPr lang="pt-BR" sz="1000" dirty="0">
                <a:latin typeface="Arial Narrow" panose="020B0606020202030204" pitchFamily="34" charset="0"/>
              </a:rPr>
              <a:t> Pesquisa. n 27 dez 2016 (adaptado).</a:t>
            </a:r>
          </a:p>
          <a:p>
            <a:endParaRPr lang="pt-BR" dirty="0"/>
          </a:p>
        </p:txBody>
      </p:sp>
    </p:spTree>
    <p:extLst>
      <p:ext uri="{BB962C8B-B14F-4D97-AF65-F5344CB8AC3E}">
        <p14:creationId xmlns:p14="http://schemas.microsoft.com/office/powerpoint/2010/main" val="3276316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FBDF89E-937E-5188-75F9-D0914750766A}"/>
              </a:ext>
            </a:extLst>
          </p:cNvPr>
          <p:cNvSpPr txBox="1"/>
          <p:nvPr/>
        </p:nvSpPr>
        <p:spPr>
          <a:xfrm>
            <a:off x="295455" y="703400"/>
            <a:ext cx="11660756" cy="3848874"/>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Considerando-se o tema tecnologias e acessibilidade, os textos I e II aproximam-se porque apresentam projetos que </a:t>
            </a:r>
          </a:p>
          <a:p>
            <a:pPr algn="just">
              <a:lnSpc>
                <a:spcPct val="150000"/>
              </a:lnSpc>
            </a:pPr>
            <a:r>
              <a:rPr lang="pt-BR" sz="2200" dirty="0">
                <a:latin typeface="Arial Narrow" panose="020B0606020202030204" pitchFamily="34" charset="0"/>
              </a:rPr>
              <a:t>(A) garantem a igualdade entre as pessoas.</a:t>
            </a:r>
          </a:p>
          <a:p>
            <a:pPr algn="just">
              <a:lnSpc>
                <a:spcPct val="150000"/>
              </a:lnSpc>
            </a:pPr>
            <a:r>
              <a:rPr lang="pt-BR" sz="2200" dirty="0">
                <a:latin typeface="Arial Narrow" panose="020B0606020202030204" pitchFamily="34" charset="0"/>
              </a:rPr>
              <a:t>(B) foram criados por uma pesquisadora surda.</a:t>
            </a:r>
          </a:p>
          <a:p>
            <a:pPr algn="just">
              <a:lnSpc>
                <a:spcPct val="150000"/>
              </a:lnSpc>
            </a:pPr>
            <a:r>
              <a:rPr lang="pt-BR" sz="2200" dirty="0">
                <a:latin typeface="Arial Narrow" panose="020B0606020202030204" pitchFamily="34" charset="0"/>
              </a:rPr>
              <a:t>(C) tiveram origem em um curso de pós-graduação.</a:t>
            </a:r>
          </a:p>
          <a:p>
            <a:pPr algn="just">
              <a:lnSpc>
                <a:spcPct val="150000"/>
              </a:lnSpc>
            </a:pPr>
            <a:r>
              <a:rPr lang="pt-BR" sz="2200" dirty="0">
                <a:latin typeface="Arial Narrow" panose="020B0606020202030204" pitchFamily="34" charset="0"/>
              </a:rPr>
              <a:t>(D) estão circunscritos ao espaço institucional da escola.</a:t>
            </a:r>
          </a:p>
          <a:p>
            <a:pPr algn="just">
              <a:lnSpc>
                <a:spcPct val="150000"/>
              </a:lnSpc>
            </a:pPr>
            <a:r>
              <a:rPr lang="pt-BR" sz="2200" dirty="0">
                <a:latin typeface="Arial Narrow" panose="020B0606020202030204" pitchFamily="34" charset="0"/>
              </a:rPr>
              <a:t>(E) têm como objetivo a disseminação do conhecimento.</a:t>
            </a:r>
          </a:p>
          <a:p>
            <a:pPr algn="r">
              <a:lnSpc>
                <a:spcPct val="150000"/>
              </a:lnSpc>
            </a:pPr>
            <a:r>
              <a:rPr lang="pt-BR" sz="1000" dirty="0">
                <a:latin typeface="Arial Narrow" panose="020B0606020202030204" pitchFamily="34" charset="0"/>
              </a:rPr>
              <a:t>Disponível em: https://www.curso-objetivo.br/vestibular/</a:t>
            </a:r>
            <a:r>
              <a:rPr lang="pt-BR" sz="1000" dirty="0" err="1">
                <a:latin typeface="Arial Narrow" panose="020B0606020202030204" pitchFamily="34" charset="0"/>
              </a:rPr>
              <a:t>resolucao</a:t>
            </a:r>
            <a:r>
              <a:rPr lang="pt-BR" sz="1000" dirty="0">
                <a:latin typeface="Arial Narrow" panose="020B0606020202030204" pitchFamily="34" charset="0"/>
              </a:rPr>
              <a:t>-comentada/</a:t>
            </a:r>
            <a:r>
              <a:rPr lang="pt-BR" sz="1000" dirty="0" err="1">
                <a:latin typeface="Arial Narrow" panose="020B0606020202030204" pitchFamily="34" charset="0"/>
              </a:rPr>
              <a:t>enem</a:t>
            </a:r>
            <a:r>
              <a:rPr lang="pt-BR" sz="1000" dirty="0">
                <a:latin typeface="Arial Narrow" panose="020B0606020202030204" pitchFamily="34" charset="0"/>
              </a:rPr>
              <a:t>/2022/1dia/enem2022_1dia_prova_amarelo.pdf. Acesso em: 9 jun. 2025.</a:t>
            </a:r>
          </a:p>
        </p:txBody>
      </p:sp>
    </p:spTree>
    <p:extLst>
      <p:ext uri="{BB962C8B-B14F-4D97-AF65-F5344CB8AC3E}">
        <p14:creationId xmlns:p14="http://schemas.microsoft.com/office/powerpoint/2010/main" val="33021564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EDA596-1158-3FE5-1C7E-62B013BCBE0A}"/>
              </a:ext>
            </a:extLst>
          </p:cNvPr>
          <p:cNvSpPr txBox="1"/>
          <p:nvPr/>
        </p:nvSpPr>
        <p:spPr>
          <a:xfrm>
            <a:off x="209190" y="598930"/>
            <a:ext cx="11764273" cy="4598759"/>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8. </a:t>
            </a:r>
            <a:r>
              <a:rPr lang="pt-BR" sz="2200" dirty="0">
                <a:latin typeface="Arial Narrow" panose="020B0606020202030204" pitchFamily="34" charset="0"/>
              </a:rPr>
              <a:t>Por que a jornalista e pesquisadora Roberta </a:t>
            </a:r>
            <a:r>
              <a:rPr lang="pt-BR" sz="2200" dirty="0" err="1">
                <a:latin typeface="Arial Narrow" panose="020B0606020202030204" pitchFamily="34" charset="0"/>
              </a:rPr>
              <a:t>Savedra</a:t>
            </a:r>
            <a:r>
              <a:rPr lang="pt-BR" sz="2200" dirty="0">
                <a:latin typeface="Arial Narrow" panose="020B0606020202030204" pitchFamily="34" charset="0"/>
              </a:rPr>
              <a:t> Schiaffino criou o projeto “</a:t>
            </a:r>
            <a:r>
              <a:rPr lang="pt-BR" sz="2200" dirty="0" err="1">
                <a:latin typeface="Arial Narrow" panose="020B0606020202030204" pitchFamily="34" charset="0"/>
              </a:rPr>
              <a:t>Surdonews</a:t>
            </a:r>
            <a:r>
              <a:rPr lang="pt-BR" sz="2200" dirty="0">
                <a:latin typeface="Arial Narrow" panose="020B0606020202030204" pitchFamily="34" charset="0"/>
              </a:rPr>
              <a:t>: montando os quebra-cabeças das notícias para o surdo”? </a:t>
            </a:r>
          </a:p>
          <a:p>
            <a:pPr algn="just">
              <a:lnSpc>
                <a:spcPct val="150000"/>
              </a:lnSpc>
            </a:pPr>
            <a:r>
              <a:rPr lang="pt-BR" sz="2200" dirty="0">
                <a:latin typeface="Arial Narrow" panose="020B0606020202030204" pitchFamily="34" charset="0"/>
              </a:rPr>
              <a:t>(A) Para entrevistar os alunos surdos do ensino fundamental. </a:t>
            </a:r>
          </a:p>
          <a:p>
            <a:pPr algn="just">
              <a:lnSpc>
                <a:spcPct val="150000"/>
              </a:lnSpc>
            </a:pPr>
            <a:r>
              <a:rPr lang="pt-BR" sz="2200" dirty="0">
                <a:latin typeface="Arial Narrow" panose="020B0606020202030204" pitchFamily="34" charset="0"/>
              </a:rPr>
              <a:t>(B) Para traçar um diagnóstico do conhecimento informal adquirido pelas pessoas com surdez.</a:t>
            </a:r>
          </a:p>
          <a:p>
            <a:pPr algn="just">
              <a:lnSpc>
                <a:spcPct val="150000"/>
              </a:lnSpc>
            </a:pPr>
            <a:r>
              <a:rPr lang="pt-BR" sz="2200" dirty="0">
                <a:latin typeface="Arial Narrow" panose="020B0606020202030204" pitchFamily="34" charset="0"/>
              </a:rPr>
              <a:t>(C) Para que as pessoas surdas sejam capazes de traduzir os textos científicos em uma linguagem formal. </a:t>
            </a:r>
          </a:p>
          <a:p>
            <a:pPr algn="just">
              <a:lnSpc>
                <a:spcPct val="150000"/>
              </a:lnSpc>
            </a:pPr>
            <a:r>
              <a:rPr lang="pt-BR" sz="2200" dirty="0">
                <a:latin typeface="Arial Narrow" panose="020B0606020202030204" pitchFamily="34" charset="0"/>
              </a:rPr>
              <a:t>(D) Para não permitir que a falta de informação seja um fator para o isolamento e a inacessibilidade da comunidade surda.</a:t>
            </a:r>
          </a:p>
          <a:p>
            <a:pPr algn="just">
              <a:lnSpc>
                <a:spcPct val="150000"/>
              </a:lnSpc>
            </a:pPr>
            <a:r>
              <a:rPr lang="pt-BR" sz="2200" dirty="0">
                <a:latin typeface="Arial Narrow" panose="020B0606020202030204" pitchFamily="34" charset="0"/>
              </a:rPr>
              <a:t>(E) Para que a pessoa surda consiga se atualizar com as notícias, alcançando o percentual de 90% de seu saber científico.</a:t>
            </a:r>
          </a:p>
        </p:txBody>
      </p:sp>
    </p:spTree>
    <p:extLst>
      <p:ext uri="{BB962C8B-B14F-4D97-AF65-F5344CB8AC3E}">
        <p14:creationId xmlns:p14="http://schemas.microsoft.com/office/powerpoint/2010/main" val="7828363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1DF50D-FAEF-454B-0D9B-BD2C8CCF9C2A}"/>
              </a:ext>
            </a:extLst>
          </p:cNvPr>
          <p:cNvSpPr txBox="1"/>
          <p:nvPr/>
        </p:nvSpPr>
        <p:spPr>
          <a:xfrm>
            <a:off x="174685" y="651642"/>
            <a:ext cx="11807406" cy="4610365"/>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9. </a:t>
            </a:r>
            <a:r>
              <a:rPr lang="pt-BR" sz="2200" dirty="0">
                <a:latin typeface="Arial Narrow" panose="020B0606020202030204" pitchFamily="34" charset="0"/>
              </a:rPr>
              <a:t>No trecho “Prezamos pelo conteúdo científico em nossas pautas. Contudo, independentemente disso; nosso principal trabalho é, além de informar e atualizar fazer com que os textos não sejam empobrecidos no processo de “tradução” e, sim, acessíveis”.”, os termos destacados foram utilizados, respectivamente, para estabelecer ideias de</a:t>
            </a:r>
          </a:p>
          <a:p>
            <a:pPr algn="just">
              <a:lnSpc>
                <a:spcPct val="150000"/>
              </a:lnSpc>
            </a:pPr>
            <a:r>
              <a:rPr lang="pt-BR" sz="2200" dirty="0">
                <a:latin typeface="Arial Narrow" panose="020B0606020202030204" pitchFamily="34" charset="0"/>
              </a:rPr>
              <a:t>(A) afirmação e soma.</a:t>
            </a:r>
          </a:p>
          <a:p>
            <a:pPr algn="just">
              <a:lnSpc>
                <a:spcPct val="150000"/>
              </a:lnSpc>
            </a:pPr>
            <a:r>
              <a:rPr lang="pt-BR" sz="2200" dirty="0">
                <a:latin typeface="Arial Narrow" panose="020B0606020202030204" pitchFamily="34" charset="0"/>
              </a:rPr>
              <a:t>(B) oposição e acréscimo.</a:t>
            </a:r>
          </a:p>
          <a:p>
            <a:pPr algn="just">
              <a:lnSpc>
                <a:spcPct val="150000"/>
              </a:lnSpc>
            </a:pPr>
            <a:r>
              <a:rPr lang="pt-BR" sz="2200" dirty="0">
                <a:latin typeface="Arial Narrow" panose="020B0606020202030204" pitchFamily="34" charset="0"/>
              </a:rPr>
              <a:t>(C) oposição e conclusão.</a:t>
            </a:r>
          </a:p>
          <a:p>
            <a:pPr algn="just">
              <a:lnSpc>
                <a:spcPct val="150000"/>
              </a:lnSpc>
            </a:pPr>
            <a:r>
              <a:rPr lang="pt-BR" sz="2200" dirty="0">
                <a:latin typeface="Arial Narrow" panose="020B0606020202030204" pitchFamily="34" charset="0"/>
              </a:rPr>
              <a:t>(D) conclusão e finalidade.</a:t>
            </a:r>
          </a:p>
          <a:p>
            <a:pPr algn="just">
              <a:lnSpc>
                <a:spcPct val="150000"/>
              </a:lnSpc>
            </a:pPr>
            <a:r>
              <a:rPr lang="pt-BR" sz="2200" dirty="0">
                <a:latin typeface="Arial Narrow" panose="020B0606020202030204" pitchFamily="34" charset="0"/>
              </a:rPr>
              <a:t>(E) finalidade e explicação.</a:t>
            </a:r>
          </a:p>
        </p:txBody>
      </p:sp>
    </p:spTree>
    <p:extLst>
      <p:ext uri="{BB962C8B-B14F-4D97-AF65-F5344CB8AC3E}">
        <p14:creationId xmlns:p14="http://schemas.microsoft.com/office/powerpoint/2010/main" val="35055508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A4BD888-1214-9D4D-CF31-D6A9B088C2DD}"/>
              </a:ext>
            </a:extLst>
          </p:cNvPr>
          <p:cNvPicPr>
            <a:picLocks noChangeAspect="1"/>
          </p:cNvPicPr>
          <p:nvPr/>
        </p:nvPicPr>
        <p:blipFill>
          <a:blip r:embed="rId2"/>
          <a:stretch>
            <a:fillRect/>
          </a:stretch>
        </p:blipFill>
        <p:spPr>
          <a:xfrm>
            <a:off x="239355" y="662411"/>
            <a:ext cx="3932261" cy="926672"/>
          </a:xfrm>
          <a:prstGeom prst="rect">
            <a:avLst/>
          </a:prstGeom>
        </p:spPr>
      </p:pic>
      <p:sp>
        <p:nvSpPr>
          <p:cNvPr id="4" name="CaixaDeTexto 3">
            <a:extLst>
              <a:ext uri="{FF2B5EF4-FFF2-40B4-BE49-F238E27FC236}">
                <a16:creationId xmlns:a16="http://schemas.microsoft.com/office/drawing/2014/main" id="{ED385147-6435-07CA-419F-EE38A068408B}"/>
              </a:ext>
            </a:extLst>
          </p:cNvPr>
          <p:cNvSpPr txBox="1"/>
          <p:nvPr/>
        </p:nvSpPr>
        <p:spPr>
          <a:xfrm>
            <a:off x="239355" y="1691579"/>
            <a:ext cx="6094562" cy="547714"/>
          </a:xfrm>
          <a:prstGeom prst="rect">
            <a:avLst/>
          </a:prstGeom>
          <a:noFill/>
        </p:spPr>
        <p:txBody>
          <a:bodyPr wrap="square">
            <a:spAutoFit/>
          </a:bodyPr>
          <a:lstStyle/>
          <a:p>
            <a:pPr algn="just">
              <a:lnSpc>
                <a:spcPct val="150000"/>
              </a:lnSpc>
            </a:pPr>
            <a:r>
              <a:rPr lang="pt-BR" sz="2200" b="1" dirty="0">
                <a:latin typeface="Arial Narrow" panose="020B0606020202030204" pitchFamily="34" charset="0"/>
              </a:rPr>
              <a:t>10. </a:t>
            </a:r>
            <a:r>
              <a:rPr lang="pt-BR" sz="2200" dirty="0">
                <a:latin typeface="Arial Narrow" panose="020B0606020202030204" pitchFamily="34" charset="0"/>
              </a:rPr>
              <a:t>Observe o cartum a seguir</a:t>
            </a:r>
            <a:r>
              <a:rPr lang="pt-BR" dirty="0"/>
              <a:t>.</a:t>
            </a:r>
          </a:p>
        </p:txBody>
      </p:sp>
      <p:pic>
        <p:nvPicPr>
          <p:cNvPr id="5" name="Imagem 4">
            <a:extLst>
              <a:ext uri="{FF2B5EF4-FFF2-40B4-BE49-F238E27FC236}">
                <a16:creationId xmlns:a16="http://schemas.microsoft.com/office/drawing/2014/main" id="{A9780042-A0EB-D5E1-AE70-1F8A4A5E9DB2}"/>
              </a:ext>
            </a:extLst>
          </p:cNvPr>
          <p:cNvPicPr>
            <a:picLocks noChangeAspect="1"/>
          </p:cNvPicPr>
          <p:nvPr/>
        </p:nvPicPr>
        <p:blipFill>
          <a:blip r:embed="rId3"/>
          <a:stretch>
            <a:fillRect/>
          </a:stretch>
        </p:blipFill>
        <p:spPr>
          <a:xfrm>
            <a:off x="2927080" y="2239293"/>
            <a:ext cx="5832110" cy="3795711"/>
          </a:xfrm>
          <a:prstGeom prst="rect">
            <a:avLst/>
          </a:prstGeom>
        </p:spPr>
      </p:pic>
      <p:sp>
        <p:nvSpPr>
          <p:cNvPr id="7" name="CaixaDeTexto 6">
            <a:extLst>
              <a:ext uri="{FF2B5EF4-FFF2-40B4-BE49-F238E27FC236}">
                <a16:creationId xmlns:a16="http://schemas.microsoft.com/office/drawing/2014/main" id="{EACB59A4-7739-4FCF-941E-1CAAF65B38C9}"/>
              </a:ext>
            </a:extLst>
          </p:cNvPr>
          <p:cNvSpPr txBox="1"/>
          <p:nvPr/>
        </p:nvSpPr>
        <p:spPr>
          <a:xfrm>
            <a:off x="2631661" y="6035004"/>
            <a:ext cx="6633713" cy="400110"/>
          </a:xfrm>
          <a:prstGeom prst="rect">
            <a:avLst/>
          </a:prstGeom>
          <a:noFill/>
        </p:spPr>
        <p:txBody>
          <a:bodyPr wrap="square">
            <a:spAutoFit/>
          </a:bodyPr>
          <a:lstStyle/>
          <a:p>
            <a:pPr algn="ctr"/>
            <a:r>
              <a:rPr lang="pt-BR" sz="1000" dirty="0">
                <a:latin typeface="Arial Narrow" panose="020B0606020202030204" pitchFamily="34" charset="0"/>
              </a:rPr>
              <a:t>Disponível em:  https://www.tudosaladeaula.com/2021/08/atividade-de-interpretacao-de-texto-cartum-4o-e-5o-ano-com-gabarito/. Acesso em: 20 jun. 2025.</a:t>
            </a:r>
          </a:p>
        </p:txBody>
      </p:sp>
    </p:spTree>
    <p:extLst>
      <p:ext uri="{BB962C8B-B14F-4D97-AF65-F5344CB8AC3E}">
        <p14:creationId xmlns:p14="http://schemas.microsoft.com/office/powerpoint/2010/main" val="16567380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A544349-8DE8-DBFE-6FF6-077E0383F609}"/>
              </a:ext>
            </a:extLst>
          </p:cNvPr>
          <p:cNvSpPr txBox="1"/>
          <p:nvPr/>
        </p:nvSpPr>
        <p:spPr>
          <a:xfrm>
            <a:off x="174685" y="606126"/>
            <a:ext cx="11772900" cy="5106591"/>
          </a:xfrm>
          <a:prstGeom prst="rect">
            <a:avLst/>
          </a:prstGeom>
          <a:noFill/>
        </p:spPr>
        <p:txBody>
          <a:bodyPr wrap="square">
            <a:spAutoFit/>
          </a:bodyPr>
          <a:lstStyle/>
          <a:p>
            <a:pPr algn="just">
              <a:lnSpc>
                <a:spcPct val="150000"/>
              </a:lnSpc>
            </a:pPr>
            <a:r>
              <a:rPr lang="pt-BR" sz="2200" dirty="0">
                <a:latin typeface="Arial Narrow" panose="020B0606020202030204" pitchFamily="34" charset="0"/>
              </a:rPr>
              <a:t>No cartum, considerando a linguagem não verbal (imagens) e a linguagem verbal (palavras), pode-se afirmar que</a:t>
            </a:r>
          </a:p>
          <a:p>
            <a:pPr algn="just">
              <a:lnSpc>
                <a:spcPct val="150000"/>
              </a:lnSpc>
            </a:pPr>
            <a:r>
              <a:rPr lang="pt-BR" sz="2200" dirty="0">
                <a:latin typeface="Arial Narrow" panose="020B0606020202030204" pitchFamily="34" charset="0"/>
              </a:rPr>
              <a:t>(A) a linguagem verbal contribui pouco para a compreensão da mensagem.</a:t>
            </a:r>
          </a:p>
          <a:p>
            <a:pPr algn="just">
              <a:lnSpc>
                <a:spcPct val="150000"/>
              </a:lnSpc>
            </a:pPr>
            <a:r>
              <a:rPr lang="pt-BR" sz="2200" dirty="0">
                <a:latin typeface="Arial Narrow" panose="020B0606020202030204" pitchFamily="34" charset="0"/>
              </a:rPr>
              <a:t>(B) a linguagem verbal fica absolutamente justificada com o fato de a personagem proteger-se da chuva com um jornal, tendo um guarda-chuva na outra mão.</a:t>
            </a:r>
          </a:p>
          <a:p>
            <a:pPr algn="just">
              <a:lnSpc>
                <a:spcPct val="150000"/>
              </a:lnSpc>
            </a:pPr>
            <a:r>
              <a:rPr lang="pt-BR" sz="2200" dirty="0">
                <a:latin typeface="Arial Narrow" panose="020B0606020202030204" pitchFamily="34" charset="0"/>
              </a:rPr>
              <a:t>(C) a proposta é pensar sobre a quantidade de tarefas que exercemos ao mesmo tempo, o que provoca ineficiência nas obrigações de trabalho.</a:t>
            </a:r>
          </a:p>
          <a:p>
            <a:pPr algn="just">
              <a:lnSpc>
                <a:spcPct val="150000"/>
              </a:lnSpc>
            </a:pPr>
            <a:r>
              <a:rPr lang="pt-BR" sz="2200" dirty="0">
                <a:latin typeface="Arial Narrow" panose="020B0606020202030204" pitchFamily="34" charset="0"/>
              </a:rPr>
              <a:t>(D) a caracterização da personagem como distraída cria uma ideia preconceituosa com quem trabalha muito e que, por isso, não consegue executar tudo com eficiência.</a:t>
            </a:r>
          </a:p>
          <a:p>
            <a:pPr algn="just">
              <a:lnSpc>
                <a:spcPct val="150000"/>
              </a:lnSpc>
            </a:pPr>
            <a:r>
              <a:rPr lang="pt-BR" sz="2200" dirty="0">
                <a:latin typeface="Arial Narrow" panose="020B0606020202030204" pitchFamily="34" charset="0"/>
              </a:rPr>
              <a:t>(E) O guarda-chuva e o jornal são elementos essenciais para a compreensão da mensagem pretendida, embora os dois não se conectam na construção da mensagem. </a:t>
            </a:r>
          </a:p>
        </p:txBody>
      </p:sp>
    </p:spTree>
    <p:extLst>
      <p:ext uri="{BB962C8B-B14F-4D97-AF65-F5344CB8AC3E}">
        <p14:creationId xmlns:p14="http://schemas.microsoft.com/office/powerpoint/2010/main" val="14065790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A80A-10D3-311F-5254-205933FBAA14}"/>
            </a:ext>
          </a:extLst>
        </p:cNvPr>
        <p:cNvGrpSpPr/>
        <p:nvPr/>
      </p:nvGrpSpPr>
      <p:grpSpPr>
        <a:xfrm>
          <a:off x="0" y="0"/>
          <a:ext cx="0" cy="0"/>
          <a:chOff x="0" y="0"/>
          <a:chExt cx="0" cy="0"/>
        </a:xfrm>
      </p:grpSpPr>
      <p:pic>
        <p:nvPicPr>
          <p:cNvPr id="4" name="Imagem 3" descr="Logotipo, nome da empresa&#10;&#10;Descrição gerada automaticamente">
            <a:extLst>
              <a:ext uri="{FF2B5EF4-FFF2-40B4-BE49-F238E27FC236}">
                <a16:creationId xmlns:a16="http://schemas.microsoft.com/office/drawing/2014/main" id="{913784BA-AAE9-D4CB-3A19-7649BBAA8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3393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5609</TotalTime>
  <Words>15122</Words>
  <Application>Microsoft Office PowerPoint</Application>
  <PresentationFormat>Widescreen</PresentationFormat>
  <Paragraphs>649</Paragraphs>
  <Slides>109</Slides>
  <Notes>0</Notes>
  <HiddenSlides>0</HiddenSlides>
  <MMClips>0</MMClips>
  <ScaleCrop>false</ScaleCrop>
  <HeadingPairs>
    <vt:vector size="8" baseType="variant">
      <vt:variant>
        <vt:lpstr>Fontes usadas</vt:lpstr>
      </vt:variant>
      <vt:variant>
        <vt:i4>8</vt:i4>
      </vt:variant>
      <vt:variant>
        <vt:lpstr>Tema</vt:lpstr>
      </vt:variant>
      <vt:variant>
        <vt:i4>2</vt:i4>
      </vt:variant>
      <vt:variant>
        <vt:lpstr>Servidores OLE inseridos</vt:lpstr>
      </vt:variant>
      <vt:variant>
        <vt:i4>1</vt:i4>
      </vt:variant>
      <vt:variant>
        <vt:lpstr>Títulos de slides</vt:lpstr>
      </vt:variant>
      <vt:variant>
        <vt:i4>109</vt:i4>
      </vt:variant>
    </vt:vector>
  </HeadingPairs>
  <TitlesOfParts>
    <vt:vector size="120" baseType="lpstr">
      <vt:lpstr>Arial</vt:lpstr>
      <vt:lpstr>Arial Narrow</vt:lpstr>
      <vt:lpstr>Calibri</vt:lpstr>
      <vt:lpstr>Calibri Light</vt:lpstr>
      <vt:lpstr>Symbol</vt:lpstr>
      <vt:lpstr>Tahoma</vt:lpstr>
      <vt:lpstr>Trebuchet MS</vt:lpstr>
      <vt:lpstr>Verdana</vt:lpstr>
      <vt:lpstr>Tema do Office</vt:lpstr>
      <vt:lpstr>1_Tema do Office</vt:lpstr>
      <vt:lpstr>Document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MARIA APARECIDA OLIVEIRA PAULA</cp:lastModifiedBy>
  <cp:revision>108</cp:revision>
  <dcterms:created xsi:type="dcterms:W3CDTF">2023-05-30T13:00:46Z</dcterms:created>
  <dcterms:modified xsi:type="dcterms:W3CDTF">2025-07-16T13:14:02Z</dcterms:modified>
</cp:coreProperties>
</file>