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42"/>
  </p:notesMasterIdLst>
  <p:sldIdLst>
    <p:sldId id="367" r:id="rId3"/>
    <p:sldId id="256" r:id="rId4"/>
    <p:sldId id="266" r:id="rId5"/>
    <p:sldId id="369" r:id="rId6"/>
    <p:sldId id="370" r:id="rId7"/>
    <p:sldId id="264" r:id="rId8"/>
    <p:sldId id="263" r:id="rId9"/>
    <p:sldId id="261" r:id="rId10"/>
    <p:sldId id="262" r:id="rId11"/>
    <p:sldId id="267" r:id="rId12"/>
    <p:sldId id="260" r:id="rId13"/>
    <p:sldId id="259" r:id="rId14"/>
    <p:sldId id="258" r:id="rId15"/>
    <p:sldId id="372" r:id="rId16"/>
    <p:sldId id="371" r:id="rId17"/>
    <p:sldId id="271" r:id="rId18"/>
    <p:sldId id="270" r:id="rId19"/>
    <p:sldId id="373" r:id="rId20"/>
    <p:sldId id="374" r:id="rId21"/>
    <p:sldId id="269" r:id="rId22"/>
    <p:sldId id="268" r:id="rId23"/>
    <p:sldId id="375" r:id="rId24"/>
    <p:sldId id="257" r:id="rId25"/>
    <p:sldId id="376" r:id="rId26"/>
    <p:sldId id="276" r:id="rId27"/>
    <p:sldId id="379" r:id="rId28"/>
    <p:sldId id="377" r:id="rId29"/>
    <p:sldId id="378" r:id="rId30"/>
    <p:sldId id="382" r:id="rId31"/>
    <p:sldId id="381" r:id="rId32"/>
    <p:sldId id="380" r:id="rId33"/>
    <p:sldId id="384" r:id="rId34"/>
    <p:sldId id="383" r:id="rId35"/>
    <p:sldId id="386" r:id="rId36"/>
    <p:sldId id="385" r:id="rId37"/>
    <p:sldId id="392" r:id="rId38"/>
    <p:sldId id="388" r:id="rId39"/>
    <p:sldId id="394" r:id="rId40"/>
    <p:sldId id="368" r:id="rId4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1" d="100"/>
          <a:sy n="111" d="100"/>
        </p:scale>
        <p:origin x="4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9FC54D-1D69-4173-ABED-2809EB86211F}" type="datetimeFigureOut">
              <a:rPr lang="pt-BR" smtClean="0"/>
              <a:t>05/09/2024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F54CC0-EF89-4EFD-80AF-DBC845473A2E}" type="slidenum">
              <a:rPr lang="pt-BR" smtClean="0"/>
              <a:t>‹nº›</a:t>
            </a:fld>
            <a:endParaRPr lang="pt-BR"/>
          </a:p>
        </p:txBody>
      </p:sp>
    </p:spTree>
    <p:extLst>
      <p:ext uri="{BB962C8B-B14F-4D97-AF65-F5344CB8AC3E}">
        <p14:creationId xmlns:p14="http://schemas.microsoft.com/office/powerpoint/2010/main" val="3075042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15F54CC0-EF89-4EFD-80AF-DBC845473A2E}" type="slidenum">
              <a:rPr lang="pt-BR" smtClean="0"/>
              <a:t>2</a:t>
            </a:fld>
            <a:endParaRPr lang="pt-BR"/>
          </a:p>
        </p:txBody>
      </p:sp>
    </p:spTree>
    <p:extLst>
      <p:ext uri="{BB962C8B-B14F-4D97-AF65-F5344CB8AC3E}">
        <p14:creationId xmlns:p14="http://schemas.microsoft.com/office/powerpoint/2010/main" val="151430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5" y="129396"/>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6" y="3387415"/>
            <a:ext cx="3673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9º ANO</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6" y="5561686"/>
            <a:ext cx="420648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Outubro/ Novembro- 2024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Ciências da Natureza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26411BE7-A733-41DD-57BF-7A59BD2782AB}"/>
              </a:ext>
            </a:extLst>
          </p:cNvPr>
          <p:cNvPicPr>
            <a:picLocks noChangeAspect="1"/>
          </p:cNvPicPr>
          <p:nvPr/>
        </p:nvPicPr>
        <p:blipFill>
          <a:blip r:embed="rId3"/>
          <a:stretch>
            <a:fillRect/>
          </a:stretch>
        </p:blipFill>
        <p:spPr>
          <a:xfrm>
            <a:off x="452760" y="965998"/>
            <a:ext cx="11141476" cy="2657096"/>
          </a:xfrm>
          <a:prstGeom prst="rect">
            <a:avLst/>
          </a:prstGeom>
        </p:spPr>
      </p:pic>
      <p:graphicFrame>
        <p:nvGraphicFramePr>
          <p:cNvPr id="9" name="Tabela 8">
            <a:extLst>
              <a:ext uri="{FF2B5EF4-FFF2-40B4-BE49-F238E27FC236}">
                <a16:creationId xmlns:a16="http://schemas.microsoft.com/office/drawing/2014/main" id="{4531AF69-1CFE-3192-382B-CBA30AB98D76}"/>
              </a:ext>
            </a:extLst>
          </p:cNvPr>
          <p:cNvGraphicFramePr>
            <a:graphicFrameLocks noGrp="1"/>
          </p:cNvGraphicFramePr>
          <p:nvPr>
            <p:extLst>
              <p:ext uri="{D42A27DB-BD31-4B8C-83A1-F6EECF244321}">
                <p14:modId xmlns:p14="http://schemas.microsoft.com/office/powerpoint/2010/main" val="861534146"/>
              </p:ext>
            </p:extLst>
          </p:nvPr>
        </p:nvGraphicFramePr>
        <p:xfrm>
          <a:off x="552091" y="4090738"/>
          <a:ext cx="11042145" cy="518944"/>
        </p:xfrm>
        <a:graphic>
          <a:graphicData uri="http://schemas.openxmlformats.org/drawingml/2006/table">
            <a:tbl>
              <a:tblPr/>
              <a:tblGrid>
                <a:gridCol w="11042145">
                  <a:extLst>
                    <a:ext uri="{9D8B030D-6E8A-4147-A177-3AD203B41FA5}">
                      <a16:colId xmlns:a16="http://schemas.microsoft.com/office/drawing/2014/main" val="1950589356"/>
                    </a:ext>
                  </a:extLst>
                </a:gridCol>
              </a:tblGrid>
              <a:tr h="518944">
                <a:tc>
                  <a:txBody>
                    <a:bodyPr/>
                    <a:lstStyle/>
                    <a:p>
                      <a:pPr algn="ctr">
                        <a:lnSpc>
                          <a:spcPct val="115000"/>
                        </a:lnSpc>
                        <a:spcAft>
                          <a:spcPts val="800"/>
                        </a:spcAft>
                      </a:pPr>
                      <a:r>
                        <a:rPr lang="pt-BR" sz="2400" b="1" kern="100" dirty="0">
                          <a:solidFill>
                            <a:srgbClr val="000000"/>
                          </a:solidFill>
                          <a:effectLst/>
                          <a:highlight>
                            <a:srgbClr val="D0CECE"/>
                          </a:highlight>
                          <a:latin typeface="Arial Narrow" panose="020B0606020202030204" pitchFamily="34" charset="0"/>
                          <a:ea typeface="Calibri" panose="020F0502020204030204" pitchFamily="34" charset="0"/>
                          <a:cs typeface="Times New Roman" panose="02020603050405020304" pitchFamily="18" charset="0"/>
                        </a:rPr>
                        <a:t>OUTUBRO/ SEMANA 1</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160140802"/>
                  </a:ext>
                </a:extLst>
              </a:tr>
            </a:tbl>
          </a:graphicData>
        </a:graphic>
      </p:graphicFrame>
      <p:sp>
        <p:nvSpPr>
          <p:cNvPr id="10" name="Rectangle 1">
            <a:extLst>
              <a:ext uri="{FF2B5EF4-FFF2-40B4-BE49-F238E27FC236}">
                <a16:creationId xmlns:a16="http://schemas.microsoft.com/office/drawing/2014/main" id="{A17D51B4-5395-7B2F-8259-B01ACDC4F6CE}"/>
              </a:ext>
            </a:extLst>
          </p:cNvPr>
          <p:cNvSpPr>
            <a:spLocks noChangeArrowheads="1"/>
          </p:cNvSpPr>
          <p:nvPr/>
        </p:nvSpPr>
        <p:spPr bwMode="auto">
          <a:xfrm>
            <a:off x="2816225"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B3443-6F34-0050-AC8A-587AA53D1B8C}"/>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41F5B885-9432-B076-3425-FA30E4D08604}"/>
              </a:ext>
            </a:extLst>
          </p:cNvPr>
          <p:cNvSpPr>
            <a:spLocks noChangeArrowheads="1"/>
          </p:cNvSpPr>
          <p:nvPr/>
        </p:nvSpPr>
        <p:spPr bwMode="auto">
          <a:xfrm>
            <a:off x="275366" y="3129843"/>
            <a:ext cx="15226572" cy="59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E362E8DC-D019-0E3E-1249-C0A995BD1C9F}"/>
              </a:ext>
            </a:extLst>
          </p:cNvPr>
          <p:cNvSpPr txBox="1"/>
          <p:nvPr/>
        </p:nvSpPr>
        <p:spPr>
          <a:xfrm>
            <a:off x="275366" y="666750"/>
            <a:ext cx="11641268" cy="257827"/>
          </a:xfrm>
          <a:prstGeom prst="rect">
            <a:avLst/>
          </a:prstGeom>
          <a:noFill/>
        </p:spPr>
        <p:txBody>
          <a:bodyPr wrap="square">
            <a:spAutoFit/>
          </a:bodyPr>
          <a:lstStyle/>
          <a:p>
            <a:pPr algn="just">
              <a:lnSpc>
                <a:spcPct val="115000"/>
              </a:lnSpc>
              <a:spcAft>
                <a:spcPts val="800"/>
              </a:spcAf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dirty="0"/>
          </a:p>
        </p:txBody>
      </p:sp>
      <p:graphicFrame>
        <p:nvGraphicFramePr>
          <p:cNvPr id="2" name="Tabela 1">
            <a:extLst>
              <a:ext uri="{FF2B5EF4-FFF2-40B4-BE49-F238E27FC236}">
                <a16:creationId xmlns:a16="http://schemas.microsoft.com/office/drawing/2014/main" id="{C11EB3A5-EC77-F8A7-0360-0AF3D57BBAED}"/>
              </a:ext>
            </a:extLst>
          </p:cNvPr>
          <p:cNvGraphicFramePr>
            <a:graphicFrameLocks noGrp="1"/>
          </p:cNvGraphicFramePr>
          <p:nvPr>
            <p:extLst>
              <p:ext uri="{D42A27DB-BD31-4B8C-83A1-F6EECF244321}">
                <p14:modId xmlns:p14="http://schemas.microsoft.com/office/powerpoint/2010/main" val="1985426122"/>
              </p:ext>
            </p:extLst>
          </p:nvPr>
        </p:nvGraphicFramePr>
        <p:xfrm>
          <a:off x="275367" y="666749"/>
          <a:ext cx="11641268" cy="5978462"/>
        </p:xfrm>
        <a:graphic>
          <a:graphicData uri="http://schemas.openxmlformats.org/drawingml/2006/table">
            <a:tbl>
              <a:tblPr firstRow="1" firstCol="1" bandRow="1"/>
              <a:tblGrid>
                <a:gridCol w="11641268">
                  <a:extLst>
                    <a:ext uri="{9D8B030D-6E8A-4147-A177-3AD203B41FA5}">
                      <a16:colId xmlns:a16="http://schemas.microsoft.com/office/drawing/2014/main" val="2794100213"/>
                    </a:ext>
                  </a:extLst>
                </a:gridCol>
              </a:tblGrid>
              <a:tr h="5962651">
                <a:tc>
                  <a:txBody>
                    <a:bodyPr/>
                    <a:lstStyle/>
                    <a:p>
                      <a:pPr>
                        <a:lnSpc>
                          <a:spcPct val="107000"/>
                        </a:lnSpc>
                        <a:spcAft>
                          <a:spcPts val="800"/>
                        </a:spcAft>
                      </a:pPr>
                      <a:r>
                        <a:rPr lang="pt-BR" sz="900" b="1" kern="1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300" b="1" kern="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b="1" kern="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b="1"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O UNIVERSO E SEUS ASTROS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7145">
                        <a:lnSpc>
                          <a:spcPct val="107000"/>
                        </a:lnSpc>
                        <a:spcAft>
                          <a:spcPts val="800"/>
                        </a:spcAft>
                      </a:pP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O universo é imenso e complexo, confira aqui algumas de suas características!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kern="100" dirty="0">
                          <a:effectLst/>
                          <a:latin typeface="Arial Narrow" panose="020B0606020202030204" pitchFamily="34" charset="0"/>
                          <a:ea typeface="Cambria" panose="02040503050406030204" pitchFamily="18"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O universo possui bilhões de galáxias, compostas por planetas, asteroides, estrelas, cometas, satélites naturais, poeira cósmica, entre outros corpos celestes.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Existe uma grande quantidade de estrelas no universo, com diferentes tamanhos. As estrelas são corpos que apresentam luminosidade por realizarem várias reações termonucleares em seu interior, havendo liberação de energia. Apesar dos avanços tecnológicos e as diversas pesquisas realizadas por astrônomos e astrofísicos sobre o universo, ainda não é possível afirmar a sua dimensão, em virtude de sua grande extensão e complexidade.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Existem diversas galáxias no universo, sendo que uma delas é a Via Láctea, onde está localizado o sistema solar. O sistema solar é um conjunto de corpos que giram em torno de uma estrela principal, o Sol.</a:t>
                      </a:r>
                      <a:r>
                        <a:rPr lang="pt-BR" sz="600" kern="100" dirty="0">
                          <a:effectLst/>
                          <a:latin typeface="Arial Narrow" panose="020B0606020202030204" pitchFamily="34" charset="0"/>
                          <a:ea typeface="Cambria" panose="02040503050406030204" pitchFamily="18"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900" kern="1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839" marR="49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109638315"/>
                  </a:ext>
                </a:extLst>
              </a:tr>
            </a:tbl>
          </a:graphicData>
        </a:graphic>
      </p:graphicFrame>
      <p:sp>
        <p:nvSpPr>
          <p:cNvPr id="4" name="Rectangle 2">
            <a:extLst>
              <a:ext uri="{FF2B5EF4-FFF2-40B4-BE49-F238E27FC236}">
                <a16:creationId xmlns:a16="http://schemas.microsoft.com/office/drawing/2014/main" id="{2FD4BDF2-D3B3-6EE3-F691-4BCC659376E1}"/>
              </a:ext>
            </a:extLst>
          </p:cNvPr>
          <p:cNvSpPr>
            <a:spLocks noChangeArrowheads="1"/>
          </p:cNvSpPr>
          <p:nvPr/>
        </p:nvSpPr>
        <p:spPr bwMode="auto">
          <a:xfrm>
            <a:off x="3713163" y="1498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18663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B3443-6F34-0050-AC8A-587AA53D1B8C}"/>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41F5B885-9432-B076-3425-FA30E4D08604}"/>
              </a:ext>
            </a:extLst>
          </p:cNvPr>
          <p:cNvSpPr>
            <a:spLocks noChangeArrowheads="1"/>
          </p:cNvSpPr>
          <p:nvPr/>
        </p:nvSpPr>
        <p:spPr bwMode="auto">
          <a:xfrm>
            <a:off x="275366" y="3129843"/>
            <a:ext cx="15226572" cy="59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E362E8DC-D019-0E3E-1249-C0A995BD1C9F}"/>
              </a:ext>
            </a:extLst>
          </p:cNvPr>
          <p:cNvSpPr txBox="1"/>
          <p:nvPr/>
        </p:nvSpPr>
        <p:spPr>
          <a:xfrm>
            <a:off x="275366" y="666750"/>
            <a:ext cx="11641268" cy="257827"/>
          </a:xfrm>
          <a:prstGeom prst="rect">
            <a:avLst/>
          </a:prstGeom>
          <a:noFill/>
        </p:spPr>
        <p:txBody>
          <a:bodyPr wrap="square">
            <a:spAutoFit/>
          </a:bodyPr>
          <a:lstStyle/>
          <a:p>
            <a:pPr algn="just">
              <a:lnSpc>
                <a:spcPct val="115000"/>
              </a:lnSpc>
              <a:spcAft>
                <a:spcPts val="800"/>
              </a:spcAf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dirty="0"/>
          </a:p>
        </p:txBody>
      </p:sp>
      <p:graphicFrame>
        <p:nvGraphicFramePr>
          <p:cNvPr id="2" name="Tabela 1">
            <a:extLst>
              <a:ext uri="{FF2B5EF4-FFF2-40B4-BE49-F238E27FC236}">
                <a16:creationId xmlns:a16="http://schemas.microsoft.com/office/drawing/2014/main" id="{C11EB3A5-EC77-F8A7-0360-0AF3D57BBAED}"/>
              </a:ext>
            </a:extLst>
          </p:cNvPr>
          <p:cNvGraphicFramePr>
            <a:graphicFrameLocks noGrp="1"/>
          </p:cNvGraphicFramePr>
          <p:nvPr>
            <p:extLst>
              <p:ext uri="{D42A27DB-BD31-4B8C-83A1-F6EECF244321}">
                <p14:modId xmlns:p14="http://schemas.microsoft.com/office/powerpoint/2010/main" val="1648226725"/>
              </p:ext>
            </p:extLst>
          </p:nvPr>
        </p:nvGraphicFramePr>
        <p:xfrm>
          <a:off x="355106" y="666749"/>
          <a:ext cx="11561527" cy="5866397"/>
        </p:xfrm>
        <a:graphic>
          <a:graphicData uri="http://schemas.openxmlformats.org/drawingml/2006/table">
            <a:tbl>
              <a:tblPr firstRow="1" firstCol="1" bandRow="1"/>
              <a:tblGrid>
                <a:gridCol w="11561527">
                  <a:extLst>
                    <a:ext uri="{9D8B030D-6E8A-4147-A177-3AD203B41FA5}">
                      <a16:colId xmlns:a16="http://schemas.microsoft.com/office/drawing/2014/main" val="2794100213"/>
                    </a:ext>
                  </a:extLst>
                </a:gridCol>
              </a:tblGrid>
              <a:tr h="5866397">
                <a:tc>
                  <a:txBody>
                    <a:bodyPr/>
                    <a:lstStyle/>
                    <a:p>
                      <a:pPr>
                        <a:lnSpc>
                          <a:spcPct val="107000"/>
                        </a:lnSpc>
                        <a:spcAft>
                          <a:spcPts val="800"/>
                        </a:spcAft>
                      </a:pPr>
                      <a:r>
                        <a:rPr lang="pt-BR" sz="900" b="1" kern="1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Os planetas que compõem o sistema solar são: Mercúrio, Vênus, Terra, Marte, Júpiter, Saturno, Urano e Netuno. Plutão, durante décadas, foi considerado um planeta do sistema solar, porém, em 2006, a União Astronômica Internacional (IAU) classificou esse corpo celeste como um “planeta anão”.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180340" algn="l"/>
                        </a:tabLst>
                      </a:pPr>
                      <a:r>
                        <a:rPr lang="pt-BR" sz="23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			A Terra, terceiro planeta a partir do Sol, possui apenas um satélite natural, a Lua, localizada a cerca de 380 mil quilômetros de distância do nosso planeta.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90170" algn="l"/>
                          <a:tab pos="180340" algn="l"/>
                        </a:tabLst>
                      </a:pPr>
                      <a:r>
                        <a:rPr lang="pt-BR" sz="900" kern="100" dirty="0">
                          <a:effectLst/>
                          <a:latin typeface="Arial Narrow" panose="020B0606020202030204" pitchFamily="34" charset="0"/>
                          <a:ea typeface="Cambria" panose="02040503050406030204" pitchFamily="18"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tabLst>
                          <a:tab pos="90170" algn="l"/>
                          <a:tab pos="180340" algn="l"/>
                        </a:tabLst>
                      </a:pPr>
                      <a:r>
                        <a:rPr lang="pt-BR" sz="600" kern="100" dirty="0">
                          <a:solidFill>
                            <a:srgbClr val="000000"/>
                          </a:solidFill>
                          <a:effectLst/>
                          <a:latin typeface="Arial Narrow" panose="020B0606020202030204" pitchFamily="34" charset="0"/>
                          <a:ea typeface="Cambria" panose="02040503050406030204" pitchFamily="18" charset="0"/>
                          <a:cs typeface="Times New Roman" panose="02020603050405020304" pitchFamily="18" charset="0"/>
                        </a:rPr>
                        <a:t>Disponível em: https://escolakids.uol.com.br/geografia/o-universo-e-seus-astros.htm. Acesso em: 2 ago. 2024.</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tabLst>
                          <a:tab pos="90170" algn="l"/>
                          <a:tab pos="180340" algn="l"/>
                        </a:tabLst>
                      </a:pPr>
                      <a:r>
                        <a:rPr lang="pt-BR" sz="600" kern="100" dirty="0">
                          <a:effectLst/>
                          <a:latin typeface="Arial Narrow" panose="020B0606020202030204" pitchFamily="34" charset="0"/>
                          <a:ea typeface="Cambria" panose="02040503050406030204" pitchFamily="18"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900" kern="1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839" marR="49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109638315"/>
                  </a:ext>
                </a:extLst>
              </a:tr>
            </a:tbl>
          </a:graphicData>
        </a:graphic>
      </p:graphicFrame>
      <p:sp>
        <p:nvSpPr>
          <p:cNvPr id="4" name="Rectangle 2">
            <a:extLst>
              <a:ext uri="{FF2B5EF4-FFF2-40B4-BE49-F238E27FC236}">
                <a16:creationId xmlns:a16="http://schemas.microsoft.com/office/drawing/2014/main" id="{2FD4BDF2-D3B3-6EE3-F691-4BCC659376E1}"/>
              </a:ext>
            </a:extLst>
          </p:cNvPr>
          <p:cNvSpPr>
            <a:spLocks noChangeArrowheads="1"/>
          </p:cNvSpPr>
          <p:nvPr/>
        </p:nvSpPr>
        <p:spPr bwMode="auto">
          <a:xfrm>
            <a:off x="3713163" y="1498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358981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8A32B-DD62-3BD0-6046-764B3B64EC6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2938A5-AAF1-0DF1-BAE9-6F2B2ED2D13D}"/>
              </a:ext>
            </a:extLst>
          </p:cNvPr>
          <p:cNvSpPr txBox="1"/>
          <p:nvPr/>
        </p:nvSpPr>
        <p:spPr>
          <a:xfrm>
            <a:off x="288758" y="914400"/>
            <a:ext cx="11581189" cy="4334263"/>
          </a:xfrm>
          <a:prstGeom prst="rect">
            <a:avLst/>
          </a:prstGeom>
          <a:noFill/>
        </p:spPr>
        <p:txBody>
          <a:bodyPr wrap="square">
            <a:spAutoFit/>
          </a:bodyPr>
          <a:lstStyle/>
          <a:p>
            <a:pPr lvl="0" algn="just">
              <a:lnSpc>
                <a:spcPct val="107000"/>
              </a:lnSpc>
              <a:tabLst>
                <a:tab pos="90170" algn="l"/>
                <a:tab pos="180340" algn="l"/>
              </a:tabLst>
            </a:pPr>
            <a:r>
              <a:rPr lang="pt-BR" sz="2400" b="1" dirty="0">
                <a:effectLst/>
                <a:latin typeface="Arial Narrow" panose="020B0606020202030204" pitchFamily="34" charset="0"/>
                <a:ea typeface="Calibri" panose="020F0502020204030204" pitchFamily="34" charset="0"/>
              </a:rPr>
              <a:t>1.</a:t>
            </a:r>
            <a:r>
              <a:rPr lang="pt-BR" sz="2400" dirty="0">
                <a:effectLst/>
                <a:latin typeface="Arial Narrow" panose="020B0606020202030204" pitchFamily="34" charset="0"/>
                <a:ea typeface="Calibri" panose="020F0502020204030204" pitchFamily="34" charset="0"/>
              </a:rPr>
              <a:t>Segundo o texto I, qual é a definição de estrelas?</a:t>
            </a:r>
          </a:p>
          <a:p>
            <a:pPr lvl="0" algn="just">
              <a:lnSpc>
                <a:spcPct val="107000"/>
              </a:lnSpc>
              <a:tabLst>
                <a:tab pos="90170" algn="l"/>
                <a:tab pos="180340" algn="l"/>
              </a:tabLst>
            </a:pPr>
            <a:endParaRPr lang="pt-BR" sz="2400" dirty="0">
              <a:latin typeface="Calibri" panose="020F0502020204030204" pitchFamily="34" charset="0"/>
              <a:ea typeface="Calibri" panose="020F0502020204030204" pitchFamily="34" charset="0"/>
            </a:endParaRPr>
          </a:p>
          <a:p>
            <a:pPr lvl="0" algn="just">
              <a:lnSpc>
                <a:spcPct val="107000"/>
              </a:lnSpc>
              <a:tabLst>
                <a:tab pos="90170" algn="l"/>
                <a:tab pos="180340" algn="l"/>
              </a:tabLst>
            </a:pPr>
            <a:r>
              <a:rPr lang="pt-BR" sz="2400" b="1" dirty="0">
                <a:effectLst/>
                <a:latin typeface="Arial Narrow" panose="020B0606020202030204" pitchFamily="34" charset="0"/>
                <a:ea typeface="Calibri" panose="020F0502020204030204" pitchFamily="34" charset="0"/>
              </a:rPr>
              <a:t>2</a:t>
            </a:r>
            <a:r>
              <a:rPr lang="pt-BR" sz="2400" dirty="0">
                <a:effectLst/>
                <a:latin typeface="Arial Narrow" panose="020B0606020202030204" pitchFamily="34" charset="0"/>
                <a:ea typeface="Calibri" panose="020F0502020204030204" pitchFamily="34" charset="0"/>
              </a:rPr>
              <a:t>. Qual é a composição do nosso Sistema Solar?</a:t>
            </a:r>
            <a:endParaRPr lang="pt-BR" sz="2400" dirty="0">
              <a:effectLst/>
              <a:latin typeface="Calibri" panose="020F0502020204030204" pitchFamily="34" charset="0"/>
              <a:ea typeface="Calibri" panose="020F0502020204030204" pitchFamily="34" charset="0"/>
            </a:endParaRPr>
          </a:p>
          <a:p>
            <a:pPr marL="457200" algn="just">
              <a:lnSpc>
                <a:spcPct val="107000"/>
              </a:lnSpc>
              <a:tabLst>
                <a:tab pos="180340" algn="l"/>
              </a:tabLst>
            </a:pPr>
            <a:endParaRPr lang="pt-BR" sz="2400" dirty="0">
              <a:solidFill>
                <a:srgbClr val="FF0000"/>
              </a:solidFill>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3</a:t>
            </a:r>
            <a:r>
              <a:rPr lang="pt-BR" sz="2400" dirty="0">
                <a:effectLst/>
                <a:latin typeface="Arial Narrow" panose="020B0606020202030204" pitchFamily="34" charset="0"/>
                <a:ea typeface="Calibri" panose="020F0502020204030204" pitchFamily="34" charset="0"/>
              </a:rPr>
              <a:t>. Atualmente, o nosso Sistema Solar possui quantos planetas?</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9 </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8</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7</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6</a:t>
            </a:r>
            <a:endParaRPr lang="pt-BR" sz="2400" dirty="0">
              <a:effectLst/>
              <a:latin typeface="Calibri" panose="020F0502020204030204" pitchFamily="34" charset="0"/>
              <a:ea typeface="Calibri" panose="020F0502020204030204" pitchFamily="34" charset="0"/>
            </a:endParaRPr>
          </a:p>
          <a:p>
            <a:pPr marL="457200" algn="just">
              <a:lnSpc>
                <a:spcPct val="107000"/>
              </a:lnSpc>
              <a:tabLst>
                <a:tab pos="90170" algn="l"/>
                <a:tab pos="180340" algn="l"/>
              </a:tabLst>
            </a:pPr>
            <a:r>
              <a:rPr lang="pt-BR" sz="1200" dirty="0">
                <a:solidFill>
                  <a:srgbClr val="FF0000"/>
                </a:solidFill>
                <a:effectLst/>
                <a:latin typeface="Arial Narrow" panose="020B0606020202030204" pitchFamily="34" charset="0"/>
                <a:ea typeface="Calibri" panose="020F0502020204030204" pitchFamily="34" charset="0"/>
              </a:rPr>
              <a:t>.</a:t>
            </a:r>
            <a:endParaRPr lang="pt-BR" sz="1100" dirty="0">
              <a:effectLst/>
              <a:latin typeface="Calibri" panose="020F0502020204030204" pitchFamily="34" charset="0"/>
              <a:ea typeface="Calibri" panose="020F0502020204030204" pitchFamily="34" charset="0"/>
            </a:endParaRPr>
          </a:p>
          <a:p>
            <a:pPr marL="457200">
              <a:lnSpc>
                <a:spcPct val="107000"/>
              </a:lnSpc>
              <a:tabLst>
                <a:tab pos="90170" algn="l"/>
                <a:tab pos="180340" algn="l"/>
              </a:tabLst>
            </a:pPr>
            <a:r>
              <a:rPr lang="pt-BR" sz="1200" dirty="0">
                <a:solidFill>
                  <a:srgbClr val="FF0000"/>
                </a:solidFill>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a:p>
            <a:pPr marL="457200">
              <a:lnSpc>
                <a:spcPct val="107000"/>
              </a:lnSpc>
              <a:spcAft>
                <a:spcPts val="800"/>
              </a:spcAft>
              <a:tabLst>
                <a:tab pos="90170" algn="l"/>
                <a:tab pos="180340" algn="l"/>
              </a:tabLst>
            </a:pPr>
            <a:r>
              <a:rPr lang="pt-BR" sz="1200" dirty="0">
                <a:solidFill>
                  <a:srgbClr val="FF0000"/>
                </a:solidFill>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94002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8A32B-DD62-3BD0-6046-764B3B64EC6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C0142F8-585F-FBAC-4A7A-76A5A875D550}"/>
              </a:ext>
            </a:extLst>
          </p:cNvPr>
          <p:cNvSpPr txBox="1"/>
          <p:nvPr/>
        </p:nvSpPr>
        <p:spPr>
          <a:xfrm>
            <a:off x="399047" y="541607"/>
            <a:ext cx="11393906" cy="862480"/>
          </a:xfrm>
          <a:prstGeom prst="rect">
            <a:avLst/>
          </a:prstGeom>
          <a:noFill/>
        </p:spPr>
        <p:txBody>
          <a:bodyPr wrap="square">
            <a:spAutoFit/>
          </a:bodyPr>
          <a:lstStyle/>
          <a:p>
            <a:pPr algn="just" fontAlgn="base">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Calibri" panose="020F0502020204030204" pitchFamily="34" charset="0"/>
              </a:rPr>
              <a:t>4</a:t>
            </a:r>
            <a:r>
              <a:rPr lang="pt-BR" sz="2400" dirty="0">
                <a:solidFill>
                  <a:srgbClr val="000000"/>
                </a:solidFill>
                <a:effectLst/>
                <a:highlight>
                  <a:srgbClr val="FFFFFF"/>
                </a:highlight>
                <a:latin typeface="Arial Narrow" panose="020B0606020202030204" pitchFamily="34" charset="0"/>
                <a:ea typeface="Calibri" panose="020F0502020204030204" pitchFamily="34" charset="0"/>
              </a:rPr>
              <a:t>.</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Existe uma relação entre a distância do planeta ao Sol e o tempo que este leva para fazer o movimento de translação.  Assim sendo, observe a imagem a seguir, e responda:</a:t>
            </a:r>
            <a:endParaRPr lang="pt-BR" sz="2400" dirty="0">
              <a:effectLst/>
              <a:highlight>
                <a:srgbClr val="FFFFFF"/>
              </a:highlight>
              <a:latin typeface="Calibri" panose="020F0502020204030204" pitchFamily="34" charset="0"/>
              <a:ea typeface="Calibri" panose="020F0502020204030204" pitchFamily="34" charset="0"/>
            </a:endParaRPr>
          </a:p>
        </p:txBody>
      </p:sp>
      <p:pic>
        <p:nvPicPr>
          <p:cNvPr id="5" name="Imagem 4" descr="Well-known Desenho Do Sistema Solar Com Os Nomes Dos Planetas MK98 - Ivango">
            <a:extLst>
              <a:ext uri="{FF2B5EF4-FFF2-40B4-BE49-F238E27FC236}">
                <a16:creationId xmlns:a16="http://schemas.microsoft.com/office/drawing/2014/main" id="{667FB95A-94D1-4942-D1E6-A7BD0F8959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1478" y="1545520"/>
            <a:ext cx="5236779" cy="2586365"/>
          </a:xfrm>
          <a:prstGeom prst="rect">
            <a:avLst/>
          </a:prstGeom>
          <a:noFill/>
          <a:ln>
            <a:noFill/>
          </a:ln>
        </p:spPr>
      </p:pic>
      <p:sp>
        <p:nvSpPr>
          <p:cNvPr id="7" name="CaixaDeTexto 6">
            <a:extLst>
              <a:ext uri="{FF2B5EF4-FFF2-40B4-BE49-F238E27FC236}">
                <a16:creationId xmlns:a16="http://schemas.microsoft.com/office/drawing/2014/main" id="{B03A78D2-B697-1880-51B5-F340053327D5}"/>
              </a:ext>
            </a:extLst>
          </p:cNvPr>
          <p:cNvSpPr txBox="1"/>
          <p:nvPr/>
        </p:nvSpPr>
        <p:spPr>
          <a:xfrm>
            <a:off x="890338" y="3269405"/>
            <a:ext cx="5582652" cy="1154547"/>
          </a:xfrm>
          <a:prstGeom prst="rect">
            <a:avLst/>
          </a:prstGeom>
          <a:noFill/>
        </p:spPr>
        <p:txBody>
          <a:bodyPr wrap="square">
            <a:spAutoFit/>
          </a:bodyPr>
          <a:lstStyle/>
          <a:p>
            <a:pPr algn="r" fontAlgn="base">
              <a:lnSpc>
                <a:spcPct val="107000"/>
              </a:lnSpc>
              <a:spcAft>
                <a:spcPts val="800"/>
              </a:spcAft>
            </a:pPr>
            <a:endParaRPr lang="pt-BR" sz="8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p>
            <a:pPr algn="r" fontAlgn="base">
              <a:lnSpc>
                <a:spcPct val="107000"/>
              </a:lnSpc>
              <a:spcAft>
                <a:spcPts val="800"/>
              </a:spcAft>
            </a:pPr>
            <a:endParaRPr lang="pt-BR" sz="800" dirty="0">
              <a:solidFill>
                <a:srgbClr val="000000"/>
              </a:solidFill>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p>
            <a:pPr algn="r" fontAlgn="base">
              <a:lnSpc>
                <a:spcPct val="107000"/>
              </a:lnSpc>
              <a:spcAft>
                <a:spcPts val="800"/>
              </a:spcAft>
            </a:pPr>
            <a:endParaRPr lang="pt-BR" sz="8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p>
            <a:pPr algn="r" fontAlgn="base">
              <a:lnSpc>
                <a:spcPct val="107000"/>
              </a:lnSpc>
              <a:spcAft>
                <a:spcPts val="800"/>
              </a:spcAft>
            </a:pPr>
            <a:endParaRPr lang="pt-BR" sz="800" dirty="0">
              <a:solidFill>
                <a:srgbClr val="000000"/>
              </a:solidFill>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p>
            <a:pPr algn="r" fontAlgn="base">
              <a:lnSpc>
                <a:spcPct val="107000"/>
              </a:lnSpc>
              <a:spcAft>
                <a:spcPts val="800"/>
              </a:spcAft>
            </a:pPr>
            <a:r>
              <a:rPr lang="pt-BR" sz="8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Disponível em : https://www.bing.com/</a:t>
            </a:r>
            <a:r>
              <a:rPr lang="pt-BR" sz="800" dirty="0" err="1">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images</a:t>
            </a:r>
            <a:r>
              <a:rPr lang="pt-BR" sz="8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Acesso em 08 ago. 2024.</a:t>
            </a:r>
            <a:endParaRPr lang="pt-BR" sz="1100" dirty="0">
              <a:effectLst/>
              <a:highlight>
                <a:srgbClr val="FFFFFF"/>
              </a:highligh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2A578D91-EB9F-B273-A3E1-4A39136E6B35}"/>
              </a:ext>
            </a:extLst>
          </p:cNvPr>
          <p:cNvSpPr txBox="1"/>
          <p:nvPr/>
        </p:nvSpPr>
        <p:spPr>
          <a:xfrm>
            <a:off x="312820" y="3269405"/>
            <a:ext cx="11502191" cy="3046988"/>
          </a:xfrm>
          <a:prstGeom prst="rect">
            <a:avLst/>
          </a:prstGeom>
          <a:noFill/>
        </p:spPr>
        <p:txBody>
          <a:bodyPr wrap="square">
            <a:spAutoFit/>
          </a:bodyPr>
          <a:lstStyle/>
          <a:p>
            <a:endParaRPr lang="pt-BR" dirty="0"/>
          </a:p>
          <a:p>
            <a:endParaRPr lang="pt-BR" dirty="0"/>
          </a:p>
          <a:p>
            <a:endParaRPr lang="pt-BR" dirty="0"/>
          </a:p>
          <a:p>
            <a:endParaRPr lang="pt-BR" dirty="0"/>
          </a:p>
          <a:p>
            <a:r>
              <a:rPr lang="pt-BR" sz="2400" dirty="0">
                <a:latin typeface="Arial Narrow" panose="020B0606020202030204" pitchFamily="34" charset="0"/>
              </a:rPr>
              <a:t>Qual é o planeta que leva mais tempo para completar uma volta ao redor do Sol?</a:t>
            </a:r>
          </a:p>
          <a:p>
            <a:r>
              <a:rPr lang="pt-BR" sz="2400" dirty="0">
                <a:latin typeface="Arial Narrow" panose="020B0606020202030204" pitchFamily="34" charset="0"/>
              </a:rPr>
              <a:t>(A) Terra.</a:t>
            </a:r>
          </a:p>
          <a:p>
            <a:r>
              <a:rPr lang="pt-BR" sz="2400" dirty="0">
                <a:latin typeface="Arial Narrow" panose="020B0606020202030204" pitchFamily="34" charset="0"/>
              </a:rPr>
              <a:t>(B) Netuno.</a:t>
            </a:r>
          </a:p>
          <a:p>
            <a:r>
              <a:rPr lang="pt-BR" sz="2400" dirty="0">
                <a:latin typeface="Arial Narrow" panose="020B0606020202030204" pitchFamily="34" charset="0"/>
              </a:rPr>
              <a:t>(C) Júpiter.</a:t>
            </a:r>
          </a:p>
          <a:p>
            <a:r>
              <a:rPr lang="pt-BR" sz="2400" dirty="0">
                <a:latin typeface="Arial Narrow" panose="020B0606020202030204" pitchFamily="34" charset="0"/>
              </a:rPr>
              <a:t>(D) Mercúrio.</a:t>
            </a:r>
          </a:p>
        </p:txBody>
      </p:sp>
    </p:spTree>
    <p:extLst>
      <p:ext uri="{BB962C8B-B14F-4D97-AF65-F5344CB8AC3E}">
        <p14:creationId xmlns:p14="http://schemas.microsoft.com/office/powerpoint/2010/main" val="986064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9ED5A-94FB-EAA5-B731-E9E3BD376D9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A33AD00-8038-CBD9-51E7-C81B3621B810}"/>
              </a:ext>
            </a:extLst>
          </p:cNvPr>
          <p:cNvSpPr txBox="1"/>
          <p:nvPr/>
        </p:nvSpPr>
        <p:spPr>
          <a:xfrm>
            <a:off x="397042" y="709863"/>
            <a:ext cx="11417969" cy="5315942"/>
          </a:xfrm>
          <a:prstGeom prst="rect">
            <a:avLst/>
          </a:prstGeom>
          <a:noFill/>
        </p:spPr>
        <p:txBody>
          <a:bodyPr wrap="square">
            <a:spAutoFit/>
          </a:bodyPr>
          <a:lstStyle/>
          <a:p>
            <a:pPr algn="just">
              <a:lnSpc>
                <a:spcPct val="115000"/>
              </a:lnSpc>
              <a:spcAft>
                <a:spcPts val="800"/>
              </a:spcAft>
            </a:pPr>
            <a:r>
              <a:rPr lang="pt-BR" sz="1200" dirty="0">
                <a:effectLst/>
                <a:latin typeface="Arial Narrow" panose="020B0606020202030204" pitchFamily="34" charset="0"/>
                <a:ea typeface="Calibri" panose="020F0502020204030204" pitchFamily="34" charset="0"/>
              </a:rPr>
              <a:t> </a:t>
            </a: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5</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No Universo, muitos planetas possuem satélites naturais, que giram ao seu redor, ou seja, que os orbitam. É o caso do planeta Terra, que possui a Lua como satélite natural. Dentre os planetas do Sistema Solar, aqueles que não possuem satélites naturais girando ao seu redor são: </a:t>
            </a:r>
            <a:endParaRPr lang="pt-BR" sz="2400" dirty="0">
              <a:effectLst/>
              <a:highlight>
                <a:srgbClr val="FFFFFF"/>
              </a:highlight>
              <a:latin typeface="Calibri" panose="020F0502020204030204" pitchFamily="34" charset="0"/>
              <a:ea typeface="Calibri" panose="020F0502020204030204" pitchFamily="34" charset="0"/>
            </a:endParaRPr>
          </a:p>
          <a:p>
            <a:pPr marL="342900" lvl="0" indent="-342900" algn="just" fontAlgn="base">
              <a:lnSpc>
                <a:spcPct val="107000"/>
              </a:lnSpc>
              <a:buFont typeface="+mj-lt"/>
              <a:buAutoNum type="alphaUcParenBoth"/>
              <a:tabLst>
                <a:tab pos="90170" algn="l"/>
                <a:tab pos="180340" algn="l"/>
              </a:tabLs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Vênus e Marte. </a:t>
            </a:r>
            <a:endParaRPr lang="pt-BR" sz="2400" dirty="0">
              <a:effectLst/>
              <a:highlight>
                <a:srgbClr val="FFFFFF"/>
              </a:highlight>
              <a:latin typeface="Calibri" panose="020F0502020204030204" pitchFamily="34" charset="0"/>
              <a:ea typeface="Calibri" panose="020F0502020204030204" pitchFamily="34" charset="0"/>
            </a:endParaRPr>
          </a:p>
          <a:p>
            <a:pPr marL="342900" lvl="0" indent="-342900" algn="just" fontAlgn="base">
              <a:lnSpc>
                <a:spcPct val="107000"/>
              </a:lnSpc>
              <a:buFont typeface="+mj-lt"/>
              <a:buAutoNum type="alphaUcParenBoth"/>
              <a:tabLst>
                <a:tab pos="90170" algn="l"/>
                <a:tab pos="180340" algn="l"/>
              </a:tabLs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Urano e Netuno.</a:t>
            </a:r>
            <a:endParaRPr lang="pt-BR" sz="2400" dirty="0">
              <a:effectLst/>
              <a:highlight>
                <a:srgbClr val="FFFFFF"/>
              </a:highlight>
              <a:latin typeface="Calibri" panose="020F0502020204030204" pitchFamily="34" charset="0"/>
              <a:ea typeface="Calibri" panose="020F0502020204030204" pitchFamily="34" charset="0"/>
            </a:endParaRPr>
          </a:p>
          <a:p>
            <a:pPr marL="342900" lvl="0" indent="-342900" algn="just" fontAlgn="base">
              <a:lnSpc>
                <a:spcPct val="107000"/>
              </a:lnSpc>
              <a:buFont typeface="+mj-lt"/>
              <a:buAutoNum type="alphaUcParenBoth"/>
              <a:tabLst>
                <a:tab pos="90170" algn="l"/>
                <a:tab pos="180340" algn="l"/>
              </a:tabLs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Mercúrio e Vênus. </a:t>
            </a:r>
            <a:endParaRPr lang="pt-BR" sz="2400" dirty="0">
              <a:effectLst/>
              <a:highlight>
                <a:srgbClr val="FFFFFF"/>
              </a:highligh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Mercúrio e Netuno.</a:t>
            </a:r>
          </a:p>
          <a:p>
            <a:pPr algn="just" fontAlgn="base">
              <a:lnSpc>
                <a:spcPct val="107000"/>
              </a:lnSpc>
              <a:spcAft>
                <a:spcPts val="800"/>
              </a:spcAft>
              <a:tabLst>
                <a:tab pos="90170" algn="l"/>
                <a:tab pos="180340" algn="l"/>
              </a:tabLst>
            </a:pPr>
            <a:endPar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endParaRPr>
          </a:p>
          <a:p>
            <a:pPr algn="just" fontAlgn="base">
              <a:lnSpc>
                <a:spcPct val="107000"/>
              </a:lnSpc>
              <a:spcAft>
                <a:spcPts val="800"/>
              </a:spcAft>
              <a:tabLst>
                <a:tab pos="90170" algn="l"/>
                <a:tab pos="180340" algn="l"/>
              </a:tabLst>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6</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t>
            </a:r>
            <a:r>
              <a:rPr lang="pt-BR" sz="2400" dirty="0">
                <a:solidFill>
                  <a:srgbClr val="000000"/>
                </a:solidFill>
                <a:effectLst/>
                <a:highlight>
                  <a:srgbClr val="FFFFFF"/>
                </a:highlight>
                <a:latin typeface="Calibri" panose="020F0502020204030204" pitchFamily="34" charset="0"/>
                <a:ea typeface="Calibri" panose="020F0502020204030204" pitchFamily="34" charset="0"/>
              </a:rPr>
              <a:t> </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Considere que cientistas descobriram um planeta da galáxia Andrômeda que possui condições de vida semelhantes às do planeta Terra. Seria possível estabelecer uma colônia com seres humanos nesse planeta? Selecione argumentos para explicar sua resposta.</a:t>
            </a:r>
            <a:endParaRPr lang="pt-BR" sz="2400" dirty="0">
              <a:effectLst/>
              <a:highlight>
                <a:srgbClr val="FFFFFF"/>
              </a:highlight>
              <a:latin typeface="Calibri" panose="020F0502020204030204" pitchFamily="34" charset="0"/>
              <a:ea typeface="Calibri" panose="020F0502020204030204" pitchFamily="34" charset="0"/>
            </a:endParaRPr>
          </a:p>
          <a:p>
            <a:pPr lvl="0" algn="just" fontAlgn="base">
              <a:lnSpc>
                <a:spcPct val="107000"/>
              </a:lnSpc>
              <a:spcAft>
                <a:spcPts val="800"/>
              </a:spcAft>
              <a:tabLst>
                <a:tab pos="90170" algn="l"/>
                <a:tab pos="180340" algn="l"/>
              </a:tabLst>
            </a:pPr>
            <a:endParaRPr lang="pt-BR" sz="2400" dirty="0">
              <a:effectLst/>
              <a:highlight>
                <a:srgbClr val="FFFFFF"/>
              </a:highligh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98343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042B-1962-9520-A077-EBC326BDE76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DC1E436-B3FA-D954-6DF1-66E10288C258}"/>
              </a:ext>
            </a:extLst>
          </p:cNvPr>
          <p:cNvSpPr txBox="1"/>
          <p:nvPr/>
        </p:nvSpPr>
        <p:spPr>
          <a:xfrm>
            <a:off x="342900" y="685800"/>
            <a:ext cx="11468100" cy="539700"/>
          </a:xfrm>
          <a:prstGeom prst="rect">
            <a:avLst/>
          </a:prstGeom>
          <a:noFill/>
        </p:spPr>
        <p:txBody>
          <a:bodyPr wrap="square">
            <a:spAutoFit/>
          </a:bodyPr>
          <a:lstStyle/>
          <a:p>
            <a:pPr algn="just">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800" u="sng"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11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42F4BD3A-B2D1-C1E9-C818-3C8C35449288}"/>
              </a:ext>
            </a:extLst>
          </p:cNvPr>
          <p:cNvPicPr>
            <a:picLocks noChangeAspect="1"/>
          </p:cNvPicPr>
          <p:nvPr/>
        </p:nvPicPr>
        <p:blipFill>
          <a:blip r:embed="rId2"/>
          <a:stretch>
            <a:fillRect/>
          </a:stretch>
        </p:blipFill>
        <p:spPr>
          <a:xfrm>
            <a:off x="270711" y="562780"/>
            <a:ext cx="11468100" cy="945505"/>
          </a:xfrm>
          <a:prstGeom prst="rect">
            <a:avLst/>
          </a:prstGeom>
        </p:spPr>
      </p:pic>
      <p:sp>
        <p:nvSpPr>
          <p:cNvPr id="11" name="CaixaDeTexto 10">
            <a:extLst>
              <a:ext uri="{FF2B5EF4-FFF2-40B4-BE49-F238E27FC236}">
                <a16:creationId xmlns:a16="http://schemas.microsoft.com/office/drawing/2014/main" id="{499CD10C-3E15-844A-DE94-887135F99637}"/>
              </a:ext>
            </a:extLst>
          </p:cNvPr>
          <p:cNvSpPr txBox="1"/>
          <p:nvPr/>
        </p:nvSpPr>
        <p:spPr>
          <a:xfrm>
            <a:off x="1239253" y="2346158"/>
            <a:ext cx="5305926" cy="369332"/>
          </a:xfrm>
          <a:prstGeom prst="rect">
            <a:avLst/>
          </a:prstGeom>
          <a:noFill/>
        </p:spPr>
        <p:txBody>
          <a:bodyPr wrap="square" rtlCol="0">
            <a:spAutoFit/>
          </a:bodyPr>
          <a:lstStyle/>
          <a:p>
            <a:endParaRPr lang="pt-BR" dirty="0"/>
          </a:p>
        </p:txBody>
      </p:sp>
      <p:sp>
        <p:nvSpPr>
          <p:cNvPr id="12" name="CaixaDeTexto 11">
            <a:extLst>
              <a:ext uri="{FF2B5EF4-FFF2-40B4-BE49-F238E27FC236}">
                <a16:creationId xmlns:a16="http://schemas.microsoft.com/office/drawing/2014/main" id="{D2210FBF-1305-EEEA-ADAD-17E62A41FF83}"/>
              </a:ext>
            </a:extLst>
          </p:cNvPr>
          <p:cNvSpPr txBox="1"/>
          <p:nvPr/>
        </p:nvSpPr>
        <p:spPr>
          <a:xfrm>
            <a:off x="256674" y="1508286"/>
            <a:ext cx="11365831" cy="1200329"/>
          </a:xfrm>
          <a:prstGeom prst="rect">
            <a:avLst/>
          </a:prstGeom>
          <a:noFill/>
        </p:spPr>
        <p:txBody>
          <a:bodyPr wrap="square" rtlCol="0">
            <a:spAutoFit/>
          </a:bodyPr>
          <a:lstStyle/>
          <a:p>
            <a:r>
              <a:rPr lang="pt-BR" sz="2400" dirty="0">
                <a:latin typeface="Arial Narrow" panose="020B0606020202030204" pitchFamily="34" charset="0"/>
              </a:rPr>
              <a:t>Leia o texto.</a:t>
            </a:r>
          </a:p>
          <a:p>
            <a:r>
              <a:rPr lang="pt-BR" sz="2400" dirty="0">
                <a:latin typeface="Arial Narrow" panose="020B0606020202030204" pitchFamily="34" charset="0"/>
              </a:rPr>
              <a:t>TEXTO II</a:t>
            </a:r>
          </a:p>
          <a:p>
            <a:r>
              <a:rPr lang="pt-BR" sz="2400" dirty="0">
                <a:latin typeface="Arial Narrow" panose="020B0606020202030204" pitchFamily="34" charset="0"/>
              </a:rPr>
              <a:t>O Sol </a:t>
            </a:r>
          </a:p>
        </p:txBody>
      </p:sp>
      <p:sp>
        <p:nvSpPr>
          <p:cNvPr id="14" name="CaixaDeTexto 13">
            <a:extLst>
              <a:ext uri="{FF2B5EF4-FFF2-40B4-BE49-F238E27FC236}">
                <a16:creationId xmlns:a16="http://schemas.microsoft.com/office/drawing/2014/main" id="{63B74D2A-1F79-801A-ABC7-C49AD5039A21}"/>
              </a:ext>
            </a:extLst>
          </p:cNvPr>
          <p:cNvSpPr txBox="1"/>
          <p:nvPr/>
        </p:nvSpPr>
        <p:spPr>
          <a:xfrm>
            <a:off x="445168" y="3185540"/>
            <a:ext cx="11365832" cy="3277820"/>
          </a:xfrm>
          <a:prstGeom prst="rect">
            <a:avLst/>
          </a:prstGeom>
          <a:noFill/>
        </p:spPr>
        <p:txBody>
          <a:bodyPr wrap="square">
            <a:spAutoFit/>
          </a:bodyPr>
          <a:lstStyle/>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pPr algn="just"/>
            <a:r>
              <a:rPr lang="pt-BR" sz="2300" dirty="0">
                <a:latin typeface="Arial Narrow" panose="020B0606020202030204" pitchFamily="34" charset="0"/>
              </a:rPr>
              <a:t>      Sol é a estrela central do Sistema Solar. Considerado uma estrela média, o Sol tem diâmetro de, aproximadamente, 1,39 bilhão de km (109 vezes maior que a da Terra), e sua massa é cerca de 332.900 vezes maior do que a do nosso planeta. Basicamente, a estrela é formada por hidrogênio (aproximadamente 90%) e hélio (9%). </a:t>
            </a:r>
            <a:endParaRPr lang="pt-BR" dirty="0"/>
          </a:p>
        </p:txBody>
      </p:sp>
      <p:pic>
        <p:nvPicPr>
          <p:cNvPr id="15" name="Imagem 14" descr="Muitas teorias apontam que o Sistema Solar formou-se a partir do colapso de uma nebulosa.">
            <a:extLst>
              <a:ext uri="{FF2B5EF4-FFF2-40B4-BE49-F238E27FC236}">
                <a16:creationId xmlns:a16="http://schemas.microsoft.com/office/drawing/2014/main" id="{5E4DCDD9-861B-84DB-8FEB-36CC574AAA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67" r="4767"/>
          <a:stretch/>
        </p:blipFill>
        <p:spPr bwMode="auto">
          <a:xfrm>
            <a:off x="3243834" y="2715490"/>
            <a:ext cx="5391509" cy="21998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270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31728-DB77-82C9-A6DF-9845883C666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F328747-DDF1-9E3C-1CD5-2186FD657BAF}"/>
              </a:ext>
            </a:extLst>
          </p:cNvPr>
          <p:cNvSpPr txBox="1"/>
          <p:nvPr/>
        </p:nvSpPr>
        <p:spPr>
          <a:xfrm>
            <a:off x="360946" y="517359"/>
            <a:ext cx="11562346" cy="3908762"/>
          </a:xfrm>
          <a:prstGeom prst="rect">
            <a:avLst/>
          </a:prstGeom>
          <a:noFill/>
        </p:spPr>
        <p:txBody>
          <a:bodyPr wrap="square">
            <a:spAutoFit/>
          </a:bodyPr>
          <a:lstStyle/>
          <a:p>
            <a:pPr algn="just"/>
            <a:r>
              <a:rPr lang="pt-BR" sz="2300" dirty="0">
                <a:latin typeface="Arial Narrow" panose="020B0606020202030204" pitchFamily="34" charset="0"/>
              </a:rPr>
              <a:t>O Sol é composto por:</a:t>
            </a:r>
          </a:p>
          <a:p>
            <a:pPr algn="just"/>
            <a:r>
              <a:rPr lang="pt-BR" sz="2300" dirty="0">
                <a:latin typeface="Arial Narrow" panose="020B0606020202030204" pitchFamily="34" charset="0"/>
              </a:rPr>
              <a:t>•Fotosfera: é a parte visível do Sol que emite luz propagada no espaço, podendo ser notado o fenômeno conhecido como mancha solar.</a:t>
            </a:r>
          </a:p>
          <a:p>
            <a:pPr algn="just"/>
            <a:r>
              <a:rPr lang="pt-BR" sz="2300" dirty="0">
                <a:latin typeface="Arial Narrow" panose="020B0606020202030204" pitchFamily="34" charset="0"/>
              </a:rPr>
              <a:t>•Núcleo: é a parte central do Sol que concentra, aproximadamente, metade da massa total da estrela. A temperatura nessa região atinge cerca de 15.000.000°C.</a:t>
            </a:r>
          </a:p>
          <a:p>
            <a:pPr algn="just"/>
            <a:r>
              <a:rPr lang="pt-BR" sz="2300" dirty="0">
                <a:latin typeface="Arial Narrow" panose="020B0606020202030204" pitchFamily="34" charset="0"/>
              </a:rPr>
              <a:t>•Cromosfera: é uma camada estreita, rarefeita e não visível do Sol. A temperatura dessa região varia conforme o afastamento do núcleo.</a:t>
            </a:r>
          </a:p>
          <a:p>
            <a:pPr algn="just"/>
            <a:r>
              <a:rPr lang="pt-BR" sz="2300" dirty="0">
                <a:latin typeface="Arial Narrow" panose="020B0606020202030204" pitchFamily="34" charset="0"/>
              </a:rPr>
              <a:t>•Coroa solar: é a parte mais externa do Sol, acima da fotosfera, podendo ser observada apenas em eclipses totais.</a:t>
            </a:r>
          </a:p>
          <a:p>
            <a:pPr algn="just"/>
            <a:endParaRPr lang="pt-BR" sz="2300" dirty="0">
              <a:latin typeface="Arial Narrow" panose="020B0606020202030204" pitchFamily="34" charset="0"/>
            </a:endParaRPr>
          </a:p>
          <a:p>
            <a:endParaRPr lang="pt-BR" dirty="0"/>
          </a:p>
        </p:txBody>
      </p:sp>
      <p:sp>
        <p:nvSpPr>
          <p:cNvPr id="6" name="CaixaDeTexto 5">
            <a:extLst>
              <a:ext uri="{FF2B5EF4-FFF2-40B4-BE49-F238E27FC236}">
                <a16:creationId xmlns:a16="http://schemas.microsoft.com/office/drawing/2014/main" id="{7B15B615-42AE-6DDF-D119-C04E3824D0CA}"/>
              </a:ext>
            </a:extLst>
          </p:cNvPr>
          <p:cNvSpPr txBox="1"/>
          <p:nvPr/>
        </p:nvSpPr>
        <p:spPr>
          <a:xfrm>
            <a:off x="264696" y="3609475"/>
            <a:ext cx="11562346" cy="2923877"/>
          </a:xfrm>
          <a:prstGeom prst="rect">
            <a:avLst/>
          </a:prstGeom>
          <a:noFill/>
        </p:spPr>
        <p:txBody>
          <a:bodyPr wrap="square">
            <a:spAutoFit/>
          </a:bodyPr>
          <a:lstStyle/>
          <a:p>
            <a:pPr algn="just"/>
            <a:endParaRPr lang="pt-BR" sz="2300" dirty="0">
              <a:latin typeface="Arial Narrow" panose="020B0606020202030204" pitchFamily="34" charset="0"/>
            </a:endParaRPr>
          </a:p>
          <a:p>
            <a:pPr algn="just"/>
            <a:r>
              <a:rPr lang="pt-BR" sz="2300" dirty="0">
                <a:latin typeface="Arial Narrow" panose="020B0606020202030204" pitchFamily="34" charset="0"/>
              </a:rPr>
              <a:t>Origem do Sistema Solar</a:t>
            </a:r>
          </a:p>
          <a:p>
            <a:pPr algn="just"/>
            <a:r>
              <a:rPr lang="pt-BR" sz="2300" dirty="0">
                <a:latin typeface="Arial Narrow" panose="020B0606020202030204" pitchFamily="34" charset="0"/>
              </a:rPr>
              <a:t>Muitas teorias apontam que o Sistema Solar se formou a partir do colapso de uma nebulosa. Há diversas teorias a respeito da origem do Sistema Solar, portanto não há um consenso a respeito desse assunto. Muitos estudiosos acreditam que esse se formou há, aproximadamente, 4,7 bilhões de anos. A teoria que mais satisfaz a comunidade astronômica é conhecida como a Teoria da Nebulosa Solar, formulada, em 1644, por René Descartes e reformulada, em 1775, por Immanuel Kant e, posteriormente, em 1796, por Pierre-Simon de Laplace.</a:t>
            </a:r>
          </a:p>
        </p:txBody>
      </p:sp>
    </p:spTree>
    <p:extLst>
      <p:ext uri="{BB962C8B-B14F-4D97-AF65-F5344CB8AC3E}">
        <p14:creationId xmlns:p14="http://schemas.microsoft.com/office/powerpoint/2010/main" val="19350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9C8AF-872F-3254-7889-0B02EE4999D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A19AA6E-2D6A-5335-9A2A-8C5F439FE530}"/>
              </a:ext>
            </a:extLst>
          </p:cNvPr>
          <p:cNvSpPr txBox="1"/>
          <p:nvPr/>
        </p:nvSpPr>
        <p:spPr>
          <a:xfrm>
            <a:off x="360947" y="649706"/>
            <a:ext cx="11502190" cy="3693319"/>
          </a:xfrm>
          <a:prstGeom prst="rect">
            <a:avLst/>
          </a:prstGeom>
          <a:noFill/>
        </p:spPr>
        <p:txBody>
          <a:bodyPr wrap="square">
            <a:spAutoFit/>
          </a:bodyPr>
          <a:lstStyle/>
          <a:p>
            <a:pPr algn="just"/>
            <a:r>
              <a:rPr lang="pt-BR" sz="2400" dirty="0">
                <a:latin typeface="Arial Narrow" panose="020B0606020202030204" pitchFamily="34" charset="0"/>
              </a:rPr>
              <a:t>	A Teoria da Nebulosa Solar acredita que a formação do Sol se deu por meio da rotação de uma nuvem que, ao sofrer contração, influenciada pela gravidade, entrou em colapso devido à elevada velocidade em que se encontrava. Esse colapso deu origem, por meio da concentração central da nebulosa, ao Sol. Já os planetas resultaram das partículas remanescentes da nuvem molecular em colapso.</a:t>
            </a:r>
          </a:p>
          <a:p>
            <a:pPr algn="just"/>
            <a:r>
              <a:rPr lang="pt-BR" sz="2400" dirty="0">
                <a:latin typeface="Arial Narrow" panose="020B0606020202030204" pitchFamily="34" charset="0"/>
              </a:rPr>
              <a:t>	A reformulação da teoria acrescenta que os planetas se formaram nas regiões mais distantes do centro da nebulosa que deu origem ao Sol. Nessas regiões, a temperatura era menor, as substâncias voláteis sofreram condensação, ao passo que, nas regiões de maior temperatura, essas substâncias perderam-se, permitindo então a classificação dos planetas em rochosos e gasosos.</a:t>
            </a:r>
          </a:p>
          <a:p>
            <a:endParaRPr lang="pt-BR" dirty="0"/>
          </a:p>
        </p:txBody>
      </p:sp>
      <p:sp>
        <p:nvSpPr>
          <p:cNvPr id="10" name="CaixaDeTexto 9">
            <a:extLst>
              <a:ext uri="{FF2B5EF4-FFF2-40B4-BE49-F238E27FC236}">
                <a16:creationId xmlns:a16="http://schemas.microsoft.com/office/drawing/2014/main" id="{A0D71827-A5AE-E606-0156-A31406BC8E58}"/>
              </a:ext>
            </a:extLst>
          </p:cNvPr>
          <p:cNvSpPr txBox="1"/>
          <p:nvPr/>
        </p:nvSpPr>
        <p:spPr>
          <a:xfrm>
            <a:off x="328863" y="3043989"/>
            <a:ext cx="11534273" cy="3323987"/>
          </a:xfrm>
          <a:prstGeom prst="rect">
            <a:avLst/>
          </a:prstGeom>
          <a:noFill/>
        </p:spPr>
        <p:txBody>
          <a:bodyPr wrap="square">
            <a:spAutoFit/>
          </a:bodyPr>
          <a:lstStyle/>
          <a:p>
            <a:endParaRPr lang="pt-BR" dirty="0"/>
          </a:p>
          <a:p>
            <a:endParaRPr lang="pt-BR" dirty="0"/>
          </a:p>
          <a:p>
            <a:endParaRPr lang="pt-BR" dirty="0"/>
          </a:p>
          <a:p>
            <a:endParaRPr lang="pt-BR" dirty="0"/>
          </a:p>
          <a:p>
            <a:endParaRPr lang="pt-BR" sz="2400" b="1" dirty="0">
              <a:latin typeface="Arial Narrow" panose="020B0606020202030204" pitchFamily="34" charset="0"/>
            </a:endParaRPr>
          </a:p>
          <a:p>
            <a:r>
              <a:rPr lang="pt-BR" sz="2400" b="1" dirty="0">
                <a:latin typeface="Arial Narrow" panose="020B0606020202030204" pitchFamily="34" charset="0"/>
              </a:rPr>
              <a:t>Astros do Sistema Solar</a:t>
            </a:r>
          </a:p>
          <a:p>
            <a:endParaRPr lang="pt-BR" sz="2400" b="1" dirty="0">
              <a:latin typeface="Arial Narrow" panose="020B0606020202030204" pitchFamily="34" charset="0"/>
            </a:endParaRPr>
          </a:p>
          <a:p>
            <a:r>
              <a:rPr lang="pt-BR" sz="2400" dirty="0">
                <a:latin typeface="Arial Narrow" panose="020B0606020202030204" pitchFamily="34" charset="0"/>
              </a:rPr>
              <a:t>	Além dos planetas e do Sol, o Sistema Solar é formado por outros corpos celestes. Estes, segundo a UAI, são conhecidos como Pequenos Corpos do Sistema Solar. São eles:</a:t>
            </a:r>
          </a:p>
          <a:p>
            <a:endParaRPr lang="pt-BR" dirty="0"/>
          </a:p>
        </p:txBody>
      </p:sp>
    </p:spTree>
    <p:extLst>
      <p:ext uri="{BB962C8B-B14F-4D97-AF65-F5344CB8AC3E}">
        <p14:creationId xmlns:p14="http://schemas.microsoft.com/office/powerpoint/2010/main" val="3857848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87AA9-82C4-8D59-A8D4-B41378188A9D}"/>
            </a:ext>
          </a:extLst>
        </p:cNvPr>
        <p:cNvGrpSpPr/>
        <p:nvPr/>
      </p:nvGrpSpPr>
      <p:grpSpPr>
        <a:xfrm>
          <a:off x="0" y="0"/>
          <a:ext cx="0" cy="0"/>
          <a:chOff x="0" y="0"/>
          <a:chExt cx="0" cy="0"/>
        </a:xfrm>
      </p:grpSpPr>
      <p:pic>
        <p:nvPicPr>
          <p:cNvPr id="10" name="Imagem 9">
            <a:extLst>
              <a:ext uri="{FF2B5EF4-FFF2-40B4-BE49-F238E27FC236}">
                <a16:creationId xmlns:a16="http://schemas.microsoft.com/office/drawing/2014/main" id="{0B60F905-95C0-10CE-50CD-F5F0DD55CF18}"/>
              </a:ext>
            </a:extLst>
          </p:cNvPr>
          <p:cNvPicPr>
            <a:picLocks noChangeAspect="1"/>
          </p:cNvPicPr>
          <p:nvPr/>
        </p:nvPicPr>
        <p:blipFill>
          <a:blip r:embed="rId2"/>
          <a:stretch>
            <a:fillRect/>
          </a:stretch>
        </p:blipFill>
        <p:spPr>
          <a:xfrm>
            <a:off x="379562" y="597087"/>
            <a:ext cx="11179834" cy="5985307"/>
          </a:xfrm>
          <a:prstGeom prst="rect">
            <a:avLst/>
          </a:prstGeom>
        </p:spPr>
      </p:pic>
    </p:spTree>
    <p:extLst>
      <p:ext uri="{BB962C8B-B14F-4D97-AF65-F5344CB8AC3E}">
        <p14:creationId xmlns:p14="http://schemas.microsoft.com/office/powerpoint/2010/main" val="209776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578C1-1327-D4C8-330F-E184E052F911}"/>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1D7F505-DC14-9325-0634-7E7F64C33646}"/>
              </a:ext>
            </a:extLst>
          </p:cNvPr>
          <p:cNvSpPr txBox="1"/>
          <p:nvPr/>
        </p:nvSpPr>
        <p:spPr>
          <a:xfrm>
            <a:off x="312821" y="637673"/>
            <a:ext cx="11526253" cy="8883266"/>
          </a:xfrm>
          <a:prstGeom prst="rect">
            <a:avLst/>
          </a:prstGeom>
          <a:noFill/>
        </p:spPr>
        <p:txBody>
          <a:bodyPr wrap="square">
            <a:spAutoFit/>
          </a:bodyPr>
          <a:lstStyle/>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7</a:t>
            </a:r>
            <a:r>
              <a:rPr lang="pt-BR" sz="2400" dirty="0">
                <a:effectLst/>
                <a:latin typeface="Arial Narrow" panose="020B0606020202030204" pitchFamily="34" charset="0"/>
                <a:ea typeface="Calibri" panose="020F0502020204030204" pitchFamily="34" charset="0"/>
              </a:rPr>
              <a:t>. Qual é a teoria mais aceita sobre a origem do Sistema Solar?</a:t>
            </a:r>
          </a:p>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8</a:t>
            </a:r>
            <a:r>
              <a:rPr lang="pt-BR" sz="2400" dirty="0">
                <a:effectLst/>
                <a:latin typeface="Arial Narrow" panose="020B0606020202030204" pitchFamily="34" charset="0"/>
                <a:ea typeface="Calibri" panose="020F0502020204030204" pitchFamily="34" charset="0"/>
              </a:rPr>
              <a:t>. Como o texto explica a composição do Sol?</a:t>
            </a:r>
          </a:p>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9</a:t>
            </a:r>
            <a:r>
              <a:rPr lang="pt-BR" sz="2400" dirty="0">
                <a:effectLst/>
                <a:latin typeface="Arial Narrow" panose="020B0606020202030204" pitchFamily="34" charset="0"/>
                <a:ea typeface="Calibri" panose="020F0502020204030204" pitchFamily="34" charset="0"/>
              </a:rPr>
              <a:t>. Como a Teoria da Nebulosa Solar explica a origem do Sol e dos planetas?</a:t>
            </a:r>
          </a:p>
          <a:p>
            <a:pPr algn="just">
              <a:lnSpc>
                <a:spcPct val="107000"/>
              </a:lnSpc>
              <a:spcBef>
                <a:spcPts val="1200"/>
              </a:spcBef>
              <a:spcAft>
                <a:spcPts val="1200"/>
              </a:spcAft>
              <a:tabLst>
                <a:tab pos="90170" algn="l"/>
                <a:tab pos="180340" algn="l"/>
              </a:tabLst>
            </a:pPr>
            <a:r>
              <a:rPr lang="pt-BR" sz="2400" b="1" dirty="0">
                <a:effectLst/>
                <a:latin typeface="Arial Narrow" panose="020B0606020202030204" pitchFamily="34" charset="0"/>
                <a:ea typeface="Calibri" panose="020F0502020204030204" pitchFamily="34" charset="0"/>
              </a:rPr>
              <a:t>10</a:t>
            </a:r>
            <a:r>
              <a:rPr lang="pt-BR" sz="2400" dirty="0">
                <a:effectLst/>
                <a:latin typeface="Arial Narrow" panose="020B0606020202030204" pitchFamily="34" charset="0"/>
                <a:ea typeface="Calibri" panose="020F0502020204030204" pitchFamily="34" charset="0"/>
              </a:rPr>
              <a:t>. O cometa Halley apareceu pela última vez em 1986 e foi assim chamado em homenagem a Edmond Halley, astrônomo britânico que determinou a periodicidade desse corpo celeste. De acordo com o texto, quais são as características de um cometa?</a:t>
            </a:r>
            <a:endParaRPr lang="pt-BR" sz="2400" dirty="0">
              <a:latin typeface="Arial Narrow" panose="020B0606020202030204" pitchFamily="34" charset="0"/>
              <a:ea typeface="Calibri" panose="020F0502020204030204" pitchFamily="34" charset="0"/>
            </a:endParaRPr>
          </a:p>
          <a:p>
            <a:pPr algn="just">
              <a:lnSpc>
                <a:spcPct val="107000"/>
              </a:lnSpc>
              <a:spcBef>
                <a:spcPts val="1200"/>
              </a:spcBef>
              <a:spcAft>
                <a:spcPts val="1200"/>
              </a:spcAft>
              <a:tabLst>
                <a:tab pos="90170" algn="l"/>
                <a:tab pos="180340" algn="l"/>
              </a:tabLst>
            </a:pPr>
            <a:r>
              <a:rPr lang="pt-BR" sz="2400" b="1" dirty="0">
                <a:effectLst/>
                <a:latin typeface="Arial Narrow" panose="020B0606020202030204" pitchFamily="34" charset="0"/>
                <a:ea typeface="Calibri" panose="020F0502020204030204" pitchFamily="34" charset="0"/>
              </a:rPr>
              <a:t>11</a:t>
            </a:r>
            <a:r>
              <a:rPr lang="pt-BR" sz="2400" dirty="0">
                <a:effectLst/>
                <a:latin typeface="Arial Narrow" panose="020B0606020202030204" pitchFamily="34" charset="0"/>
                <a:ea typeface="Calibri" panose="020F0502020204030204" pitchFamily="34" charset="0"/>
              </a:rPr>
              <a:t>.No Sistema Solar, há uma região chamada zona habitável, onde está inserido o planeta Terra. Essa região possui condições adequadas à vida. Assinale a alternativa correta sobre essas condições.</a:t>
            </a:r>
            <a:endParaRPr lang="pt-BR" sz="24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O gás oxigênio não é encontrado na zona habitável.</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rPr>
              <a:t> Somente planetas gasosos estão dentro da zona habitável. </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Grande quantidade de gás enxofre na atmosfera, que é favorável à vida. </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mj-lt"/>
              <a:buAutoNum type="alphaUcParenBoth"/>
              <a:tabLst>
                <a:tab pos="90170" algn="l"/>
                <a:tab pos="270510" algn="l"/>
              </a:tabLst>
            </a:pPr>
            <a:r>
              <a:rPr lang="pt-BR" sz="2400" dirty="0">
                <a:effectLst/>
                <a:latin typeface="Arial Narrow" panose="020B0606020202030204" pitchFamily="34" charset="0"/>
                <a:ea typeface="Calibri" panose="020F0502020204030204" pitchFamily="34" charset="0"/>
              </a:rPr>
              <a:t>A zona habitável apresenta temperatura adequada para que se encontre água na forma líquida. </a:t>
            </a:r>
            <a:endParaRPr lang="pt-BR" sz="2400" dirty="0">
              <a:effectLst/>
              <a:latin typeface="Calibri" panose="020F0502020204030204" pitchFamily="34" charset="0"/>
              <a:ea typeface="Calibri" panose="020F0502020204030204" pitchFamily="34" charset="0"/>
            </a:endParaRPr>
          </a:p>
          <a:p>
            <a:pPr algn="just">
              <a:lnSpc>
                <a:spcPct val="107000"/>
              </a:lnSpc>
              <a:spcBef>
                <a:spcPts val="1200"/>
              </a:spcBef>
              <a:spcAft>
                <a:spcPts val="1200"/>
              </a:spcAft>
              <a:tabLst>
                <a:tab pos="90170" algn="l"/>
                <a:tab pos="180340" algn="l"/>
              </a:tabLst>
            </a:pPr>
            <a:endParaRPr lang="pt-BR" sz="2400" dirty="0">
              <a:latin typeface="Arial Narrow" panose="020B0606020202030204" pitchFamily="34" charset="0"/>
              <a:ea typeface="Calibri" panose="020F0502020204030204" pitchFamily="34" charset="0"/>
            </a:endParaRPr>
          </a:p>
          <a:p>
            <a:pPr algn="just">
              <a:lnSpc>
                <a:spcPct val="107000"/>
              </a:lnSpc>
              <a:spcBef>
                <a:spcPts val="1200"/>
              </a:spcBef>
              <a:spcAft>
                <a:spcPts val="12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a:p>
            <a:pPr algn="just">
              <a:lnSpc>
                <a:spcPct val="107000"/>
              </a:lnSpc>
              <a:spcBef>
                <a:spcPts val="1200"/>
              </a:spcBef>
              <a:spcAft>
                <a:spcPts val="1200"/>
              </a:spcAft>
              <a:tabLst>
                <a:tab pos="90170" algn="l"/>
                <a:tab pos="180340" algn="l"/>
              </a:tabLst>
            </a:pPr>
            <a:endParaRPr lang="pt-BR" sz="2400" dirty="0">
              <a:latin typeface="Arial Narrow" panose="020B0606020202030204" pitchFamily="34" charset="0"/>
              <a:ea typeface="Calibri" panose="020F0502020204030204" pitchFamily="34" charset="0"/>
            </a:endParaRPr>
          </a:p>
          <a:p>
            <a:pPr algn="just">
              <a:lnSpc>
                <a:spcPct val="107000"/>
              </a:lnSpc>
              <a:spcBef>
                <a:spcPts val="1200"/>
              </a:spcBef>
              <a:spcAft>
                <a:spcPts val="12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872333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17CAD-3B33-687B-D1B3-452EEFE2086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718C1DC-52E8-6BBE-4FEC-DD8A94CF5EC2}"/>
              </a:ext>
            </a:extLst>
          </p:cNvPr>
          <p:cNvSpPr txBox="1"/>
          <p:nvPr/>
        </p:nvSpPr>
        <p:spPr>
          <a:xfrm>
            <a:off x="312820" y="750498"/>
            <a:ext cx="11574379" cy="5562370"/>
          </a:xfrm>
          <a:prstGeom prst="rect">
            <a:avLst/>
          </a:prstGeom>
          <a:noFill/>
        </p:spPr>
        <p:txBody>
          <a:bodyPr wrap="square">
            <a:spAutoFit/>
          </a:bodyPr>
          <a:lstStyle/>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12</a:t>
            </a:r>
            <a:r>
              <a:rPr lang="pt-BR" sz="2400" dirty="0">
                <a:effectLst/>
                <a:latin typeface="Arial Narrow" panose="020B0606020202030204" pitchFamily="34" charset="0"/>
                <a:ea typeface="Calibri" panose="020F0502020204030204" pitchFamily="34" charset="0"/>
              </a:rPr>
              <a:t>. De acordo com o texto, quantas vezes o Sol é maior que a Terra?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panose="020B0604020202020204" pitchFamily="34" charset="0"/>
                <a:cs typeface="Arial" panose="020B0604020202020204" pitchFamily="34" charset="0"/>
              </a:rPr>
              <a:t>13</a:t>
            </a:r>
            <a:r>
              <a:rPr lang="pt-BR" sz="2400" dirty="0">
                <a:effectLst/>
                <a:latin typeface="Arial Narrow" panose="020B0606020202030204" pitchFamily="34" charset="0"/>
                <a:ea typeface="Arial" panose="020B0604020202020204" pitchFamily="34" charset="0"/>
                <a:cs typeface="Arial" panose="020B0604020202020204" pitchFamily="34" charset="0"/>
              </a:rPr>
              <a:t>.</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rPr>
              <a:t>___________________ é o planeta mais próximo do Sol. Esse planeta é capaz de refletir cerca de 12% da luz solar, sendo um dos astros mais brilhantes vistos da Terra. Encontra-se a cerca de 57.910.000 km do Sol. Sua superfície é repleta de crateras, enquanto seu núcleo é rico em ferro, e a espécie de atmosfera existente no planeta é composta, em sua maioria, por hélio (98%) e hidrogênio (2%). A temperatura do planeta durante o dia atinge 430 ºC.</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SOUSA, Rafaela. Sistema Solar. </a:t>
            </a:r>
            <a:r>
              <a:rPr lang="pt-BR" sz="800" i="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Brasil Escola</a:t>
            </a:r>
            <a:r>
              <a:rPr lang="pt-BR" sz="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Disponível em: https://brasilescola.uol.com.br/geografia/sistema-solar.htm. Acesso em 25 de fevereiro de 2021.</a:t>
            </a:r>
            <a:endParaRPr lang="pt-BR" sz="8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o nome do planeta que completa corretamente a lacuna anterior?</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Mercúrio</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Vênus</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Marte</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Júpiter</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47539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17CAD-3B33-687B-D1B3-452EEFE2086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D17EB7B-4261-B88C-AEEE-D318E9C78BA5}"/>
              </a:ext>
            </a:extLst>
          </p:cNvPr>
          <p:cNvSpPr txBox="1"/>
          <p:nvPr/>
        </p:nvSpPr>
        <p:spPr>
          <a:xfrm>
            <a:off x="370937" y="638355"/>
            <a:ext cx="11371884" cy="5742061"/>
          </a:xfrm>
          <a:prstGeom prst="rect">
            <a:avLst/>
          </a:prstGeom>
          <a:noFill/>
        </p:spPr>
        <p:txBody>
          <a:bodyPr wrap="square">
            <a:spAutoFit/>
          </a:bodyPr>
          <a:lstStyle/>
          <a:p>
            <a:pPr algn="just">
              <a:spcAft>
                <a:spcPts val="800"/>
              </a:spcAft>
            </a:pPr>
            <a:r>
              <a:rPr lang="pt-BR" sz="2400" b="1" dirty="0">
                <a:effectLst/>
                <a:latin typeface="Arial Narrow" panose="020B0606020202030204" pitchFamily="34" charset="0"/>
                <a:ea typeface="Arial" panose="020B0604020202020204" pitchFamily="34" charset="0"/>
                <a:cs typeface="Arial" panose="020B0604020202020204" pitchFamily="34" charset="0"/>
              </a:rPr>
              <a:t>14</a:t>
            </a:r>
            <a:r>
              <a:rPr lang="pt-BR" sz="2400" dirty="0">
                <a:effectLst/>
                <a:latin typeface="Arial Narrow" panose="020B0606020202030204" pitchFamily="34" charset="0"/>
                <a:ea typeface="Arial" panose="020B0604020202020204" pitchFamily="34" charset="0"/>
                <a:cs typeface="Arial" panose="020B0604020202020204" pitchFamily="34" charset="0"/>
              </a:rPr>
              <a:t>.</a:t>
            </a:r>
            <a:r>
              <a:rPr lang="pt-BR" sz="2400" dirty="0">
                <a:effectLst/>
                <a:latin typeface="Calibri" panose="020F0502020204030204" pitchFamily="34" charset="0"/>
                <a:ea typeface="Calibri" panose="020F0502020204030204" pitchFamily="34" charset="0"/>
              </a:rPr>
              <a:t> </a:t>
            </a:r>
            <a:r>
              <a:rPr lang="pt-BR" sz="2400" dirty="0">
                <a:effectLst/>
                <a:latin typeface="Arial Narrow" panose="020B0606020202030204" pitchFamily="34" charset="0"/>
                <a:ea typeface="Arial" panose="020B0604020202020204" pitchFamily="34" charset="0"/>
                <a:cs typeface="Arial" panose="020B0604020202020204" pitchFamily="34" charset="0"/>
              </a:rPr>
              <a:t>Os planetas gasosos são compostos por gases, como hidrogênio e hélio. Qual o nome do maior planeta gasoso do Sistema Solar?</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(A) Marte</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(B) Júpiter</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(C) Saturno</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(D) Urano</a:t>
            </a:r>
          </a:p>
          <a:p>
            <a:pPr algn="just">
              <a:spcAft>
                <a:spcPts val="800"/>
              </a:spcAft>
            </a:pP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Arial" panose="020B0604020202020204" pitchFamily="34" charset="0"/>
                <a:cs typeface="Arial" panose="020B0604020202020204" pitchFamily="34" charset="0"/>
              </a:rPr>
              <a:t>15</a:t>
            </a:r>
            <a:r>
              <a:rPr lang="pt-BR" sz="2400" dirty="0">
                <a:effectLst/>
                <a:latin typeface="Arial Narrow" panose="020B0606020202030204" pitchFamily="34" charset="0"/>
                <a:ea typeface="Arial" panose="020B0604020202020204" pitchFamily="34" charset="0"/>
                <a:cs typeface="Arial" panose="020B0604020202020204" pitchFamily="34" charset="0"/>
              </a:rPr>
              <a:t>. O movimento de rotação realizado pelo planeta Terra tem como consequência principal a</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(A) sucessão dos dias e das noites.</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(B) ocorrência das fases da Lua.</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(C) definição das temperaturas.</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Arial" panose="020B0604020202020204" pitchFamily="34" charset="0"/>
                <a:cs typeface="Arial" panose="020B0604020202020204" pitchFamily="34" charset="0"/>
              </a:rPr>
              <a:t>(D) divisão das estações do ano.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10042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17CAD-3B33-687B-D1B3-452EEFE2086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9071CF-4372-BC1C-B910-9F70D4B1F2AD}"/>
              </a:ext>
            </a:extLst>
          </p:cNvPr>
          <p:cNvSpPr txBox="1"/>
          <p:nvPr/>
        </p:nvSpPr>
        <p:spPr>
          <a:xfrm>
            <a:off x="300789" y="673768"/>
            <a:ext cx="11442032" cy="2308324"/>
          </a:xfrm>
          <a:prstGeom prst="rect">
            <a:avLst/>
          </a:prstGeom>
          <a:noFill/>
        </p:spPr>
        <p:txBody>
          <a:bodyPr wrap="square">
            <a:spAutoFit/>
          </a:bodyPr>
          <a:lstStyle/>
          <a:p>
            <a:pPr algn="just"/>
            <a:r>
              <a:rPr lang="pt-BR" sz="2400" dirty="0">
                <a:latin typeface="Arial Narrow" panose="020B0606020202030204" pitchFamily="34" charset="0"/>
              </a:rPr>
              <a:t>16. O planeta Terra realiza vários movimentos, sendo os dois principais o de rotação, realizado em torno de si mesmo, e o movimento realizado em torno do Sol, sendo corretamente chamado de</a:t>
            </a:r>
          </a:p>
          <a:p>
            <a:pPr algn="just"/>
            <a:r>
              <a:rPr lang="pt-BR" sz="2400" dirty="0">
                <a:latin typeface="Arial Narrow" panose="020B0606020202030204" pitchFamily="34" charset="0"/>
              </a:rPr>
              <a:t>(A) rotação.</a:t>
            </a:r>
          </a:p>
          <a:p>
            <a:r>
              <a:rPr lang="pt-BR" sz="2400" dirty="0">
                <a:latin typeface="Arial Narrow" panose="020B0606020202030204" pitchFamily="34" charset="0"/>
              </a:rPr>
              <a:t>(B) mutação.</a:t>
            </a:r>
          </a:p>
          <a:p>
            <a:r>
              <a:rPr lang="pt-BR" sz="2400" dirty="0">
                <a:latin typeface="Arial Narrow" panose="020B0606020202030204" pitchFamily="34" charset="0"/>
              </a:rPr>
              <a:t>(C) movimentação.</a:t>
            </a:r>
          </a:p>
          <a:p>
            <a:r>
              <a:rPr lang="pt-BR" sz="2400" dirty="0">
                <a:latin typeface="Arial Narrow" panose="020B0606020202030204" pitchFamily="34" charset="0"/>
              </a:rPr>
              <a:t>(D) translação.</a:t>
            </a:r>
          </a:p>
        </p:txBody>
      </p:sp>
    </p:spTree>
    <p:extLst>
      <p:ext uri="{BB962C8B-B14F-4D97-AF65-F5344CB8AC3E}">
        <p14:creationId xmlns:p14="http://schemas.microsoft.com/office/powerpoint/2010/main" val="4235313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419A8-E759-2707-E098-91225080B65A}"/>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2F0AFF2-FCDC-B4C7-61AE-6F733AFE315F}"/>
              </a:ext>
            </a:extLst>
          </p:cNvPr>
          <p:cNvSpPr>
            <a:spLocks noChangeArrowheads="1"/>
          </p:cNvSpPr>
          <p:nvPr/>
        </p:nvSpPr>
        <p:spPr bwMode="auto">
          <a:xfrm>
            <a:off x="2819479" y="3887788"/>
            <a:ext cx="1218874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pic>
        <p:nvPicPr>
          <p:cNvPr id="7" name="Imagem 6">
            <a:extLst>
              <a:ext uri="{FF2B5EF4-FFF2-40B4-BE49-F238E27FC236}">
                <a16:creationId xmlns:a16="http://schemas.microsoft.com/office/drawing/2014/main" id="{5E50B084-D0A9-453B-9C57-D66CB151E823}"/>
              </a:ext>
            </a:extLst>
          </p:cNvPr>
          <p:cNvPicPr>
            <a:picLocks noChangeAspect="1"/>
          </p:cNvPicPr>
          <p:nvPr/>
        </p:nvPicPr>
        <p:blipFill>
          <a:blip r:embed="rId2"/>
          <a:stretch>
            <a:fillRect/>
          </a:stretch>
        </p:blipFill>
        <p:spPr>
          <a:xfrm>
            <a:off x="332874" y="818148"/>
            <a:ext cx="11526252" cy="799869"/>
          </a:xfrm>
          <a:prstGeom prst="rect">
            <a:avLst/>
          </a:prstGeom>
        </p:spPr>
      </p:pic>
      <p:sp>
        <p:nvSpPr>
          <p:cNvPr id="9" name="CaixaDeTexto 8">
            <a:extLst>
              <a:ext uri="{FF2B5EF4-FFF2-40B4-BE49-F238E27FC236}">
                <a16:creationId xmlns:a16="http://schemas.microsoft.com/office/drawing/2014/main" id="{63689B73-033A-5877-FCAA-E592DC4970E1}"/>
              </a:ext>
            </a:extLst>
          </p:cNvPr>
          <p:cNvSpPr txBox="1"/>
          <p:nvPr/>
        </p:nvSpPr>
        <p:spPr>
          <a:xfrm>
            <a:off x="399494" y="1828800"/>
            <a:ext cx="11459631" cy="3785652"/>
          </a:xfrm>
          <a:prstGeom prst="rect">
            <a:avLst/>
          </a:prstGeom>
          <a:noFill/>
        </p:spPr>
        <p:txBody>
          <a:bodyPr wrap="square">
            <a:spAutoFit/>
          </a:bodyPr>
          <a:lstStyle/>
          <a:p>
            <a:pPr algn="just"/>
            <a:r>
              <a:rPr lang="pt-BR" sz="2400" b="1" dirty="0">
                <a:latin typeface="Arial Narrow" panose="020B0606020202030204" pitchFamily="34" charset="0"/>
              </a:rPr>
              <a:t>Leia o texto.</a:t>
            </a:r>
          </a:p>
          <a:p>
            <a:pPr algn="just"/>
            <a:r>
              <a:rPr lang="pt-BR" sz="2400" b="1" dirty="0">
                <a:latin typeface="Arial Narrow" panose="020B0606020202030204" pitchFamily="34" charset="0"/>
              </a:rPr>
              <a:t>TEXTO III</a:t>
            </a:r>
          </a:p>
          <a:p>
            <a:pPr algn="just"/>
            <a:r>
              <a:rPr lang="pt-BR" sz="2400" b="1" dirty="0">
                <a:latin typeface="Arial Narrow" panose="020B0606020202030204" pitchFamily="34" charset="0"/>
              </a:rPr>
              <a:t>HISTÓRIA DA ASTRONOMIA</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A astronomia é uma grande área da ciência responsável por muitos avanços científicos e sua história está repleta de grandes nomes como Copérnico, Galileu, Kepler e Newton. A Astronomia é uma ciência natural que se ocupa basicamente em estudar os fenômenos que ocorrem fora da atmosfera terrestre e a estrutura dos corpos celestes, como os planetas, as estrelas e outras estruturas cosmológicas (cometas, galáxias e nebulosas, por exemplo), e o próprio espaço em si. A palavra Astronomia vem do grego </a:t>
            </a:r>
            <a:r>
              <a:rPr lang="pt-BR" sz="2400" dirty="0" err="1">
                <a:latin typeface="Arial Narrow" panose="020B0606020202030204" pitchFamily="34" charset="0"/>
              </a:rPr>
              <a:t>Astron</a:t>
            </a:r>
            <a:r>
              <a:rPr lang="pt-BR" sz="2400" dirty="0">
                <a:latin typeface="Arial Narrow" panose="020B0606020202030204" pitchFamily="34" charset="0"/>
              </a:rPr>
              <a:t>, que significa astro, e Nomos, que significa lei.</a:t>
            </a:r>
          </a:p>
        </p:txBody>
      </p:sp>
    </p:spTree>
    <p:extLst>
      <p:ext uri="{BB962C8B-B14F-4D97-AF65-F5344CB8AC3E}">
        <p14:creationId xmlns:p14="http://schemas.microsoft.com/office/powerpoint/2010/main" val="1766931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5F59-E601-7EA3-DB1D-6D8E01D2998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EBED6E9-E421-961C-E09F-A5BDDB3F1763}"/>
              </a:ext>
            </a:extLst>
          </p:cNvPr>
          <p:cNvPicPr>
            <a:picLocks noChangeAspect="1"/>
          </p:cNvPicPr>
          <p:nvPr/>
        </p:nvPicPr>
        <p:blipFill>
          <a:blip r:embed="rId2"/>
          <a:stretch>
            <a:fillRect/>
          </a:stretch>
        </p:blipFill>
        <p:spPr>
          <a:xfrm>
            <a:off x="542438" y="1446051"/>
            <a:ext cx="3355793" cy="3965898"/>
          </a:xfrm>
          <a:prstGeom prst="rect">
            <a:avLst/>
          </a:prstGeom>
        </p:spPr>
      </p:pic>
      <p:sp>
        <p:nvSpPr>
          <p:cNvPr id="6" name="CaixaDeTexto 5">
            <a:extLst>
              <a:ext uri="{FF2B5EF4-FFF2-40B4-BE49-F238E27FC236}">
                <a16:creationId xmlns:a16="http://schemas.microsoft.com/office/drawing/2014/main" id="{67E5B731-EFAB-9CFB-4512-B448A44F8FD6}"/>
              </a:ext>
            </a:extLst>
          </p:cNvPr>
          <p:cNvSpPr txBox="1"/>
          <p:nvPr/>
        </p:nvSpPr>
        <p:spPr>
          <a:xfrm>
            <a:off x="4295274" y="866274"/>
            <a:ext cx="7546793" cy="4801314"/>
          </a:xfrm>
          <a:prstGeom prst="rect">
            <a:avLst/>
          </a:prstGeom>
          <a:noFill/>
        </p:spPr>
        <p:txBody>
          <a:bodyPr wrap="square">
            <a:spAutoFit/>
          </a:bodyPr>
          <a:lstStyle/>
          <a:p>
            <a:pPr algn="just"/>
            <a:r>
              <a:rPr lang="pt-BR" dirty="0"/>
              <a:t>	</a:t>
            </a:r>
          </a:p>
          <a:p>
            <a:pPr algn="just"/>
            <a:r>
              <a:rPr lang="pt-BR" sz="2400" dirty="0">
                <a:latin typeface="Arial Narrow" panose="020B0606020202030204" pitchFamily="34" charset="0"/>
              </a:rPr>
              <a:t>Muitas civilizações antigas tratavam os astros como divindades. O estudo dos movimentos dos planetas e estrelas permitia aos povos antigos a distinção entre épocas de plantio e colheita, por exemplo. Algumas culturas antigas, como os maias, os chineses, os egípcios e os babilônios, foram capazes de elaborar complexos calendários baseados no movimento do Sol e outros astros.</a:t>
            </a:r>
          </a:p>
          <a:p>
            <a:pPr algn="just"/>
            <a:r>
              <a:rPr lang="pt-BR" sz="2400" dirty="0">
                <a:latin typeface="Arial Narrow" panose="020B0606020202030204" pitchFamily="34" charset="0"/>
              </a:rPr>
              <a:t>	Os gregos antigos também contribuíram muito para o avanço da Astronomia. Muitos filósofos gregos elaboraram modelos com o intuito de explicar o formato da Terra, as estações do ano, bem como os movimentos do Sol, da Lua e dos outros planetas visíveis a olho nu.</a:t>
            </a:r>
          </a:p>
        </p:txBody>
      </p:sp>
    </p:spTree>
    <p:extLst>
      <p:ext uri="{BB962C8B-B14F-4D97-AF65-F5344CB8AC3E}">
        <p14:creationId xmlns:p14="http://schemas.microsoft.com/office/powerpoint/2010/main" val="2923122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5F59-E601-7EA3-DB1D-6D8E01D2998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7E5B731-EFAB-9CFB-4512-B448A44F8FD6}"/>
              </a:ext>
            </a:extLst>
          </p:cNvPr>
          <p:cNvSpPr txBox="1"/>
          <p:nvPr/>
        </p:nvSpPr>
        <p:spPr>
          <a:xfrm>
            <a:off x="336884" y="842211"/>
            <a:ext cx="11505183" cy="6001643"/>
          </a:xfrm>
          <a:prstGeom prst="rect">
            <a:avLst/>
          </a:prstGeom>
          <a:noFill/>
        </p:spPr>
        <p:txBody>
          <a:bodyPr wrap="square">
            <a:spAutoFit/>
          </a:bodyPr>
          <a:lstStyle/>
          <a:p>
            <a:pPr algn="just"/>
            <a:r>
              <a:rPr lang="pt-BR" dirty="0"/>
              <a:t>	</a:t>
            </a:r>
            <a:r>
              <a:rPr lang="pt-BR" sz="2400" dirty="0">
                <a:latin typeface="Arial Narrow" panose="020B0606020202030204" pitchFamily="34" charset="0"/>
              </a:rPr>
              <a:t>Um desses filósofos foi Tales de Mileto (624-546 a.C.), que considerava a Terra um disco plano preenchido por água. Pitágoras de </a:t>
            </a:r>
            <a:r>
              <a:rPr lang="pt-BR" sz="2400" dirty="0" err="1">
                <a:latin typeface="Arial Narrow" panose="020B0606020202030204" pitchFamily="34" charset="0"/>
              </a:rPr>
              <a:t>Samos</a:t>
            </a:r>
            <a:r>
              <a:rPr lang="pt-BR" sz="2400" dirty="0">
                <a:latin typeface="Arial Narrow" panose="020B0606020202030204" pitchFamily="34" charset="0"/>
              </a:rPr>
              <a:t> (572-479 a.C.), por sua vez, acreditava que a Terra apresentava formato esférico. Já Aristóteles de </a:t>
            </a:r>
            <a:r>
              <a:rPr lang="pt-BR" sz="2400" dirty="0" err="1">
                <a:latin typeface="Arial Narrow" panose="020B0606020202030204" pitchFamily="34" charset="0"/>
              </a:rPr>
              <a:t>Estagira</a:t>
            </a:r>
            <a:r>
              <a:rPr lang="pt-BR" sz="2400" dirty="0">
                <a:latin typeface="Arial Narrow" panose="020B0606020202030204" pitchFamily="34" charset="0"/>
              </a:rPr>
              <a:t> (384-322 a.C.) explicou que as fases da Lua dependiam da iluminação solar, ao observar a formação de sombras durante os eclipses, e também defendia a hipótese de que o Universo fosse finito e esférico e que, juntamente aos astros, fosse imutável: sempre existira e sempre existiria.</a:t>
            </a:r>
          </a:p>
          <a:p>
            <a:pPr algn="just"/>
            <a:r>
              <a:rPr lang="pt-BR" sz="2400" dirty="0">
                <a:latin typeface="Arial Narrow" panose="020B0606020202030204" pitchFamily="34" charset="0"/>
              </a:rPr>
              <a:t>	A visão de Aristóteles do sistema solar era qualitativa, pois usava de poucos recursos matemáticos para justificar seu modelo. Sua interpretação logo tornou-se aceita, acolhida e difundida por séculos, contribuindo para a propagação de conceitos físicos e astronômicos equivocados. Entre esses equívocos, podemos ressaltar o éter: a substância proposta por Aristóteles que comporia os corpos celestes, cuja existência foi investigada até meados do século XIX. Aristarco de </a:t>
            </a:r>
            <a:r>
              <a:rPr lang="pt-BR" sz="2400" dirty="0" err="1">
                <a:latin typeface="Arial Narrow" panose="020B0606020202030204" pitchFamily="34" charset="0"/>
              </a:rPr>
              <a:t>Samos</a:t>
            </a:r>
            <a:r>
              <a:rPr lang="pt-BR" sz="2400" dirty="0">
                <a:latin typeface="Arial Narrow" panose="020B0606020202030204" pitchFamily="34" charset="0"/>
              </a:rPr>
              <a:t> (310-230 a.C.) foi o primeiro filósofo a propor que a Terra se movia em torno do Sol, quase 2 mil anos antes de Copérnico, e conseguiu medir o tamanho do Sol e da Lua em relação à Terra. Eratóstenes de </a:t>
            </a:r>
            <a:r>
              <a:rPr lang="pt-BR" sz="2400" dirty="0" err="1">
                <a:latin typeface="Arial Narrow" panose="020B0606020202030204" pitchFamily="34" charset="0"/>
              </a:rPr>
              <a:t>Cirênia</a:t>
            </a:r>
            <a:r>
              <a:rPr lang="pt-BR" sz="2400" dirty="0">
                <a:latin typeface="Arial Narrow" panose="020B0606020202030204" pitchFamily="34" charset="0"/>
              </a:rPr>
              <a:t> (276-194 a.C.) calculou, com boa precisão, o diâmetro da Terra.</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2406541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5F59-E601-7EA3-DB1D-6D8E01D2998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7E5B731-EFAB-9CFB-4512-B448A44F8FD6}"/>
              </a:ext>
            </a:extLst>
          </p:cNvPr>
          <p:cNvSpPr txBox="1"/>
          <p:nvPr/>
        </p:nvSpPr>
        <p:spPr>
          <a:xfrm>
            <a:off x="336884" y="842211"/>
            <a:ext cx="11357811" cy="5262979"/>
          </a:xfrm>
          <a:prstGeom prst="rect">
            <a:avLst/>
          </a:prstGeom>
          <a:noFill/>
        </p:spPr>
        <p:txBody>
          <a:bodyPr wrap="square">
            <a:spAutoFit/>
          </a:bodyPr>
          <a:lstStyle/>
          <a:p>
            <a:pPr algn="just"/>
            <a:r>
              <a:rPr lang="pt-BR" sz="2400" dirty="0">
                <a:latin typeface="Arial Narrow" panose="020B0606020202030204" pitchFamily="34" charset="0"/>
              </a:rPr>
              <a:t>	As primeiras tentativas de descrição do sistema solar colocavam no centro do Universo o Sol, a Lua e os demais astros, que girariam ao redor da Terra. Esse modelo de sistema solar centrado na Terra ficou conhecido como geocêntrico.</a:t>
            </a:r>
          </a:p>
          <a:p>
            <a:pPr algn="just"/>
            <a:r>
              <a:rPr lang="pt-BR" sz="2400" dirty="0">
                <a:latin typeface="Arial Narrow" panose="020B0606020202030204" pitchFamily="34" charset="0"/>
              </a:rPr>
              <a:t>	O ápice do sistema geocêntrico foi o complexo modelo ptolemaico, proposto pelo cientista grego Cláudio Ptolomeu (85-165 d.C.). Esse modelo apresentava diversas órbitas circulares, que descreviam com relativa precisão o movimento dos planetas conhecidos, mas não era capaz de explicar o movimento retrógrado de alguns planetas, quando observados da Terra. O modelo foi usado até a época do Renascimento Científico, no século XVI.</a:t>
            </a:r>
          </a:p>
          <a:p>
            <a:pPr algn="just"/>
            <a:r>
              <a:rPr lang="pt-BR" sz="2400" dirty="0">
                <a:latin typeface="Arial Narrow" panose="020B0606020202030204" pitchFamily="34" charset="0"/>
              </a:rPr>
              <a:t>	Em 1608, Galileu Galilei (1564-1642) enfrentou as ideias </a:t>
            </a:r>
            <a:r>
              <a:rPr lang="pt-BR" sz="2400" dirty="0" err="1">
                <a:latin typeface="Arial Narrow" panose="020B0606020202030204" pitchFamily="34" charset="0"/>
              </a:rPr>
              <a:t>geocentristas</a:t>
            </a:r>
            <a:r>
              <a:rPr lang="pt-BR" sz="2400" dirty="0">
                <a:latin typeface="Arial Narrow" panose="020B0606020202030204" pitchFamily="34" charset="0"/>
              </a:rPr>
              <a:t> da época, bem como a visão de imutabilidade dos astros proposta por Aristóteles, aperfeiçoou o telescópio e utilizou-o para observar as crateras da Lua, as fases de Vênus e descobriu os satélites naturais de Júpiter: Io, </a:t>
            </a:r>
            <a:r>
              <a:rPr lang="pt-BR" sz="2400" dirty="0" err="1">
                <a:latin typeface="Arial Narrow" panose="020B0606020202030204" pitchFamily="34" charset="0"/>
              </a:rPr>
              <a:t>Ganimedes</a:t>
            </a:r>
            <a:r>
              <a:rPr lang="pt-BR" sz="2400" dirty="0">
                <a:latin typeface="Arial Narrow" panose="020B0606020202030204" pitchFamily="34" charset="0"/>
              </a:rPr>
              <a:t>, Calixto e Europa.</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206330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04231-1A95-12D5-6D08-5F199E95F92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1064275-A430-9DD7-B453-905301A18E08}"/>
              </a:ext>
            </a:extLst>
          </p:cNvPr>
          <p:cNvSpPr txBox="1"/>
          <p:nvPr/>
        </p:nvSpPr>
        <p:spPr>
          <a:xfrm>
            <a:off x="385011" y="733926"/>
            <a:ext cx="11321715" cy="5262979"/>
          </a:xfrm>
          <a:prstGeom prst="rect">
            <a:avLst/>
          </a:prstGeom>
          <a:noFill/>
        </p:spPr>
        <p:txBody>
          <a:bodyPr wrap="square">
            <a:spAutoFit/>
          </a:bodyPr>
          <a:lstStyle/>
          <a:p>
            <a:pPr algn="just"/>
            <a:r>
              <a:rPr lang="pt-BR" dirty="0"/>
              <a:t>	</a:t>
            </a:r>
            <a:r>
              <a:rPr lang="pt-BR" sz="2400" dirty="0">
                <a:latin typeface="Arial Narrow" panose="020B0606020202030204" pitchFamily="34" charset="0"/>
              </a:rPr>
              <a:t>O primeiro modelo matemático capaz de predizer as órbitas planetárias com precisão, porém com grande complexidade, foi atribuído ao astrônomo francês Nicolau Copérnico (1473-1543). Copérnico abandonou a visão geocêntrica, atribuindo, em seu modelo, ao Sol o centro do Sistema Solar, no qual a Terra orbitaria o astro-rei em uma trajetória circular, completando uma volta a cada ano. Nessa representação, a inclinação do eixo de rotação da Terra seria a responsável pela divisão das estações do ano, e o movimento retrógrado de alguns planetas, como Marte, e a mudança de luminosidade eram explicados com o uso de diversas órbitas.</a:t>
            </a:r>
          </a:p>
          <a:p>
            <a:pPr algn="just"/>
            <a:r>
              <a:rPr lang="pt-BR" sz="2400" dirty="0">
                <a:latin typeface="Arial Narrow" panose="020B0606020202030204" pitchFamily="34" charset="0"/>
              </a:rPr>
              <a:t>	O modelo planetário de Copérnico foi posteriormente corrigido pelas precisas observações astronômicas do dinamarquês Tycho </a:t>
            </a:r>
            <a:r>
              <a:rPr lang="pt-BR" sz="2400" dirty="0" err="1">
                <a:latin typeface="Arial Narrow" panose="020B0606020202030204" pitchFamily="34" charset="0"/>
              </a:rPr>
              <a:t>Brahe</a:t>
            </a:r>
            <a:r>
              <a:rPr lang="pt-BR" sz="2400" dirty="0">
                <a:latin typeface="Arial Narrow" panose="020B0606020202030204" pitchFamily="34" charset="0"/>
              </a:rPr>
              <a:t> (1546-1601). Em 1599, o brilhante astrônomo e matemático alemão Johannes Kepler (1571-1630) tornou-se assistente de Tycho e teve em suas mãos uma enorme quantidade de dados astronômicos de grande precisão. Kepler revolucionou a mecânica celeste quando enunciou três leis que regem as órbitas planetárias, descrevendo-as como elipses, e não como círculos, como até então se acreditava, e estabeleceu uma relação Matemática entre o período e o raio orbital dos planetas.</a:t>
            </a:r>
          </a:p>
        </p:txBody>
      </p:sp>
    </p:spTree>
    <p:extLst>
      <p:ext uri="{BB962C8B-B14F-4D97-AF65-F5344CB8AC3E}">
        <p14:creationId xmlns:p14="http://schemas.microsoft.com/office/powerpoint/2010/main" val="959418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3C412-5729-22A1-1D56-C5CAE09C356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8C63597-453B-D8AF-57B8-6B9FA00411F9}"/>
              </a:ext>
            </a:extLst>
          </p:cNvPr>
          <p:cNvSpPr txBox="1"/>
          <p:nvPr/>
        </p:nvSpPr>
        <p:spPr>
          <a:xfrm>
            <a:off x="300789" y="601580"/>
            <a:ext cx="11430000" cy="1323439"/>
          </a:xfrm>
          <a:prstGeom prst="rect">
            <a:avLst/>
          </a:prstGeom>
          <a:noFill/>
        </p:spPr>
        <p:txBody>
          <a:bodyPr wrap="square">
            <a:spAutoFit/>
          </a:bodyPr>
          <a:lstStyle/>
          <a:p>
            <a:pPr algn="just"/>
            <a:r>
              <a:rPr lang="pt-BR" sz="2400" dirty="0">
                <a:latin typeface="Arial Narrow" panose="020B0606020202030204" pitchFamily="34" charset="0"/>
              </a:rPr>
              <a:t>Anos mais tarde, munido das grandes contribuições de Copérnico, Galileu e Kepler, Isaac Newton (1642-1727) elaborou sua Lei da Gravitação Universal, explicando o fenômeno da gravidade e a dinâmica planetária de forma inédita.</a:t>
            </a:r>
          </a:p>
          <a:p>
            <a:pPr algn="r"/>
            <a:r>
              <a:rPr lang="pt-BR" sz="800" dirty="0">
                <a:latin typeface="Arial Narrow" panose="020B0606020202030204" pitchFamily="34" charset="0"/>
              </a:rPr>
              <a:t>Disponível em: https://brasilescola.uol.com.br/</a:t>
            </a:r>
            <a:r>
              <a:rPr lang="pt-BR" sz="800" dirty="0" err="1">
                <a:latin typeface="Arial Narrow" panose="020B0606020202030204" pitchFamily="34" charset="0"/>
              </a:rPr>
              <a:t>fisica</a:t>
            </a:r>
            <a:r>
              <a:rPr lang="pt-BR" sz="800" dirty="0">
                <a:latin typeface="Arial Narrow" panose="020B0606020202030204" pitchFamily="34" charset="0"/>
              </a:rPr>
              <a:t>/historia-astronomia.htm. Acesso em: 8 ago. 2024.</a:t>
            </a:r>
          </a:p>
        </p:txBody>
      </p:sp>
      <p:sp>
        <p:nvSpPr>
          <p:cNvPr id="7" name="CaixaDeTexto 6">
            <a:extLst>
              <a:ext uri="{FF2B5EF4-FFF2-40B4-BE49-F238E27FC236}">
                <a16:creationId xmlns:a16="http://schemas.microsoft.com/office/drawing/2014/main" id="{248B8AAC-5837-ED5A-5B55-00F434C4E647}"/>
              </a:ext>
            </a:extLst>
          </p:cNvPr>
          <p:cNvSpPr txBox="1"/>
          <p:nvPr/>
        </p:nvSpPr>
        <p:spPr>
          <a:xfrm>
            <a:off x="300789" y="2502568"/>
            <a:ext cx="11603664" cy="2308324"/>
          </a:xfrm>
          <a:prstGeom prst="rect">
            <a:avLst/>
          </a:prstGeom>
          <a:noFill/>
        </p:spPr>
        <p:txBody>
          <a:bodyPr wrap="square">
            <a:spAutoFit/>
          </a:bodyPr>
          <a:lstStyle/>
          <a:p>
            <a:r>
              <a:rPr lang="pt-BR" sz="2400" dirty="0">
                <a:latin typeface="Arial Narrow" panose="020B0606020202030204" pitchFamily="34" charset="0"/>
              </a:rPr>
              <a:t>17. Como o texto define Astronomia?</a:t>
            </a:r>
          </a:p>
          <a:p>
            <a:endParaRPr lang="pt-BR" sz="2400" dirty="0">
              <a:latin typeface="Arial Narrow" panose="020B0606020202030204" pitchFamily="34" charset="0"/>
            </a:endParaRPr>
          </a:p>
          <a:p>
            <a:r>
              <a:rPr lang="pt-BR" sz="2400" dirty="0">
                <a:latin typeface="Arial Narrow" panose="020B0606020202030204" pitchFamily="34" charset="0"/>
              </a:rPr>
              <a:t>18. Qual a diferença entre os modelos de sistema solar geocêntrico e heliocêntrico descritas no texto?</a:t>
            </a:r>
          </a:p>
          <a:p>
            <a:endParaRPr lang="pt-BR" sz="2400" dirty="0">
              <a:latin typeface="Arial Narrow" panose="020B0606020202030204" pitchFamily="34" charset="0"/>
            </a:endParaRPr>
          </a:p>
          <a:p>
            <a:r>
              <a:rPr lang="pt-BR" sz="2400" dirty="0">
                <a:latin typeface="Arial Narrow" panose="020B0606020202030204" pitchFamily="34" charset="0"/>
              </a:rPr>
              <a:t>19. Quais foram as contribuições de Aristarco de </a:t>
            </a:r>
            <a:r>
              <a:rPr lang="pt-BR" sz="2400" dirty="0" err="1">
                <a:latin typeface="Arial Narrow" panose="020B0606020202030204" pitchFamily="34" charset="0"/>
              </a:rPr>
              <a:t>Samos</a:t>
            </a:r>
            <a:r>
              <a:rPr lang="pt-BR" sz="2400" dirty="0">
                <a:latin typeface="Arial Narrow" panose="020B0606020202030204" pitchFamily="34" charset="0"/>
              </a:rPr>
              <a:t> (310-230 a.C.) para a Astronomia?</a:t>
            </a:r>
          </a:p>
          <a:p>
            <a:endParaRPr lang="pt-BR" sz="2400" dirty="0">
              <a:latin typeface="Arial Narrow" panose="020B0606020202030204" pitchFamily="34" charset="0"/>
            </a:endParaRPr>
          </a:p>
        </p:txBody>
      </p:sp>
    </p:spTree>
    <p:extLst>
      <p:ext uri="{BB962C8B-B14F-4D97-AF65-F5344CB8AC3E}">
        <p14:creationId xmlns:p14="http://schemas.microsoft.com/office/powerpoint/2010/main" val="607798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3C412-5729-22A1-1D56-C5CAE09C356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8C63597-453B-D8AF-57B8-6B9FA00411F9}"/>
              </a:ext>
            </a:extLst>
          </p:cNvPr>
          <p:cNvSpPr txBox="1"/>
          <p:nvPr/>
        </p:nvSpPr>
        <p:spPr>
          <a:xfrm>
            <a:off x="517357" y="1070812"/>
            <a:ext cx="11430000" cy="215444"/>
          </a:xfrm>
          <a:prstGeom prst="rect">
            <a:avLst/>
          </a:prstGeom>
          <a:noFill/>
        </p:spPr>
        <p:txBody>
          <a:bodyPr wrap="square">
            <a:spAutoFit/>
          </a:bodyPr>
          <a:lstStyle/>
          <a:p>
            <a:pPr algn="r"/>
            <a:r>
              <a:rPr lang="pt-BR" sz="800" dirty="0">
                <a:latin typeface="Arial Narrow" panose="020B0606020202030204" pitchFamily="34" charset="0"/>
              </a:rPr>
              <a:t>.</a:t>
            </a:r>
          </a:p>
        </p:txBody>
      </p:sp>
      <p:sp>
        <p:nvSpPr>
          <p:cNvPr id="7" name="CaixaDeTexto 6">
            <a:extLst>
              <a:ext uri="{FF2B5EF4-FFF2-40B4-BE49-F238E27FC236}">
                <a16:creationId xmlns:a16="http://schemas.microsoft.com/office/drawing/2014/main" id="{248B8AAC-5837-ED5A-5B55-00F434C4E647}"/>
              </a:ext>
            </a:extLst>
          </p:cNvPr>
          <p:cNvSpPr txBox="1"/>
          <p:nvPr/>
        </p:nvSpPr>
        <p:spPr>
          <a:xfrm>
            <a:off x="360947" y="625642"/>
            <a:ext cx="11586410" cy="1200329"/>
          </a:xfrm>
          <a:prstGeom prst="rect">
            <a:avLst/>
          </a:prstGeom>
          <a:noFill/>
        </p:spPr>
        <p:txBody>
          <a:bodyPr wrap="square">
            <a:spAutoFit/>
          </a:bodyPr>
          <a:lstStyle/>
          <a:p>
            <a:pPr algn="just"/>
            <a:r>
              <a:rPr lang="pt-BR" sz="2400" dirty="0">
                <a:latin typeface="Arial Narrow" panose="020B0606020202030204" pitchFamily="34" charset="0"/>
              </a:rPr>
              <a:t>20. Você já deve ter observado que os astronautas, quando estão no espaço, sempre usam trajes espaciais, como na imagem, a seguir, apropriados para a sobrevivência do ser humano em condições extremas. </a:t>
            </a:r>
          </a:p>
        </p:txBody>
      </p:sp>
      <p:pic>
        <p:nvPicPr>
          <p:cNvPr id="2" name="Imagem 1" descr="Uma imagem contendo foto, homem, ar&#10;&#10;Descrição gerada automaticamente">
            <a:extLst>
              <a:ext uri="{FF2B5EF4-FFF2-40B4-BE49-F238E27FC236}">
                <a16:creationId xmlns:a16="http://schemas.microsoft.com/office/drawing/2014/main" id="{03F57B20-3CC4-F184-B4D5-AE29A48CC66F}"/>
              </a:ext>
            </a:extLst>
          </p:cNvPr>
          <p:cNvPicPr>
            <a:picLocks noChangeAspect="1"/>
          </p:cNvPicPr>
          <p:nvPr/>
        </p:nvPicPr>
        <p:blipFill rotWithShape="1">
          <a:blip r:embed="rId2"/>
          <a:srcRect l="6757" r="18470"/>
          <a:stretch/>
        </p:blipFill>
        <p:spPr bwMode="auto">
          <a:xfrm>
            <a:off x="3525329" y="1825971"/>
            <a:ext cx="4675517" cy="2875080"/>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6B9DC820-BD41-A6E9-BE02-DD9075DC5705}"/>
              </a:ext>
            </a:extLst>
          </p:cNvPr>
          <p:cNvSpPr txBox="1"/>
          <p:nvPr/>
        </p:nvSpPr>
        <p:spPr>
          <a:xfrm>
            <a:off x="360948" y="2873732"/>
            <a:ext cx="11586409" cy="2701317"/>
          </a:xfrm>
          <a:prstGeom prst="rect">
            <a:avLst/>
          </a:prstGeom>
          <a:noFill/>
        </p:spPr>
        <p:txBody>
          <a:bodyPr wrap="square">
            <a:spAutoFit/>
          </a:bodyPr>
          <a:lstStyle/>
          <a:p>
            <a:pPr algn="just">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gn="just">
              <a:lnSpc>
                <a:spcPct val="115000"/>
              </a:lnSpc>
              <a:spcAft>
                <a:spcPts val="800"/>
              </a:spcAft>
            </a:pPr>
            <a:endParaRPr lang="pt-BR" sz="1200" dirty="0">
              <a:latin typeface="Arial Narrow" panose="020B0606020202030204" pitchFamily="34" charset="0"/>
              <a:ea typeface="Calibri" panose="020F0502020204030204" pitchFamily="34" charset="0"/>
            </a:endParaRPr>
          </a:p>
          <a:p>
            <a:pPr algn="just">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gn="just">
              <a:lnSpc>
                <a:spcPct val="115000"/>
              </a:lnSpc>
              <a:spcAft>
                <a:spcPts val="800"/>
              </a:spcAft>
            </a:pPr>
            <a:endParaRPr lang="pt-BR" sz="1200" dirty="0">
              <a:latin typeface="Arial Narrow" panose="020B0606020202030204" pitchFamily="34" charset="0"/>
              <a:ea typeface="Calibri" panose="020F0502020204030204" pitchFamily="34" charset="0"/>
            </a:endParaRPr>
          </a:p>
          <a:p>
            <a:pPr algn="just">
              <a:lnSpc>
                <a:spcPct val="115000"/>
              </a:lnSpc>
              <a:spcAft>
                <a:spcPts val="800"/>
              </a:spcAft>
            </a:pP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Explique qual é a necessidade de utilização desse traje, levando em consideração as características do ambiente espacial e as condições necessárias à vida.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36227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3B4A4-C6C7-8A55-BD85-50BA6D7795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5F981D0-F049-F5DD-B59B-F4D7A5CB5E7A}"/>
              </a:ext>
            </a:extLst>
          </p:cNvPr>
          <p:cNvSpPr txBox="1"/>
          <p:nvPr/>
        </p:nvSpPr>
        <p:spPr>
          <a:xfrm>
            <a:off x="276045" y="586596"/>
            <a:ext cx="11628408" cy="5249707"/>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Calibri" panose="020F0502020204030204" pitchFamily="34" charset="0"/>
              </a:rPr>
              <a:t>21</a:t>
            </a:r>
            <a:r>
              <a:rPr lang="pt-BR" sz="2400" dirty="0">
                <a:effectLst/>
                <a:latin typeface="Arial Narrow" panose="020B0606020202030204" pitchFamily="34" charset="0"/>
                <a:ea typeface="Calibri" panose="020F0502020204030204" pitchFamily="34" charset="0"/>
              </a:rPr>
              <a:t>. Marque V ou F para as afirmativas sobre o modelo astronômico proposto por Cláudio Ptolomeu.</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   ) O modelo ptolomaico propunha que o Sol girava ao redor da Terra e todos os outros planetas giravam ao redor do Sol.</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   ) Nicolau Copérnico no século XVI propôs que a Terra era o centro do sistema planetário, proposta que era contrária à de Ptolomeu.</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   ) O sistema planetário proposto por Ptolomeu trazia a ideia de que a Terra era o centro do Universo e os demais astros giravam ao seu redor.</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  ) A proposta de Ptolomeu era a de um universo simples, por isso, o Sol deveria ser o centro e os demais planetas girariam ao seu redor.</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   ) O modelo planetário proposto por Ptolomeu não foi aceito por muito tempo porque confrontava as ideias da Igreja.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75732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3B4A4-C6C7-8A55-BD85-50BA6D7795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3AD9E66-6837-FF35-8209-E1A60479C59D}"/>
              </a:ext>
            </a:extLst>
          </p:cNvPr>
          <p:cNvSpPr txBox="1"/>
          <p:nvPr/>
        </p:nvSpPr>
        <p:spPr>
          <a:xfrm>
            <a:off x="379562" y="638356"/>
            <a:ext cx="11352363" cy="314041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Calibri" panose="020F0502020204030204" pitchFamily="34" charset="0"/>
              </a:rPr>
              <a:t>22</a:t>
            </a:r>
            <a:r>
              <a:rPr lang="pt-BR" sz="2400" dirty="0">
                <a:effectLst/>
                <a:latin typeface="Arial Narrow" panose="020B0606020202030204" pitchFamily="34" charset="0"/>
                <a:ea typeface="Calibri" panose="020F0502020204030204" pitchFamily="34" charset="0"/>
              </a:rPr>
              <a:t>. Entre suas importantes observações astronômicas, Galileu descobriu que o planeta Júpiter tem satélites. Qual a importância histórica dessa descoberta?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Existem corpos celestes que não orbitam a Terra, o que implica que a Terra poderia não ser o centro do Universo.</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Comprovou a veracidade da Lei da Gravitação Universal de Isaac Newton.</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Permitiu a Johannes Kepler formular suas leis da mecânica celeste.</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Mostrou que as Leis de Newton são válidas também para a interação gravitacional.</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08903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56C98-4ECA-2D92-E156-6EB9CA169AA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D4B54D2-5501-F09A-75F1-748108A5A2B0}"/>
              </a:ext>
            </a:extLst>
          </p:cNvPr>
          <p:cNvSpPr>
            <a:spLocks noChangeArrowheads="1"/>
          </p:cNvSpPr>
          <p:nvPr/>
        </p:nvSpPr>
        <p:spPr bwMode="auto">
          <a:xfrm>
            <a:off x="2844800" y="28908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99AD9807-FFF5-C70C-C777-3DB97D8448E9}"/>
              </a:ext>
            </a:extLst>
          </p:cNvPr>
          <p:cNvSpPr txBox="1"/>
          <p:nvPr/>
        </p:nvSpPr>
        <p:spPr>
          <a:xfrm>
            <a:off x="328474" y="488272"/>
            <a:ext cx="11523215" cy="5670783"/>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panose="020B0604020202020204" pitchFamily="34" charset="0"/>
                <a:cs typeface="Arial" panose="020B0604020202020204" pitchFamily="34" charset="0"/>
              </a:rPr>
              <a:t>23</a:t>
            </a:r>
            <a:r>
              <a:rPr lang="pt-BR" sz="2000" dirty="0">
                <a:effectLst/>
                <a:latin typeface="Arial Narrow" panose="020B0606020202030204" pitchFamily="34" charset="0"/>
                <a:ea typeface="Arial" panose="020B0604020202020204" pitchFamily="34" charset="0"/>
                <a:cs typeface="Arial" panose="020B0604020202020204" pitchFamily="34" charset="0"/>
              </a:rPr>
              <a:t>. Leia o texto e depois responda.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Arial" panose="020B0604020202020204" pitchFamily="34" charset="0"/>
                <a:cs typeface="Arial" panose="020B0604020202020204" pitchFamily="34" charset="0"/>
              </a:rPr>
              <a:t>A Astronomia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panose="020B0604020202020204" pitchFamily="34" charset="0"/>
                <a:cs typeface="Arial" panose="020B0604020202020204" pitchFamily="34" charset="0"/>
              </a:rPr>
              <a:t>A astronomia é uma ciência que se dedica ao estudo minucioso dos corpos celestes do universo. Estrelas brilhantes, misteriosos planetas, cometas e galáxias deslumbrantes são alguns desses elementos presentes no céu. Mas a astronomia não se limita a isso, ela também investiga fenômenos cósmicos que ocorrem além da atmosfera terrestre, como a enigmática radiação cósmica de fundo em micro-ondas. Além disso, ela desvenda os segredos da formação e desenvolvimento do universo, revelando os mistérios que nos cercam. A invenção do telescópio possibilitou à humanidade explorar os confins do espaço de maneira mais detalhada e precisa. Essa observação minuciosa e a elaboração de calendários astronômicos também foram importantes contribuições dessa ciência fascinante.</a:t>
            </a:r>
            <a:endParaRPr lang="pt-BR" sz="20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800" dirty="0">
                <a:effectLst/>
                <a:latin typeface="Arial Narrow" panose="020B0606020202030204" pitchFamily="34" charset="0"/>
                <a:ea typeface="Arial" panose="020B0604020202020204" pitchFamily="34" charset="0"/>
                <a:cs typeface="Arial" panose="020B0604020202020204" pitchFamily="34" charset="0"/>
              </a:rPr>
              <a:t>Disponível em: https://www.tudosaladeaula.com/2023/09/atividade-sobre-astronomia-com-gabarito.html</a:t>
            </a:r>
            <a:r>
              <a:rPr lang="pt-BR" sz="800" dirty="0">
                <a:effectLst/>
                <a:latin typeface="Arial Narrow" panose="020B0606020202030204" pitchFamily="34" charset="0"/>
                <a:ea typeface="Calibri" panose="020F0502020204030204" pitchFamily="34" charset="0"/>
              </a:rPr>
              <a:t> </a:t>
            </a:r>
            <a:r>
              <a:rPr lang="pt-BR" sz="800" dirty="0">
                <a:effectLst/>
                <a:latin typeface="Arial Narrow" panose="020B0606020202030204" pitchFamily="34" charset="0"/>
                <a:ea typeface="Arial" panose="020B0604020202020204" pitchFamily="34" charset="0"/>
                <a:cs typeface="Arial" panose="020B0604020202020204" pitchFamily="34" charset="0"/>
              </a:rPr>
              <a:t>Acesso em: 8 ago. 2024.</a:t>
            </a:r>
            <a:endParaRPr lang="pt-BR" sz="800" dirty="0">
              <a:effectLst/>
              <a:latin typeface="Calibri" panose="020F0502020204030204" pitchFamily="34" charset="0"/>
              <a:ea typeface="Calibri" panose="020F0502020204030204" pitchFamily="34" charset="0"/>
            </a:endParaRPr>
          </a:p>
          <a:p>
            <a:pPr>
              <a:lnSpc>
                <a:spcPct val="115000"/>
              </a:lnSpc>
              <a:spcAft>
                <a:spcPts val="800"/>
              </a:spcAft>
            </a:pPr>
            <a:r>
              <a:rPr lang="pt-BR" sz="2000" dirty="0">
                <a:effectLst/>
                <a:latin typeface="Arial Narrow" panose="020B0606020202030204" pitchFamily="34" charset="0"/>
                <a:ea typeface="Arial" panose="020B0604020202020204" pitchFamily="34" charset="0"/>
                <a:cs typeface="Arial" panose="020B0604020202020204" pitchFamily="34" charset="0"/>
              </a:rPr>
              <a:t> Além dos corpos celestes, a astronomia investiga fenômenos</a:t>
            </a:r>
            <a:endParaRPr lang="pt-BR" sz="2000" dirty="0">
              <a:effectLst/>
              <a:latin typeface="Calibri" panose="020F0502020204030204" pitchFamily="34" charset="0"/>
              <a:ea typeface="Calibri" panose="020F0502020204030204" pitchFamily="34" charset="0"/>
            </a:endParaRPr>
          </a:p>
          <a:p>
            <a:pPr marL="1143000" lvl="2" indent="-228600" algn="just">
              <a:lnSpc>
                <a:spcPct val="115000"/>
              </a:lnSpc>
              <a:buFont typeface="+mj-lt"/>
              <a:buAutoNum type="alphaUcParenBoth"/>
            </a:pPr>
            <a:r>
              <a:rPr lang="pt-BR" sz="2000" dirty="0">
                <a:effectLst/>
                <a:latin typeface="Arial Narrow" panose="020B0606020202030204" pitchFamily="34" charset="0"/>
                <a:ea typeface="Arial" panose="020B0604020202020204" pitchFamily="34" charset="0"/>
                <a:cs typeface="Arial" panose="020B0604020202020204" pitchFamily="34" charset="0"/>
              </a:rPr>
              <a:t> geológicos.</a:t>
            </a:r>
          </a:p>
          <a:p>
            <a:pPr marL="1143000" lvl="2" indent="-228600" algn="just">
              <a:lnSpc>
                <a:spcPct val="115000"/>
              </a:lnSpc>
              <a:buFont typeface="+mj-lt"/>
              <a:buAutoNum type="alphaUcParenBoth"/>
            </a:pPr>
            <a:r>
              <a:rPr lang="pt-BR" sz="2000" dirty="0">
                <a:effectLst/>
                <a:latin typeface="Arial Narrow" panose="020B0606020202030204" pitchFamily="34" charset="0"/>
                <a:ea typeface="Arial" panose="020B0604020202020204" pitchFamily="34" charset="0"/>
                <a:cs typeface="Arial" panose="020B0604020202020204" pitchFamily="34" charset="0"/>
              </a:rPr>
              <a:t> biológicos.</a:t>
            </a:r>
          </a:p>
          <a:p>
            <a:pPr marL="1143000" lvl="2" indent="-228600" algn="just">
              <a:lnSpc>
                <a:spcPct val="115000"/>
              </a:lnSpc>
              <a:buFont typeface="+mj-lt"/>
              <a:buAutoNum type="alphaUcParenBoth"/>
            </a:pPr>
            <a:r>
              <a:rPr lang="pt-BR" sz="2000" dirty="0">
                <a:effectLst/>
                <a:latin typeface="Arial Narrow" panose="020B0606020202030204" pitchFamily="34" charset="0"/>
                <a:ea typeface="Arial" panose="020B0604020202020204" pitchFamily="34" charset="0"/>
                <a:cs typeface="Arial" panose="020B0604020202020204" pitchFamily="34" charset="0"/>
              </a:rPr>
              <a:t> cósmicos.</a:t>
            </a:r>
          </a:p>
          <a:p>
            <a:pPr marL="1143000" lvl="2" indent="-228600" algn="just">
              <a:lnSpc>
                <a:spcPct val="115000"/>
              </a:lnSpc>
              <a:spcAft>
                <a:spcPts val="800"/>
              </a:spcAft>
              <a:buFont typeface="+mj-lt"/>
              <a:buAutoNum type="alphaUcParenBoth"/>
            </a:pPr>
            <a:r>
              <a:rPr lang="pt-BR" sz="2000" dirty="0">
                <a:latin typeface="Arial Narrow" panose="020B0606020202030204" pitchFamily="34" charset="0"/>
                <a:ea typeface="Arial" panose="020B0604020202020204" pitchFamily="34" charset="0"/>
                <a:cs typeface="Arial" panose="020B0604020202020204" pitchFamily="34" charset="0"/>
              </a:rPr>
              <a:t> t</a:t>
            </a:r>
            <a:r>
              <a:rPr lang="pt-BR" sz="2000" dirty="0">
                <a:effectLst/>
                <a:latin typeface="Arial Narrow" panose="020B0606020202030204" pitchFamily="34" charset="0"/>
                <a:ea typeface="Arial" panose="020B0604020202020204" pitchFamily="34" charset="0"/>
                <a:cs typeface="Arial" panose="020B0604020202020204" pitchFamily="34" charset="0"/>
              </a:rPr>
              <a:t>errestres. </a:t>
            </a:r>
          </a:p>
        </p:txBody>
      </p:sp>
    </p:spTree>
    <p:extLst>
      <p:ext uri="{BB962C8B-B14F-4D97-AF65-F5344CB8AC3E}">
        <p14:creationId xmlns:p14="http://schemas.microsoft.com/office/powerpoint/2010/main" val="1888771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0CAEE52-D2C3-D885-DF55-2609600A4C8B}"/>
              </a:ext>
            </a:extLst>
          </p:cNvPr>
          <p:cNvGraphicFramePr>
            <a:graphicFrameLocks noGrp="1"/>
          </p:cNvGraphicFramePr>
          <p:nvPr>
            <p:extLst>
              <p:ext uri="{D42A27DB-BD31-4B8C-83A1-F6EECF244321}">
                <p14:modId xmlns:p14="http://schemas.microsoft.com/office/powerpoint/2010/main" val="3934367613"/>
              </p:ext>
            </p:extLst>
          </p:nvPr>
        </p:nvGraphicFramePr>
        <p:xfrm>
          <a:off x="417250" y="639193"/>
          <a:ext cx="11052699" cy="457200"/>
        </p:xfrm>
        <a:graphic>
          <a:graphicData uri="http://schemas.openxmlformats.org/drawingml/2006/table">
            <a:tbl>
              <a:tblPr/>
              <a:tblGrid>
                <a:gridCol w="11052699">
                  <a:extLst>
                    <a:ext uri="{9D8B030D-6E8A-4147-A177-3AD203B41FA5}">
                      <a16:colId xmlns:a16="http://schemas.microsoft.com/office/drawing/2014/main" val="1326601508"/>
                    </a:ext>
                  </a:extLst>
                </a:gridCol>
              </a:tblGrid>
              <a:tr h="457200">
                <a:tc>
                  <a:txBody>
                    <a:bodyPr/>
                    <a:lstStyle/>
                    <a:p>
                      <a:pPr algn="ctr">
                        <a:lnSpc>
                          <a:spcPct val="115000"/>
                        </a:lnSpc>
                        <a:spcAft>
                          <a:spcPts val="800"/>
                        </a:spcAft>
                      </a:pPr>
                      <a:r>
                        <a:rPr lang="pt-BR" sz="2400" b="1" kern="100" dirty="0">
                          <a:solidFill>
                            <a:srgbClr val="000000"/>
                          </a:solidFill>
                          <a:effectLst/>
                          <a:highlight>
                            <a:srgbClr val="D0CECE"/>
                          </a:highlight>
                          <a:latin typeface="Arial Narrow" panose="020B0606020202030204" pitchFamily="34" charset="0"/>
                          <a:ea typeface="Calibri" panose="020F0502020204030204" pitchFamily="34" charset="0"/>
                          <a:cs typeface="Times New Roman" panose="02020603050405020304" pitchFamily="18" charset="0"/>
                        </a:rPr>
                        <a:t>Novembro / Semana 6 e 7</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735049821"/>
                  </a:ext>
                </a:extLst>
              </a:tr>
            </a:tbl>
          </a:graphicData>
        </a:graphic>
      </p:graphicFrame>
      <p:sp>
        <p:nvSpPr>
          <p:cNvPr id="3" name="Rectangle 1">
            <a:extLst>
              <a:ext uri="{FF2B5EF4-FFF2-40B4-BE49-F238E27FC236}">
                <a16:creationId xmlns:a16="http://schemas.microsoft.com/office/drawing/2014/main" id="{D2B27F98-E61C-8D78-BB42-51C6E99D6C1A}"/>
              </a:ext>
            </a:extLst>
          </p:cNvPr>
          <p:cNvSpPr>
            <a:spLocks noChangeArrowheads="1"/>
          </p:cNvSpPr>
          <p:nvPr/>
        </p:nvSpPr>
        <p:spPr bwMode="auto">
          <a:xfrm>
            <a:off x="2816225"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Céu estrelado em tons de azul escuro e roxo e um ao lado direito a estrutura de um grande telescópio cinza.">
            <a:extLst>
              <a:ext uri="{FF2B5EF4-FFF2-40B4-BE49-F238E27FC236}">
                <a16:creationId xmlns:a16="http://schemas.microsoft.com/office/drawing/2014/main" id="{AFEDD556-52F8-0F95-F60E-95DA4F61D5B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186" y="3158839"/>
            <a:ext cx="2491845" cy="1915098"/>
          </a:xfrm>
          <a:prstGeom prst="rect">
            <a:avLst/>
          </a:prstGeom>
          <a:noFill/>
          <a:ln>
            <a:noFill/>
          </a:ln>
        </p:spPr>
      </p:pic>
      <p:sp>
        <p:nvSpPr>
          <p:cNvPr id="9" name="CaixaDeTexto 8">
            <a:extLst>
              <a:ext uri="{FF2B5EF4-FFF2-40B4-BE49-F238E27FC236}">
                <a16:creationId xmlns:a16="http://schemas.microsoft.com/office/drawing/2014/main" id="{0FF3F652-4026-1153-0C99-B50B1BA7D803}"/>
              </a:ext>
            </a:extLst>
          </p:cNvPr>
          <p:cNvSpPr txBox="1"/>
          <p:nvPr/>
        </p:nvSpPr>
        <p:spPr>
          <a:xfrm>
            <a:off x="417250" y="1401344"/>
            <a:ext cx="10841855" cy="1107996"/>
          </a:xfrm>
          <a:prstGeom prst="rect">
            <a:avLst/>
          </a:prstGeom>
          <a:noFill/>
        </p:spPr>
        <p:txBody>
          <a:bodyPr wrap="square">
            <a:spAutoFit/>
          </a:bodyPr>
          <a:lstStyle/>
          <a:p>
            <a:r>
              <a:rPr lang="pt-BR" sz="2200" b="1" dirty="0">
                <a:latin typeface="Arial Narrow" panose="020B0606020202030204" pitchFamily="34" charset="0"/>
              </a:rPr>
              <a:t>Leia o texto.</a:t>
            </a:r>
          </a:p>
          <a:p>
            <a:r>
              <a:rPr lang="pt-BR" sz="2200" b="1" dirty="0">
                <a:latin typeface="Arial Narrow" panose="020B0606020202030204" pitchFamily="34" charset="0"/>
              </a:rPr>
              <a:t>TEXTO IV</a:t>
            </a:r>
          </a:p>
          <a:p>
            <a:r>
              <a:rPr lang="pt-BR" sz="2200" b="1" dirty="0">
                <a:latin typeface="Arial Narrow" panose="020B0606020202030204" pitchFamily="34" charset="0"/>
              </a:rPr>
              <a:t>QUAL A IMPORTÂNCIA DA ASTRONOMIA</a:t>
            </a:r>
          </a:p>
        </p:txBody>
      </p:sp>
      <p:sp>
        <p:nvSpPr>
          <p:cNvPr id="11" name="CaixaDeTexto 10">
            <a:extLst>
              <a:ext uri="{FF2B5EF4-FFF2-40B4-BE49-F238E27FC236}">
                <a16:creationId xmlns:a16="http://schemas.microsoft.com/office/drawing/2014/main" id="{2B542C76-5024-3EF5-2162-126D019C7B1D}"/>
              </a:ext>
            </a:extLst>
          </p:cNvPr>
          <p:cNvSpPr txBox="1"/>
          <p:nvPr/>
        </p:nvSpPr>
        <p:spPr>
          <a:xfrm>
            <a:off x="3444536" y="2509340"/>
            <a:ext cx="8460419" cy="3776227"/>
          </a:xfrm>
          <a:prstGeom prst="rect">
            <a:avLst/>
          </a:prstGeom>
          <a:noFill/>
        </p:spPr>
        <p:txBody>
          <a:bodyPr wrap="square">
            <a:spAutoFit/>
          </a:bodyPr>
          <a:lstStyle/>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Observatório astronômico de </a:t>
            </a:r>
            <a:r>
              <a:rPr lang="pt-BR" sz="2200" dirty="0" err="1">
                <a:effectLst/>
                <a:latin typeface="Arial Narrow" panose="020B0606020202030204" pitchFamily="34" charset="0"/>
                <a:ea typeface="Arial" panose="020B0604020202020204" pitchFamily="34" charset="0"/>
                <a:cs typeface="Arial" panose="020B0604020202020204" pitchFamily="34" charset="0"/>
              </a:rPr>
              <a:t>Mauna</a:t>
            </a:r>
            <a:r>
              <a:rPr lang="pt-BR" sz="2200" dirty="0">
                <a:effectLst/>
                <a:latin typeface="Arial Narrow" panose="020B0606020202030204" pitchFamily="34" charset="0"/>
                <a:ea typeface="Arial" panose="020B0604020202020204" pitchFamily="34" charset="0"/>
                <a:cs typeface="Arial" panose="020B0604020202020204" pitchFamily="34" charset="0"/>
              </a:rPr>
              <a:t> Kea, no Havaí, Estados Unidos.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A relevância da Astronomia para a humanidade é maior e mais diversa do que se imagina. Apesar de parecer uma área científica distante da realidade e do cotidiano das pessoas, ela explica fenômenos naturais importantes presentes na vida de todos.  Por exemplo: o amanhecer e anoitecer, as estações do ano, o movimento das marés, as auroras boreais e austrais, solstícios e equinócios.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Além de perguntas menos práticas, como sobre o surgimento do Universo, a formação da Terra, a composição das estrelas e de outros planetas, e ainda se existe vida extraterrestre.</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57554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56C98-4ECA-2D92-E156-6EB9CA169AA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D4B54D2-5501-F09A-75F1-748108A5A2B0}"/>
              </a:ext>
            </a:extLst>
          </p:cNvPr>
          <p:cNvSpPr>
            <a:spLocks noChangeArrowheads="1"/>
          </p:cNvSpPr>
          <p:nvPr/>
        </p:nvSpPr>
        <p:spPr bwMode="auto">
          <a:xfrm>
            <a:off x="2844800" y="28908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5527722-BE04-9CF3-6419-66B5035A71A8}"/>
              </a:ext>
            </a:extLst>
          </p:cNvPr>
          <p:cNvSpPr txBox="1"/>
          <p:nvPr/>
        </p:nvSpPr>
        <p:spPr>
          <a:xfrm>
            <a:off x="292962" y="479394"/>
            <a:ext cx="11700769" cy="6065443"/>
          </a:xfrm>
          <a:prstGeom prst="rect">
            <a:avLst/>
          </a:prstGeom>
          <a:noFill/>
        </p:spPr>
        <p:txBody>
          <a:bodyPr wrap="square">
            <a:spAutoFit/>
          </a:bodyPr>
          <a:lstStyle/>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A Astronomia permite o melhor desenvolvimento do estudo científico em geral, teorias como da Relatividade, de Albert Einstein, e da Gravidade, de Isaac Newton, tiveram como base dados e observações astronômicas.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Também é muito significativa para o avanço tecnológico das telecomunicações e do monitoramento ambiental e militar, especialmente no desenvolvimento de satélites.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São os astrônomos que realizam a observação do espaço e sinalizam quando mudanças acontecem na nossa galáxia e podem afetar a Terra.</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panose="020B0604020202020204" pitchFamily="34" charset="0"/>
                <a:cs typeface="Arial" panose="020B0604020202020204" pitchFamily="34" charset="0"/>
              </a:rPr>
              <a:t>Diferença entre Astronomia e Astrologia</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É comum se confundir a Astronomia e a Astrologia que, apesar de as duas áreas terem como foco os corpos celestes, têm funções, objetivos e métodos completamente diferentes.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Enquanto a Astronomia é a ciência responsável em estudar todos os corpos celestes, a Astrologia é uma pseudociência, trata-se de da prática de perceber a influência dos astros na vida e personalidade das pessoas.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panose="020B0604020202020204" pitchFamily="34" charset="0"/>
                <a:cs typeface="Arial" panose="020B0604020202020204" pitchFamily="34" charset="0"/>
              </a:rPr>
              <a:t>A Astrologia não tem comprovação científica. Quem pratica a astrologia é chamado de </a:t>
            </a:r>
            <a:r>
              <a:rPr lang="pt-BR" sz="2200" b="1" dirty="0">
                <a:effectLst/>
                <a:latin typeface="Arial Narrow" panose="020B0606020202030204" pitchFamily="34" charset="0"/>
                <a:ea typeface="Arial" panose="020B0604020202020204" pitchFamily="34" charset="0"/>
                <a:cs typeface="Arial" panose="020B0604020202020204" pitchFamily="34" charset="0"/>
              </a:rPr>
              <a:t>astrólogo</a:t>
            </a:r>
            <a:r>
              <a:rPr lang="pt-BR" sz="2200" dirty="0">
                <a:effectLst/>
                <a:latin typeface="Arial Narrow" panose="020B0606020202030204" pitchFamily="34" charset="0"/>
                <a:ea typeface="Arial" panose="020B0604020202020204" pitchFamily="34" charset="0"/>
                <a:cs typeface="Arial" panose="020B0604020202020204" pitchFamily="34" charset="0"/>
              </a:rPr>
              <a:t>. Normalmente, é praticada associada a doutrinas religiosas e espirituais</a:t>
            </a:r>
            <a:endParaRPr lang="pt-BR" sz="22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200" dirty="0">
                <a:effectLst/>
                <a:latin typeface="Arial Narrow" panose="020B0606020202030204" pitchFamily="34" charset="0"/>
                <a:ea typeface="Arial" panose="020B0604020202020204" pitchFamily="34" charset="0"/>
                <a:cs typeface="Arial" panose="020B0604020202020204" pitchFamily="34" charset="0"/>
              </a:rPr>
              <a:t> </a:t>
            </a:r>
            <a:r>
              <a:rPr lang="pt-BR" sz="800" dirty="0">
                <a:effectLst/>
                <a:latin typeface="Arial Narrow" panose="020B0606020202030204" pitchFamily="34" charset="0"/>
                <a:ea typeface="Arial" panose="020B0604020202020204" pitchFamily="34" charset="0"/>
                <a:cs typeface="Arial" panose="020B0604020202020204" pitchFamily="34" charset="0"/>
              </a:rPr>
              <a:t>Disponível em: https://www.significados.com.br/astronomia/. Acesso em: 8 ago. 2024</a:t>
            </a:r>
            <a:endParaRPr lang="pt-BR" dirty="0"/>
          </a:p>
        </p:txBody>
      </p:sp>
    </p:spTree>
    <p:extLst>
      <p:ext uri="{BB962C8B-B14F-4D97-AF65-F5344CB8AC3E}">
        <p14:creationId xmlns:p14="http://schemas.microsoft.com/office/powerpoint/2010/main" val="2304899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017B37-DB8C-145E-7E4A-8402AC653ABD}"/>
              </a:ext>
            </a:extLst>
          </p:cNvPr>
          <p:cNvSpPr txBox="1"/>
          <p:nvPr/>
        </p:nvSpPr>
        <p:spPr>
          <a:xfrm>
            <a:off x="431320" y="810884"/>
            <a:ext cx="11084943" cy="2297617"/>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panose="020B0604020202020204" pitchFamily="34" charset="0"/>
                <a:cs typeface="Arial" panose="020B0604020202020204" pitchFamily="34" charset="0"/>
              </a:rPr>
              <a:t>24</a:t>
            </a:r>
            <a:r>
              <a:rPr lang="pt-BR" sz="2400" dirty="0">
                <a:effectLst/>
                <a:latin typeface="Arial Narrow" panose="020B0606020202030204" pitchFamily="34" charset="0"/>
                <a:ea typeface="Arial" panose="020B0604020202020204" pitchFamily="34" charset="0"/>
                <a:cs typeface="Arial" panose="020B0604020202020204" pitchFamily="34" charset="0"/>
              </a:rPr>
              <a:t>. De acordo com o texto IV qual a importância da astronomia?</a:t>
            </a:r>
          </a:p>
          <a:p>
            <a:pPr algn="just">
              <a:lnSpc>
                <a:spcPct val="115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panose="020B0604020202020204" pitchFamily="34" charset="0"/>
                <a:cs typeface="Arial" panose="020B0604020202020204" pitchFamily="34" charset="0"/>
              </a:rPr>
              <a:t>25</a:t>
            </a:r>
            <a:r>
              <a:rPr lang="pt-BR" sz="2400" dirty="0">
                <a:effectLst/>
                <a:latin typeface="Arial Narrow" panose="020B0606020202030204" pitchFamily="34" charset="0"/>
                <a:ea typeface="Arial" panose="020B0604020202020204" pitchFamily="34" charset="0"/>
                <a:cs typeface="Arial" panose="020B0604020202020204" pitchFamily="34" charset="0"/>
              </a:rPr>
              <a:t>. Após a leitura do texto IV, cite uma das contribuições do trabalho dos astrônomos para a humanidade.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1200" dirty="0">
                <a:solidFill>
                  <a:srgbClr val="FF0000"/>
                </a:solidFill>
                <a:effectLst/>
                <a:latin typeface="Arial Narrow" panose="020B0606020202030204" pitchFamily="34" charset="0"/>
                <a:ea typeface="Arial" panose="020B0604020202020204" pitchFamily="34" charset="0"/>
                <a:cs typeface="Arial" panose="020B0604020202020204" pitchFamily="34"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50362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7E06F00-7E70-3A10-E17E-F25E91A3FD91}"/>
              </a:ext>
            </a:extLst>
          </p:cNvPr>
          <p:cNvGraphicFramePr>
            <a:graphicFrameLocks noGrp="1"/>
          </p:cNvGraphicFramePr>
          <p:nvPr>
            <p:extLst>
              <p:ext uri="{D42A27DB-BD31-4B8C-83A1-F6EECF244321}">
                <p14:modId xmlns:p14="http://schemas.microsoft.com/office/powerpoint/2010/main" val="1005732488"/>
              </p:ext>
            </p:extLst>
          </p:nvPr>
        </p:nvGraphicFramePr>
        <p:xfrm>
          <a:off x="337351" y="714652"/>
          <a:ext cx="11434439" cy="457200"/>
        </p:xfrm>
        <a:graphic>
          <a:graphicData uri="http://schemas.openxmlformats.org/drawingml/2006/table">
            <a:tbl>
              <a:tblPr/>
              <a:tblGrid>
                <a:gridCol w="11434439">
                  <a:extLst>
                    <a:ext uri="{9D8B030D-6E8A-4147-A177-3AD203B41FA5}">
                      <a16:colId xmlns:a16="http://schemas.microsoft.com/office/drawing/2014/main" val="3747410418"/>
                    </a:ext>
                  </a:extLst>
                </a:gridCol>
              </a:tblGrid>
              <a:tr h="457200">
                <a:tc>
                  <a:txBody>
                    <a:bodyPr/>
                    <a:lstStyle/>
                    <a:p>
                      <a:pPr algn="ctr">
                        <a:lnSpc>
                          <a:spcPct val="115000"/>
                        </a:lnSpc>
                        <a:spcAft>
                          <a:spcPts val="800"/>
                        </a:spcAft>
                      </a:pPr>
                      <a:r>
                        <a:rPr lang="pt-BR" sz="2400" b="1" dirty="0">
                          <a:solidFill>
                            <a:srgbClr val="000000"/>
                          </a:solidFill>
                          <a:effectLst/>
                          <a:latin typeface="Arial Narrow" panose="020B0606020202030204" pitchFamily="34" charset="0"/>
                          <a:ea typeface="Arial" panose="020B0604020202020204" pitchFamily="34" charset="0"/>
                          <a:cs typeface="Arial" panose="020B0604020202020204" pitchFamily="34" charset="0"/>
                        </a:rPr>
                        <a:t>NOVEMBRO / SEMANA 8</a:t>
                      </a:r>
                      <a:endParaRPr lang="pt-BR" sz="2400" dirty="0">
                        <a:effectLs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382069011"/>
                  </a:ext>
                </a:extLst>
              </a:tr>
            </a:tbl>
          </a:graphicData>
        </a:graphic>
      </p:graphicFrame>
      <p:sp>
        <p:nvSpPr>
          <p:cNvPr id="3" name="Rectangle 1">
            <a:extLst>
              <a:ext uri="{FF2B5EF4-FFF2-40B4-BE49-F238E27FC236}">
                <a16:creationId xmlns:a16="http://schemas.microsoft.com/office/drawing/2014/main" id="{C965FAC4-6191-9603-132B-38A85A34D4DA}"/>
              </a:ext>
            </a:extLst>
          </p:cNvPr>
          <p:cNvSpPr>
            <a:spLocks noChangeArrowheads="1"/>
          </p:cNvSpPr>
          <p:nvPr/>
        </p:nvSpPr>
        <p:spPr bwMode="auto">
          <a:xfrm>
            <a:off x="2816225"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1A8C969C-55E5-1E94-318A-32EB3E146C92}"/>
              </a:ext>
            </a:extLst>
          </p:cNvPr>
          <p:cNvSpPr txBox="1"/>
          <p:nvPr/>
        </p:nvSpPr>
        <p:spPr>
          <a:xfrm>
            <a:off x="443882" y="1376039"/>
            <a:ext cx="11434439" cy="1171346"/>
          </a:xfrm>
          <a:prstGeom prst="rect">
            <a:avLst/>
          </a:prstGeom>
          <a:noFill/>
        </p:spPr>
        <p:txBody>
          <a:bodyPr wrap="square">
            <a:spAutoFit/>
          </a:bodyPr>
          <a:lstStyle/>
          <a:p>
            <a:pPr algn="just">
              <a:lnSpc>
                <a:spcPct val="107000"/>
              </a:lnSpc>
              <a:spcAft>
                <a:spcPts val="800"/>
              </a:spcAft>
            </a:pPr>
            <a:r>
              <a:rPr lang="pt-BR" sz="1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TEXTO V </a:t>
            </a:r>
            <a:endParaRPr lang="pt-BR" sz="1600" dirty="0">
              <a:effectLst/>
              <a:latin typeface="Calibri" panose="020F0502020204030204" pitchFamily="34" charset="0"/>
              <a:ea typeface="Calibri" panose="020F0502020204030204" pitchFamily="34" charset="0"/>
            </a:endParaRPr>
          </a:p>
          <a:p>
            <a:pPr>
              <a:lnSpc>
                <a:spcPct val="107000"/>
              </a:lnSpc>
              <a:spcAft>
                <a:spcPts val="800"/>
              </a:spcAft>
            </a:pP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UNIDADES ASTRONÔMICAS</a:t>
            </a:r>
            <a:endParaRPr lang="pt-BR" sz="16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6DF95C92-D521-4C73-5779-5A518B177B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2347" y="3100526"/>
            <a:ext cx="2757805" cy="2207895"/>
          </a:xfrm>
          <a:prstGeom prst="rect">
            <a:avLst/>
          </a:prstGeom>
          <a:noFill/>
        </p:spPr>
      </p:pic>
      <p:sp>
        <p:nvSpPr>
          <p:cNvPr id="8" name="CaixaDeTexto 7">
            <a:extLst>
              <a:ext uri="{FF2B5EF4-FFF2-40B4-BE49-F238E27FC236}">
                <a16:creationId xmlns:a16="http://schemas.microsoft.com/office/drawing/2014/main" id="{B4BC03C6-943E-5E0F-254A-DA1279F90365}"/>
              </a:ext>
            </a:extLst>
          </p:cNvPr>
          <p:cNvSpPr txBox="1"/>
          <p:nvPr/>
        </p:nvSpPr>
        <p:spPr>
          <a:xfrm>
            <a:off x="3755253" y="2006353"/>
            <a:ext cx="8123067" cy="4729564"/>
          </a:xfrm>
          <a:prstGeom prst="rect">
            <a:avLst/>
          </a:prstGeom>
          <a:noFill/>
        </p:spPr>
        <p:txBody>
          <a:bodyPr wrap="square">
            <a:spAutoFit/>
          </a:bodyPr>
          <a:lstStyle/>
          <a:p>
            <a:pPr indent="449580" algn="just">
              <a:lnSpc>
                <a:spcPct val="115000"/>
              </a:lnSpc>
              <a:spcAft>
                <a:spcPts val="800"/>
              </a:spcAft>
            </a:pPr>
            <a:endPar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Astronomia utiliza as unidades de medida de acordo com a sua necessidade. Essas unidades são denominadas de unidades astronômicas.</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medidas de distância são feitas em nosso cotidiano de acordo com a nossa necessidade. Elas são expressas principalmente em centímetros, metros e quilômetros. A distância entre duas cidades, por exemplo, é medida convenientemente em quilômetros. Imagine que, em vez de dizermos que de uma cidade A até outra cidade B há 150 km de distância, falássemos que há 15 000.000 cm. O número ficaria muito grande, não é mesmo?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3353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586436-AEBB-8B11-A7D2-F00D65BF1686}"/>
              </a:ext>
            </a:extLst>
          </p:cNvPr>
          <p:cNvSpPr txBox="1"/>
          <p:nvPr/>
        </p:nvSpPr>
        <p:spPr>
          <a:xfrm>
            <a:off x="388189" y="543464"/>
            <a:ext cx="11559396" cy="5469254"/>
          </a:xfrm>
          <a:prstGeom prst="rect">
            <a:avLst/>
          </a:prstGeom>
          <a:noFill/>
        </p:spPr>
        <p:txBody>
          <a:bodyPr wrap="square">
            <a:spAutoFit/>
          </a:bodyPr>
          <a:lstStyle/>
          <a:p>
            <a:pPr indent="449580"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 mesma forma que utilizamos as unidades de medida da maneira mais conveniente para nós, a Astronomia também usa unidades de medida de acordo com a sua necessidade. Como o universo é imenso, as medidas feitas em quilômetros geram, na maioria das vezes, números muito grandes e difíceis de serem utilizados. Para resolver a questão, foram estabelecidas unidades próprias para a Astronomia, as chamadas unidades astronômicas.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seguir estão as três unidades de distância utilizadas na Astronomia: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 </a:t>
            </a:r>
            <a:r>
              <a:rPr lang="pt-BR" sz="2400" b="1"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ANO-LUZ (al)</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ano-luz (al) é geralmente visto como uma unidade de tempo, mas a definição mostra que essa é uma unidade de distância. Um ano-luz é a distância percorrida pela luz, no vácuo, no tempo de um ano. Sabendo que a velocidade da luz no vácuo corresponde a 300.000 km/s e que um ano possui exatos 31.536.000 s, podemos definir o tamanho de 1 ano-luz a partir da equação de velocidade média: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39565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94FED34-ACFC-2969-D277-0FE73A1557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53750" y="853878"/>
            <a:ext cx="5883216" cy="1941080"/>
          </a:xfrm>
          <a:prstGeom prst="rect">
            <a:avLst/>
          </a:prstGeom>
          <a:noFill/>
        </p:spPr>
      </p:pic>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1360244"/>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Essa unidade é geralmente utilizada para distâncias de corpos que estão fora do sistema solar. A tabela a seguir traz a distância de alguns corpos do universo em relação à Terra.</a:t>
            </a:r>
            <a:endParaRPr lang="pt-BR" sz="24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40DA0B13-A99C-9704-008C-34375E54A0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1908" y="3925020"/>
            <a:ext cx="5505662" cy="1889184"/>
          </a:xfrm>
          <a:prstGeom prst="rect">
            <a:avLst/>
          </a:prstGeom>
          <a:noFill/>
        </p:spPr>
      </p:pic>
    </p:spTree>
    <p:extLst>
      <p:ext uri="{BB962C8B-B14F-4D97-AF65-F5344CB8AC3E}">
        <p14:creationId xmlns:p14="http://schemas.microsoft.com/office/powerpoint/2010/main" val="1036983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90A8D360-AD6E-9240-EA85-395B798B08C4}"/>
              </a:ext>
            </a:extLst>
          </p:cNvPr>
          <p:cNvSpPr txBox="1"/>
          <p:nvPr/>
        </p:nvSpPr>
        <p:spPr>
          <a:xfrm>
            <a:off x="494581" y="560717"/>
            <a:ext cx="11366740" cy="2686120"/>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II. </a:t>
            </a: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UNIDADE ASTRONÔMICA (UA)</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chamada unidade astronômica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ua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é utilizada para distâncias dentro do sistema solar e corresponde à distância média da Terra ao Sol. A definição dessa unidade teve por parâmetros conceitos da gravitação newtoniana e foi determinada a partir de experimentos e sistemas de referência. Todavia, em agosto de 2012, a União Astronômica Internacional definiu um valor mais exato para essa medida, assim, 1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ua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 149.597.870.700 m.</a:t>
            </a:r>
            <a:endParaRPr lang="pt-BR" sz="24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5CC46154-B6F5-C574-B9C4-9C30CE0432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8628" y="3490550"/>
            <a:ext cx="5078646" cy="3049403"/>
          </a:xfrm>
          <a:prstGeom prst="rect">
            <a:avLst/>
          </a:prstGeom>
          <a:noFill/>
          <a:ln>
            <a:noFill/>
          </a:ln>
        </p:spPr>
      </p:pic>
    </p:spTree>
    <p:extLst>
      <p:ext uri="{BB962C8B-B14F-4D97-AF65-F5344CB8AC3E}">
        <p14:creationId xmlns:p14="http://schemas.microsoft.com/office/powerpoint/2010/main" val="2661701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4F8BD9B6-AEAD-1AD2-7121-75EB4948A6B6}"/>
              </a:ext>
            </a:extLst>
          </p:cNvPr>
          <p:cNvSpPr txBox="1"/>
          <p:nvPr/>
        </p:nvSpPr>
        <p:spPr>
          <a:xfrm>
            <a:off x="422694" y="474454"/>
            <a:ext cx="11412748" cy="5139869"/>
          </a:xfrm>
          <a:prstGeom prst="rect">
            <a:avLst/>
          </a:prstGeom>
          <a:noFill/>
        </p:spPr>
        <p:txBody>
          <a:bodyPr wrap="square">
            <a:spAutoFit/>
          </a:bodyPr>
          <a:lstStyle/>
          <a:p>
            <a:pPr>
              <a:lnSpc>
                <a:spcPct val="107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III. </a:t>
            </a:r>
            <a:r>
              <a:rPr lang="pt-BR" sz="2400" b="1"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PARSEC (</a:t>
            </a:r>
            <a:r>
              <a:rPr lang="pt-BR" sz="2400" b="1" u="sng"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pc</a:t>
            </a:r>
            <a:r>
              <a:rPr lang="pt-BR" sz="2400" b="1"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a:p>
            <a:pPr indent="449580" algn="just">
              <a:lnSpc>
                <a:spcPct val="107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paralaxe é o deslocamento aparente de um objeto visto por dois observadores diferentes. Esse deslocamento é proporcional ao ângulo que existe entre as linhas que ligam o objeto observado aos observadores. Um parsec corresponde à distância referente à paralaxe de 1 segundo. Observe.</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parsec ≈ 3,0 x 10 </a:t>
            </a:r>
            <a:r>
              <a:rPr lang="pt-BR" sz="2400" b="1" baseline="30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13 </a:t>
            </a: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km</a:t>
            </a:r>
          </a:p>
          <a:p>
            <a:pPr algn="just">
              <a:lnSpc>
                <a:spcPct val="107000"/>
              </a:lnSpc>
              <a:spcAft>
                <a:spcPts val="800"/>
              </a:spcAft>
            </a:pPr>
            <a:endParaRPr lang="pt-BR" sz="2400" b="1"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b="1"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83D0BCB7-6CB0-C092-4CCC-F7ED1B3569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6944" y="3563797"/>
            <a:ext cx="3624574" cy="2068193"/>
          </a:xfrm>
          <a:prstGeom prst="rect">
            <a:avLst/>
          </a:prstGeom>
          <a:noFill/>
          <a:ln>
            <a:noFill/>
          </a:ln>
        </p:spPr>
      </p:pic>
      <p:sp>
        <p:nvSpPr>
          <p:cNvPr id="9" name="CaixaDeTexto 8">
            <a:extLst>
              <a:ext uri="{FF2B5EF4-FFF2-40B4-BE49-F238E27FC236}">
                <a16:creationId xmlns:a16="http://schemas.microsoft.com/office/drawing/2014/main" id="{40B1E5D6-DC19-E5F1-F4A3-E1EFB3FBEB7B}"/>
              </a:ext>
            </a:extLst>
          </p:cNvPr>
          <p:cNvSpPr txBox="1"/>
          <p:nvPr/>
        </p:nvSpPr>
        <p:spPr>
          <a:xfrm>
            <a:off x="3047280" y="3320317"/>
            <a:ext cx="6459029" cy="3263201"/>
          </a:xfrm>
          <a:prstGeom prst="rect">
            <a:avLst/>
          </a:prstGeom>
          <a:noFill/>
        </p:spPr>
        <p:txBody>
          <a:bodyPr wrap="square">
            <a:spAutoFit/>
          </a:bodyPr>
          <a:lstStyle/>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endParaRPr lang="pt-BR" sz="800" dirty="0">
              <a:solidFill>
                <a:srgbClr val="000000"/>
              </a:solidFill>
              <a:effectLst/>
              <a:highlight>
                <a:srgbClr val="DBE5F1"/>
              </a:highlight>
              <a:latin typeface="Arial Narrow" panose="020B0606020202030204" pitchFamily="34" charset="0"/>
              <a:ea typeface="Calibri" panose="020F0502020204030204" pitchFamily="34" charset="0"/>
            </a:endParaRPr>
          </a:p>
          <a:p>
            <a:pPr algn="r">
              <a:lnSpc>
                <a:spcPct val="107000"/>
              </a:lnSpc>
              <a:spcAft>
                <a:spcPts val="800"/>
              </a:spcAft>
            </a:pPr>
            <a:r>
              <a:rPr lang="pt-BR" sz="800" dirty="0">
                <a:solidFill>
                  <a:srgbClr val="000000"/>
                </a:solidFill>
                <a:effectLst/>
                <a:latin typeface="Arial Narrow" panose="020B0606020202030204" pitchFamily="34" charset="0"/>
                <a:ea typeface="Calibri" panose="020F0502020204030204" pitchFamily="34" charset="0"/>
              </a:rPr>
              <a:t>Disponível em: https://mundoeducacao.uol.com.br/</a:t>
            </a:r>
            <a:r>
              <a:rPr lang="pt-BR" sz="800" dirty="0" err="1">
                <a:solidFill>
                  <a:srgbClr val="000000"/>
                </a:solidFill>
                <a:effectLst/>
                <a:latin typeface="Arial Narrow" panose="020B0606020202030204" pitchFamily="34" charset="0"/>
                <a:ea typeface="Calibri" panose="020F0502020204030204" pitchFamily="34" charset="0"/>
              </a:rPr>
              <a:t>fisica</a:t>
            </a:r>
            <a:r>
              <a:rPr lang="pt-BR" sz="800" dirty="0">
                <a:solidFill>
                  <a:srgbClr val="000000"/>
                </a:solidFill>
                <a:effectLst/>
                <a:latin typeface="Arial Narrow" panose="020B0606020202030204" pitchFamily="34" charset="0"/>
                <a:ea typeface="Calibri" panose="020F0502020204030204" pitchFamily="34" charset="0"/>
              </a:rPr>
              <a:t>/unidades-astronomicas.htm. Acesso em: 2 ago. 2024 (adaptado</a:t>
            </a:r>
            <a:r>
              <a:rPr lang="pt-BR" sz="800" dirty="0">
                <a:solidFill>
                  <a:srgbClr val="000000"/>
                </a:solidFill>
                <a:effectLst/>
                <a:highlight>
                  <a:srgbClr val="DBE5F1"/>
                </a:highlight>
                <a:latin typeface="Arial Narrow" panose="020B0606020202030204" pitchFamily="34" charset="0"/>
                <a:ea typeface="Calibri" panose="020F0502020204030204" pitchFamily="34" charset="0"/>
              </a:rPr>
              <a:t>).</a:t>
            </a:r>
            <a:endParaRPr lang="pt-BR" sz="1100" dirty="0">
              <a:effectLst/>
              <a:highlight>
                <a:srgbClr val="DBE5F1"/>
              </a:highligh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686987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EB563A91-42E5-2C49-3BB9-6E535CB60BE5}"/>
              </a:ext>
            </a:extLst>
          </p:cNvPr>
          <p:cNvSpPr txBox="1"/>
          <p:nvPr/>
        </p:nvSpPr>
        <p:spPr>
          <a:xfrm>
            <a:off x="-120769" y="621101"/>
            <a:ext cx="12016596" cy="6243440"/>
          </a:xfrm>
          <a:prstGeom prst="rect">
            <a:avLst/>
          </a:prstGeom>
          <a:noFill/>
        </p:spPr>
        <p:txBody>
          <a:bodyPr wrap="square">
            <a:spAutoFit/>
          </a:bodyPr>
          <a:lstStyle/>
          <a:p>
            <a:pPr marL="457200">
              <a:lnSpc>
                <a:spcPct val="115000"/>
              </a:lnSpc>
              <a:tabLst>
                <a:tab pos="90170" algn="l"/>
                <a:tab pos="180340" algn="l"/>
              </a:tabLst>
            </a:pPr>
            <a:r>
              <a:rPr lang="pt-BR" sz="2400" b="1" dirty="0">
                <a:effectLst/>
                <a:latin typeface="Arial Narrow" panose="020B0606020202030204" pitchFamily="34" charset="0"/>
                <a:ea typeface="Calibri" panose="020F0502020204030204" pitchFamily="34" charset="0"/>
              </a:rPr>
              <a:t>26</a:t>
            </a:r>
            <a:r>
              <a:rPr lang="pt-BR" sz="2400" dirty="0">
                <a:effectLst/>
                <a:latin typeface="Arial Narrow" panose="020B0606020202030204" pitchFamily="34" charset="0"/>
                <a:ea typeface="Calibri" panose="020F0502020204030204" pitchFamily="34" charset="0"/>
              </a:rPr>
              <a:t>. Após a leitura do texto, podemos concluir que 1 ano luz corresponde a aproximadamente quantos quilômetros?</a:t>
            </a:r>
          </a:p>
          <a:p>
            <a:pPr>
              <a:lnSpc>
                <a:spcPct val="115000"/>
              </a:lnSpc>
              <a:spcAft>
                <a:spcPts val="800"/>
              </a:spcAft>
            </a:pPr>
            <a:r>
              <a:rPr lang="pt-BR" sz="2400" b="1" dirty="0">
                <a:effectLst/>
                <a:latin typeface="Arial Narrow" panose="020B0606020202030204" pitchFamily="34" charset="0"/>
                <a:ea typeface="Calibri" panose="020F0502020204030204" pitchFamily="34" charset="0"/>
              </a:rPr>
              <a:t>       27</a:t>
            </a:r>
            <a:r>
              <a:rPr lang="pt-BR" sz="2400" dirty="0">
                <a:effectLst/>
                <a:latin typeface="Arial Narrow" panose="020B0606020202030204" pitchFamily="34" charset="0"/>
                <a:ea typeface="Calibri" panose="020F0502020204030204" pitchFamily="34" charset="0"/>
              </a:rPr>
              <a:t>. De acordo com o texto lido, quais são as 3 medidas utilizadas na Astronomia?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solidFill>
                  <a:srgbClr val="FF0000"/>
                </a:solidFill>
                <a:effectLst/>
                <a:latin typeface="Arial Narrow" panose="020B0606020202030204" pitchFamily="34" charset="0"/>
                <a:ea typeface="Calibri" panose="020F0502020204030204" pitchFamily="34" charset="0"/>
              </a:rPr>
              <a:t>      </a:t>
            </a:r>
            <a:r>
              <a:rPr lang="pt-BR" sz="2200" b="1" dirty="0">
                <a:effectLst/>
                <a:latin typeface="Arial Narrow" panose="020B0606020202030204" pitchFamily="34" charset="0"/>
                <a:ea typeface="Calibri" panose="020F0502020204030204" pitchFamily="34" charset="0"/>
              </a:rPr>
              <a:t>28</a:t>
            </a:r>
            <a:r>
              <a:rPr lang="pt-BR" sz="2200" dirty="0">
                <a:effectLst/>
                <a:latin typeface="Arial Narrow" panose="020B0606020202030204" pitchFamily="34" charset="0"/>
                <a:ea typeface="Calibri" panose="020F0502020204030204" pitchFamily="34" charset="0"/>
              </a:rPr>
              <a:t>. O texto  a seguir se refere a um trecho da música intitulada “Seu olhar”, de autoria de Gilberto Gil. Leia-o.</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b="1" dirty="0">
                <a:effectLst/>
                <a:latin typeface="Arial Narrow" panose="020B0606020202030204" pitchFamily="34" charset="0"/>
                <a:ea typeface="Calibri" panose="020F0502020204030204" pitchFamily="34" charset="0"/>
              </a:rPr>
              <a:t>       Seu olhar</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Calibri" panose="020F0502020204030204" pitchFamily="34" charset="0"/>
              </a:rPr>
              <a:t>        Na eternidade</a:t>
            </a:r>
            <a:br>
              <a:rPr lang="pt-BR" sz="2200" dirty="0">
                <a:effectLst/>
                <a:latin typeface="Arial Narrow" panose="020B0606020202030204" pitchFamily="34" charset="0"/>
                <a:ea typeface="Calibri" panose="020F0502020204030204" pitchFamily="34" charset="0"/>
              </a:rPr>
            </a:br>
            <a:r>
              <a:rPr lang="pt-BR" sz="2200" dirty="0">
                <a:effectLst/>
                <a:latin typeface="Arial Narrow" panose="020B0606020202030204" pitchFamily="34" charset="0"/>
                <a:ea typeface="Calibri" panose="020F0502020204030204" pitchFamily="34" charset="0"/>
              </a:rPr>
              <a:t>        Eu quisera ter</a:t>
            </a:r>
            <a:br>
              <a:rPr lang="pt-BR" sz="2200" dirty="0">
                <a:effectLst/>
                <a:latin typeface="Arial Narrow" panose="020B0606020202030204" pitchFamily="34" charset="0"/>
                <a:ea typeface="Calibri" panose="020F0502020204030204" pitchFamily="34" charset="0"/>
              </a:rPr>
            </a:br>
            <a:r>
              <a:rPr lang="pt-BR" sz="2200" dirty="0">
                <a:effectLst/>
                <a:latin typeface="Arial Narrow" panose="020B0606020202030204" pitchFamily="34" charset="0"/>
                <a:ea typeface="Calibri" panose="020F0502020204030204" pitchFamily="34" charset="0"/>
              </a:rPr>
              <a:t>       Tantos </a:t>
            </a:r>
            <a:r>
              <a:rPr lang="pt-BR" sz="2200" b="1" dirty="0">
                <a:effectLst/>
                <a:latin typeface="Arial Narrow" panose="020B0606020202030204" pitchFamily="34" charset="0"/>
                <a:ea typeface="Calibri" panose="020F0502020204030204" pitchFamily="34" charset="0"/>
              </a:rPr>
              <a:t>anos-luz</a:t>
            </a:r>
            <a:br>
              <a:rPr lang="pt-BR" sz="2200" b="1" dirty="0">
                <a:effectLst/>
                <a:latin typeface="Arial Narrow" panose="020B0606020202030204" pitchFamily="34" charset="0"/>
                <a:ea typeface="Calibri" panose="020F0502020204030204" pitchFamily="34" charset="0"/>
              </a:rPr>
            </a:br>
            <a:r>
              <a:rPr lang="pt-BR" sz="2200" b="1"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Quantos fosse precisar</a:t>
            </a:r>
            <a:br>
              <a:rPr lang="pt-BR" sz="2200" dirty="0">
                <a:effectLst/>
                <a:latin typeface="Arial Narrow" panose="020B0606020202030204" pitchFamily="34" charset="0"/>
                <a:ea typeface="Calibri" panose="020F0502020204030204" pitchFamily="34" charset="0"/>
              </a:rPr>
            </a:br>
            <a:r>
              <a:rPr lang="pt-BR" sz="2200" dirty="0">
                <a:effectLst/>
                <a:latin typeface="Arial Narrow" panose="020B0606020202030204" pitchFamily="34" charset="0"/>
                <a:ea typeface="Calibri" panose="020F0502020204030204" pitchFamily="34" charset="0"/>
              </a:rPr>
              <a:t>       Pra cruzar o túnel</a:t>
            </a:r>
            <a:br>
              <a:rPr lang="pt-BR" sz="2200" dirty="0">
                <a:effectLst/>
                <a:latin typeface="Arial Narrow" panose="020B0606020202030204" pitchFamily="34" charset="0"/>
                <a:ea typeface="Calibri" panose="020F0502020204030204" pitchFamily="34" charset="0"/>
              </a:rPr>
            </a:br>
            <a:r>
              <a:rPr lang="pt-BR" sz="2200" dirty="0">
                <a:effectLst/>
                <a:latin typeface="Arial Narrow" panose="020B0606020202030204" pitchFamily="34" charset="0"/>
                <a:ea typeface="Calibri" panose="020F0502020204030204" pitchFamily="34" charset="0"/>
              </a:rPr>
              <a:t>       Do tempo do seu olhar</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           </a:t>
            </a:r>
            <a:r>
              <a:rPr lang="pt-BR" sz="1200" dirty="0">
                <a:effectLst/>
                <a:latin typeface="Arial Narrow" panose="020B0606020202030204" pitchFamily="34" charset="0"/>
                <a:ea typeface="Calibri" panose="020F0502020204030204" pitchFamily="34" charset="0"/>
              </a:rPr>
              <a:t>(Gilberto Gil, 1984)</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6658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865DA1DC-F482-4C51-7E0D-A137009995DB}"/>
              </a:ext>
            </a:extLst>
          </p:cNvPr>
          <p:cNvSpPr txBox="1"/>
          <p:nvPr/>
        </p:nvSpPr>
        <p:spPr>
          <a:xfrm>
            <a:off x="494580" y="629728"/>
            <a:ext cx="11349487" cy="3448188"/>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Mediante a Astronomia, que é uma ciência natural que procura compreender fenômenos originados fora da atmosfera da Terra, a palavra destacada </a:t>
            </a:r>
            <a:r>
              <a:rPr lang="pt-BR" sz="2400" b="1" dirty="0">
                <a:effectLst/>
                <a:latin typeface="Arial Narrow" panose="020B0606020202030204" pitchFamily="34" charset="0"/>
                <a:ea typeface="Calibri" panose="020F0502020204030204" pitchFamily="34" charset="0"/>
              </a:rPr>
              <a:t>“anos-luz”</a:t>
            </a:r>
            <a:r>
              <a:rPr lang="pt-BR" sz="2400" dirty="0">
                <a:effectLst/>
                <a:latin typeface="Arial Narrow" panose="020B0606020202030204" pitchFamily="34" charset="0"/>
                <a:ea typeface="Calibri" panose="020F0502020204030204" pitchFamily="34" charset="0"/>
              </a:rPr>
              <a:t> é uma unidade de medida astronômica que relaciona a velocidade da luz e o tempo de um ano, se referindo, portanto, à/ao: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(A) tempo.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(B) distância.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(C) velocidade.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(D) aceleração.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8903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3812875" y="1923692"/>
            <a:ext cx="7884545" cy="4165564"/>
          </a:xfrm>
          <a:prstGeom prst="rect">
            <a:avLst/>
          </a:prstGeom>
          <a:noFill/>
        </p:spPr>
        <p:txBody>
          <a:bodyPr wrap="square">
            <a:spAutoFit/>
          </a:bodyPr>
          <a:lstStyle/>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Estação Espacial Internacional é um moderno laboratório que orbita a Terra a uma velocidade de aproximadamente 28.000 km/h.</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 Estação Espacial Internacional, conhecida como ISS (</a:t>
            </a:r>
            <a:r>
              <a:rPr lang="pt-BR" sz="2200" i="1" dirty="0" err="1">
                <a:effectLst/>
                <a:latin typeface="Arial Narrow" panose="020B0606020202030204" pitchFamily="34" charset="0"/>
                <a:ea typeface="Calibri" panose="020F0502020204030204" pitchFamily="34" charset="0"/>
                <a:cs typeface="Times New Roman" panose="02020603050405020304" pitchFamily="18" charset="0"/>
              </a:rPr>
              <a:t>International</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 Space </a:t>
            </a:r>
            <a:r>
              <a:rPr lang="pt-BR" sz="2200" i="1" dirty="0" err="1">
                <a:effectLst/>
                <a:latin typeface="Arial Narrow" panose="020B0606020202030204" pitchFamily="34" charset="0"/>
                <a:ea typeface="Calibri" panose="020F0502020204030204" pitchFamily="34" charset="0"/>
                <a:cs typeface="Times New Roman" panose="02020603050405020304" pitchFamily="18" charset="0"/>
              </a:rPr>
              <a:t>Station</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é a maior estrutura já montada no espaço pelo homem. Produto do esforço de 15 países, a ISS é um moderno laboratório para observação da Terra e realização de experimentos em ambiente de baixa gravidade.</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montagem da ISS iniciou-se em 1998 e foi oficialmente terminada em 8 de junho de 2011. Com um custo de aproximadamente 150 bilhões de dólares, a ISS foi montada pedaço por pedaço, e a maioria dos módulos que a constituem foi fornecida pelos Estados Unidos e pela Rússia.</a:t>
            </a:r>
            <a:endParaRPr lang="pt-BR" sz="22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08920C69-B6D5-7C12-E3B8-0F76E38B7615}"/>
              </a:ext>
            </a:extLst>
          </p:cNvPr>
          <p:cNvSpPr txBox="1"/>
          <p:nvPr/>
        </p:nvSpPr>
        <p:spPr>
          <a:xfrm>
            <a:off x="370936" y="500332"/>
            <a:ext cx="10852030" cy="1484830"/>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Texto VI</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ESTAÇÃO ESPACIAL INTERNACIONAL</a:t>
            </a:r>
            <a:endParaRPr lang="pt-BR" sz="2400" dirty="0">
              <a:effectLst/>
              <a:latin typeface="Calibri" panose="020F0502020204030204" pitchFamily="34" charset="0"/>
              <a:ea typeface="Calibri" panose="020F0502020204030204" pitchFamily="34" charset="0"/>
            </a:endParaRPr>
          </a:p>
        </p:txBody>
      </p:sp>
      <p:pic>
        <p:nvPicPr>
          <p:cNvPr id="5" name="Imagem 4" descr="Satélite no espaço&#10;&#10;Descrição gerada automaticamente">
            <a:extLst>
              <a:ext uri="{FF2B5EF4-FFF2-40B4-BE49-F238E27FC236}">
                <a16:creationId xmlns:a16="http://schemas.microsoft.com/office/drawing/2014/main" id="{3FF37064-BE24-54B0-8DFC-932D173920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3464" y="2734574"/>
            <a:ext cx="3071004" cy="2115425"/>
          </a:xfrm>
          <a:prstGeom prst="rect">
            <a:avLst/>
          </a:prstGeom>
          <a:noFill/>
        </p:spPr>
      </p:pic>
    </p:spTree>
    <p:extLst>
      <p:ext uri="{BB962C8B-B14F-4D97-AF65-F5344CB8AC3E}">
        <p14:creationId xmlns:p14="http://schemas.microsoft.com/office/powerpoint/2010/main" val="4259861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26030567-98A8-0A51-F187-494DC63AE067}"/>
              </a:ext>
            </a:extLst>
          </p:cNvPr>
          <p:cNvSpPr txBox="1"/>
          <p:nvPr/>
        </p:nvSpPr>
        <p:spPr>
          <a:xfrm>
            <a:off x="319176" y="474453"/>
            <a:ext cx="11645661" cy="6188425"/>
          </a:xfrm>
          <a:prstGeom prst="rect">
            <a:avLst/>
          </a:prstGeom>
          <a:noFill/>
        </p:spPr>
        <p:txBody>
          <a:bodyPr wrap="square">
            <a:spAutoFit/>
          </a:bodyPr>
          <a:lstStyle/>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Estação Espacial Internacional é monitorada pela NASA, agência espacial estadunidense, e pelas agências espaciais da Rússia, Japão, União Europeia e Canadá. </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ISS possui 109 metros de largura, 73 metros de comprimento, 20 metros de altura e uma massa de 450 mil quilos. A plataforma está orbitando a uma altura aproximada de 400 km da superfície terrestre, com uma velocidade de aproximadamente 28.000 km/h, o que lhe confere um período de translação ao redor da Terra de 90 minutos (1,5 hora).</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Quem está na ISS?</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No mínimo, três e, no máximo, seis astronautas habitam a ISS permanentemente desde 2000. Em abril de 2017, a americana Peggy </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Whitson</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tornou-se a pessoa que passou mais tempo na estação, permanecendo em órbita por mais de 534 dias. Em 2006, o brasileiro Marcos César Pontes esteve na ISS e tornou-se o primeiro astronauta brasileiro, segundo sul-americano e primeiro lusófono a estar na estação.</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Estação Espacial Internacional pode ser vista a olho nu de qualquer lugar do Brasil! Por meio da plataforma </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Spot The </a:t>
            </a:r>
            <a:r>
              <a:rPr lang="pt-BR" sz="2200" i="1" dirty="0" err="1">
                <a:effectLst/>
                <a:latin typeface="Arial Narrow" panose="020B0606020202030204" pitchFamily="34" charset="0"/>
                <a:ea typeface="Calibri" panose="020F0502020204030204" pitchFamily="34" charset="0"/>
                <a:cs typeface="Times New Roman" panose="02020603050405020304" pitchFamily="18" charset="0"/>
              </a:rPr>
              <a:t>Station</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você pode inserir o nome de sua cidade e ver a data, o horário, o tempo de visibilidade e a posição no céu da ISS.</a:t>
            </a:r>
            <a:endParaRPr lang="pt-BR" sz="22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800" dirty="0">
                <a:effectLst/>
                <a:latin typeface="Arial Narrow" panose="020B0606020202030204" pitchFamily="34" charset="0"/>
                <a:ea typeface="Calibri" panose="020F0502020204030204" pitchFamily="34" charset="0"/>
                <a:cs typeface="Times New Roman" panose="02020603050405020304" pitchFamily="18" charset="0"/>
              </a:rPr>
              <a:t>Disponível em: https://encurtador.com.br/jtHX0.</a:t>
            </a:r>
            <a:r>
              <a:rPr lang="pt-BR" sz="800" dirty="0">
                <a:effectLst/>
                <a:latin typeface="Arial Narrow" panose="020B0606020202030204" pitchFamily="34" charset="0"/>
                <a:ea typeface="Times New Roman" panose="02020603050405020304" pitchFamily="18" charset="0"/>
                <a:cs typeface="Arial" panose="020B0604020202020204" pitchFamily="34" charset="0"/>
              </a:rPr>
              <a:t> </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Acesso em: 4 out. 2023.</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14613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48CA72D-8529-7018-6129-6D7BCCBC5CC3}"/>
              </a:ext>
            </a:extLst>
          </p:cNvPr>
          <p:cNvSpPr txBox="1"/>
          <p:nvPr/>
        </p:nvSpPr>
        <p:spPr>
          <a:xfrm>
            <a:off x="543464" y="2329132"/>
            <a:ext cx="11153955" cy="965072"/>
          </a:xfrm>
          <a:prstGeom prst="rect">
            <a:avLst/>
          </a:prstGeom>
          <a:noFill/>
        </p:spPr>
        <p:txBody>
          <a:bodyPr wrap="square">
            <a:spAutoFit/>
          </a:bodyPr>
          <a:lstStyle/>
          <a:p>
            <a:pPr indent="449580"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6F00C96E-E5F2-6E5F-57A6-5478CC466DA1}"/>
              </a:ext>
            </a:extLst>
          </p:cNvPr>
          <p:cNvSpPr txBox="1"/>
          <p:nvPr/>
        </p:nvSpPr>
        <p:spPr>
          <a:xfrm>
            <a:off x="396815" y="698740"/>
            <a:ext cx="11516264" cy="2677656"/>
          </a:xfrm>
          <a:prstGeom prst="rect">
            <a:avLst/>
          </a:prstGeom>
          <a:noFill/>
        </p:spPr>
        <p:txBody>
          <a:bodyPr wrap="square">
            <a:spAutoFit/>
          </a:bodyPr>
          <a:lstStyle/>
          <a:p>
            <a:pPr algn="just"/>
            <a:r>
              <a:rPr lang="pt-BR" sz="2400" dirty="0">
                <a:latin typeface="Arial Narrow" panose="020B0606020202030204" pitchFamily="34" charset="0"/>
              </a:rPr>
              <a:t>29. De acordo com o texto, a Estação Espacial Internacional orbita a Terra a uma velocidade de aproximadamente 28.000 km/h. Determine essa velocidade em metros por segundos. </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30. Considere o trecho do texto 2:  [...] “a americana Peggy </a:t>
            </a:r>
            <a:r>
              <a:rPr lang="pt-BR" sz="2400" dirty="0" err="1">
                <a:latin typeface="Arial Narrow" panose="020B0606020202030204" pitchFamily="34" charset="0"/>
              </a:rPr>
              <a:t>Whitson</a:t>
            </a:r>
            <a:r>
              <a:rPr lang="pt-BR" sz="2400" dirty="0">
                <a:latin typeface="Arial Narrow" panose="020B0606020202030204" pitchFamily="34" charset="0"/>
              </a:rPr>
              <a:t> tornou-se a pessoa que passou mais tempo na estação, permanecendo em órbita por mais de 534 dias” e determine esse tempo em anos.</a:t>
            </a:r>
          </a:p>
        </p:txBody>
      </p:sp>
    </p:spTree>
    <p:extLst>
      <p:ext uri="{BB962C8B-B14F-4D97-AF65-F5344CB8AC3E}">
        <p14:creationId xmlns:p14="http://schemas.microsoft.com/office/powerpoint/2010/main" val="2095590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967</TotalTime>
  <Words>4523</Words>
  <Application>Microsoft Office PowerPoint</Application>
  <PresentationFormat>Widescreen</PresentationFormat>
  <Paragraphs>263</Paragraphs>
  <Slides>39</Slides>
  <Notes>1</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39</vt:i4>
      </vt:variant>
    </vt:vector>
  </HeadingPairs>
  <TitlesOfParts>
    <vt:vector size="46" baseType="lpstr">
      <vt:lpstr>Aptos</vt:lpstr>
      <vt:lpstr>Arial</vt:lpstr>
      <vt:lpstr>Arial Narrow</vt:lpstr>
      <vt:lpstr>Calibri</vt:lpstr>
      <vt:lpstr>Calibri Light</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Sandra Márcia de Oliveira Silva</cp:lastModifiedBy>
  <cp:revision>29</cp:revision>
  <dcterms:created xsi:type="dcterms:W3CDTF">2023-05-30T13:00:46Z</dcterms:created>
  <dcterms:modified xsi:type="dcterms:W3CDTF">2024-09-05T19:44:18Z</dcterms:modified>
</cp:coreProperties>
</file>