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52" r:id="rId2"/>
  </p:sldMasterIdLst>
  <p:sldIdLst>
    <p:sldId id="367" r:id="rId3"/>
    <p:sldId id="277" r:id="rId4"/>
    <p:sldId id="276" r:id="rId5"/>
    <p:sldId id="438" r:id="rId6"/>
    <p:sldId id="439" r:id="rId7"/>
    <p:sldId id="290" r:id="rId8"/>
    <p:sldId id="408" r:id="rId9"/>
    <p:sldId id="440" r:id="rId10"/>
    <p:sldId id="409" r:id="rId11"/>
    <p:sldId id="410" r:id="rId12"/>
    <p:sldId id="411" r:id="rId13"/>
    <p:sldId id="295" r:id="rId14"/>
    <p:sldId id="441" r:id="rId15"/>
    <p:sldId id="442" r:id="rId16"/>
    <p:sldId id="443" r:id="rId17"/>
    <p:sldId id="444" r:id="rId18"/>
    <p:sldId id="294" r:id="rId19"/>
    <p:sldId id="371" r:id="rId20"/>
    <p:sldId id="445" r:id="rId21"/>
    <p:sldId id="413" r:id="rId22"/>
    <p:sldId id="446" r:id="rId23"/>
    <p:sldId id="414" r:id="rId24"/>
    <p:sldId id="292" r:id="rId25"/>
    <p:sldId id="447" r:id="rId26"/>
    <p:sldId id="448" r:id="rId27"/>
    <p:sldId id="416" r:id="rId28"/>
    <p:sldId id="417" r:id="rId29"/>
    <p:sldId id="289" r:id="rId30"/>
    <p:sldId id="421" r:id="rId31"/>
    <p:sldId id="374" r:id="rId32"/>
    <p:sldId id="310" r:id="rId33"/>
    <p:sldId id="426" r:id="rId34"/>
    <p:sldId id="449" r:id="rId35"/>
    <p:sldId id="305" r:id="rId36"/>
    <p:sldId id="450" r:id="rId37"/>
    <p:sldId id="273" r:id="rId38"/>
    <p:sldId id="451" r:id="rId39"/>
    <p:sldId id="452" r:id="rId40"/>
    <p:sldId id="453" r:id="rId41"/>
    <p:sldId id="454" r:id="rId42"/>
    <p:sldId id="287" r:id="rId43"/>
    <p:sldId id="455" r:id="rId44"/>
    <p:sldId id="420" r:id="rId45"/>
    <p:sldId id="286" r:id="rId46"/>
    <p:sldId id="456" r:id="rId47"/>
    <p:sldId id="457" r:id="rId48"/>
    <p:sldId id="376" r:id="rId49"/>
    <p:sldId id="458" r:id="rId50"/>
    <p:sldId id="459" r:id="rId51"/>
    <p:sldId id="460" r:id="rId52"/>
    <p:sldId id="461" r:id="rId53"/>
    <p:sldId id="282" r:id="rId54"/>
    <p:sldId id="462" r:id="rId55"/>
    <p:sldId id="427" r:id="rId56"/>
    <p:sldId id="463" r:id="rId57"/>
    <p:sldId id="464" r:id="rId58"/>
    <p:sldId id="280" r:id="rId59"/>
    <p:sldId id="279" r:id="rId60"/>
    <p:sldId id="465" r:id="rId61"/>
    <p:sldId id="278" r:id="rId62"/>
    <p:sldId id="466" r:id="rId63"/>
    <p:sldId id="467" r:id="rId64"/>
    <p:sldId id="469" r:id="rId65"/>
    <p:sldId id="468" r:id="rId66"/>
    <p:sldId id="470" r:id="rId67"/>
    <p:sldId id="312" r:id="rId68"/>
    <p:sldId id="471" r:id="rId69"/>
    <p:sldId id="472" r:id="rId70"/>
    <p:sldId id="473" r:id="rId71"/>
    <p:sldId id="474" r:id="rId72"/>
    <p:sldId id="268" r:id="rId73"/>
    <p:sldId id="429" r:id="rId74"/>
    <p:sldId id="475" r:id="rId75"/>
    <p:sldId id="266" r:id="rId76"/>
    <p:sldId id="382" r:id="rId77"/>
    <p:sldId id="477" r:id="rId78"/>
    <p:sldId id="478" r:id="rId79"/>
    <p:sldId id="476" r:id="rId80"/>
    <p:sldId id="383" r:id="rId81"/>
    <p:sldId id="479" r:id="rId82"/>
    <p:sldId id="258" r:id="rId83"/>
    <p:sldId id="480" r:id="rId84"/>
    <p:sldId id="339" r:id="rId85"/>
    <p:sldId id="403" r:id="rId86"/>
    <p:sldId id="481" r:id="rId87"/>
    <p:sldId id="482" r:id="rId88"/>
    <p:sldId id="334" r:id="rId89"/>
    <p:sldId id="483" r:id="rId90"/>
    <p:sldId id="484" r:id="rId91"/>
    <p:sldId id="407" r:id="rId92"/>
    <p:sldId id="437" r:id="rId93"/>
    <p:sldId id="342" r:id="rId94"/>
    <p:sldId id="333" r:id="rId95"/>
    <p:sldId id="359" r:id="rId96"/>
    <p:sldId id="435" r:id="rId97"/>
    <p:sldId id="436" r:id="rId98"/>
    <p:sldId id="368" r:id="rId9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63" autoAdjust="0"/>
    <p:restoredTop sz="94660"/>
  </p:normalViewPr>
  <p:slideViewPr>
    <p:cSldViewPr snapToGrid="0">
      <p:cViewPr varScale="1">
        <p:scale>
          <a:sx n="111" d="100"/>
          <a:sy n="111" d="100"/>
        </p:scale>
        <p:origin x="30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222667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57650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406395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409942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99668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14060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077149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495551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354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706512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44406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03/09/2024</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2161620331"/>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Seta&#10;&#10;Descrição gerada automaticamente com confiança média">
            <a:extLst>
              <a:ext uri="{FF2B5EF4-FFF2-40B4-BE49-F238E27FC236}">
                <a16:creationId xmlns:a16="http://schemas.microsoft.com/office/drawing/2014/main" id="{3AD083BD-04E8-A562-9F58-3CEFBE39A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5" y="129396"/>
            <a:ext cx="12120085" cy="6817548"/>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9º ANO</a:t>
            </a:r>
            <a:endPar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endParaRP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430305" y="5494507"/>
            <a:ext cx="430891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Outubro</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/Novembro - 2024</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331330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0CB412-1BBD-4E39-C6E7-DEADABD2FDAD}"/>
              </a:ext>
            </a:extLst>
          </p:cNvPr>
          <p:cNvSpPr txBox="1"/>
          <p:nvPr/>
        </p:nvSpPr>
        <p:spPr>
          <a:xfrm>
            <a:off x="398252" y="3559357"/>
            <a:ext cx="11395495" cy="2653740"/>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Antes da leitura dos textos, vamos conversar?</a:t>
            </a:r>
          </a:p>
          <a:p>
            <a:pPr algn="just">
              <a:lnSpc>
                <a:spcPct val="114000"/>
              </a:lnSpc>
            </a:pPr>
            <a:endParaRPr lang="pt-BR" sz="5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Como surge uma lei?</a:t>
            </a:r>
          </a:p>
          <a:p>
            <a:pPr>
              <a:lnSpc>
                <a:spcPct val="114000"/>
              </a:lnSpc>
            </a:pP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Você conhece algum documento normativo ou de lei?</a:t>
            </a: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Conhece o Estatuto da Pessoa com Deficiência?</a:t>
            </a: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tipo de regras esse estatuto pode ter?</a:t>
            </a: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você, quais os principais direitos esse estatuto deve trazer?</a:t>
            </a:r>
          </a:p>
        </p:txBody>
      </p:sp>
      <p:graphicFrame>
        <p:nvGraphicFramePr>
          <p:cNvPr id="4" name="Tabela 3">
            <a:extLst>
              <a:ext uri="{FF2B5EF4-FFF2-40B4-BE49-F238E27FC236}">
                <a16:creationId xmlns:a16="http://schemas.microsoft.com/office/drawing/2014/main" id="{DFB43D54-4F95-2EE6-941F-8EB6766929D1}"/>
              </a:ext>
            </a:extLst>
          </p:cNvPr>
          <p:cNvGraphicFramePr>
            <a:graphicFrameLocks noGrp="1"/>
          </p:cNvGraphicFramePr>
          <p:nvPr>
            <p:extLst>
              <p:ext uri="{D42A27DB-BD31-4B8C-83A1-F6EECF244321}">
                <p14:modId xmlns:p14="http://schemas.microsoft.com/office/powerpoint/2010/main" val="603287802"/>
              </p:ext>
            </p:extLst>
          </p:nvPr>
        </p:nvGraphicFramePr>
        <p:xfrm>
          <a:off x="464750" y="1260419"/>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7" name="CaixaDeTexto 6">
            <a:extLst>
              <a:ext uri="{FF2B5EF4-FFF2-40B4-BE49-F238E27FC236}">
                <a16:creationId xmlns:a16="http://schemas.microsoft.com/office/drawing/2014/main" id="{C6B46F15-6E66-4425-344A-D21950A88327}"/>
              </a:ext>
            </a:extLst>
          </p:cNvPr>
          <p:cNvSpPr txBox="1"/>
          <p:nvPr/>
        </p:nvSpPr>
        <p:spPr>
          <a:xfrm>
            <a:off x="464750" y="1612714"/>
            <a:ext cx="11351162"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Semana 1</a:t>
            </a: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Contextualizando o gênero textual, o tema e o campo de atuação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FF14312-425F-8D46-6565-F942900195C5}"/>
              </a:ext>
            </a:extLst>
          </p:cNvPr>
          <p:cNvSpPr txBox="1"/>
          <p:nvPr/>
        </p:nvSpPr>
        <p:spPr>
          <a:xfrm>
            <a:off x="420418" y="2565747"/>
            <a:ext cx="11395494" cy="830997"/>
          </a:xfrm>
          <a:prstGeom prst="rect">
            <a:avLst/>
          </a:prstGeom>
          <a:noFill/>
        </p:spPr>
        <p:txBody>
          <a:bodyPr wrap="square">
            <a:spAutoFit/>
          </a:bodyPr>
          <a:lstStyle/>
          <a:p>
            <a:r>
              <a:rPr lang="pt-BR" sz="2400" b="1" dirty="0">
                <a:effectLst/>
                <a:latin typeface="Arial Narrow" panose="020B0606020202030204" pitchFamily="34" charset="0"/>
                <a:ea typeface="Calibri" panose="020F0502020204030204" pitchFamily="34" charset="0"/>
                <a:cs typeface="Times New Roman" panose="02020603050405020304" pitchFamily="18" charset="0"/>
              </a:rPr>
              <a:t>Caro(a) estudante,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continuamos juntos(as) para aprender cada vez mais! Nestas atividades, vamos estudar sobre o gênero estatuto. Vamos lá?</a:t>
            </a:r>
            <a:endParaRPr lang="pt-BR" sz="2400" dirty="0"/>
          </a:p>
        </p:txBody>
      </p:sp>
      <p:sp>
        <p:nvSpPr>
          <p:cNvPr id="8" name="CaixaDeTexto 7">
            <a:extLst>
              <a:ext uri="{FF2B5EF4-FFF2-40B4-BE49-F238E27FC236}">
                <a16:creationId xmlns:a16="http://schemas.microsoft.com/office/drawing/2014/main" id="{CFDFA9CB-69D9-964B-1E00-7BE9FCA2F241}"/>
              </a:ext>
            </a:extLst>
          </p:cNvPr>
          <p:cNvSpPr txBox="1"/>
          <p:nvPr/>
        </p:nvSpPr>
        <p:spPr>
          <a:xfrm>
            <a:off x="464750" y="792874"/>
            <a:ext cx="6097656" cy="462755"/>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OUTUBRO</a:t>
            </a:r>
          </a:p>
        </p:txBody>
      </p:sp>
    </p:spTree>
    <p:extLst>
      <p:ext uri="{BB962C8B-B14F-4D97-AF65-F5344CB8AC3E}">
        <p14:creationId xmlns:p14="http://schemas.microsoft.com/office/powerpoint/2010/main" val="3671447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7DFAE09-C7F0-796D-0E74-98670351520C}"/>
              </a:ext>
            </a:extLst>
          </p:cNvPr>
          <p:cNvSpPr txBox="1"/>
          <p:nvPr/>
        </p:nvSpPr>
        <p:spPr>
          <a:xfrm>
            <a:off x="394447" y="833418"/>
            <a:ext cx="11403106" cy="446276"/>
          </a:xfrm>
          <a:prstGeom prst="rect">
            <a:avLst/>
          </a:prstGeom>
          <a:noFill/>
        </p:spPr>
        <p:txBody>
          <a:bodyPr wrap="square">
            <a:spAutoFit/>
          </a:bodyPr>
          <a:lstStyle/>
          <a:p>
            <a:pPr algn="just"/>
            <a:r>
              <a:rPr lang="pt-BR" sz="2300" b="1" dirty="0">
                <a:latin typeface="Arial Narrow" panose="020B0606020202030204" pitchFamily="34" charset="0"/>
              </a:rPr>
              <a:t>Conhecendo o gênero textual</a:t>
            </a:r>
          </a:p>
        </p:txBody>
      </p:sp>
      <p:sp>
        <p:nvSpPr>
          <p:cNvPr id="6" name="CaixaDeTexto 5">
            <a:extLst>
              <a:ext uri="{FF2B5EF4-FFF2-40B4-BE49-F238E27FC236}">
                <a16:creationId xmlns:a16="http://schemas.microsoft.com/office/drawing/2014/main" id="{F5D2DCF8-C0AE-6246-2AD6-B33F7F9ADBAD}"/>
              </a:ext>
            </a:extLst>
          </p:cNvPr>
          <p:cNvSpPr txBox="1"/>
          <p:nvPr/>
        </p:nvSpPr>
        <p:spPr>
          <a:xfrm>
            <a:off x="394447" y="1279694"/>
            <a:ext cx="11331389" cy="4847481"/>
          </a:xfrm>
          <a:prstGeom prst="rect">
            <a:avLst/>
          </a:prstGeom>
          <a:solidFill>
            <a:srgbClr val="E5EBF7"/>
          </a:solidFill>
          <a:ln w="28575">
            <a:solidFill>
              <a:schemeClr val="accent1">
                <a:lumMod val="50000"/>
              </a:schemeClr>
            </a:solidFill>
          </a:ln>
        </p:spPr>
        <p:txBody>
          <a:bodyPr wrap="square" rtlCol="0">
            <a:spAutoFit/>
          </a:bodyPr>
          <a:lstStyle/>
          <a:p>
            <a:pPr algn="ct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Estatuto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4320" algn="just"/>
            <a:r>
              <a:rPr lang="pt-BR" sz="2300" dirty="0">
                <a:solidFill>
                  <a:srgbClr val="2F5496"/>
                </a:solidFill>
                <a:effectLst/>
                <a:highlight>
                  <a:srgbClr val="D9E2F3"/>
                </a:highlight>
                <a:latin typeface="Arial Narrow" panose="020B0606020202030204" pitchFamily="34" charset="0"/>
                <a:ea typeface="Times New Roman" panose="02020603050405020304" pitchFamily="18" charset="0"/>
                <a:cs typeface="Arial" panose="020B0604020202020204" pitchFamily="34" charset="0"/>
              </a:rPr>
              <a:t>Estatuto é um conjunto de normas jurídicas cuja característica comum é estabelecer regras de organização e funcionamento de uma sociedade, instituição, órgão, estabelecimento, empresa pública ou privada.</a:t>
            </a:r>
            <a:r>
              <a:rPr lang="pt-BR" sz="2300" dirty="0">
                <a:solidFill>
                  <a:srgbClr val="2F5496"/>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highlight>
                <a:srgbClr val="D9E2F3"/>
              </a:highlight>
              <a:latin typeface="Times New Roman" panose="02020603050405020304" pitchFamily="18" charset="0"/>
              <a:ea typeface="Times New Roman" panose="02020603050405020304" pitchFamily="18" charset="0"/>
            </a:endParaRPr>
          </a:p>
          <a:p>
            <a:pPr indent="3810" algn="r"/>
            <a:r>
              <a:rPr lang="pt-BR" sz="1000" kern="1800" dirty="0">
                <a:solidFill>
                  <a:srgbClr val="2F5496"/>
                </a:solidFill>
                <a:effectLst/>
                <a:highlight>
                  <a:srgbClr val="D9E2F3"/>
                </a:highligh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1000"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https://gestaodesegurancaprivada.com.br/estatuto-o-que-e-definicao-tipos/ Acesso em 8 mai. 2024. (Adaptado)</a:t>
            </a:r>
          </a:p>
          <a:p>
            <a:pPr algn="just"/>
            <a:r>
              <a:rPr lang="pt-BR" sz="2300" b="1" dirty="0">
                <a:solidFill>
                  <a:srgbClr val="2F5496"/>
                </a:solidFill>
                <a:effectLst/>
                <a:highlight>
                  <a:srgbClr val="D9E2F3"/>
                </a:highlight>
                <a:latin typeface="Arial Narrow" panose="020B0606020202030204" pitchFamily="34" charset="0"/>
                <a:ea typeface="Times New Roman" panose="02020603050405020304" pitchFamily="18" charset="0"/>
                <a:cs typeface="Arial" panose="020B0604020202020204" pitchFamily="34" charset="0"/>
              </a:rPr>
              <a:t>Para que serve o estatuto?</a:t>
            </a:r>
            <a:endParaRPr lang="pt-BR" sz="2300" b="1" dirty="0">
              <a:effectLst/>
              <a:highlight>
                <a:srgbClr val="D9E2F3"/>
              </a:highlight>
              <a:latin typeface="Times New Roman" panose="02020603050405020304" pitchFamily="18" charset="0"/>
              <a:ea typeface="Times New Roman" panose="02020603050405020304" pitchFamily="18" charset="0"/>
            </a:endParaRPr>
          </a:p>
          <a:p>
            <a:pPr indent="274320" algn="just"/>
            <a:r>
              <a:rPr lang="pt-BR" sz="2300" b="0" dirty="0">
                <a:solidFill>
                  <a:srgbClr val="2F5496"/>
                </a:solidFill>
                <a:effectLst/>
                <a:highlight>
                  <a:srgbClr val="D9E2F3"/>
                </a:highlight>
                <a:latin typeface="Arial Narrow" panose="020B0606020202030204" pitchFamily="34" charset="0"/>
                <a:ea typeface="Times New Roman" panose="02020603050405020304" pitchFamily="18" charset="0"/>
              </a:rPr>
              <a:t>Sua função social é estabelecer regras com o objetivo de assegurar direitos e deveres do cidadão, bem como prever as sanções legais para resguardar o cumprimento delas, e normatizar a convivência de um grupo dentro da sociedade. </a:t>
            </a:r>
            <a:endParaRPr lang="pt-BR" sz="2300" b="1" dirty="0">
              <a:effectLst/>
              <a:highlight>
                <a:srgbClr val="D9E2F3"/>
              </a:highlight>
              <a:latin typeface="Times New Roman" panose="02020603050405020304" pitchFamily="18" charset="0"/>
              <a:ea typeface="Times New Roman" panose="02020603050405020304" pitchFamily="18" charset="0"/>
            </a:endParaRPr>
          </a:p>
          <a:p>
            <a:pPr indent="3810" algn="just"/>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Características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810" algn="just"/>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Linguagem formal, clara e objetiva.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810" algn="just"/>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Verbos com valor de imposição, pois indicam normas e leis, as quais devem ser seguidas, e não discutidas.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3810" algn="just"/>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Vocabulário mais técnico.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5785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F5D2DCF8-C0AE-6246-2AD6-B33F7F9ADBAD}"/>
              </a:ext>
            </a:extLst>
          </p:cNvPr>
          <p:cNvSpPr txBox="1"/>
          <p:nvPr/>
        </p:nvSpPr>
        <p:spPr>
          <a:xfrm>
            <a:off x="430305" y="840423"/>
            <a:ext cx="11331389" cy="4339650"/>
          </a:xfrm>
          <a:prstGeom prst="rect">
            <a:avLst/>
          </a:prstGeom>
          <a:solidFill>
            <a:srgbClr val="E5EBF7"/>
          </a:solidFill>
          <a:ln w="28575">
            <a:solidFill>
              <a:schemeClr val="accent1">
                <a:lumMod val="50000"/>
              </a:schemeClr>
            </a:solidFill>
          </a:ln>
        </p:spPr>
        <p:txBody>
          <a:bodyPr wrap="square" rtlCol="0">
            <a:spAutoFit/>
          </a:bodyPr>
          <a:lstStyle/>
          <a:p>
            <a:pPr algn="just"/>
            <a:r>
              <a:rPr lang="pt-BR" sz="2300" b="1" dirty="0">
                <a:solidFill>
                  <a:srgbClr val="2F5496"/>
                </a:solidFill>
                <a:effectLst/>
                <a:highlight>
                  <a:srgbClr val="D9E2F3"/>
                </a:highlight>
                <a:latin typeface="Arial Narrow" panose="020B0606020202030204" pitchFamily="34" charset="0"/>
                <a:ea typeface="Times New Roman" panose="02020603050405020304" pitchFamily="18" charset="0"/>
              </a:rPr>
              <a:t>Estrutura</a:t>
            </a:r>
            <a:endParaRPr lang="pt-BR" sz="2300" b="1" dirty="0">
              <a:effectLst/>
              <a:highlight>
                <a:srgbClr val="D9E2F3"/>
              </a:highlight>
              <a:latin typeface="Times New Roman" panose="02020603050405020304" pitchFamily="18" charset="0"/>
              <a:ea typeface="Times New Roman" panose="02020603050405020304" pitchFamily="18" charset="0"/>
            </a:endParaRPr>
          </a:p>
          <a:p>
            <a:pPr indent="274320" algn="just"/>
            <a:r>
              <a:rPr lang="pt-BR" sz="2300"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O estatuto apresenta: A lei que deu origem ao estatuto. / O (s) responsável (is) pela criação e pela sanção da lei.</a:t>
            </a:r>
            <a:endParaRPr lang="pt-BR" sz="2300" kern="100" dirty="0">
              <a:effectLst/>
              <a:highlight>
                <a:srgbClr val="D9E2F3"/>
              </a:highlight>
              <a:latin typeface="Calibri" panose="020F0502020204030204" pitchFamily="34" charset="0"/>
              <a:ea typeface="Calibri" panose="020F0502020204030204" pitchFamily="34" charset="0"/>
              <a:cs typeface="Times New Roman" panose="02020603050405020304" pitchFamily="18" charset="0"/>
            </a:endParaRPr>
          </a:p>
          <a:p>
            <a:pPr indent="4445" algn="just"/>
            <a:r>
              <a:rPr lang="pt-BR" sz="2300"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a:t>
            </a:r>
            <a:r>
              <a:rPr lang="pt-BR" sz="2300" b="1" i="1"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Títulos</a:t>
            </a:r>
            <a:r>
              <a:rPr lang="pt-BR" sz="2300"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O primeiro costuma abordar os objetivos que serão tratados no estatuto. / </a:t>
            </a:r>
            <a:r>
              <a:rPr lang="pt-BR" sz="2300" b="1" i="1"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Capítulos. / Seções</a:t>
            </a:r>
            <a:r>
              <a:rPr lang="pt-BR" sz="2300"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 </a:t>
            </a:r>
            <a:r>
              <a:rPr lang="pt-BR" sz="2300" b="1" i="1"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Artigos</a:t>
            </a:r>
            <a:r>
              <a:rPr lang="pt-BR" sz="2300"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que são </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simbolizados pela expressão “</a:t>
            </a:r>
            <a:r>
              <a:rPr lang="pt-BR" sz="2300" b="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Art.</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e são a unidade básica de uma lei. / </a:t>
            </a:r>
            <a:r>
              <a:rPr lang="pt-BR" sz="2300" b="1" i="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Parágrafo</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O parágrafo é o desdobramento de um artigo e é representado pelo símbolo “</a:t>
            </a:r>
            <a:r>
              <a:rPr lang="pt-BR" sz="2300" b="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quando tiver mais de um ou então “</a:t>
            </a:r>
            <a:r>
              <a:rPr lang="pt-BR" sz="2300" b="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parágrafo único</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se for só um. / </a:t>
            </a:r>
            <a:r>
              <a:rPr lang="pt-BR" sz="2300" b="1" i="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Inciso</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Os incisos são desdobramentos dos artigos e dos parágrafos e são simbolizados por algarismos romanos, como “</a:t>
            </a:r>
            <a:r>
              <a:rPr lang="pt-BR" sz="2300" b="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X”</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(que quer dizer inciso dez). / </a:t>
            </a:r>
            <a:r>
              <a:rPr lang="pt-BR" sz="2300" b="1" i="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Alínea</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São os desdobramentos dos incisos e são representadas por letras minúsculas, por exemplo, “</a:t>
            </a:r>
            <a:r>
              <a:rPr lang="pt-BR" sz="2300" b="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a”</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(que quer dizer alínea a). / </a:t>
            </a:r>
            <a:r>
              <a:rPr lang="pt-BR" sz="2300" b="1" i="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Item</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Os itens são os desdobramentos das alíneas, representados por número arábicos, como “</a:t>
            </a:r>
            <a:r>
              <a:rPr lang="pt-BR" sz="2300" b="1"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1)</a:t>
            </a:r>
            <a:r>
              <a:rPr lang="pt-BR" sz="23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(que quer dizer item 1).  </a:t>
            </a:r>
            <a:r>
              <a:rPr lang="pt-BR" sz="1800" kern="100" spc="1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highlight>
                <a:srgbClr val="D9E2F3"/>
              </a:highlight>
              <a:latin typeface="Calibri" panose="020F0502020204030204" pitchFamily="34" charset="0"/>
              <a:ea typeface="Calibri" panose="020F0502020204030204" pitchFamily="34" charset="0"/>
              <a:cs typeface="Times New Roman" panose="02020603050405020304" pitchFamily="18" charset="0"/>
            </a:endParaRPr>
          </a:p>
          <a:p>
            <a:pPr indent="3810" algn="just"/>
            <a:r>
              <a:rPr lang="pt-BR" sz="5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Disponível em: https://pt.slideshare.net/jociluz/slide-genero-textual-estatuto Acesso em: 8 mai. 2024. (adaptado).</a:t>
            </a:r>
            <a:endParaRPr lang="pt-BR" sz="1000" kern="100" dirty="0">
              <a:effectLst/>
              <a:highlight>
                <a:srgbClr val="D9E2F3"/>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04110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F5D2DCF8-C0AE-6246-2AD6-B33F7F9ADBAD}"/>
              </a:ext>
            </a:extLst>
          </p:cNvPr>
          <p:cNvSpPr txBox="1"/>
          <p:nvPr/>
        </p:nvSpPr>
        <p:spPr>
          <a:xfrm>
            <a:off x="430305" y="840423"/>
            <a:ext cx="11331389" cy="3480440"/>
          </a:xfrm>
          <a:prstGeom prst="rect">
            <a:avLst/>
          </a:prstGeom>
          <a:solidFill>
            <a:srgbClr val="E5EBF7"/>
          </a:solidFill>
          <a:ln w="28575">
            <a:solidFill>
              <a:schemeClr val="accent1">
                <a:lumMod val="50000"/>
              </a:schemeClr>
            </a:solidFill>
          </a:ln>
        </p:spPr>
        <p:txBody>
          <a:bodyPr wrap="square" rtlCol="0">
            <a:spAutoFit/>
          </a:bodyPr>
          <a:lstStyle/>
          <a:p>
            <a:pPr algn="ctr">
              <a:lnSpc>
                <a:spcPct val="115000"/>
              </a:lnSpc>
              <a:spcAft>
                <a:spcPts val="800"/>
              </a:spcAft>
            </a:pPr>
            <a:r>
              <a:rPr lang="pt-BR" sz="18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Estatuto da Pessoa com Deficiência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7675" algn="just">
              <a:lnSpc>
                <a:spcPct val="115000"/>
              </a:lnSpc>
            </a:pPr>
            <a:r>
              <a:rPr lang="pt-BR" sz="1800" dirty="0">
                <a:solidFill>
                  <a:srgbClr val="2F5496"/>
                </a:solidFill>
                <a:effectLst/>
                <a:highlight>
                  <a:srgbClr val="D9E2F3"/>
                </a:highlight>
                <a:latin typeface="Arial Narrow" panose="020B0606020202030204" pitchFamily="34" charset="0"/>
                <a:ea typeface="Times New Roman" panose="02020603050405020304" pitchFamily="18" charset="0"/>
              </a:rPr>
              <a:t>O</a:t>
            </a:r>
            <a:r>
              <a:rPr lang="pt-BR" sz="1800" b="1" dirty="0">
                <a:solidFill>
                  <a:srgbClr val="2F5496"/>
                </a:solidFill>
                <a:effectLst/>
                <a:highlight>
                  <a:srgbClr val="D9E2F3"/>
                </a:highlight>
                <a:latin typeface="Arial Narrow" panose="020B0606020202030204" pitchFamily="34" charset="0"/>
                <a:ea typeface="Times New Roman" panose="02020603050405020304" pitchFamily="18" charset="0"/>
              </a:rPr>
              <a:t> Estatuto da Pessoa com Deficiência, </a:t>
            </a:r>
            <a:r>
              <a:rPr lang="pt-BR" sz="1800" dirty="0">
                <a:solidFill>
                  <a:srgbClr val="2F5496"/>
                </a:solidFill>
                <a:effectLst/>
                <a:highlight>
                  <a:srgbClr val="D9E2F3"/>
                </a:highlight>
                <a:latin typeface="Arial Narrow" panose="020B0606020202030204" pitchFamily="34" charset="0"/>
                <a:ea typeface="Times New Roman" panose="02020603050405020304" pitchFamily="18" charset="0"/>
              </a:rPr>
              <a:t>também é conhecido como </a:t>
            </a:r>
            <a:r>
              <a:rPr lang="pt-BR" sz="1800" b="1" u="none" strike="noStrike" dirty="0">
                <a:solidFill>
                  <a:srgbClr val="2F5496"/>
                </a:solidFill>
                <a:effectLst/>
                <a:highlight>
                  <a:srgbClr val="D9E2F3"/>
                </a:highlight>
                <a:latin typeface="Arial Narrow" panose="020B0606020202030204" pitchFamily="34" charset="0"/>
                <a:ea typeface="Times New Roman" panose="02020603050405020304" pitchFamily="18" charset="0"/>
              </a:rPr>
              <a:t>Lei Brasileira de Inclusão (LBI) – (Lei nº 13.146/2015)</a:t>
            </a:r>
            <a:r>
              <a:rPr lang="pt-BR" sz="1800" b="1" dirty="0">
                <a:solidFill>
                  <a:srgbClr val="2F5496"/>
                </a:solidFill>
                <a:effectLst/>
                <a:highlight>
                  <a:srgbClr val="D9E2F3"/>
                </a:highlight>
                <a:latin typeface="Arial Narrow" panose="020B0606020202030204" pitchFamily="34" charset="0"/>
                <a:ea typeface="Times New Roman" panose="02020603050405020304" pitchFamily="18" charset="0"/>
              </a:rPr>
              <a:t>. </a:t>
            </a:r>
            <a:r>
              <a:rPr lang="pt-BR" sz="1800" dirty="0">
                <a:solidFill>
                  <a:srgbClr val="2F5496"/>
                </a:solidFill>
                <a:effectLst/>
                <a:highlight>
                  <a:srgbClr val="D9E2F3"/>
                </a:highlight>
                <a:latin typeface="Arial Narrow" panose="020B0606020202030204" pitchFamily="34" charset="0"/>
                <a:ea typeface="Times New Roman" panose="02020603050405020304" pitchFamily="18" charset="0"/>
              </a:rPr>
              <a:t>É a lei que estabelece direitos e garantias às pessoas com deficiência.</a:t>
            </a:r>
            <a:endParaRPr lang="pt-BR" sz="1800" dirty="0">
              <a:effectLst/>
              <a:highlight>
                <a:srgbClr val="D9E2F3"/>
              </a:highlight>
              <a:latin typeface="Times New Roman" panose="02020603050405020304" pitchFamily="18" charset="0"/>
              <a:ea typeface="Times New Roman" panose="02020603050405020304" pitchFamily="18" charset="0"/>
            </a:endParaRPr>
          </a:p>
          <a:p>
            <a:pPr indent="447675" algn="just">
              <a:lnSpc>
                <a:spcPct val="115000"/>
              </a:lnSpc>
            </a:pPr>
            <a:r>
              <a:rPr lang="pt-BR" sz="18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Ele foi criado com o</a:t>
            </a:r>
            <a:r>
              <a:rPr lang="pt-BR" sz="1800" b="1"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objetivo de promover a inclusão social, a igualdade de oportunidades e o exercício pleno da cidadania dessas pessoas</a:t>
            </a:r>
            <a:r>
              <a:rPr lang="pt-BR" sz="18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a:t>
            </a:r>
            <a:r>
              <a:rPr lang="pt-BR" sz="1800" b="1"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a:t>
            </a:r>
            <a:r>
              <a:rPr lang="pt-BR" sz="18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Ele prevê </a:t>
            </a:r>
            <a:r>
              <a:rPr lang="pt-BR" sz="1800" u="none" strike="noStrike"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medidas de acessibilidade</a:t>
            </a:r>
            <a:r>
              <a:rPr lang="pt-BR" sz="18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 em diversos setores, como na educação, no trabalho, </a:t>
            </a:r>
            <a:r>
              <a:rPr lang="pt-BR" sz="1800" dirty="0">
                <a:solidFill>
                  <a:srgbClr val="2F5496"/>
                </a:solidFill>
                <a:effectLst/>
                <a:highlight>
                  <a:srgbClr val="D9E2F3"/>
                </a:highlight>
                <a:latin typeface="Arial Narrow" panose="020B0606020202030204" pitchFamily="34" charset="0"/>
                <a:ea typeface="Times New Roman" panose="02020603050405020304" pitchFamily="18" charset="0"/>
              </a:rPr>
              <a:t>no transporte, na saúde, na cultura e no lazer. Além disso, também</a:t>
            </a:r>
            <a:r>
              <a:rPr lang="pt-BR" sz="1800" b="1" dirty="0">
                <a:solidFill>
                  <a:srgbClr val="2F5496"/>
                </a:solidFill>
                <a:effectLst/>
                <a:highlight>
                  <a:srgbClr val="D9E2F3"/>
                </a:highlight>
                <a:latin typeface="Arial Narrow" panose="020B0606020202030204" pitchFamily="34" charset="0"/>
                <a:ea typeface="Times New Roman" panose="02020603050405020304" pitchFamily="18" charset="0"/>
              </a:rPr>
              <a:t> </a:t>
            </a:r>
            <a:r>
              <a:rPr lang="pt-BR" sz="1800" dirty="0">
                <a:solidFill>
                  <a:srgbClr val="2F5496"/>
                </a:solidFill>
                <a:effectLst/>
                <a:highlight>
                  <a:srgbClr val="D9E2F3"/>
                </a:highlight>
                <a:latin typeface="Arial Narrow" panose="020B0606020202030204" pitchFamily="34" charset="0"/>
                <a:ea typeface="Times New Roman" panose="02020603050405020304" pitchFamily="18" charset="0"/>
              </a:rPr>
              <a:t>estabelece medidas de proteção e assistência à pessoa com deficiência em situações de vulnerabilidade social.</a:t>
            </a:r>
            <a:endParaRPr lang="pt-BR" sz="1800" dirty="0">
              <a:effectLst/>
              <a:highlight>
                <a:srgbClr val="D9E2F3"/>
              </a:highlight>
              <a:latin typeface="Times New Roman" panose="02020603050405020304" pitchFamily="18" charset="0"/>
              <a:ea typeface="Times New Roman" panose="02020603050405020304" pitchFamily="18" charset="0"/>
            </a:endParaRPr>
          </a:p>
          <a:p>
            <a:pPr indent="447675" algn="just">
              <a:lnSpc>
                <a:spcPct val="115000"/>
              </a:lnSpc>
            </a:pPr>
            <a:r>
              <a:rPr lang="pt-BR" sz="1800" dirty="0">
                <a:solidFill>
                  <a:srgbClr val="2F5496"/>
                </a:solidFill>
                <a:effectLst/>
                <a:highlight>
                  <a:srgbClr val="D9E2F3"/>
                </a:highlight>
                <a:latin typeface="Arial Narrow" panose="020B0606020202030204" pitchFamily="34" charset="0"/>
                <a:ea typeface="Times New Roman" panose="02020603050405020304" pitchFamily="18" charset="0"/>
              </a:rPr>
              <a:t>O Estatuto foi aprovado pelo Congresso Nacional em 2015 e entrou em vigor em janeiro de 2016. Desde então, ele tem sido um importante instrumento para garantir a inclusão social das pessoas com deficiência no Brasil.</a:t>
            </a:r>
            <a:endParaRPr lang="pt-BR" sz="1800" dirty="0">
              <a:effectLst/>
              <a:highlight>
                <a:srgbClr val="D9E2F3"/>
              </a:highlight>
              <a:latin typeface="Times New Roman" panose="02020603050405020304" pitchFamily="18" charset="0"/>
              <a:ea typeface="Times New Roman" panose="02020603050405020304" pitchFamily="18" charset="0"/>
            </a:endParaRPr>
          </a:p>
          <a:p>
            <a:pPr indent="363855" algn="just">
              <a:lnSpc>
                <a:spcPct val="115000"/>
              </a:lnSpc>
            </a:pPr>
            <a:r>
              <a:rPr lang="pt-BR" sz="800" dirty="0">
                <a:solidFill>
                  <a:srgbClr val="2F5496"/>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t>
            </a:r>
            <a:endParaRPr lang="pt-BR" sz="800" dirty="0">
              <a:effectLst/>
              <a:highlight>
                <a:srgbClr val="D9E2F3"/>
              </a:highlight>
              <a:latin typeface="Times New Roman" panose="02020603050405020304" pitchFamily="18" charset="0"/>
              <a:ea typeface="Times New Roman" panose="02020603050405020304" pitchFamily="18" charset="0"/>
            </a:endParaRPr>
          </a:p>
          <a:p>
            <a:pPr algn="r"/>
            <a:r>
              <a:rPr lang="pt-BR" sz="1000" kern="18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10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https://www.handtalk.me/br/blog/estatuto-da-pessoa-com-deficiencia/  Acesso em 8 mai. 2024. (adaptado).</a:t>
            </a:r>
            <a:endParaRPr lang="pt-BR" sz="1000" kern="100" dirty="0">
              <a:effectLst/>
              <a:highlight>
                <a:srgbClr val="D9E2F3"/>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0911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2" name="CaixaDeTexto 1">
            <a:extLst>
              <a:ext uri="{FF2B5EF4-FFF2-40B4-BE49-F238E27FC236}">
                <a16:creationId xmlns:a16="http://schemas.microsoft.com/office/drawing/2014/main" id="{E673C2B2-A93C-C082-7A6C-71AA62690080}"/>
              </a:ext>
            </a:extLst>
          </p:cNvPr>
          <p:cNvSpPr txBox="1"/>
          <p:nvPr/>
        </p:nvSpPr>
        <p:spPr>
          <a:xfrm>
            <a:off x="399287" y="639159"/>
            <a:ext cx="11331390" cy="769441"/>
          </a:xfrm>
          <a:prstGeom prst="rect">
            <a:avLst/>
          </a:prstGeom>
          <a:noFill/>
        </p:spPr>
        <p:txBody>
          <a:bodyPr wrap="square">
            <a:spAutoFit/>
          </a:bodyPr>
          <a:lstStyle/>
          <a:p>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Leia um fragmento do Estatuto da Pessoa com Deficiência.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b="1" dirty="0">
                <a:latin typeface="Arial Narrow" panose="020B0606020202030204" pitchFamily="34" charset="0"/>
              </a:rPr>
              <a:t>Texto I</a:t>
            </a:r>
          </a:p>
        </p:txBody>
      </p:sp>
      <p:sp>
        <p:nvSpPr>
          <p:cNvPr id="9" name="CaixaDeTexto 8">
            <a:extLst>
              <a:ext uri="{FF2B5EF4-FFF2-40B4-BE49-F238E27FC236}">
                <a16:creationId xmlns:a16="http://schemas.microsoft.com/office/drawing/2014/main" id="{609BF88B-A2AC-8034-B50A-FABBA51CC033}"/>
              </a:ext>
            </a:extLst>
          </p:cNvPr>
          <p:cNvSpPr txBox="1"/>
          <p:nvPr/>
        </p:nvSpPr>
        <p:spPr>
          <a:xfrm>
            <a:off x="399287" y="2224048"/>
            <a:ext cx="11393425" cy="3816429"/>
          </a:xfrm>
          <a:prstGeom prst="rect">
            <a:avLst/>
          </a:prstGeom>
          <a:noFill/>
        </p:spPr>
        <p:txBody>
          <a:bodyPr wrap="square">
            <a:spAutoFit/>
          </a:bodyPr>
          <a:lstStyle/>
          <a:p>
            <a:pPr algn="ct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Presidência da República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b="1" kern="100" dirty="0">
                <a:effectLst/>
                <a:latin typeface="Arial Narrow" panose="020B0606020202030204" pitchFamily="34" charset="0"/>
                <a:ea typeface="Calibri" panose="020F0502020204030204" pitchFamily="34" charset="0"/>
                <a:cs typeface="Arial" panose="020B0604020202020204" pitchFamily="34" charset="0"/>
              </a:rPr>
              <a:t>Secretaria-Geral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b="1" kern="100" dirty="0">
                <a:effectLst/>
                <a:latin typeface="Arial Narrow" panose="020B0606020202030204" pitchFamily="34" charset="0"/>
                <a:ea typeface="Calibri" panose="020F0502020204030204" pitchFamily="34" charset="0"/>
                <a:cs typeface="Arial" panose="020B0604020202020204" pitchFamily="34" charset="0"/>
              </a:rPr>
              <a:t>Subchefia para Assuntos Jurídicos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Lei no 13.146, DE 6 DE JULHO DE 2015</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Institui a Lei Brasileira de Inclusão da Pessoa com Deficiência (Estatuto da Pessoa com Deficiência).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PRESIDENTA DA REPÚBLICA Faço saber que o Congresso Nacional decreta e eu sanciono a seguinte Lei: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TÍTULO 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Disposições Preliminares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CAPÍTULO 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Disposições Gerais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Uma imagem contendo relógio&#10;&#10;Descrição gerada automaticamente">
            <a:extLst>
              <a:ext uri="{FF2B5EF4-FFF2-40B4-BE49-F238E27FC236}">
                <a16:creationId xmlns:a16="http://schemas.microsoft.com/office/drawing/2014/main" id="{424BB60C-E656-1B65-0E03-656C43D2ED1A}"/>
              </a:ext>
            </a:extLst>
          </p:cNvPr>
          <p:cNvPicPr>
            <a:picLocks noChangeAspect="1"/>
          </p:cNvPicPr>
          <p:nvPr/>
        </p:nvPicPr>
        <p:blipFill rotWithShape="1">
          <a:blip r:embed="rId2"/>
          <a:srcRect l="10465" t="7865" r="10465" b="8590"/>
          <a:stretch/>
        </p:blipFill>
        <p:spPr bwMode="auto">
          <a:xfrm>
            <a:off x="5744317" y="1535336"/>
            <a:ext cx="703365" cy="7694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07637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767E1A80-6567-3E56-B810-453E493FD5EA}"/>
              </a:ext>
            </a:extLst>
          </p:cNvPr>
          <p:cNvSpPr txBox="1"/>
          <p:nvPr/>
        </p:nvSpPr>
        <p:spPr>
          <a:xfrm>
            <a:off x="387220" y="766123"/>
            <a:ext cx="11406673" cy="575542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1º</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instituída a Lei Brasileira de Inclusão da Pessoa com Deficiência (Estatuto da Pessoa com Deficiência), destinada a assegurar e a promover, em condições de igualdade, o exercício dos direitos e das liberdades fundamentais por pessoa com deficiência, visando à sua inclusão social e cidadania.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Parágrafo único.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Esta Lei tem como base a Convenção sobre os Direitos das Pessoas com Deficiência e seu Protocolo Facultativo, ratificados pelo Congresso Nacional por meio do Decreto Legislativo nº 186, de 9 de julho de 2008, em conformidade com o procedimento previsto no § 3º do art. 5º da Constituição da República Federativa do Brasil, em vigor para o Brasil, no plano jurídico externo, desde 31 de agosto de 2008, e promulgados pelo Decreto nº  6.949, de 25 de agosto de 2009, data de início de sua vigência no plano interno.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Art. 2º</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Considera-se pessoa com deficiência aquela que tem impedimento de longo prazo de natureza física, mental, intelectual ou sensorial, o qual, em interação com uma ou mais barreiras, pode obstruir sua participação plena e efetiva na sociedade em igualdade de condições com as demais pessoas.</a:t>
            </a:r>
          </a:p>
          <a:p>
            <a:pPr marL="9017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1º A avaliação da deficiência, quando necessária, será biopsicossocial, realizada por equipe multiprofissional e interdisciplinar e considerará:</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 – os impedimentos nas funções e nas estruturas do corpo;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 – os fatores socioambientais, psicológicos e pessoais;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0685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767E1A80-6567-3E56-B810-453E493FD5EA}"/>
              </a:ext>
            </a:extLst>
          </p:cNvPr>
          <p:cNvSpPr txBox="1"/>
          <p:nvPr/>
        </p:nvSpPr>
        <p:spPr>
          <a:xfrm>
            <a:off x="392663" y="939859"/>
            <a:ext cx="11406673" cy="5201424"/>
          </a:xfrm>
          <a:prstGeom prst="rect">
            <a:avLst/>
          </a:prstGeom>
          <a:noFill/>
        </p:spPr>
        <p:txBody>
          <a:bodyPr wrap="square">
            <a:spAutoFit/>
          </a:bodyPr>
          <a:lstStyle/>
          <a:p>
            <a:pPr marL="182563"/>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III – a limitação no desempenho de atividades;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82563"/>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IV – a restrição de participação.</a:t>
            </a:r>
          </a:p>
          <a:p>
            <a:pPr marL="92075"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2º O Poder Executivo criará instrumentos para avaliação da deficiência.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92075"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3º O exame médico-pericial componente da avaliação biopsicossocial da deficiência de que trata o § 1º deste artigo poderá ser realizado com o uso de tecnologia de telemedicina ou por análise documental conforme situações e requisitos definidos em regulamento. (Incluído pela Lei nº 14.724, de 2023)</a:t>
            </a:r>
            <a:endParaRPr lang="pt-BR" sz="2300" dirty="0">
              <a:effectLst/>
              <a:latin typeface="Times New Roman" panose="02020603050405020304" pitchFamily="18" charset="0"/>
              <a:ea typeface="Times New Roman" panose="02020603050405020304" pitchFamily="18" charset="0"/>
            </a:endParaRPr>
          </a:p>
          <a:p>
            <a:pPr algn="just"/>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Art. 2º-A</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É instituído o cordão de fita com desenhos de girassóis como símbolo nacional de identificação de pessoas com deficiências ocultas. (Incluído pela Lei nº 14.624, de 2023)</a:t>
            </a:r>
            <a:endParaRPr lang="pt-BR" sz="2300" dirty="0">
              <a:effectLst/>
              <a:latin typeface="Times New Roman" panose="02020603050405020304" pitchFamily="18" charset="0"/>
              <a:ea typeface="Times New Roman" panose="02020603050405020304" pitchFamily="18" charset="0"/>
            </a:endParaRPr>
          </a:p>
          <a:p>
            <a:pPr marL="90170"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1º O uso do símbolo de que trata o </a:t>
            </a:r>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caput</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deste artigo é opcional, e sua ausência não prejudica o exercício de direitos e garantias previstos em lei. (Incluído pela Lei nº 14.624, de 2023)</a:t>
            </a:r>
            <a:endParaRPr lang="pt-BR" sz="2300" dirty="0">
              <a:effectLst/>
              <a:latin typeface="Times New Roman" panose="02020603050405020304" pitchFamily="18" charset="0"/>
              <a:ea typeface="Times New Roman" panose="02020603050405020304" pitchFamily="18" charset="0"/>
            </a:endParaRPr>
          </a:p>
          <a:p>
            <a:pPr marL="90170"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2º A utilização do símbolo de que trata o </a:t>
            </a:r>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caput</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deste artigo não dispensa a apresentação de documento comprobatório da deficiência, caso seja solicitado pelo atendente ou pela autoridade competente. (Incluído pela Lei nº 14.624, de 2023)</a:t>
            </a:r>
            <a:endParaRPr lang="pt-BR" sz="2300" dirty="0">
              <a:effectLst/>
              <a:latin typeface="Times New Roman" panose="02020603050405020304" pitchFamily="18" charset="0"/>
              <a:ea typeface="Times New Roman" panose="02020603050405020304" pitchFamily="18" charset="0"/>
            </a:endParaRPr>
          </a:p>
          <a:p>
            <a:pPr marL="90170"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300" dirty="0">
              <a:effectLst/>
              <a:latin typeface="Times New Roman" panose="02020603050405020304" pitchFamily="18" charset="0"/>
              <a:ea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https://www.planalto.gov.br/ccivil_03/_ato2015-2018/2015/lei/l13146.htm Acesso em: 17 abr.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3078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C0CFE593-FCB7-E220-71F0-67B3DA3846B0}"/>
              </a:ext>
            </a:extLst>
          </p:cNvPr>
          <p:cNvSpPr txBox="1"/>
          <p:nvPr/>
        </p:nvSpPr>
        <p:spPr>
          <a:xfrm>
            <a:off x="392663" y="798311"/>
            <a:ext cx="11406674" cy="5261377"/>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2</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O estatuto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Poppins" panose="00000500000000000000" pitchFamily="2" charset="0"/>
              </a:rPr>
              <a:t>é um conjunto de normas jurídicas cuja característica comum é estabelecer regras de organização e funcionamento de uma sociedade, instituição, órgão, estabelecimento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etc. Assim,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O que é o Estatuto da Pessoa com Deficiência?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tabLst>
                <a:tab pos="180340" algn="l"/>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Onde são encontrados textos jurídicos como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o Estatuto da Pessoa com Deficiência</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tabLst>
                <a:tab pos="180340" algn="l"/>
                <a:tab pos="270510" algn="l"/>
              </a:tabLst>
            </a:pPr>
            <a:r>
              <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tabLst>
                <a:tab pos="180340" algn="l"/>
                <a:tab pos="270510" algn="l"/>
              </a:tabLs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 Para quem foi produzido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o Estatuto da Pessoa com Deficiência</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ou seja, quem é o público-alvo desse texto?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d) Por que foi criado o Estatuto da Pessoa com Deficiência?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5243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11B490E6-4F01-73C8-5F72-3DE5E4EA9527}"/>
              </a:ext>
            </a:extLst>
          </p:cNvPr>
          <p:cNvSpPr txBox="1"/>
          <p:nvPr/>
        </p:nvSpPr>
        <p:spPr>
          <a:xfrm>
            <a:off x="349899" y="850620"/>
            <a:ext cx="11406672" cy="1154162"/>
          </a:xfrm>
          <a:prstGeom prst="rect">
            <a:avLst/>
          </a:prstGeom>
          <a:noFill/>
        </p:spPr>
        <p:txBody>
          <a:bodyPr wrap="square">
            <a:spAutoFit/>
          </a:bodyPr>
          <a:lstStyle/>
          <a:p>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3</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Quais são os direitos das pessoas com deficiência?</a:t>
            </a:r>
            <a:endParaRPr lang="pt-BR" sz="2300" kern="100" dirty="0">
              <a:solidFill>
                <a:srgbClr val="000000"/>
              </a:solidFill>
              <a:highlight>
                <a:srgbClr val="FFFFFF"/>
              </a:highlight>
              <a:latin typeface="Times New Roman" panose="02020603050405020304" pitchFamily="18" charset="0"/>
              <a:ea typeface="Calibri" panose="020F0502020204030204" pitchFamily="34" charset="0"/>
              <a:cs typeface="Arial" panose="020B0604020202020204" pitchFamily="34" charset="0"/>
            </a:endParaRPr>
          </a:p>
          <a:p>
            <a:endParaRPr lang="pt-BR" sz="2300" kern="100" dirty="0">
              <a:solidFill>
                <a:srgbClr val="000000"/>
              </a:solidFill>
              <a:effectLst/>
              <a:highlight>
                <a:srgbClr val="FFFFFF"/>
              </a:highlight>
              <a:latin typeface="Times New Roman" panose="02020603050405020304" pitchFamily="18" charset="0"/>
              <a:ea typeface="Calibri" panose="020F0502020204030204" pitchFamily="34" charset="0"/>
              <a:cs typeface="Arial" panose="020B0604020202020204" pitchFamily="34" charset="0"/>
            </a:endParaRPr>
          </a:p>
          <a:p>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Conforme a estrutura de um estatuto, relacione a primeira coluna à segunda:</a:t>
            </a:r>
            <a:endParaRPr lang="pt-BR" sz="2300" dirty="0">
              <a:solidFill>
                <a:srgbClr val="000000"/>
              </a:solidFill>
              <a:effectLst/>
              <a:latin typeface="Calibri" panose="020F0502020204030204" pitchFamily="34" charset="0"/>
              <a:ea typeface="Calibri" panose="020F0502020204030204" pitchFamily="34" charset="0"/>
            </a:endParaRPr>
          </a:p>
        </p:txBody>
      </p:sp>
      <p:graphicFrame>
        <p:nvGraphicFramePr>
          <p:cNvPr id="2" name="Tabela 1">
            <a:extLst>
              <a:ext uri="{FF2B5EF4-FFF2-40B4-BE49-F238E27FC236}">
                <a16:creationId xmlns:a16="http://schemas.microsoft.com/office/drawing/2014/main" id="{D98D4FE6-866C-3F17-3E91-C6CF7C199820}"/>
              </a:ext>
            </a:extLst>
          </p:cNvPr>
          <p:cNvGraphicFramePr>
            <a:graphicFrameLocks noGrp="1"/>
          </p:cNvGraphicFramePr>
          <p:nvPr>
            <p:extLst>
              <p:ext uri="{D42A27DB-BD31-4B8C-83A1-F6EECF244321}">
                <p14:modId xmlns:p14="http://schemas.microsoft.com/office/powerpoint/2010/main" val="161065561"/>
              </p:ext>
            </p:extLst>
          </p:nvPr>
        </p:nvGraphicFramePr>
        <p:xfrm>
          <a:off x="438912" y="2103279"/>
          <a:ext cx="11406672" cy="3587055"/>
        </p:xfrm>
        <a:graphic>
          <a:graphicData uri="http://schemas.openxmlformats.org/drawingml/2006/table">
            <a:tbl>
              <a:tblPr firstRow="1" firstCol="1" bandRow="1">
                <a:tableStyleId>{5C22544A-7EE6-4342-B048-85BDC9FD1C3A}</a:tableStyleId>
              </a:tblPr>
              <a:tblGrid>
                <a:gridCol w="1691046">
                  <a:extLst>
                    <a:ext uri="{9D8B030D-6E8A-4147-A177-3AD203B41FA5}">
                      <a16:colId xmlns:a16="http://schemas.microsoft.com/office/drawing/2014/main" val="2758150725"/>
                    </a:ext>
                  </a:extLst>
                </a:gridCol>
                <a:gridCol w="9715626">
                  <a:extLst>
                    <a:ext uri="{9D8B030D-6E8A-4147-A177-3AD203B41FA5}">
                      <a16:colId xmlns:a16="http://schemas.microsoft.com/office/drawing/2014/main" val="3160266193"/>
                    </a:ext>
                  </a:extLst>
                </a:gridCol>
              </a:tblGrid>
              <a:tr h="780006">
                <a:tc>
                  <a:txBody>
                    <a:bodyPr/>
                    <a:lstStyle/>
                    <a:p>
                      <a:pPr marL="170180" indent="-170180">
                        <a:lnSpc>
                          <a:spcPct val="115000"/>
                        </a:lnSpc>
                        <a:tabLst>
                          <a:tab pos="180340" algn="l"/>
                        </a:tabLst>
                      </a:pPr>
                      <a:r>
                        <a:rPr lang="pt-BR" sz="2300" b="0" kern="100" spc="10">
                          <a:solidFill>
                            <a:sysClr val="windowText" lastClr="000000"/>
                          </a:solidFill>
                          <a:effectLst/>
                          <a:latin typeface="Arial Narrow" panose="020B0606020202030204" pitchFamily="34" charset="0"/>
                        </a:rPr>
                        <a:t>(1) Artigo </a:t>
                      </a:r>
                      <a:endParaRPr lang="pt-BR" sz="2300" b="0" kern="100">
                        <a:solidFill>
                          <a:sysClr val="windowText" lastClr="0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800"/>
                        </a:spcAft>
                        <a:tabLst>
                          <a:tab pos="180340" algn="l"/>
                        </a:tabLst>
                      </a:pPr>
                      <a:r>
                        <a:rPr lang="pt-BR" sz="2300" b="0" kern="100" spc="10">
                          <a:solidFill>
                            <a:sysClr val="windowText" lastClr="000000"/>
                          </a:solidFill>
                          <a:effectLst/>
                          <a:highlight>
                            <a:srgbClr val="FFFFFF"/>
                          </a:highlight>
                          <a:latin typeface="Arial Narrow" panose="020B0606020202030204" pitchFamily="34" charset="0"/>
                        </a:rPr>
                        <a:t>(   ) São os desdobramentos das alíneas, representados por números arábicos, como “1)”.</a:t>
                      </a:r>
                      <a:endParaRPr lang="pt-BR" sz="2300" b="0" kern="100">
                        <a:solidFill>
                          <a:sysClr val="windowText" lastClr="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2785925"/>
                  </a:ext>
                </a:extLst>
              </a:tr>
              <a:tr h="780006">
                <a:tc>
                  <a:txBody>
                    <a:bodyPr/>
                    <a:lstStyle/>
                    <a:p>
                      <a:pPr>
                        <a:lnSpc>
                          <a:spcPct val="115000"/>
                        </a:lnSpc>
                        <a:spcAft>
                          <a:spcPts val="800"/>
                        </a:spcAft>
                        <a:tabLst>
                          <a:tab pos="180340" algn="l"/>
                        </a:tabLst>
                      </a:pPr>
                      <a:r>
                        <a:rPr lang="pt-BR" sz="2300" b="0" kern="100" spc="10">
                          <a:solidFill>
                            <a:sysClr val="windowText" lastClr="000000"/>
                          </a:solidFill>
                          <a:effectLst/>
                          <a:highlight>
                            <a:srgbClr val="FFFFFF"/>
                          </a:highlight>
                          <a:latin typeface="Arial Narrow" panose="020B0606020202030204" pitchFamily="34" charset="0"/>
                        </a:rPr>
                        <a:t>(2) Parágrafo </a:t>
                      </a:r>
                      <a:endParaRPr lang="pt-BR" sz="2300" b="0" kern="100">
                        <a:solidFill>
                          <a:sysClr val="windowText" lastClr="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800"/>
                        </a:spcAft>
                        <a:tabLst>
                          <a:tab pos="180340" algn="l"/>
                        </a:tabLst>
                      </a:pPr>
                      <a:r>
                        <a:rPr lang="pt-BR" sz="2300" b="0" kern="100" spc="10">
                          <a:solidFill>
                            <a:sysClr val="windowText" lastClr="000000"/>
                          </a:solidFill>
                          <a:effectLst/>
                          <a:highlight>
                            <a:srgbClr val="FFFFFF"/>
                          </a:highlight>
                          <a:latin typeface="Arial Narrow" panose="020B0606020202030204" pitchFamily="34" charset="0"/>
                        </a:rPr>
                        <a:t>(   ) Desdobramentos dos artigos e dos parágrafos e são simbolizados por algarismos romanos.</a:t>
                      </a:r>
                      <a:endParaRPr lang="pt-BR" sz="2300" b="0" kern="100">
                        <a:solidFill>
                          <a:sysClr val="windowText" lastClr="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2821596"/>
                  </a:ext>
                </a:extLst>
              </a:tr>
              <a:tr h="780006">
                <a:tc>
                  <a:txBody>
                    <a:bodyPr/>
                    <a:lstStyle/>
                    <a:p>
                      <a:pPr>
                        <a:lnSpc>
                          <a:spcPct val="115000"/>
                        </a:lnSpc>
                        <a:spcAft>
                          <a:spcPts val="800"/>
                        </a:spcAft>
                        <a:tabLst>
                          <a:tab pos="180340" algn="l"/>
                        </a:tabLst>
                      </a:pPr>
                      <a:r>
                        <a:rPr lang="pt-BR" sz="2300" b="0" kern="100" spc="10">
                          <a:solidFill>
                            <a:sysClr val="windowText" lastClr="000000"/>
                          </a:solidFill>
                          <a:effectLst/>
                          <a:highlight>
                            <a:srgbClr val="FFFFFF"/>
                          </a:highlight>
                          <a:latin typeface="Arial Narrow" panose="020B0606020202030204" pitchFamily="34" charset="0"/>
                        </a:rPr>
                        <a:t>(3) Inciso </a:t>
                      </a:r>
                      <a:endParaRPr lang="pt-BR" sz="2300" b="0" kern="100">
                        <a:solidFill>
                          <a:sysClr val="windowText" lastClr="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800"/>
                        </a:spcAft>
                        <a:tabLst>
                          <a:tab pos="180340" algn="l"/>
                        </a:tabLst>
                      </a:pPr>
                      <a:r>
                        <a:rPr lang="pt-BR" sz="2300" b="0" kern="100" spc="10">
                          <a:solidFill>
                            <a:sysClr val="windowText" lastClr="000000"/>
                          </a:solidFill>
                          <a:effectLst/>
                          <a:highlight>
                            <a:srgbClr val="FFFFFF"/>
                          </a:highlight>
                          <a:latin typeface="Arial Narrow" panose="020B0606020202030204" pitchFamily="34" charset="0"/>
                        </a:rPr>
                        <a:t>(   ) É o desdobramento de um artigo e é representado pelo símbolo “§” quando tiver mais de um ou então “parágrafo-único” se for só um.</a:t>
                      </a:r>
                      <a:endParaRPr lang="pt-BR" sz="2300" b="0" kern="100">
                        <a:solidFill>
                          <a:sysClr val="windowText" lastClr="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4081991"/>
                  </a:ext>
                </a:extLst>
              </a:tr>
              <a:tr h="467031">
                <a:tc>
                  <a:txBody>
                    <a:bodyPr/>
                    <a:lstStyle/>
                    <a:p>
                      <a:pPr>
                        <a:lnSpc>
                          <a:spcPct val="115000"/>
                        </a:lnSpc>
                        <a:spcAft>
                          <a:spcPts val="800"/>
                        </a:spcAft>
                        <a:tabLst>
                          <a:tab pos="180340" algn="l"/>
                        </a:tabLst>
                      </a:pPr>
                      <a:r>
                        <a:rPr lang="pt-BR" sz="2300" b="0" kern="100" spc="10">
                          <a:solidFill>
                            <a:sysClr val="windowText" lastClr="000000"/>
                          </a:solidFill>
                          <a:effectLst/>
                          <a:highlight>
                            <a:srgbClr val="FFFFFF"/>
                          </a:highlight>
                          <a:latin typeface="Arial Narrow" panose="020B0606020202030204" pitchFamily="34" charset="0"/>
                        </a:rPr>
                        <a:t>(4) Alínea </a:t>
                      </a:r>
                      <a:endParaRPr lang="pt-BR" sz="2300" b="0" kern="100">
                        <a:solidFill>
                          <a:sysClr val="windowText" lastClr="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800"/>
                        </a:spcAft>
                        <a:tabLst>
                          <a:tab pos="180340" algn="l"/>
                        </a:tabLst>
                      </a:pPr>
                      <a:r>
                        <a:rPr lang="pt-BR" sz="2300" b="0" kern="100" spc="10" dirty="0">
                          <a:solidFill>
                            <a:sysClr val="windowText" lastClr="000000"/>
                          </a:solidFill>
                          <a:effectLst/>
                          <a:highlight>
                            <a:srgbClr val="FFFFFF"/>
                          </a:highlight>
                          <a:latin typeface="Arial Narrow" panose="020B0606020202030204" pitchFamily="34" charset="0"/>
                        </a:rPr>
                        <a:t>(   ) São simbolizados pela expressão “Art.” e são a unidade básica de uma lei.</a:t>
                      </a:r>
                      <a:endParaRPr lang="pt-BR" sz="2300" b="0" kern="100" dirty="0">
                        <a:solidFill>
                          <a:sysClr val="windowText" lastClr="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3824655"/>
                  </a:ext>
                </a:extLst>
              </a:tr>
              <a:tr h="780006">
                <a:tc>
                  <a:txBody>
                    <a:bodyPr/>
                    <a:lstStyle/>
                    <a:p>
                      <a:pPr>
                        <a:lnSpc>
                          <a:spcPct val="115000"/>
                        </a:lnSpc>
                        <a:spcAft>
                          <a:spcPts val="800"/>
                        </a:spcAft>
                        <a:tabLst>
                          <a:tab pos="180340" algn="l"/>
                        </a:tabLst>
                      </a:pPr>
                      <a:r>
                        <a:rPr lang="pt-BR" sz="2300" b="0" kern="100" spc="10">
                          <a:solidFill>
                            <a:sysClr val="windowText" lastClr="000000"/>
                          </a:solidFill>
                          <a:effectLst/>
                          <a:highlight>
                            <a:srgbClr val="FFFFFF"/>
                          </a:highlight>
                          <a:latin typeface="Arial Narrow" panose="020B0606020202030204" pitchFamily="34" charset="0"/>
                        </a:rPr>
                        <a:t>(5) Item</a:t>
                      </a:r>
                      <a:endParaRPr lang="pt-BR" sz="2300" b="0" kern="100">
                        <a:solidFill>
                          <a:sysClr val="windowText" lastClr="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800"/>
                        </a:spcAft>
                        <a:tabLst>
                          <a:tab pos="180340" algn="l"/>
                        </a:tabLst>
                      </a:pPr>
                      <a:r>
                        <a:rPr lang="pt-BR" sz="2300" b="0" kern="100" spc="10" dirty="0">
                          <a:solidFill>
                            <a:sysClr val="windowText" lastClr="000000"/>
                          </a:solidFill>
                          <a:effectLst/>
                          <a:highlight>
                            <a:srgbClr val="FFFFFF"/>
                          </a:highlight>
                          <a:latin typeface="Arial Narrow" panose="020B0606020202030204" pitchFamily="34" charset="0"/>
                        </a:rPr>
                        <a:t>(   ) São os desdobramentos dos incisos e são representadas por letras minúsculas, por exemplo, “a”.</a:t>
                      </a:r>
                      <a:endParaRPr lang="pt-BR" sz="2300" b="0" kern="100" dirty="0">
                        <a:solidFill>
                          <a:sysClr val="windowText" lastClr="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0959709"/>
                  </a:ext>
                </a:extLst>
              </a:tr>
            </a:tbl>
          </a:graphicData>
        </a:graphic>
      </p:graphicFrame>
    </p:spTree>
    <p:extLst>
      <p:ext uri="{BB962C8B-B14F-4D97-AF65-F5344CB8AC3E}">
        <p14:creationId xmlns:p14="http://schemas.microsoft.com/office/powerpoint/2010/main" val="2515731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5BB9-C3BA-E4DB-8134-1ECF499027A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7962C7-B69A-1766-16F4-F93489AB39B3}"/>
              </a:ext>
            </a:extLst>
          </p:cNvPr>
          <p:cNvSpPr>
            <a:spLocks noChangeArrowheads="1"/>
          </p:cNvSpPr>
          <p:nvPr/>
        </p:nvSpPr>
        <p:spPr bwMode="auto">
          <a:xfrm>
            <a:off x="2202520" y="3903663"/>
            <a:ext cx="127739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F6CC3F4A-4316-279D-1EA5-504E16A97112}"/>
              </a:ext>
            </a:extLst>
          </p:cNvPr>
          <p:cNvSpPr txBox="1"/>
          <p:nvPr/>
        </p:nvSpPr>
        <p:spPr>
          <a:xfrm>
            <a:off x="388620" y="802479"/>
            <a:ext cx="11462004" cy="3724096"/>
          </a:xfrm>
          <a:prstGeom prst="rect">
            <a:avLst/>
          </a:prstGeom>
          <a:noFill/>
        </p:spPr>
        <p:txBody>
          <a:bodyPr wrap="square">
            <a:spAutoFit/>
          </a:bodyPr>
          <a:lstStyle/>
          <a:p>
            <a:pPr algn="just"/>
            <a:r>
              <a:rPr lang="pt-BR" sz="23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5</a:t>
            </a: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Sobre a Lei Federal nº 13.146/2015, marque as afirmações a seguir como (C) certas ou (E) erradas.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600" kern="0" dirty="0">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endParaRPr lang="pt-BR" sz="1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A avaliação da deficiência, conforme a Lei Brasileira de Inclusão Lei Federal nº 13.146/2015, deve ser realizada por equipe multiprofissional e considerar aspectos biopsicossociais.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 S</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ão considerados especialmente vulneráveis somente a criança e o idoso, com deficiência.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 A tecnologia assistiva é definida como produtos e serviços que promovem a autonomia de pessoas com deficiência.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 É estabelecido como pessoa com deficiência aquela que não possui impedimentos de longo prazo de natureza física, mental, intelectual ou sensorial, que podem limitar sua participação social.</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   )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Instituiu o cordão de fita com desenhos de girassóis como símbolo nacional de identificação de pessoas com deficiências ocultas.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008F89CB-FF1A-DB41-0167-A052D2B522DF}"/>
              </a:ext>
            </a:extLst>
          </p:cNvPr>
          <p:cNvPicPr>
            <a:picLocks noChangeAspect="1"/>
          </p:cNvPicPr>
          <p:nvPr/>
        </p:nvPicPr>
        <p:blipFill>
          <a:blip r:embed="rId2"/>
          <a:stretch>
            <a:fillRect/>
          </a:stretch>
        </p:blipFill>
        <p:spPr>
          <a:xfrm>
            <a:off x="3857924" y="4526575"/>
            <a:ext cx="4476151" cy="1755353"/>
          </a:xfrm>
          <a:prstGeom prst="rect">
            <a:avLst/>
          </a:prstGeom>
        </p:spPr>
      </p:pic>
    </p:spTree>
    <p:extLst>
      <p:ext uri="{BB962C8B-B14F-4D97-AF65-F5344CB8AC3E}">
        <p14:creationId xmlns:p14="http://schemas.microsoft.com/office/powerpoint/2010/main" val="502430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23F28-B868-0B26-E987-3C2FE1EC9026}"/>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73E18A0C-D94A-3C93-DE28-8C04A418D9FF}"/>
              </a:ext>
            </a:extLst>
          </p:cNvPr>
          <p:cNvGraphicFramePr>
            <a:graphicFrameLocks noGrp="1"/>
          </p:cNvGraphicFramePr>
          <p:nvPr>
            <p:extLst>
              <p:ext uri="{D42A27DB-BD31-4B8C-83A1-F6EECF244321}">
                <p14:modId xmlns:p14="http://schemas.microsoft.com/office/powerpoint/2010/main" val="2532368472"/>
              </p:ext>
            </p:extLst>
          </p:nvPr>
        </p:nvGraphicFramePr>
        <p:xfrm>
          <a:off x="433917" y="793624"/>
          <a:ext cx="11324166" cy="376746"/>
        </p:xfrm>
        <a:graphic>
          <a:graphicData uri="http://schemas.openxmlformats.org/drawingml/2006/table">
            <a:tbl>
              <a:tblPr firstRow="1" firstCol="1" bandRow="1"/>
              <a:tblGrid>
                <a:gridCol w="11324166">
                  <a:extLst>
                    <a:ext uri="{9D8B030D-6E8A-4147-A177-3AD203B41FA5}">
                      <a16:colId xmlns:a16="http://schemas.microsoft.com/office/drawing/2014/main" val="1225845061"/>
                    </a:ext>
                  </a:extLst>
                </a:gridCol>
              </a:tblGrid>
              <a:tr h="319596">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2FF"/>
                    </a:solidFill>
                  </a:tcPr>
                </a:tc>
                <a:extLst>
                  <a:ext uri="{0D108BD9-81ED-4DB2-BD59-A6C34878D82A}">
                    <a16:rowId xmlns:a16="http://schemas.microsoft.com/office/drawing/2014/main" val="1300736997"/>
                  </a:ext>
                </a:extLst>
              </a:tr>
            </a:tbl>
          </a:graphicData>
        </a:graphic>
      </p:graphicFrame>
      <p:sp>
        <p:nvSpPr>
          <p:cNvPr id="7" name="CaixaDeTexto 6">
            <a:extLst>
              <a:ext uri="{FF2B5EF4-FFF2-40B4-BE49-F238E27FC236}">
                <a16:creationId xmlns:a16="http://schemas.microsoft.com/office/drawing/2014/main" id="{36807475-B95E-9F7E-0049-FB2172091F2F}"/>
              </a:ext>
            </a:extLst>
          </p:cNvPr>
          <p:cNvSpPr txBox="1"/>
          <p:nvPr/>
        </p:nvSpPr>
        <p:spPr>
          <a:xfrm>
            <a:off x="433917" y="1254834"/>
            <a:ext cx="11324166" cy="472758"/>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Ampliando os conhecimentos</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D0309420-63F1-53CB-0004-808F2CB39549}"/>
              </a:ext>
            </a:extLst>
          </p:cNvPr>
          <p:cNvSpPr txBox="1"/>
          <p:nvPr/>
        </p:nvSpPr>
        <p:spPr>
          <a:xfrm>
            <a:off x="433917" y="1727592"/>
            <a:ext cx="7488936" cy="446276"/>
          </a:xfrm>
          <a:prstGeom prst="rect">
            <a:avLst/>
          </a:prstGeom>
          <a:noFill/>
        </p:spPr>
        <p:txBody>
          <a:bodyPr wrap="square">
            <a:spAutoFit/>
          </a:bodyPr>
          <a:lstStyle/>
          <a:p>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Leia outro fragmento </a:t>
            </a: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do Estatuto da Pessoa com Deficiência.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D8F37030-E89C-F102-803E-D286298B7716}"/>
              </a:ext>
            </a:extLst>
          </p:cNvPr>
          <p:cNvSpPr txBox="1"/>
          <p:nvPr/>
        </p:nvSpPr>
        <p:spPr>
          <a:xfrm>
            <a:off x="349624" y="2392199"/>
            <a:ext cx="11408459" cy="3631763"/>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3º</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fins de aplicação desta Lei, consideram-se: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 – acessibilidade: possibilidade e condição de alcance para utilização, com segurança e autonomia, de espaços, mobiliários, equipamentos urbanos, edificações, transportes, informação e comunicação, inclusive seus sistemas e tecnologias, bem como de outros serviços e instalações abertos ao público, de uso público ou privados de uso coletivo, tanto na zona urbana como na rural, por pessoa com deficiência ou com mobilidade reduzida;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 – desenho universal: concepção de produtos, ambientes, programas e serviços a serem usados por todas as pessoas, sem necessidade de adaptação ou de projeto específico, incluindo os recursos de tecnologia assistiva;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2062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23F28-B868-0B26-E987-3C2FE1EC9026}"/>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D8F37030-E89C-F102-803E-D286298B7716}"/>
              </a:ext>
            </a:extLst>
          </p:cNvPr>
          <p:cNvSpPr txBox="1"/>
          <p:nvPr/>
        </p:nvSpPr>
        <p:spPr>
          <a:xfrm>
            <a:off x="391770" y="667385"/>
            <a:ext cx="11408459" cy="5401479"/>
          </a:xfrm>
          <a:prstGeom prst="rect">
            <a:avLst/>
          </a:prstGeom>
          <a:noFill/>
        </p:spPr>
        <p:txBody>
          <a:bodyPr wrap="square">
            <a:spAutoFit/>
          </a:bodyPr>
          <a:lstStyle/>
          <a:p>
            <a:pPr marL="18034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III – tecnologia assistiva ou ajuda técnica: produtos, equipamentos, dispositivos, recursos, metodologias, estratégias, práticas e serviços que objetivem promover a funcionalidade, relacionada à atividade e à participação da pessoa com deficiência ou com mobilidade reduzida, visando à sua autonomia, independência, qualidade de vida e inclusão social;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IV – barreiras: qualquer entrave, obstáculo, atitude ou comportamento que limite ou impeça a participação social da pessoa, bem como o gozo, a fruição e o exercício de seus direitos à acessibilidade, à liberdade de movimento e de expressão, à comunicação, ao acesso à informação, à compreensão, à circulação com segurança, entre outros, classificadas 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27051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barreiras urbanísticas: as existentes nas vias e nos espaços públicos e privados abertos ao público ou de uso coletivo;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27051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barreiras arquitetônicas: as existentes nos edifícios públicos e privados;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27051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barreiras nos transportes: as existentes nos sistemas e meios de transportes;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27051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barreiras nas comunicações e na informação: qualquer entrave, obstáculo, atitude ou comportamento que dificulte ou impossibilite a expressão ou o recebimento de mensagens e de informações por intermédio de sistemas de comunicação e de tecnologia da informação;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5037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23F28-B868-0B26-E987-3C2FE1EC9026}"/>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D8F37030-E89C-F102-803E-D286298B7716}"/>
              </a:ext>
            </a:extLst>
          </p:cNvPr>
          <p:cNvSpPr txBox="1"/>
          <p:nvPr/>
        </p:nvSpPr>
        <p:spPr>
          <a:xfrm>
            <a:off x="391770" y="667385"/>
            <a:ext cx="11408459" cy="5632311"/>
          </a:xfrm>
          <a:prstGeom prst="rect">
            <a:avLst/>
          </a:prstGeom>
          <a:noFill/>
        </p:spPr>
        <p:txBody>
          <a:bodyPr wrap="square">
            <a:spAutoFit/>
          </a:bodyPr>
          <a:lstStyle/>
          <a:p>
            <a:pPr marL="270510"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e) barreiras atitudinais: atitudes ou comportamentos que impeçam ou prejudiquem a participação social da pessoa com deficiência em igualdade de condições e oportunidades com as demais pessoas;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270510"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f) barreiras tecnológicas: as que dificultam ou impedem o acesso da pessoa com deficiência às tecnologias;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V – comunicação: forma de interação dos cidadãos que abrange, entre outras opções, as línguas, inclusive a Língua Brasileira de Sinais (Libras), a visualização de textos, o Braille, o sistema de sinalização ou de comunicação tátil, os caracteres ampliados, os dispositivos multimídia, assim como a linguagem simples, escrita e oral, os sistemas auditivos e os meios de voz digitalizados e os modos, meios e formatos aumentativos e alternativos de comunicação, incluindo as tecnologias da informação e das comunicações;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r>
              <a:rPr lang="pt-BR" sz="22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250" dirty="0">
              <a:effectLst/>
              <a:latin typeface="Times New Roman" panose="02020603050405020304" pitchFamily="18" charset="0"/>
              <a:ea typeface="Times New Roman" panose="02020603050405020304" pitchFamily="18" charset="0"/>
            </a:endParaRPr>
          </a:p>
          <a:p>
            <a:pPr marL="180340" algn="just"/>
            <a:r>
              <a:rPr lang="pt-BR" sz="22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VIII - mobiliário urbano: conjunto de objetos existentes nas vias e nos espaços públicos, superpostos ou adicionados aos elementos de urbanização ou de edificação, de forma que sua modificação ou seu traslado não provoque alterações substanciais nesses elementos, tais como semáforos, postes de sinalização e similares, terminais e pontos de acesso coletivo às telecomunicações, fontes de água, lixeiras, toldos, marquises, bancos, quiosques e quaisquer outros de natureza análoga;</a:t>
            </a:r>
            <a:endParaRPr lang="pt-BR" sz="225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0858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23F28-B868-0B26-E987-3C2FE1EC9026}"/>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D8F37030-E89C-F102-803E-D286298B7716}"/>
              </a:ext>
            </a:extLst>
          </p:cNvPr>
          <p:cNvSpPr txBox="1"/>
          <p:nvPr/>
        </p:nvSpPr>
        <p:spPr>
          <a:xfrm>
            <a:off x="391770" y="667385"/>
            <a:ext cx="11408459" cy="5555367"/>
          </a:xfrm>
          <a:prstGeom prst="rect">
            <a:avLst/>
          </a:prstGeom>
          <a:noFill/>
        </p:spPr>
        <p:txBody>
          <a:bodyPr wrap="square">
            <a:spAutoFit/>
          </a:bodyPr>
          <a:lstStyle/>
          <a:p>
            <a:pPr marL="18034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Da Igualdade e da Não Discriminação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4º</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Toda pessoa com deficiência tem direito à igualdade de oportunidades com as demais pessoas e não sofrerá nenhuma espécie de discriminação.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9017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1º Considera-se discriminação em razão da deficiência toda forma de distinção, restrição ou exclusão, por ação ou omissão, que tenha o propósito ou o efeito de prejudicar, impedir ou anular o reconhecimento ou o exercício dos direitos e das liberdades fundamentais de pessoa com deficiência, incluindo a recusa de adaptações razoáveis e de fornecimento de tecnologias assistivas.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9017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2º A pessoa com deficiência não está obrigada à fruição de benefícios decorrentes de ação afirmativa.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5º</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pessoa com deficiência será protegida de toda forma de negligência, discriminação, exploração, violência, tortura, crueldade, opressão e tratamento desumano ou degradante.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Parágrafo único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os fins da proteção mencionada no caput deste artigo, são considerados especialmente vulneráveis a criança, o adolescente, a mulher e o idoso, com deficiência.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9599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23F28-B868-0B26-E987-3C2FE1EC9026}"/>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D8F37030-E89C-F102-803E-D286298B7716}"/>
              </a:ext>
            </a:extLst>
          </p:cNvPr>
          <p:cNvSpPr txBox="1"/>
          <p:nvPr/>
        </p:nvSpPr>
        <p:spPr>
          <a:xfrm>
            <a:off x="391770" y="667385"/>
            <a:ext cx="11408459" cy="4493538"/>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7º</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dever de todos comunicar à autoridade competente qualquer forma de ameaça ou de violação aos direitos da pessoa com deficiência.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8º</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dever do Estado, da sociedade e da família assegurar à pessoa com deficiência, com prioridade, a efetivação dos direitos referentes à vida, à saúde, à sexualidade, à paternidade e à maternidade, à alimentação, à habitação, à educação, à profissionalização, ao trabalho, à previdência social, à habilitação e à reabilitação, ao transporte, à acessibilidade, à cultura, ao desporto, ao turismo, ao lazer, à informação, à comunicação, aos avanços científicos e tecnológicos, à dignidade, ao</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respeito, à liberdade, à convivência familiar e comunitária, entre outros decorrentes da Constituição Federal, da Convenção sobre os Direitos das Pessoas com Deficiência e seu Protocolo Facultativo e das leis e de outras normas que garantam seu bem-estar pessoal, social e econômico.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https://www.planalto.gov.br/ccivil_03/_ato2015-2018/2015/lei/l13146.htm Acesso em: 17 abr.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1147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CD3BD-47D4-9F6A-AF02-3B576BA9933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EF721A3-B3BF-A89A-0636-EE6623770859}"/>
              </a:ext>
            </a:extLst>
          </p:cNvPr>
          <p:cNvSpPr txBox="1"/>
          <p:nvPr/>
        </p:nvSpPr>
        <p:spPr>
          <a:xfrm>
            <a:off x="403412" y="871671"/>
            <a:ext cx="11412070" cy="523220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assunto/tema de um texto é a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ideia ou tópico central que está sendo abordado ou explorado</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ou seja, a mensagem principal. Dessa forma, q</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ual o assunto principal tratado no Art. 5º?</a:t>
            </a:r>
          </a:p>
          <a:p>
            <a:pPr marL="457200"/>
            <a:r>
              <a:rPr lang="pt-BR" sz="6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limitação no desempenho de atividades das pessoas com deficiência.</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Os fatores socioambientais, psicológicos e pessoais das pessoas com deficiência.</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Os direitos à igualdade de oportunidades e nenhuma espécie de discriminação a pessoas com deficiência.</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proteção à pessoa com deficiência, de toda forma de negligência, discriminação, exploração, violência, entre outras.</a:t>
            </a:r>
          </a:p>
          <a:p>
            <a:r>
              <a:rPr lang="pt-BR" sz="2300" kern="100" dirty="0">
                <a:solidFill>
                  <a:srgbClr val="474747"/>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7</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No trecho “VIII – mobiliário urbano: conjunto de objetos existentes nas vias e nos espaços públicos, superpostos ou adicionados aos elementos de urbanização ou de edificação, de forma que sua modificação ou seu </a:t>
            </a:r>
            <a:r>
              <a:rPr lang="pt-BR" sz="2300" b="1" u="sng" dirty="0">
                <a:solidFill>
                  <a:srgbClr val="000000"/>
                </a:solidFill>
                <a:effectLst/>
                <a:highlight>
                  <a:srgbClr val="FFFFFF"/>
                </a:highlight>
                <a:latin typeface="Arial Narrow" panose="020B0606020202030204" pitchFamily="34" charset="0"/>
                <a:ea typeface="Times New Roman" panose="02020603050405020304" pitchFamily="18" charset="0"/>
              </a:rPr>
              <a:t>traslado</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não provoque alterações substanciais nesses elementos...”, a palavra destacada significa</a:t>
            </a:r>
            <a:endParaRPr lang="pt-BR" sz="2300" dirty="0">
              <a:effectLst/>
              <a:highlight>
                <a:srgbClr val="FFFFFF"/>
              </a:highlight>
              <a:latin typeface="Arial Narrow" panose="020B0606020202030204" pitchFamily="34" charset="0"/>
              <a:ea typeface="Times New Roman" panose="02020603050405020304" pitchFamily="18" charset="0"/>
            </a:endParaRPr>
          </a:p>
          <a:p>
            <a:pPr algn="just"/>
            <a:r>
              <a:rPr lang="pt-BR" sz="600" dirty="0">
                <a:solidFill>
                  <a:srgbClr val="000000"/>
                </a:solidFill>
                <a:effectLst/>
                <a:highlight>
                  <a:srgbClr val="FFFFFF"/>
                </a:highlight>
                <a:latin typeface="Arial Narrow" panose="020B0606020202030204" pitchFamily="34" charset="0"/>
                <a:ea typeface="Times New Roman" panose="02020603050405020304" pitchFamily="18" charset="0"/>
              </a:rPr>
              <a:t> </a:t>
            </a:r>
            <a:endParaRPr lang="pt-BR" sz="1800" dirty="0">
              <a:effectLst/>
              <a:highlight>
                <a:srgbClr val="FFFFFF"/>
              </a:highlight>
              <a:latin typeface="Arial Narrow" panose="020B0606020202030204" pitchFamily="34"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 locomover.			(   ) desviar.			(   ) antecipar.	</a:t>
            </a:r>
            <a:endParaRPr lang="pt-BR" sz="2300" dirty="0">
              <a:effectLst/>
              <a:highlight>
                <a:srgbClr val="FFFFFF"/>
              </a:highligh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36485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E128-CD7A-FEA9-F945-0708BB33186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C96775D-8AEA-62D5-4852-457AD1008EA9}"/>
              </a:ext>
            </a:extLst>
          </p:cNvPr>
          <p:cNvSpPr txBox="1"/>
          <p:nvPr/>
        </p:nvSpPr>
        <p:spPr>
          <a:xfrm>
            <a:off x="349623" y="869307"/>
            <a:ext cx="11474824" cy="3424720"/>
          </a:xfrm>
          <a:prstGeom prst="rect">
            <a:avLst/>
          </a:prstGeom>
          <a:noFill/>
        </p:spPr>
        <p:txBody>
          <a:bodyPr wrap="square">
            <a:spAutoFit/>
          </a:bodyPr>
          <a:lstStyle/>
          <a:p>
            <a:pPr algn="just">
              <a:lnSpc>
                <a:spcPct val="115000"/>
              </a:lnSpc>
              <a:spcAft>
                <a:spcPts val="800"/>
              </a:spcAft>
            </a:pPr>
            <a:r>
              <a:rPr lang="pt-BR" sz="2300" b="1" kern="0" dirty="0">
                <a:solidFill>
                  <a:srgbClr val="343A40"/>
                </a:solidFill>
                <a:effectLst/>
                <a:latin typeface="Arial Narrow" panose="020B0606020202030204" pitchFamily="34" charset="0"/>
                <a:ea typeface="Times New Roman" panose="02020603050405020304" pitchFamily="18" charset="0"/>
                <a:cs typeface="Open Sans" panose="020B0606030504020204" pitchFamily="34" charset="0"/>
              </a:rPr>
              <a:t>8</a:t>
            </a:r>
            <a:r>
              <a:rPr lang="pt-BR" sz="2300" kern="0" dirty="0">
                <a:solidFill>
                  <a:srgbClr val="343A40"/>
                </a:solidFill>
                <a:effectLst/>
                <a:latin typeface="Arial Narrow" panose="020B0606020202030204" pitchFamily="34" charset="0"/>
                <a:ea typeface="Times New Roman" panose="02020603050405020304" pitchFamily="18" charset="0"/>
                <a:cs typeface="Open Sans" panose="020B0606030504020204" pitchFamily="34"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m todo texto aparecem expressões conectoras – sejam conjunções, preposições, advérbios e respectivas locuções – que criam e sinalizam relações semânticas de diferentes naturezas. Entre as mais comuns, podemos citar as relações de comparação (</a:t>
            </a:r>
            <a:r>
              <a:rPr lang="pt-BR" sz="2300" i="1" kern="0" dirty="0">
                <a:effectLst/>
                <a:latin typeface="Arial Narrow" panose="020B0606020202030204" pitchFamily="34" charset="0"/>
                <a:ea typeface="Times New Roman" panose="02020603050405020304" pitchFamily="18" charset="0"/>
                <a:cs typeface="Times New Roman" panose="02020603050405020304" pitchFamily="18" charset="0"/>
              </a:rPr>
              <a:t>mais que, tão... quanto</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concessão (</a:t>
            </a:r>
            <a:r>
              <a:rPr lang="pt-BR" sz="2300" i="1" kern="0" dirty="0">
                <a:effectLst/>
                <a:latin typeface="Arial Narrow" panose="020B0606020202030204" pitchFamily="34" charset="0"/>
                <a:ea typeface="Times New Roman" panose="02020603050405020304" pitchFamily="18" charset="0"/>
                <a:cs typeface="Arial" panose="020B0604020202020204" pitchFamily="34" charset="0"/>
              </a:rPr>
              <a:t>embora, ainda assim</a:t>
            </a: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tempo (</a:t>
            </a:r>
            <a:r>
              <a:rPr lang="pt-BR" sz="2300" i="1" kern="0" dirty="0">
                <a:effectLst/>
                <a:latin typeface="Arial Narrow" panose="020B0606020202030204" pitchFamily="34" charset="0"/>
                <a:ea typeface="Times New Roman" panose="02020603050405020304" pitchFamily="18" charset="0"/>
                <a:cs typeface="Arial" panose="020B0604020202020204" pitchFamily="34" charset="0"/>
              </a:rPr>
              <a:t>quando, até que</a:t>
            </a: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condição (</a:t>
            </a:r>
            <a:r>
              <a:rPr lang="pt-BR" sz="2300" i="1" kern="0" dirty="0">
                <a:effectLst/>
                <a:latin typeface="Arial Narrow" panose="020B0606020202030204" pitchFamily="34" charset="0"/>
                <a:ea typeface="Times New Roman" panose="02020603050405020304" pitchFamily="18" charset="0"/>
                <a:cs typeface="Times New Roman" panose="02020603050405020304" pitchFamily="18" charset="0"/>
              </a:rPr>
              <a:t>se, caso, desde que</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adição (</a:t>
            </a:r>
            <a:r>
              <a:rPr lang="pt-BR" sz="2300" i="1" kern="0" dirty="0">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i="1" kern="0" dirty="0">
                <a:effectLst/>
                <a:latin typeface="Arial Narrow" panose="020B0606020202030204" pitchFamily="34" charset="0"/>
                <a:ea typeface="Times New Roman" panose="02020603050405020304" pitchFamily="18" charset="0"/>
                <a:cs typeface="Arial" panose="020B0604020202020204" pitchFamily="34" charset="0"/>
              </a:rPr>
              <a:t>além disso</a:t>
            </a: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oposição (</a:t>
            </a:r>
            <a:r>
              <a:rPr lang="pt-BR" sz="2300" i="1" kern="0" dirty="0">
                <a:effectLst/>
                <a:latin typeface="Arial Narrow" panose="020B0606020202030204" pitchFamily="34" charset="0"/>
                <a:ea typeface="Times New Roman" panose="02020603050405020304" pitchFamily="18" charset="0"/>
                <a:cs typeface="Arial" panose="020B0604020202020204" pitchFamily="34" charset="0"/>
              </a:rPr>
              <a:t>todavia, contudo</a:t>
            </a:r>
            <a:r>
              <a:rPr lang="pt-BR" sz="230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etc.</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0" dirty="0">
                <a:solidFill>
                  <a:srgbClr val="343A4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Em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É dever de todos comunicar à autoridade competente qualquer forma de ameaça </a:t>
            </a:r>
            <a:r>
              <a:rPr lang="pt-BR" sz="2300" b="1" u="sng"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ou</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de violação aos direitos da pessoa com deficiência.”, o termo em destaque estabelece uma relação lógico-discursiva. Qual é essa relação?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7508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E128-CD7A-FEA9-F945-0708BB33186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C96775D-8AEA-62D5-4852-457AD1008EA9}"/>
              </a:ext>
            </a:extLst>
          </p:cNvPr>
          <p:cNvSpPr txBox="1"/>
          <p:nvPr/>
        </p:nvSpPr>
        <p:spPr>
          <a:xfrm>
            <a:off x="358588" y="788625"/>
            <a:ext cx="11474824" cy="1477328"/>
          </a:xfrm>
          <a:prstGeom prst="rect">
            <a:avLst/>
          </a:prstGeom>
          <a:noFill/>
        </p:spPr>
        <p:txBody>
          <a:bodyPr wrap="square">
            <a:spAutoFit/>
          </a:bodyPr>
          <a:lstStyle/>
          <a:p>
            <a:pPr algn="just"/>
            <a:r>
              <a:rPr lang="pt-BR" sz="225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9</a:t>
            </a:r>
            <a:r>
              <a:rPr lang="pt-BR" sz="225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Segundo o </a:t>
            </a:r>
            <a:r>
              <a:rPr lang="pt-BR" sz="225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Art. 3º</a:t>
            </a:r>
            <a:r>
              <a:rPr lang="pt-BR" sz="225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da Lei Brasileira de Inclusão da Pessoa com Deficiência – as “barreiras” são qualquer entrave, obstáculo, atitude ou comportamento que limite ou impeça a participação social da pessoa com deficiência. Diante do que orienta a Lei nº 13.146/2015, associe as barreiras apresentadas às suas conceituações corretas.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63874DD6-37A6-7D86-EF24-C83EB8105F2A}"/>
              </a:ext>
            </a:extLst>
          </p:cNvPr>
          <p:cNvGraphicFramePr>
            <a:graphicFrameLocks noGrp="1"/>
          </p:cNvGraphicFramePr>
          <p:nvPr>
            <p:extLst>
              <p:ext uri="{D42A27DB-BD31-4B8C-83A1-F6EECF244321}">
                <p14:modId xmlns:p14="http://schemas.microsoft.com/office/powerpoint/2010/main" val="5848298"/>
              </p:ext>
            </p:extLst>
          </p:nvPr>
        </p:nvGraphicFramePr>
        <p:xfrm>
          <a:off x="358588" y="2331591"/>
          <a:ext cx="11474824" cy="3855720"/>
        </p:xfrm>
        <a:graphic>
          <a:graphicData uri="http://schemas.openxmlformats.org/drawingml/2006/table">
            <a:tbl>
              <a:tblPr firstRow="1" firstCol="1" bandRow="1">
                <a:tableStyleId>{5C22544A-7EE6-4342-B048-85BDC9FD1C3A}</a:tableStyleId>
              </a:tblPr>
              <a:tblGrid>
                <a:gridCol w="3261590">
                  <a:extLst>
                    <a:ext uri="{9D8B030D-6E8A-4147-A177-3AD203B41FA5}">
                      <a16:colId xmlns:a16="http://schemas.microsoft.com/office/drawing/2014/main" val="728522401"/>
                    </a:ext>
                  </a:extLst>
                </a:gridCol>
                <a:gridCol w="8213234">
                  <a:extLst>
                    <a:ext uri="{9D8B030D-6E8A-4147-A177-3AD203B41FA5}">
                      <a16:colId xmlns:a16="http://schemas.microsoft.com/office/drawing/2014/main" val="298620648"/>
                    </a:ext>
                  </a:extLst>
                </a:gridCol>
              </a:tblGrid>
              <a:tr h="0">
                <a:tc>
                  <a:txBody>
                    <a:bodyPr/>
                    <a:lstStyle/>
                    <a:p>
                      <a:pPr>
                        <a:lnSpc>
                          <a:spcPct val="100000"/>
                        </a:lnSpc>
                        <a:spcAft>
                          <a:spcPts val="0"/>
                        </a:spcAft>
                      </a:pPr>
                      <a:r>
                        <a:rPr lang="pt-BR" sz="2300" b="0" kern="100">
                          <a:solidFill>
                            <a:sysClr val="windowText" lastClr="000000"/>
                          </a:solidFill>
                          <a:effectLst/>
                          <a:highlight>
                            <a:srgbClr val="FFFFFF"/>
                          </a:highlight>
                          <a:latin typeface="Arial Narrow" panose="020B0606020202030204" pitchFamily="34" charset="0"/>
                        </a:rPr>
                        <a:t>I - Barreiras urbanísticas</a:t>
                      </a:r>
                      <a:endParaRPr lang="pt-BR" sz="2300" b="0" kern="100">
                        <a:solidFill>
                          <a:sysClr val="windowText" lastClr="0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pt-BR" sz="2300" b="0" kern="100">
                          <a:solidFill>
                            <a:sysClr val="windowText" lastClr="000000"/>
                          </a:solidFill>
                          <a:effectLst/>
                          <a:highlight>
                            <a:srgbClr val="FFFFFF"/>
                          </a:highlight>
                          <a:latin typeface="Arial Narrow" panose="020B0606020202030204" pitchFamily="34" charset="0"/>
                        </a:rPr>
                        <a:t>(   ) Aquelas existentes nos edifícios públicos e privados.</a:t>
                      </a:r>
                      <a:endParaRPr lang="pt-BR" sz="2300" b="0" kern="100">
                        <a:solidFill>
                          <a:sysClr val="windowText" lastClr="0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0035799"/>
                  </a:ext>
                </a:extLst>
              </a:tr>
              <a:tr h="252095">
                <a:tc>
                  <a:txBody>
                    <a:bodyPr/>
                    <a:lstStyle/>
                    <a:p>
                      <a:pPr algn="just">
                        <a:lnSpc>
                          <a:spcPct val="100000"/>
                        </a:lnSpc>
                        <a:spcAft>
                          <a:spcPts val="0"/>
                        </a:spcAft>
                      </a:pPr>
                      <a:r>
                        <a:rPr lang="pt-BR" sz="2300" b="0" kern="100">
                          <a:solidFill>
                            <a:sysClr val="windowText" lastClr="000000"/>
                          </a:solidFill>
                          <a:effectLst/>
                          <a:highlight>
                            <a:srgbClr val="FFFFFF"/>
                          </a:highlight>
                          <a:latin typeface="Arial Narrow" panose="020B0606020202030204" pitchFamily="34" charset="0"/>
                        </a:rPr>
                        <a:t>II - Barreiras arquitetônicas</a:t>
                      </a:r>
                      <a:endParaRPr lang="pt-BR" sz="2300" b="0" kern="100">
                        <a:solidFill>
                          <a:sysClr val="windowText" lastClr="0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pt-BR" sz="2300" b="0" kern="100" dirty="0">
                          <a:solidFill>
                            <a:sysClr val="windowText" lastClr="000000"/>
                          </a:solidFill>
                          <a:effectLst/>
                          <a:highlight>
                            <a:srgbClr val="FFFFFF"/>
                          </a:highlight>
                          <a:latin typeface="Arial Narrow" panose="020B0606020202030204" pitchFamily="34" charset="0"/>
                        </a:rPr>
                        <a:t>(   ) Qualquer entrave, obstáculo, atitude ou comportamento que dificulte ou impossibilite a expressão ou o recebimento de mensagens e de informações por intermédio de sistemas de comunicação e de tecnologia da informação.</a:t>
                      </a:r>
                      <a:endParaRPr lang="pt-BR" sz="2300" b="0" kern="100" dirty="0">
                        <a:solidFill>
                          <a:sysClr val="windowText" lastClr="0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0853099"/>
                  </a:ext>
                </a:extLst>
              </a:tr>
              <a:tr h="0">
                <a:tc>
                  <a:txBody>
                    <a:bodyPr/>
                    <a:lstStyle/>
                    <a:p>
                      <a:pPr>
                        <a:lnSpc>
                          <a:spcPct val="100000"/>
                        </a:lnSpc>
                        <a:spcAft>
                          <a:spcPts val="0"/>
                        </a:spcAft>
                      </a:pPr>
                      <a:r>
                        <a:rPr lang="pt-BR" sz="2300" b="0" kern="100">
                          <a:solidFill>
                            <a:sysClr val="windowText" lastClr="000000"/>
                          </a:solidFill>
                          <a:effectLst/>
                          <a:highlight>
                            <a:srgbClr val="FFFFFF"/>
                          </a:highlight>
                          <a:latin typeface="Arial Narrow" panose="020B0606020202030204" pitchFamily="34" charset="0"/>
                        </a:rPr>
                        <a:t>III - Barreiras nas comunicações e na informação</a:t>
                      </a:r>
                      <a:endParaRPr lang="pt-BR" sz="2300" b="0" kern="100">
                        <a:solidFill>
                          <a:sysClr val="windowText" lastClr="0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pt-BR" sz="2300" b="0" kern="100">
                          <a:solidFill>
                            <a:sysClr val="windowText" lastClr="000000"/>
                          </a:solidFill>
                          <a:effectLst/>
                          <a:highlight>
                            <a:srgbClr val="FFFFFF"/>
                          </a:highlight>
                          <a:latin typeface="Arial Narrow" panose="020B0606020202030204" pitchFamily="34" charset="0"/>
                        </a:rPr>
                        <a:t>(   ) Aquelas existentes nas vias e nos espaços públicos e privados abertos ao público ou de uso coletivo.</a:t>
                      </a:r>
                      <a:endParaRPr lang="pt-BR" sz="2300" b="0" kern="100">
                        <a:solidFill>
                          <a:sysClr val="windowText" lastClr="0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0934696"/>
                  </a:ext>
                </a:extLst>
              </a:tr>
              <a:tr h="0">
                <a:tc>
                  <a:txBody>
                    <a:bodyPr/>
                    <a:lstStyle/>
                    <a:p>
                      <a:pPr>
                        <a:lnSpc>
                          <a:spcPct val="100000"/>
                        </a:lnSpc>
                        <a:spcAft>
                          <a:spcPts val="0"/>
                        </a:spcAft>
                      </a:pPr>
                      <a:r>
                        <a:rPr lang="pt-BR" sz="2300" b="0" kern="100">
                          <a:solidFill>
                            <a:sysClr val="windowText" lastClr="000000"/>
                          </a:solidFill>
                          <a:effectLst/>
                          <a:highlight>
                            <a:srgbClr val="FFFFFF"/>
                          </a:highlight>
                          <a:latin typeface="Arial Narrow" panose="020B0606020202030204" pitchFamily="34" charset="0"/>
                        </a:rPr>
                        <a:t>IV - Barreiras atitudinais</a:t>
                      </a:r>
                      <a:endParaRPr lang="pt-BR" sz="2300" b="0" kern="100">
                        <a:solidFill>
                          <a:sysClr val="windowText" lastClr="0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pt-BR" sz="2300" b="0" kern="100" dirty="0">
                          <a:solidFill>
                            <a:sysClr val="windowText" lastClr="000000"/>
                          </a:solidFill>
                          <a:effectLst/>
                          <a:highlight>
                            <a:srgbClr val="FFFFFF"/>
                          </a:highlight>
                          <a:latin typeface="Arial Narrow" panose="020B0606020202030204" pitchFamily="34" charset="0"/>
                        </a:rPr>
                        <a:t>( ) Atitudes ou comportamentos que impeçam ou prejudiquem a participação social da pessoa com deficiência em igualdade de condições e oportunidades com as demais pessoas.</a:t>
                      </a:r>
                      <a:endParaRPr lang="pt-BR" sz="2300" b="0" kern="100" dirty="0">
                        <a:solidFill>
                          <a:sysClr val="windowText" lastClr="0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1038195"/>
                  </a:ext>
                </a:extLst>
              </a:tr>
            </a:tbl>
          </a:graphicData>
        </a:graphic>
      </p:graphicFrame>
    </p:spTree>
    <p:extLst>
      <p:ext uri="{BB962C8B-B14F-4D97-AF65-F5344CB8AC3E}">
        <p14:creationId xmlns:p14="http://schemas.microsoft.com/office/powerpoint/2010/main" val="232669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E128-CD7A-FEA9-F945-0708BB33186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42D00E4-357D-D814-5755-304E41E83E85}"/>
              </a:ext>
            </a:extLst>
          </p:cNvPr>
          <p:cNvSpPr txBox="1"/>
          <p:nvPr/>
        </p:nvSpPr>
        <p:spPr>
          <a:xfrm>
            <a:off x="421340" y="938346"/>
            <a:ext cx="11394141" cy="1693990"/>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10</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 pontuação,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além de demarcar unidades de sentido, garante expressividade ao texto, provocando efeitos de sentido diversos. Assim, e</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m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1º</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instituída a Lei Brasileira de Inclusão da Pessoa com Deficiência (Estatuto da Pessoa com Deficiência),”, por que os parênteses foram empregados nesse contexto?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4779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E128-CD7A-FEA9-F945-0708BB33186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05A61F8-EDCD-C57A-00C1-36B257E5961C}"/>
              </a:ext>
            </a:extLst>
          </p:cNvPr>
          <p:cNvSpPr txBox="1"/>
          <p:nvPr/>
        </p:nvSpPr>
        <p:spPr>
          <a:xfrm>
            <a:off x="349622" y="835249"/>
            <a:ext cx="11456895" cy="961802"/>
          </a:xfrm>
          <a:prstGeom prst="rect">
            <a:avLst/>
          </a:prstGeom>
          <a:noFill/>
        </p:spPr>
        <p:txBody>
          <a:bodyPr wrap="square">
            <a:spAutoFit/>
          </a:bodyPr>
          <a:lstStyle/>
          <a:p>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050" kern="100" dirty="0">
                <a:solidFill>
                  <a:srgbClr val="474747"/>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Texto&#10;&#10;Descrição gerada automaticamente">
            <a:extLst>
              <a:ext uri="{FF2B5EF4-FFF2-40B4-BE49-F238E27FC236}">
                <a16:creationId xmlns:a16="http://schemas.microsoft.com/office/drawing/2014/main" id="{B0FE9BCC-058D-F9DF-065E-9E051041FF9B}"/>
              </a:ext>
            </a:extLst>
          </p:cNvPr>
          <p:cNvPicPr>
            <a:picLocks noChangeAspect="1"/>
          </p:cNvPicPr>
          <p:nvPr/>
        </p:nvPicPr>
        <p:blipFill rotWithShape="1">
          <a:blip r:embed="rId2">
            <a:extLst>
              <a:ext uri="{28A0092B-C50C-407E-A947-70E740481C1C}">
                <a14:useLocalDpi xmlns:a14="http://schemas.microsoft.com/office/drawing/2010/main" val="0"/>
              </a:ext>
            </a:extLst>
          </a:blip>
          <a:srcRect l="4500" t="4000" r="3750"/>
          <a:stretch/>
        </p:blipFill>
        <p:spPr bwMode="auto">
          <a:xfrm>
            <a:off x="654422" y="1797051"/>
            <a:ext cx="4105837" cy="4296806"/>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21D1F4F1-B517-5338-15A5-FED87CE3EAF0}"/>
              </a:ext>
            </a:extLst>
          </p:cNvPr>
          <p:cNvSpPr txBox="1"/>
          <p:nvPr/>
        </p:nvSpPr>
        <p:spPr>
          <a:xfrm>
            <a:off x="349623" y="6093857"/>
            <a:ext cx="4724402" cy="413255"/>
          </a:xfrm>
          <a:prstGeom prst="rect">
            <a:avLst/>
          </a:prstGeom>
          <a:noFill/>
        </p:spPr>
        <p:txBody>
          <a:bodyPr wrap="square">
            <a:spAutoFit/>
          </a:bodyPr>
          <a:lstStyle/>
          <a:p>
            <a:pPr algn="ct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https://www.tjdft.jus.br/institucional/imprensa/campanhas-e-produtos/direito-facil/edicao-semanal/estatuto-da-pessoa-com-deficiencia Acesso em: 17 abr.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7AE38BEA-DF54-94BA-2FDE-79B31D2D6058}"/>
              </a:ext>
            </a:extLst>
          </p:cNvPr>
          <p:cNvSpPr txBox="1"/>
          <p:nvPr/>
        </p:nvSpPr>
        <p:spPr>
          <a:xfrm>
            <a:off x="5074025" y="1797051"/>
            <a:ext cx="6732492" cy="4078039"/>
          </a:xfrm>
          <a:prstGeom prst="rect">
            <a:avLst/>
          </a:prstGeom>
          <a:noFill/>
        </p:spPr>
        <p:txBody>
          <a:bodyPr wrap="square">
            <a:spAutoFit/>
          </a:bodyPr>
          <a:lstStyle/>
          <a:p>
            <a:pPr algn="just"/>
            <a:r>
              <a:rPr lang="pt-BR" sz="23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11</a:t>
            </a: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Observe o texto II: a Lei 13.146/2015 “assegura e promove, a todas as pessoas com deficiência, condições de igualdade, o exercício dos direitos e das liberdades fundamentais.” Dessa maneira, a condição de igualdade em relação às demais pessoas deve se dar</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600" kern="0" dirty="0">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endParaRPr lang="pt-BR" sz="1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sem nenhuma espécie de discriminação, distinção, restrição ou exclusão.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prioritariamente no usufruto de benefícios decorrentes de ação afirmativa.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no acesso ao uso de tecnologias assistivas para acessar os programas e as políticas.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3484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E128-CD7A-FEA9-F945-0708BB33186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DF9D1C6-CCC1-CF3E-D7D6-C553B1B6E84F}"/>
              </a:ext>
            </a:extLst>
          </p:cNvPr>
          <p:cNvSpPr txBox="1"/>
          <p:nvPr/>
        </p:nvSpPr>
        <p:spPr>
          <a:xfrm>
            <a:off x="448234" y="904579"/>
            <a:ext cx="11358283" cy="1693990"/>
          </a:xfrm>
          <a:prstGeom prst="rect">
            <a:avLst/>
          </a:prstGeom>
          <a:noFill/>
        </p:spPr>
        <p:txBody>
          <a:bodyPr wrap="square">
            <a:spAutoFit/>
          </a:bodyPr>
          <a:lstStyle/>
          <a:p>
            <a:pPr marR="90170" algn="just">
              <a:lnSpc>
                <a:spcPct val="115000"/>
              </a:lnSpc>
              <a:spcAft>
                <a:spcPts val="800"/>
              </a:spcAft>
              <a:tabLst>
                <a:tab pos="270510" algn="l"/>
              </a:tabLst>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12</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língua é a nossa expressão básica e sendo assim, ela muda conforme a região, época, cultura, experiências, contexto e as necessidades do indivíduo e do grupo que se expressa. É essencial observar que toda “variação linguística” é adequada para atender às necessidades comunicativas do falante. Assim, qual(is) é(são) a(s) característica(s) da linguagem dos textos normativos?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1680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F1268CB-A3E7-3122-22D6-76C305B2983F}"/>
              </a:ext>
            </a:extLst>
          </p:cNvPr>
          <p:cNvGraphicFramePr>
            <a:graphicFrameLocks noGrp="1"/>
          </p:cNvGraphicFramePr>
          <p:nvPr>
            <p:extLst>
              <p:ext uri="{D42A27DB-BD31-4B8C-83A1-F6EECF244321}">
                <p14:modId xmlns:p14="http://schemas.microsoft.com/office/powerpoint/2010/main" val="519517982"/>
              </p:ext>
            </p:extLst>
          </p:nvPr>
        </p:nvGraphicFramePr>
        <p:xfrm>
          <a:off x="421689" y="752967"/>
          <a:ext cx="11388571" cy="327597"/>
        </p:xfrm>
        <a:graphic>
          <a:graphicData uri="http://schemas.openxmlformats.org/drawingml/2006/table">
            <a:tbl>
              <a:tblPr firstRow="1" firstCol="1" bandRow="1"/>
              <a:tblGrid>
                <a:gridCol w="11388571">
                  <a:extLst>
                    <a:ext uri="{9D8B030D-6E8A-4147-A177-3AD203B41FA5}">
                      <a16:colId xmlns:a16="http://schemas.microsoft.com/office/drawing/2014/main" val="133319263"/>
                    </a:ext>
                  </a:extLst>
                </a:gridCol>
              </a:tblGrid>
              <a:tr h="0">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3FF"/>
                    </a:solidFill>
                  </a:tcPr>
                </a:tc>
                <a:extLst>
                  <a:ext uri="{0D108BD9-81ED-4DB2-BD59-A6C34878D82A}">
                    <a16:rowId xmlns:a16="http://schemas.microsoft.com/office/drawing/2014/main" val="2126762958"/>
                  </a:ext>
                </a:extLst>
              </a:tr>
            </a:tbl>
          </a:graphicData>
        </a:graphic>
      </p:graphicFrame>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03A5462B-7855-5341-DA09-FE1A4B29B022}"/>
              </a:ext>
            </a:extLst>
          </p:cNvPr>
          <p:cNvSpPr txBox="1"/>
          <p:nvPr/>
        </p:nvSpPr>
        <p:spPr>
          <a:xfrm>
            <a:off x="381740" y="1080564"/>
            <a:ext cx="11452194" cy="845616"/>
          </a:xfrm>
          <a:prstGeom prst="rect">
            <a:avLst/>
          </a:prstGeom>
          <a:noFill/>
        </p:spPr>
        <p:txBody>
          <a:bodyPr wrap="square">
            <a:spAutoFit/>
          </a:bodyPr>
          <a:lstStyle/>
          <a:p>
            <a:pPr algn="just">
              <a:lnSpc>
                <a:spcPct val="115000"/>
              </a:lnSpc>
            </a:pPr>
            <a:r>
              <a:rPr lang="pt-BR" sz="2200" b="1" kern="100" dirty="0">
                <a:latin typeface="Arial Narrow" panose="020B0606020202030204" pitchFamily="34" charset="0"/>
                <a:ea typeface="Calibri" panose="020F0502020204030204" pitchFamily="34" charset="0"/>
                <a:cs typeface="Times New Roman" panose="02020603050405020304" pitchFamily="18" charset="0"/>
              </a:rPr>
              <a:t>Semana 2</a:t>
            </a:r>
          </a:p>
          <a:p>
            <a:pPr algn="just">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Sistematizando os conhecimentos</a:t>
            </a:r>
            <a:endParaRPr lang="pt-BR" sz="2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9F923D1B-2E59-0862-6DBC-C3D1D94AF68B}"/>
              </a:ext>
            </a:extLst>
          </p:cNvPr>
          <p:cNvSpPr txBox="1"/>
          <p:nvPr/>
        </p:nvSpPr>
        <p:spPr>
          <a:xfrm>
            <a:off x="401714" y="1947844"/>
            <a:ext cx="11388571" cy="954107"/>
          </a:xfrm>
          <a:prstGeom prst="rect">
            <a:avLst/>
          </a:prstGeom>
          <a:noFill/>
        </p:spPr>
        <p:txBody>
          <a:bodyPr wrap="square">
            <a:spAutoFit/>
          </a:bodyPr>
          <a:lstStyle/>
          <a:p>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Leia mais um fragmento do Estatuto da Pessoa com Deficiência.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BD57CFB-AAC5-2D32-3ED1-4E022DD6F131}"/>
              </a:ext>
            </a:extLst>
          </p:cNvPr>
          <p:cNvSpPr txBox="1"/>
          <p:nvPr/>
        </p:nvSpPr>
        <p:spPr>
          <a:xfrm>
            <a:off x="381740" y="2901951"/>
            <a:ext cx="11428520" cy="3631763"/>
          </a:xfrm>
          <a:prstGeom prst="rect">
            <a:avLst/>
          </a:prstGeom>
          <a:noFill/>
        </p:spPr>
        <p:txBody>
          <a:bodyPr wrap="square">
            <a:spAutoFit/>
          </a:bodyPr>
          <a:lstStyle/>
          <a:p>
            <a:pPr algn="ctr"/>
            <a:r>
              <a:rPr lang="pt-BR" sz="23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300" dirty="0">
              <a:effectLst/>
              <a:latin typeface="Times New Roman" panose="02020603050405020304" pitchFamily="18" charset="0"/>
              <a:ea typeface="Times New Roman" panose="02020603050405020304" pitchFamily="18" charset="0"/>
            </a:endParaRPr>
          </a:p>
          <a:p>
            <a:pPr algn="ctr"/>
            <a:r>
              <a:rPr lang="pt-BR" sz="2300" b="1" dirty="0">
                <a:effectLst/>
                <a:latin typeface="Arial Narrow" panose="020B0606020202030204" pitchFamily="34" charset="0"/>
                <a:ea typeface="Times New Roman" panose="02020603050405020304" pitchFamily="18" charset="0"/>
                <a:cs typeface="Arial" panose="020B0604020202020204" pitchFamily="34" charset="0"/>
              </a:rPr>
              <a:t>TÍTULO II</a:t>
            </a:r>
            <a:endParaRPr lang="pt-BR" sz="2300" dirty="0">
              <a:effectLst/>
              <a:latin typeface="Times New Roman" panose="02020603050405020304" pitchFamily="18" charset="0"/>
              <a:ea typeface="Times New Roman" panose="02020603050405020304" pitchFamily="18" charset="0"/>
            </a:endParaRPr>
          </a:p>
          <a:p>
            <a:pPr algn="ctr"/>
            <a:r>
              <a:rPr lang="pt-BR" sz="2300" b="1" dirty="0">
                <a:effectLst/>
                <a:latin typeface="Arial Narrow" panose="020B0606020202030204" pitchFamily="34" charset="0"/>
                <a:ea typeface="Times New Roman" panose="02020603050405020304" pitchFamily="18" charset="0"/>
                <a:cs typeface="Arial" panose="020B0604020202020204" pitchFamily="34" charset="0"/>
              </a:rPr>
              <a:t>Dos Direitos Fundamentais</a:t>
            </a:r>
            <a:endParaRPr lang="pt-BR" sz="2300" dirty="0">
              <a:effectLst/>
              <a:latin typeface="Times New Roman" panose="02020603050405020304" pitchFamily="18" charset="0"/>
              <a:ea typeface="Times New Roman" panose="02020603050405020304" pitchFamily="18" charset="0"/>
            </a:endParaRPr>
          </a:p>
          <a:p>
            <a:pPr algn="ctr"/>
            <a:r>
              <a:rPr lang="pt-BR" sz="2300" b="1" dirty="0">
                <a:effectLst/>
                <a:latin typeface="Arial Narrow" panose="020B0606020202030204" pitchFamily="34" charset="0"/>
                <a:ea typeface="Times New Roman" panose="02020603050405020304" pitchFamily="18" charset="0"/>
                <a:cs typeface="Arial" panose="020B0604020202020204" pitchFamily="34" charset="0"/>
              </a:rPr>
              <a:t>CAPÍTULO I</a:t>
            </a:r>
            <a:endParaRPr lang="pt-BR" sz="2300" dirty="0">
              <a:effectLst/>
              <a:latin typeface="Times New Roman" panose="02020603050405020304" pitchFamily="18" charset="0"/>
              <a:ea typeface="Times New Roman" panose="02020603050405020304" pitchFamily="18" charset="0"/>
            </a:endParaRPr>
          </a:p>
          <a:p>
            <a:pPr algn="ctr"/>
            <a:r>
              <a:rPr lang="pt-BR" sz="2300" b="1" dirty="0">
                <a:effectLst/>
                <a:latin typeface="Arial Narrow" panose="020B0606020202030204" pitchFamily="34" charset="0"/>
                <a:ea typeface="Times New Roman" panose="02020603050405020304" pitchFamily="18" charset="0"/>
                <a:cs typeface="Arial" panose="020B0604020202020204" pitchFamily="34" charset="0"/>
              </a:rPr>
              <a:t>Do Direito à Vida</a:t>
            </a:r>
            <a:endParaRPr lang="pt-BR" sz="2300" dirty="0">
              <a:effectLst/>
              <a:latin typeface="Times New Roman" panose="02020603050405020304" pitchFamily="18" charset="0"/>
              <a:ea typeface="Times New Roman" panose="02020603050405020304" pitchFamily="18" charset="0"/>
            </a:endParaRPr>
          </a:p>
          <a:p>
            <a:pPr algn="just"/>
            <a:r>
              <a:rPr lang="pt-BR" sz="2300" b="1" dirty="0">
                <a:effectLst/>
                <a:latin typeface="Arial Narrow" panose="020B0606020202030204" pitchFamily="34" charset="0"/>
                <a:ea typeface="Times New Roman" panose="02020603050405020304" pitchFamily="18" charset="0"/>
                <a:cs typeface="Arial" panose="020B0604020202020204" pitchFamily="34" charset="0"/>
              </a:rPr>
              <a:t>Art. 10.</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Compete ao poder público garantir a dignidade da pessoa com deficiência ao longo de toda a vida.</a:t>
            </a:r>
            <a:endParaRPr lang="pt-BR" sz="2300" dirty="0">
              <a:effectLst/>
              <a:latin typeface="Times New Roman" panose="02020603050405020304" pitchFamily="18" charset="0"/>
              <a:ea typeface="Times New Roman" panose="02020603050405020304" pitchFamily="18" charset="0"/>
            </a:endParaRPr>
          </a:p>
          <a:p>
            <a:pPr algn="just"/>
            <a:r>
              <a:rPr lang="pt-BR" sz="2300" i="1" dirty="0">
                <a:effectLst/>
                <a:latin typeface="Arial Narrow" panose="020B0606020202030204" pitchFamily="34" charset="0"/>
                <a:ea typeface="Times New Roman" panose="02020603050405020304" pitchFamily="18" charset="0"/>
                <a:cs typeface="Arial" panose="020B0604020202020204" pitchFamily="34" charset="0"/>
              </a:rPr>
              <a:t>Parágrafo único</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Em situações de risco, emergência ou estado de calamidade pública, a pessoa com deficiência será considerada vulnerável, devendo o poder público adotar medidas para sua proteção e segurança. </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25175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5BD57CFB-AAC5-2D32-3ED1-4E022DD6F131}"/>
              </a:ext>
            </a:extLst>
          </p:cNvPr>
          <p:cNvSpPr txBox="1"/>
          <p:nvPr/>
        </p:nvSpPr>
        <p:spPr>
          <a:xfrm>
            <a:off x="381740" y="1080564"/>
            <a:ext cx="11428520" cy="4693593"/>
          </a:xfrm>
          <a:prstGeom prst="rect">
            <a:avLst/>
          </a:prstGeom>
          <a:noFill/>
        </p:spPr>
        <p:txBody>
          <a:bodyPr wrap="square">
            <a:spAutoFit/>
          </a:bodyPr>
          <a:lstStyle/>
          <a:p>
            <a:pPr algn="just"/>
            <a:r>
              <a:rPr lang="pt-BR" sz="2300" b="1" dirty="0">
                <a:effectLst/>
                <a:latin typeface="Arial Narrow" panose="020B0606020202030204" pitchFamily="34" charset="0"/>
                <a:ea typeface="Times New Roman" panose="02020603050405020304" pitchFamily="18" charset="0"/>
                <a:cs typeface="Arial" panose="020B0604020202020204" pitchFamily="34" charset="0"/>
              </a:rPr>
              <a:t>Art. 11.</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A pessoa com deficiência não poderá ser obrigada a se submeter a intervenção clínica ou cirúrgica, a tratamento ou a institucionalização forçada.</a:t>
            </a:r>
            <a:endParaRPr lang="pt-BR" sz="2300" dirty="0">
              <a:effectLst/>
              <a:latin typeface="Times New Roman" panose="02020603050405020304" pitchFamily="18" charset="0"/>
              <a:ea typeface="Times New Roman" panose="02020603050405020304" pitchFamily="18" charset="0"/>
            </a:endParaRPr>
          </a:p>
          <a:p>
            <a:pPr algn="just"/>
            <a:r>
              <a:rPr lang="pt-BR" sz="2300" i="1" dirty="0">
                <a:effectLst/>
                <a:latin typeface="Arial Narrow" panose="020B0606020202030204" pitchFamily="34" charset="0"/>
                <a:ea typeface="Times New Roman" panose="02020603050405020304" pitchFamily="18" charset="0"/>
                <a:cs typeface="Arial" panose="020B0604020202020204" pitchFamily="34" charset="0"/>
              </a:rPr>
              <a:t>Parágrafo único</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O consentimento da pessoa com deficiência em situação de curatela poderá ser suprido, na forma da lei.</a:t>
            </a:r>
            <a:endParaRPr lang="pt-BR" sz="2300" dirty="0">
              <a:effectLst/>
              <a:latin typeface="Times New Roman" panose="02020603050405020304" pitchFamily="18" charset="0"/>
              <a:ea typeface="Times New Roman" panose="02020603050405020304" pitchFamily="18" charset="0"/>
            </a:endParaRPr>
          </a:p>
          <a:p>
            <a:pPr algn="just"/>
            <a:r>
              <a:rPr lang="pt-BR" sz="2300" b="1" dirty="0">
                <a:effectLst/>
                <a:latin typeface="Arial Narrow" panose="020B0606020202030204" pitchFamily="34" charset="0"/>
                <a:ea typeface="Times New Roman" panose="02020603050405020304" pitchFamily="18" charset="0"/>
                <a:cs typeface="Arial" panose="020B0604020202020204" pitchFamily="34" charset="0"/>
              </a:rPr>
              <a:t>Art. 12.</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 consentimento prévio, livre e esclarecido da pessoa com deficiência é indispensável para a realização de tratamento, procedimento, hospitalização e pesquisa científica.</a:t>
            </a:r>
            <a:endParaRPr lang="pt-BR" sz="2300" dirty="0">
              <a:effectLst/>
              <a:latin typeface="Times New Roman" panose="02020603050405020304" pitchFamily="18" charset="0"/>
              <a:ea typeface="Times New Roman" panose="02020603050405020304" pitchFamily="18" charset="0"/>
            </a:endParaRPr>
          </a:p>
          <a:p>
            <a:pPr marL="90170"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1º Em caso de pessoa com deficiência em situação de curatela, deve ser assegurada sua participação, no maior grau possível, para a obtenção de consentimento.</a:t>
            </a:r>
            <a:endParaRPr lang="pt-BR" sz="2300" dirty="0">
              <a:effectLst/>
              <a:latin typeface="Times New Roman" panose="02020603050405020304" pitchFamily="18" charset="0"/>
              <a:ea typeface="Times New Roman" panose="02020603050405020304" pitchFamily="18" charset="0"/>
            </a:endParaRPr>
          </a:p>
          <a:p>
            <a:pPr marL="90170"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300" dirty="0">
              <a:effectLst/>
              <a:latin typeface="Times New Roman" panose="02020603050405020304" pitchFamily="18" charset="0"/>
              <a:ea typeface="Times New Roman" panose="02020603050405020304" pitchFamily="18" charset="0"/>
            </a:endParaRPr>
          </a:p>
          <a:p>
            <a:pPr algn="just"/>
            <a:r>
              <a:rPr lang="pt-BR" sz="2300" b="1" dirty="0">
                <a:effectLst/>
                <a:latin typeface="Arial Narrow" panose="020B0606020202030204" pitchFamily="34" charset="0"/>
                <a:ea typeface="Times New Roman" panose="02020603050405020304" pitchFamily="18" charset="0"/>
                <a:cs typeface="Arial" panose="020B0604020202020204" pitchFamily="34" charset="0"/>
              </a:rPr>
              <a:t>Art. 13.</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A pessoa com deficiência somente será atendida sem seu consentimento prévio, livre e esclarecido em casos de risco de morte e de emergência em saúde, resguardado seu superior interesse e adotadas as salvaguardas legais cabíveis.</a:t>
            </a:r>
            <a:endParaRPr lang="pt-BR" sz="2300" dirty="0">
              <a:effectLst/>
              <a:latin typeface="Times New Roman" panose="02020603050405020304" pitchFamily="18" charset="0"/>
              <a:ea typeface="Times New Roman" panose="02020603050405020304" pitchFamily="18" charset="0"/>
            </a:endParaRPr>
          </a:p>
          <a:p>
            <a:pPr marL="90170"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27256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5BD57CFB-AAC5-2D32-3ED1-4E022DD6F131}"/>
              </a:ext>
            </a:extLst>
          </p:cNvPr>
          <p:cNvSpPr txBox="1"/>
          <p:nvPr/>
        </p:nvSpPr>
        <p:spPr>
          <a:xfrm>
            <a:off x="381740" y="707391"/>
            <a:ext cx="11428520" cy="3631763"/>
          </a:xfrm>
          <a:prstGeom prst="rect">
            <a:avLst/>
          </a:prstGeom>
          <a:noFill/>
        </p:spPr>
        <p:txBody>
          <a:bodyPr wrap="square">
            <a:spAutoFit/>
          </a:bodyPr>
          <a:lstStyle/>
          <a:p>
            <a:pPr algn="ctr"/>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CAPÍTULO IV</a:t>
            </a:r>
            <a:endParaRPr lang="pt-BR" sz="2300" dirty="0">
              <a:effectLst/>
              <a:latin typeface="Times New Roman" panose="02020603050405020304" pitchFamily="18" charset="0"/>
              <a:ea typeface="Times New Roman" panose="02020603050405020304" pitchFamily="18" charset="0"/>
            </a:endParaRPr>
          </a:p>
          <a:p>
            <a:pPr algn="ctr"/>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Do Direito à Educação</a:t>
            </a:r>
            <a:endParaRPr lang="pt-BR" sz="2300" dirty="0">
              <a:effectLst/>
              <a:latin typeface="Times New Roman" panose="02020603050405020304" pitchFamily="18" charset="0"/>
              <a:ea typeface="Times New Roman" panose="02020603050405020304" pitchFamily="18" charset="0"/>
            </a:endParaRPr>
          </a:p>
          <a:p>
            <a:pPr algn="just"/>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Art. 27.</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 educação constitui direito da pessoa com deficiência, assegurados sistema educacional inclusivo em todos os níveis e aprendizado ao longo de toda a vida, de forma a alcançar o máximo desenvolvimento possível de seus talentos e habilidades físicas, sensoriais, intelectuais e sociais, segundo suas características, interesses e necessidades de aprendizagem.</a:t>
            </a:r>
            <a:endParaRPr lang="pt-BR" sz="2300" dirty="0">
              <a:effectLst/>
              <a:latin typeface="Times New Roman" panose="02020603050405020304" pitchFamily="18" charset="0"/>
              <a:ea typeface="Times New Roman" panose="02020603050405020304" pitchFamily="18" charset="0"/>
            </a:endParaRPr>
          </a:p>
          <a:p>
            <a:pPr algn="just"/>
            <a:r>
              <a:rPr lang="pt-BR" sz="2300" i="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Parágrafo único</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É dever do Estado, da família, da comunidade escolar e da sociedade assegurar educação de qualidade à pessoa com deficiência, colocando-a a salvo de toda forma de violência, negligência e discriminação.</a:t>
            </a:r>
            <a:endParaRPr lang="pt-BR" sz="2300" dirty="0">
              <a:effectLst/>
              <a:latin typeface="Times New Roman" panose="02020603050405020304" pitchFamily="18" charset="0"/>
              <a:ea typeface="Times New Roman" panose="02020603050405020304" pitchFamily="18" charset="0"/>
            </a:endParaRPr>
          </a:p>
          <a:p>
            <a:pPr algn="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https://www.planalto.gov.br/ccivil_03/_ato2015-2018/2015/lei/l13146.htm Acesso em: 8 mai.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F24C7114-0C11-1208-E172-9B81EC951E84}"/>
              </a:ext>
            </a:extLst>
          </p:cNvPr>
          <p:cNvSpPr txBox="1"/>
          <p:nvPr/>
        </p:nvSpPr>
        <p:spPr>
          <a:xfrm>
            <a:off x="337168" y="4406318"/>
            <a:ext cx="11473092" cy="1954381"/>
          </a:xfrm>
          <a:prstGeom prst="rect">
            <a:avLst/>
          </a:prstGeom>
          <a:noFill/>
        </p:spPr>
        <p:txBody>
          <a:bodyPr wrap="square">
            <a:spAutoFit/>
          </a:bodyPr>
          <a:lstStyle/>
          <a:p>
            <a:pPr algn="just"/>
            <a:r>
              <a:rPr lang="pt-BR" sz="2300" b="1"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13</a:t>
            </a:r>
            <a:r>
              <a:rPr lang="pt-BR" sz="23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No trecho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O consentimento prévio, livre e esclarecido da pessoa com deficiência é indispensável </a:t>
            </a:r>
            <a:r>
              <a:rPr lang="pt-BR" sz="2300" b="1" u="sng"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para</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 realização de tratamento, procedimento, hospitalização </a:t>
            </a:r>
            <a:r>
              <a:rPr lang="pt-BR" sz="2300" b="1" u="sng"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e</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pesquisa científica.”, as palavras em destaque estabelecem relações, respectivamente, de</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pt-BR" sz="6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finalidade e adição.				(C) alternância e condição.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oposição e conclusão.			(D) finalidade e concessão.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7557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6918E204-D5D1-6C25-8449-D7E69EE1163B}"/>
              </a:ext>
            </a:extLst>
          </p:cNvPr>
          <p:cNvSpPr txBox="1"/>
          <p:nvPr/>
        </p:nvSpPr>
        <p:spPr>
          <a:xfrm>
            <a:off x="358902" y="992731"/>
            <a:ext cx="11473434" cy="3950120"/>
          </a:xfrm>
          <a:prstGeom prst="rect">
            <a:avLst/>
          </a:prstGeom>
          <a:noFill/>
        </p:spPr>
        <p:txBody>
          <a:bodyPr wrap="square">
            <a:spAutoFit/>
          </a:bodyPr>
          <a:lstStyle/>
          <a:p>
            <a:pPr>
              <a:lnSpc>
                <a:spcPct val="114000"/>
              </a:lnSpc>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14</a:t>
            </a: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O que diz o parágrafo único do Art. 27 da Lei Brasileira de Inclusão?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0" dirty="0">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15</a:t>
            </a:r>
            <a:r>
              <a:rPr lang="pt-BR" sz="24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Analise a afirmativa e marque Certo ou Errado:</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6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dirty="0">
                <a:effectLst/>
                <a:latin typeface="Arial Narrow" panose="020B0606020202030204" pitchFamily="34" charset="0"/>
                <a:ea typeface="Times New Roman" panose="02020603050405020304" pitchFamily="18" charset="0"/>
              </a:rPr>
              <a:t>Segundo a Lei nº 13.146/2015, “</a:t>
            </a:r>
            <a:r>
              <a:rPr lang="pt-BR" sz="2400" dirty="0">
                <a:effectLst/>
                <a:latin typeface="Arial Narrow" panose="020B0606020202030204" pitchFamily="34" charset="0"/>
                <a:ea typeface="Times New Roman" panose="02020603050405020304" pitchFamily="18" charset="0"/>
                <a:cs typeface="Arial" panose="020B0604020202020204" pitchFamily="34" charset="0"/>
              </a:rPr>
              <a:t>A educação constitui direito da pessoa com deficiência, assegurados sistema educacional inclusivo em todos os níveis e aprendizado ao longo de toda a vida, de forma a alcançar o mínimo desenvolvimento possível de seus talentos e habilidades físicas, sensoriais, intelectuais e sociais, segundo suas características, interesses e necessidades de aprendizagem.”</a:t>
            </a:r>
            <a:endParaRPr lang="pt-BR" sz="2400" dirty="0">
              <a:effectLst/>
              <a:latin typeface="Times New Roman" panose="02020603050405020304" pitchFamily="18" charset="0"/>
              <a:ea typeface="Times New Roman" panose="02020603050405020304" pitchFamily="18" charset="0"/>
            </a:endParaRPr>
          </a:p>
          <a:p>
            <a:pPr>
              <a:lnSpc>
                <a:spcPct val="114000"/>
              </a:lnSpc>
            </a:pPr>
            <a:r>
              <a:rPr lang="pt-BR" sz="24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Certo.</a:t>
            </a:r>
            <a:endParaRPr lang="pt-BR"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Errado.</a:t>
            </a:r>
          </a:p>
        </p:txBody>
      </p:sp>
    </p:spTree>
    <p:extLst>
      <p:ext uri="{BB962C8B-B14F-4D97-AF65-F5344CB8AC3E}">
        <p14:creationId xmlns:p14="http://schemas.microsoft.com/office/powerpoint/2010/main" val="3391066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08E1D-C94F-2F89-CB68-FC570681DAC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294D77E-65A4-BCFF-DADD-BB5592857528}"/>
              </a:ext>
            </a:extLst>
          </p:cNvPr>
          <p:cNvSpPr>
            <a:spLocks noChangeArrowheads="1"/>
          </p:cNvSpPr>
          <p:nvPr/>
        </p:nvSpPr>
        <p:spPr bwMode="auto">
          <a:xfrm>
            <a:off x="1683644" y="10805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BFA43A28-16FB-25E0-CD9A-F16715DEC99E}"/>
              </a:ext>
            </a:extLst>
          </p:cNvPr>
          <p:cNvSpPr txBox="1"/>
          <p:nvPr/>
        </p:nvSpPr>
        <p:spPr>
          <a:xfrm>
            <a:off x="358902" y="755640"/>
            <a:ext cx="11464290" cy="4642618"/>
          </a:xfrm>
          <a:prstGeom prst="rect">
            <a:avLst/>
          </a:prstGeom>
          <a:noFill/>
        </p:spPr>
        <p:txBody>
          <a:bodyPr wrap="square">
            <a:spAutoFit/>
          </a:bodyPr>
          <a:lstStyle/>
          <a:p>
            <a:pPr algn="just">
              <a:lnSpc>
                <a:spcPct val="115000"/>
              </a:lnSpc>
            </a:pPr>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16</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Em “...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 forma a alcançar o máximo desenvolvimento possível de seus talentos e habilidades físicas, sensoriais, intelectuais e sociais, ...”, as vírgulas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foram utilizadas para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marcar um discurso.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separar várias habilidades.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indicar uma circunstância de lugar.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intercalar uma expressão desconhecida.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17</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No Art. 3º, parágrafo único, diz: “</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É dever do Estado, da família, da comunidade escolar e da sociedade assegurar educação de qualidade à pessoa com deficiência, colocando-a a salvo de toda forma de violência, negligência e discriminação</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Qual é a importância de se instituir um Estatuto da Pessoa com Deficiência?</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793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05F2-0E89-FD31-1E26-4CA29C0E992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D749B52-24F2-6B0C-6CAE-322FFD5C555A}"/>
              </a:ext>
            </a:extLst>
          </p:cNvPr>
          <p:cNvGraphicFramePr>
            <a:graphicFrameLocks noGrp="1"/>
          </p:cNvGraphicFramePr>
          <p:nvPr>
            <p:extLst>
              <p:ext uri="{D42A27DB-BD31-4B8C-83A1-F6EECF244321}">
                <p14:modId xmlns:p14="http://schemas.microsoft.com/office/powerpoint/2010/main" val="1731991321"/>
              </p:ext>
            </p:extLst>
          </p:nvPr>
        </p:nvGraphicFramePr>
        <p:xfrm>
          <a:off x="481070" y="1155711"/>
          <a:ext cx="11229859" cy="2762504"/>
        </p:xfrm>
        <a:graphic>
          <a:graphicData uri="http://schemas.openxmlformats.org/drawingml/2006/table">
            <a:tbl>
              <a:tblPr firstRow="1" firstCol="1" bandRow="1">
                <a:tableStyleId>{5C22544A-7EE6-4342-B048-85BDC9FD1C3A}</a:tableStyleId>
              </a:tblPr>
              <a:tblGrid>
                <a:gridCol w="11229859">
                  <a:extLst>
                    <a:ext uri="{9D8B030D-6E8A-4147-A177-3AD203B41FA5}">
                      <a16:colId xmlns:a16="http://schemas.microsoft.com/office/drawing/2014/main" val="2670786235"/>
                    </a:ext>
                  </a:extLst>
                </a:gridCol>
              </a:tblGrid>
              <a:tr h="0">
                <a:tc>
                  <a:txBody>
                    <a:bodyPr/>
                    <a:lstStyle/>
                    <a:p>
                      <a:pPr algn="just">
                        <a:lnSpc>
                          <a:spcPct val="114000"/>
                        </a:lnSpc>
                      </a:pPr>
                      <a:r>
                        <a:rPr lang="pt-BR" sz="2300" b="0" kern="1200" dirty="0">
                          <a:solidFill>
                            <a:schemeClr val="tx1"/>
                          </a:solidFill>
                          <a:effectLst/>
                          <a:latin typeface="Arial Narrow" panose="020B0606020202030204" pitchFamily="34" charset="0"/>
                          <a:ea typeface="+mn-ea"/>
                          <a:cs typeface="+mn-cs"/>
                        </a:rPr>
                        <a:t>Os elementos que atuam como indicadores de argumentação são denominados de modalizadores discursivos. Eles são os encarregados de evidenciar o ponto de vista assumido pelo falante e assegurar o modo como ele elabora o discurso. </a:t>
                      </a:r>
                    </a:p>
                    <a:p>
                      <a:pPr algn="just">
                        <a:lnSpc>
                          <a:spcPct val="114000"/>
                        </a:lnSpc>
                      </a:pPr>
                      <a:r>
                        <a:rPr lang="pt-BR" sz="2300" b="0" kern="1200" dirty="0">
                          <a:solidFill>
                            <a:schemeClr val="tx1"/>
                          </a:solidFill>
                          <a:effectLst/>
                          <a:latin typeface="Arial Narrow" panose="020B0606020202030204" pitchFamily="34" charset="0"/>
                          <a:ea typeface="+mn-ea"/>
                          <a:cs typeface="+mn-cs"/>
                        </a:rPr>
                        <a:t>- Existem palavras, expressões que fortalecem o discurso ligado ao conteúdo temático e se apoia em valores do universo social para estabelecer “obrigação social”, “permissão” e “possibilidade” (efeito facultativo de permissão). (Modalizadores deônticos). Exemplos: É necessário / É dever / Poderá ser / Deve ser...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6599042"/>
                  </a:ext>
                </a:extLst>
              </a:tr>
            </a:tbl>
          </a:graphicData>
        </a:graphic>
      </p:graphicFrame>
      <p:pic>
        <p:nvPicPr>
          <p:cNvPr id="3" name="Imagem 2">
            <a:extLst>
              <a:ext uri="{FF2B5EF4-FFF2-40B4-BE49-F238E27FC236}">
                <a16:creationId xmlns:a16="http://schemas.microsoft.com/office/drawing/2014/main" id="{A292B8AD-B9A1-AD08-A8FE-A8CC6E71CB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1070" y="438304"/>
            <a:ext cx="3207787" cy="735904"/>
          </a:xfrm>
          <a:prstGeom prst="rect">
            <a:avLst/>
          </a:prstGeom>
          <a:noFill/>
          <a:ln>
            <a:noFill/>
          </a:ln>
        </p:spPr>
      </p:pic>
      <p:sp>
        <p:nvSpPr>
          <p:cNvPr id="5" name="CaixaDeTexto 4">
            <a:extLst>
              <a:ext uri="{FF2B5EF4-FFF2-40B4-BE49-F238E27FC236}">
                <a16:creationId xmlns:a16="http://schemas.microsoft.com/office/drawing/2014/main" id="{BF20A2B3-B575-01E8-62B8-960A0301B641}"/>
              </a:ext>
            </a:extLst>
          </p:cNvPr>
          <p:cNvSpPr txBox="1"/>
          <p:nvPr/>
        </p:nvSpPr>
        <p:spPr>
          <a:xfrm>
            <a:off x="322729" y="4121987"/>
            <a:ext cx="11546542" cy="1864165"/>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Identifique nos trechos do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Estatuto da Pessoa com Deficiência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seguir, os mecanismos de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modalização deôntica (de proibição, obrigatoriedade e possibilidade) e marque a opção correta.</a:t>
            </a:r>
          </a:p>
          <a:p>
            <a:pPr algn="just">
              <a:lnSpc>
                <a:spcPct val="115000"/>
              </a:lnSpc>
            </a:pPr>
            <a:endParaRPr lang="pt-BR" sz="10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a) “</a:t>
            </a:r>
            <a:r>
              <a:rPr lang="pt-BR" sz="2300" i="1" dirty="0">
                <a:effectLst/>
                <a:latin typeface="Arial Narrow" panose="020B0606020202030204" pitchFamily="34" charset="0"/>
                <a:ea typeface="Times New Roman" panose="02020603050405020304" pitchFamily="18" charset="0"/>
                <a:cs typeface="Arial" panose="020B0604020202020204" pitchFamily="34" charset="0"/>
              </a:rPr>
              <a:t>Parágrafo único</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O consentimento da pessoa com deficiência em situação de curatela </a:t>
            </a:r>
            <a:r>
              <a:rPr lang="pt-BR" sz="2300" b="1" u="sng" dirty="0">
                <a:effectLst/>
                <a:latin typeface="Arial Narrow" panose="020B0606020202030204" pitchFamily="34" charset="0"/>
                <a:ea typeface="Times New Roman" panose="02020603050405020304" pitchFamily="18" charset="0"/>
                <a:cs typeface="Arial" panose="020B0604020202020204" pitchFamily="34" charset="0"/>
              </a:rPr>
              <a:t>poderá ser</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suprido, na forma da lei.</a:t>
            </a:r>
            <a:r>
              <a:rPr lang="pt-BR" sz="2300" dirty="0">
                <a:effectLst/>
                <a:latin typeface="Arial Narrow" panose="020B0606020202030204" pitchFamily="34" charset="0"/>
                <a:ea typeface="Times New Roman" panose="02020603050405020304" pitchFamily="18" charset="0"/>
              </a:rPr>
              <a:t>”</a:t>
            </a:r>
            <a:endParaRPr lang="pt-BR" sz="2300" dirty="0">
              <a:effectLst/>
              <a:latin typeface="Times New Roman" panose="02020603050405020304" pitchFamily="18" charset="0"/>
              <a:ea typeface="Times New Roman" panose="02020603050405020304" pitchFamily="18" charset="0"/>
            </a:endParaRPr>
          </a:p>
        </p:txBody>
      </p:sp>
      <p:graphicFrame>
        <p:nvGraphicFramePr>
          <p:cNvPr id="6" name="Tabela 5">
            <a:extLst>
              <a:ext uri="{FF2B5EF4-FFF2-40B4-BE49-F238E27FC236}">
                <a16:creationId xmlns:a16="http://schemas.microsoft.com/office/drawing/2014/main" id="{065B6893-B906-B1CA-341A-FEAD696C8E28}"/>
              </a:ext>
            </a:extLst>
          </p:cNvPr>
          <p:cNvGraphicFramePr>
            <a:graphicFrameLocks noGrp="1"/>
          </p:cNvGraphicFramePr>
          <p:nvPr>
            <p:extLst>
              <p:ext uri="{D42A27DB-BD31-4B8C-83A1-F6EECF244321}">
                <p14:modId xmlns:p14="http://schemas.microsoft.com/office/powerpoint/2010/main" val="423207287"/>
              </p:ext>
            </p:extLst>
          </p:nvPr>
        </p:nvGraphicFramePr>
        <p:xfrm>
          <a:off x="395111" y="6090927"/>
          <a:ext cx="11474160" cy="367475"/>
        </p:xfrm>
        <a:graphic>
          <a:graphicData uri="http://schemas.openxmlformats.org/drawingml/2006/table">
            <a:tbl>
              <a:tblPr firstRow="1" firstCol="1" bandRow="1">
                <a:tableStyleId>{5C22544A-7EE6-4342-B048-85BDC9FD1C3A}</a:tableStyleId>
              </a:tblPr>
              <a:tblGrid>
                <a:gridCol w="3824720">
                  <a:extLst>
                    <a:ext uri="{9D8B030D-6E8A-4147-A177-3AD203B41FA5}">
                      <a16:colId xmlns:a16="http://schemas.microsoft.com/office/drawing/2014/main" val="1905924492"/>
                    </a:ext>
                  </a:extLst>
                </a:gridCol>
                <a:gridCol w="3824720">
                  <a:extLst>
                    <a:ext uri="{9D8B030D-6E8A-4147-A177-3AD203B41FA5}">
                      <a16:colId xmlns:a16="http://schemas.microsoft.com/office/drawing/2014/main" val="2073225484"/>
                    </a:ext>
                  </a:extLst>
                </a:gridCol>
                <a:gridCol w="3824720">
                  <a:extLst>
                    <a:ext uri="{9D8B030D-6E8A-4147-A177-3AD203B41FA5}">
                      <a16:colId xmlns:a16="http://schemas.microsoft.com/office/drawing/2014/main" val="3861832364"/>
                    </a:ext>
                  </a:extLst>
                </a:gridCol>
              </a:tblGrid>
              <a:tr h="0">
                <a:tc>
                  <a:txBody>
                    <a:bodyPr/>
                    <a:lstStyle/>
                    <a:p>
                      <a:pPr algn="just">
                        <a:lnSpc>
                          <a:spcPct val="115000"/>
                        </a:lnSpc>
                        <a:spcAft>
                          <a:spcPts val="0"/>
                        </a:spcAft>
                      </a:pPr>
                      <a:r>
                        <a:rPr lang="pt-BR" sz="2300" b="0" kern="100" dirty="0">
                          <a:solidFill>
                            <a:schemeClr val="tx1"/>
                          </a:solidFill>
                          <a:effectLst/>
                          <a:latin typeface="Arial Narrow" panose="020B0606020202030204" pitchFamily="34" charset="0"/>
                        </a:rPr>
                        <a:t>(   ) Proibição</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0"/>
                        </a:spcAft>
                      </a:pPr>
                      <a:r>
                        <a:rPr lang="pt-BR" sz="2300" b="0" kern="100">
                          <a:solidFill>
                            <a:schemeClr val="tx1"/>
                          </a:solidFill>
                          <a:effectLst/>
                          <a:latin typeface="Arial Narrow" panose="020B0606020202030204" pitchFamily="34" charset="0"/>
                        </a:rPr>
                        <a:t>(   ) Possibilidade</a:t>
                      </a:r>
                      <a:endPar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0"/>
                        </a:spcAft>
                      </a:pPr>
                      <a:r>
                        <a:rPr lang="pt-BR" sz="2300" b="0" kern="100" dirty="0">
                          <a:solidFill>
                            <a:schemeClr val="tx1"/>
                          </a:solidFill>
                          <a:effectLst/>
                          <a:latin typeface="Arial Narrow" panose="020B0606020202030204" pitchFamily="34" charset="0"/>
                        </a:rPr>
                        <a:t>(  ) Obrigatoriedade</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1159462"/>
                  </a:ext>
                </a:extLst>
              </a:tr>
            </a:tbl>
          </a:graphicData>
        </a:graphic>
      </p:graphicFrame>
    </p:spTree>
    <p:extLst>
      <p:ext uri="{BB962C8B-B14F-4D97-AF65-F5344CB8AC3E}">
        <p14:creationId xmlns:p14="http://schemas.microsoft.com/office/powerpoint/2010/main" val="3297726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05F2-0E89-FD31-1E26-4CA29C0E992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530DBE3-AD30-CD85-AD06-F0C956EC4323}"/>
              </a:ext>
            </a:extLst>
          </p:cNvPr>
          <p:cNvSpPr txBox="1"/>
          <p:nvPr/>
        </p:nvSpPr>
        <p:spPr>
          <a:xfrm>
            <a:off x="304799" y="757533"/>
            <a:ext cx="11519647" cy="873124"/>
          </a:xfrm>
          <a:prstGeom prst="rect">
            <a:avLst/>
          </a:prstGeom>
          <a:noFill/>
        </p:spPr>
        <p:txBody>
          <a:bodyPr wrap="square">
            <a:spAutoFit/>
          </a:bodyPr>
          <a:lstStyle/>
          <a:p>
            <a:pPr algn="just">
              <a:lnSpc>
                <a:spcPct val="115000"/>
              </a:lnSpc>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b) “</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1º Em caso de pessoa com deficiência em situação de curatela, </a:t>
            </a:r>
            <a:r>
              <a:rPr lang="pt-BR" sz="2300" b="1" u="sng" dirty="0">
                <a:effectLst/>
                <a:latin typeface="Arial Narrow" panose="020B0606020202030204" pitchFamily="34" charset="0"/>
                <a:ea typeface="Times New Roman" panose="02020603050405020304" pitchFamily="18" charset="0"/>
                <a:cs typeface="Arial" panose="020B0604020202020204" pitchFamily="34" charset="0"/>
              </a:rPr>
              <a:t>deve ser</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assegurada sua participação, no maior grau possível, para a obtenção de consentimento</a:t>
            </a:r>
            <a:r>
              <a:rPr lang="pt-BR" sz="2300" dirty="0">
                <a:effectLst/>
                <a:latin typeface="Arial Narrow" panose="020B0606020202030204" pitchFamily="34" charset="0"/>
                <a:ea typeface="Times New Roman" panose="02020603050405020304" pitchFamily="18" charset="0"/>
              </a:rPr>
              <a:t>.”</a:t>
            </a:r>
            <a:endParaRPr lang="pt-BR" sz="2300" dirty="0">
              <a:effectLst/>
              <a:latin typeface="Times New Roman" panose="02020603050405020304" pitchFamily="18" charset="0"/>
              <a:ea typeface="Times New Roman" panose="02020603050405020304" pitchFamily="18" charset="0"/>
            </a:endParaRPr>
          </a:p>
        </p:txBody>
      </p:sp>
      <p:graphicFrame>
        <p:nvGraphicFramePr>
          <p:cNvPr id="5" name="Tabela 4">
            <a:extLst>
              <a:ext uri="{FF2B5EF4-FFF2-40B4-BE49-F238E27FC236}">
                <a16:creationId xmlns:a16="http://schemas.microsoft.com/office/drawing/2014/main" id="{9785DECD-D86F-EA87-3982-47C26E03C84F}"/>
              </a:ext>
            </a:extLst>
          </p:cNvPr>
          <p:cNvGraphicFramePr>
            <a:graphicFrameLocks noGrp="1"/>
          </p:cNvGraphicFramePr>
          <p:nvPr>
            <p:extLst>
              <p:ext uri="{D42A27DB-BD31-4B8C-83A1-F6EECF244321}">
                <p14:modId xmlns:p14="http://schemas.microsoft.com/office/powerpoint/2010/main" val="3346999625"/>
              </p:ext>
            </p:extLst>
          </p:nvPr>
        </p:nvGraphicFramePr>
        <p:xfrm>
          <a:off x="399714" y="1814187"/>
          <a:ext cx="11424732" cy="367475"/>
        </p:xfrm>
        <a:graphic>
          <a:graphicData uri="http://schemas.openxmlformats.org/drawingml/2006/table">
            <a:tbl>
              <a:tblPr firstRow="1" firstCol="1" bandRow="1">
                <a:tableStyleId>{5C22544A-7EE6-4342-B048-85BDC9FD1C3A}</a:tableStyleId>
              </a:tblPr>
              <a:tblGrid>
                <a:gridCol w="3808244">
                  <a:extLst>
                    <a:ext uri="{9D8B030D-6E8A-4147-A177-3AD203B41FA5}">
                      <a16:colId xmlns:a16="http://schemas.microsoft.com/office/drawing/2014/main" val="4122734972"/>
                    </a:ext>
                  </a:extLst>
                </a:gridCol>
                <a:gridCol w="3808244">
                  <a:extLst>
                    <a:ext uri="{9D8B030D-6E8A-4147-A177-3AD203B41FA5}">
                      <a16:colId xmlns:a16="http://schemas.microsoft.com/office/drawing/2014/main" val="756763318"/>
                    </a:ext>
                  </a:extLst>
                </a:gridCol>
                <a:gridCol w="3808244">
                  <a:extLst>
                    <a:ext uri="{9D8B030D-6E8A-4147-A177-3AD203B41FA5}">
                      <a16:colId xmlns:a16="http://schemas.microsoft.com/office/drawing/2014/main" val="736371697"/>
                    </a:ext>
                  </a:extLst>
                </a:gridCol>
              </a:tblGrid>
              <a:tr h="0">
                <a:tc>
                  <a:txBody>
                    <a:bodyPr/>
                    <a:lstStyle/>
                    <a:p>
                      <a:pPr algn="just">
                        <a:lnSpc>
                          <a:spcPct val="115000"/>
                        </a:lnSpc>
                        <a:spcAft>
                          <a:spcPts val="800"/>
                        </a:spcAft>
                      </a:pPr>
                      <a:r>
                        <a:rPr lang="pt-BR" sz="2300" b="0" kern="100" dirty="0">
                          <a:solidFill>
                            <a:schemeClr val="tx1"/>
                          </a:solidFill>
                          <a:effectLst/>
                          <a:latin typeface="Arial Narrow" panose="020B0606020202030204" pitchFamily="34" charset="0"/>
                        </a:rPr>
                        <a:t>(   ) Proibição</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pPr>
                      <a:r>
                        <a:rPr lang="pt-BR" sz="2300" b="0" kern="100" dirty="0">
                          <a:solidFill>
                            <a:schemeClr val="tx1"/>
                          </a:solidFill>
                          <a:effectLst/>
                          <a:latin typeface="Arial Narrow" panose="020B0606020202030204" pitchFamily="34" charset="0"/>
                        </a:rPr>
                        <a:t>(   ) Possibilidade</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pPr>
                      <a:r>
                        <a:rPr lang="pt-BR" sz="2300" b="0" kern="100" dirty="0">
                          <a:solidFill>
                            <a:schemeClr val="tx1"/>
                          </a:solidFill>
                          <a:effectLst/>
                          <a:latin typeface="Arial Narrow" panose="020B0606020202030204" pitchFamily="34" charset="0"/>
                        </a:rPr>
                        <a:t>(  ) Obrigatoriedade</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308593433"/>
                  </a:ext>
                </a:extLst>
              </a:tr>
            </a:tbl>
          </a:graphicData>
        </a:graphic>
      </p:graphicFrame>
      <p:sp>
        <p:nvSpPr>
          <p:cNvPr id="7" name="CaixaDeTexto 6">
            <a:extLst>
              <a:ext uri="{FF2B5EF4-FFF2-40B4-BE49-F238E27FC236}">
                <a16:creationId xmlns:a16="http://schemas.microsoft.com/office/drawing/2014/main" id="{B0B5C303-C5AE-AA49-AAD7-E3990BFE62BE}"/>
              </a:ext>
            </a:extLst>
          </p:cNvPr>
          <p:cNvSpPr txBox="1"/>
          <p:nvPr/>
        </p:nvSpPr>
        <p:spPr>
          <a:xfrm>
            <a:off x="304799" y="2700213"/>
            <a:ext cx="11519646" cy="879921"/>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c)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 pessoa com deficiência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não poderá ser obrigada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 se submeter a intervenção clínica ou cirúrgica, a tratamento ou a institucionalização forçada.”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E5BF440B-E769-6404-FB0C-646918B0F2F3}"/>
              </a:ext>
            </a:extLst>
          </p:cNvPr>
          <p:cNvGraphicFramePr>
            <a:graphicFrameLocks noGrp="1"/>
          </p:cNvGraphicFramePr>
          <p:nvPr>
            <p:extLst>
              <p:ext uri="{D42A27DB-BD31-4B8C-83A1-F6EECF244321}">
                <p14:modId xmlns:p14="http://schemas.microsoft.com/office/powerpoint/2010/main" val="2560157374"/>
              </p:ext>
            </p:extLst>
          </p:nvPr>
        </p:nvGraphicFramePr>
        <p:xfrm>
          <a:off x="383634" y="3731210"/>
          <a:ext cx="11424732" cy="367475"/>
        </p:xfrm>
        <a:graphic>
          <a:graphicData uri="http://schemas.openxmlformats.org/drawingml/2006/table">
            <a:tbl>
              <a:tblPr firstRow="1" firstCol="1" bandRow="1">
                <a:tableStyleId>{5C22544A-7EE6-4342-B048-85BDC9FD1C3A}</a:tableStyleId>
              </a:tblPr>
              <a:tblGrid>
                <a:gridCol w="3808244">
                  <a:extLst>
                    <a:ext uri="{9D8B030D-6E8A-4147-A177-3AD203B41FA5}">
                      <a16:colId xmlns:a16="http://schemas.microsoft.com/office/drawing/2014/main" val="4122734972"/>
                    </a:ext>
                  </a:extLst>
                </a:gridCol>
                <a:gridCol w="3808244">
                  <a:extLst>
                    <a:ext uri="{9D8B030D-6E8A-4147-A177-3AD203B41FA5}">
                      <a16:colId xmlns:a16="http://schemas.microsoft.com/office/drawing/2014/main" val="756763318"/>
                    </a:ext>
                  </a:extLst>
                </a:gridCol>
                <a:gridCol w="3808244">
                  <a:extLst>
                    <a:ext uri="{9D8B030D-6E8A-4147-A177-3AD203B41FA5}">
                      <a16:colId xmlns:a16="http://schemas.microsoft.com/office/drawing/2014/main" val="736371697"/>
                    </a:ext>
                  </a:extLst>
                </a:gridCol>
              </a:tblGrid>
              <a:tr h="0">
                <a:tc>
                  <a:txBody>
                    <a:bodyPr/>
                    <a:lstStyle/>
                    <a:p>
                      <a:pPr algn="just">
                        <a:lnSpc>
                          <a:spcPct val="115000"/>
                        </a:lnSpc>
                        <a:spcAft>
                          <a:spcPts val="800"/>
                        </a:spcAft>
                      </a:pPr>
                      <a:r>
                        <a:rPr lang="pt-BR" sz="2300" b="0" kern="100" dirty="0">
                          <a:solidFill>
                            <a:schemeClr val="tx1"/>
                          </a:solidFill>
                          <a:effectLst/>
                          <a:latin typeface="Arial Narrow" panose="020B0606020202030204" pitchFamily="34" charset="0"/>
                        </a:rPr>
                        <a:t>(   ) Proibição</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pPr>
                      <a:r>
                        <a:rPr lang="pt-BR" sz="2300" b="0" kern="100" dirty="0">
                          <a:solidFill>
                            <a:schemeClr val="tx1"/>
                          </a:solidFill>
                          <a:effectLst/>
                          <a:latin typeface="Arial Narrow" panose="020B0606020202030204" pitchFamily="34" charset="0"/>
                        </a:rPr>
                        <a:t>(   ) Possibilidade</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pPr>
                      <a:r>
                        <a:rPr lang="pt-BR" sz="2300" b="0" kern="100" dirty="0">
                          <a:solidFill>
                            <a:schemeClr val="tx1"/>
                          </a:solidFill>
                          <a:effectLst/>
                          <a:latin typeface="Arial Narrow" panose="020B0606020202030204" pitchFamily="34" charset="0"/>
                        </a:rPr>
                        <a:t>(  ) Obrigatoriedade</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308593433"/>
                  </a:ext>
                </a:extLst>
              </a:tr>
            </a:tbl>
          </a:graphicData>
        </a:graphic>
      </p:graphicFrame>
    </p:spTree>
    <p:extLst>
      <p:ext uri="{BB962C8B-B14F-4D97-AF65-F5344CB8AC3E}">
        <p14:creationId xmlns:p14="http://schemas.microsoft.com/office/powerpoint/2010/main" val="2973257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07380-6600-A4F8-BDA1-D1A4E3EA0236}"/>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D891875F-584F-905A-B9D1-FAE2BC624376}"/>
              </a:ext>
            </a:extLst>
          </p:cNvPr>
          <p:cNvSpPr>
            <a:spLocks noChangeArrowheads="1"/>
          </p:cNvSpPr>
          <p:nvPr/>
        </p:nvSpPr>
        <p:spPr bwMode="auto">
          <a:xfrm>
            <a:off x="278447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056" tIns="457056" rIns="457056" bIns="45705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200" b="1" i="0" u="none" strike="noStrike" cap="none" normalizeH="0" baseline="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br>
            <a:endParaRPr kumimoji="0" lang="pt-BR" altLang="pt-B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14" name="CaixaDeTexto 13">
            <a:extLst>
              <a:ext uri="{FF2B5EF4-FFF2-40B4-BE49-F238E27FC236}">
                <a16:creationId xmlns:a16="http://schemas.microsoft.com/office/drawing/2014/main" id="{52B4D2F4-865C-2AD2-1F64-B9A4431F8670}"/>
              </a:ext>
            </a:extLst>
          </p:cNvPr>
          <p:cNvSpPr txBox="1"/>
          <p:nvPr/>
        </p:nvSpPr>
        <p:spPr>
          <a:xfrm>
            <a:off x="420767" y="3520068"/>
            <a:ext cx="11393424" cy="1829155"/>
          </a:xfrm>
          <a:prstGeom prst="rect">
            <a:avLst/>
          </a:prstGeom>
          <a:noFill/>
        </p:spPr>
        <p:txBody>
          <a:bodyPr wrap="square">
            <a:spAutoFit/>
          </a:bodyPr>
          <a:lstStyle/>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Antes da leitura dos textos, vamos conversar?</a:t>
            </a:r>
          </a:p>
          <a:p>
            <a:pPr algn="just">
              <a:lnSpc>
                <a:spcPct val="114000"/>
              </a:lnSpc>
            </a:pP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já assis</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ti</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 ou leu alguma entrevista?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Onde? </a:t>
            </a:r>
            <a:r>
              <a:rPr lang="pt-BR" sz="2300" kern="100" dirty="0">
                <a:solidFill>
                  <a:srgbClr val="282828"/>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Quem foi entrevistado(a)?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que serve uma entrevista? </a:t>
            </a: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já foi entrevistado(a)?</a:t>
            </a:r>
          </a:p>
        </p:txBody>
      </p:sp>
      <p:graphicFrame>
        <p:nvGraphicFramePr>
          <p:cNvPr id="4" name="Tabela 3">
            <a:extLst>
              <a:ext uri="{FF2B5EF4-FFF2-40B4-BE49-F238E27FC236}">
                <a16:creationId xmlns:a16="http://schemas.microsoft.com/office/drawing/2014/main" id="{837FD39F-0934-6116-CFC6-6B555AED07B4}"/>
              </a:ext>
            </a:extLst>
          </p:cNvPr>
          <p:cNvGraphicFramePr>
            <a:graphicFrameLocks noGrp="1"/>
          </p:cNvGraphicFramePr>
          <p:nvPr>
            <p:extLst>
              <p:ext uri="{D42A27DB-BD31-4B8C-83A1-F6EECF244321}">
                <p14:modId xmlns:p14="http://schemas.microsoft.com/office/powerpoint/2010/main" val="4064489815"/>
              </p:ext>
            </p:extLst>
          </p:nvPr>
        </p:nvGraphicFramePr>
        <p:xfrm>
          <a:off x="377803" y="815598"/>
          <a:ext cx="11436388" cy="377687"/>
        </p:xfrm>
        <a:graphic>
          <a:graphicData uri="http://schemas.openxmlformats.org/drawingml/2006/table">
            <a:tbl>
              <a:tblPr firstRow="1" firstCol="1" bandRow="1"/>
              <a:tblGrid>
                <a:gridCol w="11436388">
                  <a:extLst>
                    <a:ext uri="{9D8B030D-6E8A-4147-A177-3AD203B41FA5}">
                      <a16:colId xmlns:a16="http://schemas.microsoft.com/office/drawing/2014/main" val="215406231"/>
                    </a:ext>
                  </a:extLst>
                </a:gridCol>
              </a:tblGrid>
              <a:tr h="377687">
                <a:tc>
                  <a:txBody>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2631096973"/>
                  </a:ext>
                </a:extLst>
              </a:tr>
            </a:tbl>
          </a:graphicData>
        </a:graphic>
      </p:graphicFrame>
      <p:sp>
        <p:nvSpPr>
          <p:cNvPr id="7" name="CaixaDeTexto 6">
            <a:extLst>
              <a:ext uri="{FF2B5EF4-FFF2-40B4-BE49-F238E27FC236}">
                <a16:creationId xmlns:a16="http://schemas.microsoft.com/office/drawing/2014/main" id="{64625A5F-056A-351A-7857-FC5045A0DD5D}"/>
              </a:ext>
            </a:extLst>
          </p:cNvPr>
          <p:cNvSpPr txBox="1"/>
          <p:nvPr/>
        </p:nvSpPr>
        <p:spPr>
          <a:xfrm>
            <a:off x="377803" y="1193285"/>
            <a:ext cx="11436388" cy="879793"/>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Semana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Contextualizando o gênero textual, o tema e o campo de atuação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98255744-B53D-C796-DDF9-43807F36E7E7}"/>
              </a:ext>
            </a:extLst>
          </p:cNvPr>
          <p:cNvSpPr txBox="1"/>
          <p:nvPr/>
        </p:nvSpPr>
        <p:spPr>
          <a:xfrm>
            <a:off x="388544" y="2192892"/>
            <a:ext cx="11414906" cy="1154162"/>
          </a:xfrm>
          <a:prstGeom prst="rect">
            <a:avLst/>
          </a:prstGeom>
          <a:noFill/>
        </p:spPr>
        <p:txBody>
          <a:bodyPr wrap="square">
            <a:spAutoFit/>
          </a:bodyPr>
          <a:lstStyle/>
          <a:p>
            <a:pPr algn="just" fontAlgn="base"/>
            <a:r>
              <a:rPr lang="pt-BR" sz="2300" b="1" dirty="0">
                <a:effectLst/>
                <a:latin typeface="Arial Narrow" panose="020B0606020202030204" pitchFamily="34" charset="0"/>
                <a:ea typeface="Times New Roman" panose="02020603050405020304" pitchFamily="18" charset="0"/>
              </a:rPr>
              <a:t>Caro(a) estudante, vamos conhecer o gênero Entrevista? Você sabia que a entrevista é um gênero em que uma pessoa de destaque fala de sua vida pessoal ou profissional e dá sua opinião sobre certos assuntos? Vamos descobrir mais?</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3898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C48E8-036B-1BCD-ADA9-528CA6E17271}"/>
            </a:ext>
          </a:extLst>
        </p:cNvPr>
        <p:cNvGrpSpPr/>
        <p:nvPr/>
      </p:nvGrpSpPr>
      <p:grpSpPr>
        <a:xfrm>
          <a:off x="0" y="0"/>
          <a:ext cx="0" cy="0"/>
          <a:chOff x="0" y="0"/>
          <a:chExt cx="0" cy="0"/>
        </a:xfrm>
      </p:grpSpPr>
      <p:sp>
        <p:nvSpPr>
          <p:cNvPr id="14" name="CaixaDeTexto 13">
            <a:extLst>
              <a:ext uri="{FF2B5EF4-FFF2-40B4-BE49-F238E27FC236}">
                <a16:creationId xmlns:a16="http://schemas.microsoft.com/office/drawing/2014/main" id="{AC695F5E-82BF-012C-B02F-8DA1463A7D94}"/>
              </a:ext>
            </a:extLst>
          </p:cNvPr>
          <p:cNvSpPr txBox="1"/>
          <p:nvPr/>
        </p:nvSpPr>
        <p:spPr>
          <a:xfrm>
            <a:off x="319314" y="725714"/>
            <a:ext cx="11437258"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A3925044-9CDB-F8B4-E334-3427A335B6A2}"/>
              </a:ext>
            </a:extLst>
          </p:cNvPr>
          <p:cNvSpPr txBox="1"/>
          <p:nvPr/>
        </p:nvSpPr>
        <p:spPr>
          <a:xfrm>
            <a:off x="435428" y="725714"/>
            <a:ext cx="11321143" cy="472758"/>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2A6B96AF-953E-6B6F-9813-5D81BBAE08B7}"/>
              </a:ext>
            </a:extLst>
          </p:cNvPr>
          <p:cNvGraphicFramePr>
            <a:graphicFrameLocks noGrp="1"/>
          </p:cNvGraphicFramePr>
          <p:nvPr>
            <p:extLst>
              <p:ext uri="{D42A27DB-BD31-4B8C-83A1-F6EECF244321}">
                <p14:modId xmlns:p14="http://schemas.microsoft.com/office/powerpoint/2010/main" val="2943022334"/>
              </p:ext>
            </p:extLst>
          </p:nvPr>
        </p:nvGraphicFramePr>
        <p:xfrm>
          <a:off x="404222" y="1215015"/>
          <a:ext cx="11352349" cy="2255520"/>
        </p:xfrm>
        <a:graphic>
          <a:graphicData uri="http://schemas.openxmlformats.org/drawingml/2006/table">
            <a:tbl>
              <a:tblPr firstRow="1" firstCol="1" bandRow="1">
                <a:tableStyleId>{5C22544A-7EE6-4342-B048-85BDC9FD1C3A}</a:tableStyleId>
              </a:tblPr>
              <a:tblGrid>
                <a:gridCol w="11352349">
                  <a:extLst>
                    <a:ext uri="{9D8B030D-6E8A-4147-A177-3AD203B41FA5}">
                      <a16:colId xmlns:a16="http://schemas.microsoft.com/office/drawing/2014/main" val="425316259"/>
                    </a:ext>
                  </a:extLst>
                </a:gridCol>
              </a:tblGrid>
              <a:tr h="1591881">
                <a:tc>
                  <a:txBody>
                    <a:bodyPr/>
                    <a:lstStyle/>
                    <a:p>
                      <a:pPr algn="ctr"/>
                      <a:r>
                        <a:rPr lang="pt-BR" sz="2300" b="1" kern="1200" dirty="0">
                          <a:solidFill>
                            <a:schemeClr val="tx1"/>
                          </a:solidFill>
                          <a:effectLst/>
                          <a:latin typeface="Arial Narrow" panose="020B0606020202030204" pitchFamily="34" charset="0"/>
                          <a:ea typeface="+mn-ea"/>
                          <a:cs typeface="+mn-cs"/>
                        </a:rPr>
                        <a:t>Entrevista</a:t>
                      </a:r>
                    </a:p>
                    <a:p>
                      <a:pPr marL="0" indent="447675" algn="just"/>
                      <a:r>
                        <a:rPr lang="pt-BR" sz="2300" b="0" kern="1200" dirty="0">
                          <a:solidFill>
                            <a:schemeClr val="tx1"/>
                          </a:solidFill>
                          <a:effectLst/>
                          <a:latin typeface="Arial Narrow" panose="020B0606020202030204" pitchFamily="34" charset="0"/>
                          <a:ea typeface="+mn-ea"/>
                          <a:cs typeface="+mn-cs"/>
                        </a:rPr>
                        <a:t>A entrevista é um gênero textual amplamente utilizado na comunicação, tanto na mídia quanto em outros contextos. Trata-se de uma forma de diálogo estruturado, em que uma pessoa faz perguntas e outra responde, com o objetivo de obter informações relevantes sobre determinado assunto. A entrevista pode ser realizada de forma presencial, por telefone, por e-mail ou até mesmo por meio de videoconferência. </a:t>
                      </a:r>
                    </a:p>
                    <a:p>
                      <a:pPr algn="r"/>
                      <a:r>
                        <a:rPr lang="pt-BR" sz="1000" b="0" kern="1200" dirty="0">
                          <a:solidFill>
                            <a:schemeClr val="tx1"/>
                          </a:solidFill>
                          <a:effectLst/>
                          <a:latin typeface="Arial Narrow" panose="020B0606020202030204" pitchFamily="34" charset="0"/>
                          <a:ea typeface="+mn-ea"/>
                          <a:cs typeface="+mn-cs"/>
                        </a:rPr>
                        <a:t>Disponível em: https://aulanotadez.com.br/</a:t>
                      </a:r>
                      <a:r>
                        <a:rPr lang="pt-BR" sz="1000" b="0" kern="1200" dirty="0" err="1">
                          <a:solidFill>
                            <a:schemeClr val="tx1"/>
                          </a:solidFill>
                          <a:effectLst/>
                          <a:latin typeface="Arial Narrow" panose="020B0606020202030204" pitchFamily="34" charset="0"/>
                          <a:ea typeface="+mn-ea"/>
                          <a:cs typeface="+mn-cs"/>
                        </a:rPr>
                        <a:t>glossario</a:t>
                      </a:r>
                      <a:r>
                        <a:rPr lang="pt-BR" sz="1000" b="0" kern="1200" dirty="0">
                          <a:solidFill>
                            <a:schemeClr val="tx1"/>
                          </a:solidFill>
                          <a:effectLst/>
                          <a:latin typeface="Arial Narrow" panose="020B0606020202030204" pitchFamily="34" charset="0"/>
                          <a:ea typeface="+mn-ea"/>
                          <a:cs typeface="+mn-cs"/>
                        </a:rPr>
                        <a:t>/o-que-e-</a:t>
                      </a:r>
                      <a:r>
                        <a:rPr lang="pt-BR" sz="1000" b="0" kern="1200" dirty="0" err="1">
                          <a:solidFill>
                            <a:schemeClr val="tx1"/>
                          </a:solidFill>
                          <a:effectLst/>
                          <a:latin typeface="Arial Narrow" panose="020B0606020202030204" pitchFamily="34" charset="0"/>
                          <a:ea typeface="+mn-ea"/>
                          <a:cs typeface="+mn-cs"/>
                        </a:rPr>
                        <a:t>genero</a:t>
                      </a:r>
                      <a:r>
                        <a:rPr lang="pt-BR" sz="1000" b="0" kern="1200" dirty="0">
                          <a:solidFill>
                            <a:schemeClr val="tx1"/>
                          </a:solidFill>
                          <a:effectLst/>
                          <a:latin typeface="Arial Narrow" panose="020B0606020202030204" pitchFamily="34" charset="0"/>
                          <a:ea typeface="+mn-ea"/>
                          <a:cs typeface="+mn-cs"/>
                        </a:rPr>
                        <a:t>-textual-entrevista/. Acesso em: 10 mai. 2024.</a:t>
                      </a:r>
                      <a:endParaRPr lang="pt-BR" sz="1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7240" marR="5724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27176716"/>
                  </a:ext>
                </a:extLst>
              </a:tr>
            </a:tbl>
          </a:graphicData>
        </a:graphic>
      </p:graphicFrame>
    </p:spTree>
    <p:extLst>
      <p:ext uri="{BB962C8B-B14F-4D97-AF65-F5344CB8AC3E}">
        <p14:creationId xmlns:p14="http://schemas.microsoft.com/office/powerpoint/2010/main" val="171570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C48E8-036B-1BCD-ADA9-528CA6E17271}"/>
            </a:ext>
          </a:extLst>
        </p:cNvPr>
        <p:cNvGrpSpPr/>
        <p:nvPr/>
      </p:nvGrpSpPr>
      <p:grpSpPr>
        <a:xfrm>
          <a:off x="0" y="0"/>
          <a:ext cx="0" cy="0"/>
          <a:chOff x="0" y="0"/>
          <a:chExt cx="0" cy="0"/>
        </a:xfrm>
      </p:grpSpPr>
      <p:sp>
        <p:nvSpPr>
          <p:cNvPr id="14" name="CaixaDeTexto 13">
            <a:extLst>
              <a:ext uri="{FF2B5EF4-FFF2-40B4-BE49-F238E27FC236}">
                <a16:creationId xmlns:a16="http://schemas.microsoft.com/office/drawing/2014/main" id="{AC695F5E-82BF-012C-B02F-8DA1463A7D94}"/>
              </a:ext>
            </a:extLst>
          </p:cNvPr>
          <p:cNvSpPr txBox="1"/>
          <p:nvPr/>
        </p:nvSpPr>
        <p:spPr>
          <a:xfrm>
            <a:off x="319314" y="725714"/>
            <a:ext cx="11437258"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719A2323-213A-8448-CD5B-A40D4096C3E4}"/>
              </a:ext>
            </a:extLst>
          </p:cNvPr>
          <p:cNvSpPr txBox="1"/>
          <p:nvPr/>
        </p:nvSpPr>
        <p:spPr>
          <a:xfrm>
            <a:off x="377371" y="725714"/>
            <a:ext cx="11437258" cy="2369880"/>
          </a:xfrm>
          <a:prstGeom prst="rect">
            <a:avLst/>
          </a:prstGeom>
          <a:noFill/>
        </p:spPr>
        <p:txBody>
          <a:bodyPr wrap="square">
            <a:spAutoFit/>
          </a:bodyPr>
          <a:lstStyle/>
          <a:p>
            <a:pPr algn="just"/>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Leia o texto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00" b="1"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Entrevista com Eduardo </a:t>
            </a:r>
            <a:r>
              <a:rPr lang="pt-BR" sz="2300" b="1" kern="100" dirty="0" err="1">
                <a:effectLst/>
                <a:latin typeface="Arial Narrow" panose="020B0606020202030204" pitchFamily="34" charset="0"/>
                <a:ea typeface="Calibri" panose="020F0502020204030204" pitchFamily="34" charset="0"/>
                <a:cs typeface="Times New Roman" panose="02020603050405020304" pitchFamily="18" charset="0"/>
              </a:rPr>
              <a:t>Bertassi</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sobre o uso da Inteligência Artificial na Sociedade Contemporânea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Mestrando em Engenharia da Computação pela Escola Politécnica da Universidade de São Paulo responde questões sobre Inteligência Artificial.</a:t>
            </a:r>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D822B6F5-C096-F852-AB34-162A078DE211}"/>
              </a:ext>
            </a:extLst>
          </p:cNvPr>
          <p:cNvSpPr txBox="1"/>
          <p:nvPr/>
        </p:nvSpPr>
        <p:spPr>
          <a:xfrm>
            <a:off x="377371" y="3220724"/>
            <a:ext cx="11437258" cy="3277820"/>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Quais são os maiores benefícios do uso da IA na sociedade contemporânea?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 buscarmos no dicionário a definição da palavra “inteligência” veremos que uma das definições é a “capacidade de compreensão e resolução de problemas ou conflitos e de adaptação a novas situações”. A capacidade de raciocínio e adaptação é o que torna um indivíduo mais apto para se destacar (ou até mesmo sobreviver) em ambientes onde existem qualquer tipo de competição.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Para as empresas, a utilização de inteligência artificial na criação de novos produtos e serviços permitirá que os problemas ou as necessidades de seus clientes sejam resolvidos de formas mais personalizadas, de acordo com as situações de cada momento. Essa capacidade “inteligente” de adaptação é o que tornará determinados produtos e serviços mais competitivos em relação aos de seus concorrentes,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6391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C48E8-036B-1BCD-ADA9-528CA6E17271}"/>
            </a:ext>
          </a:extLst>
        </p:cNvPr>
        <p:cNvGrpSpPr/>
        <p:nvPr/>
      </p:nvGrpSpPr>
      <p:grpSpPr>
        <a:xfrm>
          <a:off x="0" y="0"/>
          <a:ext cx="0" cy="0"/>
          <a:chOff x="0" y="0"/>
          <a:chExt cx="0" cy="0"/>
        </a:xfrm>
      </p:grpSpPr>
      <p:sp>
        <p:nvSpPr>
          <p:cNvPr id="14" name="CaixaDeTexto 13">
            <a:extLst>
              <a:ext uri="{FF2B5EF4-FFF2-40B4-BE49-F238E27FC236}">
                <a16:creationId xmlns:a16="http://schemas.microsoft.com/office/drawing/2014/main" id="{AC695F5E-82BF-012C-B02F-8DA1463A7D94}"/>
              </a:ext>
            </a:extLst>
          </p:cNvPr>
          <p:cNvSpPr txBox="1"/>
          <p:nvPr/>
        </p:nvSpPr>
        <p:spPr>
          <a:xfrm>
            <a:off x="319314" y="725714"/>
            <a:ext cx="11437258"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D822B6F5-C096-F852-AB34-162A078DE211}"/>
              </a:ext>
            </a:extLst>
          </p:cNvPr>
          <p:cNvSpPr txBox="1"/>
          <p:nvPr/>
        </p:nvSpPr>
        <p:spPr>
          <a:xfrm>
            <a:off x="377371" y="725714"/>
            <a:ext cx="11437258" cy="6109365"/>
          </a:xfrm>
          <a:prstGeom prst="rect">
            <a:avLst/>
          </a:prstGeom>
          <a:noFill/>
        </p:spPr>
        <p:txBody>
          <a:bodyPr wrap="square">
            <a:spAutoFit/>
          </a:bodyPr>
          <a:lstStyle/>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fazendo com que eles fiquem mais tempo no mercado, gerando mais lucro para quem os criou. Portanto, para as empresas, sem dúvida nenhuma, o maior benefício é a obtenção de mais lucro devido à maior capacidade de competição conferida pela utilização da inteligência artificial.</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Para a sociedade, os benefícios virão na forma de maiores comodidades, simplificações e reduções de custos, mas eu acredito que os benefícios mais significativos serão aqueles que poderão ser obtidos quando a inteligência artificial superar as capacidades cognitivas dos humanos ao realizar tarefas complexas, como já faz o computador Watson, da IBM, ao processar uma quantidade gigantesca de dados para obter diagnósticos de diferentes tipos de câncer e, em seguida, recomendar tratamentos mais adequados para eles.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Porém, </a:t>
            </a:r>
            <a:r>
              <a:rPr lang="pt-BR" sz="2250" kern="100" dirty="0" err="1">
                <a:effectLst/>
                <a:latin typeface="Arial Narrow" panose="020B0606020202030204" pitchFamily="34" charset="0"/>
                <a:ea typeface="Calibri" panose="020F0502020204030204" pitchFamily="34" charset="0"/>
                <a:cs typeface="Times New Roman" panose="02020603050405020304" pitchFamily="18" charset="0"/>
              </a:rPr>
              <a:t>Yuval</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50" kern="100" dirty="0" err="1">
                <a:effectLst/>
                <a:latin typeface="Arial Narrow" panose="020B0606020202030204" pitchFamily="34" charset="0"/>
                <a:ea typeface="Calibri" panose="020F0502020204030204" pitchFamily="34" charset="0"/>
                <a:cs typeface="Times New Roman" panose="02020603050405020304" pitchFamily="18" charset="0"/>
              </a:rPr>
              <a:t>Harari</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o autor do livro “Sapiens: Uma breve história da humanidade”, tem alertado que por trás das maravilhas dos avanços tecnológicos esconde-se a ameaça da possibilidade de criarmos sociedades altamente desiguais.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Se os computadores começarem a superar os seres humanos não apenas em termos cognitivos, mas também em termos físicos, por qual motivo as empresas contratarão as pessoas? Se os computadores fornecerem melhores diagnósticos que os médicos, e os robôs tiverem a capacidade de realizar cirurgias extremamente delicadas, para que precisaremos de tantos médicos?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00479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A68D1-EDE8-7A2B-6F04-D3A9F8B14B4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93F4BE9-B611-D3F3-500F-52BDC4705CCE}"/>
              </a:ext>
            </a:extLst>
          </p:cNvPr>
          <p:cNvSpPr txBox="1"/>
          <p:nvPr/>
        </p:nvSpPr>
        <p:spPr>
          <a:xfrm>
            <a:off x="367553" y="814684"/>
            <a:ext cx="11456894" cy="575542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Que regras devem ser adotadas ou estabelecidas para que a IA não venha a ameaçar milhares de empregos?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criação de quaisquer novas tecnologias sempre ameaçará empregos porque as empresas sempre precisarão ser mais competitivas, caso contrário, deixarão de existir. Que regras deveriam ter sido adotadas para que a máquina à vapor e a mecanização da produção não viessem a ameaçar milhares de empregos no século 18? Veja que, após duzentos anos, apesar de as tecnologias terem mudado, essa pergunta continua praticamente a mesma.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utilização da inteligência artificial certamente extinguirá diversos tipos de empregos, além daqueles que estão sendo extintos atualmente. Segundo a consultoria Boston Consulting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Group</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até 2025 um quarto dos empregos que existem atualmente serão substituídos por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software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ou robôs e, segundo um estudo da Universidade de Oxford, 35% dos empregos existentes correm o risco de serem automatizados.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Os exemplos da substituição de humanos por máquinas “inteligentes” são bem conhecidos: a empresa automotiva Tesla, que possui uma fábrica altamente automatizada, produz não apenas carros, mas também caminhões, com capacidades autônomas de navegação; a empresa Uber está substituindo seus motoristas por carros autônomos; 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Amazon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está investindo em serviços de entregas feitos por drones; a empresa Boston Dynamics constrói robôs que poderão ser utilizados por exércitos; as grandes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3257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A68D1-EDE8-7A2B-6F04-D3A9F8B14B4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93F4BE9-B611-D3F3-500F-52BDC4705CCE}"/>
              </a:ext>
            </a:extLst>
          </p:cNvPr>
          <p:cNvSpPr txBox="1"/>
          <p:nvPr/>
        </p:nvSpPr>
        <p:spPr>
          <a:xfrm>
            <a:off x="367553" y="814684"/>
            <a:ext cx="11456894" cy="5632311"/>
          </a:xfrm>
          <a:prstGeom prst="rect">
            <a:avLst/>
          </a:prstGeom>
          <a:noFill/>
        </p:spPr>
        <p:txBody>
          <a:bodyPr wrap="square">
            <a:spAutoFit/>
          </a:bodyPr>
          <a:lstStyle/>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conquistas recentes feitas na área de exploração espacial foram alcançadas graças aos avanços na criação e utilização de veículos de exploração espacial não tripulados como o Spirit e o </a:t>
            </a:r>
            <a:r>
              <a:rPr lang="pt-BR" sz="2250" kern="100" dirty="0" err="1">
                <a:effectLst/>
                <a:latin typeface="Arial Narrow" panose="020B0606020202030204" pitchFamily="34" charset="0"/>
                <a:ea typeface="Calibri" panose="020F0502020204030204" pitchFamily="34" charset="0"/>
                <a:cs typeface="Times New Roman" panose="02020603050405020304" pitchFamily="18" charset="0"/>
              </a:rPr>
              <a:t>Opportunity</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da NASA.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Não é possível parar o desenvolvimento tecnológico porque ele é necessário para a sobrevivência das empresas. A ameaça não vem da utilização da máquina à vapor ou da inteligência artificial, mas da finalidade que se deseja atingir com a utilização dessas tecnologias, que é a necessidade de obter mais lucro; caso contrário, as empresas deixarão de existir.</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As empresas precisam gerar lucro para continuar existindo e, para existirem, precisam ser mais competitivas e, ao serem mais competitivas também precisam estimular o aumento do consumo de seus produtos. Quanto maior o consumo, maiores serão os lucros; maior será a competição, maior será a necessidade de investir em inovações e maior será a necessidade de estimular o consumo novamente. É um círculo vicioso que pode resultar no colapso na sociedade como a conhecemos.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O problema da ameaça aos empregos está relacionado com o sistema econômico hegemônico no mundo, que é o capitalismo. Paradoxalmente, apesar de o sistema capitalista, com a competição e o livre mercado, estimular a criação de produtos e serviços melhores, estimular o crescimento econômico e o aumento da produtividade e prosperidade, também promove maior desigualdade social, o alto consumo de recursos finitos, desemprego e instabilidade econômica.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0272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691DB-5E67-1310-AA78-237509F1BD6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2911B9AE-5AE4-D269-9C19-C5BD5A1285C0}"/>
              </a:ext>
            </a:extLst>
          </p:cNvPr>
          <p:cNvSpPr txBox="1"/>
          <p:nvPr/>
        </p:nvSpPr>
        <p:spPr>
          <a:xfrm>
            <a:off x="349623" y="722436"/>
            <a:ext cx="11501718" cy="575542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Então como é possível que a IA seja usada de forma responsável e controlada?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Quando os irmãos Wright e Santos Dumont inventaram o avião eles não objetivavam a produção de caças de guerra. Quando Enrico Fermi descobriu que bombardeando núcleos de átomos com nêutrons gerava-se uma reação em cadeia que liberava uma grande quantidade de energia, ele não objetivava a criação da bomba atômica.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Na minha opinião, a utilização de qualquer tecnologia ou de qualquer conhecimento para um determinado fim precisa estar relacionado com a ética, que é o conjunto de valores e princípios que guia a conduta das pessoas na sociedade.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novembro de 2017, 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Global Network of Internet </a:t>
            </a:r>
            <a:r>
              <a:rPr lang="pt-BR" sz="2300" i="1" kern="100" dirty="0" err="1">
                <a:effectLst/>
                <a:latin typeface="Arial Narrow" panose="020B0606020202030204" pitchFamily="34" charset="0"/>
                <a:ea typeface="Calibri" panose="020F0502020204030204" pitchFamily="34" charset="0"/>
                <a:cs typeface="Times New Roman" panose="02020603050405020304" pitchFamily="18" charset="0"/>
              </a:rPr>
              <a:t>and</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Society </a:t>
            </a:r>
            <a:r>
              <a:rPr lang="pt-BR" sz="2300" i="1" kern="100" dirty="0" err="1">
                <a:effectLst/>
                <a:latin typeface="Arial Narrow" panose="020B0606020202030204" pitchFamily="34" charset="0"/>
                <a:ea typeface="Calibri" panose="020F0502020204030204" pitchFamily="34" charset="0"/>
                <a:cs typeface="Times New Roman" panose="02020603050405020304" pitchFamily="18" charset="0"/>
              </a:rPr>
              <a:t>Research</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Centers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do qual o CEST faz parte, organizou um evento no Rio de Janeiro para discutir como utilizar a IA de forma responsável para promover a inclusão social. Diversos pesquisadores de grandes universidades como Harvard, MIT e USP, assim como representantes de empresas como Microsoft, IBM e Google compareceram ao evento. Portanto, existem diversos pesquisadores e profissionais no mundo que se preocupam com o uso da IA para promover justiça social, aumentar o acesso a sistemas de saúde, melhorar a educação, entre outros. Esses mesmos pesquisadores e profissionais também se preocupam com os riscos da adoção da IA como, por exemplo, o futuro do trabalho, a emergência de novas estruturas de poder, o aumento 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63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691DB-5E67-1310-AA78-237509F1BD6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2911B9AE-5AE4-D269-9C19-C5BD5A1285C0}"/>
              </a:ext>
            </a:extLst>
          </p:cNvPr>
          <p:cNvSpPr txBox="1"/>
          <p:nvPr/>
        </p:nvSpPr>
        <p:spPr>
          <a:xfrm>
            <a:off x="349623" y="722436"/>
            <a:ext cx="11501718" cy="5755422"/>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desigualdades sociais envolvendo comunidades rurais, mulheres, jovens, grupos éticos ou raciais, entre outros.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Acredito que o caminho para a utilização responsável da IA é aquele que será criado não apenas por engenheiros, cientistas da computação e matemáticos. A utilização responsável da IA surgirá do trabalho conjunto de equipes interdisciplinares que considerarão aspectos éticos e sociológicos além dos aspectos técnicos, econômicos e financeiros.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Quais são os maiores desafios para os estudiosos nesse campo?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Eu não faço parte do grupo de estudiosos que se dedicam exclusivamente à área de inteligência artificial, mas, conversando com profissionais da área, reparei que existem dois desafios importantes. O primeiro diz respeito à remoção de vieses dos algoritmos que são utilizados em sistemas de inteligência artificial e o segundo diz respeito à capacidade autônoma de comunicação e tomada de decisões desses tipos de sistemas quando eles passarem a interagir entre si com maior frequência.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algoritmo é uma sequência de instruções que são utilizadas por uma máquina para executar determinadas tarefas visando um determinado fim. Algoritmos de inteligência artificial podem ser criados por engenheiros, cientistas da computação, matemáticos, físicos, sociólogos, ou quaisquer outros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247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691DB-5E67-1310-AA78-237509F1BD6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2911B9AE-5AE4-D269-9C19-C5BD5A1285C0}"/>
              </a:ext>
            </a:extLst>
          </p:cNvPr>
          <p:cNvSpPr txBox="1"/>
          <p:nvPr/>
        </p:nvSpPr>
        <p:spPr>
          <a:xfrm>
            <a:off x="349623" y="722436"/>
            <a:ext cx="11501718" cy="5755422"/>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profissionais que saibam como criar um algoritmo. Acontece que, durante a criação do algoritmo, parte da personalidade de seus criadores pode ser incorporada naquele conjunto de instruções mesmo que de forma não intencional. Portanto, uma preocupação que existe é a de entender como é possível criar algoritmos que não possuam os vieses de seus programadores. Isso é particularmente importante quando um algoritmo de inteligência artificial está avaliando, por exemplo, como alocar grupos étnicos numa determinada região, como conceder crédito a uma pessoa, ou como selecionar adequadamente um candidato para uma determinada vaga de emprego. O que não se deseja é que os algoritmos tomem decisões arbitrárias, mas isso é muito difícil de se fazer porque os pesquisadores não conseguem dizer exatamente como uma máquina autônoma toma uma determinada decisão. Ou seja, o desafio é impedir que os sistemas de inteligência artificial sejam caixas pretas as quais não se sabe exatamente como elas funcionam ou por que tomam determinadas decisões..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relação ao segundo desafio, imagine uma situação na qual diferentes sistemas de inteligência artificial, completamente autônomos entre si, tenham que tomar uma decisão conjunta. Se não se sabe exatamente como esses sistemas tomam suas decisões e, por exemplo, eles pertencem às forças armada, poderíamos correr o risco de deflagração de uma guerra por conta de uma decisão errada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64614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691DB-5E67-1310-AA78-237509F1BD6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2911B9AE-5AE4-D269-9C19-C5BD5A1285C0}"/>
              </a:ext>
            </a:extLst>
          </p:cNvPr>
          <p:cNvSpPr txBox="1"/>
          <p:nvPr/>
        </p:nvSpPr>
        <p:spPr>
          <a:xfrm>
            <a:off x="349623" y="722436"/>
            <a:ext cx="11501718" cy="3708708"/>
          </a:xfrm>
          <a:prstGeom prst="rect">
            <a:avLst/>
          </a:prstGeom>
          <a:noFill/>
        </p:spPr>
        <p:txBody>
          <a:bodyPr wrap="square">
            <a:spAutoFit/>
          </a:bodyPr>
          <a:lstStyle/>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tomada por esses sistemas. Essa é uma preocupação real e não ficção científica. Os carros autônomos devem ser programados para matar ou para salvar vidas? É interessante reparar que os carros autônomos precisam ser programados para lidar com decisões éticas que, às vezes, nem os seres humanos sabem como proceder. No caso de um acidente, o carro deve proteger seus passageiros a todo custo ou minimizar a quantidade de vítimas, mesmo que tenha que sacrificar seus ocupantes? Agora, imagine dezenas ou centenas de sistemas de inteligência artificial tomando decisões de forma completamente autônoma, controlando o mercado financeiro, o tráfego aéreo, mísseis, satélites, etc. e tendo que lidar com centenas de questões éticas ao mesmo tempo, isso sem contar que as questões éticas variam de país para país. Imagine a complexidade necessária para controlar este sistema de sistemas autônomos.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http://www.cest.poli.usp.br/pt/entrevista-com-eduardo-bertassi-sobre-inteligencia-artificial-na-sociedade-contemporanea/ Acesso em: 19 ago.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3667734E-79E4-AE4D-3901-A10278317331}"/>
              </a:ext>
            </a:extLst>
          </p:cNvPr>
          <p:cNvSpPr txBox="1"/>
          <p:nvPr/>
        </p:nvSpPr>
        <p:spPr>
          <a:xfrm>
            <a:off x="251012" y="4601627"/>
            <a:ext cx="11600329" cy="1600438"/>
          </a:xfrm>
          <a:prstGeom prst="rect">
            <a:avLst/>
          </a:prstGeom>
          <a:noFill/>
        </p:spPr>
        <p:txBody>
          <a:bodyPr wrap="square">
            <a:spAutoFit/>
          </a:bodyPr>
          <a:lstStyle/>
          <a:p>
            <a:pPr algn="just" fontAlgn="base"/>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 entrevista é um gênero textual amplamente utilizado na comunicação, tanto na mídia quanto em outros contextos. Trata-se de uma forma de diálogo estruturado, em que uma pessoa faz perguntas e outra responde. Assim, releia o texto I e responda: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6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Quem é</a:t>
            </a:r>
            <a:r>
              <a:rPr lang="pt-BR" sz="2300" kern="100" dirty="0">
                <a:solidFill>
                  <a:srgbClr val="282828"/>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o entrevistado e quem é o entrevistador nesse texto?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4195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691DB-5E67-1310-AA78-237509F1BD6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7158987-2CB7-EA12-5B14-831A5075D10C}"/>
              </a:ext>
            </a:extLst>
          </p:cNvPr>
          <p:cNvSpPr txBox="1"/>
          <p:nvPr/>
        </p:nvSpPr>
        <p:spPr>
          <a:xfrm>
            <a:off x="376516" y="897098"/>
            <a:ext cx="11430001" cy="3631763"/>
          </a:xfrm>
          <a:prstGeom prst="rect">
            <a:avLst/>
          </a:prstGeom>
          <a:noFill/>
        </p:spPr>
        <p:txBody>
          <a:bodyPr wrap="square">
            <a:spAutoFit/>
          </a:bodyPr>
          <a:lstStyle/>
          <a:p>
            <a:pPr algn="just" fontAlgn="base"/>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b)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Onde foi publicada a entrevista que você leu?</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kern="100" dirty="0">
                <a:solidFill>
                  <a:srgbClr val="FF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Essa entrevista se destina a qual tipo de leitor?</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kern="100" dirty="0">
                <a:solidFill>
                  <a:srgbClr val="FF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3</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a:t>
            </a:r>
            <a:r>
              <a:rPr lang="pt-BR" sz="2300" dirty="0">
                <a:effectLst/>
                <a:latin typeface="Arial Narrow" panose="020B0606020202030204" pitchFamily="34" charset="0"/>
                <a:ea typeface="Times New Roman" panose="02020603050405020304" pitchFamily="18" charset="0"/>
              </a:rPr>
              <a:t>Qual é a finalidade de uma entrevista? E dessa entrevista?</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solidFill>
                  <a:srgbClr val="FF0000"/>
                </a:solidFill>
                <a:effectLst/>
                <a:highlight>
                  <a:srgbClr val="FFFFFF"/>
                </a:highligh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objetivo da entrevista é fazer com que o leitor/expectador se interaja com o conhecimento do entrevistado sobre um determinado assunto. Objetiva também difundir um conhecimento e, por isso, auxilia na formação de opinião e posicionamento crítico da sociedade, uma vez que propõe um debate sobre determinado tema. Dessa forma, qual é o assunto/tema da entrevista lida?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815AB17E-1F20-0A9D-7BE1-9886E0F786A6}"/>
              </a:ext>
            </a:extLst>
          </p:cNvPr>
          <p:cNvPicPr>
            <a:picLocks noChangeAspect="1"/>
          </p:cNvPicPr>
          <p:nvPr/>
        </p:nvPicPr>
        <p:blipFill>
          <a:blip r:embed="rId2"/>
          <a:stretch>
            <a:fillRect/>
          </a:stretch>
        </p:blipFill>
        <p:spPr>
          <a:xfrm>
            <a:off x="4006124" y="4430249"/>
            <a:ext cx="4179751" cy="2142269"/>
          </a:xfrm>
          <a:prstGeom prst="rect">
            <a:avLst/>
          </a:prstGeom>
        </p:spPr>
      </p:pic>
    </p:spTree>
    <p:extLst>
      <p:ext uri="{BB962C8B-B14F-4D97-AF65-F5344CB8AC3E}">
        <p14:creationId xmlns:p14="http://schemas.microsoft.com/office/powerpoint/2010/main" val="1480533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A349D28-D309-342A-0EF4-1E479F0DDD2B}"/>
              </a:ext>
            </a:extLst>
          </p:cNvPr>
          <p:cNvGraphicFramePr>
            <a:graphicFrameLocks noGrp="1"/>
          </p:cNvGraphicFramePr>
          <p:nvPr>
            <p:extLst>
              <p:ext uri="{D42A27DB-BD31-4B8C-83A1-F6EECF244321}">
                <p14:modId xmlns:p14="http://schemas.microsoft.com/office/powerpoint/2010/main" val="92827431"/>
              </p:ext>
            </p:extLst>
          </p:nvPr>
        </p:nvGraphicFramePr>
        <p:xfrm>
          <a:off x="362857" y="756819"/>
          <a:ext cx="11423759" cy="412963"/>
        </p:xfrm>
        <a:graphic>
          <a:graphicData uri="http://schemas.openxmlformats.org/drawingml/2006/table">
            <a:tbl>
              <a:tblPr firstRow="1" firstCol="1" bandRow="1"/>
              <a:tblGrid>
                <a:gridCol w="11423759">
                  <a:extLst>
                    <a:ext uri="{9D8B030D-6E8A-4147-A177-3AD203B41FA5}">
                      <a16:colId xmlns:a16="http://schemas.microsoft.com/office/drawing/2014/main" val="752875241"/>
                    </a:ext>
                  </a:extLst>
                </a:gridCol>
              </a:tblGrid>
              <a:tr h="412963">
                <a:tc>
                  <a:txBody>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2FF"/>
                    </a:solidFill>
                  </a:tcPr>
                </a:tc>
                <a:extLst>
                  <a:ext uri="{0D108BD9-81ED-4DB2-BD59-A6C34878D82A}">
                    <a16:rowId xmlns:a16="http://schemas.microsoft.com/office/drawing/2014/main" val="422960233"/>
                  </a:ext>
                </a:extLst>
              </a:tr>
            </a:tbl>
          </a:graphicData>
        </a:graphic>
      </p:graphicFrame>
      <p:sp>
        <p:nvSpPr>
          <p:cNvPr id="3" name="Rectangle 1">
            <a:extLst>
              <a:ext uri="{FF2B5EF4-FFF2-40B4-BE49-F238E27FC236}">
                <a16:creationId xmlns:a16="http://schemas.microsoft.com/office/drawing/2014/main" id="{735A255D-0399-BE1F-2A12-A282065F32BC}"/>
              </a:ext>
            </a:extLst>
          </p:cNvPr>
          <p:cNvSpPr>
            <a:spLocks noChangeArrowheads="1"/>
          </p:cNvSpPr>
          <p:nvPr/>
        </p:nvSpPr>
        <p:spPr bwMode="auto">
          <a:xfrm>
            <a:off x="-472073" y="483112"/>
            <a:ext cx="19109550" cy="960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F21F58FA-5581-678F-5FBE-7A38A76FB437}"/>
              </a:ext>
            </a:extLst>
          </p:cNvPr>
          <p:cNvSpPr txBox="1"/>
          <p:nvPr/>
        </p:nvSpPr>
        <p:spPr>
          <a:xfrm>
            <a:off x="362857" y="1169782"/>
            <a:ext cx="13494657" cy="48930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Ampliando os conhecimentos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0576E5F4-4493-9CAE-32AF-31E096588F48}"/>
              </a:ext>
            </a:extLst>
          </p:cNvPr>
          <p:cNvGraphicFramePr>
            <a:graphicFrameLocks noGrp="1"/>
          </p:cNvGraphicFramePr>
          <p:nvPr>
            <p:extLst>
              <p:ext uri="{D42A27DB-BD31-4B8C-83A1-F6EECF244321}">
                <p14:modId xmlns:p14="http://schemas.microsoft.com/office/powerpoint/2010/main" val="634513723"/>
              </p:ext>
            </p:extLst>
          </p:nvPr>
        </p:nvGraphicFramePr>
        <p:xfrm>
          <a:off x="362857" y="2344620"/>
          <a:ext cx="11496910" cy="3633433"/>
        </p:xfrm>
        <a:graphic>
          <a:graphicData uri="http://schemas.openxmlformats.org/drawingml/2006/table">
            <a:tbl>
              <a:tblPr firstRow="1" firstCol="1" bandRow="1">
                <a:tableStyleId>{5C22544A-7EE6-4342-B048-85BDC9FD1C3A}</a:tableStyleId>
              </a:tblPr>
              <a:tblGrid>
                <a:gridCol w="11496910">
                  <a:extLst>
                    <a:ext uri="{9D8B030D-6E8A-4147-A177-3AD203B41FA5}">
                      <a16:colId xmlns:a16="http://schemas.microsoft.com/office/drawing/2014/main" val="1562781279"/>
                    </a:ext>
                  </a:extLst>
                </a:gridCol>
              </a:tblGrid>
              <a:tr h="3633433">
                <a:tc>
                  <a:txBody>
                    <a:bodyPr/>
                    <a:lstStyle/>
                    <a:p>
                      <a:pPr algn="just">
                        <a:lnSpc>
                          <a:spcPct val="100000"/>
                        </a:lnSpc>
                        <a:spcAft>
                          <a:spcPts val="0"/>
                        </a:spcAft>
                      </a:pPr>
                      <a:r>
                        <a:rPr lang="pt-BR" sz="500" b="0" kern="100" dirty="0">
                          <a:solidFill>
                            <a:schemeClr val="tx1"/>
                          </a:solidFill>
                          <a:effectLst/>
                          <a:latin typeface="Arial Narrow" panose="020B0606020202030204" pitchFamily="34" charset="0"/>
                        </a:rPr>
                        <a:t> </a:t>
                      </a:r>
                    </a:p>
                    <a:p>
                      <a:pPr algn="just">
                        <a:lnSpc>
                          <a:spcPct val="100000"/>
                        </a:lnSpc>
                        <a:spcAft>
                          <a:spcPts val="0"/>
                        </a:spcAft>
                      </a:pPr>
                      <a:r>
                        <a:rPr lang="pt-BR" sz="2300" b="1" kern="100" dirty="0">
                          <a:solidFill>
                            <a:schemeClr val="tx1"/>
                          </a:solidFill>
                          <a:effectLst/>
                          <a:latin typeface="Arial Narrow" panose="020B0606020202030204" pitchFamily="34" charset="0"/>
                        </a:rPr>
                        <a:t>Características da Entrevista</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É marcada pela oralidade e pelo discurso direto (esse último, pela transcrição fidedigna das palavras do ENTREVISTADOR e do ENTREVISTADO), logo, pode haver muitas marcas de oralidade bem como observações (geralmente entre parênteses) que descrevem as ações de ambos;</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Quando publicadas em meios impressos, pode-se perceber a utilização de muitos sinais de pontuação: travessão, aspas, reticências, interrogação, parênteses, em alguns casos, até detalhando aspectos do entrevistado, como emoções, lágrimas e risos;</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É informativa, veiculada, sobretudo, por meio de jornais, revistas, internet, televisão, rádio, dentre outros;</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O ENTREVISTADOR é o responsável por fazer perguntas, e o ENTREVISTADO (ou entrevistados) as responde;</a:t>
                      </a:r>
                    </a:p>
                  </a:txBody>
                  <a:tcPr marL="62887" marR="6288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98843908"/>
                  </a:ext>
                </a:extLst>
              </a:tr>
            </a:tbl>
          </a:graphicData>
        </a:graphic>
      </p:graphicFrame>
      <p:pic>
        <p:nvPicPr>
          <p:cNvPr id="6" name="Imagem 5">
            <a:extLst>
              <a:ext uri="{FF2B5EF4-FFF2-40B4-BE49-F238E27FC236}">
                <a16:creationId xmlns:a16="http://schemas.microsoft.com/office/drawing/2014/main" id="{AD207BB1-7F75-F00C-462F-6EC91B45FE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2233" y="1750645"/>
            <a:ext cx="3207787" cy="735904"/>
          </a:xfrm>
          <a:prstGeom prst="rect">
            <a:avLst/>
          </a:prstGeom>
          <a:noFill/>
          <a:ln>
            <a:noFill/>
          </a:ln>
        </p:spPr>
      </p:pic>
    </p:spTree>
    <p:extLst>
      <p:ext uri="{BB962C8B-B14F-4D97-AF65-F5344CB8AC3E}">
        <p14:creationId xmlns:p14="http://schemas.microsoft.com/office/powerpoint/2010/main" val="25284122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735A255D-0399-BE1F-2A12-A282065F32BC}"/>
              </a:ext>
            </a:extLst>
          </p:cNvPr>
          <p:cNvSpPr>
            <a:spLocks noChangeArrowheads="1"/>
          </p:cNvSpPr>
          <p:nvPr/>
        </p:nvSpPr>
        <p:spPr bwMode="auto">
          <a:xfrm>
            <a:off x="-472073" y="483112"/>
            <a:ext cx="19109550" cy="960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4" name="Tabela 3">
            <a:extLst>
              <a:ext uri="{FF2B5EF4-FFF2-40B4-BE49-F238E27FC236}">
                <a16:creationId xmlns:a16="http://schemas.microsoft.com/office/drawing/2014/main" id="{0576E5F4-4493-9CAE-32AF-31E096588F48}"/>
              </a:ext>
            </a:extLst>
          </p:cNvPr>
          <p:cNvGraphicFramePr>
            <a:graphicFrameLocks noGrp="1"/>
          </p:cNvGraphicFramePr>
          <p:nvPr>
            <p:extLst>
              <p:ext uri="{D42A27DB-BD31-4B8C-83A1-F6EECF244321}">
                <p14:modId xmlns:p14="http://schemas.microsoft.com/office/powerpoint/2010/main" val="3173149419"/>
              </p:ext>
            </p:extLst>
          </p:nvPr>
        </p:nvGraphicFramePr>
        <p:xfrm>
          <a:off x="347545" y="840116"/>
          <a:ext cx="11496910" cy="5059680"/>
        </p:xfrm>
        <a:graphic>
          <a:graphicData uri="http://schemas.openxmlformats.org/drawingml/2006/table">
            <a:tbl>
              <a:tblPr firstRow="1" firstCol="1" bandRow="1">
                <a:tableStyleId>{5C22544A-7EE6-4342-B048-85BDC9FD1C3A}</a:tableStyleId>
              </a:tblPr>
              <a:tblGrid>
                <a:gridCol w="11496910">
                  <a:extLst>
                    <a:ext uri="{9D8B030D-6E8A-4147-A177-3AD203B41FA5}">
                      <a16:colId xmlns:a16="http://schemas.microsoft.com/office/drawing/2014/main" val="1562781279"/>
                    </a:ext>
                  </a:extLst>
                </a:gridCol>
              </a:tblGrid>
              <a:tr h="4351338">
                <a:tc>
                  <a:txBody>
                    <a:bodyPr/>
                    <a:lstStyle/>
                    <a:p>
                      <a:pPr algn="just">
                        <a:lnSpc>
                          <a:spcPct val="100000"/>
                        </a:lnSpc>
                        <a:spcAft>
                          <a:spcPts val="0"/>
                        </a:spcAft>
                      </a:pPr>
                      <a:r>
                        <a:rPr lang="pt-BR" sz="2300" b="0" kern="100" dirty="0">
                          <a:solidFill>
                            <a:schemeClr val="tx1"/>
                          </a:solidFill>
                          <a:effectLst/>
                          <a:latin typeface="Arial Narrow" panose="020B0606020202030204" pitchFamily="34" charset="0"/>
                        </a:rPr>
                        <a:t> ▪ Apesar de muitas vezes haver formalidade, devido a ser um gênero oral, há uma mescla entre a linguagem padrão e a não padrão da língua portuguesa.</a:t>
                      </a:r>
                    </a:p>
                    <a:p>
                      <a:pPr algn="just" fontAlgn="base">
                        <a:lnSpc>
                          <a:spcPct val="100000"/>
                        </a:lnSpc>
                        <a:spcAft>
                          <a:spcPts val="0"/>
                        </a:spcAft>
                      </a:pPr>
                      <a:r>
                        <a:rPr lang="pt-BR" sz="2300" b="1" kern="100" dirty="0">
                          <a:solidFill>
                            <a:schemeClr val="tx1"/>
                          </a:solidFill>
                          <a:effectLst/>
                          <a:latin typeface="Arial Narrow" panose="020B0606020202030204" pitchFamily="34" charset="0"/>
                        </a:rPr>
                        <a:t>Estrutura da entrevista</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Manchete ou título </a:t>
                      </a:r>
                      <a:r>
                        <a:rPr lang="pt-BR" sz="2300" b="0" kern="100" dirty="0">
                          <a:solidFill>
                            <a:schemeClr val="tx1"/>
                          </a:solidFill>
                          <a:effectLst/>
                          <a:latin typeface="Arial Narrow" panose="020B0606020202030204" pitchFamily="34" charset="0"/>
                        </a:rPr>
                        <a:t>– Essa é uma parte que deverá despertar interesse no interlocutor envolvido, podendo ser uma frase criativa ou pergunta interessante.</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Apresentação</a:t>
                      </a:r>
                      <a:r>
                        <a:rPr lang="pt-BR" sz="2300" b="0" kern="100" dirty="0">
                          <a:solidFill>
                            <a:schemeClr val="tx1"/>
                          </a:solidFill>
                          <a:effectLst/>
                          <a:latin typeface="Arial Narrow" panose="020B0606020202030204" pitchFamily="34" charset="0"/>
                        </a:rPr>
                        <a:t> – É o momento em que se apresentam os pontos de maior relevância da entrevista, como também se destaca o perfil do entrevistado, sua experiência profissional e seu domínio em relação ao assunto abordado.</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Perguntas e respostas </a:t>
                      </a:r>
                      <a:r>
                        <a:rPr lang="pt-BR" sz="2300" b="0" kern="100" dirty="0">
                          <a:solidFill>
                            <a:schemeClr val="tx1"/>
                          </a:solidFill>
                          <a:effectLst/>
                          <a:latin typeface="Arial Narrow" panose="020B0606020202030204" pitchFamily="34" charset="0"/>
                        </a:rPr>
                        <a:t>– Basicamente, é a entrevista propriamente dita, na qual são retratadas as falas de cada um dos envolvidos.</a:t>
                      </a:r>
                    </a:p>
                    <a:p>
                      <a:pPr marL="0" indent="539750" algn="just" fontAlgn="base">
                        <a:lnSpc>
                          <a:spcPct val="100000"/>
                        </a:lnSpc>
                        <a:spcAft>
                          <a:spcPts val="0"/>
                        </a:spcAft>
                      </a:pPr>
                      <a:r>
                        <a:rPr lang="pt-BR" sz="2300" b="0" kern="100" dirty="0">
                          <a:solidFill>
                            <a:schemeClr val="tx1"/>
                          </a:solidFill>
                          <a:effectLst/>
                          <a:latin typeface="Arial Narrow" panose="020B0606020202030204" pitchFamily="34" charset="0"/>
                        </a:rPr>
                        <a:t>Entretanto, há algumas entrevistas que não seguem este padrão, ou seja, umas apresentam um roteiro mais conciso somente de perguntas e respostas, outras, ao invés de retratar as falas em seu modo literal, optam por transcrevê-las usando um discurso indireto, ou, até mesmo, muitas trazem um texto introdutório e mais detalhado, com informações sobre o local, a data e duração da entrevista.</a:t>
                      </a:r>
                    </a:p>
                    <a:p>
                      <a:pPr algn="r" fontAlgn="base">
                        <a:lnSpc>
                          <a:spcPct val="100000"/>
                        </a:lnSpc>
                        <a:spcAft>
                          <a:spcPts val="0"/>
                        </a:spcAft>
                      </a:pPr>
                      <a:r>
                        <a:rPr lang="pt-BR" sz="1000" b="0" kern="100" dirty="0">
                          <a:solidFill>
                            <a:schemeClr val="tx1"/>
                          </a:solidFill>
                          <a:effectLst/>
                          <a:latin typeface="Arial Narrow" panose="020B0606020202030204" pitchFamily="34" charset="0"/>
                        </a:rPr>
                        <a:t>Disponível em: Um gênero textual do cotidiano jornalístico - Brasil Escola (uol.com.br) Acesso em 27 de jun.</a:t>
                      </a:r>
                      <a:endParaRPr lang="pt-BR" sz="10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2887" marR="6288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98843908"/>
                  </a:ext>
                </a:extLst>
              </a:tr>
            </a:tbl>
          </a:graphicData>
        </a:graphic>
      </p:graphicFrame>
    </p:spTree>
    <p:extLst>
      <p:ext uri="{BB962C8B-B14F-4D97-AF65-F5344CB8AC3E}">
        <p14:creationId xmlns:p14="http://schemas.microsoft.com/office/powerpoint/2010/main" val="17191770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735A255D-0399-BE1F-2A12-A282065F32BC}"/>
              </a:ext>
            </a:extLst>
          </p:cNvPr>
          <p:cNvSpPr>
            <a:spLocks noChangeArrowheads="1"/>
          </p:cNvSpPr>
          <p:nvPr/>
        </p:nvSpPr>
        <p:spPr bwMode="auto">
          <a:xfrm>
            <a:off x="-472073" y="483112"/>
            <a:ext cx="19109550" cy="960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DD27A9E8-A9ED-6D4B-2D61-0DB5FB5E9B57}"/>
              </a:ext>
            </a:extLst>
          </p:cNvPr>
          <p:cNvSpPr txBox="1"/>
          <p:nvPr/>
        </p:nvSpPr>
        <p:spPr>
          <a:xfrm>
            <a:off x="333756" y="963301"/>
            <a:ext cx="11498580" cy="87992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quadro a seguir, explique cada um dos elementos que compõem a estrutura de uma entrevista, e em seguida, retire do texto um exemplo de cada um deles.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2DD6152B-67A7-4D1E-8C72-3D5C59B2A8E2}"/>
              </a:ext>
            </a:extLst>
          </p:cNvPr>
          <p:cNvGraphicFramePr>
            <a:graphicFrameLocks noGrp="1"/>
          </p:cNvGraphicFramePr>
          <p:nvPr>
            <p:extLst>
              <p:ext uri="{D42A27DB-BD31-4B8C-83A1-F6EECF244321}">
                <p14:modId xmlns:p14="http://schemas.microsoft.com/office/powerpoint/2010/main" val="1212645005"/>
              </p:ext>
            </p:extLst>
          </p:nvPr>
        </p:nvGraphicFramePr>
        <p:xfrm>
          <a:off x="429768" y="1923680"/>
          <a:ext cx="11402568" cy="2243824"/>
        </p:xfrm>
        <a:graphic>
          <a:graphicData uri="http://schemas.openxmlformats.org/drawingml/2006/table">
            <a:tbl>
              <a:tblPr firstRow="1" firstCol="1" bandRow="1">
                <a:tableStyleId>{5C22544A-7EE6-4342-B048-85BDC9FD1C3A}</a:tableStyleId>
              </a:tblPr>
              <a:tblGrid>
                <a:gridCol w="2004391">
                  <a:extLst>
                    <a:ext uri="{9D8B030D-6E8A-4147-A177-3AD203B41FA5}">
                      <a16:colId xmlns:a16="http://schemas.microsoft.com/office/drawing/2014/main" val="2540842713"/>
                    </a:ext>
                  </a:extLst>
                </a:gridCol>
                <a:gridCol w="9398177">
                  <a:extLst>
                    <a:ext uri="{9D8B030D-6E8A-4147-A177-3AD203B41FA5}">
                      <a16:colId xmlns:a16="http://schemas.microsoft.com/office/drawing/2014/main" val="1074678554"/>
                    </a:ext>
                  </a:extLst>
                </a:gridCol>
              </a:tblGrid>
              <a:tr h="820800">
                <a:tc>
                  <a:txBody>
                    <a:bodyPr/>
                    <a:lstStyle/>
                    <a:p>
                      <a:pPr>
                        <a:lnSpc>
                          <a:spcPct val="100000"/>
                        </a:lnSpc>
                        <a:spcAft>
                          <a:spcPts val="0"/>
                        </a:spcAft>
                      </a:pPr>
                      <a:r>
                        <a:rPr lang="pt-BR" sz="2300" b="0" kern="100">
                          <a:solidFill>
                            <a:schemeClr val="tx1"/>
                          </a:solidFill>
                          <a:effectLst/>
                          <a:latin typeface="Arial Narrow" panose="020B0606020202030204" pitchFamily="34" charset="0"/>
                        </a:rPr>
                        <a:t>Manchete ou título</a:t>
                      </a:r>
                      <a:endPar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accent1">
                          <a:lumMod val="75000"/>
                        </a:schemeClr>
                      </a:solidFill>
                      <a:prstDash val="solid"/>
                      <a:round/>
                      <a:headEnd type="none" w="med" len="med"/>
                      <a:tailEnd type="none" w="med" len="med"/>
                    </a:lnL>
                    <a:lnR w="57150" cap="flat" cmpd="sng" algn="ctr">
                      <a:solidFill>
                        <a:schemeClr val="accent1">
                          <a:lumMod val="75000"/>
                        </a:schemeClr>
                      </a:solidFill>
                      <a:prstDash val="solid"/>
                      <a:round/>
                      <a:headEnd type="none" w="med" len="med"/>
                      <a:tailEnd type="none" w="med" len="med"/>
                    </a:lnR>
                    <a:lnT w="57150" cap="flat" cmpd="sng" algn="ctr">
                      <a:solidFill>
                        <a:schemeClr val="accent1">
                          <a:lumMod val="75000"/>
                        </a:schemeClr>
                      </a:solidFill>
                      <a:prstDash val="solid"/>
                      <a:round/>
                      <a:headEnd type="none" w="med" len="med"/>
                      <a:tailEnd type="none" w="med" len="med"/>
                    </a:lnT>
                    <a:lnB w="57150" cap="flat" cmpd="sng" algn="ctr">
                      <a:solidFill>
                        <a:schemeClr val="accent1">
                          <a:lumMod val="75000"/>
                        </a:schemeClr>
                      </a:solidFill>
                      <a:prstDash val="solid"/>
                      <a:round/>
                      <a:headEnd type="none" w="med" len="med"/>
                      <a:tailEnd type="none" w="med" len="med"/>
                    </a:lnB>
                    <a:noFill/>
                  </a:tcPr>
                </a:tc>
                <a:tc>
                  <a:txBody>
                    <a:bodyPr/>
                    <a:lstStyle/>
                    <a:p>
                      <a:pPr algn="just">
                        <a:lnSpc>
                          <a:spcPct val="100000"/>
                        </a:lnSpc>
                        <a:spcAft>
                          <a:spcPts val="0"/>
                        </a:spcAft>
                      </a:pP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57150" cap="flat" cmpd="sng" algn="ctr">
                      <a:solidFill>
                        <a:schemeClr val="accent1">
                          <a:lumMod val="75000"/>
                        </a:schemeClr>
                      </a:solidFill>
                      <a:prstDash val="solid"/>
                      <a:round/>
                      <a:headEnd type="none" w="med" len="med"/>
                      <a:tailEnd type="none" w="med" len="med"/>
                    </a:lnL>
                    <a:lnR w="57150" cap="flat" cmpd="sng" algn="ctr">
                      <a:solidFill>
                        <a:schemeClr val="accent1">
                          <a:lumMod val="75000"/>
                        </a:schemeClr>
                      </a:solidFill>
                      <a:prstDash val="solid"/>
                      <a:round/>
                      <a:headEnd type="none" w="med" len="med"/>
                      <a:tailEnd type="none" w="med" len="med"/>
                    </a:lnR>
                    <a:lnT w="57150" cap="flat" cmpd="sng" algn="ctr">
                      <a:solidFill>
                        <a:schemeClr val="accent1">
                          <a:lumMod val="75000"/>
                        </a:schemeClr>
                      </a:solidFill>
                      <a:prstDash val="solid"/>
                      <a:round/>
                      <a:headEnd type="none" w="med" len="med"/>
                      <a:tailEnd type="none" w="med" len="med"/>
                    </a:lnT>
                    <a:lnB w="57150" cap="flat" cmpd="sng" algn="ctr">
                      <a:solidFill>
                        <a:schemeClr val="accent1">
                          <a:lumMod val="75000"/>
                        </a:schemeClr>
                      </a:solidFill>
                      <a:prstDash val="solid"/>
                      <a:round/>
                      <a:headEnd type="none" w="med" len="med"/>
                      <a:tailEnd type="none" w="med" len="med"/>
                    </a:lnB>
                    <a:noFill/>
                  </a:tcPr>
                </a:tc>
                <a:extLst>
                  <a:ext uri="{0D108BD9-81ED-4DB2-BD59-A6C34878D82A}">
                    <a16:rowId xmlns:a16="http://schemas.microsoft.com/office/drawing/2014/main" val="556557084"/>
                  </a:ext>
                </a:extLst>
              </a:tr>
              <a:tr h="602224">
                <a:tc>
                  <a:txBody>
                    <a:bodyPr/>
                    <a:lstStyle/>
                    <a:p>
                      <a:pPr>
                        <a:lnSpc>
                          <a:spcPct val="100000"/>
                        </a:lnSpc>
                        <a:spcAft>
                          <a:spcPts val="0"/>
                        </a:spcAft>
                      </a:pPr>
                      <a:r>
                        <a:rPr lang="pt-BR" sz="2300" b="0" kern="100">
                          <a:solidFill>
                            <a:schemeClr val="tx1"/>
                          </a:solidFill>
                          <a:effectLst/>
                          <a:latin typeface="Arial Narrow" panose="020B0606020202030204" pitchFamily="34" charset="0"/>
                        </a:rPr>
                        <a:t>Apresentação</a:t>
                      </a:r>
                      <a:endPar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accent1">
                          <a:lumMod val="75000"/>
                        </a:schemeClr>
                      </a:solidFill>
                      <a:prstDash val="solid"/>
                      <a:round/>
                      <a:headEnd type="none" w="med" len="med"/>
                      <a:tailEnd type="none" w="med" len="med"/>
                    </a:lnL>
                    <a:lnR w="57150" cap="flat" cmpd="sng" algn="ctr">
                      <a:solidFill>
                        <a:schemeClr val="accent1">
                          <a:lumMod val="75000"/>
                        </a:schemeClr>
                      </a:solidFill>
                      <a:prstDash val="solid"/>
                      <a:round/>
                      <a:headEnd type="none" w="med" len="med"/>
                      <a:tailEnd type="none" w="med" len="med"/>
                    </a:lnR>
                    <a:lnT w="57150" cap="flat" cmpd="sng" algn="ctr">
                      <a:solidFill>
                        <a:schemeClr val="accent1">
                          <a:lumMod val="75000"/>
                        </a:schemeClr>
                      </a:solidFill>
                      <a:prstDash val="solid"/>
                      <a:round/>
                      <a:headEnd type="none" w="med" len="med"/>
                      <a:tailEnd type="none" w="med" len="med"/>
                    </a:lnT>
                    <a:lnB w="57150" cap="flat" cmpd="sng" algn="ctr">
                      <a:solidFill>
                        <a:schemeClr val="accent1">
                          <a:lumMod val="75000"/>
                        </a:schemeClr>
                      </a:solidFill>
                      <a:prstDash val="solid"/>
                      <a:round/>
                      <a:headEnd type="none" w="med" len="med"/>
                      <a:tailEnd type="none" w="med" len="med"/>
                    </a:lnB>
                    <a:noFill/>
                  </a:tcPr>
                </a:tc>
                <a:tc>
                  <a:txBody>
                    <a:bodyPr/>
                    <a:lstStyle/>
                    <a:p>
                      <a:pPr algn="just">
                        <a:lnSpc>
                          <a:spcPct val="100000"/>
                        </a:lnSpc>
                        <a:spcAft>
                          <a:spcPts val="0"/>
                        </a:spcAft>
                      </a:pP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57150" cap="flat" cmpd="sng" algn="ctr">
                      <a:solidFill>
                        <a:schemeClr val="accent1">
                          <a:lumMod val="75000"/>
                        </a:schemeClr>
                      </a:solidFill>
                      <a:prstDash val="solid"/>
                      <a:round/>
                      <a:headEnd type="none" w="med" len="med"/>
                      <a:tailEnd type="none" w="med" len="med"/>
                    </a:lnL>
                    <a:lnR w="57150" cap="flat" cmpd="sng" algn="ctr">
                      <a:solidFill>
                        <a:schemeClr val="accent1">
                          <a:lumMod val="75000"/>
                        </a:schemeClr>
                      </a:solidFill>
                      <a:prstDash val="solid"/>
                      <a:round/>
                      <a:headEnd type="none" w="med" len="med"/>
                      <a:tailEnd type="none" w="med" len="med"/>
                    </a:lnR>
                    <a:lnT w="57150" cap="flat" cmpd="sng" algn="ctr">
                      <a:solidFill>
                        <a:schemeClr val="accent1">
                          <a:lumMod val="75000"/>
                        </a:schemeClr>
                      </a:solidFill>
                      <a:prstDash val="solid"/>
                      <a:round/>
                      <a:headEnd type="none" w="med" len="med"/>
                      <a:tailEnd type="none" w="med" len="med"/>
                    </a:lnT>
                    <a:lnB w="57150" cap="flat" cmpd="sng" algn="ctr">
                      <a:solidFill>
                        <a:schemeClr val="accent1">
                          <a:lumMod val="75000"/>
                        </a:schemeClr>
                      </a:solidFill>
                      <a:prstDash val="solid"/>
                      <a:round/>
                      <a:headEnd type="none" w="med" len="med"/>
                      <a:tailEnd type="none" w="med" len="med"/>
                    </a:lnB>
                    <a:noFill/>
                  </a:tcPr>
                </a:tc>
                <a:extLst>
                  <a:ext uri="{0D108BD9-81ED-4DB2-BD59-A6C34878D82A}">
                    <a16:rowId xmlns:a16="http://schemas.microsoft.com/office/drawing/2014/main" val="2426293465"/>
                  </a:ext>
                </a:extLst>
              </a:tr>
              <a:tr h="820800">
                <a:tc>
                  <a:txBody>
                    <a:bodyPr/>
                    <a:lstStyle/>
                    <a:p>
                      <a:pPr>
                        <a:lnSpc>
                          <a:spcPct val="100000"/>
                        </a:lnSpc>
                        <a:spcAft>
                          <a:spcPts val="0"/>
                        </a:spcAft>
                      </a:pPr>
                      <a:r>
                        <a:rPr lang="pt-BR" sz="2300" b="0" kern="100">
                          <a:solidFill>
                            <a:schemeClr val="tx1"/>
                          </a:solidFill>
                          <a:effectLst/>
                          <a:latin typeface="Arial Narrow" panose="020B0606020202030204" pitchFamily="34" charset="0"/>
                        </a:rPr>
                        <a:t>Perguntas e respostas</a:t>
                      </a:r>
                      <a:endPar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accent1">
                          <a:lumMod val="75000"/>
                        </a:schemeClr>
                      </a:solidFill>
                      <a:prstDash val="solid"/>
                      <a:round/>
                      <a:headEnd type="none" w="med" len="med"/>
                      <a:tailEnd type="none" w="med" len="med"/>
                    </a:lnL>
                    <a:lnR w="57150" cap="flat" cmpd="sng" algn="ctr">
                      <a:solidFill>
                        <a:schemeClr val="accent1">
                          <a:lumMod val="75000"/>
                        </a:schemeClr>
                      </a:solidFill>
                      <a:prstDash val="solid"/>
                      <a:round/>
                      <a:headEnd type="none" w="med" len="med"/>
                      <a:tailEnd type="none" w="med" len="med"/>
                    </a:lnR>
                    <a:lnT w="57150" cap="flat" cmpd="sng" algn="ctr">
                      <a:solidFill>
                        <a:schemeClr val="accent1">
                          <a:lumMod val="75000"/>
                        </a:schemeClr>
                      </a:solidFill>
                      <a:prstDash val="solid"/>
                      <a:round/>
                      <a:headEnd type="none" w="med" len="med"/>
                      <a:tailEnd type="none" w="med" len="med"/>
                    </a:lnT>
                    <a:lnB w="57150" cap="flat" cmpd="sng" algn="ctr">
                      <a:solidFill>
                        <a:schemeClr val="accent1">
                          <a:lumMod val="75000"/>
                        </a:schemeClr>
                      </a:solidFill>
                      <a:prstDash val="solid"/>
                      <a:round/>
                      <a:headEnd type="none" w="med" len="med"/>
                      <a:tailEnd type="none" w="med" len="med"/>
                    </a:lnB>
                    <a:noFill/>
                  </a:tcPr>
                </a:tc>
                <a:tc>
                  <a:txBody>
                    <a:bodyPr/>
                    <a:lstStyle/>
                    <a:p>
                      <a:pPr algn="just">
                        <a:lnSpc>
                          <a:spcPct val="100000"/>
                        </a:lnSpc>
                        <a:spcAft>
                          <a:spcPts val="0"/>
                        </a:spcAft>
                      </a:pP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57150" cap="flat" cmpd="sng" algn="ctr">
                      <a:solidFill>
                        <a:schemeClr val="accent1">
                          <a:lumMod val="75000"/>
                        </a:schemeClr>
                      </a:solidFill>
                      <a:prstDash val="solid"/>
                      <a:round/>
                      <a:headEnd type="none" w="med" len="med"/>
                      <a:tailEnd type="none" w="med" len="med"/>
                    </a:lnL>
                    <a:lnR w="57150" cap="flat" cmpd="sng" algn="ctr">
                      <a:solidFill>
                        <a:schemeClr val="accent1">
                          <a:lumMod val="75000"/>
                        </a:schemeClr>
                      </a:solidFill>
                      <a:prstDash val="solid"/>
                      <a:round/>
                      <a:headEnd type="none" w="med" len="med"/>
                      <a:tailEnd type="none" w="med" len="med"/>
                    </a:lnR>
                    <a:lnT w="57150" cap="flat" cmpd="sng" algn="ctr">
                      <a:solidFill>
                        <a:schemeClr val="accent1">
                          <a:lumMod val="75000"/>
                        </a:schemeClr>
                      </a:solidFill>
                      <a:prstDash val="solid"/>
                      <a:round/>
                      <a:headEnd type="none" w="med" len="med"/>
                      <a:tailEnd type="none" w="med" len="med"/>
                    </a:lnT>
                    <a:lnB w="57150" cap="flat" cmpd="sng" algn="ctr">
                      <a:solidFill>
                        <a:schemeClr val="accent1">
                          <a:lumMod val="75000"/>
                        </a:schemeClr>
                      </a:solidFill>
                      <a:prstDash val="solid"/>
                      <a:round/>
                      <a:headEnd type="none" w="med" len="med"/>
                      <a:tailEnd type="none" w="med" len="med"/>
                    </a:lnB>
                    <a:noFill/>
                  </a:tcPr>
                </a:tc>
                <a:extLst>
                  <a:ext uri="{0D108BD9-81ED-4DB2-BD59-A6C34878D82A}">
                    <a16:rowId xmlns:a16="http://schemas.microsoft.com/office/drawing/2014/main" val="1551826766"/>
                  </a:ext>
                </a:extLst>
              </a:tr>
            </a:tbl>
          </a:graphicData>
        </a:graphic>
      </p:graphicFrame>
      <p:sp>
        <p:nvSpPr>
          <p:cNvPr id="7" name="CaixaDeTexto 6">
            <a:extLst>
              <a:ext uri="{FF2B5EF4-FFF2-40B4-BE49-F238E27FC236}">
                <a16:creationId xmlns:a16="http://schemas.microsoft.com/office/drawing/2014/main" id="{7C254587-6136-2F5B-5EC6-F21724A72BA8}"/>
              </a:ext>
            </a:extLst>
          </p:cNvPr>
          <p:cNvSpPr txBox="1"/>
          <p:nvPr/>
        </p:nvSpPr>
        <p:spPr>
          <a:xfrm>
            <a:off x="333756" y="4614985"/>
            <a:ext cx="11498580" cy="1687193"/>
          </a:xfrm>
          <a:prstGeom prst="rect">
            <a:avLst/>
          </a:prstGeom>
          <a:noFill/>
        </p:spPr>
        <p:txBody>
          <a:bodyPr wrap="square">
            <a:spAutoFit/>
          </a:bodyPr>
          <a:lstStyle/>
          <a:p>
            <a:pPr algn="just" fontAlgn="base">
              <a:lnSpc>
                <a:spcPct val="115000"/>
              </a:lnSpc>
            </a:pPr>
            <a:r>
              <a:rPr lang="pt-BR" sz="2300" b="1" dirty="0">
                <a:effectLst/>
                <a:latin typeface="Arial Narrow" panose="020B0606020202030204" pitchFamily="34" charset="0"/>
                <a:ea typeface="Times New Roman" panose="02020603050405020304" pitchFamily="18" charset="0"/>
              </a:rPr>
              <a:t>6</a:t>
            </a:r>
            <a:r>
              <a:rPr lang="pt-BR" sz="2300" dirty="0">
                <a:effectLst/>
                <a:latin typeface="Arial Narrow" panose="020B0606020202030204" pitchFamily="34" charset="0"/>
                <a:ea typeface="Times New Roman" panose="02020603050405020304" pitchFamily="18" charset="0"/>
              </a:rPr>
              <a:t>. A entrevista é um gênero essencialmente oral e requer uma postura adequada tanto por parte de quem a elabora quanto por parte de quem a responde. Portanto, deve-se dar maior atenção no que se refere à linguagem, pois é algo que se tornará acessível ao público de uma forma geral. Assim, a linguagem utilizada na entrevista lida é formal ou informal? Justifique sua resposta transcrevendo um trecho do texto.</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71740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8A743A7-719C-5D38-BCA6-A576F792F387}"/>
              </a:ext>
            </a:extLst>
          </p:cNvPr>
          <p:cNvSpPr txBox="1"/>
          <p:nvPr/>
        </p:nvSpPr>
        <p:spPr>
          <a:xfrm>
            <a:off x="354106" y="751433"/>
            <a:ext cx="11483787" cy="569386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Ao escrever um texto é fundamental que se tenha ideias claras. Para que isso ocorra, as frases devem estar bem articuladas, o que</a:t>
            </a:r>
            <a:r>
              <a:rPr lang="pt-BR" sz="2300" b="1" kern="1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contribui para um texto coeso. Essa articulação pode ser alcançada por meio de elementos conectivos (articulares),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normalmente conjunções, advérbios e </a:t>
            </a:r>
            <a:r>
              <a:rPr lang="pt-BR" sz="2300" u="none" strike="noStrike" kern="100" dirty="0">
                <a:effectLst/>
                <a:latin typeface="Arial Narrow" panose="020B0606020202030204" pitchFamily="34" charset="0"/>
                <a:ea typeface="Times New Roman" panose="02020603050405020304" pitchFamily="18" charset="0"/>
                <a:cs typeface="Times New Roman" panose="02020603050405020304" pitchFamily="18" charset="0"/>
              </a:rPr>
              <a:t>pronomes</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que sinalizam relações semânticas de diferentes naturezas, como causalidade, comparação, oposição, temporalidade, adição, entre outras.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Nos fragmentos abaixo, quais são as relações que os elementos articuladores destacados expressam?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600" dirty="0">
                <a:effectLst/>
                <a:latin typeface="Arial Narrow" panose="020B0606020202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é a “capacidade de compreensão e resolução de problemas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ou</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conflitos e de adaptação a novas situações”.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1200" dirty="0">
                <a:effectLst/>
                <a:latin typeface="Arial Narrow" panose="020B0606020202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b) “</a:t>
            </a:r>
            <a:r>
              <a:rPr lang="pt-BR" sz="2300" b="1" u="sng" dirty="0">
                <a:effectLst/>
                <a:latin typeface="Arial Narrow" panose="020B0606020202030204" pitchFamily="34" charset="0"/>
                <a:ea typeface="Times New Roman" panose="02020603050405020304" pitchFamily="18" charset="0"/>
              </a:rPr>
              <a:t>Portanto</a:t>
            </a:r>
            <a:r>
              <a:rPr lang="pt-BR" sz="2300" dirty="0">
                <a:effectLst/>
                <a:latin typeface="Arial Narrow" panose="020B0606020202030204" pitchFamily="34" charset="0"/>
                <a:ea typeface="Times New Roman" panose="02020603050405020304" pitchFamily="18" charset="0"/>
              </a:rPr>
              <a:t>, existem diversos pesquisadores e profissionais no mundo que se preocupam com o uso da IA para promover justiça social, aumentar o acesso a sistemas de saúde</a:t>
            </a:r>
            <a:r>
              <a:rPr lang="pt-BR" sz="2300" dirty="0">
                <a:solidFill>
                  <a:srgbClr val="1B1B1B"/>
                </a:solidFill>
                <a:effectLst/>
                <a:highlight>
                  <a:srgbClr val="FFFFFF"/>
                </a:highlight>
                <a:latin typeface="Arial Narrow" panose="020B0606020202030204" pitchFamily="34" charset="0"/>
                <a:ea typeface="Times New Roman" panose="02020603050405020304" pitchFamily="18" charset="0"/>
              </a:rPr>
              <a:t>..</a:t>
            </a:r>
            <a:r>
              <a:rPr lang="pt-BR" sz="2300" dirty="0">
                <a:effectLst/>
                <a:latin typeface="Arial Narrow" panose="020B0606020202030204" pitchFamily="34" charset="0"/>
                <a:ea typeface="Times New Roman" panose="02020603050405020304" pitchFamily="18" charset="0"/>
              </a:rPr>
              <a:t>.”</a:t>
            </a:r>
            <a:endParaRPr lang="pt-BR" sz="2300" dirty="0">
              <a:effectLst/>
              <a:latin typeface="Times New Roman" panose="02020603050405020304" pitchFamily="18" charset="0"/>
              <a:ea typeface="Times New Roman" panose="02020603050405020304" pitchFamily="18" charset="0"/>
            </a:endParaRPr>
          </a:p>
          <a:p>
            <a:pPr algn="just" fontAlgn="base"/>
            <a:r>
              <a:rPr lang="pt-BR" sz="1200" dirty="0">
                <a:effectLst/>
                <a:latin typeface="Arial Narrow" panose="020B0606020202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 “... exclusivamente à área de inteligência artificial, </a:t>
            </a:r>
            <a:r>
              <a:rPr lang="pt-BR" sz="2300" b="1" u="sng"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mas</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conversando com profissionais da área, reparei que existem dois desafios importantes.</a:t>
            </a:r>
            <a:r>
              <a:rPr lang="pt-BR" sz="2300" kern="100" dirty="0">
                <a:solidFill>
                  <a:srgbClr val="1B1B1B"/>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1200" dirty="0">
                <a:effectLst/>
                <a:latin typeface="Arial Narrow" panose="020B0606020202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d) “Isso é particularmente importante quando um algoritmo de inteligência artificial está avaliando, </a:t>
            </a:r>
            <a:r>
              <a:rPr lang="pt-BR" sz="2300" b="1" u="sng" dirty="0">
                <a:effectLst/>
                <a:latin typeface="Arial Narrow" panose="020B0606020202030204" pitchFamily="34" charset="0"/>
                <a:ea typeface="Times New Roman" panose="02020603050405020304" pitchFamily="18" charset="0"/>
              </a:rPr>
              <a:t>por exemplo</a:t>
            </a:r>
            <a:r>
              <a:rPr lang="pt-BR" sz="2300" dirty="0">
                <a:effectLst/>
                <a:latin typeface="Arial Narrow" panose="020B0606020202030204" pitchFamily="34" charset="0"/>
                <a:ea typeface="Times New Roman" panose="02020603050405020304" pitchFamily="18" charset="0"/>
              </a:rPr>
              <a:t>, como alocar grupos étnicos numa determinada região.”</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646371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2C8B08D-4344-5D06-4579-08A8A6E1AFB9}"/>
              </a:ext>
            </a:extLst>
          </p:cNvPr>
          <p:cNvSpPr txBox="1"/>
          <p:nvPr/>
        </p:nvSpPr>
        <p:spPr>
          <a:xfrm>
            <a:off x="394447" y="774859"/>
            <a:ext cx="11403106" cy="2077492"/>
          </a:xfrm>
          <a:prstGeom prst="rect">
            <a:avLst/>
          </a:prstGeom>
          <a:noFill/>
        </p:spPr>
        <p:txBody>
          <a:bodyPr wrap="square">
            <a:spAutoFit/>
          </a:bodyPr>
          <a:lstStyle/>
          <a:p>
            <a:pPr algn="just" fontAlgn="base">
              <a:lnSpc>
                <a:spcPct val="114000"/>
              </a:lnSpc>
              <a:tabLst>
                <a:tab pos="450215" algn="l"/>
                <a:tab pos="630555" algn="l"/>
              </a:tabLst>
            </a:pPr>
            <a:r>
              <a:rPr lang="pt-BR" sz="2300" b="1" dirty="0">
                <a:effectLst/>
                <a:latin typeface="Arial Narrow" panose="020B0606020202030204" pitchFamily="34" charset="0"/>
                <a:ea typeface="Times New Roman" panose="02020603050405020304" pitchFamily="18" charset="0"/>
              </a:rPr>
              <a:t>8</a:t>
            </a:r>
            <a:r>
              <a:rPr lang="pt-BR" sz="2300" dirty="0">
                <a:effectLst/>
                <a:latin typeface="Arial Narrow" panose="020B0606020202030204" pitchFamily="34" charset="0"/>
                <a:ea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rPr>
              <a:t>A pontuação é muito mais do que simples sinais para separar ou marcar segmentos da superfície do texto. Além de estarem vinculados intimamente à coerência do texto, esses sinais podem acumular outras funções discursivas, isto é, podem produzir efeitos de sentido, como aqueles ligados à ênfase, à reformulação ou à justificação de certos segmentos. </a:t>
            </a:r>
            <a:r>
              <a:rPr lang="pt-BR" sz="2300" dirty="0">
                <a:effectLst/>
                <a:latin typeface="Arial Narrow" panose="020B0606020202030204" pitchFamily="34" charset="0"/>
                <a:ea typeface="Times New Roman" panose="02020603050405020304" pitchFamily="18" charset="0"/>
              </a:rPr>
              <a:t>Nos trechos a seguir, a pontuação foi usada intencionalmente. Marque a 2ª coluna de acordo com essa intenção</a:t>
            </a:r>
            <a:r>
              <a:rPr lang="pt-BR" sz="2300" dirty="0">
                <a:solidFill>
                  <a:srgbClr val="FF0000"/>
                </a:solidFill>
                <a:effectLst/>
                <a:latin typeface="Arial Narrow" panose="020B0606020202030204" pitchFamily="34" charset="0"/>
                <a:ea typeface="Times New Roman" panose="02020603050405020304" pitchFamily="18" charset="0"/>
              </a:rPr>
              <a:t>.</a:t>
            </a:r>
            <a:endParaRPr lang="pt-BR" sz="2300" dirty="0">
              <a:effectLst/>
              <a:latin typeface="Times New Roman" panose="02020603050405020304" pitchFamily="18" charset="0"/>
              <a:ea typeface="Times New Roman" panose="02020603050405020304" pitchFamily="18" charset="0"/>
            </a:endParaRPr>
          </a:p>
        </p:txBody>
      </p:sp>
      <p:graphicFrame>
        <p:nvGraphicFramePr>
          <p:cNvPr id="5" name="Tabela 4">
            <a:extLst>
              <a:ext uri="{FF2B5EF4-FFF2-40B4-BE49-F238E27FC236}">
                <a16:creationId xmlns:a16="http://schemas.microsoft.com/office/drawing/2014/main" id="{27FECEC9-EF21-256C-AD67-9F21626DEB45}"/>
              </a:ext>
            </a:extLst>
          </p:cNvPr>
          <p:cNvGraphicFramePr>
            <a:graphicFrameLocks noGrp="1"/>
          </p:cNvGraphicFramePr>
          <p:nvPr>
            <p:extLst>
              <p:ext uri="{D42A27DB-BD31-4B8C-83A1-F6EECF244321}">
                <p14:modId xmlns:p14="http://schemas.microsoft.com/office/powerpoint/2010/main" val="3697041349"/>
              </p:ext>
            </p:extLst>
          </p:nvPr>
        </p:nvGraphicFramePr>
        <p:xfrm>
          <a:off x="394447" y="2977364"/>
          <a:ext cx="11403106" cy="2328165"/>
        </p:xfrm>
        <a:graphic>
          <a:graphicData uri="http://schemas.openxmlformats.org/drawingml/2006/table">
            <a:tbl>
              <a:tblPr firstRow="1" firstCol="1" bandRow="1">
                <a:tableStyleId>{5C22544A-7EE6-4342-B048-85BDC9FD1C3A}</a:tableStyleId>
              </a:tblPr>
              <a:tblGrid>
                <a:gridCol w="3854824">
                  <a:extLst>
                    <a:ext uri="{9D8B030D-6E8A-4147-A177-3AD203B41FA5}">
                      <a16:colId xmlns:a16="http://schemas.microsoft.com/office/drawing/2014/main" val="3539721401"/>
                    </a:ext>
                  </a:extLst>
                </a:gridCol>
                <a:gridCol w="7548282">
                  <a:extLst>
                    <a:ext uri="{9D8B030D-6E8A-4147-A177-3AD203B41FA5}">
                      <a16:colId xmlns:a16="http://schemas.microsoft.com/office/drawing/2014/main" val="3377957433"/>
                    </a:ext>
                  </a:extLst>
                </a:gridCol>
              </a:tblGrid>
              <a:tr h="0">
                <a:tc>
                  <a:txBody>
                    <a:bodyPr/>
                    <a:lstStyle/>
                    <a:p>
                      <a:pPr fontAlgn="base">
                        <a:lnSpc>
                          <a:spcPct val="114000"/>
                        </a:lnSpc>
                        <a:spcAft>
                          <a:spcPts val="0"/>
                        </a:spcAft>
                        <a:tabLst>
                          <a:tab pos="450215" algn="l"/>
                          <a:tab pos="630555" algn="l"/>
                        </a:tabLst>
                      </a:pPr>
                      <a:r>
                        <a:rPr lang="pt-BR" sz="2300" b="0" kern="100" dirty="0">
                          <a:solidFill>
                            <a:schemeClr val="tx1"/>
                          </a:solidFill>
                          <a:effectLst/>
                          <a:latin typeface="Arial Narrow" panose="020B0606020202030204" pitchFamily="34" charset="0"/>
                        </a:rPr>
                        <a:t>(1) Introduzir um esclarecimento.</a:t>
                      </a:r>
                      <a:endParaRPr lang="pt-BR" sz="23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a:lnSpc>
                          <a:spcPct val="114000"/>
                        </a:lnSpc>
                        <a:spcAft>
                          <a:spcPts val="0"/>
                        </a:spcAft>
                      </a:pPr>
                      <a:r>
                        <a:rPr lang="pt-BR" sz="2300" b="0" kern="100" dirty="0">
                          <a:solidFill>
                            <a:schemeClr val="tx1"/>
                          </a:solidFill>
                          <a:effectLst/>
                          <a:latin typeface="Arial Narrow" panose="020B0606020202030204" pitchFamily="34" charset="0"/>
                        </a:rPr>
                        <a:t>(   ) “Se os computadores fornecerem melhores diagnósticos que os médicos, e os robôs tiverem a capacidade de realizar cirurgias extremamente delicadas, para que precisaremos de tantos médicos?” – Ponto de Interrogação</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8819244"/>
                  </a:ext>
                </a:extLst>
              </a:tr>
              <a:tr h="0">
                <a:tc>
                  <a:txBody>
                    <a:bodyPr/>
                    <a:lstStyle/>
                    <a:p>
                      <a:pPr fontAlgn="base">
                        <a:lnSpc>
                          <a:spcPct val="114000"/>
                        </a:lnSpc>
                        <a:spcAft>
                          <a:spcPts val="0"/>
                        </a:spcAft>
                        <a:tabLst>
                          <a:tab pos="450215" algn="l"/>
                          <a:tab pos="630555" algn="l"/>
                        </a:tabLst>
                      </a:pPr>
                      <a:r>
                        <a:rPr lang="pt-BR" sz="2300" b="0" kern="100">
                          <a:solidFill>
                            <a:schemeClr val="tx1"/>
                          </a:solidFill>
                          <a:effectLst/>
                          <a:latin typeface="Arial Narrow" panose="020B0606020202030204" pitchFamily="34" charset="0"/>
                        </a:rPr>
                        <a:t>(2) Enfatizar uma afirmação.</a:t>
                      </a:r>
                      <a:endParaRPr lang="pt-BR" sz="2300" b="0" kern="10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fontAlgn="base">
                        <a:lnSpc>
                          <a:spcPct val="114000"/>
                        </a:lnSpc>
                        <a:spcAft>
                          <a:spcPts val="0"/>
                        </a:spcAft>
                        <a:tabLst>
                          <a:tab pos="450215" algn="l"/>
                          <a:tab pos="630555" algn="l"/>
                        </a:tabLst>
                      </a:pPr>
                      <a:r>
                        <a:rPr lang="pt-BR" sz="2300" b="0" kern="100" dirty="0">
                          <a:solidFill>
                            <a:schemeClr val="tx1"/>
                          </a:solidFill>
                          <a:effectLst/>
                          <a:latin typeface="Arial Narrow" panose="020B0606020202030204" pitchFamily="34" charset="0"/>
                        </a:rPr>
                        <a:t>(   ) “Se buscarmos no dicionário a definição da palavra “inteligência” veremos que...” - Aspas</a:t>
                      </a:r>
                      <a:endParaRPr lang="pt-BR" sz="23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3771486"/>
                  </a:ext>
                </a:extLst>
              </a:tr>
            </a:tbl>
          </a:graphicData>
        </a:graphic>
      </p:graphicFrame>
    </p:spTree>
    <p:extLst>
      <p:ext uri="{BB962C8B-B14F-4D97-AF65-F5344CB8AC3E}">
        <p14:creationId xmlns:p14="http://schemas.microsoft.com/office/powerpoint/2010/main" val="7978499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27FECEC9-EF21-256C-AD67-9F21626DEB45}"/>
              </a:ext>
            </a:extLst>
          </p:cNvPr>
          <p:cNvGraphicFramePr>
            <a:graphicFrameLocks noGrp="1"/>
          </p:cNvGraphicFramePr>
          <p:nvPr>
            <p:extLst>
              <p:ext uri="{D42A27DB-BD31-4B8C-83A1-F6EECF244321}">
                <p14:modId xmlns:p14="http://schemas.microsoft.com/office/powerpoint/2010/main" val="2124353666"/>
              </p:ext>
            </p:extLst>
          </p:nvPr>
        </p:nvGraphicFramePr>
        <p:xfrm>
          <a:off x="394447" y="888588"/>
          <a:ext cx="11403106" cy="2346960"/>
        </p:xfrm>
        <a:graphic>
          <a:graphicData uri="http://schemas.openxmlformats.org/drawingml/2006/table">
            <a:tbl>
              <a:tblPr firstRow="1" firstCol="1" bandRow="1">
                <a:tableStyleId>{5C22544A-7EE6-4342-B048-85BDC9FD1C3A}</a:tableStyleId>
              </a:tblPr>
              <a:tblGrid>
                <a:gridCol w="3702424">
                  <a:extLst>
                    <a:ext uri="{9D8B030D-6E8A-4147-A177-3AD203B41FA5}">
                      <a16:colId xmlns:a16="http://schemas.microsoft.com/office/drawing/2014/main" val="3539721401"/>
                    </a:ext>
                  </a:extLst>
                </a:gridCol>
                <a:gridCol w="7700682">
                  <a:extLst>
                    <a:ext uri="{9D8B030D-6E8A-4147-A177-3AD203B41FA5}">
                      <a16:colId xmlns:a16="http://schemas.microsoft.com/office/drawing/2014/main" val="3377957433"/>
                    </a:ext>
                  </a:extLst>
                </a:gridCol>
              </a:tblGrid>
              <a:tr h="0">
                <a:tc>
                  <a:txBody>
                    <a:bodyPr/>
                    <a:lstStyle/>
                    <a:p>
                      <a:pPr fontAlgn="base">
                        <a:lnSpc>
                          <a:spcPct val="100000"/>
                        </a:lnSpc>
                        <a:spcAft>
                          <a:spcPts val="0"/>
                        </a:spcAft>
                        <a:tabLst>
                          <a:tab pos="450215" algn="l"/>
                          <a:tab pos="630555" algn="l"/>
                        </a:tabLst>
                      </a:pPr>
                      <a:r>
                        <a:rPr lang="pt-BR" sz="2200" b="0" kern="100">
                          <a:solidFill>
                            <a:schemeClr val="tx1"/>
                          </a:solidFill>
                          <a:effectLst/>
                          <a:latin typeface="Arial Narrow" panose="020B0606020202030204" pitchFamily="34" charset="0"/>
                        </a:rPr>
                        <a:t>(3) Estimular uma reflexão.</a:t>
                      </a:r>
                      <a:endParaRPr lang="pt-BR" sz="2200" b="0" kern="10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fontAlgn="base">
                        <a:lnSpc>
                          <a:spcPct val="100000"/>
                        </a:lnSpc>
                        <a:spcAft>
                          <a:spcPts val="0"/>
                        </a:spcAft>
                        <a:tabLst>
                          <a:tab pos="450215" algn="l"/>
                          <a:tab pos="630555" algn="l"/>
                        </a:tabLst>
                      </a:pPr>
                      <a:r>
                        <a:rPr lang="pt-BR" sz="2200" b="0" kern="100" dirty="0">
                          <a:solidFill>
                            <a:schemeClr val="tx1"/>
                          </a:solidFill>
                          <a:effectLst/>
                          <a:latin typeface="Arial Narrow" panose="020B0606020202030204" pitchFamily="34" charset="0"/>
                        </a:rPr>
                        <a:t>(   ) “Os exemplos da substituição de humanos por máquinas “inteligentes” são bem conhecidos: a empresa automotiva Tesla, que possui uma fábrica altamente automatizada, produz não apenas carros, mas também caminhões, ...” – Dois pontos</a:t>
                      </a: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6143708"/>
                  </a:ext>
                </a:extLst>
              </a:tr>
              <a:tr h="0">
                <a:tc>
                  <a:txBody>
                    <a:bodyPr/>
                    <a:lstStyle/>
                    <a:p>
                      <a:pPr fontAlgn="base">
                        <a:lnSpc>
                          <a:spcPct val="100000"/>
                        </a:lnSpc>
                        <a:spcAft>
                          <a:spcPts val="0"/>
                        </a:spcAft>
                        <a:tabLst>
                          <a:tab pos="450215" algn="l"/>
                          <a:tab pos="630555" algn="l"/>
                        </a:tabLst>
                      </a:pPr>
                      <a:r>
                        <a:rPr lang="pt-BR" sz="2200" b="0" kern="100">
                          <a:solidFill>
                            <a:schemeClr val="tx1"/>
                          </a:solidFill>
                          <a:effectLst/>
                          <a:latin typeface="Arial Narrow" panose="020B0606020202030204" pitchFamily="34" charset="0"/>
                        </a:rPr>
                        <a:t>(4) Dar destaque a uma palavra.</a:t>
                      </a:r>
                      <a:endParaRPr lang="pt-BR" sz="2200" b="0" kern="10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pt-BR" sz="2200" b="0" kern="100" dirty="0">
                          <a:solidFill>
                            <a:schemeClr val="tx1"/>
                          </a:solidFill>
                          <a:effectLst/>
                          <a:latin typeface="Arial Narrow" panose="020B0606020202030204" pitchFamily="34" charset="0"/>
                        </a:rPr>
                        <a:t>(   ) “A capacidade de raciocínio e adaptação é o que torna um indivíduo mais apto para se destacar (ou até mesmo sobreviver) em ambientes onde existem qualquer tipo de competição.” - Parênteses</a:t>
                      </a: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3430769"/>
                  </a:ext>
                </a:extLst>
              </a:tr>
            </a:tbl>
          </a:graphicData>
        </a:graphic>
      </p:graphicFrame>
      <p:sp>
        <p:nvSpPr>
          <p:cNvPr id="4" name="CaixaDeTexto 3">
            <a:extLst>
              <a:ext uri="{FF2B5EF4-FFF2-40B4-BE49-F238E27FC236}">
                <a16:creationId xmlns:a16="http://schemas.microsoft.com/office/drawing/2014/main" id="{9F9A8A69-29FB-8F91-D9E1-732E3A061977}"/>
              </a:ext>
            </a:extLst>
          </p:cNvPr>
          <p:cNvSpPr txBox="1"/>
          <p:nvPr/>
        </p:nvSpPr>
        <p:spPr>
          <a:xfrm>
            <a:off x="331693" y="3606212"/>
            <a:ext cx="11465859" cy="2569934"/>
          </a:xfrm>
          <a:prstGeom prst="rect">
            <a:avLst/>
          </a:prstGeom>
          <a:noFill/>
        </p:spPr>
        <p:txBody>
          <a:bodyPr wrap="square">
            <a:spAutoFit/>
          </a:bodyPr>
          <a:lstStyle/>
          <a:p>
            <a:pPr algn="just" fontAlgn="base"/>
            <a:r>
              <a:rPr lang="pt-BR" sz="2300" b="1" dirty="0">
                <a:effectLst/>
                <a:latin typeface="Arial Narrow" panose="020B0606020202030204" pitchFamily="34" charset="0"/>
                <a:ea typeface="Times New Roman" panose="02020603050405020304" pitchFamily="18" charset="0"/>
              </a:rPr>
              <a:t>9</a:t>
            </a:r>
            <a:r>
              <a:rPr lang="pt-BR" sz="2300" dirty="0">
                <a:effectLst/>
                <a:latin typeface="Arial Narrow" panose="020B0606020202030204" pitchFamily="34" charset="0"/>
                <a:ea typeface="Times New Roman" panose="02020603050405020304" pitchFamily="18" charset="0"/>
              </a:rPr>
              <a:t>. O texto não é um simples agrupamento de frases justapostas, mas um conjunto harmonioso em que há laços, interligações, relações entre suas partes. As palavras e expressões utilizadas retomam ideias, evitam repetições e reforçam sentidos para contribuir com a continuidade do texto e a compreensão de sentido. Desse modo, em “Essa capacidade “inteligente” de adaptação é o que tornará determinados produtos e serviços mais competitivos em relação aos de seus concorrentes, fazendo com que </a:t>
            </a:r>
            <a:r>
              <a:rPr lang="pt-BR" sz="2300" b="1" u="sng" dirty="0">
                <a:effectLst/>
                <a:latin typeface="Arial Narrow" panose="020B0606020202030204" pitchFamily="34" charset="0"/>
                <a:ea typeface="Times New Roman" panose="02020603050405020304" pitchFamily="18" charset="0"/>
              </a:rPr>
              <a:t>eles</a:t>
            </a:r>
            <a:r>
              <a:rPr lang="pt-BR" sz="2300" dirty="0">
                <a:effectLst/>
                <a:latin typeface="Arial Narrow" panose="020B0606020202030204" pitchFamily="34" charset="0"/>
                <a:ea typeface="Times New Roman" panose="02020603050405020304" pitchFamily="18" charset="0"/>
              </a:rPr>
              <a:t> fiquem mais tempo no mercado, gerando mais lucro para quem os criou.</a:t>
            </a:r>
            <a:r>
              <a:rPr lang="pt-BR" sz="2300" dirty="0">
                <a:solidFill>
                  <a:srgbClr val="1B1B1B"/>
                </a:solidFill>
                <a:effectLst/>
                <a:latin typeface="Arial Narrow" panose="020B0606020202030204" pitchFamily="34" charset="0"/>
                <a:ea typeface="Times New Roman" panose="02020603050405020304" pitchFamily="18" charset="0"/>
              </a:rPr>
              <a:t>”, a palavra em destaque </a:t>
            </a:r>
            <a:r>
              <a:rPr lang="pt-BR" sz="2300" dirty="0">
                <a:effectLst/>
                <a:latin typeface="Arial Narrow" panose="020B0606020202030204" pitchFamily="34" charset="0"/>
                <a:ea typeface="Times New Roman" panose="02020603050405020304" pitchFamily="18" charset="0"/>
              </a:rPr>
              <a:t>faz referência a quem?</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8685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485D-9CB2-2D9F-07ED-5185039B5D0B}"/>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6752BFE9-9012-A1FF-93E0-6E767CB8B15F}"/>
              </a:ext>
            </a:extLst>
          </p:cNvPr>
          <p:cNvGraphicFramePr>
            <a:graphicFrameLocks noGrp="1"/>
          </p:cNvGraphicFramePr>
          <p:nvPr>
            <p:extLst>
              <p:ext uri="{D42A27DB-BD31-4B8C-83A1-F6EECF244321}">
                <p14:modId xmlns:p14="http://schemas.microsoft.com/office/powerpoint/2010/main" val="1701835190"/>
              </p:ext>
            </p:extLst>
          </p:nvPr>
        </p:nvGraphicFramePr>
        <p:xfrm>
          <a:off x="362857" y="745320"/>
          <a:ext cx="11466286" cy="376746"/>
        </p:xfrm>
        <a:graphic>
          <a:graphicData uri="http://schemas.openxmlformats.org/drawingml/2006/table">
            <a:tbl>
              <a:tblPr firstRow="1" firstCol="1" bandRow="1"/>
              <a:tblGrid>
                <a:gridCol w="11466286">
                  <a:extLst>
                    <a:ext uri="{9D8B030D-6E8A-4147-A177-3AD203B41FA5}">
                      <a16:colId xmlns:a16="http://schemas.microsoft.com/office/drawing/2014/main" val="3003178726"/>
                    </a:ext>
                  </a:extLst>
                </a:gridCol>
              </a:tblGrid>
              <a:tr h="310460">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7FF"/>
                    </a:solidFill>
                  </a:tcPr>
                </a:tc>
                <a:extLst>
                  <a:ext uri="{0D108BD9-81ED-4DB2-BD59-A6C34878D82A}">
                    <a16:rowId xmlns:a16="http://schemas.microsoft.com/office/drawing/2014/main" val="8551435"/>
                  </a:ext>
                </a:extLst>
              </a:tr>
            </a:tbl>
          </a:graphicData>
        </a:graphic>
      </p:graphicFrame>
      <p:sp>
        <p:nvSpPr>
          <p:cNvPr id="5" name="Rectangle 1">
            <a:extLst>
              <a:ext uri="{FF2B5EF4-FFF2-40B4-BE49-F238E27FC236}">
                <a16:creationId xmlns:a16="http://schemas.microsoft.com/office/drawing/2014/main" id="{C2DDC678-7C46-4F4D-9100-C62EED78B784}"/>
              </a:ext>
            </a:extLst>
          </p:cNvPr>
          <p:cNvSpPr>
            <a:spLocks noChangeArrowheads="1"/>
          </p:cNvSpPr>
          <p:nvPr/>
        </p:nvSpPr>
        <p:spPr bwMode="auto">
          <a:xfrm>
            <a:off x="1594304" y="33313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5EFBE549-E2CE-DF74-920C-77EC37B6DF09}"/>
              </a:ext>
            </a:extLst>
          </p:cNvPr>
          <p:cNvSpPr txBox="1"/>
          <p:nvPr/>
        </p:nvSpPr>
        <p:spPr>
          <a:xfrm>
            <a:off x="362855" y="1100554"/>
            <a:ext cx="11466286"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Semana 4</a:t>
            </a: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Sistematizando os conhecimentos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FA58A8D9-646E-D100-C73D-21858F8CF549}"/>
              </a:ext>
            </a:extLst>
          </p:cNvPr>
          <p:cNvSpPr txBox="1"/>
          <p:nvPr/>
        </p:nvSpPr>
        <p:spPr>
          <a:xfrm>
            <a:off x="362855" y="1957706"/>
            <a:ext cx="11466285" cy="923330"/>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um trecho da entrevista do escritor Pedro Bandeira, consagrado autor da literatura infantojuvenil.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800" kern="100" dirty="0">
                <a:solidFill>
                  <a:srgbClr val="666666"/>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F570E870-885D-EF79-40FC-7C3238C5C961}"/>
              </a:ext>
            </a:extLst>
          </p:cNvPr>
          <p:cNvSpPr txBox="1"/>
          <p:nvPr/>
        </p:nvSpPr>
        <p:spPr>
          <a:xfrm>
            <a:off x="362855" y="2973728"/>
            <a:ext cx="11466285" cy="1338828"/>
          </a:xfrm>
          <a:prstGeom prst="rect">
            <a:avLst/>
          </a:prstGeom>
          <a:noFill/>
        </p:spPr>
        <p:txBody>
          <a:bodyPr wrap="square">
            <a:spAutoFit/>
          </a:bodyPr>
          <a:lstStyle/>
          <a:p>
            <a:pPr algn="ctr"/>
            <a:r>
              <a:rPr lang="pt-BR" sz="23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“Escritor não se aposenta”: aos 80 anos, Pedro Bandeira segue criando histórias</a:t>
            </a:r>
            <a:endParaRPr lang="pt-BR" sz="2300" b="1" kern="100" dirty="0">
              <a:solidFill>
                <a:srgbClr val="2F5496"/>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lgn="ct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Em entrevista ao site do Itaú Cultural (IC), o autor fala de seu amor pelos leitores e propõe uma luta em prol da esperança</a:t>
            </a:r>
            <a:endParaRPr lang="pt-BR" sz="2300" dirty="0">
              <a:effectLst/>
              <a:highlight>
                <a:srgbClr val="FFFFFF"/>
              </a:highlight>
              <a:latin typeface="Times New Roman" panose="02020603050405020304" pitchFamily="18" charset="0"/>
              <a:ea typeface="Times New Roman" panose="02020603050405020304" pitchFamily="18" charset="0"/>
            </a:endParaRPr>
          </a:p>
          <a:p>
            <a:pPr algn="r"/>
            <a:r>
              <a:rPr lang="pt-BR" sz="1200" dirty="0">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Publicado em 25/03/2022 - por Heloísa Iaconis</a:t>
            </a:r>
            <a:endParaRPr lang="pt-BR" sz="1800" dirty="0">
              <a:effectLst/>
              <a:highlight>
                <a:srgbClr val="FFFFFF"/>
              </a:highlight>
              <a:latin typeface="Times New Roman" panose="02020603050405020304" pitchFamily="18" charset="0"/>
              <a:ea typeface="Times New Roman" panose="02020603050405020304" pitchFamily="18" charset="0"/>
            </a:endParaRPr>
          </a:p>
        </p:txBody>
      </p:sp>
      <p:sp>
        <p:nvSpPr>
          <p:cNvPr id="11" name="CaixaDeTexto 10">
            <a:extLst>
              <a:ext uri="{FF2B5EF4-FFF2-40B4-BE49-F238E27FC236}">
                <a16:creationId xmlns:a16="http://schemas.microsoft.com/office/drawing/2014/main" id="{17478F97-932B-71A6-B413-F9366B4627E5}"/>
              </a:ext>
            </a:extLst>
          </p:cNvPr>
          <p:cNvSpPr txBox="1"/>
          <p:nvPr/>
        </p:nvSpPr>
        <p:spPr>
          <a:xfrm>
            <a:off x="362855" y="4405248"/>
            <a:ext cx="11466285" cy="2215991"/>
          </a:xfrm>
          <a:prstGeom prst="rect">
            <a:avLst/>
          </a:prstGeom>
          <a:noFill/>
        </p:spPr>
        <p:txBody>
          <a:bodyPr wrap="square">
            <a:spAutoFit/>
          </a:bodyPr>
          <a:lstStyle/>
          <a:p>
            <a:pPr indent="539750"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Antes de começar esta conversa, Pedro Bandeira estava escrevendo. É assim que ele tem construído a sua vida: escrevendo – ofício que, aliás, não pretende largar. Aos 80 anos, completados em 9 de março de 2022, o autor permanece firme em seu propósito de emocionar gerações de leitores. Ultimamente, por exemplo, dedica-se a projetos voltados para a educação infantil, já que, em sua opinião, as crianças devem ter contato com os livros o mais cedo possível. E tanto empenho gera uma relação recíproca: de cartas a </a:t>
            </a: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e-mails</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de </a:t>
            </a: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e-mails</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 mensagens no WhatsApp, Pedro recebe continuações de</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643294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485D-9CB2-2D9F-07ED-5185039B5D0B}"/>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C2DDC678-7C46-4F4D-9100-C62EED78B784}"/>
              </a:ext>
            </a:extLst>
          </p:cNvPr>
          <p:cNvSpPr>
            <a:spLocks noChangeArrowheads="1"/>
          </p:cNvSpPr>
          <p:nvPr/>
        </p:nvSpPr>
        <p:spPr bwMode="auto">
          <a:xfrm>
            <a:off x="1594304" y="33313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1" name="CaixaDeTexto 10">
            <a:extLst>
              <a:ext uri="{FF2B5EF4-FFF2-40B4-BE49-F238E27FC236}">
                <a16:creationId xmlns:a16="http://schemas.microsoft.com/office/drawing/2014/main" id="{17478F97-932B-71A6-B413-F9366B4627E5}"/>
              </a:ext>
            </a:extLst>
          </p:cNvPr>
          <p:cNvSpPr txBox="1"/>
          <p:nvPr/>
        </p:nvSpPr>
        <p:spPr>
          <a:xfrm>
            <a:off x="362857" y="592933"/>
            <a:ext cx="11466285" cy="1154162"/>
          </a:xfrm>
          <a:prstGeom prst="rect">
            <a:avLst/>
          </a:prstGeom>
          <a:noFill/>
        </p:spPr>
        <p:txBody>
          <a:bodyPr wrap="square">
            <a:spAutoFit/>
          </a:bodyPr>
          <a:lstStyle/>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suas narrativas, perguntas sobre as personagens e os melhores desejos de feliz aniversário. O seu público equivale a uma família grande, gente que mantém nele a esperança no Brasil e por quem o inventor da Feiurinha se desmancha.</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
        <p:nvSpPr>
          <p:cNvPr id="6" name="CaixaDeTexto 5">
            <a:extLst>
              <a:ext uri="{FF2B5EF4-FFF2-40B4-BE49-F238E27FC236}">
                <a16:creationId xmlns:a16="http://schemas.microsoft.com/office/drawing/2014/main" id="{DABA4CA5-28E6-060F-34AF-7E7AFB6058D9}"/>
              </a:ext>
            </a:extLst>
          </p:cNvPr>
          <p:cNvSpPr txBox="1"/>
          <p:nvPr/>
        </p:nvSpPr>
        <p:spPr>
          <a:xfrm>
            <a:off x="362856" y="1870773"/>
            <a:ext cx="11466285" cy="4570482"/>
          </a:xfrm>
          <a:prstGeom prst="rect">
            <a:avLst/>
          </a:prstGeom>
          <a:noFill/>
        </p:spPr>
        <p:txBody>
          <a:bodyPr wrap="square">
            <a:spAutoFit/>
          </a:bodyPr>
          <a:lstStyle/>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Por que o senhor se enveredou pela escrita? </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 língua portuguesa foi a minha brincadeira quando criança. Tinha dois irmãos bem mais velhos do que eu e, por isso, brincava sozinho. E lia – não para ficar inteligente, mas sim pela diversão. Lia muito gibi; depois, passei para o livro. Logo que me alfabetizei, aos 8 anos, li </a:t>
            </a: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Reinações de Narizinho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 adorei. Não parei mais de ler. Resultado: assim que me tornei adulto, escrevia melhor do que a minha turma. Fui aceito para trabalhar em um jornal. Do jornal, fui para uma revista na Editora Abril. Lá comecei a escrever histórias infantis. Escrevia, porém, o que me mandavam, não o que eu queria. Até que tentei fazer um livro meu e tive a sorte de as crianças me aceitarem. Então, como aconteceu com a leitura, não parei mais. Estou com 80 anos e não vou parar, não.</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1500" dirty="0">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endParaRPr lang="pt-BR" sz="1500" dirty="0">
              <a:effectLst/>
              <a:highlight>
                <a:srgbClr val="FFFFFF"/>
              </a:highlight>
              <a:latin typeface="Times New Roman" panose="02020603050405020304" pitchFamily="18" charset="0"/>
              <a:ea typeface="Times New Roman" panose="02020603050405020304" pitchFamily="18" charset="0"/>
            </a:endParaRPr>
          </a:p>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Como nasce uma história para o senhor?</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Uma vez, tive um aluno bastante calado, um menino que não perguntava, não se destacava em nada. Quieto, quieto. Fiquei pensando naquele garoto. Era timidez? Mas será que a vida, de repente, não daria</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41792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485D-9CB2-2D9F-07ED-5185039B5D0B}"/>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C2DDC678-7C46-4F4D-9100-C62EED78B784}"/>
              </a:ext>
            </a:extLst>
          </p:cNvPr>
          <p:cNvSpPr>
            <a:spLocks noChangeArrowheads="1"/>
          </p:cNvSpPr>
          <p:nvPr/>
        </p:nvSpPr>
        <p:spPr bwMode="auto">
          <a:xfrm>
            <a:off x="1594304" y="33313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DABA4CA5-28E6-060F-34AF-7E7AFB6058D9}"/>
              </a:ext>
            </a:extLst>
          </p:cNvPr>
          <p:cNvSpPr txBox="1"/>
          <p:nvPr/>
        </p:nvSpPr>
        <p:spPr>
          <a:xfrm>
            <a:off x="362857" y="789816"/>
            <a:ext cx="11466285" cy="5278368"/>
          </a:xfrm>
          <a:prstGeom prst="rect">
            <a:avLst/>
          </a:prstGeom>
          <a:noFill/>
        </p:spPr>
        <p:txBody>
          <a:bodyPr wrap="square">
            <a:spAutoFit/>
          </a:bodyPr>
          <a:lstStyle/>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uma sacudida e ele teria que se revelar? O que o faria abrir a conchinha? Se algo acontecesse com ele? Não, ele fugiria. Se algo acontecesse com alguém de que ele gostasse? Imaginei que havia uma paquera e que algo ocorreria com ela: dessa maneira, nasceu </a:t>
            </a: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Prova de fogo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(1999). Isabel, de </a:t>
            </a: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 marca de uma lágrima</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(1985), veio do quadro </a:t>
            </a: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Mulher no espelho</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de Picasso (e o enredo da obra parte da peça </a:t>
            </a: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Cyrano de Bergerac</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Alice no país da mentira</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(2005) tem início com uma frase que havia escrito 20 anos atrás. A inspiração não cai do céu. As ideias dormem dentro de nós. Algumas acordam meio tortas e não vão para a frente. Outras se desenvolvem.</a:t>
            </a:r>
          </a:p>
          <a:p>
            <a:pPr algn="just"/>
            <a:endParaRPr lang="pt-BR" sz="1500" dirty="0">
              <a:solidFill>
                <a:srgbClr val="000000"/>
              </a:solidFill>
              <a:highlight>
                <a:srgbClr val="FFFFFF"/>
              </a:highlight>
              <a:latin typeface="Arial Narrow" panose="020B0606020202030204" pitchFamily="34" charset="0"/>
              <a:ea typeface="Times New Roman" panose="02020603050405020304" pitchFamily="18" charset="0"/>
              <a:cs typeface="Open Sans" panose="020B0606030504020204" pitchFamily="34" charset="0"/>
            </a:endParaRPr>
          </a:p>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O que significa criar para o público infantojuvenil?</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Sou brasileiro e os problemas do Brasil sempre me incomodaram. Muitos falam que o nosso país não deu certo. Deu certo: o projeto do atraso, que se estabelece desde 1500 [...] O que necessitamos é mudar. E chego à conclusão de que só o povo pode transformar os rumos de uma nação. Mas esse povo precisa ter acesso à informação, ao conhecimento. Temos que parar de excluir brasileiros. Por esses motivos, penso que, com os meus livros, estou preparando os futuros brasileiros, aqueles que vão mudar este país, e tenho o maior orgulho disso.</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887156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485D-9CB2-2D9F-07ED-5185039B5D0B}"/>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C2DDC678-7C46-4F4D-9100-C62EED78B784}"/>
              </a:ext>
            </a:extLst>
          </p:cNvPr>
          <p:cNvSpPr>
            <a:spLocks noChangeArrowheads="1"/>
          </p:cNvSpPr>
          <p:nvPr/>
        </p:nvSpPr>
        <p:spPr bwMode="auto">
          <a:xfrm>
            <a:off x="1594304" y="33313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DABA4CA5-28E6-060F-34AF-7E7AFB6058D9}"/>
              </a:ext>
            </a:extLst>
          </p:cNvPr>
          <p:cNvSpPr txBox="1"/>
          <p:nvPr/>
        </p:nvSpPr>
        <p:spPr>
          <a:xfrm>
            <a:off x="362857" y="789816"/>
            <a:ext cx="11466285" cy="5278368"/>
          </a:xfrm>
          <a:prstGeom prst="rect">
            <a:avLst/>
          </a:prstGeom>
          <a:noFill/>
        </p:spPr>
        <p:txBody>
          <a:bodyPr wrap="square">
            <a:spAutoFit/>
          </a:bodyPr>
          <a:lstStyle/>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Como se dá o seu contato com os leitores? </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Eu amo muito, muito, muito os meus leitores. Alguns deles cresceram, casaram, me enviaram o convite de casamento, a foto do primeiro filhinho. Tenho um livro dedicado a uma leitora e outro dedicado ao filho dela. Sinto orgulho ao saber que</a:t>
            </a:r>
            <a:r>
              <a:rPr lang="pt-BR" sz="2300" b="1" u="sng"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os meus leitores cresceram bem. Penso neles, fico preocupado como se fossem os meus filhos. No meu aniversário de 80 anos, recebi tantas mensagens de parabéns. Uma pessoa que cresce com você passa a ser da sua família. Os meus leitores são a minha família: fui feito por eles, porque, se tivessem me recusado, não teria tentado de novo.</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endParaRPr lang="pt-BR" sz="1500" dirty="0">
              <a:effectLst/>
              <a:highlight>
                <a:srgbClr val="FFFFFF"/>
              </a:highlight>
              <a:latin typeface="Times New Roman" panose="02020603050405020304" pitchFamily="18" charset="0"/>
              <a:ea typeface="Times New Roman" panose="02020603050405020304" pitchFamily="18" charset="0"/>
            </a:endParaRPr>
          </a:p>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Se a sua produção não fosse voltada para crianças e jovens, o senhor escreveria ainda assim?</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Eu não sei. Logo mais sairá um título que só poderá ser lido por adultos, pois é um trabalho que exige uma necessidade cultural que apenas adultos podem ter. O tom relaxado, no entanto, segue o mesmo. Tenho contos de que adultos podem gostar, mas não são o meu público-alvo. O meu alvo é da infância até a adolescência. Ajudo os leitores a subir a escada. Após o Ensino Médio, largo as mãos deles e fico olhando o quão alto eles chegam. Torço para que leiam Machado de Assis, Shakespeare, Cervantes, o que quiserem. Que não parem de ler, absorver conhecimento, tratar das emoções.</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885233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485D-9CB2-2D9F-07ED-5185039B5D0B}"/>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C2DDC678-7C46-4F4D-9100-C62EED78B784}"/>
              </a:ext>
            </a:extLst>
          </p:cNvPr>
          <p:cNvSpPr>
            <a:spLocks noChangeArrowheads="1"/>
          </p:cNvSpPr>
          <p:nvPr/>
        </p:nvSpPr>
        <p:spPr bwMode="auto">
          <a:xfrm>
            <a:off x="1594304" y="33313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DABA4CA5-28E6-060F-34AF-7E7AFB6058D9}"/>
              </a:ext>
            </a:extLst>
          </p:cNvPr>
          <p:cNvSpPr txBox="1"/>
          <p:nvPr/>
        </p:nvSpPr>
        <p:spPr>
          <a:xfrm>
            <a:off x="362857" y="691197"/>
            <a:ext cx="11466285" cy="5447645"/>
          </a:xfrm>
          <a:prstGeom prst="rect">
            <a:avLst/>
          </a:prstGeom>
          <a:noFill/>
        </p:spPr>
        <p:txBody>
          <a:bodyPr wrap="square">
            <a:spAutoFit/>
          </a:bodyPr>
          <a:lstStyle/>
          <a:p>
            <a:pPr algn="just"/>
            <a:r>
              <a:rPr lang="pt-BR" sz="2200" b="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O que não pode faltar em uma narrativa?</a:t>
            </a:r>
            <a:endParaRPr lang="pt-BR" sz="2200" dirty="0">
              <a:effectLst/>
              <a:highlight>
                <a:srgbClr val="FFFFFF"/>
              </a:highlight>
              <a:latin typeface="Times New Roman" panose="02020603050405020304" pitchFamily="18" charset="0"/>
              <a:ea typeface="Times New Roman" panose="02020603050405020304" pitchFamily="18" charset="0"/>
            </a:endParaRPr>
          </a:p>
          <a:p>
            <a:pPr algn="just"/>
            <a:r>
              <a:rPr lang="pt-BR" sz="22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 literatura trata de emoções, não de coisas concretas. Eu escrevo sobre emoções. A arte é realizada para você se emocionar, para tocar a sua sensibilidade, a sua consciência. Não necessariamente para agradar, mas para tocar o seu coração. Se eu não te emocionar, eu errei.</a:t>
            </a:r>
            <a:endParaRPr lang="pt-BR" sz="2200" dirty="0">
              <a:effectLst/>
              <a:highlight>
                <a:srgbClr val="FFFFFF"/>
              </a:highlight>
              <a:latin typeface="Times New Roman" panose="02020603050405020304" pitchFamily="18" charset="0"/>
              <a:ea typeface="Times New Roman" panose="02020603050405020304" pitchFamily="18" charset="0"/>
            </a:endParaRPr>
          </a:p>
          <a:p>
            <a:pPr algn="just"/>
            <a:endParaRPr lang="pt-BR" sz="1500" dirty="0">
              <a:effectLst/>
              <a:highlight>
                <a:srgbClr val="FFFFFF"/>
              </a:highlight>
              <a:latin typeface="Times New Roman" panose="02020603050405020304" pitchFamily="18" charset="0"/>
              <a:ea typeface="Times New Roman" panose="02020603050405020304" pitchFamily="18" charset="0"/>
            </a:endParaRPr>
          </a:p>
          <a:p>
            <a:pPr algn="just"/>
            <a:r>
              <a:rPr lang="pt-BR" sz="2200" b="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Qual a importância da imaginação?</a:t>
            </a:r>
            <a:endParaRPr lang="pt-BR" sz="2200" dirty="0">
              <a:effectLst/>
              <a:highlight>
                <a:srgbClr val="FFFFFF"/>
              </a:highlight>
              <a:latin typeface="Times New Roman" panose="02020603050405020304" pitchFamily="18" charset="0"/>
              <a:ea typeface="Times New Roman" panose="02020603050405020304" pitchFamily="18" charset="0"/>
            </a:endParaRPr>
          </a:p>
          <a:p>
            <a:pPr algn="just"/>
            <a:r>
              <a:rPr lang="pt-BR" sz="22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Nós nos diferenciamos de outras espécies porque imaginamos. Se o ser humano não imaginasse que poderia voar como os pássaros, nós não voaríamos, hoje em dia, melhor do que os pássaros. A nossa imaginação torna possível o impossível. Todos os seres humanos têm a mesma capacidade de imaginar. Contudo, a imaginação deve ser alimentada com educação e arte. Se não incentivarmos as pessoas a criar mundos, [...]</a:t>
            </a:r>
            <a:endParaRPr lang="pt-BR" sz="2200" dirty="0">
              <a:effectLst/>
              <a:highlight>
                <a:srgbClr val="FFFFFF"/>
              </a:highlight>
              <a:latin typeface="Times New Roman" panose="02020603050405020304" pitchFamily="18" charset="0"/>
              <a:ea typeface="Times New Roman" panose="02020603050405020304" pitchFamily="18" charset="0"/>
            </a:endParaRPr>
          </a:p>
          <a:p>
            <a:pPr algn="just"/>
            <a:r>
              <a:rPr lang="pt-BR" sz="1500" dirty="0">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endParaRPr lang="pt-BR" sz="1500" dirty="0">
              <a:effectLst/>
              <a:highlight>
                <a:srgbClr val="FFFFFF"/>
              </a:highlight>
              <a:latin typeface="Times New Roman" panose="02020603050405020304" pitchFamily="18" charset="0"/>
              <a:ea typeface="Times New Roman" panose="02020603050405020304" pitchFamily="18" charset="0"/>
            </a:endParaRPr>
          </a:p>
          <a:p>
            <a:pPr algn="just"/>
            <a:r>
              <a:rPr lang="pt-BR" sz="2200" b="1"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O que motiva o senhor a continuar escrevendo?</a:t>
            </a:r>
            <a:endParaRPr lang="pt-BR" sz="2200" dirty="0">
              <a:effectLst/>
              <a:highlight>
                <a:srgbClr val="FFFFFF"/>
              </a:highlight>
              <a:latin typeface="Times New Roman" panose="02020603050405020304" pitchFamily="18" charset="0"/>
              <a:ea typeface="Times New Roman" panose="02020603050405020304" pitchFamily="18" charset="0"/>
            </a:endParaRPr>
          </a:p>
          <a:p>
            <a:pPr algn="just"/>
            <a:r>
              <a:rPr lang="pt-BR" sz="22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 esperança é o meu alimento. Se eu for um velho desesperançoso, para que viver? Tenho esperança. Nestas oito décadas, digo que o Brasil melhorou, sim. Mas ainda temos dificuldades enormes. Hoje, em especial, dificuldades internas. Porém, não podemos entregar os pontos. O desânimo contribui para a manutenção e a aceitação dos problemas. Precisamos acreditar em nós e lutar contra o desespero, lutar a favor da esperança.</a:t>
            </a:r>
            <a:endParaRPr lang="pt-BR" sz="2200" dirty="0">
              <a:effectLst/>
              <a:highlight>
                <a:srgbClr val="FFFFFF"/>
              </a:highlight>
              <a:latin typeface="Times New Roman" panose="02020603050405020304" pitchFamily="18" charset="0"/>
              <a:ea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https://www.itaucultural.org.br/secoes/entrevista/aos-80-anos-pedro-bandeira-segue-criando-historias Acesso em: 11 mai.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39604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2EFDBE4-2721-5820-1B52-7A1B00D88FE7}"/>
              </a:ext>
            </a:extLst>
          </p:cNvPr>
          <p:cNvSpPr>
            <a:spLocks noChangeArrowheads="1"/>
          </p:cNvSpPr>
          <p:nvPr/>
        </p:nvSpPr>
        <p:spPr bwMode="auto">
          <a:xfrm>
            <a:off x="161819" y="3420694"/>
            <a:ext cx="14698542" cy="62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28AB7591-D870-8480-B2BB-75ADF44DE6CF}"/>
              </a:ext>
            </a:extLst>
          </p:cNvPr>
          <p:cNvSpPr txBox="1"/>
          <p:nvPr/>
        </p:nvSpPr>
        <p:spPr>
          <a:xfrm>
            <a:off x="409575" y="975136"/>
            <a:ext cx="11372850" cy="4020268"/>
          </a:xfrm>
          <a:prstGeom prst="rect">
            <a:avLst/>
          </a:prstGeom>
          <a:noFill/>
        </p:spPr>
        <p:txBody>
          <a:bodyPr wrap="square">
            <a:spAutoFit/>
          </a:bodyPr>
          <a:lstStyle/>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entrevista é um gênero textual utilizado para obter informações, opiniões ou relatos de uma pessoa sobre determinado tema. Assim, qual é tema que a entrevista lida traz?</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objetivo principal de uma entrevista é extrair informações, declarações e opiniões para esclarecer determinado assunto. É um gênero textual muito utilizado para a construção de matérias de jornais, revistas, rádios, TV e outros textos que passam algum conhecimento para a população.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Retire do texto II exemplos de opinião.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Justifique sua resposta.</a:t>
            </a:r>
          </a:p>
        </p:txBody>
      </p:sp>
    </p:spTree>
    <p:extLst>
      <p:ext uri="{BB962C8B-B14F-4D97-AF65-F5344CB8AC3E}">
        <p14:creationId xmlns:p14="http://schemas.microsoft.com/office/powerpoint/2010/main" val="32402587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2EFDBE4-2721-5820-1B52-7A1B00D88FE7}"/>
              </a:ext>
            </a:extLst>
          </p:cNvPr>
          <p:cNvSpPr>
            <a:spLocks noChangeArrowheads="1"/>
          </p:cNvSpPr>
          <p:nvPr/>
        </p:nvSpPr>
        <p:spPr bwMode="auto">
          <a:xfrm>
            <a:off x="161819" y="3420694"/>
            <a:ext cx="14698542" cy="62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28AB7591-D870-8480-B2BB-75ADF44DE6CF}"/>
              </a:ext>
            </a:extLst>
          </p:cNvPr>
          <p:cNvSpPr txBox="1"/>
          <p:nvPr/>
        </p:nvSpPr>
        <p:spPr>
          <a:xfrm>
            <a:off x="409575" y="783112"/>
            <a:ext cx="11372850" cy="3609193"/>
          </a:xfrm>
          <a:prstGeom prst="rect">
            <a:avLst/>
          </a:prstGeom>
          <a:noFill/>
        </p:spPr>
        <p:txBody>
          <a:bodyPr wrap="square">
            <a:spAutoFit/>
          </a:bodyPr>
          <a:lstStyle/>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Por ser um gênero essencialmente oral, a entrevista dá uma maior atenção no que se refere à linguagem. Desse modo, sobre o tipo de linguagem empregada pelo entrevistador e pelo entrevistado,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Que tipo de linguagem o entrevistador (site do Itaú Cultural) e o entrevistado (Pedro Bandeira) a empregam: formal ou informal? Explique sua resposta.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É possível identificar marcas de oralidade na entrevista escrita? Justifique sua resposta com trechos do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40294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2EFDBE4-2721-5820-1B52-7A1B00D88FE7}"/>
              </a:ext>
            </a:extLst>
          </p:cNvPr>
          <p:cNvSpPr>
            <a:spLocks noChangeArrowheads="1"/>
          </p:cNvSpPr>
          <p:nvPr/>
        </p:nvSpPr>
        <p:spPr bwMode="auto">
          <a:xfrm>
            <a:off x="161819" y="3420694"/>
            <a:ext cx="14698542" cy="62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194DE0E5-1B13-E7FC-C474-6FA975F4D9CA}"/>
              </a:ext>
            </a:extLst>
          </p:cNvPr>
          <p:cNvSpPr txBox="1"/>
          <p:nvPr/>
        </p:nvSpPr>
        <p:spPr>
          <a:xfrm>
            <a:off x="363855" y="782121"/>
            <a:ext cx="11464290" cy="5293757"/>
          </a:xfrm>
          <a:prstGeom prst="rect">
            <a:avLst/>
          </a:prstGeom>
          <a:noFill/>
        </p:spPr>
        <p:txBody>
          <a:bodyPr wrap="square">
            <a:spAutoFit/>
          </a:bodyPr>
          <a:lstStyle/>
          <a:p>
            <a:pPr algn="just" fontAlgn="base"/>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13</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a:t>
            </a:r>
            <a:r>
              <a:rPr lang="pt-BR" sz="2300" dirty="0">
                <a:effectLst/>
                <a:latin typeface="Arial Narrow" panose="020B0606020202030204" pitchFamily="34" charset="0"/>
                <a:ea typeface="Times New Roman" panose="02020603050405020304" pitchFamily="18" charset="0"/>
              </a:rPr>
              <a:t>As figuras de linguagem consistem em recursos expressivos que promovem determinados efeitos de sentidos conforme a atitude criativa que explora aspectos semânticos, fonológicos e sintáxicos. Dessa forma, e</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m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 inspiração não cai do céu. As ideias dormem dentro de nós</a:t>
            </a:r>
            <a:r>
              <a:rPr lang="pt-BR" sz="2300" dirty="0">
                <a:effectLst/>
                <a:latin typeface="Arial Narrow" panose="020B0606020202030204" pitchFamily="34" charset="0"/>
                <a:ea typeface="Times New Roman" panose="02020603050405020304" pitchFamily="18" charset="0"/>
                <a:cs typeface="Open Sans" panose="020B0606030504020204" pitchFamily="34" charset="0"/>
              </a:rPr>
              <a:t>.”, ocorre uma</a:t>
            </a:r>
            <a:endParaRPr lang="pt-BR" sz="2300" dirty="0">
              <a:effectLst/>
              <a:latin typeface="Times New Roman" panose="02020603050405020304" pitchFamily="18" charset="0"/>
              <a:ea typeface="Times New Roman" panose="02020603050405020304" pitchFamily="18" charset="0"/>
            </a:endParaRPr>
          </a:p>
          <a:p>
            <a:pPr algn="just" fontAlgn="base"/>
            <a:r>
              <a:rPr lang="pt-BR" sz="800" dirty="0">
                <a:effectLst/>
                <a:latin typeface="Arial Narrow" panose="020B0606020202030204" pitchFamily="34" charset="0"/>
                <a:ea typeface="Times New Roman" panose="02020603050405020304" pitchFamily="18" charset="0"/>
                <a:cs typeface="Open Sans" panose="020B0606030504020204" pitchFamily="34" charset="0"/>
              </a:rPr>
              <a:t> </a:t>
            </a:r>
            <a:endParaRPr lang="pt-BR" sz="8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cs typeface="Open Sans" panose="020B0606030504020204" pitchFamily="34" charset="0"/>
              </a:rPr>
              <a:t>(A) antítese.</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cs typeface="Open Sans" panose="020B0606030504020204" pitchFamily="34" charset="0"/>
              </a:rPr>
              <a:t>(B) hipérbole.</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cs typeface="Open Sans" panose="020B0606030504020204" pitchFamily="34" charset="0"/>
              </a:rPr>
              <a:t>(C) gradação.</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cs typeface="Open Sans" panose="020B0606030504020204" pitchFamily="34" charset="0"/>
              </a:rPr>
              <a:t>(D) personificação.</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solidFill>
                  <a:srgbClr val="FF0000"/>
                </a:solidFill>
                <a:effectLst/>
                <a:highlight>
                  <a:srgbClr val="FFFF00"/>
                </a:highligh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Imaginei que havia uma paquera e que algo ocorreria com ela: dessa maneira, nasceu </a:t>
            </a:r>
            <a:r>
              <a:rPr lang="pt-BR" sz="2300" i="1"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Prova de fogo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Open Sans" panose="020B0606030504020204" pitchFamily="34" charset="0"/>
              </a:rPr>
              <a:t>(1999).”, os dois pontos foram utilizados para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800" dirty="0">
                <a:solidFill>
                  <a:srgbClr val="FF0000"/>
                </a:solidFill>
                <a:effectLst/>
                <a:highlight>
                  <a:srgbClr val="FFFF00"/>
                </a:highlight>
                <a:latin typeface="Arial Narrow" panose="020B0606020202030204" pitchFamily="34" charset="0"/>
                <a:ea typeface="Times New Roman" panose="02020603050405020304" pitchFamily="18" charset="0"/>
              </a:rPr>
              <a:t> </a:t>
            </a:r>
            <a:endParaRPr lang="pt-BR" sz="800" dirty="0">
              <a:effectLst/>
              <a:latin typeface="Times New Roman" panose="02020603050405020304" pitchFamily="18" charset="0"/>
              <a:ea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Open Sans" panose="020B0606030504020204" pitchFamily="34" charset="0"/>
              </a:rPr>
              <a:t>(A)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introduzir um esclarecimento.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Open Sans" panose="020B0606030504020204" pitchFamily="34" charset="0"/>
              </a:rPr>
              <a:t>(B)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acrescentar um argumento.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cs typeface="Open Sans" panose="020B0606030504020204" pitchFamily="34" charset="0"/>
              </a:rPr>
              <a:t>(C) </a:t>
            </a:r>
            <a:r>
              <a:rPr lang="pt-BR" sz="2300" dirty="0">
                <a:effectLst/>
                <a:latin typeface="Arial Narrow" panose="020B0606020202030204" pitchFamily="34" charset="0"/>
                <a:ea typeface="Times New Roman" panose="02020603050405020304" pitchFamily="18" charset="0"/>
                <a:cs typeface="Calibri" panose="020F0502020204030204" pitchFamily="34" charset="0"/>
              </a:rPr>
              <a:t>questionar um dado.</a:t>
            </a:r>
            <a:endParaRPr lang="pt-BR" sz="2300" dirty="0">
              <a:effectLst/>
              <a:latin typeface="Times New Roman" panose="02020603050405020304" pitchFamily="18" charset="0"/>
              <a:ea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Open Sans" panose="020B0606030504020204" pitchFamily="34" charset="0"/>
              </a:rPr>
              <a:t>(D)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definir um conceito.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0839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2EFDBE4-2721-5820-1B52-7A1B00D88FE7}"/>
              </a:ext>
            </a:extLst>
          </p:cNvPr>
          <p:cNvSpPr>
            <a:spLocks noChangeArrowheads="1"/>
          </p:cNvSpPr>
          <p:nvPr/>
        </p:nvSpPr>
        <p:spPr bwMode="auto">
          <a:xfrm>
            <a:off x="161819" y="3420694"/>
            <a:ext cx="14698542" cy="62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C86AC8C0-53DC-76FB-95FE-97C7BAC91862}"/>
              </a:ext>
            </a:extLst>
          </p:cNvPr>
          <p:cNvSpPr txBox="1"/>
          <p:nvPr/>
        </p:nvSpPr>
        <p:spPr>
          <a:xfrm>
            <a:off x="363855" y="840089"/>
            <a:ext cx="11464290" cy="5001369"/>
          </a:xfrm>
          <a:prstGeom prst="rect">
            <a:avLst/>
          </a:prstGeom>
          <a:noFill/>
        </p:spPr>
        <p:txBody>
          <a:bodyPr wrap="square">
            <a:spAutoFit/>
          </a:bodyPr>
          <a:lstStyle/>
          <a:p>
            <a:pPr algn="just" fontAlgn="base"/>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15</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Qual é a relação lógico-discursiva que a palavra destacada estabelece em “</a:t>
            </a:r>
            <a:r>
              <a:rPr lang="pt-BR" sz="2300" b="1" u="sng" dirty="0">
                <a:effectLst/>
                <a:latin typeface="Arial Narrow" panose="020B0606020202030204" pitchFamily="34" charset="0"/>
                <a:ea typeface="Times New Roman" panose="02020603050405020304" pitchFamily="18" charset="0"/>
                <a:cs typeface="Open Sans" panose="020B0606030504020204" pitchFamily="34" charset="0"/>
              </a:rPr>
              <a:t>Se</a:t>
            </a:r>
            <a:r>
              <a:rPr lang="pt-BR" sz="2300" dirty="0">
                <a:effectLst/>
                <a:latin typeface="Arial Narrow" panose="020B0606020202030204" pitchFamily="34" charset="0"/>
                <a:ea typeface="Times New Roman" panose="02020603050405020304" pitchFamily="18" charset="0"/>
                <a:cs typeface="Open Sans" panose="020B0606030504020204" pitchFamily="34" charset="0"/>
              </a:rPr>
              <a:t> eu for um velho desesperançoso, para que viver? Tenho esperança.”?</a:t>
            </a:r>
            <a:endParaRPr lang="pt-BR" sz="2300" dirty="0">
              <a:effectLst/>
              <a:latin typeface="Times New Roman" panose="02020603050405020304" pitchFamily="18" charset="0"/>
              <a:ea typeface="Times New Roman" panose="02020603050405020304" pitchFamily="18" charset="0"/>
            </a:endParaRPr>
          </a:p>
          <a:p>
            <a:pPr algn="just" fontAlgn="base"/>
            <a:r>
              <a:rPr lang="pt-BR" sz="1000" dirty="0">
                <a:effectLst/>
                <a:highlight>
                  <a:srgbClr val="FFFFFF"/>
                </a:highlight>
                <a:latin typeface="Arial Narrow" panose="020B0606020202030204" pitchFamily="34" charset="0"/>
                <a:ea typeface="Times New Roman" panose="02020603050405020304" pitchFamily="18" charset="0"/>
              </a:rPr>
              <a:t> </a:t>
            </a:r>
            <a:endParaRPr lang="pt-BR" sz="10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cs typeface="Open Sans" panose="020B0606030504020204" pitchFamily="34" charset="0"/>
              </a:rPr>
              <a:t>(A) adição.</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cs typeface="Open Sans" panose="020B0606030504020204" pitchFamily="34" charset="0"/>
              </a:rPr>
              <a:t>(B) oposição.</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cs typeface="Open Sans" panose="020B0606030504020204" pitchFamily="34" charset="0"/>
              </a:rPr>
              <a:t>(C) condição.</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cs typeface="Open Sans" panose="020B0606030504020204" pitchFamily="34" charset="0"/>
              </a:rPr>
              <a:t>(D) conclusão.</a:t>
            </a:r>
            <a:endParaRPr lang="pt-BR" sz="2300" dirty="0">
              <a:effectLst/>
              <a:latin typeface="Times New Roman" panose="02020603050405020304" pitchFamily="18" charset="0"/>
              <a:ea typeface="Times New Roman" panose="02020603050405020304" pitchFamily="18" charset="0"/>
            </a:endParaRPr>
          </a:p>
          <a:p>
            <a:pPr fontAlgn="base">
              <a:tabLst>
                <a:tab pos="3310255" algn="l"/>
              </a:tabLst>
            </a:pPr>
            <a:r>
              <a:rPr lang="pt-BR" sz="2300" dirty="0">
                <a:solidFill>
                  <a:srgbClr val="000000"/>
                </a:solidFill>
                <a:effectLst/>
                <a:highlight>
                  <a:srgbClr val="FFFF00"/>
                </a:highligh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16</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Que efeito de sentido percebe-se no trecho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Alguns deles </a:t>
            </a:r>
            <a:r>
              <a:rPr lang="pt-BR" sz="2300" b="1" u="sng"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cresceram</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r>
              <a:rPr lang="pt-BR" sz="2300" b="1" u="sng"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casaram</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me </a:t>
            </a:r>
            <a:r>
              <a:rPr lang="pt-BR" sz="2300" b="1" u="sng"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enviaram</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o convite de casamento, a foto do primeiro filhinho.</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a partir dos elementos destacados?</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1000" dirty="0">
                <a:effectLst/>
                <a:highlight>
                  <a:srgbClr val="FFFFFF"/>
                </a:highlight>
                <a:latin typeface="Arial Narrow" panose="020B0606020202030204" pitchFamily="34" charset="0"/>
                <a:ea typeface="Times New Roman" panose="02020603050405020304" pitchFamily="18" charset="0"/>
              </a:rPr>
              <a:t>  </a:t>
            </a:r>
            <a:endParaRPr lang="pt-BR" sz="10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(A) o exagero de ideias.</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(B) a repetição de ideias.</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(C) a progressão de ideias.</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(D) a suavização de uma ideia.</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596193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2EFDBE4-2721-5820-1B52-7A1B00D88FE7}"/>
              </a:ext>
            </a:extLst>
          </p:cNvPr>
          <p:cNvSpPr>
            <a:spLocks noChangeArrowheads="1"/>
          </p:cNvSpPr>
          <p:nvPr/>
        </p:nvSpPr>
        <p:spPr bwMode="auto">
          <a:xfrm>
            <a:off x="161819" y="3420694"/>
            <a:ext cx="14698542" cy="62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926132DE-2059-B2F6-5437-7729CE27C548}"/>
              </a:ext>
            </a:extLst>
          </p:cNvPr>
          <p:cNvSpPr txBox="1"/>
          <p:nvPr/>
        </p:nvSpPr>
        <p:spPr>
          <a:xfrm>
            <a:off x="422910" y="792034"/>
            <a:ext cx="11372850" cy="5709255"/>
          </a:xfrm>
          <a:prstGeom prst="rect">
            <a:avLst/>
          </a:prstGeom>
          <a:noFill/>
        </p:spPr>
        <p:txBody>
          <a:bodyPr wrap="square">
            <a:spAutoFit/>
          </a:bodyPr>
          <a:lstStyle/>
          <a:p>
            <a:pPr algn="just" fontAlgn="base"/>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17</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a:t>
            </a:r>
            <a:r>
              <a:rPr lang="pt-BR" sz="2300" dirty="0">
                <a:solidFill>
                  <a:srgbClr val="000000"/>
                </a:solidFill>
                <a:effectLst/>
                <a:latin typeface="Arial Narrow" panose="020B0606020202030204" pitchFamily="34" charset="0"/>
                <a:ea typeface="Times New Roman" panose="02020603050405020304" pitchFamily="18" charset="0"/>
              </a:rPr>
              <a:t>Algumas palavras (</a:t>
            </a:r>
            <a:r>
              <a:rPr lang="pt-BR" sz="2300" b="1" dirty="0">
                <a:solidFill>
                  <a:srgbClr val="000000"/>
                </a:solidFill>
                <a:effectLst/>
                <a:latin typeface="Arial Narrow" panose="020B0606020202030204" pitchFamily="34" charset="0"/>
                <a:ea typeface="Times New Roman" panose="02020603050405020304" pitchFamily="18" charset="0"/>
              </a:rPr>
              <a:t>conectores discursivos</a:t>
            </a:r>
            <a:r>
              <a:rPr lang="pt-BR" sz="2300" dirty="0">
                <a:solidFill>
                  <a:srgbClr val="000000"/>
                </a:solidFill>
                <a:effectLst/>
                <a:latin typeface="Arial Narrow" panose="020B0606020202030204" pitchFamily="34" charset="0"/>
                <a:ea typeface="Times New Roman" panose="02020603050405020304" pitchFamily="18" charset="0"/>
              </a:rPr>
              <a:t>) são responsáveis pela articulação e progressão textuais. A utilização </a:t>
            </a:r>
            <a:r>
              <a:rPr lang="pt-BR" sz="2300" dirty="0">
                <a:effectLst/>
                <a:latin typeface="Arial Narrow" panose="020B0606020202030204" pitchFamily="34" charset="0"/>
                <a:ea typeface="Times New Roman" panose="02020603050405020304" pitchFamily="18" charset="0"/>
              </a:rPr>
              <a:t>adequada desses recursos possibilita a construção de um texto claro e eficiente.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No trecho “</a:t>
            </a:r>
            <a:r>
              <a:rPr lang="pt-BR" sz="2300" dirty="0">
                <a:effectLst/>
                <a:latin typeface="Arial Narrow" panose="020B0606020202030204" pitchFamily="34" charset="0"/>
                <a:ea typeface="Times New Roman" panose="02020603050405020304" pitchFamily="18" charset="0"/>
                <a:cs typeface="Open Sans" panose="020B0606030504020204" pitchFamily="34" charset="0"/>
              </a:rPr>
              <a:t>Penso </a:t>
            </a:r>
            <a:r>
              <a:rPr lang="pt-BR" sz="2300" b="1" u="sng" dirty="0">
                <a:effectLst/>
                <a:latin typeface="Arial Narrow" panose="020B0606020202030204" pitchFamily="34" charset="0"/>
                <a:ea typeface="Times New Roman" panose="02020603050405020304" pitchFamily="18" charset="0"/>
                <a:cs typeface="Open Sans" panose="020B0606030504020204" pitchFamily="34" charset="0"/>
              </a:rPr>
              <a:t>neles</a:t>
            </a:r>
            <a:r>
              <a:rPr lang="pt-BR" sz="2300" dirty="0">
                <a:effectLst/>
                <a:latin typeface="Arial Narrow" panose="020B0606020202030204" pitchFamily="34" charset="0"/>
                <a:ea typeface="Times New Roman" panose="02020603050405020304" pitchFamily="18" charset="0"/>
                <a:cs typeface="Open Sans" panose="020B0606030504020204" pitchFamily="34" charset="0"/>
              </a:rPr>
              <a:t>, fico preocupado como se fossem os meus filhos.</a:t>
            </a:r>
            <a:r>
              <a:rPr lang="pt-BR" sz="2300" dirty="0">
                <a:effectLst/>
                <a:latin typeface="Arial Narrow" panose="020B0606020202030204" pitchFamily="34" charset="0"/>
                <a:ea typeface="Times New Roman" panose="02020603050405020304" pitchFamily="18" charset="0"/>
              </a:rPr>
              <a:t>.”, a palavra em destaque faz referência a</a:t>
            </a:r>
            <a:endParaRPr lang="pt-BR" sz="2300" dirty="0">
              <a:effectLst/>
              <a:latin typeface="Times New Roman" panose="02020603050405020304" pitchFamily="18" charset="0"/>
              <a:ea typeface="Times New Roman" panose="02020603050405020304" pitchFamily="18" charset="0"/>
            </a:endParaRPr>
          </a:p>
          <a:p>
            <a:pPr algn="just" fontAlgn="base"/>
            <a:r>
              <a:rPr lang="pt-BR" sz="1000" dirty="0">
                <a:effectLst/>
                <a:latin typeface="Arial Narrow" panose="020B0606020202030204" pitchFamily="34" charset="0"/>
                <a:ea typeface="Times New Roman" panose="02020603050405020304" pitchFamily="18" charset="0"/>
              </a:rPr>
              <a:t> </a:t>
            </a:r>
            <a:endParaRPr lang="pt-BR" sz="10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(A) brasileiros.</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(B) leitores.</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(C) adultos.</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(D) irmãos.</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solidFill>
                  <a:srgbClr val="FF0000"/>
                </a:solidFill>
                <a:effectLs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fontAlgn="base"/>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18</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A respeito do gênero entrevista, marque V para verdadeiro e F para falso.</a:t>
            </a:r>
            <a:endParaRPr lang="pt-BR" sz="2300" dirty="0">
              <a:effectLst/>
              <a:highlight>
                <a:srgbClr val="FFFFFF"/>
              </a:highlight>
              <a:latin typeface="Times New Roman" panose="02020603050405020304" pitchFamily="18" charset="0"/>
              <a:ea typeface="Times New Roman" panose="02020603050405020304" pitchFamily="18" charset="0"/>
            </a:endParaRPr>
          </a:p>
          <a:p>
            <a:pPr fontAlgn="base"/>
            <a:r>
              <a:rPr lang="pt-BR" sz="1000" dirty="0">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a:t>
            </a:r>
            <a:endParaRPr lang="pt-BR" sz="1000" dirty="0">
              <a:effectLst/>
              <a:highlight>
                <a:srgbClr val="FFFFFF"/>
              </a:highlight>
              <a:latin typeface="Times New Roman" panose="02020603050405020304" pitchFamily="18" charset="0"/>
              <a:ea typeface="Times New Roman" panose="02020603050405020304" pitchFamily="18" charset="0"/>
            </a:endParaRPr>
          </a:p>
          <a:p>
            <a:pPr algn="just" fontAlgn="base"/>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Em qualquer entrevista, a linguagem empregada é formal, mas pode trazer a linguagem informal.</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fontAlgn="base"/>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Em uma entrevista, a pessoa entrevistada deve apenas responder o que lhe é perguntado, sem a possibilidade de fazer comentários de seu interesse.</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fontAlgn="base"/>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Não é possível realizar entrevistas de cunho político e religioso devido a sensibilidade do tema.</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fontAlgn="base"/>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Open Sans" panose="020B0606030504020204" pitchFamily="34" charset="0"/>
              </a:rPr>
              <a:t>(   ) Uma entrevista pode ter como objetivo divulgar informações sobre a pessoa entrevistada.</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905479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8D21A0D-8D36-61CE-94AB-093B676A79DF}"/>
              </a:ext>
            </a:extLst>
          </p:cNvPr>
          <p:cNvGraphicFramePr>
            <a:graphicFrameLocks noGrp="1"/>
          </p:cNvGraphicFramePr>
          <p:nvPr>
            <p:extLst>
              <p:ext uri="{D42A27DB-BD31-4B8C-83A1-F6EECF244321}">
                <p14:modId xmlns:p14="http://schemas.microsoft.com/office/powerpoint/2010/main" val="4179486680"/>
              </p:ext>
            </p:extLst>
          </p:nvPr>
        </p:nvGraphicFramePr>
        <p:xfrm>
          <a:off x="406401" y="784440"/>
          <a:ext cx="11422743" cy="393129"/>
        </p:xfrm>
        <a:graphic>
          <a:graphicData uri="http://schemas.openxmlformats.org/drawingml/2006/table">
            <a:tbl>
              <a:tblPr firstRow="1" firstCol="1" bandRow="1"/>
              <a:tblGrid>
                <a:gridCol w="11422743">
                  <a:extLst>
                    <a:ext uri="{9D8B030D-6E8A-4147-A177-3AD203B41FA5}">
                      <a16:colId xmlns:a16="http://schemas.microsoft.com/office/drawing/2014/main" val="4015443"/>
                    </a:ext>
                  </a:extLst>
                </a:gridCol>
              </a:tblGrid>
              <a:tr h="385282">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2430081876"/>
                  </a:ext>
                </a:extLst>
              </a:tr>
            </a:tbl>
          </a:graphicData>
        </a:graphic>
      </p:graphicFrame>
      <p:sp>
        <p:nvSpPr>
          <p:cNvPr id="4" name="CaixaDeTexto 3">
            <a:extLst>
              <a:ext uri="{FF2B5EF4-FFF2-40B4-BE49-F238E27FC236}">
                <a16:creationId xmlns:a16="http://schemas.microsoft.com/office/drawing/2014/main" id="{3F744FB8-8B41-0179-6AF1-4A103165D920}"/>
              </a:ext>
            </a:extLst>
          </p:cNvPr>
          <p:cNvSpPr txBox="1"/>
          <p:nvPr/>
        </p:nvSpPr>
        <p:spPr>
          <a:xfrm>
            <a:off x="406400" y="1177569"/>
            <a:ext cx="11422742" cy="115416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Novembro</a:t>
            </a: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Semana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Contextualizando o gênero, o tema e o campo de atuação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1">
            <a:extLst>
              <a:ext uri="{FF2B5EF4-FFF2-40B4-BE49-F238E27FC236}">
                <a16:creationId xmlns:a16="http://schemas.microsoft.com/office/drawing/2014/main" id="{BD459AAE-D967-32CE-1C76-ED0831CC7C87}"/>
              </a:ext>
            </a:extLst>
          </p:cNvPr>
          <p:cNvSpPr>
            <a:spLocks noChangeArrowheads="1"/>
          </p:cNvSpPr>
          <p:nvPr/>
        </p:nvSpPr>
        <p:spPr bwMode="auto">
          <a:xfrm>
            <a:off x="406400" y="3316032"/>
            <a:ext cx="11335657" cy="2938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buClrTx/>
              <a:buSzTx/>
              <a:tabLst/>
            </a:pPr>
            <a:r>
              <a:rPr kumimoji="0" lang="pt-BR" altLang="pt-BR" sz="2300" b="1"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1</a:t>
            </a:r>
            <a:r>
              <a:rPr kumimoji="0" lang="pt-BR" altLang="pt-BR" sz="23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Antes da leitura dos textos, vamos conversar?</a:t>
            </a:r>
          </a:p>
          <a:p>
            <a:pPr marR="0" lvl="0" algn="just" defTabSz="914400" rtl="0" eaLnBrk="0" fontAlgn="base" latinLnBrk="0" hangingPunct="0">
              <a:buClrTx/>
              <a:buSzTx/>
              <a:tabLst/>
            </a:pPr>
            <a:endParaRPr kumimoji="0" lang="pt-BR" altLang="pt-BR" sz="500" b="0" i="0" u="none" strike="noStrike" cap="none" normalizeH="0" baseline="0" dirty="0">
              <a:ln>
                <a:noFill/>
              </a:ln>
              <a:solidFill>
                <a:schemeClr val="tx1"/>
              </a:solidFill>
              <a:effectLst/>
              <a:latin typeface="Arial Narrow" panose="020B0606020202030204" pitchFamily="34"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Você já foi ao teatro?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Você já viu alguma encenação? Onde?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Já participou de algum teatro na escola ou em outro espaço?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Quais sentimentos você experenciou ao assistir uma peça teatral?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Você sabe o que é uma comédia de costumes?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Em que contextos ou espaços podemos entrar em contato com um texto dramático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2107743D-36E7-FC64-1F5E-172C04A7A080}"/>
              </a:ext>
            </a:extLst>
          </p:cNvPr>
          <p:cNvSpPr txBox="1"/>
          <p:nvPr/>
        </p:nvSpPr>
        <p:spPr>
          <a:xfrm>
            <a:off x="406400" y="2426818"/>
            <a:ext cx="11422742" cy="80021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nesta sequência de atividades estudaremos os textos teatrais, pertencentes ao gênero dramático.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51925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4A13CB8-FEDE-9449-6AF7-AEDACB9641CF}"/>
              </a:ext>
            </a:extLst>
          </p:cNvPr>
          <p:cNvSpPr txBox="1"/>
          <p:nvPr/>
        </p:nvSpPr>
        <p:spPr>
          <a:xfrm>
            <a:off x="362857" y="793747"/>
            <a:ext cx="11640457" cy="438582"/>
          </a:xfrm>
          <a:prstGeom prst="rect">
            <a:avLst/>
          </a:prstGeom>
          <a:noFill/>
        </p:spPr>
        <p:txBody>
          <a:bodyPr wrap="square">
            <a:spAutoFit/>
          </a:bodyPr>
          <a:lstStyle/>
          <a:p>
            <a:pPr algn="just"/>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65443C26-832C-6DA8-1FF3-90B1587708E6}"/>
              </a:ext>
            </a:extLst>
          </p:cNvPr>
          <p:cNvSpPr txBox="1"/>
          <p:nvPr/>
        </p:nvSpPr>
        <p:spPr>
          <a:xfrm>
            <a:off x="362857" y="1232329"/>
            <a:ext cx="11423759" cy="5047536"/>
          </a:xfrm>
          <a:prstGeom prst="rect">
            <a:avLst/>
          </a:prstGeom>
          <a:solidFill>
            <a:srgbClr val="E5EBF7"/>
          </a:solidFill>
          <a:ln w="28575">
            <a:solidFill>
              <a:schemeClr val="accent1">
                <a:lumMod val="50000"/>
              </a:schemeClr>
            </a:solidFill>
          </a:ln>
        </p:spPr>
        <p:txBody>
          <a:bodyPr wrap="square" rtlCol="0">
            <a:spAutoFit/>
          </a:bodyPr>
          <a:lstStyle/>
          <a:p>
            <a:pPr algn="ctr"/>
            <a:r>
              <a:rPr lang="pt-BR" sz="2300" b="1" kern="100" dirty="0">
                <a:solidFill>
                  <a:srgbClr val="2F5496"/>
                </a:solidFill>
                <a:effectLst/>
                <a:highlight>
                  <a:srgbClr val="D9E2F3"/>
                </a:highlight>
                <a:latin typeface="Arial Narrow" panose="020B0606020202030204" pitchFamily="34" charset="0"/>
                <a:ea typeface="Calibri" panose="020F0502020204030204" pitchFamily="34" charset="0"/>
                <a:cs typeface="Times New Roman" panose="02020603050405020304" pitchFamily="18" charset="0"/>
              </a:rPr>
              <a:t>Texto Dramático ou Teatral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dirty="0">
                <a:solidFill>
                  <a:srgbClr val="2F5496"/>
                </a:solidFill>
                <a:effectLst/>
                <a:latin typeface="Arial Narrow" panose="020B0606020202030204" pitchFamily="34" charset="0"/>
                <a:ea typeface="Times New Roman" panose="02020603050405020304" pitchFamily="18" charset="0"/>
              </a:rPr>
              <a:t>Os </a:t>
            </a:r>
            <a:r>
              <a:rPr lang="pt-BR" sz="2300" b="1" dirty="0">
                <a:solidFill>
                  <a:srgbClr val="2F5496"/>
                </a:solidFill>
                <a:effectLst/>
                <a:latin typeface="Arial Narrow" panose="020B0606020202030204" pitchFamily="34" charset="0"/>
                <a:ea typeface="Times New Roman" panose="02020603050405020304" pitchFamily="18" charset="0"/>
              </a:rPr>
              <a:t>Textos Teatrais ou Dramáticos</a:t>
            </a:r>
            <a:r>
              <a:rPr lang="pt-BR" sz="2300" dirty="0">
                <a:solidFill>
                  <a:srgbClr val="2F5496"/>
                </a:solidFill>
                <a:effectLst/>
                <a:latin typeface="Arial Narrow" panose="020B0606020202030204" pitchFamily="34" charset="0"/>
                <a:ea typeface="Times New Roman" panose="02020603050405020304" pitchFamily="18" charset="0"/>
              </a:rPr>
              <a:t> são aqueles produzidos para serem representados (encenados) e podem ser escritos em poesia ou prosa. São, portanto, peças de teatro escritas por dramaturgos e dirigidas por produtores teatrais e, em sua maioria, são pertencentes ao gênero narrativo</a:t>
            </a:r>
            <a:r>
              <a:rPr lang="pt-BR" sz="2300" dirty="0">
                <a:solidFill>
                  <a:srgbClr val="404040"/>
                </a:solidFill>
                <a:effectLst/>
                <a:latin typeface="Arial Narrow" panose="020B0606020202030204" pitchFamily="34" charset="0"/>
                <a:ea typeface="Times New Roman" panose="02020603050405020304" pitchFamily="18" charset="0"/>
              </a:rPr>
              <a:t>.</a:t>
            </a:r>
            <a:endParaRPr lang="pt-BR" sz="2300" dirty="0">
              <a:effectLst/>
              <a:latin typeface="Times New Roman" panose="02020603050405020304" pitchFamily="18" charset="0"/>
              <a:ea typeface="Times New Roman" panose="02020603050405020304" pitchFamily="18" charset="0"/>
            </a:endParaRPr>
          </a:p>
          <a:p>
            <a:pPr indent="538163" algn="just">
              <a:tabLst>
                <a:tab pos="270510" algn="l"/>
              </a:tabLst>
            </a:pP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O texto teatral assemelha-se ao narrativo quanto às características, uma vez que se constitui de fatos, personagens e história (o enredo representado), que sempre ocorre em um determinado lugar, dispostos em uma sequência linear representada pela introdução (ou apresentação), complicação, clímax e desfecho.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tabLst>
                <a:tab pos="270510" algn="l"/>
              </a:tabLst>
            </a:pP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A história em si é retratada pelos atores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por meio do diálogo</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no qual o objetivo maior pauta-se por promover uma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efetiva interação com o público expectador</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em que razão e emoção se fundem a todo momento, proporcionando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prazer e entretenimento</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Pelo fato de o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Texto Teatral</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ser representado e não contado, ele dispensa a presença do narrador, pois como anteriormente mencionado, os atores assumem um papel de destaque no trabalho realizado por meio de um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discurso direto</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em consonância com outros recursos que tendem a valorizar ainda</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85991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5443C26-832C-6DA8-1FF3-90B1587708E6}"/>
              </a:ext>
            </a:extLst>
          </p:cNvPr>
          <p:cNvSpPr txBox="1"/>
          <p:nvPr/>
        </p:nvSpPr>
        <p:spPr>
          <a:xfrm>
            <a:off x="384120" y="828288"/>
            <a:ext cx="11423759" cy="5201424"/>
          </a:xfrm>
          <a:prstGeom prst="rect">
            <a:avLst/>
          </a:prstGeom>
          <a:solidFill>
            <a:srgbClr val="E5EBF7"/>
          </a:solidFill>
          <a:ln w="28575">
            <a:solidFill>
              <a:schemeClr val="accent1">
                <a:lumMod val="50000"/>
              </a:schemeClr>
            </a:solidFill>
          </a:ln>
        </p:spPr>
        <p:txBody>
          <a:bodyPr wrap="square" rtlCol="0">
            <a:spAutoFit/>
          </a:bodyPr>
          <a:lstStyle/>
          <a:p>
            <a:pPr algn="ct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mais a modalidade em questão, como pausas, mímica, sonoplastia, gestos e outros elementos ligados à postura corporal. Normalmente, os textos dramáticos apresentam: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prólogo</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(introdução),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ato</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(período de um acontecimento),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cenas</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(entrada e saída de personagens),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epílogo</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(desfecho) e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rubrica</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(indicação e descrição do que deve ser feito em cena).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tabLst>
                <a:tab pos="270510" algn="l"/>
              </a:tabLst>
            </a:pP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A questão do tempo difere-se daquele constituído pelo narrativo, pois o tempo da ficção, ligado à duração do espetáculo, coincide com o tempo da representação. Outro ponto faz referência ao tamanho em que a peça se apresenta demarcada, ou seja, se muito extensa, costuma ser dividida em partes, consideradas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atos, os quais podem ser subdivididos em cenas.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tabLst>
                <a:tab pos="270510" algn="l"/>
              </a:tabLst>
            </a:pP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As rubricas</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demarcadas por aqueles elementos que no texto escrito aparecem </a:t>
            </a:r>
            <a:r>
              <a:rPr lang="pt-BR" sz="23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em destaque, em itálico, ou entre parênteses</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por exemplo, atuam como indicadores que orientam o diretor e as personagens acerca das características relativas ao cenário, bem como sobre o modo de proceder dessas mesmas personagens. Antes delas, como podemos constatar no exemplo de uma peça demonstrada pela linguagem teatral (acima citada), aparece o nome da personagem, em letras maiúsculas ou em negrito.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none" strike="noStrike"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https://brasilescola.uol.com.br/redacao/o-texto-teatral.htm</a:t>
            </a:r>
            <a:r>
              <a:rPr lang="pt-BR" sz="10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Acesso em: 13 maio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11800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541ED8A6-4E3F-04A1-10B8-B2B10755F0FE}"/>
              </a:ext>
            </a:extLst>
          </p:cNvPr>
          <p:cNvGraphicFramePr>
            <a:graphicFrameLocks noGrp="1"/>
          </p:cNvGraphicFramePr>
          <p:nvPr>
            <p:extLst>
              <p:ext uri="{D42A27DB-BD31-4B8C-83A1-F6EECF244321}">
                <p14:modId xmlns:p14="http://schemas.microsoft.com/office/powerpoint/2010/main" val="954749900"/>
              </p:ext>
            </p:extLst>
          </p:nvPr>
        </p:nvGraphicFramePr>
        <p:xfrm>
          <a:off x="408342" y="877025"/>
          <a:ext cx="11398175" cy="4972781"/>
        </p:xfrm>
        <a:graphic>
          <a:graphicData uri="http://schemas.openxmlformats.org/drawingml/2006/table">
            <a:tbl>
              <a:tblPr firstRow="1" firstCol="1" bandRow="1">
                <a:tableStyleId>{5C22544A-7EE6-4342-B048-85BDC9FD1C3A}</a:tableStyleId>
              </a:tblPr>
              <a:tblGrid>
                <a:gridCol w="11398175">
                  <a:extLst>
                    <a:ext uri="{9D8B030D-6E8A-4147-A177-3AD203B41FA5}">
                      <a16:colId xmlns:a16="http://schemas.microsoft.com/office/drawing/2014/main" val="535653768"/>
                    </a:ext>
                  </a:extLst>
                </a:gridCol>
              </a:tblGrid>
              <a:tr h="4972781">
                <a:tc>
                  <a:txBody>
                    <a:bodyPr/>
                    <a:lstStyle/>
                    <a:p>
                      <a:pPr algn="just">
                        <a:lnSpc>
                          <a:spcPct val="115000"/>
                        </a:lnSpc>
                        <a:spcAft>
                          <a:spcPts val="800"/>
                        </a:spcAft>
                      </a:pPr>
                      <a:endParaRPr lang="pt-BR" sz="500" kern="100" dirty="0">
                        <a:effectLst/>
                        <a:highlight>
                          <a:srgbClr val="E2EFD9"/>
                        </a:highlight>
                      </a:endParaRPr>
                    </a:p>
                    <a:p>
                      <a:pPr marL="1792288" indent="0" algn="just">
                        <a:lnSpc>
                          <a:spcPct val="110000"/>
                        </a:lnSpc>
                        <a:spcAft>
                          <a:spcPts val="800"/>
                        </a:spcAft>
                      </a:pPr>
                      <a:r>
                        <a:rPr lang="pt-BR" sz="2300" b="0" kern="100" dirty="0">
                          <a:solidFill>
                            <a:schemeClr val="tx1"/>
                          </a:solidFill>
                          <a:effectLst/>
                          <a:highlight>
                            <a:srgbClr val="E2EFD9"/>
                          </a:highlight>
                          <a:latin typeface="Arial Narrow" panose="020B0606020202030204" pitchFamily="34" charset="0"/>
                        </a:rPr>
                        <a:t>A peça O Judas em Sábado de Aleluia foi escrita por Martins Pena, precursor da comédia de costumes no Brasil. A história se passa no Rio de Janeiro do século XIX, no ano de 1844. É uma típica comédia de costumes do Romantismo, isto é, a peça caracteriza o cotidiano de modo cômico, apresentando as personagens de modo caricatural, bem como apontando para valores culturais da classe média [...]</a:t>
                      </a:r>
                      <a:endParaRPr lang="pt-BR" sz="2300" b="0" kern="100" dirty="0">
                        <a:solidFill>
                          <a:schemeClr val="tx1"/>
                        </a:solidFill>
                        <a:effectLst/>
                        <a:latin typeface="Arial Narrow" panose="020B0606020202030204" pitchFamily="34" charset="0"/>
                      </a:endParaRPr>
                    </a:p>
                    <a:p>
                      <a:pPr algn="just">
                        <a:lnSpc>
                          <a:spcPct val="110000"/>
                        </a:lnSpc>
                        <a:spcAft>
                          <a:spcPts val="800"/>
                        </a:spcAft>
                      </a:pPr>
                      <a:r>
                        <a:rPr lang="pt-BR" sz="2300" b="0" kern="100" dirty="0">
                          <a:solidFill>
                            <a:schemeClr val="tx1"/>
                          </a:solidFill>
                          <a:effectLst/>
                          <a:highlight>
                            <a:srgbClr val="E2EFD9"/>
                          </a:highlight>
                          <a:latin typeface="Arial Narrow" panose="020B0606020202030204" pitchFamily="34" charset="0"/>
                        </a:rPr>
                        <a:t>A história se passa na casa de José Pimenta, cabo da Guarda Nacional, e de suas filhas Chiquinha e Maricota. É Sexta-Feira Santa, e um grupo de crianças prepara um boneco de Judas para a malhação da manhã seguinte. O jovem Faustino vem se encontrar com Maricota, mas quando chega Ambrósio, pretendente mais rico da moça, ele se esconde no Judas. A partir daí, passa a testemunhar, sem ser visto, conversas entre vários personagens - inclusive uma declaração de amor de Maricota por Ambrósio, bastante semelhante à que ela tinha feito há pouco para ele.</a:t>
                      </a:r>
                      <a:endParaRPr lang="pt-BR" sz="2300" b="0" kern="100" dirty="0">
                        <a:solidFill>
                          <a:schemeClr val="tx1"/>
                        </a:solidFill>
                        <a:effectLst/>
                        <a:latin typeface="Arial Narrow" panose="020B0606020202030204" pitchFamily="34" charset="0"/>
                      </a:endParaRPr>
                    </a:p>
                    <a:p>
                      <a:pPr algn="r">
                        <a:lnSpc>
                          <a:spcPct val="100000"/>
                        </a:lnSpc>
                        <a:spcAft>
                          <a:spcPts val="0"/>
                        </a:spcAft>
                      </a:pPr>
                      <a:r>
                        <a:rPr lang="pt-BR" sz="800" b="0" kern="100" dirty="0">
                          <a:solidFill>
                            <a:schemeClr val="tx1"/>
                          </a:solidFill>
                          <a:effectLst/>
                          <a:highlight>
                            <a:srgbClr val="E2EFD9"/>
                          </a:highlight>
                          <a:latin typeface="Arial Narrow" panose="020B0606020202030204" pitchFamily="34" charset="0"/>
                        </a:rPr>
                        <a:t>Imagem disponível em: </a:t>
                      </a:r>
                      <a:r>
                        <a:rPr lang="pt-BR" sz="800" b="0" kern="100" dirty="0">
                          <a:solidFill>
                            <a:schemeClr val="tx1"/>
                          </a:solidFill>
                          <a:effectLst/>
                          <a:latin typeface="Arial Narrow" panose="020B0606020202030204" pitchFamily="34" charset="0"/>
                        </a:rPr>
                        <a:t>https://www.topleituras.com/livros/judas-sabado-aleluia-comedias-martins-pena-be84-capa.jpg</a:t>
                      </a:r>
                      <a:r>
                        <a:rPr lang="pt-BR" sz="800" b="0" u="sng" kern="100" dirty="0">
                          <a:solidFill>
                            <a:schemeClr val="tx1"/>
                          </a:solidFill>
                          <a:effectLst/>
                          <a:latin typeface="Arial Narrow" panose="020B0606020202030204" pitchFamily="34" charset="0"/>
                        </a:rPr>
                        <a:t> </a:t>
                      </a:r>
                      <a:r>
                        <a:rPr lang="pt-BR" sz="800" b="0" kern="100" dirty="0">
                          <a:solidFill>
                            <a:schemeClr val="tx1"/>
                          </a:solidFill>
                          <a:effectLst/>
                          <a:highlight>
                            <a:srgbClr val="E2EFD9"/>
                          </a:highlight>
                          <a:latin typeface="Arial Narrow" panose="020B0606020202030204" pitchFamily="34" charset="0"/>
                        </a:rPr>
                        <a:t>Acesso em: 14 mai. 2024.</a:t>
                      </a:r>
                      <a:endParaRPr lang="pt-BR" sz="1100" b="0" kern="100" dirty="0">
                        <a:solidFill>
                          <a:schemeClr val="tx1"/>
                        </a:solidFill>
                        <a:effectLst/>
                        <a:latin typeface="Arial Narrow" panose="020B0606020202030204" pitchFamily="34" charset="0"/>
                      </a:endParaRPr>
                    </a:p>
                    <a:p>
                      <a:pPr algn="r">
                        <a:lnSpc>
                          <a:spcPct val="100000"/>
                        </a:lnSpc>
                        <a:spcAft>
                          <a:spcPts val="0"/>
                        </a:spcAft>
                      </a:pPr>
                      <a:r>
                        <a:rPr lang="pt-BR" sz="800" b="0" kern="100" dirty="0">
                          <a:solidFill>
                            <a:schemeClr val="tx1"/>
                          </a:solidFill>
                          <a:effectLst/>
                          <a:highlight>
                            <a:srgbClr val="E2EFD9"/>
                          </a:highlight>
                          <a:latin typeface="Arial Narrow" panose="020B0606020202030204" pitchFamily="34" charset="0"/>
                        </a:rPr>
                        <a:t>Disponível em: https://www.algosobre.com.br/resumos-literarios/o-judas-em-sabado-de-aleluia.html Acesso em: 14 maio 2024 (adaptado).</a:t>
                      </a:r>
                      <a:endParaRPr lang="pt-BR" sz="11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30975385"/>
                  </a:ext>
                </a:extLst>
              </a:tr>
            </a:tbl>
          </a:graphicData>
        </a:graphic>
      </p:graphicFrame>
      <p:pic>
        <p:nvPicPr>
          <p:cNvPr id="8193" name="Imagem 2" descr="O JUDAS EM SÁBADO DE ALELUIA (Comédias de Martins Pena) - eBook, Resumo,  Ler Online e PDF - por Pena , Martins">
            <a:extLst>
              <a:ext uri="{FF2B5EF4-FFF2-40B4-BE49-F238E27FC236}">
                <a16:creationId xmlns:a16="http://schemas.microsoft.com/office/drawing/2014/main" id="{3C6716F9-85F4-90DD-128C-253730E2B3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739" y="1008193"/>
            <a:ext cx="1578552" cy="2003947"/>
          </a:xfrm>
          <a:prstGeom prst="rect">
            <a:avLst/>
          </a:prstGeom>
          <a:noFill/>
          <a:ln>
            <a:solidFill>
              <a:schemeClr val="accent6">
                <a:lumMod val="75000"/>
              </a:schemeClr>
            </a:solidFill>
          </a:ln>
        </p:spPr>
      </p:pic>
    </p:spTree>
    <p:extLst>
      <p:ext uri="{BB962C8B-B14F-4D97-AF65-F5344CB8AC3E}">
        <p14:creationId xmlns:p14="http://schemas.microsoft.com/office/powerpoint/2010/main" val="18367151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07507CD-81C5-0693-5746-A0B84C1D5803}"/>
              </a:ext>
            </a:extLst>
          </p:cNvPr>
          <p:cNvSpPr txBox="1"/>
          <p:nvPr/>
        </p:nvSpPr>
        <p:spPr>
          <a:xfrm>
            <a:off x="349621" y="750385"/>
            <a:ext cx="11510683" cy="2023631"/>
          </a:xfrm>
          <a:prstGeom prst="rect">
            <a:avLst/>
          </a:prstGeom>
          <a:noFill/>
        </p:spPr>
        <p:txBody>
          <a:bodyPr wrap="square">
            <a:spAutoFit/>
          </a:bodyPr>
          <a:lstStyle/>
          <a:p>
            <a:pPr algn="just">
              <a:tabLst>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Observe o texto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Judas em Sábado de Aleluia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Comédia em 1 ato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CENA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383E31C1-2938-D3FF-9983-52706D2EE490}"/>
              </a:ext>
            </a:extLst>
          </p:cNvPr>
          <p:cNvSpPr txBox="1"/>
          <p:nvPr/>
        </p:nvSpPr>
        <p:spPr>
          <a:xfrm>
            <a:off x="349621" y="2962275"/>
            <a:ext cx="11501719" cy="3294684"/>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 e Maricota.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Maricota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Eu, sim! Responda-me, por onde andou, que não passou por aqui ontem, e fez-me esperar toda tarde à janela? Que fez do cravo que lhe dei o mês passado? Por que não foi ao teatro quando eu lá estive com D. Mariana? Desculpe-se, se pode. Assim é que corresponde a tanto amor? Já não há paixões verdadeiras. Estou desenganada. (Finge que chora)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Maricota...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Maricota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Fui bem desgraçada em dar meu coração a um ingrato!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63665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383E31C1-2938-D3FF-9983-52706D2EE490}"/>
              </a:ext>
            </a:extLst>
          </p:cNvPr>
          <p:cNvSpPr txBox="1"/>
          <p:nvPr/>
        </p:nvSpPr>
        <p:spPr>
          <a:xfrm>
            <a:off x="345140" y="676275"/>
            <a:ext cx="11501719" cy="5715860"/>
          </a:xfrm>
          <a:prstGeom prst="rect">
            <a:avLst/>
          </a:prstGeom>
          <a:noFill/>
        </p:spPr>
        <p:txBody>
          <a:bodyPr wrap="square">
            <a:spAutoFit/>
          </a:bodyPr>
          <a:lstStyle/>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(enternecido) — Maricota!</a:t>
            </a: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Maricota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Se eu pudesse arrancar do peito esta paixão...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Maricota, eis-me a teus pés! (Ajoelha-se, e enquanto fala, Maricota ri-se, sem que ele veja) Necessito de toda a tua bondade para ser perdoado!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Maricota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Deixe-me.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Queres que morra a teus pés? (Batem palmas na escada)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Maricota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(assustada) — Quem será? (Faustino conserva-se de joelhos)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Capitão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escada, dentro) — Dá licença?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Maricota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(assustada) — É o Capitão Ambrósio! (Para Faustino:) Vá-se embora, vá-se embora! (Vai para dentro, correndo)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(levanta-se e vai atrás dela) — Então, o que é isso?... Deixou-me!... Foi-se!... E esta!... Que farei!... (Anda ao redor da sala como procurando aonde esconder-se) Não sei onde esconder-me... (Vai espiar à porta, e daí corre para a janela) Voltou, e está conversando à porta com um sujeito; mas decerto não deixa de entrar. Em boas estou metido, e daqui não... (Corre para o Judas, despe-lhe a casaca e 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1406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383E31C1-2938-D3FF-9983-52706D2EE490}"/>
              </a:ext>
            </a:extLst>
          </p:cNvPr>
          <p:cNvSpPr txBox="1"/>
          <p:nvPr/>
        </p:nvSpPr>
        <p:spPr>
          <a:xfrm>
            <a:off x="345140" y="676275"/>
            <a:ext cx="11501719" cy="2448427"/>
          </a:xfrm>
          <a:prstGeom prst="rect">
            <a:avLst/>
          </a:prstGeom>
          <a:noFill/>
        </p:spPr>
        <p:txBody>
          <a:bodyPr wrap="square">
            <a:spAutoFit/>
          </a:bodyPr>
          <a:lstStyle/>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colete, tira-lhe as botas e o chapéu e arranca-lhe os bigodes) O que me pilhar tem talento, porque mais tenho eu. (Veste o colete e casaca sabre a sua própria roupa, calça as batas, põe o chapéu armado e arranja os bigodes. Feito isto, esconde o corpo do Judas em uma das gavetas da cômoda, onde também esconde o próprio chapéu, e toma o lugar do judas) Agora pode vir... (Batem) Ei-lo! (Batem) Aí vem!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Martins Pena. Comédias. São Paulo: WMF Martins Fontes, 2007.</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http://www.portugues.seed.pr.gov.br/arquivos/File/leit_online/martins_pena4.pdf Acesso em: 16 de mai. de 2024. </a:t>
            </a:r>
            <a:r>
              <a:rPr lang="pt-BR" sz="10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0ABA2058-C61F-4AA8-4E2B-698E2515EBD4}"/>
              </a:ext>
            </a:extLst>
          </p:cNvPr>
          <p:cNvSpPr txBox="1"/>
          <p:nvPr/>
        </p:nvSpPr>
        <p:spPr>
          <a:xfrm>
            <a:off x="412375" y="3281215"/>
            <a:ext cx="11434483" cy="3017686"/>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Todo texto tem sua função social e, por isso, pretende, por exemplo, </a:t>
            </a:r>
            <a:r>
              <a:rPr lang="pt-BR" sz="2300" kern="100" dirty="0">
                <a:solidFill>
                  <a:srgbClr val="040C28"/>
                </a:solidFill>
                <a:effectLst/>
                <a:latin typeface="Arial Narrow" panose="020B0606020202030204" pitchFamily="34" charset="0"/>
                <a:ea typeface="Calibri" panose="020F0502020204030204" pitchFamily="34" charset="0"/>
                <a:cs typeface="Arial" panose="020B0604020202020204" pitchFamily="34" charset="0"/>
              </a:rPr>
              <a:t>informar ou esclarecer, expor um ponto de vista, refutar uma posição, narrar um acontecimento, fazer uma advertência, persuadir alguém de alguma coisa etc</a:t>
            </a:r>
            <a:r>
              <a:rPr lang="pt-BR" sz="23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Assim, q</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ual é a finalidade do texto dramático (teatral)?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b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Pelo fato de o texto teatral ser representado e não contado, ele dispensa a presença do narrador, pois os atores assumem um papel de destaque no trabalho realizado. Desse modo, c</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omo o interlocutor toma conhecimento dos fatos e das características das personagens?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86533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CC2C7F7-1C9D-AC20-17FC-93C59C4EAB28}"/>
              </a:ext>
            </a:extLst>
          </p:cNvPr>
          <p:cNvSpPr txBox="1"/>
          <p:nvPr/>
        </p:nvSpPr>
        <p:spPr>
          <a:xfrm>
            <a:off x="367553" y="784254"/>
            <a:ext cx="11456894" cy="4136197"/>
          </a:xfrm>
          <a:prstGeom prst="rect">
            <a:avLst/>
          </a:prstGeom>
          <a:noFill/>
        </p:spPr>
        <p:txBody>
          <a:bodyPr wrap="square">
            <a:spAutoFit/>
          </a:bodyPr>
          <a:lstStyle/>
          <a:p>
            <a:pPr algn="just">
              <a:lnSpc>
                <a:spcPct val="115000"/>
              </a:lnSpc>
              <a:tabLst>
                <a:tab pos="270510" algn="l"/>
              </a:tabLst>
            </a:pP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4</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O texto é apresentado a partir da cena IV. Apesar de desconhecer o início da conversa entre Faustino e Maricota, é possível supor algumas coisas.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a) Que ligação parece haver entre ambos?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b) Que sentimento cada um expressa para o outro?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c) Maricota parece sincera na expressão de seus sentimentos? Justifique sua resposta?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b="1"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tabLst>
                <a:tab pos="27051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Qual diferença pode ser notada na estrutura de um texto dramático quando comparado aos textos narrativos? Justifique com trechos do texto lido.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01380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6CD2648-0FA8-06A0-0579-DF46C8832093}"/>
              </a:ext>
            </a:extLst>
          </p:cNvPr>
          <p:cNvSpPr txBox="1"/>
          <p:nvPr/>
        </p:nvSpPr>
        <p:spPr>
          <a:xfrm>
            <a:off x="385481" y="917334"/>
            <a:ext cx="11412071" cy="2294539"/>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Por que Faustino é levado a esconder-se, fazendo-se passar pelo boneco de judas, e não a ir embora?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6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Porque o Capitão está na porta e ele não tem como sair sem ser visto.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Porque quer saber sobre a conversa entre Maricota e o Capitão.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Porque deseja se revelar para o Capitão e brigar pelo amor de Maricota.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92184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2EF22-6DC3-1877-3BA4-BBB6C7161BF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7414B92-7934-1C12-953C-FB0AFE97C48E}"/>
              </a:ext>
            </a:extLst>
          </p:cNvPr>
          <p:cNvSpPr txBox="1"/>
          <p:nvPr/>
        </p:nvSpPr>
        <p:spPr>
          <a:xfrm>
            <a:off x="348343" y="580571"/>
            <a:ext cx="11553371" cy="257827"/>
          </a:xfrm>
          <a:prstGeom prst="rect">
            <a:avLst/>
          </a:prstGeom>
          <a:noFill/>
        </p:spPr>
        <p:txBody>
          <a:bodyPr wrap="square">
            <a:spAutoFit/>
          </a:bodyPr>
          <a:lstStyle/>
          <a:p>
            <a:pPr algn="just" fontAlgn="base">
              <a:lnSpc>
                <a:spcPct val="115000"/>
              </a:lnSpc>
              <a:spcAft>
                <a:spcPts val="800"/>
              </a:spcAft>
              <a:tabLst>
                <a:tab pos="180340" algn="l"/>
              </a:tabLst>
            </a:pPr>
            <a:r>
              <a:rPr lang="pt-BR" sz="1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D97B1940-BF83-1B1E-37B5-99C156BADD3C}"/>
              </a:ext>
            </a:extLst>
          </p:cNvPr>
          <p:cNvGraphicFramePr>
            <a:graphicFrameLocks noGrp="1"/>
          </p:cNvGraphicFramePr>
          <p:nvPr>
            <p:extLst>
              <p:ext uri="{D42A27DB-BD31-4B8C-83A1-F6EECF244321}">
                <p14:modId xmlns:p14="http://schemas.microsoft.com/office/powerpoint/2010/main" val="2187470714"/>
              </p:ext>
            </p:extLst>
          </p:nvPr>
        </p:nvGraphicFramePr>
        <p:xfrm>
          <a:off x="348343" y="838398"/>
          <a:ext cx="11495314" cy="360426"/>
        </p:xfrm>
        <a:graphic>
          <a:graphicData uri="http://schemas.openxmlformats.org/drawingml/2006/table">
            <a:tbl>
              <a:tblPr firstRow="1" firstCol="1" bandRow="1"/>
              <a:tblGrid>
                <a:gridCol w="11495314">
                  <a:extLst>
                    <a:ext uri="{9D8B030D-6E8A-4147-A177-3AD203B41FA5}">
                      <a16:colId xmlns:a16="http://schemas.microsoft.com/office/drawing/2014/main" val="2125179120"/>
                    </a:ext>
                  </a:extLst>
                </a:gridCol>
              </a:tblGrid>
              <a:tr h="267821">
                <a:tc>
                  <a:txBody>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2FF"/>
                    </a:solidFill>
                  </a:tcPr>
                </a:tc>
                <a:extLst>
                  <a:ext uri="{0D108BD9-81ED-4DB2-BD59-A6C34878D82A}">
                    <a16:rowId xmlns:a16="http://schemas.microsoft.com/office/drawing/2014/main" val="3215813338"/>
                  </a:ext>
                </a:extLst>
              </a:tr>
            </a:tbl>
          </a:graphicData>
        </a:graphic>
      </p:graphicFrame>
      <p:sp>
        <p:nvSpPr>
          <p:cNvPr id="6" name="CaixaDeTexto 5">
            <a:extLst>
              <a:ext uri="{FF2B5EF4-FFF2-40B4-BE49-F238E27FC236}">
                <a16:creationId xmlns:a16="http://schemas.microsoft.com/office/drawing/2014/main" id="{44A4769D-6D62-E35B-9753-6AEAF9CFFD72}"/>
              </a:ext>
            </a:extLst>
          </p:cNvPr>
          <p:cNvSpPr txBox="1"/>
          <p:nvPr/>
        </p:nvSpPr>
        <p:spPr>
          <a:xfrm>
            <a:off x="348343" y="1198824"/>
            <a:ext cx="11408228" cy="449739"/>
          </a:xfrm>
          <a:prstGeom prst="rect">
            <a:avLst/>
          </a:prstGeom>
          <a:noFill/>
        </p:spPr>
        <p:txBody>
          <a:bodyPr wrap="square">
            <a:spAutoFit/>
          </a:bodyPr>
          <a:lstStyle/>
          <a:p>
            <a:pPr fontAlgn="base">
              <a:lnSpc>
                <a:spcPct val="115000"/>
              </a:lnSpc>
            </a:pPr>
            <a:r>
              <a:rPr lang="pt-BR" sz="2200" b="1" dirty="0">
                <a:effectLst/>
                <a:latin typeface="Arial Narrow" panose="020B0606020202030204" pitchFamily="34" charset="0"/>
                <a:ea typeface="Times New Roman" panose="02020603050405020304" pitchFamily="18" charset="0"/>
              </a:rPr>
              <a:t>Ampliando os conhecimentos</a:t>
            </a:r>
            <a:endParaRPr lang="pt-BR" sz="2200" dirty="0">
              <a:effectLst/>
              <a:latin typeface="Times New Roman" panose="02020603050405020304" pitchFamily="18" charset="0"/>
              <a:ea typeface="Times New Roman" panose="02020603050405020304" pitchFamily="18" charset="0"/>
            </a:endParaRPr>
          </a:p>
        </p:txBody>
      </p:sp>
      <p:graphicFrame>
        <p:nvGraphicFramePr>
          <p:cNvPr id="2" name="Tabela 1">
            <a:extLst>
              <a:ext uri="{FF2B5EF4-FFF2-40B4-BE49-F238E27FC236}">
                <a16:creationId xmlns:a16="http://schemas.microsoft.com/office/drawing/2014/main" id="{5FA8D6B1-08C3-D0FD-ED38-489E39477167}"/>
              </a:ext>
            </a:extLst>
          </p:cNvPr>
          <p:cNvGraphicFramePr>
            <a:graphicFrameLocks noGrp="1"/>
          </p:cNvGraphicFramePr>
          <p:nvPr>
            <p:extLst>
              <p:ext uri="{D42A27DB-BD31-4B8C-83A1-F6EECF244321}">
                <p14:modId xmlns:p14="http://schemas.microsoft.com/office/powerpoint/2010/main" val="2445604014"/>
              </p:ext>
            </p:extLst>
          </p:nvPr>
        </p:nvGraphicFramePr>
        <p:xfrm>
          <a:off x="332233" y="2296803"/>
          <a:ext cx="11495313" cy="4160520"/>
        </p:xfrm>
        <a:graphic>
          <a:graphicData uri="http://schemas.openxmlformats.org/drawingml/2006/table">
            <a:tbl>
              <a:tblPr firstRow="1" firstCol="1" bandRow="1">
                <a:tableStyleId>{5C22544A-7EE6-4342-B048-85BDC9FD1C3A}</a:tableStyleId>
              </a:tblPr>
              <a:tblGrid>
                <a:gridCol w="11495313">
                  <a:extLst>
                    <a:ext uri="{9D8B030D-6E8A-4147-A177-3AD203B41FA5}">
                      <a16:colId xmlns:a16="http://schemas.microsoft.com/office/drawing/2014/main" val="1718716704"/>
                    </a:ext>
                  </a:extLst>
                </a:gridCol>
              </a:tblGrid>
              <a:tr h="0">
                <a:tc>
                  <a:txBody>
                    <a:bodyPr/>
                    <a:lstStyle/>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 A peça teatral é composta por dois tipos de texto:</a:t>
                      </a:r>
                    </a:p>
                    <a:p>
                      <a:pPr indent="4445" algn="just">
                        <a:lnSpc>
                          <a:spcPct val="100000"/>
                        </a:lnSpc>
                        <a:spcAft>
                          <a:spcPts val="0"/>
                        </a:spcAft>
                      </a:pPr>
                      <a:r>
                        <a:rPr lang="pt-BR" sz="2300" b="1" kern="100" dirty="0">
                          <a:solidFill>
                            <a:schemeClr val="tx1"/>
                          </a:solidFill>
                          <a:effectLst/>
                          <a:latin typeface="Arial Narrow" panose="020B0606020202030204" pitchFamily="34" charset="0"/>
                        </a:rPr>
                        <a:t>Texto principal </a:t>
                      </a:r>
                      <a:r>
                        <a:rPr lang="pt-BR" sz="2300" b="0" kern="100" dirty="0">
                          <a:solidFill>
                            <a:schemeClr val="tx1"/>
                          </a:solidFill>
                          <a:effectLst/>
                          <a:latin typeface="Arial Narrow" panose="020B0606020202030204" pitchFamily="34" charset="0"/>
                        </a:rPr>
                        <a:t>– contém as falas dos atores, que podem ser escritas por meio de:</a:t>
                      </a:r>
                    </a:p>
                    <a:p>
                      <a:pPr marL="94615" indent="4445" algn="just">
                        <a:lnSpc>
                          <a:spcPct val="100000"/>
                        </a:lnSpc>
                        <a:spcAft>
                          <a:spcPts val="0"/>
                        </a:spcAft>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Monólogo</a:t>
                      </a:r>
                      <a:r>
                        <a:rPr lang="pt-BR" sz="2300" b="0" kern="100" dirty="0">
                          <a:solidFill>
                            <a:schemeClr val="tx1"/>
                          </a:solidFill>
                          <a:effectLst/>
                          <a:latin typeface="Arial Narrow" panose="020B0606020202030204" pitchFamily="34" charset="0"/>
                        </a:rPr>
                        <a:t> – a personagem fala consigo mesma, expondo, perante o público, os seus pensamentos e/ou sentimentos (precedido sempre de travessão);</a:t>
                      </a:r>
                    </a:p>
                    <a:p>
                      <a:pPr marL="94615" indent="4445" algn="just">
                        <a:lnSpc>
                          <a:spcPct val="100000"/>
                        </a:lnSpc>
                        <a:spcAft>
                          <a:spcPts val="0"/>
                        </a:spcAft>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Diálogo</a:t>
                      </a:r>
                      <a:r>
                        <a:rPr lang="pt-BR" sz="2300" b="0" kern="100" dirty="0">
                          <a:solidFill>
                            <a:schemeClr val="tx1"/>
                          </a:solidFill>
                          <a:effectLst/>
                          <a:latin typeface="Arial Narrow" panose="020B0606020202030204" pitchFamily="34" charset="0"/>
                        </a:rPr>
                        <a:t> – falas entre duas ou mais personagens (precedido sempre de travessão);</a:t>
                      </a:r>
                    </a:p>
                    <a:p>
                      <a:pPr marL="94615" indent="4445" algn="just">
                        <a:lnSpc>
                          <a:spcPct val="100000"/>
                        </a:lnSpc>
                        <a:spcAft>
                          <a:spcPts val="0"/>
                        </a:spcAft>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Apartes</a:t>
                      </a:r>
                      <a:r>
                        <a:rPr lang="pt-BR" sz="2300" b="0" kern="100" dirty="0">
                          <a:solidFill>
                            <a:schemeClr val="tx1"/>
                          </a:solidFill>
                          <a:effectLst/>
                          <a:latin typeface="Arial Narrow" panose="020B0606020202030204" pitchFamily="34" charset="0"/>
                        </a:rPr>
                        <a:t> – comentários de uma personagem para o público, pressupondo que não são ouvidos pelo seu interlocutor.</a:t>
                      </a:r>
                    </a:p>
                    <a:p>
                      <a:pPr indent="4445" algn="just">
                        <a:lnSpc>
                          <a:spcPct val="100000"/>
                        </a:lnSpc>
                        <a:spcAft>
                          <a:spcPts val="0"/>
                        </a:spcAft>
                      </a:pPr>
                      <a:r>
                        <a:rPr lang="pt-BR" sz="2300" b="1" kern="100" dirty="0">
                          <a:solidFill>
                            <a:schemeClr val="tx1"/>
                          </a:solidFill>
                          <a:effectLst/>
                          <a:latin typeface="Arial Narrow" panose="020B0606020202030204" pitchFamily="34" charset="0"/>
                        </a:rPr>
                        <a:t>Texto secundário </a:t>
                      </a:r>
                      <a:r>
                        <a:rPr lang="pt-BR" sz="2300" b="0" kern="100" dirty="0">
                          <a:solidFill>
                            <a:schemeClr val="tx1"/>
                          </a:solidFill>
                          <a:effectLst/>
                          <a:latin typeface="Arial Narrow" panose="020B0606020202030204" pitchFamily="34" charset="0"/>
                        </a:rPr>
                        <a:t>(Indicações cênicas) – Destina-se ao leitor, ao encenador ou aos atores.</a:t>
                      </a:r>
                    </a:p>
                    <a:p>
                      <a:pPr indent="3810" algn="r">
                        <a:lnSpc>
                          <a:spcPct val="100000"/>
                        </a:lnSpc>
                        <a:spcAft>
                          <a:spcPts val="0"/>
                        </a:spcAft>
                      </a:pPr>
                      <a:r>
                        <a:rPr lang="pt-BR" sz="1000" b="0" kern="100" dirty="0">
                          <a:solidFill>
                            <a:schemeClr val="tx1"/>
                          </a:solidFill>
                          <a:effectLst/>
                          <a:latin typeface="Arial Narrow" panose="020B0606020202030204" pitchFamily="34" charset="0"/>
                        </a:rPr>
                        <a:t>Disponível em: https://www.todamateria.com.br/texto-teatral/ Acesso em 13 mai. 2024. (adaptado).</a:t>
                      </a:r>
                    </a:p>
                    <a:p>
                      <a:pPr indent="274320" algn="just" fontAlgn="base">
                        <a:lnSpc>
                          <a:spcPct val="100000"/>
                        </a:lnSpc>
                        <a:spcAft>
                          <a:spcPts val="0"/>
                        </a:spcAft>
                      </a:pPr>
                      <a:r>
                        <a:rPr lang="pt-BR" sz="1000" b="0" kern="100" dirty="0">
                          <a:solidFill>
                            <a:schemeClr val="tx1"/>
                          </a:solidFill>
                          <a:effectLst/>
                          <a:latin typeface="Arial Narrow" panose="020B0606020202030204" pitchFamily="34" charset="0"/>
                        </a:rPr>
                        <a:t> </a:t>
                      </a:r>
                    </a:p>
                    <a:p>
                      <a:pPr marL="0" indent="538163" algn="just" fontAlgn="base">
                        <a:lnSpc>
                          <a:spcPct val="100000"/>
                        </a:lnSpc>
                        <a:spcAft>
                          <a:spcPts val="0"/>
                        </a:spcAft>
                      </a:pPr>
                      <a:r>
                        <a:rPr lang="pt-BR" sz="2300" b="0" kern="100" dirty="0">
                          <a:solidFill>
                            <a:schemeClr val="tx1"/>
                          </a:solidFill>
                          <a:effectLst/>
                          <a:latin typeface="Arial Narrow" panose="020B0606020202030204" pitchFamily="34" charset="0"/>
                        </a:rPr>
                        <a:t>A peça teatral compõe-se também em sua </a:t>
                      </a:r>
                      <a:r>
                        <a:rPr lang="pt-BR" sz="2300" b="1" kern="100" dirty="0">
                          <a:solidFill>
                            <a:schemeClr val="tx1"/>
                          </a:solidFill>
                          <a:effectLst/>
                          <a:latin typeface="Arial Narrow" panose="020B0606020202030204" pitchFamily="34" charset="0"/>
                        </a:rPr>
                        <a:t>estrutura</a:t>
                      </a:r>
                      <a:r>
                        <a:rPr lang="pt-BR" sz="2300" b="0" kern="100" dirty="0">
                          <a:solidFill>
                            <a:schemeClr val="tx1"/>
                          </a:solidFill>
                          <a:effectLst/>
                          <a:latin typeface="Arial Narrow" panose="020B0606020202030204" pitchFamily="34" charset="0"/>
                        </a:rPr>
                        <a:t> de:</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Listagem inicial das personagens; </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Indicação do nome das personagens no início de cada fala;</a:t>
                      </a:r>
                    </a:p>
                  </a:txBody>
                  <a:tcPr marL="68580" marR="68580" marT="0" marB="0">
                    <a:lnL w="28575" cap="flat" cmpd="sng" algn="ctr">
                      <a:solidFill>
                        <a:schemeClr val="accent1">
                          <a:lumMod val="50000"/>
                        </a:schemeClr>
                      </a:solidFill>
                      <a:prstDash val="solid"/>
                      <a:round/>
                      <a:headEnd type="none" w="med" len="med"/>
                      <a:tailEnd type="none" w="med" len="med"/>
                    </a:lnL>
                    <a:lnR w="28575" cap="flat" cmpd="sng" algn="ctr">
                      <a:solidFill>
                        <a:schemeClr val="accent1">
                          <a:lumMod val="50000"/>
                        </a:schemeClr>
                      </a:solidFill>
                      <a:prstDash val="solid"/>
                      <a:round/>
                      <a:headEnd type="none" w="med" len="med"/>
                      <a:tailEnd type="none" w="med" len="med"/>
                    </a:ln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6769097"/>
                  </a:ext>
                </a:extLst>
              </a:tr>
            </a:tbl>
          </a:graphicData>
        </a:graphic>
      </p:graphicFrame>
      <p:pic>
        <p:nvPicPr>
          <p:cNvPr id="7" name="Imagem 6">
            <a:extLst>
              <a:ext uri="{FF2B5EF4-FFF2-40B4-BE49-F238E27FC236}">
                <a16:creationId xmlns:a16="http://schemas.microsoft.com/office/drawing/2014/main" id="{CBD8F785-6B26-1DC4-B98B-30DACF5BE7E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2233" y="1665597"/>
            <a:ext cx="2993673" cy="686784"/>
          </a:xfrm>
          <a:prstGeom prst="rect">
            <a:avLst/>
          </a:prstGeom>
          <a:noFill/>
          <a:ln>
            <a:noFill/>
          </a:ln>
        </p:spPr>
      </p:pic>
    </p:spTree>
    <p:extLst>
      <p:ext uri="{BB962C8B-B14F-4D97-AF65-F5344CB8AC3E}">
        <p14:creationId xmlns:p14="http://schemas.microsoft.com/office/powerpoint/2010/main" val="729404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2EF22-6DC3-1877-3BA4-BBB6C7161BF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7414B92-7934-1C12-953C-FB0AFE97C48E}"/>
              </a:ext>
            </a:extLst>
          </p:cNvPr>
          <p:cNvSpPr txBox="1"/>
          <p:nvPr/>
        </p:nvSpPr>
        <p:spPr>
          <a:xfrm>
            <a:off x="348343" y="580571"/>
            <a:ext cx="11553371" cy="257827"/>
          </a:xfrm>
          <a:prstGeom prst="rect">
            <a:avLst/>
          </a:prstGeom>
          <a:noFill/>
        </p:spPr>
        <p:txBody>
          <a:bodyPr wrap="square">
            <a:spAutoFit/>
          </a:bodyPr>
          <a:lstStyle/>
          <a:p>
            <a:pPr algn="just" fontAlgn="base">
              <a:lnSpc>
                <a:spcPct val="115000"/>
              </a:lnSpc>
              <a:spcAft>
                <a:spcPts val="800"/>
              </a:spcAft>
              <a:tabLst>
                <a:tab pos="180340" algn="l"/>
              </a:tabLst>
            </a:pPr>
            <a:r>
              <a:rPr lang="pt-BR" sz="1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5FA8D6B1-08C3-D0FD-ED38-489E39477167}"/>
              </a:ext>
            </a:extLst>
          </p:cNvPr>
          <p:cNvGraphicFramePr>
            <a:graphicFrameLocks noGrp="1"/>
          </p:cNvGraphicFramePr>
          <p:nvPr>
            <p:extLst>
              <p:ext uri="{D42A27DB-BD31-4B8C-83A1-F6EECF244321}">
                <p14:modId xmlns:p14="http://schemas.microsoft.com/office/powerpoint/2010/main" val="1588086531"/>
              </p:ext>
            </p:extLst>
          </p:nvPr>
        </p:nvGraphicFramePr>
        <p:xfrm>
          <a:off x="348343" y="838398"/>
          <a:ext cx="11495313" cy="1626896"/>
        </p:xfrm>
        <a:graphic>
          <a:graphicData uri="http://schemas.openxmlformats.org/drawingml/2006/table">
            <a:tbl>
              <a:tblPr firstRow="1" firstCol="1" bandRow="1">
                <a:tableStyleId>{5C22544A-7EE6-4342-B048-85BDC9FD1C3A}</a:tableStyleId>
              </a:tblPr>
              <a:tblGrid>
                <a:gridCol w="11495313">
                  <a:extLst>
                    <a:ext uri="{9D8B030D-6E8A-4147-A177-3AD203B41FA5}">
                      <a16:colId xmlns:a16="http://schemas.microsoft.com/office/drawing/2014/main" val="1718716704"/>
                    </a:ext>
                  </a:extLst>
                </a:gridCol>
              </a:tblGrid>
              <a:tr h="1626896">
                <a:tc>
                  <a:txBody>
                    <a:bodyPr/>
                    <a:lstStyle/>
                    <a:p>
                      <a:pPr marL="0" indent="0" algn="just">
                        <a:lnSpc>
                          <a:spcPct val="100000"/>
                        </a:lnSpc>
                        <a:spcAft>
                          <a:spcPts val="0"/>
                        </a:spcAft>
                      </a:pPr>
                      <a:r>
                        <a:rPr lang="pt-BR" sz="2300" b="0" kern="100" dirty="0">
                          <a:solidFill>
                            <a:schemeClr val="tx1"/>
                          </a:solidFill>
                          <a:effectLst/>
                          <a:latin typeface="Arial Narrow" panose="020B0606020202030204" pitchFamily="34" charset="0"/>
                        </a:rPr>
                        <a:t> ▪ Informações sobre a estrutura externa da peça (divisão em atos, cenas ou quadros);</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Indicações sobre o cenário e guarda-roupas das personagens;</a:t>
                      </a:r>
                    </a:p>
                    <a:p>
                      <a:pPr algn="just" fontAlgn="base">
                        <a:lnSpc>
                          <a:spcPct val="100000"/>
                        </a:lnSpc>
                        <a:spcAft>
                          <a:spcPts val="0"/>
                        </a:spcAft>
                      </a:pPr>
                      <a:r>
                        <a:rPr lang="pt-BR" sz="2300" b="0" kern="100" dirty="0">
                          <a:solidFill>
                            <a:schemeClr val="tx1"/>
                          </a:solidFill>
                          <a:effectLst/>
                          <a:latin typeface="Arial Narrow" panose="020B0606020202030204" pitchFamily="34" charset="0"/>
                        </a:rPr>
                        <a:t>▪ Rubricas - indicações sobre movimentação das personagens em palco, as atitudes que devem tomar, os gestos que devem fazer ou a entoação de voz com que devem proferir as palavras.</a:t>
                      </a:r>
                    </a:p>
                    <a:p>
                      <a:pPr algn="r" fontAlgn="base">
                        <a:lnSpc>
                          <a:spcPct val="100000"/>
                        </a:lnSpc>
                        <a:spcAft>
                          <a:spcPts val="0"/>
                        </a:spcAft>
                      </a:pPr>
                      <a:r>
                        <a:rPr lang="pt-BR" sz="1000" b="0" kern="100" dirty="0">
                          <a:solidFill>
                            <a:schemeClr val="tx1"/>
                          </a:solidFill>
                          <a:effectLst/>
                          <a:latin typeface="Arial Narrow" panose="020B0606020202030204" pitchFamily="34" charset="0"/>
                        </a:rPr>
                        <a:t>Disponível em: https://www.mendelvilas.com.br/</a:t>
                      </a:r>
                      <a:r>
                        <a:rPr lang="pt-BR" sz="1000" b="0" kern="100" dirty="0" err="1">
                          <a:solidFill>
                            <a:schemeClr val="tx1"/>
                          </a:solidFill>
                          <a:effectLst/>
                          <a:latin typeface="Arial Narrow" panose="020B0606020202030204" pitchFamily="34" charset="0"/>
                        </a:rPr>
                        <a:t>wp-content</a:t>
                      </a:r>
                      <a:r>
                        <a:rPr lang="pt-BR" sz="1000" b="0" kern="100" dirty="0">
                          <a:solidFill>
                            <a:schemeClr val="tx1"/>
                          </a:solidFill>
                          <a:effectLst/>
                          <a:latin typeface="Arial Narrow" panose="020B0606020202030204" pitchFamily="34" charset="0"/>
                        </a:rPr>
                        <a:t>/uploads/2019/05/Texto-Dram%C3%A1tico.pdf. Acesso em: 28 fev. 2024 (adaptado).</a:t>
                      </a:r>
                      <a:endParaRPr lang="pt-BR" sz="10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accent1">
                          <a:lumMod val="50000"/>
                        </a:schemeClr>
                      </a:solidFill>
                      <a:prstDash val="solid"/>
                      <a:round/>
                      <a:headEnd type="none" w="med" len="med"/>
                      <a:tailEnd type="none" w="med" len="med"/>
                    </a:lnL>
                    <a:lnR w="28575" cap="flat" cmpd="sng" algn="ctr">
                      <a:solidFill>
                        <a:schemeClr val="accent1">
                          <a:lumMod val="50000"/>
                        </a:schemeClr>
                      </a:solidFill>
                      <a:prstDash val="solid"/>
                      <a:round/>
                      <a:headEnd type="none" w="med" len="med"/>
                      <a:tailEnd type="none" w="med" len="med"/>
                    </a:ln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6769097"/>
                  </a:ext>
                </a:extLst>
              </a:tr>
            </a:tbl>
          </a:graphicData>
        </a:graphic>
      </p:graphicFrame>
      <p:sp>
        <p:nvSpPr>
          <p:cNvPr id="8" name="CaixaDeTexto 7">
            <a:extLst>
              <a:ext uri="{FF2B5EF4-FFF2-40B4-BE49-F238E27FC236}">
                <a16:creationId xmlns:a16="http://schemas.microsoft.com/office/drawing/2014/main" id="{B280D30C-18C3-6F5A-F161-07715E516AF4}"/>
              </a:ext>
            </a:extLst>
          </p:cNvPr>
          <p:cNvSpPr txBox="1"/>
          <p:nvPr/>
        </p:nvSpPr>
        <p:spPr>
          <a:xfrm>
            <a:off x="277906" y="2597615"/>
            <a:ext cx="11565750" cy="1862048"/>
          </a:xfrm>
          <a:prstGeom prst="rect">
            <a:avLst/>
          </a:prstGeom>
          <a:noFill/>
        </p:spPr>
        <p:txBody>
          <a:bodyPr wrap="square">
            <a:spAutoFit/>
          </a:bodyPr>
          <a:lstStyle/>
          <a:p>
            <a:pPr algn="just" fontAlgn="base"/>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Leia outro fragmento da peça </a:t>
            </a:r>
            <a:r>
              <a:rPr lang="pt-BR" sz="2300" i="1" dirty="0">
                <a:solidFill>
                  <a:srgbClr val="000000"/>
                </a:solidFill>
                <a:effectLst/>
                <a:highlight>
                  <a:srgbClr val="FFFFFF"/>
                </a:highlight>
                <a:latin typeface="Arial Narrow" panose="020B0606020202030204" pitchFamily="34" charset="0"/>
                <a:ea typeface="Times New Roman" panose="02020603050405020304" pitchFamily="18" charset="0"/>
              </a:rPr>
              <a:t>O Judas em Sábado de Aleluia</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a:t>
            </a:r>
            <a:endParaRPr lang="pt-BR" sz="2300" dirty="0">
              <a:effectLst/>
              <a:latin typeface="Times New Roman" panose="02020603050405020304" pitchFamily="18" charset="0"/>
              <a:ea typeface="Times New Roman" panose="02020603050405020304" pitchFamily="18" charset="0"/>
            </a:endParaRPr>
          </a:p>
          <a:p>
            <a:pPr algn="just" fontAlgn="base"/>
            <a:r>
              <a:rPr lang="pt-BR" sz="1200" dirty="0">
                <a:effectLst/>
                <a:highlight>
                  <a:srgbClr val="FFFFFF"/>
                </a:highlight>
                <a:latin typeface="Arial Narrow" panose="020B0606020202030204" pitchFamily="34" charset="0"/>
                <a:ea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Judas em Sábado de Aleluia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Comédia em 1 ato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CENA X</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E9CF742A-5C24-62E5-1B7C-EB4D55B1C003}"/>
              </a:ext>
            </a:extLst>
          </p:cNvPr>
          <p:cNvSpPr txBox="1"/>
          <p:nvPr/>
        </p:nvSpPr>
        <p:spPr>
          <a:xfrm>
            <a:off x="348343" y="4459663"/>
            <a:ext cx="11495313" cy="1862048"/>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 e Faustino.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(entra e senta-se e costura) — Deixe-me ver se posso acabar este vestido para vesti-lo amanhã, que é Domingo de Páscoa. (Cose) [...]. Tudo anda assim. Ai, ai! (Suspirando) Há gente bem feliz; alcançam tudo quanto desejam e dizem tudo quanto pensam: só eu nada alcanço e nada digo. Em quem estará ele pensando! Na mana, sem dúvida. Ah, Faustino, Faustino, se tu soubesses!...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25105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2EF22-6DC3-1877-3BA4-BBB6C7161BF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7414B92-7934-1C12-953C-FB0AFE97C48E}"/>
              </a:ext>
            </a:extLst>
          </p:cNvPr>
          <p:cNvSpPr txBox="1"/>
          <p:nvPr/>
        </p:nvSpPr>
        <p:spPr>
          <a:xfrm>
            <a:off x="348343" y="580571"/>
            <a:ext cx="11553371" cy="257827"/>
          </a:xfrm>
          <a:prstGeom prst="rect">
            <a:avLst/>
          </a:prstGeom>
          <a:noFill/>
        </p:spPr>
        <p:txBody>
          <a:bodyPr wrap="square">
            <a:spAutoFit/>
          </a:bodyPr>
          <a:lstStyle/>
          <a:p>
            <a:pPr algn="just" fontAlgn="base">
              <a:lnSpc>
                <a:spcPct val="115000"/>
              </a:lnSpc>
              <a:spcAft>
                <a:spcPts val="800"/>
              </a:spcAft>
              <a:tabLst>
                <a:tab pos="180340" algn="l"/>
              </a:tabLst>
            </a:pPr>
            <a:r>
              <a:rPr lang="pt-BR" sz="1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E9CF742A-5C24-62E5-1B7C-EB4D55B1C003}"/>
              </a:ext>
            </a:extLst>
          </p:cNvPr>
          <p:cNvSpPr txBox="1"/>
          <p:nvPr/>
        </p:nvSpPr>
        <p:spPr>
          <a:xfrm>
            <a:off x="348343" y="875950"/>
            <a:ext cx="11495313" cy="540147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(à parte) — Fala em mim! (Aproxima-se de Chiquinha pé ante pé)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mana, que não sente por ti o que eu sinto, tem coragem para te falar e enganar, enquanto eu, que tanto te amo, não ouso levantar os olhos para ti. Assim vai o mundo! Nunca terei valor para fazer-lhe a confissão deste amor, que me faz tão desgraçada; nunca, que morreria de vergonha! Ele nem em mim pensa. Casar-me com ele seria a maior das felicidades. (Faustino, que durante o tempo que Chiquinha fala vem aproximando-se e ouvindo com prazer quanto ela diz, cai a seus pés)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Anjo do céu! (Chiquinha dá um grito, assustada, levanta-se rapidamente para fugir e Faustino a retém pelo vestido) Espera!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gritando — Ai, quem me acode?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Não te assustes, é o teu amante, o teu noivo... O ditoso Faustino!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(forçando para fugir) — Deixe-me!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(tirando o chapéu) — Não me conheces? É o teu Faustino!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(reconhecendo-o) — Sr. Faustino!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(sempre de joelhos) — Ele mesmo, encantadora criatura! Ele mesmo, que tudo ouviu.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(escondendo o rosto nas mãos) — Meu Deus!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51558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2EF22-6DC3-1877-3BA4-BBB6C7161BF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7414B92-7934-1C12-953C-FB0AFE97C48E}"/>
              </a:ext>
            </a:extLst>
          </p:cNvPr>
          <p:cNvSpPr txBox="1"/>
          <p:nvPr/>
        </p:nvSpPr>
        <p:spPr>
          <a:xfrm>
            <a:off x="348343" y="580571"/>
            <a:ext cx="11553371" cy="257827"/>
          </a:xfrm>
          <a:prstGeom prst="rect">
            <a:avLst/>
          </a:prstGeom>
          <a:noFill/>
        </p:spPr>
        <p:txBody>
          <a:bodyPr wrap="square">
            <a:spAutoFit/>
          </a:bodyPr>
          <a:lstStyle/>
          <a:p>
            <a:pPr algn="just" fontAlgn="base">
              <a:lnSpc>
                <a:spcPct val="115000"/>
              </a:lnSpc>
              <a:spcAft>
                <a:spcPts val="800"/>
              </a:spcAft>
              <a:tabLst>
                <a:tab pos="180340" algn="l"/>
              </a:tabLst>
            </a:pPr>
            <a:r>
              <a:rPr lang="pt-BR" sz="1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E9CF742A-5C24-62E5-1B7C-EB4D55B1C003}"/>
              </a:ext>
            </a:extLst>
          </p:cNvPr>
          <p:cNvSpPr txBox="1"/>
          <p:nvPr/>
        </p:nvSpPr>
        <p:spPr>
          <a:xfrm>
            <a:off x="348343" y="709484"/>
            <a:ext cx="11495313" cy="575542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Não te envergonhes. (Levanta-se) E não te admires de ver-me tão ridiculamente vestido para um amante adorado.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Deixe-me ir para dentro.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Oh não! Ouvir-me-ás primeiro. Por causa de tua irmã eu estava escondido nestes trajos: mas prouve a Deus que eles me servissem para descobrir a sua perfídia e ouvir a tua ingênua confissão, tanto mais preciosa, quanto inesperada. Eu te amo, eu te amo!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mana pode ouvi-lo!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mana! Que venha ouvir-me! Quero dizer-lhe nas bochechas o que penso. Se eu tivesse adivinhado em ti tanta candura e amor, não teria passado por tantos dissabores e desgostos, e não teria visto com meus próprios olhos a maior das patifarias! Tua mana e... Enfim, eu cá sei o que ela é, e basta. Deixemo-la, falemos só no nosso amor! Não olhes para minhas botas... Tuas palavras acenderam em meu peito uma paixão vulcânico-piramidal e delirante. Há um momento que nasceu, mas já está grande como o universo. Conquistaste-me! Terás o pago de tanto amor! Não duvides; amanhã virei pedir-te a teu pai.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(involuntariamente) — Será possível?!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Mais que possível, possibilíssimo!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22034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2EF22-6DC3-1877-3BA4-BBB6C7161BF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7414B92-7934-1C12-953C-FB0AFE97C48E}"/>
              </a:ext>
            </a:extLst>
          </p:cNvPr>
          <p:cNvSpPr txBox="1"/>
          <p:nvPr/>
        </p:nvSpPr>
        <p:spPr>
          <a:xfrm>
            <a:off x="348343" y="580571"/>
            <a:ext cx="11553371" cy="257827"/>
          </a:xfrm>
          <a:prstGeom prst="rect">
            <a:avLst/>
          </a:prstGeom>
          <a:noFill/>
        </p:spPr>
        <p:txBody>
          <a:bodyPr wrap="square">
            <a:spAutoFit/>
          </a:bodyPr>
          <a:lstStyle/>
          <a:p>
            <a:pPr algn="just" fontAlgn="base">
              <a:lnSpc>
                <a:spcPct val="115000"/>
              </a:lnSpc>
              <a:spcAft>
                <a:spcPts val="800"/>
              </a:spcAft>
              <a:tabLst>
                <a:tab pos="180340" algn="l"/>
              </a:tabLst>
            </a:pPr>
            <a:r>
              <a:rPr lang="pt-BR" sz="1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E9CF742A-5C24-62E5-1B7C-EB4D55B1C003}"/>
              </a:ext>
            </a:extLst>
          </p:cNvPr>
          <p:cNvSpPr txBox="1"/>
          <p:nvPr/>
        </p:nvSpPr>
        <p:spPr>
          <a:xfrm>
            <a:off x="348343" y="709484"/>
            <a:ext cx="11495313" cy="5032147"/>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Oh! Está me enganando... E o seu amor por Maricota?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(declamando) — Maricota trouxe o inferno para minha alma, se é que não levou minha alma para o inferno! O meu amor por ela foi-se, voou, extinguiu-se como um foguete de lágrimas!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Seria crueldade se zombasse de mim! De mim, que ocultava a todos o meu segredo.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Zombar de ti! Seria mais fácil zombar do meu ministro! Mas, silêncio, que parece-me que sobem as escadas.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assustada — Será meu pai?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Nada digas do que ouviste: é preciso que ninguém saiba que eu estou aqui incógnito. Do segredo depende a nossa dita.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Pimenta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(dentro) — Diga-lhe que não pode ser.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É teu pai!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É meu pai!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Ambos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Adeus (Chiquinha entra correndo e Faustino põe o chapéu na cabeça, e toma o seu lugar)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Martins Pena. Comédias. São Paulo: WMF Martins Fontes, 2007.</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http://www.portugues.seed.pr.gov.br/arquivos/File/leit_online/martins_pena4.pdf Acesso em: 16 de mai. de 2024. </a:t>
            </a:r>
            <a:r>
              <a:rPr lang="pt-BR" sz="10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81761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205DC-6D0A-1B1A-C3AC-AEFB61E43654}"/>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E145D5B-E5E4-00C0-42B0-4767FA109BB3}"/>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AAB6A275-6157-361A-6B65-EF70B6FB4B7A}"/>
              </a:ext>
            </a:extLst>
          </p:cNvPr>
          <p:cNvSpPr txBox="1"/>
          <p:nvPr/>
        </p:nvSpPr>
        <p:spPr>
          <a:xfrm>
            <a:off x="371856" y="735955"/>
            <a:ext cx="11448288" cy="5539978"/>
          </a:xfrm>
          <a:prstGeom prst="rect">
            <a:avLst/>
          </a:prstGeom>
          <a:noFill/>
        </p:spPr>
        <p:txBody>
          <a:bodyPr wrap="square">
            <a:spAutoFit/>
          </a:bodyPr>
          <a:lstStyle/>
          <a:p>
            <a:pPr algn="just"/>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7</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Observe o trecho do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5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gritando — Ai, quem me acode?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Não te assustes, é o teu amante, o teu noivo... O ditoso Faustino!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Chiquinha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(forçando para fugir) — Deixe-me!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Faustino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(tirando o chapéu) — Não me conheces? É o teu Faustino!”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5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Os textos dramáticos são textos literários feitos para serem representados no palco, e como todo gênero textual, também apresenta uma estrutura. Sendo assim,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Como se chamam os trechos escritos entre parênteses ou à frente dos nomes das personagens? Qual é a sua função?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500" kern="1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No texto da peça, há indicações para a entonação (</a:t>
            </a:r>
            <a:r>
              <a:rPr lang="pt-BR" sz="2300" kern="100" dirty="0">
                <a:solidFill>
                  <a:srgbClr val="282828"/>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indica o </a:t>
            </a:r>
            <a:r>
              <a:rPr lang="pt-BR" sz="2300" b="1" kern="100" dirty="0">
                <a:solidFill>
                  <a:srgbClr val="282828"/>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tom de fala</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dessas falas?</a:t>
            </a:r>
          </a:p>
          <a:p>
            <a:pPr algn="just"/>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algn="just"/>
            <a:r>
              <a:rPr lang="pt-BR" sz="23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8</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Sabemos que as rubricas dão orientações sobre as personagens na peça. Na cena X, liste quais são as rubricas atribuídas a Faustino.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12340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205DC-6D0A-1B1A-C3AC-AEFB61E43654}"/>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E145D5B-E5E4-00C0-42B0-4767FA109BB3}"/>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6A8021B2-6FA7-C79F-3DDD-AC9C716B374E}"/>
              </a:ext>
            </a:extLst>
          </p:cNvPr>
          <p:cNvSpPr txBox="1"/>
          <p:nvPr/>
        </p:nvSpPr>
        <p:spPr>
          <a:xfrm>
            <a:off x="395478" y="796626"/>
            <a:ext cx="11427714" cy="4847481"/>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Ao escrever um texto é fundamental que se tenha ideias claras. Para que isso ocorra, as frases devem estar bem articuladas, o que</a:t>
            </a:r>
            <a:r>
              <a:rPr lang="pt-BR" sz="2300" b="1" kern="1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contribui para um texto coeso e coerente. Essa articulação pode ser alcançada por meio de elementos conectivos (articulares),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normalmente conjunções, advérbios e </a:t>
            </a:r>
            <a:r>
              <a:rPr lang="pt-BR" sz="2300" u="none" strike="noStrike" kern="100" dirty="0">
                <a:effectLst/>
                <a:latin typeface="Arial Narrow" panose="020B0606020202030204" pitchFamily="34" charset="0"/>
                <a:ea typeface="Times New Roman" panose="02020603050405020304" pitchFamily="18" charset="0"/>
                <a:cs typeface="Times New Roman" panose="02020603050405020304" pitchFamily="18" charset="0"/>
              </a:rPr>
              <a:t>pronomes</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que sinalizam relações semânticas de diferentes naturezas, como causalidade, comparação, oposição, temporalidade, adição, entre outras.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Nos fragmentos abaixo, quais são as relações que os elementos articuladores destacados expressam?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1000" dirty="0">
                <a:effectLst/>
                <a:latin typeface="Arial Narrow" panose="020B0606020202030204" pitchFamily="34" charset="0"/>
                <a:ea typeface="Times New Roman" panose="02020603050405020304" pitchFamily="18" charset="0"/>
              </a:rPr>
              <a:t> </a:t>
            </a:r>
            <a:endParaRPr lang="pt-BR" sz="10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a) “Deixe-me ver </a:t>
            </a:r>
            <a:r>
              <a:rPr lang="pt-BR" sz="2300" b="1" u="sng" dirty="0">
                <a:effectLst/>
                <a:latin typeface="Arial Narrow" panose="020B0606020202030204" pitchFamily="34" charset="0"/>
                <a:ea typeface="Times New Roman" panose="02020603050405020304" pitchFamily="18" charset="0"/>
              </a:rPr>
              <a:t>se</a:t>
            </a:r>
            <a:r>
              <a:rPr lang="pt-BR" sz="2300" dirty="0">
                <a:effectLst/>
                <a:latin typeface="Arial Narrow" panose="020B0606020202030204" pitchFamily="34" charset="0"/>
                <a:ea typeface="Times New Roman" panose="02020603050405020304" pitchFamily="18" charset="0"/>
              </a:rPr>
              <a:t> posso acabar este vestido para vesti-lo amanhã.”</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Por causa de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tua irmã eu estava escondido nestes trajos:”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c) “Chiquinha dá um grito, assustada, levanta-se rapidamente </a:t>
            </a:r>
            <a:r>
              <a:rPr lang="pt-BR" sz="2300" b="1" u="sng" dirty="0">
                <a:effectLst/>
                <a:latin typeface="Arial Narrow" panose="020B0606020202030204" pitchFamily="34" charset="0"/>
                <a:ea typeface="Times New Roman" panose="02020603050405020304" pitchFamily="18" charset="0"/>
              </a:rPr>
              <a:t>para</a:t>
            </a:r>
            <a:r>
              <a:rPr lang="pt-BR" sz="2300" dirty="0">
                <a:effectLst/>
                <a:latin typeface="Arial Narrow" panose="020B0606020202030204" pitchFamily="34" charset="0"/>
                <a:ea typeface="Times New Roman" panose="02020603050405020304" pitchFamily="18" charset="0"/>
              </a:rPr>
              <a:t> fugir e Faustino a retém pelo vestido.”</a:t>
            </a:r>
            <a:endParaRPr lang="pt-BR" sz="2300" dirty="0">
              <a:effectLst/>
              <a:latin typeface="Times New Roman" panose="02020603050405020304" pitchFamily="18" charset="0"/>
              <a:ea typeface="Times New Roman" panose="02020603050405020304" pitchFamily="18" charset="0"/>
            </a:endParaRPr>
          </a:p>
          <a:p>
            <a:pPr algn="just" fontAlgn="base">
              <a:tabLst>
                <a:tab pos="450215" algn="l"/>
                <a:tab pos="630555" algn="l"/>
              </a:tabLst>
            </a:pPr>
            <a:r>
              <a:rPr lang="pt-BR" sz="2300" dirty="0">
                <a:effectLs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fontAlgn="base">
              <a:tabLst>
                <a:tab pos="450215" algn="l"/>
                <a:tab pos="630555" algn="l"/>
              </a:tabLst>
            </a:pPr>
            <a:r>
              <a:rPr lang="pt-BR" sz="2300" dirty="0">
                <a:effectLst/>
                <a:latin typeface="Arial Narrow" panose="020B0606020202030204" pitchFamily="34" charset="0"/>
                <a:ea typeface="Times New Roman" panose="02020603050405020304" pitchFamily="18" charset="0"/>
              </a:rPr>
              <a:t>d) “Há um momento que nasceu, </a:t>
            </a:r>
            <a:r>
              <a:rPr lang="pt-BR" sz="2300" b="1" u="sng" dirty="0">
                <a:effectLst/>
                <a:latin typeface="Arial Narrow" panose="020B0606020202030204" pitchFamily="34" charset="0"/>
                <a:ea typeface="Times New Roman" panose="02020603050405020304" pitchFamily="18" charset="0"/>
              </a:rPr>
              <a:t>mas</a:t>
            </a:r>
            <a:r>
              <a:rPr lang="pt-BR" sz="2300" dirty="0">
                <a:effectLst/>
                <a:latin typeface="Arial Narrow" panose="020B0606020202030204" pitchFamily="34" charset="0"/>
                <a:ea typeface="Times New Roman" panose="02020603050405020304" pitchFamily="18" charset="0"/>
              </a:rPr>
              <a:t> já está grande como o universo.”</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444938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205DC-6D0A-1B1A-C3AC-AEFB61E43654}"/>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E145D5B-E5E4-00C0-42B0-4767FA109BB3}"/>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9073C16C-554A-0D1E-EECF-5E0B92EC5F4A}"/>
              </a:ext>
            </a:extLst>
          </p:cNvPr>
          <p:cNvSpPr txBox="1"/>
          <p:nvPr/>
        </p:nvSpPr>
        <p:spPr>
          <a:xfrm>
            <a:off x="395478" y="868365"/>
            <a:ext cx="11418570" cy="2483180"/>
          </a:xfrm>
          <a:prstGeom prst="rect">
            <a:avLst/>
          </a:prstGeom>
          <a:noFill/>
        </p:spPr>
        <p:txBody>
          <a:bodyPr wrap="square">
            <a:spAutoFit/>
          </a:bodyPr>
          <a:lstStyle/>
          <a:p>
            <a:pPr algn="just" fontAlgn="base">
              <a:lnSpc>
                <a:spcPct val="115000"/>
              </a:lnSpc>
            </a:pPr>
            <a:r>
              <a:rPr lang="pt-BR" sz="2300" b="1" dirty="0">
                <a:effectLst/>
                <a:latin typeface="Arial Narrow" panose="020B0606020202030204" pitchFamily="34" charset="0"/>
                <a:ea typeface="Times New Roman" panose="02020603050405020304" pitchFamily="18" charset="0"/>
              </a:rPr>
              <a:t>10</a:t>
            </a:r>
            <a:r>
              <a:rPr lang="pt-BR" sz="2300" dirty="0">
                <a:effectLst/>
                <a:latin typeface="Arial Narrow" panose="020B0606020202030204" pitchFamily="34" charset="0"/>
                <a:ea typeface="Times New Roman" panose="02020603050405020304" pitchFamily="18" charset="0"/>
              </a:rPr>
              <a:t>. Em “O meu amor por ela </a:t>
            </a:r>
            <a:r>
              <a:rPr lang="pt-BR" sz="2300" b="1" u="sng" dirty="0">
                <a:effectLst/>
                <a:latin typeface="Arial Narrow" panose="020B0606020202030204" pitchFamily="34" charset="0"/>
                <a:ea typeface="Times New Roman" panose="02020603050405020304" pitchFamily="18" charset="0"/>
              </a:rPr>
              <a:t>foi</a:t>
            </a:r>
            <a:r>
              <a:rPr lang="pt-BR" sz="2300" dirty="0">
                <a:effectLst/>
                <a:latin typeface="Arial Narrow" panose="020B0606020202030204" pitchFamily="34" charset="0"/>
                <a:ea typeface="Times New Roman" panose="02020603050405020304" pitchFamily="18" charset="0"/>
              </a:rPr>
              <a:t>-se, </a:t>
            </a:r>
            <a:r>
              <a:rPr lang="pt-BR" sz="2300" b="1" u="sng" dirty="0">
                <a:effectLst/>
                <a:latin typeface="Arial Narrow" panose="020B0606020202030204" pitchFamily="34" charset="0"/>
                <a:ea typeface="Times New Roman" panose="02020603050405020304" pitchFamily="18" charset="0"/>
              </a:rPr>
              <a:t>voou</a:t>
            </a:r>
            <a:r>
              <a:rPr lang="pt-BR" sz="2300" dirty="0">
                <a:effectLst/>
                <a:latin typeface="Arial Narrow" panose="020B0606020202030204" pitchFamily="34" charset="0"/>
                <a:ea typeface="Times New Roman" panose="02020603050405020304" pitchFamily="18" charset="0"/>
              </a:rPr>
              <a:t>, </a:t>
            </a:r>
            <a:r>
              <a:rPr lang="pt-BR" sz="2300" b="1" u="sng" dirty="0">
                <a:effectLst/>
                <a:latin typeface="Arial Narrow" panose="020B0606020202030204" pitchFamily="34" charset="0"/>
                <a:ea typeface="Times New Roman" panose="02020603050405020304" pitchFamily="18" charset="0"/>
              </a:rPr>
              <a:t>extinguiu</a:t>
            </a:r>
            <a:r>
              <a:rPr lang="pt-BR" sz="2300" dirty="0">
                <a:effectLst/>
                <a:latin typeface="Arial Narrow" panose="020B0606020202030204" pitchFamily="34" charset="0"/>
                <a:ea typeface="Times New Roman" panose="02020603050405020304" pitchFamily="18" charset="0"/>
              </a:rPr>
              <a:t>-se como um foguete de lágrimas!”, as palavras destacadas foram utilizadas no texto para</a:t>
            </a:r>
            <a:endParaRPr lang="pt-BR" sz="2300" dirty="0">
              <a:effectLst/>
              <a:latin typeface="Times New Roman" panose="02020603050405020304" pitchFamily="18" charset="0"/>
              <a:ea typeface="Times New Roman" panose="02020603050405020304" pitchFamily="18" charset="0"/>
            </a:endParaRPr>
          </a:p>
          <a:p>
            <a:pPr algn="just" fontAlgn="base">
              <a:lnSpc>
                <a:spcPct val="115000"/>
              </a:lnSpc>
            </a:pPr>
            <a:r>
              <a:rPr lang="pt-BR" sz="1000" dirty="0">
                <a:effectLst/>
                <a:latin typeface="Arial Narrow" panose="020B0606020202030204" pitchFamily="34" charset="0"/>
                <a:ea typeface="Times New Roman" panose="02020603050405020304" pitchFamily="18" charset="0"/>
              </a:rPr>
              <a:t> </a:t>
            </a:r>
            <a:endParaRPr lang="pt-BR" sz="1000" dirty="0">
              <a:effectLst/>
              <a:latin typeface="Times New Roman" panose="02020603050405020304" pitchFamily="18" charset="0"/>
              <a:ea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destacar o sentido denotativo.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atribuir características humanas.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intensificar progressivamente uma ideia.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42486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7C3BF12-F012-1A03-325A-8522EE52FE80}"/>
              </a:ext>
            </a:extLst>
          </p:cNvPr>
          <p:cNvGraphicFramePr>
            <a:graphicFrameLocks noGrp="1"/>
          </p:cNvGraphicFramePr>
          <p:nvPr>
            <p:extLst>
              <p:ext uri="{D42A27DB-BD31-4B8C-83A1-F6EECF244321}">
                <p14:modId xmlns:p14="http://schemas.microsoft.com/office/powerpoint/2010/main" val="1350189296"/>
              </p:ext>
            </p:extLst>
          </p:nvPr>
        </p:nvGraphicFramePr>
        <p:xfrm>
          <a:off x="377371" y="754744"/>
          <a:ext cx="11451772" cy="360426"/>
        </p:xfrm>
        <a:graphic>
          <a:graphicData uri="http://schemas.openxmlformats.org/drawingml/2006/table">
            <a:tbl>
              <a:tblPr firstRow="1" firstCol="1" bandRow="1"/>
              <a:tblGrid>
                <a:gridCol w="11451772">
                  <a:extLst>
                    <a:ext uri="{9D8B030D-6E8A-4147-A177-3AD203B41FA5}">
                      <a16:colId xmlns:a16="http://schemas.microsoft.com/office/drawing/2014/main" val="686683493"/>
                    </a:ext>
                  </a:extLst>
                </a:gridCol>
              </a:tblGrid>
              <a:tr h="319314">
                <a:tc>
                  <a:txBody>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7FF"/>
                    </a:solidFill>
                  </a:tcPr>
                </a:tc>
                <a:extLst>
                  <a:ext uri="{0D108BD9-81ED-4DB2-BD59-A6C34878D82A}">
                    <a16:rowId xmlns:a16="http://schemas.microsoft.com/office/drawing/2014/main" val="1297083265"/>
                  </a:ext>
                </a:extLst>
              </a:tr>
            </a:tbl>
          </a:graphicData>
        </a:graphic>
      </p:graphicFrame>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4DAF63C1-BD71-08FE-E7A5-1A2334F3851B}"/>
              </a:ext>
            </a:extLst>
          </p:cNvPr>
          <p:cNvSpPr txBox="1"/>
          <p:nvPr/>
        </p:nvSpPr>
        <p:spPr>
          <a:xfrm>
            <a:off x="377371" y="1115170"/>
            <a:ext cx="11451772" cy="769441"/>
          </a:xfrm>
          <a:prstGeom prst="rect">
            <a:avLst/>
          </a:prstGeom>
          <a:noFill/>
        </p:spPr>
        <p:txBody>
          <a:bodyPr wrap="square">
            <a:spAutoFit/>
          </a:bodyPr>
          <a:lstStyle/>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Semana 2</a:t>
            </a:r>
          </a:p>
          <a:p>
            <a:pPr algn="just"/>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Sistematizando os conhecimentos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FF9614F7-CC48-8600-9BEB-CA434FD297DF}"/>
              </a:ext>
            </a:extLst>
          </p:cNvPr>
          <p:cNvGraphicFramePr>
            <a:graphicFrameLocks noGrp="1"/>
          </p:cNvGraphicFramePr>
          <p:nvPr>
            <p:extLst>
              <p:ext uri="{D42A27DB-BD31-4B8C-83A1-F6EECF244321}">
                <p14:modId xmlns:p14="http://schemas.microsoft.com/office/powerpoint/2010/main" val="1071698713"/>
              </p:ext>
            </p:extLst>
          </p:nvPr>
        </p:nvGraphicFramePr>
        <p:xfrm>
          <a:off x="377370" y="1982311"/>
          <a:ext cx="11451771" cy="4358640"/>
        </p:xfrm>
        <a:graphic>
          <a:graphicData uri="http://schemas.openxmlformats.org/drawingml/2006/table">
            <a:tbl>
              <a:tblPr firstRow="1" firstCol="1" bandRow="1">
                <a:tableStyleId>{5C22544A-7EE6-4342-B048-85BDC9FD1C3A}</a:tableStyleId>
              </a:tblPr>
              <a:tblGrid>
                <a:gridCol w="11451771">
                  <a:extLst>
                    <a:ext uri="{9D8B030D-6E8A-4147-A177-3AD203B41FA5}">
                      <a16:colId xmlns:a16="http://schemas.microsoft.com/office/drawing/2014/main" val="3881873605"/>
                    </a:ext>
                  </a:extLst>
                </a:gridCol>
              </a:tblGrid>
              <a:tr h="0">
                <a:tc>
                  <a:txBody>
                    <a:bodyPr/>
                    <a:lstStyle/>
                    <a:p>
                      <a:pPr algn="ctr">
                        <a:lnSpc>
                          <a:spcPct val="100000"/>
                        </a:lnSpc>
                        <a:spcAft>
                          <a:spcPts val="0"/>
                        </a:spcAft>
                      </a:pPr>
                      <a:r>
                        <a:rPr lang="pt-BR" sz="2300" b="1" kern="100" dirty="0">
                          <a:solidFill>
                            <a:schemeClr val="tx1"/>
                          </a:solidFill>
                          <a:effectLst/>
                          <a:highlight>
                            <a:srgbClr val="E2EFD9"/>
                          </a:highlight>
                          <a:latin typeface="Arial Narrow" panose="020B0606020202030204" pitchFamily="34" charset="0"/>
                        </a:rPr>
                        <a:t>O teatro de Ariano Suassuna</a:t>
                      </a:r>
                    </a:p>
                    <a:p>
                      <a:pPr marL="0" indent="539750" algn="just">
                        <a:lnSpc>
                          <a:spcPct val="100000"/>
                        </a:lnSpc>
                        <a:spcAft>
                          <a:spcPts val="0"/>
                        </a:spcAft>
                      </a:pPr>
                      <a:r>
                        <a:rPr lang="pt-BR" sz="2300" b="0" kern="100" dirty="0">
                          <a:solidFill>
                            <a:schemeClr val="tx1"/>
                          </a:solidFill>
                          <a:effectLst/>
                          <a:highlight>
                            <a:srgbClr val="E2EFD9"/>
                          </a:highlight>
                          <a:latin typeface="Arial Narrow" panose="020B0606020202030204" pitchFamily="34" charset="0"/>
                        </a:rPr>
                        <a:t>O teatro de Ariano Suassuna impressiona pela capacidade que o autor apresenta de mesclar o erudito e o popular.</a:t>
                      </a:r>
                    </a:p>
                    <a:p>
                      <a:pPr marL="0" indent="539750" algn="just">
                        <a:lnSpc>
                          <a:spcPct val="100000"/>
                        </a:lnSpc>
                        <a:spcAft>
                          <a:spcPts val="0"/>
                        </a:spcAft>
                      </a:pPr>
                      <a:r>
                        <a:rPr lang="pt-BR" sz="2300" b="0" kern="100" dirty="0">
                          <a:solidFill>
                            <a:schemeClr val="tx1"/>
                          </a:solidFill>
                          <a:effectLst/>
                          <a:highlight>
                            <a:srgbClr val="E2EFD9"/>
                          </a:highlight>
                          <a:latin typeface="Arial Narrow" panose="020B0606020202030204" pitchFamily="34" charset="0"/>
                        </a:rPr>
                        <a:t>Dos folhetos de cordel nascem algumas das suas peças, como é o caso de “O Auto da Com­pa­decida”, que se originou, segundo o autor, “da fusão de três folhetos de cordel: ‘O Enterro do Cachorro’, ‘O Cavalo que Defecava Dinheiro’ (ambos de Leandro Gomes) e ‘O Castigo da Soberba’ (de Anselmo Vieira)”. Ocorre, nesse caso, não a cópia, mas sim a recriação de textos da literatura popular nordestina, dando origem a um texto teatral em que o popular e o erudito fundem-se de modo brilhante.</a:t>
                      </a:r>
                    </a:p>
                    <a:p>
                      <a:pPr marL="0" indent="539750" algn="just">
                        <a:lnSpc>
                          <a:spcPct val="100000"/>
                        </a:lnSpc>
                        <a:spcAft>
                          <a:spcPts val="0"/>
                        </a:spcAft>
                      </a:pPr>
                      <a:r>
                        <a:rPr lang="pt-BR" sz="2300" b="0" kern="100" dirty="0">
                          <a:solidFill>
                            <a:schemeClr val="tx1"/>
                          </a:solidFill>
                          <a:effectLst/>
                          <a:highlight>
                            <a:srgbClr val="E2EFD9"/>
                          </a:highlight>
                          <a:latin typeface="Arial Narrow" panose="020B0606020202030204" pitchFamily="34" charset="0"/>
                        </a:rPr>
                        <a:t>Apresenta na escrita traços de linguagem oral [demonstrando, na fala do personagem, sua classe social] e apresenta também regionalismos relativos ao Nordeste. Em 2000, inspirou o filme homônimo estrelado por Selton Melo e Matheus Nachtergaele e dirigido por Guel Arraes. Por muito tempo, a adaptação audiovisual foi a maior bilheteria do cinema brasileiro. </a:t>
                      </a:r>
                    </a:p>
                    <a:p>
                      <a:pPr algn="r">
                        <a:lnSpc>
                          <a:spcPct val="100000"/>
                        </a:lnSpc>
                        <a:spcAft>
                          <a:spcPts val="0"/>
                        </a:spcAft>
                      </a:pPr>
                      <a:r>
                        <a:rPr lang="pt-BR" sz="1000" b="0" kern="100" dirty="0">
                          <a:solidFill>
                            <a:schemeClr val="tx1"/>
                          </a:solidFill>
                          <a:effectLst/>
                          <a:highlight>
                            <a:srgbClr val="E2EFD9"/>
                          </a:highlight>
                          <a:latin typeface="Arial Narrow" panose="020B0606020202030204" pitchFamily="34" charset="0"/>
                        </a:rPr>
                        <a:t>Disponível em: https://www.jornalopcao.com.br/opcao-cultural/forca-inesgotavel-teatro-de-ariano-suassuna-13338/ Acesso em: 16 mai. 2024. (adaptado).</a:t>
                      </a:r>
                      <a:endParaRPr lang="pt-BR" sz="1000" b="0" kern="100" dirty="0">
                        <a:solidFill>
                          <a:schemeClr val="tx1"/>
                        </a:solidFill>
                        <a:effectLst/>
                        <a:highlight>
                          <a:srgbClr val="E2EFD9"/>
                        </a:highligh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24822054"/>
                  </a:ext>
                </a:extLst>
              </a:tr>
            </a:tbl>
          </a:graphicData>
        </a:graphic>
      </p:graphicFrame>
    </p:spTree>
    <p:extLst>
      <p:ext uri="{BB962C8B-B14F-4D97-AF65-F5344CB8AC3E}">
        <p14:creationId xmlns:p14="http://schemas.microsoft.com/office/powerpoint/2010/main" val="35071567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C15D527D-0CB7-261E-C43B-423300695D6A}"/>
              </a:ext>
            </a:extLst>
          </p:cNvPr>
          <p:cNvSpPr txBox="1"/>
          <p:nvPr/>
        </p:nvSpPr>
        <p:spPr>
          <a:xfrm>
            <a:off x="363474" y="879065"/>
            <a:ext cx="11450574" cy="1508105"/>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um fragmento de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Auto da Compadecida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Ariano Suassuna.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tabLst>
                <a:tab pos="9017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Auto da Compadecida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Jakson Diego (jaksondiego) - Profile | Pinterest">
            <a:extLst>
              <a:ext uri="{FF2B5EF4-FFF2-40B4-BE49-F238E27FC236}">
                <a16:creationId xmlns:a16="http://schemas.microsoft.com/office/drawing/2014/main" id="{C7BEB07C-7EED-F6C6-EAB4-9204E5E7A9A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202" t="2369" r="3501" b="2462"/>
          <a:stretch/>
        </p:blipFill>
        <p:spPr bwMode="auto">
          <a:xfrm>
            <a:off x="9789412" y="2345026"/>
            <a:ext cx="2039112" cy="2931634"/>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68D70E95-3B15-A125-3ECD-225845AEE4DE}"/>
              </a:ext>
            </a:extLst>
          </p:cNvPr>
          <p:cNvSpPr txBox="1"/>
          <p:nvPr/>
        </p:nvSpPr>
        <p:spPr>
          <a:xfrm>
            <a:off x="377950" y="2334950"/>
            <a:ext cx="9268969" cy="2923877"/>
          </a:xfrm>
          <a:prstGeom prst="rect">
            <a:avLst/>
          </a:prstGeom>
          <a:noFill/>
        </p:spPr>
        <p:txBody>
          <a:bodyPr wrap="square">
            <a:spAutoFit/>
          </a:bodyPr>
          <a:lstStyle/>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Que isso Chicó? (Passa o dedo na garganta). Já estou ficando por aqui com suas histórias. É sempre uma coisa toda esquisita. Quando se pede uma explicação, vem sempre com “não sei, só sei que foi assim”.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Mas se eu tive mesmo o cavalo, meu filho, o que é que eu vou fazer? Vou mentir, dizer que não tive?</a:t>
            </a: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Você vem com uma história dessas e depois se queixa quando o povo diz que você é sem confiança.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26649189-79A8-F046-F115-ACD52DA78E56}"/>
              </a:ext>
            </a:extLst>
          </p:cNvPr>
          <p:cNvSpPr txBox="1"/>
          <p:nvPr/>
        </p:nvSpPr>
        <p:spPr>
          <a:xfrm>
            <a:off x="363474" y="5200850"/>
            <a:ext cx="11436098" cy="1508105"/>
          </a:xfrm>
          <a:prstGeom prst="rect">
            <a:avLst/>
          </a:prstGeom>
          <a:noFill/>
        </p:spPr>
        <p:txBody>
          <a:bodyPr wrap="square">
            <a:spAutoFit/>
          </a:bodyPr>
          <a:lstStyle/>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Eu sem confiança? Antônio Martinho está aí para dar as provas do que eu digo.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Antônio Martinho? Faz três anos que ele morreu.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Mas era vivo quando eu tinha o bicho.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Quando você teve o bicho? E foi você que pariu o cavalo, Chicó?</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70418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D736639F-90CA-81EA-6D68-167C522A7F86}"/>
              </a:ext>
            </a:extLst>
          </p:cNvPr>
          <p:cNvSpPr txBox="1"/>
          <p:nvPr/>
        </p:nvSpPr>
        <p:spPr>
          <a:xfrm>
            <a:off x="372618" y="785251"/>
            <a:ext cx="11450574" cy="5755422"/>
          </a:xfrm>
          <a:prstGeom prst="rect">
            <a:avLst/>
          </a:prstGeom>
          <a:noFill/>
        </p:spPr>
        <p:txBody>
          <a:bodyPr wrap="square">
            <a:spAutoFit/>
          </a:bodyPr>
          <a:lstStyle/>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Eu não. Mas do jeito que as coisas vão não me admiro mais de nada. No mês passado uma mulher pariu um, na serra do Araripe, para os lados do Ceará.</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Isso é coisa da seca. Acaba nisso, essa fome: ninguém pode ter menino e haja cavalo no mundo. A comida é mais barata e é coisa que se pode vender. Mas seu cavalo, como foi?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Foi uma velha que me vendeu barato, porque ia se mudar, mas recomendou todo o cuidado porque o cavalo era bento. E só podia ser mesmo, porque cavalo bom como aquele eu nunca tinha visto. Uma vez corremos atrás de uma garrota, das seis da manhã até as seis da tarde, sem parar nem por um momento, eu a cavalo, ele a pé. Fui derrubar a novilha já de noitinha, mas quando acabei o serviço e enchocalhei a rês, olhei ao redor, e não conhecia o lugar que estávamos. Tomei uma vereda que havia assim e saí tangendo o boi...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O boi? Não era uma garrota?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Uma garrota é um boi.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E você corria atrás dos dois de uma vez?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(irritado) - Corria, é proibido?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Não, mas eu me admiro eles correrem tanto tempo juntos, sem se apartarem. Como foi isso?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10777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D736639F-90CA-81EA-6D68-167C522A7F86}"/>
              </a:ext>
            </a:extLst>
          </p:cNvPr>
          <p:cNvSpPr txBox="1"/>
          <p:nvPr/>
        </p:nvSpPr>
        <p:spPr>
          <a:xfrm>
            <a:off x="370713" y="940699"/>
            <a:ext cx="11450574" cy="4801314"/>
          </a:xfrm>
          <a:prstGeom prst="rect">
            <a:avLst/>
          </a:prstGeom>
          <a:noFill/>
        </p:spPr>
        <p:txBody>
          <a:bodyPr wrap="square">
            <a:spAutoFit/>
          </a:bodyPr>
          <a:lstStyle/>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Não sei, só sei que foi assim. Saí tangendo os bois e de repente avistei uma cidade. [...] Você sabe que eu comecei a correr da ribeira do Taperoá na Paraíba. Pois bem, na entrada da rua perguntei a um homem onde estava e ele me disse que era Própria, de Sergipe.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Sergipe, Chicó?</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Sergipe, João. Eu tinha corrido até lá no meu cavalo. Só sendo bento mesmo!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Mas, Chicó, e o rio São Francisco?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Lá vem você com sua mania de pergunta, João.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Claro, tenho que saber. Como foi que você passou?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CHICÓ - Não sei, só sei que foi assim. Só podia estar seco nesse tempo, porque não lembro quando passei... E nesse tempo todo o cavalo ali comigo, sem reclamar nada.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JOÃO GRILO - Eu me admirava era se reclamasse.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9017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tabLst>
                <a:tab pos="90170" algn="l"/>
              </a:tabLs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SUASSUNA, Ariano. </a:t>
            </a:r>
            <a:r>
              <a:rPr lang="pt-BR" sz="1200" i="1" kern="100" dirty="0">
                <a:effectLst/>
                <a:latin typeface="Arial Narrow" panose="020B0606020202030204" pitchFamily="34" charset="0"/>
                <a:ea typeface="Calibri" panose="020F0502020204030204" pitchFamily="34" charset="0"/>
                <a:cs typeface="Times New Roman" panose="02020603050405020304" pitchFamily="18" charset="0"/>
              </a:rPr>
              <a:t>Auto da Compadecida</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São Paulo: Agir, 2005.</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tabLst>
                <a:tab pos="90170" algn="l"/>
              </a:tabLs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Imagem disponível em: https://i.pinimg.com/736x/66/db/3f/66db3f6a322b0034974799cc4b268765.jpg Acesso em 16 mai. de 2024.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tabLst>
                <a:tab pos="90170" algn="l"/>
              </a:tabLst>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https://edisciplinas.usp.br/pluginfile.php/5419645/mod_resource/content/1/Auto%20da%20Compadecida.pdf (Pág.: 15 a 17) Acesso em 16 mai. de 2024. (adaptado).</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85530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C4E38D0D-12A0-F6F2-B4D0-F842725514D9}"/>
              </a:ext>
            </a:extLst>
          </p:cNvPr>
          <p:cNvSpPr txBox="1"/>
          <p:nvPr/>
        </p:nvSpPr>
        <p:spPr>
          <a:xfrm>
            <a:off x="363474" y="791609"/>
            <a:ext cx="11478006" cy="5201424"/>
          </a:xfrm>
          <a:prstGeom prst="rect">
            <a:avLst/>
          </a:prstGeom>
          <a:noFill/>
        </p:spPr>
        <p:txBody>
          <a:bodyPr wrap="square">
            <a:spAutoFit/>
          </a:bodyPr>
          <a:lstStyle/>
          <a:p>
            <a:pPr algn="just"/>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11</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linguagem </a:t>
            </a:r>
            <a:r>
              <a:rPr lang="pt-BR" sz="2300" kern="100" dirty="0">
                <a:solidFill>
                  <a:srgbClr val="040C28"/>
                </a:solidFill>
                <a:effectLst/>
                <a:latin typeface="Arial Narrow" panose="020B0606020202030204" pitchFamily="34" charset="0"/>
                <a:ea typeface="Calibri" panose="020F0502020204030204" pitchFamily="34" charset="0"/>
                <a:cs typeface="Arial" panose="020B0604020202020204" pitchFamily="34" charset="0"/>
              </a:rPr>
              <a:t>é um processo de comunicação entre o emissor e o receptor de uma mensagem</a:t>
            </a:r>
            <a:r>
              <a:rPr lang="pt-BR" sz="23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Para a transmissão dessa mensagem, é necessário um código, que deve ser dominado tanto pelo emissor quanto pelo receptor. Assim, para uma eficiente comunicação, é necessário escolher a linguagem adequada. Sendo assim,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202124"/>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a)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Como deve ser a linguagem empregada em um texto teatral?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No texto teatral, como é introduzida a fala das personagens?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Que outros elementos também colaboram na encenação de um texto teatral?</a:t>
            </a:r>
          </a:p>
          <a:p>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12</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Como o texto teatral se divide quando a peça é longa?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Quando se lê um texto teatral, o leitor é o interlocutor do drama vivido pelas personagens. Quem é o interlocutor quando o texto teatral é representado?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48784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CA0070E9-5403-E7FA-6A20-24E41C756A32}"/>
              </a:ext>
            </a:extLst>
          </p:cNvPr>
          <p:cNvSpPr txBox="1"/>
          <p:nvPr/>
        </p:nvSpPr>
        <p:spPr>
          <a:xfrm>
            <a:off x="363474" y="822363"/>
            <a:ext cx="11450574" cy="5216813"/>
          </a:xfrm>
          <a:prstGeom prst="rect">
            <a:avLst/>
          </a:prstGeom>
          <a:noFill/>
        </p:spPr>
        <p:txBody>
          <a:bodyPr wrap="square">
            <a:spAutoFit/>
          </a:bodyPr>
          <a:lstStyle/>
          <a:p>
            <a:pPr algn="just" fontAlgn="base"/>
            <a:r>
              <a:rPr lang="pt-BR" sz="2300" b="1" dirty="0">
                <a:effectLst/>
                <a:latin typeface="Arial Narrow" panose="020B0606020202030204" pitchFamily="34" charset="0"/>
                <a:ea typeface="Times New Roman" panose="02020603050405020304" pitchFamily="18" charset="0"/>
              </a:rPr>
              <a:t>14</a:t>
            </a:r>
            <a:r>
              <a:rPr lang="pt-BR" sz="2300" dirty="0">
                <a:effectLst/>
                <a:latin typeface="Arial Narrow" panose="020B0606020202030204" pitchFamily="34" charset="0"/>
                <a:ea typeface="Times New Roman" panose="02020603050405020304" pitchFamily="18" charset="0"/>
              </a:rPr>
              <a:t>. O fragmento lido traz um monólogo, um diálogo ou um aparte? Justifique sua resposta.</a:t>
            </a:r>
            <a:endParaRPr lang="pt-BR" sz="2300" dirty="0">
              <a:effectLst/>
              <a:latin typeface="Times New Roman" panose="02020603050405020304" pitchFamily="18" charset="0"/>
              <a:ea typeface="Times New Roman" panose="02020603050405020304" pitchFamily="18" charset="0"/>
            </a:endParaRPr>
          </a:p>
          <a:p>
            <a:pPr algn="just" fontAlgn="base"/>
            <a:r>
              <a:rPr lang="pt-BR" sz="2400" dirty="0">
                <a:solidFill>
                  <a:srgbClr val="FF0000"/>
                </a:solidFill>
                <a:effectLst/>
                <a:latin typeface="Arial Narrow" panose="020B0606020202030204" pitchFamily="34" charset="0"/>
                <a:ea typeface="Times New Roman" panose="02020603050405020304" pitchFamily="18" charset="0"/>
              </a:rPr>
              <a:t> </a:t>
            </a:r>
            <a:endParaRPr lang="pt-BR" sz="2400" dirty="0">
              <a:effectLst/>
              <a:latin typeface="Times New Roman" panose="02020603050405020304" pitchFamily="18" charset="0"/>
              <a:ea typeface="Times New Roman" panose="02020603050405020304" pitchFamily="18" charset="0"/>
            </a:endParaRPr>
          </a:p>
          <a:p>
            <a:pPr algn="just" fontAlgn="base"/>
            <a:r>
              <a:rPr lang="pt-BR" sz="2300" b="1" dirty="0">
                <a:effectLst/>
                <a:latin typeface="Arial Narrow" panose="020B0606020202030204" pitchFamily="34" charset="0"/>
                <a:ea typeface="Times New Roman" panose="02020603050405020304" pitchFamily="18" charset="0"/>
              </a:rPr>
              <a:t>15</a:t>
            </a:r>
            <a:r>
              <a:rPr lang="pt-BR" sz="2300" dirty="0">
                <a:effectLst/>
                <a:latin typeface="Arial Narrow" panose="020B0606020202030204" pitchFamily="34" charset="0"/>
                <a:ea typeface="Times New Roman" panose="02020603050405020304" pitchFamily="18" charset="0"/>
              </a:rPr>
              <a:t>. Esse texto reproduz, de forma cômica, uma discussão entre dois personagens: Chicó e João Grilo.</a:t>
            </a:r>
            <a:endParaRPr lang="pt-BR" sz="2300" dirty="0">
              <a:effectLst/>
              <a:latin typeface="Times New Roman" panose="02020603050405020304" pitchFamily="18" charset="0"/>
              <a:ea typeface="Times New Roman" panose="02020603050405020304" pitchFamily="18" charset="0"/>
            </a:endParaRPr>
          </a:p>
          <a:p>
            <a:pPr algn="just" fontAlgn="base"/>
            <a:r>
              <a:rPr lang="pt-BR" sz="1000" dirty="0">
                <a:effectLst/>
                <a:latin typeface="Arial Narrow" panose="020B0606020202030204" pitchFamily="34" charset="0"/>
                <a:ea typeface="Times New Roman" panose="02020603050405020304" pitchFamily="18" charset="0"/>
              </a:rPr>
              <a:t> </a:t>
            </a:r>
            <a:endParaRPr lang="pt-BR" sz="10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a) Qual é o fato que desperta o conflito entre as personagens?</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solidFill>
                  <a:srgbClr val="FF0000"/>
                </a:solidFill>
                <a:effectLs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b) O que deixa a personagem João Grilo irritado?</a:t>
            </a:r>
          </a:p>
          <a:p>
            <a:pPr algn="just" fontAlgn="base"/>
            <a:endParaRPr lang="pt-BR" sz="2300" dirty="0">
              <a:latin typeface="Arial Narrow" panose="020B0606020202030204" pitchFamily="34" charset="0"/>
              <a:ea typeface="Times New Roman" panose="02020603050405020304" pitchFamily="18" charset="0"/>
            </a:endParaRPr>
          </a:p>
          <a:p>
            <a:pPr algn="just" fontAlgn="base"/>
            <a:r>
              <a:rPr lang="pt-BR" sz="2300" b="1" dirty="0">
                <a:effectLst/>
                <a:latin typeface="Arial Narrow" panose="020B0606020202030204" pitchFamily="34" charset="0"/>
                <a:ea typeface="Times New Roman" panose="02020603050405020304" pitchFamily="18" charset="0"/>
              </a:rPr>
              <a:t>16</a:t>
            </a:r>
            <a:r>
              <a:rPr lang="pt-BR" sz="2300" dirty="0">
                <a:effectLst/>
                <a:latin typeface="Arial Narrow" panose="020B0606020202030204" pitchFamily="34" charset="0"/>
                <a:ea typeface="Times New Roman" panose="02020603050405020304" pitchFamily="18" charset="0"/>
              </a:rPr>
              <a:t>. O texto teatral se vale de alguns recursos técnicos específicos do gênero. Há, em algumas passagens, palavras e frases entre parênteses e/ou grafadas em itálico. Identifique passagens em que esse recurso técnico pode ser observado.</a:t>
            </a:r>
          </a:p>
          <a:p>
            <a:pPr algn="just" fontAlgn="base"/>
            <a:endParaRPr lang="pt-BR" sz="2300" dirty="0">
              <a:latin typeface="Arial Narrow" panose="020B0606020202030204" pitchFamily="34" charset="0"/>
              <a:ea typeface="Times New Roman" panose="02020603050405020304" pitchFamily="18" charset="0"/>
            </a:endParaRPr>
          </a:p>
          <a:p>
            <a:pPr algn="just" fontAlgn="base"/>
            <a:r>
              <a:rPr lang="pt-BR" sz="2300" b="1" dirty="0">
                <a:effectLst/>
                <a:latin typeface="Arial Narrow" panose="020B0606020202030204" pitchFamily="34" charset="0"/>
                <a:ea typeface="Times New Roman" panose="02020603050405020304" pitchFamily="18" charset="0"/>
              </a:rPr>
              <a:t>17</a:t>
            </a:r>
            <a:r>
              <a:rPr lang="pt-BR" sz="2300" dirty="0">
                <a:effectLst/>
                <a:latin typeface="Arial Narrow" panose="020B0606020202030204" pitchFamily="34" charset="0"/>
                <a:ea typeface="Times New Roman" panose="02020603050405020304" pitchFamily="18" charset="0"/>
              </a:rPr>
              <a:t>. Embora a história contada por Chicó seja engraçada, há uma passagem na qual se observa uma crítica ao contexto social vivenciado pelas personagens. Retire-a do texto e comente o problema existente.</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539576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2642-9B69-1E5F-7CA3-D0E697910D39}"/>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8EABDBB9-D0DC-D786-2046-0BEB8FC9D173}"/>
              </a:ext>
            </a:extLst>
          </p:cNvPr>
          <p:cNvSpPr>
            <a:spLocks noChangeArrowheads="1"/>
          </p:cNvSpPr>
          <p:nvPr/>
        </p:nvSpPr>
        <p:spPr bwMode="auto">
          <a:xfrm>
            <a:off x="1992767" y="1639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1961F6FE-CEFF-F79F-0AF7-214BEF471CA7}"/>
              </a:ext>
            </a:extLst>
          </p:cNvPr>
          <p:cNvSpPr txBox="1"/>
          <p:nvPr/>
        </p:nvSpPr>
        <p:spPr>
          <a:xfrm>
            <a:off x="345186" y="851980"/>
            <a:ext cx="11478006" cy="5001369"/>
          </a:xfrm>
          <a:prstGeom prst="rect">
            <a:avLst/>
          </a:prstGeom>
          <a:noFill/>
        </p:spPr>
        <p:txBody>
          <a:bodyPr wrap="square">
            <a:spAutoFit/>
          </a:bodyPr>
          <a:lstStyle/>
          <a:p>
            <a:pPr algn="just" fontAlgn="base"/>
            <a:r>
              <a:rPr lang="pt-BR" sz="2300" b="1" dirty="0">
                <a:effectLst/>
                <a:latin typeface="Arial Narrow" panose="020B0606020202030204" pitchFamily="34" charset="0"/>
                <a:ea typeface="Times New Roman" panose="02020603050405020304" pitchFamily="18" charset="0"/>
              </a:rPr>
              <a:t>18</a:t>
            </a:r>
            <a:r>
              <a:rPr lang="pt-BR" sz="2300" dirty="0">
                <a:effectLst/>
                <a:latin typeface="Arial Narrow" panose="020B0606020202030204" pitchFamily="34" charset="0"/>
                <a:ea typeface="Times New Roman" panose="02020603050405020304" pitchFamily="18" charset="0"/>
              </a:rPr>
              <a:t>. No texto teatral, as falas das personagens desempenham papel importante na construção da história. Que recurso foi utilizado para a composição do texto?</a:t>
            </a:r>
            <a:endParaRPr lang="pt-BR" sz="2300" dirty="0">
              <a:effectLst/>
              <a:latin typeface="Times New Roman" panose="02020603050405020304" pitchFamily="18" charset="0"/>
              <a:ea typeface="Times New Roman" panose="02020603050405020304" pitchFamily="18" charset="0"/>
            </a:endParaRPr>
          </a:p>
          <a:p>
            <a:pPr algn="just" fontAlgn="base"/>
            <a:r>
              <a:rPr lang="pt-BR" sz="1000" dirty="0">
                <a:effectLst/>
                <a:latin typeface="Arial Narrow" panose="020B0606020202030204" pitchFamily="34" charset="0"/>
                <a:ea typeface="Times New Roman" panose="02020603050405020304" pitchFamily="18" charset="0"/>
              </a:rPr>
              <a:t> </a:t>
            </a:r>
            <a:endParaRPr lang="pt-BR" sz="10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(A) Discurso direto.</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(B) Discurso indireto.</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(C) Discurso indireto livre.</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(D) Ausência de discurso.</a:t>
            </a:r>
            <a:endParaRPr lang="pt-BR" sz="2300" dirty="0">
              <a:effectLst/>
              <a:latin typeface="Times New Roman" panose="02020603050405020304" pitchFamily="18" charset="0"/>
              <a:ea typeface="Times New Roman" panose="02020603050405020304" pitchFamily="18" charset="0"/>
            </a:endParaRPr>
          </a:p>
          <a:p>
            <a:pPr algn="just" fontAlgn="base"/>
            <a:r>
              <a:rPr lang="pt-BR" sz="2300" dirty="0">
                <a:effectLs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19</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No teatro, o texto dramático é estruturado a partir das falas das personagens apresentadas na forma de:</a:t>
            </a:r>
            <a:endParaRPr lang="pt-BR" sz="2300" dirty="0">
              <a:effectLst/>
              <a:highlight>
                <a:srgbClr val="FFFFFF"/>
              </a:highlight>
              <a:latin typeface="Times New Roman" panose="02020603050405020304" pitchFamily="18" charset="0"/>
              <a:ea typeface="Times New Roman" panose="02020603050405020304" pitchFamily="18" charset="0"/>
            </a:endParaRPr>
          </a:p>
          <a:p>
            <a:r>
              <a:rPr lang="pt-BR" sz="1000"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(A) Ato, cena e cenário.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(B) Diálogo, monólogo e apartes.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 Primeiro ato, segundo ato e terceiro ato.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 Introdução, desenvolvimento, clímax e desfecho.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97329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4C230-EE8A-869B-4979-C46D87C8AFCB}"/>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0F651D1-E6BA-765C-DC9B-136C768D7111}"/>
              </a:ext>
            </a:extLst>
          </p:cNvPr>
          <p:cNvSpPr txBox="1"/>
          <p:nvPr/>
        </p:nvSpPr>
        <p:spPr>
          <a:xfrm>
            <a:off x="375557" y="1148406"/>
            <a:ext cx="8772524"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PRODUÇÃO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D027DAFD-1599-645C-5ED7-72F10166B802}"/>
              </a:ext>
            </a:extLst>
          </p:cNvPr>
          <p:cNvGraphicFramePr>
            <a:graphicFrameLocks noGrp="1"/>
          </p:cNvGraphicFramePr>
          <p:nvPr>
            <p:extLst>
              <p:ext uri="{D42A27DB-BD31-4B8C-83A1-F6EECF244321}">
                <p14:modId xmlns:p14="http://schemas.microsoft.com/office/powerpoint/2010/main" val="2190932051"/>
              </p:ext>
            </p:extLst>
          </p:nvPr>
        </p:nvGraphicFramePr>
        <p:xfrm>
          <a:off x="457199" y="1756723"/>
          <a:ext cx="11277600" cy="1463040"/>
        </p:xfrm>
        <a:graphic>
          <a:graphicData uri="http://schemas.openxmlformats.org/drawingml/2006/table">
            <a:tbl>
              <a:tblPr firstRow="1" firstCol="1" bandRow="1"/>
              <a:tblGrid>
                <a:gridCol w="11277600">
                  <a:extLst>
                    <a:ext uri="{9D8B030D-6E8A-4147-A177-3AD203B41FA5}">
                      <a16:colId xmlns:a16="http://schemas.microsoft.com/office/drawing/2014/main" val="1253082459"/>
                    </a:ext>
                  </a:extLst>
                </a:gridCol>
              </a:tblGrid>
              <a:tr h="1242510">
                <a:tc>
                  <a:txBody>
                    <a:bodyPr/>
                    <a:lstStyle/>
                    <a:p>
                      <a:pPr algn="just"/>
                      <a:r>
                        <a:rPr lang="pt-BR" sz="2400" kern="1200" dirty="0">
                          <a:solidFill>
                            <a:schemeClr val="tx1"/>
                          </a:solidFill>
                          <a:effectLst/>
                          <a:latin typeface="Arial Narrow" panose="020B0606020202030204" pitchFamily="34" charset="0"/>
                          <a:ea typeface="+mn-ea"/>
                          <a:cs typeface="+mn-cs"/>
                        </a:rPr>
                        <a:t>Estudante, a </a:t>
                      </a:r>
                      <a:r>
                        <a:rPr lang="pt-BR" sz="2400" b="1" kern="1200" dirty="0">
                          <a:solidFill>
                            <a:schemeClr val="tx1"/>
                          </a:solidFill>
                          <a:effectLst/>
                          <a:latin typeface="Arial Narrow" panose="020B0606020202030204" pitchFamily="34" charset="0"/>
                          <a:ea typeface="+mn-ea"/>
                          <a:cs typeface="+mn-cs"/>
                        </a:rPr>
                        <a:t>entrevista</a:t>
                      </a:r>
                      <a:r>
                        <a:rPr lang="pt-BR" sz="2400" kern="1200" dirty="0">
                          <a:solidFill>
                            <a:schemeClr val="tx1"/>
                          </a:solidFill>
                          <a:effectLst/>
                          <a:latin typeface="Arial Narrow" panose="020B0606020202030204" pitchFamily="34" charset="0"/>
                          <a:ea typeface="+mn-ea"/>
                          <a:cs typeface="+mn-cs"/>
                        </a:rPr>
                        <a:t> é um gênero de caráter interacional, geralmente entre duas pessoas, organizado em turnos com uma pequena introdução sobre o entrevistado e o tema. A entrevista ainda pode ser feita com a interação por escrito (por e-mail, por exemplo). O objetivo desse gênero é obter informações sobre a pessoa entrevistada ou sobre um tema/fato que a envolva. </a:t>
                      </a:r>
                      <a:endParaRPr lang="pt-BR" sz="2400" i="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extLst>
                  <a:ext uri="{0D108BD9-81ED-4DB2-BD59-A6C34878D82A}">
                    <a16:rowId xmlns:a16="http://schemas.microsoft.com/office/drawing/2014/main" val="3001682356"/>
                  </a:ext>
                </a:extLst>
              </a:tr>
            </a:tbl>
          </a:graphicData>
        </a:graphic>
      </p:graphicFrame>
      <p:graphicFrame>
        <p:nvGraphicFramePr>
          <p:cNvPr id="9" name="Tabela 8">
            <a:extLst>
              <a:ext uri="{FF2B5EF4-FFF2-40B4-BE49-F238E27FC236}">
                <a16:creationId xmlns:a16="http://schemas.microsoft.com/office/drawing/2014/main" id="{E513D19C-30E6-039D-FC11-F67355C10ED0}"/>
              </a:ext>
            </a:extLst>
          </p:cNvPr>
          <p:cNvGraphicFramePr>
            <a:graphicFrameLocks noGrp="1"/>
          </p:cNvGraphicFramePr>
          <p:nvPr>
            <p:extLst>
              <p:ext uri="{D42A27DB-BD31-4B8C-83A1-F6EECF244321}">
                <p14:modId xmlns:p14="http://schemas.microsoft.com/office/powerpoint/2010/main" val="138257009"/>
              </p:ext>
            </p:extLst>
          </p:nvPr>
        </p:nvGraphicFramePr>
        <p:xfrm>
          <a:off x="429009" y="706428"/>
          <a:ext cx="11333982" cy="355727"/>
        </p:xfrm>
        <a:graphic>
          <a:graphicData uri="http://schemas.openxmlformats.org/drawingml/2006/table">
            <a:tbl>
              <a:tblPr firstRow="1" firstCol="1" bandRow="1"/>
              <a:tblGrid>
                <a:gridCol w="11333982">
                  <a:extLst>
                    <a:ext uri="{9D8B030D-6E8A-4147-A177-3AD203B41FA5}">
                      <a16:colId xmlns:a16="http://schemas.microsoft.com/office/drawing/2014/main" val="2729945829"/>
                    </a:ext>
                  </a:extLst>
                </a:gridCol>
              </a:tblGrid>
              <a:tr h="317356">
                <a:tc>
                  <a:txBody>
                    <a:bodyPr/>
                    <a:lstStyle/>
                    <a:p>
                      <a:pPr algn="l">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NOVEMBRO – SEMANA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16622744"/>
                  </a:ext>
                </a:extLst>
              </a:tr>
            </a:tbl>
          </a:graphicData>
        </a:graphic>
      </p:graphicFrame>
      <p:sp>
        <p:nvSpPr>
          <p:cNvPr id="10" name="Rectangle 1">
            <a:extLst>
              <a:ext uri="{FF2B5EF4-FFF2-40B4-BE49-F238E27FC236}">
                <a16:creationId xmlns:a16="http://schemas.microsoft.com/office/drawing/2014/main" id="{B56A1D3D-E37D-85C5-737F-0F4416650457}"/>
              </a:ext>
            </a:extLst>
          </p:cNvPr>
          <p:cNvSpPr>
            <a:spLocks noChangeArrowheads="1"/>
          </p:cNvSpPr>
          <p:nvPr/>
        </p:nvSpPr>
        <p:spPr bwMode="auto">
          <a:xfrm>
            <a:off x="-252472" y="3292859"/>
            <a:ext cx="15221011" cy="1080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BADA1E28-8E68-E63F-1F72-E9070D84CFA1}"/>
              </a:ext>
            </a:extLst>
          </p:cNvPr>
          <p:cNvSpPr txBox="1"/>
          <p:nvPr/>
        </p:nvSpPr>
        <p:spPr>
          <a:xfrm>
            <a:off x="457198" y="3429000"/>
            <a:ext cx="11375137" cy="2877711"/>
          </a:xfrm>
          <a:prstGeom prst="rect">
            <a:avLst/>
          </a:prstGeom>
          <a:noFill/>
        </p:spPr>
        <p:txBody>
          <a:bodyPr wrap="square">
            <a:spAutoFit/>
          </a:bodyPr>
          <a:lstStyle/>
          <a:p>
            <a:pPr algn="just"/>
            <a:r>
              <a:rPr lang="pt-BR" sz="23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Como produzir uma entrevista</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Estrutura da entrevista</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r>
              <a:rPr lang="pt-BR" sz="1500" b="1" kern="1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a:t>
            </a:r>
            <a:endParaRPr lang="pt-BR" sz="15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indent="539750" algn="just"/>
            <a:r>
              <a:rPr lang="pt-BR" sz="2300"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De maneira geral, a entrevista é estruturada da seguinte maneira: definição do tema, roteiro, título e revisão.</a:t>
            </a:r>
          </a:p>
          <a:p>
            <a:pPr algn="just"/>
            <a:br>
              <a:rPr lang="pt-BR" sz="500"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br>
            <a:r>
              <a:rPr lang="pt-BR" sz="2300" b="1"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Definição do tema</a:t>
            </a:r>
            <a:r>
              <a:rPr lang="pt-BR" sz="2300"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é o primeiro passo para a entrevista acontecer. Somente a partir daí é possível escolher o entrevistado (fonte) que tem mais conhecimento sobre aquele assunto e que contribuirá para enriquecer o texto.</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16912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4C230-EE8A-869B-4979-C46D87C8AFCB}"/>
            </a:ext>
          </a:extLst>
        </p:cNvPr>
        <p:cNvGrpSpPr/>
        <p:nvPr/>
      </p:nvGrpSpPr>
      <p:grpSpPr>
        <a:xfrm>
          <a:off x="0" y="0"/>
          <a:ext cx="0" cy="0"/>
          <a:chOff x="0" y="0"/>
          <a:chExt cx="0" cy="0"/>
        </a:xfrm>
      </p:grpSpPr>
      <p:sp>
        <p:nvSpPr>
          <p:cNvPr id="10" name="Rectangle 1">
            <a:extLst>
              <a:ext uri="{FF2B5EF4-FFF2-40B4-BE49-F238E27FC236}">
                <a16:creationId xmlns:a16="http://schemas.microsoft.com/office/drawing/2014/main" id="{B56A1D3D-E37D-85C5-737F-0F4416650457}"/>
              </a:ext>
            </a:extLst>
          </p:cNvPr>
          <p:cNvSpPr>
            <a:spLocks noChangeArrowheads="1"/>
          </p:cNvSpPr>
          <p:nvPr/>
        </p:nvSpPr>
        <p:spPr bwMode="auto">
          <a:xfrm>
            <a:off x="-252472" y="3292859"/>
            <a:ext cx="15221011" cy="1080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BADA1E28-8E68-E63F-1F72-E9070D84CFA1}"/>
              </a:ext>
            </a:extLst>
          </p:cNvPr>
          <p:cNvSpPr txBox="1"/>
          <p:nvPr/>
        </p:nvSpPr>
        <p:spPr>
          <a:xfrm>
            <a:off x="408431" y="585216"/>
            <a:ext cx="11375137" cy="3431709"/>
          </a:xfrm>
          <a:prstGeom prst="rect">
            <a:avLst/>
          </a:prstGeom>
          <a:noFill/>
        </p:spPr>
        <p:txBody>
          <a:bodyPr wrap="square">
            <a:spAutoFit/>
          </a:bodyPr>
          <a:lstStyle/>
          <a:p>
            <a:pPr algn="just"/>
            <a:r>
              <a:rPr lang="pt-BR" sz="2300" b="1"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Roteiro</a:t>
            </a:r>
            <a:r>
              <a:rPr lang="pt-BR" sz="2300"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como o próprio nome diz, é o material que vai guiar o entrevistador no momento da entrevista. Para elaborá-lo é imprescindível pesquisar sobre o tema e sobre a fonte. A partir daí podem ser listadas algumas perguntas que nortearão o trabalho, apesar de que podem surgir outras questões interessantes além do que estará no papel.</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Título</a:t>
            </a:r>
            <a:r>
              <a:rPr lang="pt-BR" sz="2300"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realizada a entrevista, ela é transcrita, se for para jornal, revista ou internet. Muitas vezes ela é iniciada com um título, que deve resumir o assunto abordado de maneira interessante, que prenda a atenção do leitor.</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Revisão</a:t>
            </a:r>
            <a:r>
              <a:rPr lang="pt-BR" sz="2300" kern="100" dirty="0">
                <a:solidFill>
                  <a:srgbClr val="212529"/>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por fim, é fundamental que todo o texto seja revisado para identificar possíveis erros de escrita.</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https://www.educamaisbrasil.com.br/enem/lingua-portuguesa/entrevista Acesso em 14 mai. 2024. (adaptado)</a:t>
            </a:r>
          </a:p>
        </p:txBody>
      </p:sp>
      <p:sp>
        <p:nvSpPr>
          <p:cNvPr id="3" name="CaixaDeTexto 2">
            <a:extLst>
              <a:ext uri="{FF2B5EF4-FFF2-40B4-BE49-F238E27FC236}">
                <a16:creationId xmlns:a16="http://schemas.microsoft.com/office/drawing/2014/main" id="{0691C0F5-6D53-9DB9-7972-5BAD8BBA704D}"/>
              </a:ext>
            </a:extLst>
          </p:cNvPr>
          <p:cNvSpPr txBox="1"/>
          <p:nvPr/>
        </p:nvSpPr>
        <p:spPr>
          <a:xfrm>
            <a:off x="408430" y="4115456"/>
            <a:ext cx="11375137" cy="2215991"/>
          </a:xfrm>
          <a:prstGeom prst="rect">
            <a:avLst/>
          </a:prstGeom>
          <a:noFill/>
        </p:spPr>
        <p:txBody>
          <a:bodyPr wrap="square">
            <a:spAutoFit/>
          </a:bodyPr>
          <a:lstStyle/>
          <a:p>
            <a:pPr algn="just">
              <a:spcAft>
                <a:spcPts val="0"/>
              </a:spcAft>
            </a:pPr>
            <a:r>
              <a:rPr lang="pt-BR" sz="2300" b="1"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HORA DE PRODUZIR!!!</a:t>
            </a:r>
            <a:endParaRPr lang="pt-BR" sz="2300" b="1" kern="100" dirty="0">
              <a:solidFill>
                <a:srgbClr val="2F5496"/>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a:spcAft>
                <a:spcPts val="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Agora, é a sua vez!</a:t>
            </a:r>
            <a:endParaRPr lang="pt-BR" sz="2300" b="1" kern="100" dirty="0">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spcAft>
                <a:spcPts val="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Realize uma entrevista com alguém que fica muito nas redes sociais. Alguém que você julga comprometer demais o próprio tempo e a vida, com esse hábito. Tente compreender como essa pessoa se sente e o que a faz ter esse tipo de comportamento. Tente descobrir também se a pessoa tem noção de que o que ocorre com ela é prejudicial.</a:t>
            </a:r>
            <a:endParaRPr lang="pt-BR" sz="2300" b="1" kern="100" dirty="0">
              <a:effectLst/>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75092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F948F-4FC2-81F2-32E9-2E70DF6FB35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1C479AD-4463-6834-7850-2C061597E23A}"/>
              </a:ext>
            </a:extLst>
          </p:cNvPr>
          <p:cNvSpPr txBox="1"/>
          <p:nvPr/>
        </p:nvSpPr>
        <p:spPr>
          <a:xfrm>
            <a:off x="376517" y="728173"/>
            <a:ext cx="11474823" cy="5632311"/>
          </a:xfrm>
          <a:prstGeom prst="rect">
            <a:avLst/>
          </a:prstGeom>
          <a:noFill/>
        </p:spPr>
        <p:txBody>
          <a:bodyPr wrap="square">
            <a:spAutoFit/>
          </a:bodyPr>
          <a:lstStyle/>
          <a:p>
            <a:pPr>
              <a:tabLst>
                <a:tab pos="180340" algn="l"/>
              </a:tabLst>
            </a:pPr>
            <a:r>
              <a:rPr lang="pt-BR" sz="2250" b="1" kern="100" dirty="0">
                <a:effectLst/>
                <a:latin typeface="Arial Narrow" panose="020B0606020202030204" pitchFamily="34" charset="0"/>
                <a:ea typeface="Times New Roman" panose="02020603050405020304" pitchFamily="18" charset="0"/>
                <a:cs typeface="Times New Roman" panose="02020603050405020304" pitchFamily="18" charset="0"/>
              </a:rPr>
              <a:t>Planeje sua entrevista:</a:t>
            </a:r>
            <a:endParaRPr lang="pt-BR" sz="2250" b="1" kern="100" dirty="0">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tabLst>
                <a:tab pos="180340" algn="l"/>
                <a:tab pos="27051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Elabore as perguntas de acordo com o tema;</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180340" algn="l"/>
                <a:tab pos="27051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Pense nos objetivos da entrevista, nas expectativas como entrevistador e na expectativa de seus possíveis leitores, ouvintes ou espectadores.</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180340" algn="l"/>
                <a:tab pos="27051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Construa perguntas variadas e mais abertas sem esperar apenas sim ou não como respostas, por exemplo: </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15875" algn="just">
              <a:buFont typeface="Arial" panose="020B0604020202020204" pitchFamily="34" charset="0"/>
              <a:buChar char="✔"/>
              <a:tabLst>
                <a:tab pos="18034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O que pensa de…? Por quê?</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15875" algn="just">
              <a:buFont typeface="Arial" panose="020B0604020202020204" pitchFamily="34" charset="0"/>
              <a:buChar char="✔"/>
              <a:tabLst>
                <a:tab pos="18034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Ou mais fechadas – Gosta de…? Por quê? </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15875" algn="just">
              <a:buFont typeface="Arial" panose="020B0604020202020204" pitchFamily="34" charset="0"/>
              <a:buChar char="✔"/>
              <a:tabLst>
                <a:tab pos="18034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Quanto tempo passa nas redes sociais diariamente? Por quê? </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15875" algn="just">
              <a:buFont typeface="Arial" panose="020B0604020202020204" pitchFamily="34" charset="0"/>
              <a:buChar char="✔"/>
              <a:tabLst>
                <a:tab pos="18034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Adeque as perguntas ao entrevistado (nível etário, nível sociocultural…) e à situação (momento lugar).</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80340" algn="l"/>
              </a:tabLst>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Prepare-se para a realização da entrevista: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18034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Revise o roteiro de perguntas;</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18034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Acerte uma data para a realização da entrevista e contate o entrevistado para realizar o agendamento;</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18034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Cheque os equipamentos que serão utilizados: celulares, câmeras de vídeo ou outros, caso queira utilizar algum; Se não for possível utilizar algum equipamento, apenas anote no seu caderno.</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180340" algn="l"/>
              </a:tabLst>
            </a:pPr>
            <a:r>
              <a:rPr lang="pt-BR" sz="2250" u="none" strike="noStrike" kern="100" dirty="0">
                <a:effectLst/>
                <a:latin typeface="Arial Narrow" panose="020B0606020202030204" pitchFamily="34" charset="0"/>
                <a:ea typeface="Calibri" panose="020F0502020204030204" pitchFamily="34" charset="0"/>
                <a:cs typeface="Times New Roman" panose="02020603050405020304" pitchFamily="18" charset="0"/>
              </a:rPr>
              <a:t>Ensaie as perguntas até sentir-se à vontade para a tarefa.</a:t>
            </a:r>
            <a:endParaRPr lang="pt-BR" sz="225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39904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F948F-4FC2-81F2-32E9-2E70DF6FB35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2580238-FF61-DE55-9443-74D212CC0D77}"/>
              </a:ext>
            </a:extLst>
          </p:cNvPr>
          <p:cNvSpPr txBox="1"/>
          <p:nvPr/>
        </p:nvSpPr>
        <p:spPr>
          <a:xfrm>
            <a:off x="385483" y="762040"/>
            <a:ext cx="11438964" cy="3277820"/>
          </a:xfrm>
          <a:prstGeom prst="rect">
            <a:avLst/>
          </a:prstGeom>
          <a:noFill/>
        </p:spPr>
        <p:txBody>
          <a:bodyPr wrap="square">
            <a:spAutoFit/>
          </a:bodyPr>
          <a:lstStyle/>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Coletânea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solidFill>
                  <a:srgbClr val="252525"/>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Vício em redes sociais? Descubra como lidar com o problema</a:t>
            </a:r>
            <a:endParaRPr lang="pt-BR" sz="2300" b="1" kern="100" dirty="0">
              <a:solidFill>
                <a:srgbClr val="2F5496"/>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a:p>
            <a:pPr indent="538163" algn="just"/>
            <a:r>
              <a:rPr lang="pt-BR" sz="2300"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Você sente que está passando tempo demais na internet? Não consegue ficar longe do celular porque já bate a vontade de checar suas notificações? Embora possa se tratar de mero hábito, o uso excessivo de redes sociais pode indicar um vício – e causar prejuízos à sua vida offline.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solidFill>
                  <a:srgbClr val="313131"/>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Mas como diferenciar o vício do hábito? E como vencer a dependência das redes sociais? Consultamos Fabíola Luciano, psicóloga e membro da Sociedade Brasileira de Coaching, para entender essas e outras questões.</a:t>
            </a:r>
            <a:endParaRPr lang="pt-BR" sz="2300" kern="100" dirty="0">
              <a:solidFill>
                <a:srgbClr val="2F5496"/>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6" name="CaixaDeTexto 5">
            <a:extLst>
              <a:ext uri="{FF2B5EF4-FFF2-40B4-BE49-F238E27FC236}">
                <a16:creationId xmlns:a16="http://schemas.microsoft.com/office/drawing/2014/main" id="{F59AF765-61DE-6032-1F27-3420C7FDB62E}"/>
              </a:ext>
            </a:extLst>
          </p:cNvPr>
          <p:cNvSpPr txBox="1"/>
          <p:nvPr/>
        </p:nvSpPr>
        <p:spPr>
          <a:xfrm>
            <a:off x="385483" y="4039860"/>
            <a:ext cx="11421034" cy="2215991"/>
          </a:xfrm>
          <a:prstGeom prst="rect">
            <a:avLst/>
          </a:prstGeom>
          <a:noFill/>
        </p:spPr>
        <p:txBody>
          <a:bodyPr wrap="square">
            <a:spAutoFit/>
          </a:bodyPr>
          <a:lstStyle/>
          <a:p>
            <a:pPr algn="just"/>
            <a:r>
              <a:rPr lang="pt-BR" sz="2300" b="1"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 que leva as pessoas a abusarem das redes sociais?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“Uma das causas que podemos apontar é a dificuldade que algumas pessoas têm de fazer amigos reais. Hoje, principalmente nos grandes centros urbanos, os relacionamentos acabam ficando mais difíceis porque desenvolvemos barreiras para estabelecer uma conexão profunda com as pessoas – e essa conexão acaba envolvendo habilidades que muitos de nós não temos. As redes sociais colaboram para essa dependência ao permitir encontrar outras pessoas com gostos em comum [sem, no entanto, as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67530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F948F-4FC2-81F2-32E9-2E70DF6FB35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F59AF765-61DE-6032-1F27-3420C7FDB62E}"/>
              </a:ext>
            </a:extLst>
          </p:cNvPr>
          <p:cNvSpPr txBox="1"/>
          <p:nvPr/>
        </p:nvSpPr>
        <p:spPr>
          <a:xfrm>
            <a:off x="385483" y="758777"/>
            <a:ext cx="11421034" cy="5740033"/>
          </a:xfrm>
          <a:prstGeom prst="rect">
            <a:avLst/>
          </a:prstGeom>
          <a:noFill/>
        </p:spPr>
        <p:txBody>
          <a:bodyPr wrap="square">
            <a:spAutoFit/>
          </a:bodyPr>
          <a:lstStyle/>
          <a:p>
            <a:pPr algn="just"/>
            <a:r>
              <a:rPr lang="pt-BR" sz="2300"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exigências de um relacionamento da vida real]”, explica Fabíola.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E nós gostamos de nos relacionar com quem tem a ver conosco, ainda que se trate de uma relação apenas virtual.</a:t>
            </a:r>
          </a:p>
          <a:p>
            <a:pPr algn="just"/>
            <a:endParaRPr lang="pt-BR" sz="15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Como saber que se trata de um vício?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Todo vício parte de uma necessidade que você não consegue controlar – esse é o primeiro sinal. Outro sintoma é a alteração brusca de humor ao não poder acessar as redes. “Geralmente, essas pessoas acabam tendo uma vida muito mais pautada na vida da internet do que na vida real. Por isso, tendem a expor cada momento do seu dia nas redes sociais”, completa.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1500" b="1"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O vício pode causar consequências mais sérias?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resposta é sim. O vício em redes sociais pode aumentar seu isolamento social, pois a internet se torna o único meio de se relacionar e você acaba perdendo o contato com pessoas reais. Também prejudica a concentração e pode provocar alterações no sono, ansiedade e até mesmo depressão. [...]</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1500" b="1"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Como as pessoas próximas podem ajudar?</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Nesse processo de fazer alguém enxergar que está viciado, é essencial apontar o que se está perdendo ao ficar horas nas redes sociais e afastado da vida real: “Como todo vício, a pessoa nunca enxerga que</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55539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F948F-4FC2-81F2-32E9-2E70DF6FB35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F59AF765-61DE-6032-1F27-3420C7FDB62E}"/>
              </a:ext>
            </a:extLst>
          </p:cNvPr>
          <p:cNvSpPr txBox="1"/>
          <p:nvPr/>
        </p:nvSpPr>
        <p:spPr>
          <a:xfrm>
            <a:off x="385483" y="758777"/>
            <a:ext cx="11421034" cy="2015936"/>
          </a:xfrm>
          <a:prstGeom prst="rect">
            <a:avLst/>
          </a:prstGeom>
          <a:noFill/>
        </p:spPr>
        <p:txBody>
          <a:bodyPr wrap="square">
            <a:spAutoFit/>
          </a:bodyPr>
          <a:lstStyle/>
          <a:p>
            <a:pPr algn="just"/>
            <a:r>
              <a:rPr lang="pt-BR" sz="2300"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precisa de ajuda. Por isso, em vez de fazer uma crítica, o ideal é tentar apontar os prejuízos que ela não percebeu antes.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No caso dos mais jovens, os pais devem ter autonomia para limitar o tempo de uso das redes sociais e do celular e trazê-los para um universo real, que é onde a gente vive, e onde as coisas acontecem de verdade”, conclui.</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Disponível em: https://fortissima.com.br/2019/05/03/vicio-em-redes-sociais-saiba-como-lidar-com-o-problema-14834419/ Acesso em 14 mai. 2024. (adaptado)</a:t>
            </a:r>
            <a:endParaRPr lang="pt-BR" sz="10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BBBAE570-8460-0875-9F42-6CCC59C0740E}"/>
              </a:ext>
            </a:extLst>
          </p:cNvPr>
          <p:cNvSpPr txBox="1"/>
          <p:nvPr/>
        </p:nvSpPr>
        <p:spPr>
          <a:xfrm>
            <a:off x="322730" y="2848496"/>
            <a:ext cx="1362635" cy="472758"/>
          </a:xfrm>
          <a:prstGeom prst="rect">
            <a:avLst/>
          </a:prstGeom>
          <a:noFill/>
        </p:spPr>
        <p:txBody>
          <a:bodyPr wrap="square">
            <a:spAutoFit/>
          </a:bodyPr>
          <a:lstStyle/>
          <a:p>
            <a:pPr algn="just">
              <a:lnSpc>
                <a:spcPct val="115000"/>
              </a:lnSpc>
              <a:spcBef>
                <a:spcPts val="1200"/>
              </a:spcBef>
            </a:pPr>
            <a:r>
              <a:rPr lang="pt-BR" sz="2300" b="1" kern="100" dirty="0">
                <a:solidFill>
                  <a:srgbClr val="252525"/>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Texto II</a:t>
            </a:r>
            <a:endParaRPr lang="pt-BR" sz="2300" b="1" kern="100" dirty="0">
              <a:solidFill>
                <a:srgbClr val="2F5496"/>
              </a:solidFill>
              <a:effectLst/>
              <a:highlight>
                <a:srgbClr val="FFFFFF"/>
              </a:highlight>
              <a:latin typeface="Calibri Light" panose="020F0302020204030204" pitchFamily="34" charset="0"/>
              <a:ea typeface="Times New Roman" panose="02020603050405020304" pitchFamily="18" charset="0"/>
              <a:cs typeface="Times New Roman" panose="02020603050405020304" pitchFamily="18" charset="0"/>
            </a:endParaRPr>
          </a:p>
        </p:txBody>
      </p:sp>
      <p:pic>
        <p:nvPicPr>
          <p:cNvPr id="4" name="Imagem 3" descr="vicio tecnologia ilustracoes (4)">
            <a:extLst>
              <a:ext uri="{FF2B5EF4-FFF2-40B4-BE49-F238E27FC236}">
                <a16:creationId xmlns:a16="http://schemas.microsoft.com/office/drawing/2014/main" id="{F4690342-FCF0-8097-CA33-723773C996A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16132" y="3200679"/>
            <a:ext cx="4520990" cy="3191156"/>
          </a:xfrm>
          <a:prstGeom prst="rect">
            <a:avLst/>
          </a:prstGeom>
          <a:noFill/>
          <a:ln>
            <a:noFill/>
          </a:ln>
        </p:spPr>
      </p:pic>
      <p:sp>
        <p:nvSpPr>
          <p:cNvPr id="7" name="CaixaDeTexto 6">
            <a:extLst>
              <a:ext uri="{FF2B5EF4-FFF2-40B4-BE49-F238E27FC236}">
                <a16:creationId xmlns:a16="http://schemas.microsoft.com/office/drawing/2014/main" id="{F4E674B0-9635-F4CA-E6D2-9B6937982E25}"/>
              </a:ext>
            </a:extLst>
          </p:cNvPr>
          <p:cNvSpPr txBox="1"/>
          <p:nvPr/>
        </p:nvSpPr>
        <p:spPr>
          <a:xfrm>
            <a:off x="2303929" y="6391835"/>
            <a:ext cx="8686800" cy="246221"/>
          </a:xfrm>
          <a:prstGeom prst="rect">
            <a:avLst/>
          </a:prstGeom>
          <a:noFill/>
        </p:spPr>
        <p:txBody>
          <a:bodyPr wrap="square">
            <a:spAutoFit/>
          </a:bodyPr>
          <a:lstStyle/>
          <a:p>
            <a:pPr algn="ct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https://comunicadores.info/ilustracoes-que-mostram-o-lado-viciante-das-redes-sociais/ Acesso em 14 mai.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5915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3365-8301-6259-37E0-AD808AFB832D}"/>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C48EDB2-1619-2801-4AFE-6C8FABAF1990}"/>
              </a:ext>
            </a:extLst>
          </p:cNvPr>
          <p:cNvGraphicFramePr>
            <a:graphicFrameLocks noGrp="1"/>
          </p:cNvGraphicFramePr>
          <p:nvPr>
            <p:extLst>
              <p:ext uri="{D42A27DB-BD31-4B8C-83A1-F6EECF244321}">
                <p14:modId xmlns:p14="http://schemas.microsoft.com/office/powerpoint/2010/main" val="62266067"/>
              </p:ext>
            </p:extLst>
          </p:nvPr>
        </p:nvGraphicFramePr>
        <p:xfrm>
          <a:off x="344083" y="643548"/>
          <a:ext cx="11503834" cy="340360"/>
        </p:xfrm>
        <a:graphic>
          <a:graphicData uri="http://schemas.openxmlformats.org/drawingml/2006/table">
            <a:tbl>
              <a:tblPr firstRow="1" firstCol="1" bandRow="1"/>
              <a:tblGrid>
                <a:gridCol w="11503834">
                  <a:extLst>
                    <a:ext uri="{9D8B030D-6E8A-4147-A177-3AD203B41FA5}">
                      <a16:colId xmlns:a16="http://schemas.microsoft.com/office/drawing/2014/main" val="2972193836"/>
                    </a:ext>
                  </a:extLst>
                </a:gridCol>
              </a:tblGrid>
              <a:tr h="306711">
                <a:tc>
                  <a:txBody>
                    <a:bodyPr/>
                    <a:lstStyle/>
                    <a:p>
                      <a:pPr algn="ctr">
                        <a:lnSpc>
                          <a:spcPct val="107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NOVEMBRO – SEMANA 4</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88113504"/>
                  </a:ext>
                </a:extLst>
              </a:tr>
            </a:tbl>
          </a:graphicData>
        </a:graphic>
      </p:graphicFrame>
      <p:sp>
        <p:nvSpPr>
          <p:cNvPr id="5" name="CaixaDeTexto 4">
            <a:extLst>
              <a:ext uri="{FF2B5EF4-FFF2-40B4-BE49-F238E27FC236}">
                <a16:creationId xmlns:a16="http://schemas.microsoft.com/office/drawing/2014/main" id="{69B2C1D3-5C92-1DE9-EDB4-7721EE23D2B0}"/>
              </a:ext>
            </a:extLst>
          </p:cNvPr>
          <p:cNvSpPr txBox="1"/>
          <p:nvPr/>
        </p:nvSpPr>
        <p:spPr>
          <a:xfrm>
            <a:off x="344082" y="983908"/>
            <a:ext cx="11503833" cy="446276"/>
          </a:xfrm>
          <a:prstGeom prst="rect">
            <a:avLst/>
          </a:prstGeom>
          <a:noFill/>
        </p:spPr>
        <p:txBody>
          <a:bodyPr wrap="square">
            <a:spAutoFit/>
          </a:bodyPr>
          <a:lstStyle/>
          <a:p>
            <a:r>
              <a:rPr lang="pt-BR" sz="2200" b="1" dirty="0">
                <a:latin typeface="Arial Narrow" panose="020B0606020202030204" pitchFamily="34" charset="0"/>
              </a:rPr>
              <a:t>Revisitando a Matriz Saeb</a:t>
            </a:r>
          </a:p>
        </p:txBody>
      </p:sp>
      <p:sp>
        <p:nvSpPr>
          <p:cNvPr id="7" name="CaixaDeTexto 6">
            <a:extLst>
              <a:ext uri="{FF2B5EF4-FFF2-40B4-BE49-F238E27FC236}">
                <a16:creationId xmlns:a16="http://schemas.microsoft.com/office/drawing/2014/main" id="{CBA2C3CB-C1EC-0C4A-CC51-99C7256CB5CC}"/>
              </a:ext>
            </a:extLst>
          </p:cNvPr>
          <p:cNvSpPr txBox="1"/>
          <p:nvPr/>
        </p:nvSpPr>
        <p:spPr>
          <a:xfrm>
            <a:off x="344083" y="1519533"/>
            <a:ext cx="11503832" cy="3554819"/>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0" dirty="0">
                <a:solidFill>
                  <a:srgbClr val="313131"/>
                </a:solidFill>
                <a:effectLst/>
                <a:highlight>
                  <a:srgbClr val="FFFFFF"/>
                </a:highlight>
                <a:latin typeface="Arial Narrow" panose="020B0606020202030204" pitchFamily="34" charset="0"/>
                <a:ea typeface="Times New Roman" panose="02020603050405020304" pitchFamily="18" charset="0"/>
              </a:rPr>
              <a:t>“Criatividade se adquire com prática”</a:t>
            </a:r>
            <a:endParaRPr lang="pt-BR" sz="2300" b="1" dirty="0">
              <a:effectLst/>
              <a:highlight>
                <a:srgbClr val="FFFFFF"/>
              </a:highlight>
              <a:latin typeface="Times New Roman" panose="02020603050405020304" pitchFamily="18" charset="0"/>
              <a:ea typeface="Times New Roman" panose="02020603050405020304" pitchFamily="18" charset="0"/>
            </a:endParaRPr>
          </a:p>
          <a:p>
            <a:pPr algn="ctr"/>
            <a:r>
              <a:rPr lang="pt-BR" sz="2300" b="1" i="1"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Especialista garante que criatividade não é coisa só de gênio</a:t>
            </a:r>
            <a:endParaRPr lang="pt-BR" sz="2300" dirty="0">
              <a:effectLst/>
              <a:highlight>
                <a:srgbClr val="FFFFFF"/>
              </a:highlight>
              <a:latin typeface="Times New Roman" panose="02020603050405020304" pitchFamily="18" charset="0"/>
              <a:ea typeface="Times New Roman" panose="02020603050405020304" pitchFamily="18" charset="0"/>
            </a:endParaRPr>
          </a:p>
          <a:p>
            <a:pPr indent="270510" algn="just"/>
            <a:r>
              <a:rPr lang="pt-BR" sz="18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a:t>
            </a:r>
            <a:endParaRPr lang="pt-BR" sz="1800" dirty="0">
              <a:effectLst/>
              <a:highlight>
                <a:srgbClr val="FFFFFF"/>
              </a:highlight>
              <a:latin typeface="Times New Roman" panose="02020603050405020304" pitchFamily="18" charset="0"/>
              <a:ea typeface="Times New Roman" panose="02020603050405020304" pitchFamily="18" charset="0"/>
            </a:endParaRPr>
          </a:p>
          <a:p>
            <a:pPr indent="538163" algn="just"/>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O que você faria se soubesse que não iria falhar? “Nada”, segundo o professor de design gráfico Brad Hokanson, da Universidade de Minnesota. Isso porque, para ele, não tem diversão nenhuma na falta de desafio. E é exatamente isso que melhora a nossa criatividade. Na edição deste mês da Galileu (nº280), o professor Hokanson — que ministra o curso “Solução Criativa de Problemas, disponível no site Coursera (em inglês) — explica como essa habilidade pode ser adquirida por qualquer um. Leia o nosso papo com ele, na íntegra:</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
        <p:nvSpPr>
          <p:cNvPr id="3" name="CaixaDeTexto 2">
            <a:extLst>
              <a:ext uri="{FF2B5EF4-FFF2-40B4-BE49-F238E27FC236}">
                <a16:creationId xmlns:a16="http://schemas.microsoft.com/office/drawing/2014/main" id="{54F5EEE4-F4AD-DFB7-7CF5-9408BCD69841}"/>
              </a:ext>
            </a:extLst>
          </p:cNvPr>
          <p:cNvSpPr txBox="1"/>
          <p:nvPr/>
        </p:nvSpPr>
        <p:spPr>
          <a:xfrm>
            <a:off x="344082" y="5163701"/>
            <a:ext cx="11503832" cy="1154162"/>
          </a:xfrm>
          <a:prstGeom prst="rect">
            <a:avLst/>
          </a:prstGeom>
          <a:noFill/>
        </p:spPr>
        <p:txBody>
          <a:bodyPr wrap="square">
            <a:spAutoFit/>
          </a:bodyPr>
          <a:lstStyle/>
          <a:p>
            <a:pPr algn="just"/>
            <a:r>
              <a:rPr lang="pt-BR" sz="2300" b="1"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GALILEU: A criatividade é para todo mundo?</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Algumas pesquisas mostram que a criatividade é parte das habilidades mentais. Todo mundo a usa na hora de resolver problemas que encontramos no dia a dia. A gente só não reconhece isso como</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19519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3365-8301-6259-37E0-AD808AFB83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4F5EEE4-F4AD-DFB7-7CF5-9408BCD69841}"/>
              </a:ext>
            </a:extLst>
          </p:cNvPr>
          <p:cNvSpPr txBox="1"/>
          <p:nvPr/>
        </p:nvSpPr>
        <p:spPr>
          <a:xfrm>
            <a:off x="344084" y="753065"/>
            <a:ext cx="11503832" cy="1508105"/>
          </a:xfrm>
          <a:prstGeom prst="rect">
            <a:avLst/>
          </a:prstGeom>
          <a:noFill/>
        </p:spPr>
        <p:txBody>
          <a:bodyPr wrap="square">
            <a:spAutoFit/>
          </a:bodyPr>
          <a:lstStyle/>
          <a:p>
            <a:pPr algn="just"/>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criatividade. Nós não devemos pensar que não somos criativos só porque não estamos produzindo arte ou inventando alguma coisa como Einstein. Na verdade, somos bem inventivos e criativos em muitas coisas.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Por isso</a:t>
            </a:r>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devemos reconhecer a criatividade e trabalhá-la. Todo mundo consegue. Criatividade se adquire com prática.</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
        <p:nvSpPr>
          <p:cNvPr id="6" name="CaixaDeTexto 5">
            <a:extLst>
              <a:ext uri="{FF2B5EF4-FFF2-40B4-BE49-F238E27FC236}">
                <a16:creationId xmlns:a16="http://schemas.microsoft.com/office/drawing/2014/main" id="{B9065D41-2153-918F-9FD5-01A98547A210}"/>
              </a:ext>
            </a:extLst>
          </p:cNvPr>
          <p:cNvSpPr txBox="1"/>
          <p:nvPr/>
        </p:nvSpPr>
        <p:spPr>
          <a:xfrm>
            <a:off x="344083" y="2353857"/>
            <a:ext cx="11503831" cy="4216539"/>
          </a:xfrm>
          <a:prstGeom prst="rect">
            <a:avLst/>
          </a:prstGeom>
          <a:noFill/>
        </p:spPr>
        <p:txBody>
          <a:bodyPr wrap="square">
            <a:spAutoFit/>
          </a:bodyPr>
          <a:lstStyle/>
          <a:p>
            <a:pPr algn="just"/>
            <a:r>
              <a:rPr lang="pt-BR" sz="2300" b="1"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De certa maneira, para ser criativo é preciso desafiar alguns padrões. Você acha que as pessoas têm medo de serem criativas por conta disso?</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Acho. Uma das características da criatividade é que ela difere do normal, da rotina. Ou seja, temos que ser corajosos para propor coisas novas, seja vestindo meias diferentes, ou comendo de uma forma inusitada. Às vezes, nos sentimos limitados pela sociedade, sejam colegas de trabalho com regras rígidas ou uma família muito tradicional, mas todos devem estar abertos a resolver problemas de forma diferente dentro do seu próprio contexto. </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1500" b="1"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a:t>
            </a:r>
            <a:endParaRPr lang="pt-BR" sz="1500" dirty="0">
              <a:effectLst/>
              <a:highlight>
                <a:srgbClr val="FFFFFF"/>
              </a:highlight>
              <a:latin typeface="Times New Roman" panose="02020603050405020304" pitchFamily="18" charset="0"/>
              <a:ea typeface="Times New Roman" panose="02020603050405020304" pitchFamily="18" charset="0"/>
            </a:endParaRPr>
          </a:p>
          <a:p>
            <a:pPr algn="just"/>
            <a:r>
              <a:rPr lang="pt-BR" sz="2300" b="1"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As pessoas acham que criatividade é uma coisa ligada às artes, só músicos, pintores e designers podem ser criativos. Por que é errado pensar assim?</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Artistas, designer e músicos são sortudos por terem uma vida cercada de criatividade. Mas acho que as pessoas erram ao isolar a criatividade em certos campos e não incorporar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isso</a:t>
            </a:r>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na vida. Meu pai era</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698250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3365-8301-6259-37E0-AD808AFB832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B9065D41-2153-918F-9FD5-01A98547A210}"/>
              </a:ext>
            </a:extLst>
          </p:cNvPr>
          <p:cNvSpPr txBox="1"/>
          <p:nvPr/>
        </p:nvSpPr>
        <p:spPr>
          <a:xfrm>
            <a:off x="344084" y="847786"/>
            <a:ext cx="11503831" cy="800219"/>
          </a:xfrm>
          <a:prstGeom prst="rect">
            <a:avLst/>
          </a:prstGeom>
          <a:noFill/>
        </p:spPr>
        <p:txBody>
          <a:bodyPr wrap="square">
            <a:spAutoFit/>
          </a:bodyPr>
          <a:lstStyle/>
          <a:p>
            <a:pPr algn="just"/>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pedreiro, ele era muito bom em inventar e consertar coisas. Apesar de achá-lo criativo, ele nunca pensou nele mesmo desta forma. Não era arte, mas ele estava resolvendo problemas e inventando coisas.</a:t>
            </a:r>
            <a:endParaRPr lang="pt-BR" sz="2300" dirty="0">
              <a:effectLst/>
              <a:highlight>
                <a:srgbClr val="FFFFFF"/>
              </a:highlight>
              <a:latin typeface="Times New Roman" panose="02020603050405020304" pitchFamily="18" charset="0"/>
              <a:ea typeface="Times New Roman" panose="02020603050405020304" pitchFamily="18" charset="0"/>
            </a:endParaRPr>
          </a:p>
        </p:txBody>
      </p:sp>
      <p:sp>
        <p:nvSpPr>
          <p:cNvPr id="4" name="CaixaDeTexto 3">
            <a:extLst>
              <a:ext uri="{FF2B5EF4-FFF2-40B4-BE49-F238E27FC236}">
                <a16:creationId xmlns:a16="http://schemas.microsoft.com/office/drawing/2014/main" id="{78C36562-8712-B994-FCF4-0FB019244446}"/>
              </a:ext>
            </a:extLst>
          </p:cNvPr>
          <p:cNvSpPr txBox="1"/>
          <p:nvPr/>
        </p:nvSpPr>
        <p:spPr>
          <a:xfrm>
            <a:off x="344083" y="1726067"/>
            <a:ext cx="11503831" cy="2923877"/>
          </a:xfrm>
          <a:prstGeom prst="rect">
            <a:avLst/>
          </a:prstGeom>
          <a:noFill/>
        </p:spPr>
        <p:txBody>
          <a:bodyPr wrap="square">
            <a:spAutoFit/>
          </a:bodyPr>
          <a:lstStyle/>
          <a:p>
            <a:pPr algn="just"/>
            <a:r>
              <a:rPr lang="pt-BR" sz="2300" b="1"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Falta de criatividade é associada com uma visão de mundo mais limitada. Como as pessoas podem se livrar desse tipo de visão?</a:t>
            </a:r>
            <a:endParaRPr lang="pt-BR" sz="2300" dirty="0">
              <a:effectLst/>
              <a:highlight>
                <a:srgbClr val="FFFFFF"/>
              </a:highlight>
              <a:latin typeface="Arial Narrow" panose="020B0606020202030204" pitchFamily="34" charset="0"/>
              <a:ea typeface="Times New Roman" panose="02020603050405020304" pitchFamily="18" charset="0"/>
            </a:endParaRPr>
          </a:p>
          <a:p>
            <a:pPr algn="just"/>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Uma das formas de aumentar nosso potencial criativo é nos expondo a ambientes, coisas e pessoas diferentes. Algumas pesquisas mostram que nossas memórias e experiências em lugares diferentes podem nos ajudar a resolver os problemas de onde vivemos. As pessoas podem ter visões limitadas em seus ambientes de trabalho, por exemplo, mas podem mudar as coisas tendo certeza de que atingiram os limites por lá.</a:t>
            </a:r>
            <a:endParaRPr lang="pt-BR" sz="2300" dirty="0">
              <a:effectLst/>
              <a:highlight>
                <a:srgbClr val="FFFFFF"/>
              </a:highlight>
              <a:latin typeface="Arial Narrow" panose="020B0606020202030204" pitchFamily="34" charset="0"/>
              <a:ea typeface="Times New Roman" panose="02020603050405020304" pitchFamily="18" charset="0"/>
            </a:endParaRPr>
          </a:p>
          <a:p>
            <a:pPr algn="r"/>
            <a:r>
              <a:rPr lang="pt-BR" sz="2300" b="1"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 </a:t>
            </a:r>
            <a:r>
              <a:rPr lang="pt-BR" sz="10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Disponível em: http://revistagalileu.globo.com Acesso em: 14 maio 2024. (adaptado).</a:t>
            </a:r>
            <a:endParaRPr lang="pt-BR" sz="1000" dirty="0">
              <a:effectLst/>
              <a:highlight>
                <a:srgbClr val="FFFFFF"/>
              </a:highlight>
              <a:latin typeface="Arial Narrow" panose="020B0606020202030204" pitchFamily="34" charset="0"/>
              <a:ea typeface="Times New Roman" panose="02020603050405020304" pitchFamily="18" charset="0"/>
            </a:endParaRPr>
          </a:p>
        </p:txBody>
      </p:sp>
      <p:sp>
        <p:nvSpPr>
          <p:cNvPr id="7" name="CaixaDeTexto 6">
            <a:extLst>
              <a:ext uri="{FF2B5EF4-FFF2-40B4-BE49-F238E27FC236}">
                <a16:creationId xmlns:a16="http://schemas.microsoft.com/office/drawing/2014/main" id="{BBE6D714-AA94-1CCE-ABD3-F827279C4332}"/>
              </a:ext>
            </a:extLst>
          </p:cNvPr>
          <p:cNvSpPr txBox="1"/>
          <p:nvPr/>
        </p:nvSpPr>
        <p:spPr>
          <a:xfrm>
            <a:off x="344082" y="4649944"/>
            <a:ext cx="11503831" cy="1985159"/>
          </a:xfrm>
          <a:prstGeom prst="rect">
            <a:avLst/>
          </a:prstGeom>
          <a:noFill/>
        </p:spPr>
        <p:txBody>
          <a:bodyPr wrap="square">
            <a:spAutoFit/>
          </a:bodyPr>
          <a:lstStyle/>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Qual é o tema do texto lido?</a:t>
            </a:r>
          </a:p>
          <a:p>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criatividade é adquirida quando praticada com frequência.</a:t>
            </a: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 importância da criatividade para a invenção.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 necessidade das habilidades mentais.</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criatividade não é para todo mundo.</a:t>
            </a:r>
          </a:p>
        </p:txBody>
      </p:sp>
    </p:spTree>
    <p:extLst>
      <p:ext uri="{BB962C8B-B14F-4D97-AF65-F5344CB8AC3E}">
        <p14:creationId xmlns:p14="http://schemas.microsoft.com/office/powerpoint/2010/main" val="32030298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3365-8301-6259-37E0-AD808AFB83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B698700-43B0-4C3F-CA60-D860DD2A080C}"/>
              </a:ext>
            </a:extLst>
          </p:cNvPr>
          <p:cNvSpPr txBox="1"/>
          <p:nvPr/>
        </p:nvSpPr>
        <p:spPr>
          <a:xfrm>
            <a:off x="367552" y="959093"/>
            <a:ext cx="11456895" cy="4939814"/>
          </a:xfrm>
          <a:prstGeom prst="rect">
            <a:avLst/>
          </a:prstGeom>
          <a:noFill/>
        </p:spPr>
        <p:txBody>
          <a:bodyPr wrap="square">
            <a:spAutoFit/>
          </a:bodyPr>
          <a:lstStyle/>
          <a:p>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Segoe UI" panose="020B0502040204020203" pitchFamily="34" charset="0"/>
              </a:rPr>
              <a:t>2</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Segoe UI" panose="020B0502040204020203" pitchFamily="34" charset="0"/>
              </a:rPr>
              <a:t>. O ponto de vista defendido pelo entrevistado está no trecho: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800" kern="100" dirty="0">
                <a:solidFill>
                  <a:srgbClr val="313131"/>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300" kern="100" dirty="0">
                <a:solidFill>
                  <a:srgbClr val="313131"/>
                </a:solidFill>
                <a:effectLst/>
                <a:latin typeface="Arial Narrow" panose="020B0606020202030204" pitchFamily="34" charset="0"/>
                <a:ea typeface="Calibri" panose="020F0502020204030204" pitchFamily="34" charset="0"/>
                <a:cs typeface="Segoe UI" panose="020B0502040204020203" pitchFamily="34" charset="0"/>
              </a:rPr>
              <a:t>De certa maneira, para ser criativo é preciso desafiar alguns padrões</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(B) “</a:t>
            </a:r>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Falta de criatividade é associada com uma visão de mundo mais limitada</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t>
            </a:r>
            <a:endParaRPr lang="pt-BR" sz="2300" dirty="0">
              <a:effectLst/>
              <a:highlight>
                <a:srgbClr val="FFFFFF"/>
              </a:highlight>
              <a:latin typeface="Arial Narrow" panose="020B0606020202030204" pitchFamily="34"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(C) “</a:t>
            </a:r>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As pessoas acham que criatividade é uma coisa ligada às artes</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a:t>
            </a:r>
            <a:r>
              <a:rPr lang="pt-BR" sz="2300" dirty="0">
                <a:solidFill>
                  <a:srgbClr val="313131"/>
                </a:solidFill>
                <a:effectLst/>
                <a:highlight>
                  <a:srgbClr val="FFFFFF"/>
                </a:highlight>
                <a:latin typeface="Arial Narrow" panose="020B0606020202030204" pitchFamily="34" charset="0"/>
                <a:ea typeface="Times New Roman" panose="02020603050405020304" pitchFamily="18" charset="0"/>
                <a:cs typeface="Segoe UI" panose="020B0502040204020203" pitchFamily="34" charset="0"/>
              </a:rPr>
              <a:t>só músicos, pintores </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a:t>
            </a:r>
            <a:endParaRPr lang="pt-BR" sz="2300" dirty="0">
              <a:effectLst/>
              <a:highlight>
                <a:srgbClr val="FFFFFF"/>
              </a:highlight>
              <a:latin typeface="Arial Narrow" panose="020B0606020202030204" pitchFamily="34" charset="0"/>
              <a:ea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 mas todos devem estar abertos a resolver problemas de forma diferente dentro do seu próprio contexto.”</a:t>
            </a:r>
          </a:p>
          <a:p>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300" b="1" u="sng" kern="100" dirty="0">
                <a:effectLst/>
                <a:latin typeface="Arial Narrow" panose="020B0606020202030204" pitchFamily="34" charset="0"/>
                <a:ea typeface="Calibri" panose="020F0502020204030204" pitchFamily="34" charset="0"/>
                <a:cs typeface="Segoe UI" panose="020B0502040204020203" pitchFamily="34" charset="0"/>
              </a:rPr>
              <a:t>Apesar de</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 achá-lo criativo, ele nunca pensou nele mesmo desta forma.”, o termo em destaque estabelece uma relação lógico-discursiva de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800" kern="100" dirty="0">
                <a:solidFill>
                  <a:srgbClr val="313131"/>
                </a:solidFill>
                <a:effectLst/>
                <a:latin typeface="Arial Narrow" panose="020B0606020202030204" pitchFamily="34" charset="0"/>
                <a:ea typeface="Calibri" panose="020F0502020204030204" pitchFamily="34" charset="0"/>
                <a:cs typeface="Segoe UI" panose="020B0502040204020203" pitchFamily="34" charset="0"/>
              </a:rPr>
              <a:t> </a:t>
            </a: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adição.</a:t>
            </a: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finalidade.</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conclusão.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concessão.</a:t>
            </a:r>
          </a:p>
        </p:txBody>
      </p:sp>
    </p:spTree>
    <p:extLst>
      <p:ext uri="{BB962C8B-B14F-4D97-AF65-F5344CB8AC3E}">
        <p14:creationId xmlns:p14="http://schemas.microsoft.com/office/powerpoint/2010/main" val="29467363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3365-8301-6259-37E0-AD808AFB832D}"/>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ED5F8091-09A5-A684-5EEB-2656CE8CA4B2}"/>
              </a:ext>
            </a:extLst>
          </p:cNvPr>
          <p:cNvSpPr txBox="1"/>
          <p:nvPr/>
        </p:nvSpPr>
        <p:spPr>
          <a:xfrm>
            <a:off x="358587" y="905675"/>
            <a:ext cx="11465859" cy="2693045"/>
          </a:xfrm>
          <a:prstGeom prst="rect">
            <a:avLst/>
          </a:prstGeom>
          <a:noFill/>
        </p:spPr>
        <p:txBody>
          <a:bodyPr wrap="square">
            <a:spAutoFit/>
          </a:bodyPr>
          <a:lstStyle/>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qual trecho a palavra destacada faz uma retomada?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Segoe UI" panose="020B0502040204020203" pitchFamily="34" charset="0"/>
              </a:rPr>
              <a:t>Algumas pesquisas mostram que a criatividade é </a:t>
            </a:r>
            <a:r>
              <a:rPr lang="pt-BR" sz="2300" b="1" u="sng" kern="100" dirty="0">
                <a:solidFill>
                  <a:srgbClr val="000000"/>
                </a:solidFill>
                <a:effectLst/>
                <a:highlight>
                  <a:srgbClr val="FFFFFF"/>
                </a:highlight>
                <a:latin typeface="Arial Narrow" panose="020B0606020202030204" pitchFamily="34" charset="0"/>
                <a:ea typeface="Calibri" panose="020F0502020204030204" pitchFamily="34" charset="0"/>
                <a:cs typeface="Segoe UI" panose="020B0502040204020203" pitchFamily="34" charset="0"/>
              </a:rPr>
              <a:t>parte</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Segoe UI" panose="020B0502040204020203" pitchFamily="34" charset="0"/>
              </a:rPr>
              <a:t> das habilidades mentais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Nós não devemos pensar que </a:t>
            </a:r>
            <a:r>
              <a:rPr lang="pt-BR" sz="2300" b="1" u="sng" kern="100" dirty="0">
                <a:effectLst/>
                <a:latin typeface="Arial Narrow" panose="020B0606020202030204" pitchFamily="34" charset="0"/>
                <a:ea typeface="Calibri" panose="020F0502020204030204" pitchFamily="34" charset="0"/>
                <a:cs typeface="Segoe UI" panose="020B0502040204020203" pitchFamily="34" charset="0"/>
              </a:rPr>
              <a:t>não</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 somos criativos só porque não estamos produzindo arte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 </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temos que ser corajosos </a:t>
            </a:r>
            <a:r>
              <a:rPr lang="pt-BR" sz="2300" b="1" u="sng" kern="100" dirty="0">
                <a:effectLst/>
                <a:latin typeface="Arial Narrow" panose="020B0606020202030204" pitchFamily="34" charset="0"/>
                <a:ea typeface="Calibri" panose="020F0502020204030204" pitchFamily="34" charset="0"/>
                <a:cs typeface="Segoe UI" panose="020B0502040204020203" pitchFamily="34" charset="0"/>
              </a:rPr>
              <a:t>para</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 propor coisas novas, seja vestindo meias diferentes, ou comendo de uma forma inusitada.”</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t>
            </a:r>
            <a:r>
              <a:rPr lang="pt-BR" sz="2300" kern="100" dirty="0">
                <a:solidFill>
                  <a:srgbClr val="313131"/>
                </a:solidFill>
                <a:effectLst/>
                <a:latin typeface="Arial Narrow" panose="020B0606020202030204" pitchFamily="34" charset="0"/>
                <a:ea typeface="Calibri" panose="020F0502020204030204" pitchFamily="34" charset="0"/>
                <a:cs typeface="Segoe UI" panose="020B0502040204020203" pitchFamily="34" charset="0"/>
              </a:rPr>
              <a:t>Algumas pesquisas mostram que a criatividade é parte das habilidades mentais. Todo mundo </a:t>
            </a:r>
            <a:r>
              <a:rPr lang="pt-BR" sz="2300" b="1" u="sng" kern="100" dirty="0">
                <a:solidFill>
                  <a:srgbClr val="313131"/>
                </a:solidFill>
                <a:effectLst/>
                <a:latin typeface="Arial Narrow" panose="020B0606020202030204" pitchFamily="34" charset="0"/>
                <a:ea typeface="Calibri" panose="020F0502020204030204" pitchFamily="34" charset="0"/>
                <a:cs typeface="Segoe UI" panose="020B0502040204020203" pitchFamily="34" charset="0"/>
              </a:rPr>
              <a:t>a</a:t>
            </a:r>
            <a:r>
              <a:rPr lang="pt-BR" sz="2300" kern="100" dirty="0">
                <a:solidFill>
                  <a:srgbClr val="313131"/>
                </a:solidFill>
                <a:effectLst/>
                <a:latin typeface="Arial Narrow" panose="020B0606020202030204" pitchFamily="34" charset="0"/>
                <a:ea typeface="Calibri" panose="020F0502020204030204" pitchFamily="34" charset="0"/>
                <a:cs typeface="Segoe UI" panose="020B0502040204020203" pitchFamily="34" charset="0"/>
              </a:rPr>
              <a:t> usa na hora de resolver problemas que encontramos no dia a dia</a:t>
            </a:r>
            <a:r>
              <a:rPr lang="pt-BR" sz="2300" kern="100" dirty="0">
                <a:effectLst/>
                <a:latin typeface="Arial Narrow" panose="020B0606020202030204" pitchFamily="34" charset="0"/>
                <a:ea typeface="Calibri" panose="020F0502020204030204" pitchFamily="34" charset="0"/>
                <a:cs typeface="Segoe UI" panose="020B0502040204020203"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32874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E524B-FE80-3A30-BAE0-DA15500D0C3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9D70A90-081E-0CCD-1344-C985514221A0}"/>
              </a:ext>
            </a:extLst>
          </p:cNvPr>
          <p:cNvSpPr txBox="1"/>
          <p:nvPr/>
        </p:nvSpPr>
        <p:spPr>
          <a:xfrm>
            <a:off x="358587" y="934098"/>
            <a:ext cx="11465859" cy="4924425"/>
          </a:xfrm>
          <a:prstGeom prst="rect">
            <a:avLst/>
          </a:prstGeom>
          <a:noFill/>
        </p:spPr>
        <p:txBody>
          <a:bodyPr wrap="square">
            <a:spAutoFit/>
          </a:bodyPr>
          <a:lstStyle/>
          <a:p>
            <a:pPr algn="just">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um fragmento da Constituição Federal.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TÍTULO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DOS DIREITOS E GARANTIAS FUNDAMENTAIS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DOS DIREITOS E DEVERES INDIVIDUAIS E COLETIVOS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 5º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Todos são iguais perante a lei, sem distinção de qualquer natureza, garantindo-se aos brasileiros e aos estrangeiros residentes no País a inviolabilidade do direito à vida, à liberdade, à igualdade, à segurança e à propriedade, nos termos seguintes: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79388"/>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 - homens e mulheres são iguais em direitos e obrigações, nos termos desta Constituição;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79388"/>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 - ninguém será obrigado a fazer ou deixar de fazer alguma coisa senão em virtude de lei;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79388"/>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III - ninguém será submetido a tortura nem a tratamento desumano ou degradante;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79388"/>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IV - é livre a manifestação do pensamento, sendo vedado o anonimato;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&lt; http://forumeja.org.br/sites/forumeja.org.br/files/constituicaofederal1988.pdf&gt; Acesso em 23 de set. de 2021.</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69416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492E5-43C7-945C-5064-4F4D4504E74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671CE49-4ED1-A3D0-0EF1-976BFFB1611B}"/>
              </a:ext>
            </a:extLst>
          </p:cNvPr>
          <p:cNvSpPr txBox="1"/>
          <p:nvPr/>
        </p:nvSpPr>
        <p:spPr>
          <a:xfrm>
            <a:off x="367553" y="783517"/>
            <a:ext cx="11456894" cy="4585871"/>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Qual o assunto principal tratado no fragmento de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 desrespeito às leis que regem o País.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 proibição da manifestação do pensamento.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 desigualdade entre brasileiros e estrangeiros perante a lei.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Os direitos e deveres dos brasileiros e estrangeiros residentes no País.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dirty="0">
                <a:solidFill>
                  <a:srgbClr val="000000"/>
                </a:solidFill>
                <a:effectLst/>
                <a:highlight>
                  <a:srgbClr val="FFFFFF"/>
                </a:highlight>
                <a:latin typeface="Arial Narrow" panose="020B0606020202030204" pitchFamily="34" charset="0"/>
                <a:ea typeface="Times New Roman" panose="02020603050405020304" pitchFamily="18" charset="0"/>
              </a:rPr>
              <a:t>6</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No trecho “...garantindo-se aos brasileiros e aos estrangeiros residentes no País a </a:t>
            </a:r>
            <a:r>
              <a:rPr lang="pt-BR" sz="2300" b="1" u="sng" dirty="0">
                <a:solidFill>
                  <a:srgbClr val="000000"/>
                </a:solidFill>
                <a:effectLst/>
                <a:highlight>
                  <a:srgbClr val="FFFFFF"/>
                </a:highlight>
                <a:latin typeface="Arial Narrow" panose="020B0606020202030204" pitchFamily="34" charset="0"/>
                <a:ea typeface="Times New Roman" panose="02020603050405020304" pitchFamily="18" charset="0"/>
              </a:rPr>
              <a:t>inviolabilidade</a:t>
            </a: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 do direito à vida...”, a palavra destacada significa</a:t>
            </a:r>
            <a:endParaRPr lang="pt-BR" sz="2300" dirty="0">
              <a:effectLst/>
              <a:highlight>
                <a:srgbClr val="FFFFFF"/>
              </a:highlight>
              <a:latin typeface="Times New Roman" panose="02020603050405020304" pitchFamily="18" charset="0"/>
              <a:ea typeface="Times New Roman" panose="02020603050405020304" pitchFamily="18" charset="0"/>
            </a:endParaRPr>
          </a:p>
          <a:p>
            <a:pPr algn="just"/>
            <a:r>
              <a:rPr lang="pt-BR" sz="800" dirty="0">
                <a:solidFill>
                  <a:srgbClr val="000000"/>
                </a:solidFill>
                <a:effectLst/>
                <a:highlight>
                  <a:srgbClr val="FFFFFF"/>
                </a:highlight>
                <a:latin typeface="Arial Narrow" panose="020B0606020202030204" pitchFamily="34" charset="0"/>
                <a:ea typeface="Times New Roman" panose="02020603050405020304" pitchFamily="18" charset="0"/>
              </a:rPr>
              <a:t> </a:t>
            </a:r>
            <a:endParaRPr lang="pt-BR" sz="800" dirty="0">
              <a:effectLst/>
              <a:highlight>
                <a:srgbClr val="FFFFFF"/>
              </a:highlight>
              <a:latin typeface="Times New Roman" panose="02020603050405020304" pitchFamily="18" charset="0"/>
              <a:ea typeface="Times New Roman" panose="02020603050405020304" pitchFamily="18" charset="0"/>
            </a:endParaRPr>
          </a:p>
          <a:p>
            <a:pPr algn="just"/>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(A) o que é popular.</a:t>
            </a:r>
            <a:endParaRPr lang="pt-BR" sz="2300" dirty="0">
              <a:effectLst/>
              <a:highlight>
                <a:srgbClr val="FFFFFF"/>
              </a:highlight>
              <a:latin typeface="Times New Roman" panose="02020603050405020304" pitchFamily="18" charset="0"/>
              <a:ea typeface="Times New Roman" panose="02020603050405020304" pitchFamily="18" charset="0"/>
            </a:endParaRPr>
          </a:p>
          <a:p>
            <a:pPr>
              <a:tabLst>
                <a:tab pos="3308350" algn="l"/>
              </a:tabLst>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(B) o que é desigual.</a:t>
            </a:r>
            <a:endParaRPr lang="pt-BR" sz="2300" dirty="0">
              <a:effectLst/>
              <a:highlight>
                <a:srgbClr val="FFFFFF"/>
              </a:highlight>
              <a:latin typeface="Times New Roman" panose="02020603050405020304" pitchFamily="18" charset="0"/>
              <a:ea typeface="Times New Roman" panose="02020603050405020304" pitchFamily="18" charset="0"/>
            </a:endParaRPr>
          </a:p>
          <a:p>
            <a:pPr>
              <a:tabLst>
                <a:tab pos="3308350" algn="l"/>
              </a:tabLst>
            </a:pPr>
            <a:r>
              <a:rPr lang="pt-BR" sz="2300" dirty="0">
                <a:solidFill>
                  <a:srgbClr val="000000"/>
                </a:solidFill>
                <a:effectLst/>
                <a:highlight>
                  <a:srgbClr val="FFFFFF"/>
                </a:highlight>
                <a:latin typeface="Arial Narrow" panose="020B0606020202030204" pitchFamily="34" charset="0"/>
                <a:ea typeface="Times New Roman" panose="02020603050405020304" pitchFamily="18" charset="0"/>
              </a:rPr>
              <a:t>(C) o que se pode infringir.	</a:t>
            </a:r>
            <a:endParaRPr lang="pt-BR" sz="2300" dirty="0">
              <a:effectLst/>
              <a:highlight>
                <a:srgbClr val="FFFFFF"/>
              </a:highlight>
              <a:latin typeface="Times New Roman" panose="02020603050405020304" pitchFamily="18" charset="0"/>
              <a:ea typeface="Times New Roman" panose="02020603050405020304" pitchFamily="18" charset="0"/>
            </a:endParaRPr>
          </a:p>
          <a:p>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o que não se pode violar.</a:t>
            </a:r>
            <a:endParaRPr lang="pt-BR" sz="2300" dirty="0"/>
          </a:p>
        </p:txBody>
      </p:sp>
    </p:spTree>
    <p:extLst>
      <p:ext uri="{BB962C8B-B14F-4D97-AF65-F5344CB8AC3E}">
        <p14:creationId xmlns:p14="http://schemas.microsoft.com/office/powerpoint/2010/main" val="10391588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8B0989B-C435-F4B2-C292-DFFC8C301F48}"/>
              </a:ext>
            </a:extLst>
          </p:cNvPr>
          <p:cNvSpPr txBox="1"/>
          <p:nvPr/>
        </p:nvSpPr>
        <p:spPr>
          <a:xfrm>
            <a:off x="358588" y="852892"/>
            <a:ext cx="11456893" cy="2242602"/>
          </a:xfrm>
          <a:prstGeom prst="rect">
            <a:avLst/>
          </a:prstGeom>
          <a:noFill/>
        </p:spPr>
        <p:txBody>
          <a:bodyPr wrap="square">
            <a:spAutoFit/>
          </a:bodyPr>
          <a:lstStyle/>
          <a:p>
            <a:pPr>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linguagem utilizada na Constituição Federal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270510" algn="l"/>
              </a:tabLst>
            </a:pP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(A) formal, clara e objetiva, com vocabulário técnico.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Ls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regional, clara e objetiva, com vocabulário coloquial.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Lst>
            </a:pP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(C) informal, literária, subjetiva, com vocabulário coloquial.</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15000"/>
              </a:lnSpc>
              <a:tabLst>
                <a:tab pos="180340" algn="l"/>
                <a:tab pos="450215" algn="l"/>
              </a:tabLst>
            </a:pP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(D) poética, permeada de subjetividade, com vocabulário conotativo.</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22163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DC517F1-0935-3F20-2CB3-1558B8315BC7}"/>
              </a:ext>
            </a:extLst>
          </p:cNvPr>
          <p:cNvSpPr txBox="1"/>
          <p:nvPr/>
        </p:nvSpPr>
        <p:spPr>
          <a:xfrm>
            <a:off x="394446" y="707940"/>
            <a:ext cx="11421035" cy="4962897"/>
          </a:xfrm>
          <a:prstGeom prst="rect">
            <a:avLst/>
          </a:prstGeom>
          <a:noFill/>
        </p:spPr>
        <p:txBody>
          <a:bodyPr wrap="square">
            <a:spAutoFit/>
          </a:bodyPr>
          <a:lstStyle/>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Observe o fragmento de um texto teatral: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5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ANINHA - [</a:t>
            </a:r>
            <a:r>
              <a:rPr lang="pt-BR" sz="2300" i="1" kern="0" dirty="0">
                <a:effectLst/>
                <a:latin typeface="Arial Narrow" panose="020B0606020202030204" pitchFamily="34" charset="0"/>
                <a:ea typeface="Times New Roman" panose="02020603050405020304" pitchFamily="18" charset="0"/>
                <a:cs typeface="Times New Roman" panose="02020603050405020304" pitchFamily="18" charset="0"/>
              </a:rPr>
              <a:t>Num ímpeto</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Não, Sinval. Hoje eu vou buscar meu tio. Vou no meu carro. Tenho um assunto para conversar com ele na volta para casa.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SINVAL - [</a:t>
            </a:r>
            <a:r>
              <a:rPr lang="pt-BR" sz="2300" i="1" kern="0" dirty="0">
                <a:effectLst/>
                <a:latin typeface="Arial Narrow" panose="020B0606020202030204" pitchFamily="34" charset="0"/>
                <a:ea typeface="Times New Roman" panose="02020603050405020304" pitchFamily="18" charset="0"/>
                <a:cs typeface="Times New Roman" panose="02020603050405020304" pitchFamily="18" charset="0"/>
              </a:rPr>
              <a:t>Embaraçado</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Dona Ana… Às quintas-feiras ele não vem direto para casa… Eu é que devo ir. Ele voltará muito tarde.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0" dirty="0">
                <a:effectLst/>
                <a:latin typeface="Arial Narrow" panose="020B0606020202030204" pitchFamily="34" charset="0"/>
                <a:ea typeface="Times New Roman" panose="02020603050405020304" pitchFamily="18" charset="0"/>
                <a:cs typeface="Times New Roman" panose="02020603050405020304" pitchFamily="18" charset="0"/>
              </a:rPr>
              <a:t>Disponível em: https://produzirtextosgeotambau.blogspot.com/2013/11/texto-teatral-escrito-exercicios-de.html Acesso em: 17 maio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Com base no diálogo entre as personagens, pode-se perceber que elas utilizam uma linguagem mais</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90170" algn="just"/>
            <a:r>
              <a:rPr lang="pt-BR" sz="800" kern="100" dirty="0">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 </a:t>
            </a:r>
            <a:endParaRPr lang="pt-BR" sz="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90170" algn="just"/>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(A) formal.</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90170" algn="just"/>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(B) regional.</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90170" algn="just"/>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(C) informal.</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R="90170" algn="just"/>
            <a:r>
              <a:rPr lang="pt-BR" sz="2300" kern="100" dirty="0">
                <a:solidFill>
                  <a:srgbClr val="000000"/>
                </a:solidFill>
                <a:effectLst/>
                <a:highlight>
                  <a:srgbClr val="FFFFFF"/>
                </a:highlight>
                <a:latin typeface="Arial Narrow" panose="020B0606020202030204" pitchFamily="34" charset="0"/>
                <a:ea typeface="Times New Roman" panose="02020603050405020304" pitchFamily="18" charset="0"/>
                <a:cs typeface="Arial" panose="020B0604020202020204" pitchFamily="34" charset="0"/>
              </a:rPr>
              <a:t>(D) científica.</a:t>
            </a:r>
            <a:endParaRPr lang="pt-BR" sz="23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68079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2278613-B994-C849-1667-5923772E8A4C}"/>
              </a:ext>
            </a:extLst>
          </p:cNvPr>
          <p:cNvSpPr txBox="1"/>
          <p:nvPr/>
        </p:nvSpPr>
        <p:spPr>
          <a:xfrm>
            <a:off x="340658" y="835562"/>
            <a:ext cx="11483789" cy="4585871"/>
          </a:xfrm>
          <a:prstGeom prst="rect">
            <a:avLst/>
          </a:prstGeom>
          <a:noFill/>
        </p:spPr>
        <p:txBody>
          <a:bodyPr wrap="square">
            <a:spAutoFit/>
          </a:bodyPr>
          <a:lstStyle/>
          <a:p>
            <a:pPr algn="just" fontAlgn="base"/>
            <a:r>
              <a:rPr lang="pt-BR" sz="2300" b="1"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9</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Quais elementos principais fazem parte da encenação de um texto teatral?</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r>
              <a:rPr lang="pt-BR" sz="8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 </a:t>
            </a:r>
          </a:p>
          <a:p>
            <a:pPr algn="just" fontAlgn="base"/>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(A) Atos, cenas e falas decoradas.</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(B) </a:t>
            </a:r>
            <a:r>
              <a:rPr lang="pt-BR" sz="23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E</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nsaios, cenário, público e rubrica.</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(C) </a:t>
            </a:r>
            <a:r>
              <a:rPr lang="pt-BR" sz="2300" kern="100" dirty="0">
                <a:solidFill>
                  <a:srgbClr val="000000"/>
                </a:solidFill>
                <a:highlight>
                  <a:srgbClr val="FFFFFF"/>
                </a:highlight>
                <a:latin typeface="Arial Narrow" panose="020B0606020202030204" pitchFamily="34" charset="0"/>
                <a:ea typeface="Calibri" panose="020F0502020204030204" pitchFamily="34" charset="0"/>
                <a:cs typeface="Times New Roman" panose="02020603050405020304" pitchFamily="18" charset="0"/>
              </a:rPr>
              <a:t>F</a:t>
            </a:r>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igurinos, música, rubrica, câmera e movimentos.</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fontAlgn="base"/>
            <a:r>
              <a:rPr lang="pt-BR" sz="2300" kern="100" dirty="0">
                <a:solidFill>
                  <a:srgbClr val="000000"/>
                </a:solidFill>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(D) Cenário, música, luz, figurino, maquiagem e gestos.</a:t>
            </a:r>
            <a:endParaRPr lang="pt-BR" sz="2300"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solidFill>
                  <a:srgbClr val="FF0000"/>
                </a:solidFill>
                <a:effectLst/>
                <a:highlight>
                  <a:srgbClr val="FFFF00"/>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SINVAL - [</a:t>
            </a:r>
            <a:r>
              <a:rPr lang="pt-BR" sz="2300" i="1" kern="0" dirty="0">
                <a:effectLst/>
                <a:latin typeface="Arial Narrow" panose="020B0606020202030204" pitchFamily="34" charset="0"/>
                <a:ea typeface="Times New Roman" panose="02020603050405020304" pitchFamily="18" charset="0"/>
                <a:cs typeface="Times New Roman" panose="02020603050405020304" pitchFamily="18" charset="0"/>
              </a:rPr>
              <a:t>Embaraçado</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Dona Ana… Às quintas-feiras ele não vem direto para casa…”, as reticências foram empregadas para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8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Calibri" panose="020F0502020204030204" pitchFamily="34" charset="0"/>
              </a:rPr>
              <a:t>(A) obstruir um pensamento.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Calibri" panose="020F0502020204030204" pitchFamily="34" charset="0"/>
              </a:rPr>
              <a:t>(B) omitir um pensamento.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Calibri" panose="020F0502020204030204" pitchFamily="34" charset="0"/>
              </a:rPr>
              <a:t>(C) marcar hesitação.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Calibri" panose="020F0502020204030204" pitchFamily="34" charset="0"/>
              </a:rPr>
              <a:t>(D) enfatizar a fala.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88584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3236</TotalTime>
  <Words>16427</Words>
  <Application>Microsoft Office PowerPoint</Application>
  <PresentationFormat>Widescreen</PresentationFormat>
  <Paragraphs>784</Paragraphs>
  <Slides>97</Slides>
  <Notes>0</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97</vt:i4>
      </vt:variant>
    </vt:vector>
  </HeadingPairs>
  <TitlesOfParts>
    <vt:vector size="104" baseType="lpstr">
      <vt:lpstr>Arial</vt:lpstr>
      <vt:lpstr>Arial Narrow</vt:lpstr>
      <vt:lpstr>Calibri</vt:lpstr>
      <vt:lpstr>Calibri Light</vt:lpstr>
      <vt:lpstr>Times New Roman</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Cristiane Gonzaga Carneiro Silva</cp:lastModifiedBy>
  <cp:revision>66</cp:revision>
  <dcterms:created xsi:type="dcterms:W3CDTF">2023-05-30T13:00:46Z</dcterms:created>
  <dcterms:modified xsi:type="dcterms:W3CDTF">2024-09-03T17:27:06Z</dcterms:modified>
</cp:coreProperties>
</file>