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31"/>
  </p:notesMasterIdLst>
  <p:sldIdLst>
    <p:sldId id="367" r:id="rId2"/>
    <p:sldId id="256" r:id="rId3"/>
    <p:sldId id="658" r:id="rId4"/>
    <p:sldId id="558" r:id="rId5"/>
    <p:sldId id="559" r:id="rId6"/>
    <p:sldId id="560" r:id="rId7"/>
    <p:sldId id="561" r:id="rId8"/>
    <p:sldId id="563" r:id="rId9"/>
    <p:sldId id="562" r:id="rId10"/>
    <p:sldId id="660" r:id="rId11"/>
    <p:sldId id="564" r:id="rId12"/>
    <p:sldId id="565" r:id="rId13"/>
    <p:sldId id="566" r:id="rId14"/>
    <p:sldId id="460" r:id="rId15"/>
    <p:sldId id="567" r:id="rId16"/>
    <p:sldId id="661" r:id="rId17"/>
    <p:sldId id="448" r:id="rId18"/>
    <p:sldId id="580" r:id="rId19"/>
    <p:sldId id="665" r:id="rId20"/>
    <p:sldId id="737" r:id="rId21"/>
    <p:sldId id="738" r:id="rId22"/>
    <p:sldId id="742" r:id="rId23"/>
    <p:sldId id="741" r:id="rId24"/>
    <p:sldId id="743" r:id="rId25"/>
    <p:sldId id="455" r:id="rId26"/>
    <p:sldId id="583" r:id="rId27"/>
    <p:sldId id="739" r:id="rId28"/>
    <p:sldId id="748" r:id="rId29"/>
    <p:sldId id="740" r:id="rId30"/>
    <p:sldId id="744" r:id="rId31"/>
    <p:sldId id="747" r:id="rId32"/>
    <p:sldId id="746" r:id="rId33"/>
    <p:sldId id="745" r:id="rId34"/>
    <p:sldId id="587" r:id="rId35"/>
    <p:sldId id="750" r:id="rId36"/>
    <p:sldId id="749" r:id="rId37"/>
    <p:sldId id="753" r:id="rId38"/>
    <p:sldId id="757" r:id="rId39"/>
    <p:sldId id="756" r:id="rId40"/>
    <p:sldId id="598" r:id="rId41"/>
    <p:sldId id="759" r:id="rId42"/>
    <p:sldId id="761" r:id="rId43"/>
    <p:sldId id="760" r:id="rId44"/>
    <p:sldId id="758" r:id="rId45"/>
    <p:sldId id="762" r:id="rId46"/>
    <p:sldId id="763" r:id="rId47"/>
    <p:sldId id="767" r:id="rId48"/>
    <p:sldId id="766" r:id="rId49"/>
    <p:sldId id="765" r:id="rId50"/>
    <p:sldId id="764" r:id="rId51"/>
    <p:sldId id="772" r:id="rId52"/>
    <p:sldId id="768" r:id="rId53"/>
    <p:sldId id="771" r:id="rId54"/>
    <p:sldId id="770" r:id="rId55"/>
    <p:sldId id="769" r:id="rId56"/>
    <p:sldId id="777" r:id="rId57"/>
    <p:sldId id="775" r:id="rId58"/>
    <p:sldId id="776" r:id="rId59"/>
    <p:sldId id="774" r:id="rId60"/>
    <p:sldId id="773" r:id="rId61"/>
    <p:sldId id="779" r:id="rId62"/>
    <p:sldId id="783" r:id="rId63"/>
    <p:sldId id="782" r:id="rId64"/>
    <p:sldId id="781" r:id="rId65"/>
    <p:sldId id="784" r:id="rId66"/>
    <p:sldId id="778" r:id="rId67"/>
    <p:sldId id="786" r:id="rId68"/>
    <p:sldId id="780" r:id="rId69"/>
    <p:sldId id="788" r:id="rId70"/>
    <p:sldId id="787" r:id="rId71"/>
    <p:sldId id="785" r:id="rId72"/>
    <p:sldId id="791" r:id="rId73"/>
    <p:sldId id="792" r:id="rId74"/>
    <p:sldId id="790" r:id="rId75"/>
    <p:sldId id="794" r:id="rId76"/>
    <p:sldId id="793" r:id="rId77"/>
    <p:sldId id="789" r:id="rId78"/>
    <p:sldId id="796" r:id="rId79"/>
    <p:sldId id="795" r:id="rId80"/>
    <p:sldId id="799" r:id="rId81"/>
    <p:sldId id="798" r:id="rId82"/>
    <p:sldId id="801" r:id="rId83"/>
    <p:sldId id="800" r:id="rId84"/>
    <p:sldId id="797" r:id="rId85"/>
    <p:sldId id="803" r:id="rId86"/>
    <p:sldId id="805" r:id="rId87"/>
    <p:sldId id="802" r:id="rId88"/>
    <p:sldId id="808" r:id="rId89"/>
    <p:sldId id="804" r:id="rId90"/>
    <p:sldId id="809" r:id="rId91"/>
    <p:sldId id="810" r:id="rId92"/>
    <p:sldId id="807" r:id="rId93"/>
    <p:sldId id="813" r:id="rId94"/>
    <p:sldId id="806" r:id="rId95"/>
    <p:sldId id="812" r:id="rId96"/>
    <p:sldId id="815" r:id="rId97"/>
    <p:sldId id="814" r:id="rId98"/>
    <p:sldId id="817" r:id="rId99"/>
    <p:sldId id="811" r:id="rId100"/>
    <p:sldId id="820" r:id="rId101"/>
    <p:sldId id="816" r:id="rId102"/>
    <p:sldId id="819" r:id="rId103"/>
    <p:sldId id="818" r:id="rId104"/>
    <p:sldId id="822" r:id="rId105"/>
    <p:sldId id="821" r:id="rId106"/>
    <p:sldId id="824" r:id="rId107"/>
    <p:sldId id="823" r:id="rId108"/>
    <p:sldId id="827" r:id="rId109"/>
    <p:sldId id="826" r:id="rId110"/>
    <p:sldId id="825" r:id="rId111"/>
    <p:sldId id="829" r:id="rId112"/>
    <p:sldId id="828" r:id="rId113"/>
    <p:sldId id="832" r:id="rId114"/>
    <p:sldId id="831" r:id="rId115"/>
    <p:sldId id="830" r:id="rId116"/>
    <p:sldId id="835" r:id="rId117"/>
    <p:sldId id="834" r:id="rId118"/>
    <p:sldId id="833" r:id="rId119"/>
    <p:sldId id="837" r:id="rId120"/>
    <p:sldId id="836" r:id="rId121"/>
    <p:sldId id="840" r:id="rId122"/>
    <p:sldId id="841" r:id="rId123"/>
    <p:sldId id="839" r:id="rId124"/>
    <p:sldId id="843" r:id="rId125"/>
    <p:sldId id="838" r:id="rId126"/>
    <p:sldId id="842" r:id="rId127"/>
    <p:sldId id="845" r:id="rId128"/>
    <p:sldId id="844" r:id="rId129"/>
    <p:sldId id="346" r:id="rId13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82A"/>
    <a:srgbClr val="D9E2F2"/>
    <a:srgbClr val="FFFFFF"/>
    <a:srgbClr val="57C1AB"/>
    <a:srgbClr val="9BC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7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7AD82-5D3C-4BBD-BA0D-AD6314ED0566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F4790-9ABD-42B9-BDD1-C23CA34467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2565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57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72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32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03/09/2024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665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78BA821-B3E0-4352-9B1A-AFEE116914C7}"/>
              </a:ext>
            </a:extLst>
          </p:cNvPr>
          <p:cNvSpPr/>
          <p:nvPr userDrawn="1"/>
        </p:nvSpPr>
        <p:spPr>
          <a:xfrm>
            <a:off x="162410" y="330200"/>
            <a:ext cx="11839089" cy="631190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0DA5AEB-E4F8-4CEF-9CE8-3B261EF82C3A}"/>
              </a:ext>
            </a:extLst>
          </p:cNvPr>
          <p:cNvSpPr/>
          <p:nvPr userDrawn="1"/>
        </p:nvSpPr>
        <p:spPr>
          <a:xfrm>
            <a:off x="3987800" y="101518"/>
            <a:ext cx="4305300" cy="622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6FBA71B-1815-4E70-BBC9-93DD687E8F3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72162" y="145044"/>
            <a:ext cx="2309308" cy="44015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D093ECF-BC52-4844-A3A4-4CFB9369DA3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06240" y="101518"/>
            <a:ext cx="867784" cy="48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3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3.pn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Seta&#10;&#10;Descrição gerada automaticamente com confiança média">
            <a:extLst>
              <a:ext uri="{FF2B5EF4-FFF2-40B4-BE49-F238E27FC236}">
                <a16:creationId xmlns:a16="http://schemas.microsoft.com/office/drawing/2014/main" id="{3AD083BD-04E8-A562-9F58-3CEFBE39A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" y="25884"/>
            <a:ext cx="12120085" cy="6817548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532737" y="3230375"/>
            <a:ext cx="3590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800" dirty="0">
                <a:solidFill>
                  <a:prstClr val="white"/>
                </a:solidFill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3</a:t>
            </a: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ª SÉRIE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0DC3341-933F-EA83-55CF-8E255C20D521}"/>
              </a:ext>
            </a:extLst>
          </p:cNvPr>
          <p:cNvSpPr txBox="1"/>
          <p:nvPr/>
        </p:nvSpPr>
        <p:spPr>
          <a:xfrm>
            <a:off x="532737" y="5387789"/>
            <a:ext cx="3429663" cy="478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Outubro/Novembro2024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1B72A1-903F-5D7B-B52C-806C212F5183}"/>
              </a:ext>
            </a:extLst>
          </p:cNvPr>
          <p:cNvSpPr txBox="1"/>
          <p:nvPr/>
        </p:nvSpPr>
        <p:spPr>
          <a:xfrm>
            <a:off x="532737" y="4232980"/>
            <a:ext cx="3763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MATEMÁTICA</a:t>
            </a:r>
          </a:p>
        </p:txBody>
      </p:sp>
    </p:spTree>
    <p:extLst>
      <p:ext uri="{BB962C8B-B14F-4D97-AF65-F5344CB8AC3E}">
        <p14:creationId xmlns:p14="http://schemas.microsoft.com/office/powerpoint/2010/main" val="3313307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601959F2-EF74-B470-E292-6A5BF4654ABC}"/>
              </a:ext>
            </a:extLst>
          </p:cNvPr>
          <p:cNvSpPr txBox="1"/>
          <p:nvPr/>
        </p:nvSpPr>
        <p:spPr>
          <a:xfrm>
            <a:off x="448887" y="1511160"/>
            <a:ext cx="11291663" cy="4170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Observe a fração, a seguir: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21/70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representação percentual que corresponde a essa fração é igual a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7%.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9%.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21%.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30%.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35%.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5465F75-A159-02A6-CAC2-C7DD68BF9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204" y="625211"/>
            <a:ext cx="4553585" cy="8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62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DDFB03C-A52E-50B9-045D-7DE31330E313}"/>
              </a:ext>
            </a:extLst>
          </p:cNvPr>
          <p:cNvSpPr txBox="1"/>
          <p:nvPr/>
        </p:nvSpPr>
        <p:spPr>
          <a:xfrm>
            <a:off x="365760" y="904715"/>
            <a:ext cx="1074004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  <a:p>
            <a:r>
              <a:rPr lang="pt-BR" sz="2400" dirty="0">
                <a:latin typeface="Arial Narrow" panose="020B0606020202030204" pitchFamily="34" charset="0"/>
              </a:rPr>
              <a:t>2. Em uma determinada escola, com 324 estudantes, as turmas do ensino médio representam dois nonos da população dos estudantes.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A população do ensino médio dessa escola é de </a:t>
            </a:r>
          </a:p>
          <a:p>
            <a:endParaRPr lang="pt-BR" sz="2400" dirty="0">
              <a:latin typeface="Arial Narrow" panose="020B0606020202030204" pitchFamily="34" charset="0"/>
            </a:endParaRPr>
          </a:p>
          <a:p>
            <a:r>
              <a:rPr lang="pt-BR" sz="2400" dirty="0">
                <a:latin typeface="Arial Narrow" panose="020B0606020202030204" pitchFamily="34" charset="0"/>
              </a:rPr>
              <a:t>(A) 36 estudantes.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72 estudantes.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96 estudantes.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252 estudantes.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288 estudantes.</a:t>
            </a:r>
          </a:p>
        </p:txBody>
      </p:sp>
    </p:spTree>
    <p:extLst>
      <p:ext uri="{BB962C8B-B14F-4D97-AF65-F5344CB8AC3E}">
        <p14:creationId xmlns:p14="http://schemas.microsoft.com/office/powerpoint/2010/main" val="3258092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B08BF37-C308-8D25-AC89-1AAE65FEEFDD}"/>
              </a:ext>
            </a:extLst>
          </p:cNvPr>
          <p:cNvSpPr txBox="1"/>
          <p:nvPr/>
        </p:nvSpPr>
        <p:spPr>
          <a:xfrm>
            <a:off x="752301" y="1408975"/>
            <a:ext cx="1068601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3. Ao pesquisar sobre o censo de sua cidade, Diogo descobriu que seu bairro, com 12 mil habitantes, corresponde a 3% da população total da cidade.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Qual é o total de habitantes da cidade de Diogo?</a:t>
            </a:r>
          </a:p>
          <a:p>
            <a:endParaRPr lang="pt-BR" sz="2400" dirty="0">
              <a:latin typeface="Arial Narrow" panose="020B0606020202030204" pitchFamily="34" charset="0"/>
            </a:endParaRPr>
          </a:p>
          <a:p>
            <a:r>
              <a:rPr lang="pt-BR" sz="2400" dirty="0">
                <a:latin typeface="Arial Narrow" panose="020B0606020202030204" pitchFamily="34" charset="0"/>
              </a:rPr>
              <a:t>(A) 36 000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40 000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120 000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400 000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1 200 000</a:t>
            </a:r>
          </a:p>
        </p:txBody>
      </p:sp>
    </p:spTree>
    <p:extLst>
      <p:ext uri="{BB962C8B-B14F-4D97-AF65-F5344CB8AC3E}">
        <p14:creationId xmlns:p14="http://schemas.microsoft.com/office/powerpoint/2010/main" val="3576102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5BBFE31-AF0B-EB14-E36F-6257DC566DEB}"/>
              </a:ext>
            </a:extLst>
          </p:cNvPr>
          <p:cNvSpPr txBox="1"/>
          <p:nvPr/>
        </p:nvSpPr>
        <p:spPr>
          <a:xfrm>
            <a:off x="735676" y="1192844"/>
            <a:ext cx="1078576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4. Devido à alta demanda, o preço de venda de um climatizador de ar, em uma determinada loja, passou a custar R$ 160,50, após um acréscimo de 7%.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Qual era o preço original do climatizador antes do acréscimo?</a:t>
            </a:r>
          </a:p>
          <a:p>
            <a:endParaRPr lang="pt-BR" sz="2400" dirty="0">
              <a:latin typeface="Arial Narrow" panose="020B0606020202030204" pitchFamily="34" charset="0"/>
            </a:endParaRPr>
          </a:p>
          <a:p>
            <a:r>
              <a:rPr lang="pt-BR" sz="2400" dirty="0">
                <a:latin typeface="Arial Narrow" panose="020B0606020202030204" pitchFamily="34" charset="0"/>
              </a:rPr>
              <a:t>(A) 146,50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149,26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150,00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153,50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155,50</a:t>
            </a:r>
          </a:p>
        </p:txBody>
      </p:sp>
    </p:spTree>
    <p:extLst>
      <p:ext uri="{BB962C8B-B14F-4D97-AF65-F5344CB8AC3E}">
        <p14:creationId xmlns:p14="http://schemas.microsoft.com/office/powerpoint/2010/main" val="1005458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AE2B5B7-8036-2985-9984-AB710E36F318}"/>
              </a:ext>
            </a:extLst>
          </p:cNvPr>
          <p:cNvSpPr txBox="1"/>
          <p:nvPr/>
        </p:nvSpPr>
        <p:spPr>
          <a:xfrm>
            <a:off x="702425" y="1043353"/>
            <a:ext cx="108522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5. Em certas lojas é comum que os vendedores utilizem uma calculadora para calcular possíveis acréscimos ou descontos. Suponha que, em uma determinada compra, é oferecido um desconto de 8%, mas hoje a calculadora está com defeito e o cálculo precisa ser feito à mão.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Para mostrar, ao cliente, o preço do produto com o desconto aplicado, basta realizar a seguinte multiplicação: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(A) (preço total) x 0,008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(B) (preço total) x 0,08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(C) (preço total) x 0,8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(D) (preço total) x 0,92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(E) (preço total) x 1,92</a:t>
            </a:r>
          </a:p>
        </p:txBody>
      </p:sp>
    </p:spTree>
    <p:extLst>
      <p:ext uri="{BB962C8B-B14F-4D97-AF65-F5344CB8AC3E}">
        <p14:creationId xmlns:p14="http://schemas.microsoft.com/office/powerpoint/2010/main" val="2208336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F3A4AEE-44FE-C51B-B4E8-198D772432BC}"/>
              </a:ext>
            </a:extLst>
          </p:cNvPr>
          <p:cNvSpPr txBox="1"/>
          <p:nvPr/>
        </p:nvSpPr>
        <p:spPr>
          <a:xfrm>
            <a:off x="652549" y="1226232"/>
            <a:ext cx="1048650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6. (ENEM 2011) Uma pessoa aplicou certa quantia em ações. No primeiro mês, ela perdeu 30% do total do investimento e, no segundo mês, recuperou 20% do que havia perdido. Depois desses dois meses, resolveu tirar o montante de R$ 3800,00 gerado pela aplicação.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A quantia inicial que essa pessoa aplicou em ações corresponde ao valor de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(A) R$ 4222,22.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(B) R$ 4523,80.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(C) R$ 5000,00.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(D) R$ 13 300,00.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(E) R$ 17 100,00.</a:t>
            </a:r>
          </a:p>
        </p:txBody>
      </p:sp>
    </p:spTree>
    <p:extLst>
      <p:ext uri="{BB962C8B-B14F-4D97-AF65-F5344CB8AC3E}">
        <p14:creationId xmlns:p14="http://schemas.microsoft.com/office/powerpoint/2010/main" val="1897502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72EDE15-EAAE-CA79-42D4-438676498E4F}"/>
              </a:ext>
            </a:extLst>
          </p:cNvPr>
          <p:cNvSpPr txBox="1"/>
          <p:nvPr/>
        </p:nvSpPr>
        <p:spPr>
          <a:xfrm>
            <a:off x="711431" y="1464347"/>
            <a:ext cx="1076913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7. Um produto cujo preço de custo é de R$ 210,00, será vendido com um lucro de 30%, sobre o valor de venda.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Qual deve ser valor, mínimo, de venda deste produto? </a:t>
            </a:r>
          </a:p>
          <a:p>
            <a:endParaRPr lang="pt-BR" sz="2400" dirty="0">
              <a:latin typeface="Arial Narrow" panose="020B0606020202030204" pitchFamily="34" charset="0"/>
            </a:endParaRPr>
          </a:p>
          <a:p>
            <a:r>
              <a:rPr lang="pt-BR" sz="2400" dirty="0">
                <a:latin typeface="Arial Narrow" panose="020B0606020202030204" pitchFamily="34" charset="0"/>
              </a:rPr>
              <a:t>(A) R$ 273,00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R$ 294,00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R$ 300,00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R$ 357,00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R$ 420,00</a:t>
            </a:r>
          </a:p>
        </p:txBody>
      </p:sp>
    </p:spTree>
    <p:extLst>
      <p:ext uri="{BB962C8B-B14F-4D97-AF65-F5344CB8AC3E}">
        <p14:creationId xmlns:p14="http://schemas.microsoft.com/office/powerpoint/2010/main" val="1895848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1D6206B-0795-9139-A3E7-F0DAD4026B29}"/>
              </a:ext>
            </a:extLst>
          </p:cNvPr>
          <p:cNvSpPr txBox="1"/>
          <p:nvPr/>
        </p:nvSpPr>
        <p:spPr>
          <a:xfrm>
            <a:off x="827808" y="1503232"/>
            <a:ext cx="1053638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8. Sebastião devia, em seu cartão de crédito, R$ 2000,00. Como não conseguiu pagar, em quatro meses, essa dívida aumentou para R$ 2880,00.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Qual foi a taxa de juros simples, ao mês, cobrada pelo cartão de crédito? </a:t>
            </a:r>
          </a:p>
          <a:p>
            <a:endParaRPr lang="pt-BR" sz="2400" dirty="0">
              <a:latin typeface="Arial Narrow" panose="020B0606020202030204" pitchFamily="34" charset="0"/>
            </a:endParaRPr>
          </a:p>
          <a:p>
            <a:r>
              <a:rPr lang="pt-BR" sz="2400" dirty="0">
                <a:latin typeface="Arial Narrow" panose="020B0606020202030204" pitchFamily="34" charset="0"/>
              </a:rPr>
              <a:t>(A) 4,4%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11%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22%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44%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144% </a:t>
            </a:r>
          </a:p>
        </p:txBody>
      </p:sp>
    </p:spTree>
    <p:extLst>
      <p:ext uri="{BB962C8B-B14F-4D97-AF65-F5344CB8AC3E}">
        <p14:creationId xmlns:p14="http://schemas.microsoft.com/office/powerpoint/2010/main" val="3383885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CB6BE1E-1B9A-81EF-2A42-8406C1E575EF}"/>
              </a:ext>
            </a:extLst>
          </p:cNvPr>
          <p:cNvSpPr txBox="1"/>
          <p:nvPr/>
        </p:nvSpPr>
        <p:spPr>
          <a:xfrm>
            <a:off x="819496" y="1351508"/>
            <a:ext cx="1055300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9. A poupança é conhecida por ser um dos investimentos mais seguros no mercado financeiro, oferecendo baixo risco. Contudo, essa segurança vem acompanhada de um rendimento relativamente baixo. Suponha que uma pessoa tenha depositado R$ 10 000,00 em sua caderneta de poupança por três meses, com uma taxa de juros compostos de 0,8% ao mês.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Qual o montante desse depósito ao longo dos três meses?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(A) 10 024,00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(B) 10 240,00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(C) 10 241,93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(D) 12 400,00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(E) 12 597,12 </a:t>
            </a:r>
          </a:p>
        </p:txBody>
      </p:sp>
    </p:spTree>
    <p:extLst>
      <p:ext uri="{BB962C8B-B14F-4D97-AF65-F5344CB8AC3E}">
        <p14:creationId xmlns:p14="http://schemas.microsoft.com/office/powerpoint/2010/main" val="4275662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980BC3E-59E0-E361-1DAC-BDDE34F5E710}"/>
              </a:ext>
            </a:extLst>
          </p:cNvPr>
          <p:cNvSpPr txBox="1"/>
          <p:nvPr/>
        </p:nvSpPr>
        <p:spPr>
          <a:xfrm>
            <a:off x="636616" y="1059841"/>
            <a:ext cx="1091876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10. Adalto aplicou em um banco R$ 800,00, com taxa de juros compostos de 10,8% a.a. para ser retirado após 30 meses.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O montante no final do período será igual a</a:t>
            </a:r>
          </a:p>
          <a:p>
            <a:endParaRPr lang="pt-BR" sz="2400" dirty="0">
              <a:latin typeface="Arial Narrow" panose="020B0606020202030204" pitchFamily="34" charset="0"/>
            </a:endParaRPr>
          </a:p>
          <a:p>
            <a:endParaRPr lang="pt-BR" sz="2400" dirty="0">
              <a:latin typeface="Arial Narrow" panose="020B0606020202030204" pitchFamily="34" charset="0"/>
            </a:endParaRPr>
          </a:p>
          <a:p>
            <a:r>
              <a:rPr lang="pt-BR" sz="2400" dirty="0">
                <a:latin typeface="Arial Narrow" panose="020B0606020202030204" pitchFamily="34" charset="0"/>
              </a:rPr>
              <a:t>(A) R$ 304,51.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R$ 1003,83.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R$ 1104,51.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R$ 1046,71.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R$ 17 349,33.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723BAFC-C160-7076-4572-FD3AA0667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16" y="2245198"/>
            <a:ext cx="4166618" cy="49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287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0BA431C-3A51-EE22-5172-38093A719980}"/>
              </a:ext>
            </a:extLst>
          </p:cNvPr>
          <p:cNvSpPr txBox="1"/>
          <p:nvPr/>
        </p:nvSpPr>
        <p:spPr>
          <a:xfrm>
            <a:off x="581889" y="1403171"/>
            <a:ext cx="1054053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11. João fez um empréstimo de R$ 800,00 em uma financeira, que cobra uma taxa de juros de 10% a.m.. Ele se comprometeu a quitar a dívida em dois meses. Ao final do primeiro mês, João pagou uma parcela de R$ 580,00.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Considerando esse pagamento, qual será o valor restante que João deverá pagar ao final do segundo mês?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(A) R$ 220,00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(B) R$ 242,00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(C) R$ 264,00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(D) R$ 330,00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(E) R$ 380,00</a:t>
            </a:r>
          </a:p>
        </p:txBody>
      </p:sp>
    </p:spTree>
    <p:extLst>
      <p:ext uri="{BB962C8B-B14F-4D97-AF65-F5344CB8AC3E}">
        <p14:creationId xmlns:p14="http://schemas.microsoft.com/office/powerpoint/2010/main" val="2590601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FCF24A8-6818-9A03-4B1E-2BFE4DF1DCBB}"/>
              </a:ext>
            </a:extLst>
          </p:cNvPr>
          <p:cNvSpPr txBox="1"/>
          <p:nvPr/>
        </p:nvSpPr>
        <p:spPr>
          <a:xfrm>
            <a:off x="702425" y="1381357"/>
            <a:ext cx="1098527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12. Joana fez um empréstimo de R$ 3000,00 junto ao seu banco e pagará essa dívida em parcelas de R$ 300,00 até sua quitação total. O juro composto aplicado sobre o valor financiado é de 5% a.m.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Qual o valor amortizado de sua dívida, após o pagamento da 3° parcela?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(A) R$ 427,13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(B) R$ 472,87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(C) R$ 568,98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(D) R$ 810,00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(E) R$ 900,00</a:t>
            </a:r>
          </a:p>
        </p:txBody>
      </p:sp>
    </p:spTree>
    <p:extLst>
      <p:ext uri="{BB962C8B-B14F-4D97-AF65-F5344CB8AC3E}">
        <p14:creationId xmlns:p14="http://schemas.microsoft.com/office/powerpoint/2010/main" val="1492204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2154765-3D2F-4F91-F4A2-7C8F1EDF3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43" y="760824"/>
            <a:ext cx="3381847" cy="71447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4888F7A-00E7-AACA-1ED0-6BD50325BB80}"/>
              </a:ext>
            </a:extLst>
          </p:cNvPr>
          <p:cNvSpPr txBox="1"/>
          <p:nvPr/>
        </p:nvSpPr>
        <p:spPr>
          <a:xfrm>
            <a:off x="486295" y="617918"/>
            <a:ext cx="1022049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PORCENTAGEM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A porcentagem é denotada pelo termo x% (“x porcento”), com x ∈ R, é uma maneira de indicar a razão centesimal x/100 ou qualquer outra representação equivalente a ela.</a:t>
            </a:r>
          </a:p>
          <a:p>
            <a:pPr algn="just"/>
            <a:r>
              <a:rPr lang="pt-BR" sz="2400" dirty="0"/>
              <a:t>Exemplos:</a:t>
            </a:r>
          </a:p>
          <a:p>
            <a:pPr algn="just"/>
            <a:r>
              <a:rPr lang="pt-BR" sz="2400" dirty="0"/>
              <a:t>a) 50%=50/100=1/2=0,5	e) 17%=17/100=0,17</a:t>
            </a:r>
          </a:p>
          <a:p>
            <a:pPr algn="just"/>
            <a:r>
              <a:rPr lang="pt-BR" sz="2400" dirty="0"/>
              <a:t>b) 25%=25/100=1/4=0,25	f) 124%=124/100=1,24</a:t>
            </a:r>
          </a:p>
          <a:p>
            <a:pPr algn="just"/>
            <a:r>
              <a:rPr lang="pt-BR" sz="2400" dirty="0"/>
              <a:t>c) 0,1%=0,1/100=1/1000=0,001	g) 112,5%=1125/1000=1,125</a:t>
            </a:r>
          </a:p>
          <a:p>
            <a:pPr algn="just"/>
            <a:r>
              <a:rPr lang="pt-BR" sz="2400" dirty="0"/>
              <a:t>d) 3%=3/100=0,03	h) 1,12%=112/(10 000)=0,0112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A porcentagem também é chamada de taxa percentual ou, simplesmente, percentual.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0B2E5DA-AE4F-EF24-F36C-0574B2FC8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5594" y="5145054"/>
            <a:ext cx="4020111" cy="127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17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m 1" descr="Logotipo, nome da empresa&#10;&#10;Descrição gerada automaticamente">
            <a:extLst>
              <a:ext uri="{FF2B5EF4-FFF2-40B4-BE49-F238E27FC236}">
                <a16:creationId xmlns:a16="http://schemas.microsoft.com/office/drawing/2014/main" id="{FC18A054-C748-61FE-A62A-E820C386D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" t="9805"/>
          <a:stretch>
            <a:fillRect/>
          </a:stretch>
        </p:blipFill>
        <p:spPr bwMode="auto">
          <a:xfrm>
            <a:off x="0" y="0"/>
            <a:ext cx="9048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387DBC4-98ED-455E-9D5C-3410DFBEC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39" y="794555"/>
            <a:ext cx="10087522" cy="570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86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m 1" descr="Logotipo, nome da empresa&#10;&#10;Descrição gerada automaticamente">
            <a:extLst>
              <a:ext uri="{FF2B5EF4-FFF2-40B4-BE49-F238E27FC236}">
                <a16:creationId xmlns:a16="http://schemas.microsoft.com/office/drawing/2014/main" id="{FC18A054-C748-61FE-A62A-E820C386D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" t="9805"/>
          <a:stretch>
            <a:fillRect/>
          </a:stretch>
        </p:blipFill>
        <p:spPr bwMode="auto">
          <a:xfrm>
            <a:off x="0" y="0"/>
            <a:ext cx="9048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72B6F3B-2444-BD16-67A5-A882C74A73CA}"/>
              </a:ext>
            </a:extLst>
          </p:cNvPr>
          <p:cNvSpPr txBox="1"/>
          <p:nvPr/>
        </p:nvSpPr>
        <p:spPr>
          <a:xfrm>
            <a:off x="335861" y="676455"/>
            <a:ext cx="11485681" cy="5724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É possível encontrar o percentual que “uma parte” representa de “um todo”, por um método prático. Veja:</a:t>
            </a:r>
          </a:p>
          <a:p>
            <a:r>
              <a:rPr lang="pt-BR" sz="2000" dirty="0"/>
              <a:t>	Qual a porcentagem que 40 representa de um total de 200?</a:t>
            </a:r>
          </a:p>
          <a:p>
            <a:r>
              <a:rPr lang="pt-BR" sz="2000" dirty="0"/>
              <a:t>Aplicando a regra de três, temos:</a:t>
            </a:r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r>
              <a:rPr lang="pt-BR" sz="2000" dirty="0"/>
              <a:t>	</a:t>
            </a:r>
          </a:p>
          <a:p>
            <a:r>
              <a:rPr lang="pt-BR" sz="2000" dirty="0"/>
              <a:t>Observe que a razão 40/200 é equivalente ao percentual que buscamos. Assim, o decimal correspondente a esta fração é</a:t>
            </a:r>
          </a:p>
          <a:p>
            <a:endParaRPr lang="pt-BR" sz="2000" dirty="0"/>
          </a:p>
          <a:p>
            <a:endParaRPr lang="pt-BR" sz="2000" dirty="0"/>
          </a:p>
          <a:p>
            <a:r>
              <a:rPr lang="pt-BR" sz="2000" dirty="0"/>
              <a:t>Portanto, 40 representa 20% de um total de 200.</a:t>
            </a:r>
          </a:p>
          <a:p>
            <a:r>
              <a:rPr lang="pt-BR" sz="2000" dirty="0"/>
              <a:t>	Qual é a porcentagem que 200 representa de um total de 160?</a:t>
            </a:r>
          </a:p>
          <a:p>
            <a:r>
              <a:rPr lang="pt-BR" sz="2000" dirty="0"/>
              <a:t>Calculando a razão de 200/160 , temos:</a:t>
            </a:r>
          </a:p>
          <a:p>
            <a:endParaRPr lang="pt-BR" sz="2000" dirty="0"/>
          </a:p>
          <a:p>
            <a:endParaRPr lang="pt-BR" sz="2000" dirty="0"/>
          </a:p>
          <a:p>
            <a:r>
              <a:rPr lang="pt-BR" sz="2000" dirty="0"/>
              <a:t>Assim, 200 representa 125% de um total de 160.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C64840A-0049-951D-D3EE-5501399F0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519" y="1866536"/>
            <a:ext cx="4220164" cy="86689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691C7FF-7A7F-4B7F-0A8B-DF1217564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963" y="3429000"/>
            <a:ext cx="1533739" cy="56205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67AD3A1-5C45-70A1-163B-548C88928D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4963" y="5041964"/>
            <a:ext cx="1695687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14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E633BC33-DDC8-6B5F-5890-8FCB1806C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" t="8671"/>
          <a:stretch/>
        </p:blipFill>
        <p:spPr bwMode="auto">
          <a:xfrm>
            <a:off x="412377" y="742384"/>
            <a:ext cx="4320000" cy="6440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73D54B4-ABA8-7986-76F3-4BF446AD0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41" y="1632135"/>
            <a:ext cx="5979460" cy="401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888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E633BC33-DDC8-6B5F-5890-8FCB1806C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" t="8671"/>
          <a:stretch/>
        </p:blipFill>
        <p:spPr bwMode="auto">
          <a:xfrm>
            <a:off x="412377" y="742384"/>
            <a:ext cx="4320000" cy="6440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980C58D-C74C-4DFB-9E7E-6E77E00AE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01" y="1657294"/>
            <a:ext cx="2686425" cy="445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29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E633BC33-DDC8-6B5F-5890-8FCB1806C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" t="8671"/>
          <a:stretch/>
        </p:blipFill>
        <p:spPr bwMode="auto">
          <a:xfrm>
            <a:off x="412377" y="742384"/>
            <a:ext cx="4320000" cy="6440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DA3B3D6-A69A-B6CA-354A-273D32E2F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01" y="1543524"/>
            <a:ext cx="6747548" cy="342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853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E633BC33-DDC8-6B5F-5890-8FCB1806C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" t="8671"/>
          <a:stretch/>
        </p:blipFill>
        <p:spPr bwMode="auto">
          <a:xfrm>
            <a:off x="412377" y="742384"/>
            <a:ext cx="4320000" cy="6440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AC0AD55-95E6-1AEB-B272-92A44208B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35" y="1672229"/>
            <a:ext cx="11052129" cy="183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185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E633BC33-DDC8-6B5F-5890-8FCB1806C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" t="8671"/>
          <a:stretch/>
        </p:blipFill>
        <p:spPr bwMode="auto">
          <a:xfrm>
            <a:off x="412377" y="742384"/>
            <a:ext cx="4320000" cy="6440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70CE1C1-95BD-BA25-E118-D53018592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318" y="1747603"/>
            <a:ext cx="10415827" cy="418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555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E633BC33-DDC8-6B5F-5890-8FCB1806C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" t="8671"/>
          <a:stretch/>
        </p:blipFill>
        <p:spPr bwMode="auto">
          <a:xfrm>
            <a:off x="412377" y="742384"/>
            <a:ext cx="4320000" cy="6440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54EF5CD-5B3F-9D78-1455-C24881952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77" y="1642782"/>
            <a:ext cx="11283742" cy="447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369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E633BC33-DDC8-6B5F-5890-8FCB1806C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" t="8671"/>
          <a:stretch/>
        </p:blipFill>
        <p:spPr bwMode="auto">
          <a:xfrm>
            <a:off x="412377" y="742384"/>
            <a:ext cx="4320000" cy="6440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ABB6674-4671-27DE-2F15-CEFED0831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77" y="1658015"/>
            <a:ext cx="11298744" cy="394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31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E633BC33-DDC8-6B5F-5890-8FCB1806C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" t="8671"/>
          <a:stretch/>
        </p:blipFill>
        <p:spPr bwMode="auto">
          <a:xfrm>
            <a:off x="196247" y="502164"/>
            <a:ext cx="3910241" cy="5829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53223C8-085D-8833-65DE-BF0FF078D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32" y="1231791"/>
            <a:ext cx="10992684" cy="527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694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exto&#10;&#10;Descrição gerada automaticamente com confiança média">
            <a:extLst>
              <a:ext uri="{FF2B5EF4-FFF2-40B4-BE49-F238E27FC236}">
                <a16:creationId xmlns:a16="http://schemas.microsoft.com/office/drawing/2014/main" id="{1AC536B4-CC8D-7B2D-933D-28AA6C8C0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1"/>
          <a:stretch/>
        </p:blipFill>
        <p:spPr bwMode="auto">
          <a:xfrm>
            <a:off x="187763" y="529389"/>
            <a:ext cx="3600000" cy="7229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9CA0971-129B-77A1-B2ED-8C1F74CEDC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681"/>
          <a:stretch/>
        </p:blipFill>
        <p:spPr>
          <a:xfrm>
            <a:off x="598079" y="1551626"/>
            <a:ext cx="11010469" cy="429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69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37C7EB-8465-DB64-1292-ED27517C8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20" y="741802"/>
            <a:ext cx="10929877" cy="551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3648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BD3072F-BD5F-F03D-5304-E7B3A7395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35" y="975786"/>
            <a:ext cx="10233804" cy="494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4548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DDDC838-D52A-42A3-B226-DC8C1AB8C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255" y="1167756"/>
            <a:ext cx="10596623" cy="407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03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9A88FE5E-4244-24F4-F715-24052E370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797" y="861182"/>
            <a:ext cx="10082463" cy="513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2520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A7F91B0-82F0-BE7C-71F5-EA9EAE21B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62" y="769104"/>
            <a:ext cx="11002875" cy="507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22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B170E0F-88F6-0B87-89B9-E24FC3292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3" y="544174"/>
            <a:ext cx="11159733" cy="58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428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4DACE9A-F97B-2D29-7216-6E167370C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21" y="685417"/>
            <a:ext cx="10178716" cy="5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13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FD797D2-D105-3314-6C56-FCBA3DA09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91" y="662408"/>
            <a:ext cx="11706218" cy="335614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187E111-CAC6-42ED-26AF-44AD3BE75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4328" y="4362141"/>
            <a:ext cx="7906253" cy="134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233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3ABD8A73-D9F1-8D1F-7362-A8A3A7D2F2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7" t="17974" r="1482"/>
          <a:stretch/>
        </p:blipFill>
        <p:spPr bwMode="auto">
          <a:xfrm>
            <a:off x="349629" y="668458"/>
            <a:ext cx="4320000" cy="7169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B7BD752-564B-8BDF-D3A7-FC00B8519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29" y="2692752"/>
            <a:ext cx="11417255" cy="112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076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10EA863-2540-6688-04BA-CA38CDC16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20" y="1156718"/>
            <a:ext cx="11325990" cy="378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15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DA9EEBF-D387-4A4B-EA4A-1F1037332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71" y="543348"/>
            <a:ext cx="11307742" cy="216985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BF781A2-380F-C6FA-68AA-6EBD9CC9CBD0}"/>
              </a:ext>
            </a:extLst>
          </p:cNvPr>
          <p:cNvSpPr txBox="1"/>
          <p:nvPr/>
        </p:nvSpPr>
        <p:spPr>
          <a:xfrm>
            <a:off x="355171" y="2601057"/>
            <a:ext cx="115043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latin typeface="Arial Narrow" panose="020B0606020202030204" pitchFamily="34" charset="0"/>
              </a:rPr>
              <a:t>Determine a previsão dos gastos de Nilton, no mês de junho, de acordo com os reajustes indicados</a:t>
            </a:r>
            <a:r>
              <a:rPr lang="pt-BR" sz="2800" dirty="0"/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F70B91E-D8FA-28FF-59E4-BB9E7D9F8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818" y="3312888"/>
            <a:ext cx="3694484" cy="317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292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CAD8157A-44FC-2434-858A-1F9010DC1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52" y="1576871"/>
            <a:ext cx="11566096" cy="229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8710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7166C55-E905-485D-C675-BD89A0549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19" y="738339"/>
            <a:ext cx="10317260" cy="55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1348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97D2163-69C6-E288-60A7-562D09EFA4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35"/>
          <a:stretch/>
        </p:blipFill>
        <p:spPr>
          <a:xfrm>
            <a:off x="390192" y="1422904"/>
            <a:ext cx="11298599" cy="264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52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C4F939-49E7-2856-1B2B-7837FAC8AF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16"/>
          <a:stretch/>
        </p:blipFill>
        <p:spPr bwMode="auto">
          <a:xfrm>
            <a:off x="352683" y="614668"/>
            <a:ext cx="4320000" cy="69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CD30764-C6F5-6A97-7503-C0B93507E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683" y="1636295"/>
            <a:ext cx="11510454" cy="322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3088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20FCBE8E-D656-0639-1982-6D12F3C15A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85"/>
          <a:stretch/>
        </p:blipFill>
        <p:spPr>
          <a:xfrm>
            <a:off x="353234" y="649705"/>
            <a:ext cx="11317397" cy="546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5389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7682197-6C8D-23F9-7128-1359042BE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13" y="1354347"/>
            <a:ext cx="11667887" cy="353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5922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3EB97CE-8E47-EB09-11C6-5EEB5539D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94" y="630814"/>
            <a:ext cx="11122174" cy="581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92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ED2735F-4AE6-BD81-61D9-0C257B64E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63" y="742575"/>
            <a:ext cx="10876548" cy="563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946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05C6DA6-0B90-3955-BBCE-414B0C556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2" y="1095554"/>
            <a:ext cx="11384796" cy="471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4111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2E5F17E-75F4-2B96-CA91-0D3433FEF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935" y="1034716"/>
            <a:ext cx="11056336" cy="486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823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D3C449-9F2A-2BDF-5943-09BCA2A2A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30" y="2028778"/>
            <a:ext cx="11342939" cy="192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327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3B72453-1355-2C46-557B-163F90BB4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92" y="1227221"/>
            <a:ext cx="11085749" cy="437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0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206ECA6-3900-E5EE-2241-A2D0CEDF4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42" y="669579"/>
            <a:ext cx="11045898" cy="579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7620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564AFE6-8629-0CB2-4483-7B1A69FEE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446" y="1010653"/>
            <a:ext cx="11157375" cy="489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3699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2AEE25B-E46F-54E9-012D-A55EA05A6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92" y="488244"/>
            <a:ext cx="3790740" cy="113363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15A3093-E8A3-6B9A-DFFA-DC01EACFED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5905"/>
          <a:stretch/>
        </p:blipFill>
        <p:spPr>
          <a:xfrm>
            <a:off x="4218317" y="670469"/>
            <a:ext cx="6033581" cy="113363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5FB14D6-EAB6-EA99-C443-91D882918A78}"/>
              </a:ext>
            </a:extLst>
          </p:cNvPr>
          <p:cNvSpPr txBox="1"/>
          <p:nvPr/>
        </p:nvSpPr>
        <p:spPr>
          <a:xfrm>
            <a:off x="548323" y="3798921"/>
            <a:ext cx="112986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Onde: </a:t>
            </a:r>
          </a:p>
          <a:p>
            <a:pPr algn="just"/>
            <a:r>
              <a:rPr lang="pt-BR" sz="2400" b="1" dirty="0">
                <a:solidFill>
                  <a:schemeClr val="accent6"/>
                </a:solidFill>
                <a:latin typeface="Arial Narrow" panose="020B0606020202030204" pitchFamily="34" charset="0"/>
              </a:rPr>
              <a:t>J </a:t>
            </a:r>
            <a:r>
              <a:rPr lang="pt-BR" sz="2400" dirty="0">
                <a:latin typeface="Arial Narrow" panose="020B0606020202030204" pitchFamily="34" charset="0"/>
              </a:rPr>
              <a:t>é os juros; </a:t>
            </a:r>
          </a:p>
          <a:p>
            <a:pPr algn="just"/>
            <a:r>
              <a:rPr lang="pt-BR" sz="24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C</a:t>
            </a:r>
            <a:r>
              <a:rPr lang="pt-BR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 </a:t>
            </a:r>
            <a:r>
              <a:rPr lang="pt-BR" sz="2400" dirty="0">
                <a:latin typeface="Arial Narrow" panose="020B0606020202030204" pitchFamily="34" charset="0"/>
              </a:rPr>
              <a:t>é o capital inicial (valor aplicado inicialmente);</a:t>
            </a:r>
          </a:p>
          <a:p>
            <a:pPr algn="just"/>
            <a:r>
              <a:rPr lang="pt-BR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i</a:t>
            </a:r>
            <a:r>
              <a:rPr lang="pt-BR" sz="2400" dirty="0">
                <a:latin typeface="Arial Narrow" panose="020B0606020202030204" pitchFamily="34" charset="0"/>
              </a:rPr>
              <a:t> é a taxa de juros (percentual utilizado no cálculo dos juros, em determinado intervalo de tempo); e</a:t>
            </a:r>
          </a:p>
          <a:p>
            <a:pPr algn="just"/>
            <a:r>
              <a:rPr lang="pt-BR" sz="2400" b="1" dirty="0">
                <a:solidFill>
                  <a:srgbClr val="7030A0"/>
                </a:solidFill>
                <a:latin typeface="Arial Narrow" panose="020B0606020202030204" pitchFamily="34" charset="0"/>
              </a:rPr>
              <a:t>t</a:t>
            </a:r>
            <a:r>
              <a:rPr lang="pt-BR" sz="2400" dirty="0">
                <a:latin typeface="Arial Narrow" panose="020B0606020202030204" pitchFamily="34" charset="0"/>
              </a:rPr>
              <a:t> é o tempo (período da operação financeira, podendo ser dia, mês, bimestre, ano </a:t>
            </a:r>
            <a:r>
              <a:rPr lang="pt-BR" sz="2400" dirty="0" err="1">
                <a:latin typeface="Arial Narrow" panose="020B0606020202030204" pitchFamily="34" charset="0"/>
              </a:rPr>
              <a:t>etc</a:t>
            </a:r>
            <a:r>
              <a:rPr lang="pt-BR" sz="2400" dirty="0">
                <a:latin typeface="Arial Narrow" panose="020B0606020202030204" pitchFamily="34" charset="0"/>
              </a:rPr>
              <a:t>).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33B843E-E422-DF8D-C756-148B6D5DD4C9}"/>
              </a:ext>
            </a:extLst>
          </p:cNvPr>
          <p:cNvSpPr txBox="1"/>
          <p:nvPr/>
        </p:nvSpPr>
        <p:spPr>
          <a:xfrm>
            <a:off x="526188" y="1763466"/>
            <a:ext cx="112986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No regime de juros simples, os juros incidem sempre sobre o capital inicial, ou seja, o valor dos juros de cada período é constante, portanto, não muda com o tempo. O juro simples é obtido por meio da multiplicação do capital inicial, taxa de juros e tempo. Assim,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0E9B637-6841-E43C-B443-811EF95A0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4" y="3095489"/>
            <a:ext cx="2135434" cy="48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654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EDC21D0-8433-194D-BF38-D2AE3210F925}"/>
              </a:ext>
            </a:extLst>
          </p:cNvPr>
          <p:cNvSpPr txBox="1"/>
          <p:nvPr/>
        </p:nvSpPr>
        <p:spPr>
          <a:xfrm>
            <a:off x="565265" y="1180408"/>
            <a:ext cx="108397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O juro simples é menos utilizado que o juro composto, mas é possível encontrá-lo em operações do nosso dia a dia, a exemplo temos os financiamentos, investimentos e outros tipos de empréstimos.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5611003-16A9-C25A-C48A-535D5D469A1E}"/>
              </a:ext>
            </a:extLst>
          </p:cNvPr>
          <p:cNvSpPr txBox="1"/>
          <p:nvPr/>
        </p:nvSpPr>
        <p:spPr>
          <a:xfrm>
            <a:off x="565265" y="2844259"/>
            <a:ext cx="1083979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Arial Narrow" panose="020B0606020202030204" pitchFamily="34" charset="0"/>
              </a:rPr>
              <a:t>Exemplo: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Ao pegar emprestado R$ 1800,00 de seu primo, Moisés acordou que pagará uma taxa de 2% ao mês, no regime de juros simples, durante o prazo de 1 ano e 3 meses. Agora responda: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a) Qual será o valor dos juros, ao final deste prazo?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b) Qual será o valor total, a ser pago por Moisés?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c) Qual será o valor de cada parcela?</a:t>
            </a:r>
          </a:p>
        </p:txBody>
      </p:sp>
    </p:spTree>
    <p:extLst>
      <p:ext uri="{BB962C8B-B14F-4D97-AF65-F5344CB8AC3E}">
        <p14:creationId xmlns:p14="http://schemas.microsoft.com/office/powerpoint/2010/main" val="18704942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923D0DB-F22B-E07F-C4CA-52E9B1B25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25" y="725564"/>
            <a:ext cx="10659979" cy="501203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2134CEF-CC5F-D420-DCF6-15C5A5E2EC9D}"/>
              </a:ext>
            </a:extLst>
          </p:cNvPr>
          <p:cNvSpPr txBox="1"/>
          <p:nvPr/>
        </p:nvSpPr>
        <p:spPr>
          <a:xfrm>
            <a:off x="426720" y="5901603"/>
            <a:ext cx="11338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Logo, os juros que Moisés pagará, ao final do prazo de 15 meses, será de R$ 540,00. </a:t>
            </a:r>
          </a:p>
        </p:txBody>
      </p:sp>
    </p:spTree>
    <p:extLst>
      <p:ext uri="{BB962C8B-B14F-4D97-AF65-F5344CB8AC3E}">
        <p14:creationId xmlns:p14="http://schemas.microsoft.com/office/powerpoint/2010/main" val="4957878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18665DB-118E-F2D4-8830-E0F723C45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67" y="402771"/>
            <a:ext cx="11578066" cy="33415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54BAA6C-8C08-4663-3CC6-0A6D61F1F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67" y="3429000"/>
            <a:ext cx="11242920" cy="31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6555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78323FD-2425-7E68-A938-0A53D168A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560" y="1058780"/>
            <a:ext cx="10611849" cy="385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913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335681-FE92-2ADB-0EB7-B1D38759B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90" y="673768"/>
            <a:ext cx="11501819" cy="339290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3B53A9C-C3C3-CB2C-27FC-E49C1DA48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968" y="4058406"/>
            <a:ext cx="4788569" cy="189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17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BA571BD-2C85-51F0-4BA8-DB78EAA36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003" y="1050636"/>
            <a:ext cx="11093993" cy="448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7604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08333F2-F1F8-C9FD-EA5E-91FF13421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26" y="763731"/>
            <a:ext cx="10015268" cy="577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157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FAB1BDD-2138-7139-4993-B8592C5C0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761" y="2189747"/>
            <a:ext cx="8242477" cy="247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7767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893C9BE-5D17-3099-C217-32BD72DFD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87" y="617989"/>
            <a:ext cx="4201111" cy="68589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B87F847-0E67-CA17-1CB1-E075281EA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94" y="1790400"/>
            <a:ext cx="9957608" cy="295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6510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9E0DB20-94C4-AC9A-7717-A1F0463ACA4A}"/>
              </a:ext>
            </a:extLst>
          </p:cNvPr>
          <p:cNvSpPr txBox="1"/>
          <p:nvPr/>
        </p:nvSpPr>
        <p:spPr>
          <a:xfrm>
            <a:off x="431321" y="1155941"/>
            <a:ext cx="1137824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2. Ao aplicar um certo capital a uma taxa de 6% a.m., a juro simples, obteve-se R$ 6000,00 de juros em 4 meses.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Qual foi o capital aplicado?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(A) R$ 6360,00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R$ 7440,00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R$ 24 000,00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R$ 25 000,00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R$ 36 000,00 </a:t>
            </a:r>
          </a:p>
        </p:txBody>
      </p:sp>
    </p:spTree>
    <p:extLst>
      <p:ext uri="{BB962C8B-B14F-4D97-AF65-F5344CB8AC3E}">
        <p14:creationId xmlns:p14="http://schemas.microsoft.com/office/powerpoint/2010/main" val="28480247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4295AAB-ABF2-5B9B-18A4-D7DAFDDDD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21" y="1029608"/>
            <a:ext cx="10274968" cy="479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7242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830EA1D-74E1-5A30-301A-142B7E227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421" y="1552755"/>
            <a:ext cx="11445031" cy="24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631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84C0E1A-F884-50F2-968C-A10B9E190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422" y="849200"/>
            <a:ext cx="10674072" cy="497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9284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9957DB0-9B04-F297-A2F4-B54B0A9B1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79" y="1360676"/>
            <a:ext cx="10961437" cy="270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901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834B10-0282-A2AB-9068-2D57C2AC1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30" y="596997"/>
            <a:ext cx="3905914" cy="83279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6867A35-0AF2-24BB-320C-E99F74093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93" y="1429789"/>
            <a:ext cx="10130169" cy="493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8116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B912A32-B27A-CEFF-1F36-E965947ED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462" y="771154"/>
            <a:ext cx="10603664" cy="531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1731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F6C7941-68A9-D071-FEA6-963897D10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644295"/>
            <a:ext cx="10659979" cy="422460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1D1DFED-1FE8-026E-E1FA-D3E8A3570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673" y="4977442"/>
            <a:ext cx="5484369" cy="156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471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A45ED7C-B301-DCD7-0587-7457D0211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56" y="866274"/>
            <a:ext cx="11585743" cy="21656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876FF53-BB1D-6222-B76E-E0CAA9461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281" y="3038449"/>
            <a:ext cx="4753561" cy="295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855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3B0D633-C9BF-970A-E28F-DF98597F3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89" y="456087"/>
            <a:ext cx="11118210" cy="322951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C720CFD-F00D-2C62-A336-13DCE0AEC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546" y="3868491"/>
            <a:ext cx="7381866" cy="221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914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C776792-B2B8-D7CA-51EF-91643AE77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15" y="1029065"/>
            <a:ext cx="10789076" cy="488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104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D803125-A4BC-1974-7484-B1084D547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410" y="1132837"/>
            <a:ext cx="11699179" cy="459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649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E199762-A877-26DA-BB46-C4A28B11D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55" y="380422"/>
            <a:ext cx="3813475" cy="77163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7D6B824-CFA7-7375-F995-CBA31B21C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06" y="1290077"/>
            <a:ext cx="10998679" cy="123131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1D4ED93-A3E1-5EC7-D035-A6D2276EC4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694" y="2806521"/>
            <a:ext cx="11392317" cy="340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520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22EB9E0-991B-3B33-3047-375017A8F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63" y="758737"/>
            <a:ext cx="11623615" cy="128663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D517BE0-2A98-EAF4-31E0-69DD74274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016" y="2515348"/>
            <a:ext cx="11576461" cy="165961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507D08A-9388-0A39-C3BA-B64CF009C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412" y="4430595"/>
            <a:ext cx="5590588" cy="68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6459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97D59F1-F4B7-C282-4818-B05A66213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97" y="463909"/>
            <a:ext cx="3658111" cy="82879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56025C2-2179-AF0B-C565-28CD4C95E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51" y="1434893"/>
            <a:ext cx="10909824" cy="459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5FB5FA5-669B-2E99-F08A-3D0AA4993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016" y="1179095"/>
            <a:ext cx="11185967" cy="449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105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1EC588D-8FD9-63A7-9378-D21AD79C3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728" y="922219"/>
            <a:ext cx="10774393" cy="509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745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EA52004-7A37-18C4-224F-0708554C6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17" y="938462"/>
            <a:ext cx="11287256" cy="469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3346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2042B34-0F92-7704-837C-BE23A98D1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957" y="818890"/>
            <a:ext cx="10611854" cy="522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6568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2164992-A982-419B-39D3-59A09C24E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25" y="752852"/>
            <a:ext cx="11172891" cy="246538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C469B2C-3828-4EE1-BC2D-B4910CBE2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770" y="3218232"/>
            <a:ext cx="5218981" cy="319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19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83C68BB-564A-028D-0DB4-FC3992859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35" y="1458741"/>
            <a:ext cx="11614930" cy="34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8271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585A15C-CFD7-BD18-E696-6AD05E1FD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76" y="554411"/>
            <a:ext cx="3781953" cy="64779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659942E-5197-C177-F59B-64C9687B6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874" y="1949115"/>
            <a:ext cx="11416251" cy="295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2594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332813E-E81D-8A57-5790-5BC5A7F3E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892" y="781204"/>
            <a:ext cx="5883214" cy="567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718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96D0371-A6D7-5DA5-1774-B38037154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47" y="815033"/>
            <a:ext cx="10515599" cy="559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4215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8A21ABB-1D37-8FDE-FAAB-59E26FFE1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634" y="889771"/>
            <a:ext cx="11566686" cy="178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2867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E0A9129-56BC-E4AD-4575-442C0D759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75" y="605257"/>
            <a:ext cx="4124901" cy="117173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D267F5F-4C8E-DD04-1C90-3AEC8676C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821" y="1776996"/>
            <a:ext cx="10804358" cy="454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3719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E75DBDD-30ED-4822-9FF0-71729CF57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310" y="686484"/>
            <a:ext cx="5883216" cy="593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97106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79180FB-224A-6A61-A080-B67FB2AE6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304" y="636582"/>
            <a:ext cx="10713640" cy="525603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8266EC-ABB0-39B9-E22C-F23F9F84E369}"/>
              </a:ext>
            </a:extLst>
          </p:cNvPr>
          <p:cNvSpPr txBox="1"/>
          <p:nvPr/>
        </p:nvSpPr>
        <p:spPr>
          <a:xfrm>
            <a:off x="493908" y="5815743"/>
            <a:ext cx="113267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Note que em 5 meses pagando o mínimo, Mário abateu R$ 357,23 da dívida de R$ 2000,00, mesmo já tendo pago o total de R$ 1362,75</a:t>
            </a: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6635238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91A80AB-6547-3025-58C3-003C8FC51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173" y="1612232"/>
            <a:ext cx="9470001" cy="391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9529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F1F07AD-AF76-4668-5164-8500C4D10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60" y="516058"/>
            <a:ext cx="3839111" cy="67636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5013381-13A8-0B3A-91CD-0E4E86119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53" y="1649682"/>
            <a:ext cx="11173094" cy="287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06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8A796F-06B4-920B-0F5B-47D095F87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6" y="622772"/>
            <a:ext cx="10659979" cy="561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32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1B8D11B-F085-30E3-FA4C-3647415AB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579" y="690113"/>
            <a:ext cx="10300665" cy="559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85782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5B579F8-1588-2A55-954A-A7A9F52D1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95" y="241378"/>
            <a:ext cx="3696216" cy="99073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76D725F-81BA-4638-AF50-9073AAC50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325" y="1068080"/>
            <a:ext cx="10679480" cy="423814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4465236-EE61-7EB3-1526-A12B137A6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5360" y="4890794"/>
            <a:ext cx="2897861" cy="83085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B1F696E-C7CA-FE23-3038-48698EEF80DA}"/>
              </a:ext>
            </a:extLst>
          </p:cNvPr>
          <p:cNvSpPr txBox="1"/>
          <p:nvPr/>
        </p:nvSpPr>
        <p:spPr>
          <a:xfrm>
            <a:off x="405638" y="5416293"/>
            <a:ext cx="112254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Ocorre que há diferentes maneiras de se calcular esses valores, chamadas de Sistemas de Amortização. Vamos conhecer os sistemas mais praticados no mercado de financiamento. </a:t>
            </a:r>
          </a:p>
        </p:txBody>
      </p:sp>
    </p:spTree>
    <p:extLst>
      <p:ext uri="{BB962C8B-B14F-4D97-AF65-F5344CB8AC3E}">
        <p14:creationId xmlns:p14="http://schemas.microsoft.com/office/powerpoint/2010/main" val="364824102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9B96321-FC98-C766-F351-6C6712286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42" y="1130968"/>
            <a:ext cx="11550316" cy="459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2642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E95FB46-12D5-EC6A-89E8-695372848A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99"/>
          <a:stretch/>
        </p:blipFill>
        <p:spPr>
          <a:xfrm>
            <a:off x="490282" y="1457864"/>
            <a:ext cx="11211435" cy="269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1062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CA9DD13-3F08-0B30-B5D9-0E97D38E9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11" y="986590"/>
            <a:ext cx="11290063" cy="444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1418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37854B2-E351-F420-9473-B004C0618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049" y="927379"/>
            <a:ext cx="8082951" cy="549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841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E9E13E-EE88-4967-7FF6-1772F4E73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69" y="890337"/>
            <a:ext cx="11327766" cy="423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5637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1F684E7-F3F4-DFB2-8E41-2333F0F7C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50" y="767751"/>
            <a:ext cx="11435672" cy="500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6544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8B66AF8-9719-143D-C59C-674BB146BE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098"/>
          <a:stretch/>
        </p:blipFill>
        <p:spPr>
          <a:xfrm>
            <a:off x="1607609" y="1720516"/>
            <a:ext cx="8976781" cy="31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7602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B098C19-BA4F-7462-A6E8-80FE7AE1F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137" y="638355"/>
            <a:ext cx="10225217" cy="577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124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05D948F-74FA-AEE2-B48B-F48FFAB31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74" y="1380227"/>
            <a:ext cx="11282160" cy="404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570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4B00441-1BEF-7866-02C3-D461280B1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032" y="801928"/>
            <a:ext cx="9529010" cy="554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06737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2EFA026-C61A-3690-ECF4-A78012902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363" y="770022"/>
            <a:ext cx="10495273" cy="39760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1BC6353-5F47-94E7-2238-6A655685F40C}"/>
              </a:ext>
            </a:extLst>
          </p:cNvPr>
          <p:cNvSpPr txBox="1"/>
          <p:nvPr/>
        </p:nvSpPr>
        <p:spPr>
          <a:xfrm>
            <a:off x="988447" y="4912514"/>
            <a:ext cx="108156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Portanto, o valor da primeira prestação é de R$ 1652,78.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Observe a planilha, que apresenta algumas parcelas e a evolução de cada valor nesse financiamento:</a:t>
            </a:r>
          </a:p>
        </p:txBody>
      </p:sp>
    </p:spTree>
    <p:extLst>
      <p:ext uri="{BB962C8B-B14F-4D97-AF65-F5344CB8AC3E}">
        <p14:creationId xmlns:p14="http://schemas.microsoft.com/office/powerpoint/2010/main" val="83245639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5A6AEB0-973B-0338-4515-7574280D3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347" y="694943"/>
            <a:ext cx="8947527" cy="581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63230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DA96BB6-3D0E-B034-7E9B-FCB7E1DB3F11}"/>
              </a:ext>
            </a:extLst>
          </p:cNvPr>
          <p:cNvSpPr txBox="1"/>
          <p:nvPr/>
        </p:nvSpPr>
        <p:spPr>
          <a:xfrm>
            <a:off x="403166" y="677317"/>
            <a:ext cx="108688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Fique ligado!!!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Observe que Rafael e Júlia financiaram o mesmo valor com a mesma taxa e tempo, porém com sistemas de amortização distintos. Utilizando o </a:t>
            </a:r>
            <a:r>
              <a:rPr lang="pt-BR" sz="2400" dirty="0" err="1">
                <a:latin typeface="Arial Narrow" panose="020B0606020202030204" pitchFamily="34" charset="0"/>
              </a:rPr>
              <a:t>Price</a:t>
            </a:r>
            <a:r>
              <a:rPr lang="pt-BR" sz="2400" dirty="0">
                <a:latin typeface="Arial Narrow" panose="020B0606020202030204" pitchFamily="34" charset="0"/>
              </a:rPr>
              <a:t>, Rafael pagou R$ 49 433,40 no valor financiado de seu carro, enquanto Júlia pagou R$ 47 950,00, utilizando o SAC.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A1FE85F-C0BF-0070-7282-B91A0ED4E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69" y="2945926"/>
            <a:ext cx="4765246" cy="166509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5EDAE59-D7A8-811B-027F-3763261FD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925" y="2395795"/>
            <a:ext cx="5643384" cy="410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1346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2418669-238B-6F6C-5C7A-69A06470E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08" y="197329"/>
            <a:ext cx="3172268" cy="55252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CA9F9DE-32A9-5C03-ED47-9CA9D5F9E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99" y="896505"/>
            <a:ext cx="6718690" cy="552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6193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F07480D-2723-D594-9C23-77DBDB9E6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35" y="818147"/>
            <a:ext cx="11560405" cy="459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96707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93E5307-3633-CF90-83B9-E02BE3181185}"/>
              </a:ext>
            </a:extLst>
          </p:cNvPr>
          <p:cNvSpPr txBox="1"/>
          <p:nvPr/>
        </p:nvSpPr>
        <p:spPr>
          <a:xfrm>
            <a:off x="606063" y="695144"/>
            <a:ext cx="11131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6. Sandro comprará uma geladeira e se interessou pelo seguinte modelo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1BF2634-B74B-2BFD-23F9-15D112362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962" y="1429093"/>
            <a:ext cx="3912178" cy="2830086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A89B96B-1FED-0378-7D6F-5DAF65D88DF3}"/>
              </a:ext>
            </a:extLst>
          </p:cNvPr>
          <p:cNvSpPr txBox="1"/>
          <p:nvPr/>
        </p:nvSpPr>
        <p:spPr>
          <a:xfrm>
            <a:off x="530246" y="4113985"/>
            <a:ext cx="1113150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Sabendo que a loja trabalha com o Sistema </a:t>
            </a:r>
            <a:r>
              <a:rPr lang="pt-BR" sz="2400" dirty="0" err="1">
                <a:latin typeface="Arial Narrow" panose="020B0606020202030204" pitchFamily="34" charset="0"/>
              </a:rPr>
              <a:t>Price</a:t>
            </a:r>
            <a:r>
              <a:rPr lang="pt-BR" sz="2400" dirty="0">
                <a:latin typeface="Arial Narrow" panose="020B0606020202030204" pitchFamily="34" charset="0"/>
              </a:rPr>
              <a:t>, o valor de cada prestação será de: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(A) R$ 176,80.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R$ 206,80.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R$ 209,59.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R$ 229,59.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R$ 249,49. </a:t>
            </a:r>
          </a:p>
        </p:txBody>
      </p:sp>
    </p:spTree>
    <p:extLst>
      <p:ext uri="{BB962C8B-B14F-4D97-AF65-F5344CB8AC3E}">
        <p14:creationId xmlns:p14="http://schemas.microsoft.com/office/powerpoint/2010/main" val="307290822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F0EF588-C150-C330-5FDE-68ECB9BA61CD}"/>
              </a:ext>
            </a:extLst>
          </p:cNvPr>
          <p:cNvSpPr txBox="1"/>
          <p:nvPr/>
        </p:nvSpPr>
        <p:spPr>
          <a:xfrm>
            <a:off x="253537" y="699682"/>
            <a:ext cx="1148403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7. (</a:t>
            </a:r>
            <a:r>
              <a:rPr lang="pt-BR" sz="2400" b="1" dirty="0">
                <a:latin typeface="Arial Narrow" panose="020B0606020202030204" pitchFamily="34" charset="0"/>
              </a:rPr>
              <a:t>ENEM -2015</a:t>
            </a:r>
            <a:r>
              <a:rPr lang="pt-BR" sz="2400" dirty="0">
                <a:latin typeface="Arial Narrow" panose="020B0606020202030204" pitchFamily="34" charset="0"/>
              </a:rPr>
              <a:t>) Um casal realiza um financiamento imobiliário de R$ 180 000,00, a ser pago em 360 prestações mensais, com taxa de juros efetiva de 1% ao mês. A primeira prestação é paga um mês após a liberação dos recursos e o valor da prestação mensal é de R$ 500,00 mais juro de 1% sobre o saldo devedor (valor devido antes do pagamento). Observe que, a cada pagamento, o saldo devedor se reduz em R$ 500,00 e considere que não há prestação em atraso.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Efetuando o pagamento dessa forma, o valor, em reais, a ser pago ao banco na décima prestação é de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(A) 2 075,00.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(B) 2 093,00.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(C) 2 138,00.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(D) 2 255,00.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(E) 2 300,00. 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88282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B0E01A7-F7CE-39A1-685A-C8F261998F2A}"/>
              </a:ext>
            </a:extLst>
          </p:cNvPr>
          <p:cNvSpPr txBox="1"/>
          <p:nvPr/>
        </p:nvSpPr>
        <p:spPr>
          <a:xfrm>
            <a:off x="511925" y="705072"/>
            <a:ext cx="111681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Arial Narrow" panose="020B0606020202030204" pitchFamily="34" charset="0"/>
              </a:rPr>
              <a:t>ESTUDO DE CASO – AMORTIZAÇÃO EXTRA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Henrique contraiu um financiamento de R$ 200 000,00 com seu banco para comprar sua casa própria. A oferta consiste em uma taxa de 0,8% a.m., durante 240 meses, utilizando o Sistema </a:t>
            </a:r>
            <a:r>
              <a:rPr lang="pt-BR" sz="2400" dirty="0" err="1">
                <a:latin typeface="Arial Narrow" panose="020B0606020202030204" pitchFamily="34" charset="0"/>
              </a:rPr>
              <a:t>Price</a:t>
            </a:r>
            <a:r>
              <a:rPr lang="pt-BR" sz="2400" dirty="0">
                <a:latin typeface="Arial Narrow" panose="020B0606020202030204" pitchFamily="34" charset="0"/>
              </a:rPr>
              <a:t>. Na 48ª prestação, ele efetuará uma amortização extra de R$ 10 000,00 em seu saldo devedor.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0E9DC0A-B504-C662-83E1-393736D7434A}"/>
              </a:ext>
            </a:extLst>
          </p:cNvPr>
          <p:cNvSpPr txBox="1"/>
          <p:nvPr/>
        </p:nvSpPr>
        <p:spPr>
          <a:xfrm>
            <a:off x="511925" y="3013396"/>
            <a:ext cx="1116814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Vamos analisar duas coisas: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I. O impacto no valor final.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II. A quantidade de prestações que serão “abatidas”.</a:t>
            </a:r>
          </a:p>
          <a:p>
            <a:endParaRPr lang="pt-BR" sz="2400" dirty="0">
              <a:latin typeface="Arial Narrow" panose="020B0606020202030204" pitchFamily="34" charset="0"/>
            </a:endParaRPr>
          </a:p>
          <a:p>
            <a:r>
              <a:rPr lang="pt-BR" sz="2400" dirty="0">
                <a:latin typeface="Arial Narrow" panose="020B0606020202030204" pitchFamily="34" charset="0"/>
              </a:rPr>
              <a:t>Calculando o valor da prestação, no sistema </a:t>
            </a:r>
            <a:r>
              <a:rPr lang="pt-BR" sz="2400" dirty="0" err="1">
                <a:latin typeface="Arial Narrow" panose="020B0606020202030204" pitchFamily="34" charset="0"/>
              </a:rPr>
              <a:t>Price</a:t>
            </a:r>
            <a:r>
              <a:rPr lang="pt-BR" sz="2400" dirty="0">
                <a:latin typeface="Arial Narrow" panose="020B0606020202030204" pitchFamily="34" charset="0"/>
              </a:rPr>
              <a:t>, temos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V=200 000,00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i=0,8%→0,008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t=240</a:t>
            </a:r>
          </a:p>
        </p:txBody>
      </p:sp>
    </p:spTree>
    <p:extLst>
      <p:ext uri="{BB962C8B-B14F-4D97-AF65-F5344CB8AC3E}">
        <p14:creationId xmlns:p14="http://schemas.microsoft.com/office/powerpoint/2010/main" val="81136447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0606348-D6FD-0357-3A49-1246016BD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95" y="708862"/>
            <a:ext cx="6136105" cy="540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10066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900579D-B4C5-E538-037F-452887C8F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90" y="659009"/>
            <a:ext cx="6409519" cy="364698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B2393B6-CAFD-4B5D-39E1-3FC706413C73}"/>
              </a:ext>
            </a:extLst>
          </p:cNvPr>
          <p:cNvSpPr txBox="1"/>
          <p:nvPr/>
        </p:nvSpPr>
        <p:spPr>
          <a:xfrm>
            <a:off x="316190" y="4547937"/>
            <a:ext cx="1155962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</a:rPr>
              <a:t>Como a parcela é fixa, temos: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1877,34∙240=450 561,60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Então, o valor total do financiamento de Henrique é de R$ 450 561,60.</a:t>
            </a: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dirty="0">
                <a:latin typeface="Arial Narrow" panose="020B0606020202030204" pitchFamily="34" charset="0"/>
              </a:rPr>
              <a:t>Contudo, na 48ª prestação, ao efetuar uma amortização de R$ 10.000,00, os juros e o saldo devedor sofrem alterações</a:t>
            </a: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542821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AF1E835-5E94-A503-3E47-1B9A682D24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987"/>
          <a:stretch/>
        </p:blipFill>
        <p:spPr>
          <a:xfrm>
            <a:off x="492274" y="674653"/>
            <a:ext cx="7653708" cy="460086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0173D5B-DA71-4EA7-EBCE-BE3FB833E5F4}"/>
              </a:ext>
            </a:extLst>
          </p:cNvPr>
          <p:cNvSpPr txBox="1"/>
          <p:nvPr/>
        </p:nvSpPr>
        <p:spPr>
          <a:xfrm>
            <a:off x="501717" y="5275519"/>
            <a:ext cx="11198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Por consequência, no 218º mês, chega-se à quitação desse financiamento, reduzindo 22 prestações, ou seja, 1 ano e 10 meses, a menos no pagamento das prestações.</a:t>
            </a:r>
          </a:p>
        </p:txBody>
      </p:sp>
    </p:spTree>
    <p:extLst>
      <p:ext uri="{BB962C8B-B14F-4D97-AF65-F5344CB8AC3E}">
        <p14:creationId xmlns:p14="http://schemas.microsoft.com/office/powerpoint/2010/main" val="336976592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DFF5396-F30B-72C2-2D66-D26EA16E7BDD}"/>
              </a:ext>
            </a:extLst>
          </p:cNvPr>
          <p:cNvSpPr txBox="1"/>
          <p:nvPr/>
        </p:nvSpPr>
        <p:spPr>
          <a:xfrm>
            <a:off x="315883" y="665018"/>
            <a:ext cx="11405062" cy="3491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Observe que o valor total do financiamento sofreu alteração e será de: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1877,34∙218=409 260,12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Assim,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450 561,6 - 409 260,12=41 301,48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O impacto foi de R$ 41 301,48, fazendo uma amortização de R$ 10 000,00, no 48° mês. </a:t>
            </a:r>
          </a:p>
          <a:p>
            <a:endParaRPr lang="pt-BR" sz="2400" dirty="0">
              <a:latin typeface="Arial Narrow" panose="020B0606020202030204" pitchFamily="34" charset="0"/>
            </a:endParaRPr>
          </a:p>
          <a:p>
            <a:r>
              <a:rPr lang="pt-BR" sz="2400" dirty="0">
                <a:latin typeface="Arial Narrow" panose="020B0606020202030204" pitchFamily="34" charset="0"/>
              </a:rPr>
              <a:t>Por fim, levando em consideração a amortização de R$ 10 000,00, temos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409 260,12+10 000= 419 260,12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Portanto, o valor total pago por Henrique é de R$ 419 260,12.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3777991-3913-A4BA-C6C6-121D8E907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69" y="4256116"/>
            <a:ext cx="1640378" cy="51068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E5261AC-5589-5933-AC6C-FC4D3879205A}"/>
              </a:ext>
            </a:extLst>
          </p:cNvPr>
          <p:cNvSpPr txBox="1"/>
          <p:nvPr/>
        </p:nvSpPr>
        <p:spPr>
          <a:xfrm>
            <a:off x="393469" y="4866553"/>
            <a:ext cx="114050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Por isso, ao escolher algum financiamento, </a:t>
            </a:r>
            <a:r>
              <a:rPr lang="pt-BR" sz="2400" dirty="0" err="1">
                <a:latin typeface="Arial Narrow" panose="020B0606020202030204" pitchFamily="34" charset="0"/>
              </a:rPr>
              <a:t>Price</a:t>
            </a:r>
            <a:r>
              <a:rPr lang="pt-BR" sz="2400" dirty="0">
                <a:latin typeface="Arial Narrow" panose="020B0606020202030204" pitchFamily="34" charset="0"/>
              </a:rPr>
              <a:t> ou SAC, além de planejar o impacto em sua renda, uma dica importante é a amortização extra. Tanto para amenizar o valor total pago, quanto para diminuir a quantidade de prestações.</a:t>
            </a:r>
          </a:p>
        </p:txBody>
      </p:sp>
    </p:spTree>
    <p:extLst>
      <p:ext uri="{BB962C8B-B14F-4D97-AF65-F5344CB8AC3E}">
        <p14:creationId xmlns:p14="http://schemas.microsoft.com/office/powerpoint/2010/main" val="399833461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16110CD-E064-37A2-CB61-D9720756D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80" y="393093"/>
            <a:ext cx="2640047" cy="51627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4297538-21FA-F1B1-1B60-00E0F054F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327" y="665065"/>
            <a:ext cx="5930879" cy="297861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01C00BE-6A5A-2A3B-BB8E-3A7ED9BBFADE}"/>
              </a:ext>
            </a:extLst>
          </p:cNvPr>
          <p:cNvSpPr txBox="1"/>
          <p:nvPr/>
        </p:nvSpPr>
        <p:spPr>
          <a:xfrm>
            <a:off x="338051" y="3544038"/>
            <a:ext cx="115914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Os valores arrecadados com o imposto de renda contribuem para o desenvolvimento do Brasil, financiando a saúde, educação, segurança e inúmeros serviços públicos prestados ao cidadão brasileiro.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Essa arrecadação ocorre de diversas maneiras, sendo as mais comuns: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1C19753-0C54-5716-87D9-7A6F5B569339}"/>
              </a:ext>
            </a:extLst>
          </p:cNvPr>
          <p:cNvSpPr txBox="1"/>
          <p:nvPr/>
        </p:nvSpPr>
        <p:spPr>
          <a:xfrm>
            <a:off x="338051" y="5113698"/>
            <a:ext cx="115158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182563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•	O Imposto de Renda Retido na Fonte (IRRF): onde a tributação ou arrecadação é realizada diretamente no salário bruto do trabalhador, apresentada nos registros da Carteira de Trabalho e Previdência Social (CTPS) e nos contracheques, como um dos descontos mensais. </a:t>
            </a:r>
          </a:p>
        </p:txBody>
      </p:sp>
    </p:spTree>
    <p:extLst>
      <p:ext uri="{BB962C8B-B14F-4D97-AF65-F5344CB8AC3E}">
        <p14:creationId xmlns:p14="http://schemas.microsoft.com/office/powerpoint/2010/main" val="130410505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9B8C477-4DF9-7ACA-70AF-C3429D3426FF}"/>
              </a:ext>
            </a:extLst>
          </p:cNvPr>
          <p:cNvSpPr txBox="1"/>
          <p:nvPr/>
        </p:nvSpPr>
        <p:spPr>
          <a:xfrm>
            <a:off x="552797" y="799467"/>
            <a:ext cx="1116814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266700" algn="l"/>
              </a:tabLst>
            </a:pPr>
            <a:r>
              <a:rPr lang="pt-BR" dirty="0"/>
              <a:t>•	</a:t>
            </a:r>
            <a:r>
              <a:rPr lang="pt-BR" sz="2400" dirty="0">
                <a:latin typeface="Arial Narrow" panose="020B0606020202030204" pitchFamily="34" charset="0"/>
              </a:rPr>
              <a:t>O Imposto de Renda sobre a Pessoa Física (IRPF): também conhecida como Declaração de Ajuste Anual é a declaração dos impostos devidos à pessoa física que recebe rendimentos de investimentos, pensões, aluguéis etc.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Em geral, todo cidadão que recebe acima de um determinado valor, definido pelo Governo Federal, precisa fazer a declaração do Imposto de Renda. No Brasil, o órgão responsável pela arrecadação é a Receita Federal, subordinada ao Ministério da Fazenda. Além disso, a Receita é encarregada da fiscalização e controle aduaneiro (fiscalização de empresas estrangeiras) e do combate à sonegação fiscal.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AF7568E-2E77-5FD9-12FA-CD1E5E18BD78}"/>
              </a:ext>
            </a:extLst>
          </p:cNvPr>
          <p:cNvSpPr txBox="1"/>
          <p:nvPr/>
        </p:nvSpPr>
        <p:spPr>
          <a:xfrm>
            <a:off x="552797" y="3846456"/>
            <a:ext cx="1108640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Por que devemos declarar o imposto de renda?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A partir da declaração é que a receita verifica se o valor cobrado do cidadão é realmente o valor que ele deveria pagar de acordo com a renda. Quando o valor retido for maior do que se deve, é feita a restituição, ou seja, é devolvida a diferença entre a arrecadação e o que se deve ao contribuinte. Caso contrário, é necessário pagar a diferença aos cofres públicos. </a:t>
            </a:r>
          </a:p>
        </p:txBody>
      </p:sp>
    </p:spTree>
    <p:extLst>
      <p:ext uri="{BB962C8B-B14F-4D97-AF65-F5344CB8AC3E}">
        <p14:creationId xmlns:p14="http://schemas.microsoft.com/office/powerpoint/2010/main" val="257679564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390AA75-7CBA-43B3-1DDB-E1C28C53A5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260" b="9843"/>
          <a:stretch/>
        </p:blipFill>
        <p:spPr>
          <a:xfrm>
            <a:off x="3574472" y="1681221"/>
            <a:ext cx="5923389" cy="387044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10E8EE0-6DAA-D99F-3E06-91F314DBCBBA}"/>
              </a:ext>
            </a:extLst>
          </p:cNvPr>
          <p:cNvSpPr txBox="1"/>
          <p:nvPr/>
        </p:nvSpPr>
        <p:spPr>
          <a:xfrm>
            <a:off x="348764" y="411903"/>
            <a:ext cx="114220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Mas afinal, quais são os valores taxados no IR?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Observe, a seguir, a tabela de incidência e deduções mensais para cálculo do imposto sobre a renda das pessoas físicas (IRPF) em 2024, do governo federal brasileiro.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01CF18A-7160-C15E-E4FB-3A13001D7F22}"/>
              </a:ext>
            </a:extLst>
          </p:cNvPr>
          <p:cNvSpPr txBox="1"/>
          <p:nvPr/>
        </p:nvSpPr>
        <p:spPr>
          <a:xfrm>
            <a:off x="384971" y="5620653"/>
            <a:ext cx="114220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</a:rPr>
              <a:t>Rendimentos previdenciários isentos para maiores de 65 anos: R$ 1.903,98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* Dedução mensal por dependente: R$ 189,59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* Limite mensal de desconto simplificado: R$ 564,80</a:t>
            </a:r>
          </a:p>
        </p:txBody>
      </p:sp>
    </p:spTree>
    <p:extLst>
      <p:ext uri="{BB962C8B-B14F-4D97-AF65-F5344CB8AC3E}">
        <p14:creationId xmlns:p14="http://schemas.microsoft.com/office/powerpoint/2010/main" val="95967069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6018C9F-41C1-7840-1B42-CACFA7E12C68}"/>
              </a:ext>
            </a:extLst>
          </p:cNvPr>
          <p:cNvSpPr txBox="1"/>
          <p:nvPr/>
        </p:nvSpPr>
        <p:spPr>
          <a:xfrm>
            <a:off x="292328" y="365275"/>
            <a:ext cx="1148403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82563" algn="l"/>
                <a:tab pos="266700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Alguns pontos importantes a se destacar: </a:t>
            </a:r>
          </a:p>
          <a:p>
            <a:pPr>
              <a:tabLst>
                <a:tab pos="182563" algn="l"/>
                <a:tab pos="266700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•	Base de cálculo é a faixa de renda, na qual será aplicado o percentual da alíquota. </a:t>
            </a:r>
          </a:p>
          <a:p>
            <a:pPr>
              <a:tabLst>
                <a:tab pos="182563" algn="l"/>
                <a:tab pos="266700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•	Alíquota é o percentual do valor que será retido.</a:t>
            </a:r>
          </a:p>
          <a:p>
            <a:pPr>
              <a:tabLst>
                <a:tab pos="182563" algn="l"/>
                <a:tab pos="266700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•	Dedução é o valor que será reduzido do percentual da alíquota.</a:t>
            </a:r>
          </a:p>
          <a:p>
            <a:pPr>
              <a:tabLst>
                <a:tab pos="182563" algn="l"/>
                <a:tab pos="266700" algn="l"/>
              </a:tabLst>
            </a:pPr>
            <a:r>
              <a:rPr lang="pt-BR" sz="2400" dirty="0">
                <a:latin typeface="Arial Narrow" panose="020B0606020202030204" pitchFamily="34" charset="0"/>
              </a:rPr>
              <a:t>•	Limite mensal de desconto simplificado é a dedução aplicada na renda bruta, para iniciar o cálculo do IR.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D3BFF15-B638-8FD9-85F9-F90B57CAD90F}"/>
              </a:ext>
            </a:extLst>
          </p:cNvPr>
          <p:cNvSpPr txBox="1"/>
          <p:nvPr/>
        </p:nvSpPr>
        <p:spPr>
          <a:xfrm>
            <a:off x="308956" y="2614740"/>
            <a:ext cx="11484033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Vamos calcular o IRRF de um trabalhador cujo salário bruto é de R$ 3000,00.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Comece aplicando o desconto simplificado sobre o salário bruto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Assim, o valor da base de cálculo será de R$ 2435,20. E dessa forma, este salário se adequa à alíquota de 7,5%.</a:t>
            </a:r>
          </a:p>
          <a:p>
            <a:r>
              <a:rPr lang="pt-BR" dirty="0"/>
              <a:t>Aplicando a alíquota de 7,5% da base de cálculo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Aplicando a dedução nesta faixa de desconto</a:t>
            </a:r>
          </a:p>
          <a:p>
            <a:endParaRPr lang="pt-BR" dirty="0"/>
          </a:p>
          <a:p>
            <a:r>
              <a:rPr lang="pt-BR" dirty="0"/>
              <a:t>Portanto, o valor retido do IR deste trabalhador é de R$ 13,20 mensalmente.</a:t>
            </a:r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4B28BB7-F56E-08F1-F466-6CBFF4E0F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1995" y="3429000"/>
            <a:ext cx="2734049" cy="49600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38822D3-FCA8-7183-1A71-377C5175C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939" y="4404043"/>
            <a:ext cx="4425433" cy="37293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F3502D7-1D25-FFD5-91B9-A79C5B430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3939" y="5275431"/>
            <a:ext cx="2029108" cy="25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8574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EDA6C81-9F07-BE1B-962D-0E27D8D2F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67" y="478465"/>
            <a:ext cx="3105583" cy="51442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61222A8-112D-4B42-6D8D-96596C33CC09}"/>
              </a:ext>
            </a:extLst>
          </p:cNvPr>
          <p:cNvSpPr txBox="1"/>
          <p:nvPr/>
        </p:nvSpPr>
        <p:spPr>
          <a:xfrm>
            <a:off x="329435" y="1247941"/>
            <a:ext cx="115910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8. Qual é o valor do desconto IRRF de um assalariado cujo salário bruto mensal é de R$ 6550,00, em 2024?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041D596-724E-5FBC-48F0-F11FB58C1A4C}"/>
              </a:ext>
            </a:extLst>
          </p:cNvPr>
          <p:cNvSpPr txBox="1"/>
          <p:nvPr/>
        </p:nvSpPr>
        <p:spPr>
          <a:xfrm>
            <a:off x="329435" y="2333992"/>
            <a:ext cx="1159101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9. O salário líquido de um assalariado é calculado a partir do salário bruto, cujo valor é R$ 4200,00, com dois descontos. São eles: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I. O Imposto de Renda (IRRF), segundo a regra de 2024;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II. O da Previdência Social (INSS), 12% sobre o salário bruto.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Qual é o valor do salário líquido desse assalariado?</a:t>
            </a:r>
          </a:p>
        </p:txBody>
      </p:sp>
    </p:spTree>
    <p:extLst>
      <p:ext uri="{BB962C8B-B14F-4D97-AF65-F5344CB8AC3E}">
        <p14:creationId xmlns:p14="http://schemas.microsoft.com/office/powerpoint/2010/main" val="70105745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B0264EFE-36CA-4144-5E66-4DCD9C4F89F1}"/>
              </a:ext>
            </a:extLst>
          </p:cNvPr>
          <p:cNvSpPr txBox="1"/>
          <p:nvPr/>
        </p:nvSpPr>
        <p:spPr>
          <a:xfrm>
            <a:off x="389932" y="509875"/>
            <a:ext cx="114307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10. (ENEM-2011) Um jovem investidor precisa escolher qual investimento lhe trará maior retorno financeiro em uma aplicação de R$ 500,00. Para isso, pesquisa o rendimento e o imposto a ser pago em dois investimentos: poupança e CDB (certificado de depósito bancário).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96D4925-D239-2371-3CEF-F436B034A1E4}"/>
              </a:ext>
            </a:extLst>
          </p:cNvPr>
          <p:cNvSpPr txBox="1"/>
          <p:nvPr/>
        </p:nvSpPr>
        <p:spPr>
          <a:xfrm>
            <a:off x="448901" y="1683648"/>
            <a:ext cx="60932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As informações obtidas estão resumidas no quadro: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B4A4C49-41DB-8FDD-B72D-C608490ED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515" y="2098230"/>
            <a:ext cx="3898118" cy="208886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3E69A0EA-2BD9-81F3-3E89-9C74EC16EAB6}"/>
              </a:ext>
            </a:extLst>
          </p:cNvPr>
          <p:cNvSpPr txBox="1"/>
          <p:nvPr/>
        </p:nvSpPr>
        <p:spPr>
          <a:xfrm>
            <a:off x="389932" y="4138814"/>
            <a:ext cx="11264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Para o jovem investidor, ao final de um mês, a aplicação mais vantajosa é 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C6F24D4-CB50-CD56-69F8-97890A2B0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32" y="4600479"/>
            <a:ext cx="6211167" cy="18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27188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87629D3-D667-ADC7-CE79-BD3A64DFE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374" y="492663"/>
            <a:ext cx="5001323" cy="55252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4670D0A-1071-387B-09C0-33BD9850545D}"/>
              </a:ext>
            </a:extLst>
          </p:cNvPr>
          <p:cNvSpPr txBox="1"/>
          <p:nvPr/>
        </p:nvSpPr>
        <p:spPr>
          <a:xfrm>
            <a:off x="319723" y="982530"/>
            <a:ext cx="1143407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1</a:t>
            </a:r>
            <a:r>
              <a:rPr lang="pt-BR" sz="2000" dirty="0">
                <a:latin typeface="Arial Narrow" panose="020B0606020202030204" pitchFamily="34" charset="0"/>
              </a:rPr>
              <a:t>. (</a:t>
            </a:r>
            <a:r>
              <a:rPr lang="pt-BR" sz="2000" b="1" dirty="0">
                <a:latin typeface="Arial Narrow" panose="020B0606020202030204" pitchFamily="34" charset="0"/>
              </a:rPr>
              <a:t>ENEM-2020</a:t>
            </a:r>
            <a:r>
              <a:rPr lang="pt-BR" sz="2000" dirty="0">
                <a:latin typeface="Arial Narrow" panose="020B0606020202030204" pitchFamily="34" charset="0"/>
              </a:rPr>
              <a:t>) Em uma campanha promocional de uma loja, um cliente gira uma roleta, conforme a apresentada no esquema, almejando obter um desconto sobre o valor total de sua compra. O resultado é o que está marcado na região apontada pela seta, sendo que todas as regiões são congruentes. Além disso, um dispositivo impede que a seta venha a apontar exatamente para a linha de fronteira entre duas regiões adjacentes. Um cliente realiza uma compra e gira a roleta, torcendo para obter o desconto máximo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85F1F32-353B-0A70-5353-81C09BAA9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3570" y="2348352"/>
            <a:ext cx="1924860" cy="158197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C23A8ECF-6240-F31A-EF4E-8275465F25A6}"/>
              </a:ext>
            </a:extLst>
          </p:cNvPr>
          <p:cNvSpPr txBox="1"/>
          <p:nvPr/>
        </p:nvSpPr>
        <p:spPr>
          <a:xfrm>
            <a:off x="353374" y="4141983"/>
            <a:ext cx="114004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A probabilidade, em porcentagem, de esse cliente ganhar o desconto máximo com um único giro da roleta é melhor aproximada por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(A) 8,3.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(B) 10,0.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(C) 12,5.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(D) 16,6.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(E) 50,0. </a:t>
            </a:r>
          </a:p>
        </p:txBody>
      </p:sp>
    </p:spTree>
    <p:extLst>
      <p:ext uri="{BB962C8B-B14F-4D97-AF65-F5344CB8AC3E}">
        <p14:creationId xmlns:p14="http://schemas.microsoft.com/office/powerpoint/2010/main" val="278499192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1FB1E62-A549-71D7-7E02-26D3E48682CD}"/>
              </a:ext>
            </a:extLst>
          </p:cNvPr>
          <p:cNvSpPr txBox="1"/>
          <p:nvPr/>
        </p:nvSpPr>
        <p:spPr>
          <a:xfrm>
            <a:off x="362296" y="893585"/>
            <a:ext cx="1146740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atin typeface="Arial Narrow" panose="020B0606020202030204" pitchFamily="34" charset="0"/>
              </a:rPr>
              <a:t>2</a:t>
            </a:r>
            <a:r>
              <a:rPr lang="pt-BR" sz="2400" dirty="0">
                <a:latin typeface="Arial Narrow" panose="020B0606020202030204" pitchFamily="34" charset="0"/>
              </a:rPr>
              <a:t>. Cláudio quitou um empréstimo iniciado há 5 anos, totalizando o valor de R$ 342 200,00. Sabe-se que ele pagou 18% a mais do que o negociado.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Qual foi o valor negociado?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(A) R$ 52 200,00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R$ 61 600,00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R$ 190 100,00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R$ 290 000,00 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R$ 403 796,00 </a:t>
            </a:r>
          </a:p>
        </p:txBody>
      </p:sp>
    </p:spTree>
    <p:extLst>
      <p:ext uri="{BB962C8B-B14F-4D97-AF65-F5344CB8AC3E}">
        <p14:creationId xmlns:p14="http://schemas.microsoft.com/office/powerpoint/2010/main" val="123121645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65B16ED-99BC-55BA-8F4D-7F1FBD7488A8}"/>
              </a:ext>
            </a:extLst>
          </p:cNvPr>
          <p:cNvSpPr txBox="1"/>
          <p:nvPr/>
        </p:nvSpPr>
        <p:spPr>
          <a:xfrm>
            <a:off x="436418" y="583611"/>
            <a:ext cx="11450781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Arial Narrow" panose="020B0606020202030204" pitchFamily="34" charset="0"/>
              </a:rPr>
              <a:t>3</a:t>
            </a:r>
            <a:r>
              <a:rPr lang="pt-BR" sz="2400" dirty="0">
                <a:latin typeface="Arial Narrow" panose="020B0606020202030204" pitchFamily="34" charset="0"/>
              </a:rPr>
              <a:t>. Um casal pesquisou o preço de um mesmo tipo de par de alianças em quatro joalherias diferentes: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• Joalheria I: R$ 600,00 no cartão de crédito ou com desconto de 14% para pagamento em dinheiro;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• Joalheria II: R$ 555,00 no cartão de crédito ou com desconto de 5% para pagamento em dinheiro;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• Joalheria III: R$ 650,00 no cartão de crédito ou com desconto de 20% para pagamento em dinheiro;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• Joalheria IV: R$ 550,00 no cartão de crédito ou com desconto de 6% para pagamento em dinheiro.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Em qual joalheria o valor do par de alianças para pagamento em dinheiro é menor?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(A) I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II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III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IV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Nenhuma das alternativas</a:t>
            </a:r>
          </a:p>
        </p:txBody>
      </p:sp>
    </p:spTree>
    <p:extLst>
      <p:ext uri="{BB962C8B-B14F-4D97-AF65-F5344CB8AC3E}">
        <p14:creationId xmlns:p14="http://schemas.microsoft.com/office/powerpoint/2010/main" val="58474847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0EACAC5-DB68-15B0-1FAE-59C0D161237F}"/>
              </a:ext>
            </a:extLst>
          </p:cNvPr>
          <p:cNvSpPr txBox="1"/>
          <p:nvPr/>
        </p:nvSpPr>
        <p:spPr>
          <a:xfrm>
            <a:off x="336666" y="533736"/>
            <a:ext cx="1143415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Arial Narrow" panose="020B0606020202030204" pitchFamily="34" charset="0"/>
              </a:rPr>
              <a:t>4</a:t>
            </a:r>
            <a:r>
              <a:rPr lang="pt-BR" sz="2400" dirty="0">
                <a:latin typeface="Arial Narrow" panose="020B0606020202030204" pitchFamily="34" charset="0"/>
              </a:rPr>
              <a:t>. (ENEM 2021) Um atleta produz sua própria refeição com custo fixo de R$ 10,00. Ela é composta por 400 g de frango, 600 g de batata-doce e uma hortaliça. Atualmente, os preços dos produtos para essa refeição são: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Em relação a esses preços, haverá um aumento de 50% no preço do quilograma de batata-doce, e os outros preços não serão alterados. O atleta deseja manter o custo da refeição, a quantidade de batata-doce e a hortaliça. Portanto, terá que reduzir a quantidade de frango.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Qual deve ser a redução percentual da quantidade de frango para que o atleta alcance seu objetivo?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(A) 12,5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(B) 28,0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(C) 30,0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(D) 50,0</a:t>
            </a:r>
          </a:p>
          <a:p>
            <a:r>
              <a:rPr lang="pt-BR" sz="2400" dirty="0">
                <a:latin typeface="Arial Narrow" panose="020B0606020202030204" pitchFamily="34" charset="0"/>
              </a:rPr>
              <a:t>(E) 70,0</a:t>
            </a:r>
          </a:p>
        </p:txBody>
      </p:sp>
    </p:spTree>
    <p:extLst>
      <p:ext uri="{BB962C8B-B14F-4D97-AF65-F5344CB8AC3E}">
        <p14:creationId xmlns:p14="http://schemas.microsoft.com/office/powerpoint/2010/main" val="15302978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B2DB5D9-FD02-737A-34DB-2AC3239CEC5E}"/>
              </a:ext>
            </a:extLst>
          </p:cNvPr>
          <p:cNvSpPr txBox="1"/>
          <p:nvPr/>
        </p:nvSpPr>
        <p:spPr>
          <a:xfrm>
            <a:off x="369916" y="644480"/>
            <a:ext cx="1140090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5. (</a:t>
            </a:r>
            <a:r>
              <a:rPr lang="pt-BR" sz="2400" b="1" dirty="0">
                <a:latin typeface="Arial Narrow" panose="020B0606020202030204" pitchFamily="34" charset="0"/>
              </a:rPr>
              <a:t>ENEM- 2023</a:t>
            </a:r>
            <a:r>
              <a:rPr lang="pt-BR" sz="2400" dirty="0">
                <a:latin typeface="Arial Narrow" panose="020B0606020202030204" pitchFamily="34" charset="0"/>
              </a:rPr>
              <a:t>) Um pescador tem um custo fixo diário de R$ 900,00 com combustível, iscas, manutenção de seu barco e outras pequenas despesas. Ele vende cada quilograma de peixe por R$ 5,00. Sua meta é obter um lucro mínimo de R$ 800,00 por dia. Sozinho, ele consegue, ao final de um dia de trabalho, pescar 180 kg de peixe, o que é suficiente apenas para cobrir o custo fixo diário. Portanto, precisa contratar ajudantes, pagando para cada um R$ 250,00 por dia de trabalho. Além desse valor, 4% da receita obtida pela venda de peixe é repartida igualmente entre os ajudantes. Considerando o tamanho de seu barco, ele pode contratar até 5 ajudantes. Ele sabe que com um ajudante a pesca diária é de 300 kg e que, a partir do segundo ajudante contratado, aumenta-se em 100 kg a quantidade de peixe pescada por ajudante em um dia de trabalho.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1C1A2A6-2E09-C97A-ABFB-957F29FD5236}"/>
              </a:ext>
            </a:extLst>
          </p:cNvPr>
          <p:cNvSpPr txBox="1"/>
          <p:nvPr/>
        </p:nvSpPr>
        <p:spPr>
          <a:xfrm>
            <a:off x="369916" y="4060800"/>
            <a:ext cx="114009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A quantidade mínima de ajudantes que esse pescador precisa contratar para conseguir o lucro diário pretendido é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3299701-3739-03B4-C7D1-5451E239FF4D}"/>
              </a:ext>
            </a:extLst>
          </p:cNvPr>
          <p:cNvSpPr txBox="1"/>
          <p:nvPr/>
        </p:nvSpPr>
        <p:spPr>
          <a:xfrm>
            <a:off x="369915" y="4891797"/>
            <a:ext cx="60932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(A) 1.</a:t>
            </a:r>
          </a:p>
          <a:p>
            <a:r>
              <a:rPr lang="pt-BR" dirty="0"/>
              <a:t>(B) 2.</a:t>
            </a:r>
          </a:p>
          <a:p>
            <a:r>
              <a:rPr lang="pt-BR" dirty="0"/>
              <a:t>(C) 3.</a:t>
            </a:r>
          </a:p>
          <a:p>
            <a:r>
              <a:rPr lang="pt-BR" dirty="0"/>
              <a:t>(D) 4.</a:t>
            </a:r>
          </a:p>
          <a:p>
            <a:r>
              <a:rPr lang="pt-BR" dirty="0"/>
              <a:t>(E) 5.</a:t>
            </a:r>
          </a:p>
        </p:txBody>
      </p:sp>
    </p:spTree>
    <p:extLst>
      <p:ext uri="{BB962C8B-B14F-4D97-AF65-F5344CB8AC3E}">
        <p14:creationId xmlns:p14="http://schemas.microsoft.com/office/powerpoint/2010/main" val="330768138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263083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236447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19F97-9B09-EBC4-E094-35C33E680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5C993F06-6BCE-E434-D5F0-FCECC4B83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619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3289</TotalTime>
  <Words>3655</Words>
  <Application>Microsoft Office PowerPoint</Application>
  <PresentationFormat>Widescreen</PresentationFormat>
  <Paragraphs>273</Paragraphs>
  <Slides>129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129</vt:i4>
      </vt:variant>
    </vt:vector>
  </HeadingPairs>
  <TitlesOfParts>
    <vt:vector size="134" baseType="lpstr">
      <vt:lpstr>Aptos</vt:lpstr>
      <vt:lpstr>Arial</vt:lpstr>
      <vt:lpstr>Arial Narrow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Cristiane Gonzaga Carneiro Silva</cp:lastModifiedBy>
  <cp:revision>86</cp:revision>
  <dcterms:created xsi:type="dcterms:W3CDTF">2023-05-30T13:00:46Z</dcterms:created>
  <dcterms:modified xsi:type="dcterms:W3CDTF">2024-09-03T13:37:42Z</dcterms:modified>
</cp:coreProperties>
</file>