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52" r:id="rId2"/>
  </p:sldMasterIdLst>
  <p:notesMasterIdLst>
    <p:notesMasterId r:id="rId146"/>
  </p:notesMasterIdLst>
  <p:sldIdLst>
    <p:sldId id="380" r:id="rId3"/>
    <p:sldId id="256" r:id="rId4"/>
    <p:sldId id="275" r:id="rId5"/>
    <p:sldId id="274" r:id="rId6"/>
    <p:sldId id="273" r:id="rId7"/>
    <p:sldId id="272" r:id="rId8"/>
    <p:sldId id="270" r:id="rId9"/>
    <p:sldId id="268" r:id="rId10"/>
    <p:sldId id="267" r:id="rId11"/>
    <p:sldId id="382" r:id="rId12"/>
    <p:sldId id="266" r:id="rId13"/>
    <p:sldId id="278" r:id="rId14"/>
    <p:sldId id="262" r:id="rId15"/>
    <p:sldId id="261" r:id="rId16"/>
    <p:sldId id="260" r:id="rId17"/>
    <p:sldId id="449" r:id="rId18"/>
    <p:sldId id="384" r:id="rId19"/>
    <p:sldId id="258" r:id="rId20"/>
    <p:sldId id="279" r:id="rId21"/>
    <p:sldId id="280" r:id="rId22"/>
    <p:sldId id="283" r:id="rId23"/>
    <p:sldId id="277" r:id="rId24"/>
    <p:sldId id="276" r:id="rId25"/>
    <p:sldId id="383" r:id="rId26"/>
    <p:sldId id="289" r:id="rId27"/>
    <p:sldId id="386" r:id="rId28"/>
    <p:sldId id="294" r:id="rId29"/>
    <p:sldId id="387" r:id="rId30"/>
    <p:sldId id="389" r:id="rId31"/>
    <p:sldId id="302" r:id="rId32"/>
    <p:sldId id="284" r:id="rId33"/>
    <p:sldId id="282" r:id="rId34"/>
    <p:sldId id="297" r:id="rId35"/>
    <p:sldId id="281" r:id="rId36"/>
    <p:sldId id="390" r:id="rId37"/>
    <p:sldId id="257" r:id="rId38"/>
    <p:sldId id="391" r:id="rId39"/>
    <p:sldId id="296" r:id="rId40"/>
    <p:sldId id="295" r:id="rId41"/>
    <p:sldId id="392" r:id="rId42"/>
    <p:sldId id="393" r:id="rId43"/>
    <p:sldId id="394" r:id="rId44"/>
    <p:sldId id="293" r:id="rId45"/>
    <p:sldId id="395" r:id="rId46"/>
    <p:sldId id="396" r:id="rId47"/>
    <p:sldId id="301" r:id="rId48"/>
    <p:sldId id="298" r:id="rId49"/>
    <p:sldId id="300" r:id="rId50"/>
    <p:sldId id="311" r:id="rId51"/>
    <p:sldId id="310" r:id="rId52"/>
    <p:sldId id="397" r:id="rId53"/>
    <p:sldId id="398" r:id="rId54"/>
    <p:sldId id="308" r:id="rId55"/>
    <p:sldId id="307" r:id="rId56"/>
    <p:sldId id="319" r:id="rId57"/>
    <p:sldId id="327" r:id="rId58"/>
    <p:sldId id="326" r:id="rId59"/>
    <p:sldId id="325" r:id="rId60"/>
    <p:sldId id="320" r:id="rId61"/>
    <p:sldId id="450" r:id="rId62"/>
    <p:sldId id="329" r:id="rId63"/>
    <p:sldId id="334" r:id="rId64"/>
    <p:sldId id="399" r:id="rId65"/>
    <p:sldId id="400" r:id="rId66"/>
    <p:sldId id="333" r:id="rId67"/>
    <p:sldId id="401" r:id="rId68"/>
    <p:sldId id="402" r:id="rId69"/>
    <p:sldId id="403" r:id="rId70"/>
    <p:sldId id="404" r:id="rId71"/>
    <p:sldId id="405" r:id="rId72"/>
    <p:sldId id="360" r:id="rId73"/>
    <p:sldId id="358" r:id="rId74"/>
    <p:sldId id="361" r:id="rId75"/>
    <p:sldId id="359" r:id="rId76"/>
    <p:sldId id="406" r:id="rId77"/>
    <p:sldId id="357" r:id="rId78"/>
    <p:sldId id="363" r:id="rId79"/>
    <p:sldId id="346" r:id="rId80"/>
    <p:sldId id="362" r:id="rId81"/>
    <p:sldId id="407" r:id="rId82"/>
    <p:sldId id="345" r:id="rId83"/>
    <p:sldId id="408" r:id="rId84"/>
    <p:sldId id="356" r:id="rId85"/>
    <p:sldId id="409" r:id="rId86"/>
    <p:sldId id="365" r:id="rId87"/>
    <p:sldId id="367" r:id="rId88"/>
    <p:sldId id="410" r:id="rId89"/>
    <p:sldId id="411" r:id="rId90"/>
    <p:sldId id="412" r:id="rId91"/>
    <p:sldId id="414" r:id="rId92"/>
    <p:sldId id="413" r:id="rId93"/>
    <p:sldId id="420" r:id="rId94"/>
    <p:sldId id="415" r:id="rId95"/>
    <p:sldId id="418" r:id="rId96"/>
    <p:sldId id="419" r:id="rId97"/>
    <p:sldId id="417" r:id="rId98"/>
    <p:sldId id="416" r:id="rId99"/>
    <p:sldId id="422" r:id="rId100"/>
    <p:sldId id="421" r:id="rId101"/>
    <p:sldId id="423" r:id="rId102"/>
    <p:sldId id="424" r:id="rId103"/>
    <p:sldId id="425" r:id="rId104"/>
    <p:sldId id="426" r:id="rId105"/>
    <p:sldId id="427" r:id="rId106"/>
    <p:sldId id="428" r:id="rId107"/>
    <p:sldId id="429" r:id="rId108"/>
    <p:sldId id="430" r:id="rId109"/>
    <p:sldId id="431" r:id="rId110"/>
    <p:sldId id="432" r:id="rId111"/>
    <p:sldId id="433" r:id="rId112"/>
    <p:sldId id="434" r:id="rId113"/>
    <p:sldId id="435" r:id="rId114"/>
    <p:sldId id="436" r:id="rId115"/>
    <p:sldId id="437" r:id="rId116"/>
    <p:sldId id="438" r:id="rId117"/>
    <p:sldId id="439" r:id="rId118"/>
    <p:sldId id="440" r:id="rId119"/>
    <p:sldId id="441" r:id="rId120"/>
    <p:sldId id="442" r:id="rId121"/>
    <p:sldId id="443" r:id="rId122"/>
    <p:sldId id="444" r:id="rId123"/>
    <p:sldId id="445" r:id="rId124"/>
    <p:sldId id="447" r:id="rId125"/>
    <p:sldId id="446" r:id="rId126"/>
    <p:sldId id="448" r:id="rId127"/>
    <p:sldId id="451" r:id="rId128"/>
    <p:sldId id="452" r:id="rId129"/>
    <p:sldId id="453" r:id="rId130"/>
    <p:sldId id="454" r:id="rId131"/>
    <p:sldId id="455" r:id="rId132"/>
    <p:sldId id="456" r:id="rId133"/>
    <p:sldId id="457" r:id="rId134"/>
    <p:sldId id="458" r:id="rId135"/>
    <p:sldId id="459" r:id="rId136"/>
    <p:sldId id="460" r:id="rId137"/>
    <p:sldId id="461" r:id="rId138"/>
    <p:sldId id="462" r:id="rId139"/>
    <p:sldId id="463" r:id="rId140"/>
    <p:sldId id="464" r:id="rId141"/>
    <p:sldId id="465" r:id="rId142"/>
    <p:sldId id="466" r:id="rId143"/>
    <p:sldId id="467" r:id="rId144"/>
    <p:sldId id="379" r:id="rId14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83E3"/>
    <a:srgbClr val="5D5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8" autoAdjust="0"/>
    <p:restoredTop sz="88741" autoAdjust="0"/>
  </p:normalViewPr>
  <p:slideViewPr>
    <p:cSldViewPr snapToGrid="0">
      <p:cViewPr varScale="1">
        <p:scale>
          <a:sx n="98" d="100"/>
          <a:sy n="98" d="100"/>
        </p:scale>
        <p:origin x="90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heme" Target="theme/theme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C728-E922-4AE7-87A0-A18D1FEC1DB0}" type="datetimeFigureOut">
              <a:rPr lang="pt-BR" smtClean="0"/>
              <a:t>03/09/2024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2A704-82F4-4310-B173-D1788FCD4DFB}" type="slidenum">
              <a:rPr lang="pt-BR" smtClean="0"/>
              <a:t>‹nº›</a:t>
            </a:fld>
            <a:endParaRPr lang="pt-BR"/>
          </a:p>
        </p:txBody>
      </p:sp>
    </p:spTree>
    <p:extLst>
      <p:ext uri="{BB962C8B-B14F-4D97-AF65-F5344CB8AC3E}">
        <p14:creationId xmlns:p14="http://schemas.microsoft.com/office/powerpoint/2010/main" val="1704690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89</a:t>
            </a:fld>
            <a:endParaRPr lang="pt-BR"/>
          </a:p>
        </p:txBody>
      </p:sp>
    </p:spTree>
    <p:extLst>
      <p:ext uri="{BB962C8B-B14F-4D97-AF65-F5344CB8AC3E}">
        <p14:creationId xmlns:p14="http://schemas.microsoft.com/office/powerpoint/2010/main" val="2118290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101</a:t>
            </a:fld>
            <a:endParaRPr lang="pt-BR"/>
          </a:p>
        </p:txBody>
      </p:sp>
    </p:spTree>
    <p:extLst>
      <p:ext uri="{BB962C8B-B14F-4D97-AF65-F5344CB8AC3E}">
        <p14:creationId xmlns:p14="http://schemas.microsoft.com/office/powerpoint/2010/main" val="483201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108</a:t>
            </a:fld>
            <a:endParaRPr lang="pt-BR"/>
          </a:p>
        </p:txBody>
      </p:sp>
    </p:spTree>
    <p:extLst>
      <p:ext uri="{BB962C8B-B14F-4D97-AF65-F5344CB8AC3E}">
        <p14:creationId xmlns:p14="http://schemas.microsoft.com/office/powerpoint/2010/main" val="15496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br.pinterest.com/pin/895371969654435399/"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s://download.inep.gov.br/educacao_basica/enem/ppl/2011/PPL_ENEM_2011_06_CINZA.pdf"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download.inep.gov.br/educacao_basica/enem/ppl/2011/PPL_ENEM_2011_06_CINZA.pdf" TargetMode="External"/><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package" Target="../embeddings/Microsoft_Word_Document.docx"/><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www.mundovestibular.com.br/blog/o-quinze-rachel-de-queiroz-resumo"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www.profnelsonjr.com/post/genero-textual-resumo"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s://goias.gov.br/cultura/apos-dez-anos-em-cartaz-espetaculo-o-sumico-da-carroca-encerra-temporada-de-apresentacoes/"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goias.gov.br/cultur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hyperlink" Target="https://mundoeducacao.uol.com.br/literatura/os-generos-literarios.htm" TargetMode="Externa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hyperlink" Target="https://www.letras.mus.br/bruno-e-marrone/"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www.infoescola.com/biografias/william-shakespear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infoescola.com/artes/dramaturgia/"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4.bp.blogspot.com/-zGm7Xqy6EVk/VgnfDTlfNKI/AAAAAAAAJ2U/lCCAkHNpLmc/s1600/digitalizar0015.jpg" TargetMode="External"/><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tirasdemafalda.tumblr.com/image/71864434935"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hyperlink" Target="https://edisciplinas.usp.br/pluginfile.php/7555021/mod_resource/content/1/Manuel%20Bandeira%20-%20poemas.p" TargetMode="Externa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hyperlink" Target="https://www.sonoticiaboa.com.br/2023/07/28/ambientalista-resgata-coruja-volta-todos-dias-para-visitar" TargetMode="Externa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hyperlink" Target="https://www.cnnbrasil.com.br/internacional/entenda-por-que-e-preciso-ativar-o-modo-aviao-dos-celulares-durante-voo/" TargetMode="Externa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static.significados.com.br/foto/charge-o-tempo-cke.jpg"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hyperlink" Target="https://www.cnnbrasil.com.br/internacional/entenda-por-que-e-preciso-ativar-o-modo-aviao-dos-celulares-durante-voo/"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hyperlink" Target="https://g1.globo.com/meio-ambiente/noticia/2023/03/21/relatorio-da-onu-aponta-risco-de-crise-global-por-escassez-de-agua.ghtml" TargetMode="External"/><Relationship Id="rId2" Type="http://schemas.openxmlformats.org/officeDocument/2006/relationships/hyperlink" Target="https://g1.globo.com/tudo-sobre/onu/"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45"/>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alibri" panose="020F0502020204030204"/>
                <a:ea typeface="Verdana" panose="020B0604030504040204" pitchFamily="34" charset="0"/>
                <a:cs typeface="ADLaM Display" panose="02010000000000000000" pitchFamily="2" charset="0"/>
              </a:rPr>
              <a:t>3</a:t>
            </a: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22790"/>
            <a:ext cx="30055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ED7D31"/>
                </a:solidFill>
                <a:effectLst/>
                <a:uLnTx/>
                <a:uFillTx/>
                <a:latin typeface="Calibri" panose="020F0502020204030204"/>
                <a:ea typeface="+mn-ea"/>
                <a:cs typeface="+mn-cs"/>
              </a:rPr>
              <a:t>Outubro /Novembro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EF00E14B-7158-1633-918B-472ADD33FE63}"/>
              </a:ext>
            </a:extLst>
          </p:cNvPr>
          <p:cNvGraphicFramePr>
            <a:graphicFrameLocks noGrp="1"/>
          </p:cNvGraphicFramePr>
          <p:nvPr>
            <p:extLst>
              <p:ext uri="{D42A27DB-BD31-4B8C-83A1-F6EECF244321}">
                <p14:modId xmlns:p14="http://schemas.microsoft.com/office/powerpoint/2010/main" val="2334946892"/>
              </p:ext>
            </p:extLst>
          </p:nvPr>
        </p:nvGraphicFramePr>
        <p:xfrm>
          <a:off x="368368" y="735105"/>
          <a:ext cx="11455264" cy="394448"/>
        </p:xfrm>
        <a:graphic>
          <a:graphicData uri="http://schemas.openxmlformats.org/drawingml/2006/table">
            <a:tbl>
              <a:tblPr firstRow="1" firstCol="1" bandRow="1"/>
              <a:tblGrid>
                <a:gridCol w="11455264">
                  <a:extLst>
                    <a:ext uri="{9D8B030D-6E8A-4147-A177-3AD203B41FA5}">
                      <a16:colId xmlns:a16="http://schemas.microsoft.com/office/drawing/2014/main" val="2031527433"/>
                    </a:ext>
                  </a:extLst>
                </a:gridCol>
              </a:tblGrid>
              <a:tr h="394448">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58625596"/>
                  </a:ext>
                </a:extLst>
              </a:tr>
            </a:tbl>
          </a:graphicData>
        </a:graphic>
      </p:graphicFrame>
      <p:sp>
        <p:nvSpPr>
          <p:cNvPr id="5" name="CaixaDeTexto 4">
            <a:extLst>
              <a:ext uri="{FF2B5EF4-FFF2-40B4-BE49-F238E27FC236}">
                <a16:creationId xmlns:a16="http://schemas.microsoft.com/office/drawing/2014/main" id="{DAF99480-BC72-3E5B-FB95-0E168E35A40A}"/>
              </a:ext>
            </a:extLst>
          </p:cNvPr>
          <p:cNvSpPr txBox="1"/>
          <p:nvPr/>
        </p:nvSpPr>
        <p:spPr>
          <a:xfrm>
            <a:off x="368368" y="1129553"/>
            <a:ext cx="11455264" cy="115416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Outubro</a:t>
            </a: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8B769AA6-4CE5-8799-D54E-B018CC34748A}"/>
              </a:ext>
            </a:extLst>
          </p:cNvPr>
          <p:cNvSpPr txBox="1"/>
          <p:nvPr/>
        </p:nvSpPr>
        <p:spPr>
          <a:xfrm>
            <a:off x="253828" y="2283715"/>
            <a:ext cx="11684344" cy="2905604"/>
          </a:xfrm>
          <a:prstGeom prst="rect">
            <a:avLst/>
          </a:prstGeom>
          <a:noFill/>
        </p:spPr>
        <p:txBody>
          <a:bodyPr wrap="square">
            <a:spAutoFit/>
          </a:bodyPr>
          <a:lstStyle/>
          <a:p>
            <a:pPr marL="342900" lvl="0" indent="-342900">
              <a:lnSpc>
                <a:spcPct val="115000"/>
              </a:lnSpc>
              <a:buFont typeface="+mj-lt"/>
              <a:buAutoNum type="arabicPeriod"/>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Antes de ler os textos, vamos conversar? Observe as imagens.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                                                                   TEXTO II</a:t>
            </a:r>
          </a:p>
          <a:p>
            <a:pPr>
              <a:lnSpc>
                <a:spcPct val="115000"/>
              </a:lnSpc>
              <a:tabLst>
                <a:tab pos="180340" algn="l"/>
              </a:tabLst>
            </a:pPr>
            <a:r>
              <a:rPr lang="pt-BR" sz="1400" kern="100" dirty="0">
                <a:latin typeface="Arial Narrow" panose="020B0606020202030204" pitchFamily="34" charset="0"/>
                <a:ea typeface="Calibri" panose="020F0502020204030204" pitchFamily="34" charset="0"/>
                <a:cs typeface="Times New Roman" panose="02020603050405020304" pitchFamily="18" charset="0"/>
              </a:rPr>
              <a:t> </a:t>
            </a:r>
          </a:p>
          <a:p>
            <a:pPr>
              <a:lnSpc>
                <a:spcPct val="115000"/>
              </a:lnSpc>
              <a:tabLst>
                <a:tab pos="180340" algn="l"/>
              </a:tabLst>
            </a:pPr>
            <a:endParaRPr lang="pt-BR" sz="1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tabLst>
                <a:tab pos="180340" algn="l"/>
              </a:tabLst>
            </a:pP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tabLst>
                <a:tab pos="180340" algn="l"/>
              </a:tabLs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dirty="0">
              <a:latin typeface="Arial Narrow" panose="020B0606020202030204" pitchFamily="34" charset="0"/>
            </a:endParaRPr>
          </a:p>
        </p:txBody>
      </p:sp>
      <p:pic>
        <p:nvPicPr>
          <p:cNvPr id="4" name="Imagem 3" descr="Pin em Cartuns e Charges">
            <a:extLst>
              <a:ext uri="{FF2B5EF4-FFF2-40B4-BE49-F238E27FC236}">
                <a16:creationId xmlns:a16="http://schemas.microsoft.com/office/drawing/2014/main" id="{ADE352F3-C5B7-5347-34A0-C23269CC832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966159" y="3321170"/>
            <a:ext cx="2941608" cy="1868149"/>
          </a:xfrm>
          <a:prstGeom prst="rect">
            <a:avLst/>
          </a:prstGeom>
          <a:noFill/>
          <a:ln>
            <a:noFill/>
          </a:ln>
        </p:spPr>
      </p:pic>
      <p:pic>
        <p:nvPicPr>
          <p:cNvPr id="8" name="Imagem 7" descr="Charge Celular Consumo | Atividades de sentimentos, Livros de humor, Cartum  e charge">
            <a:extLst>
              <a:ext uri="{FF2B5EF4-FFF2-40B4-BE49-F238E27FC236}">
                <a16:creationId xmlns:a16="http://schemas.microsoft.com/office/drawing/2014/main" id="{7819EC10-E94E-C62D-30D3-B13FE640B5B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1" y="3321169"/>
            <a:ext cx="2941608" cy="1968941"/>
          </a:xfrm>
          <a:prstGeom prst="rect">
            <a:avLst/>
          </a:prstGeom>
          <a:noFill/>
          <a:ln>
            <a:noFill/>
          </a:ln>
        </p:spPr>
      </p:pic>
      <p:sp>
        <p:nvSpPr>
          <p:cNvPr id="12" name="CaixaDeTexto 11">
            <a:extLst>
              <a:ext uri="{FF2B5EF4-FFF2-40B4-BE49-F238E27FC236}">
                <a16:creationId xmlns:a16="http://schemas.microsoft.com/office/drawing/2014/main" id="{FD672EB8-8289-9AB3-1BD5-89099B55CDE5}"/>
              </a:ext>
            </a:extLst>
          </p:cNvPr>
          <p:cNvSpPr txBox="1"/>
          <p:nvPr/>
        </p:nvSpPr>
        <p:spPr>
          <a:xfrm>
            <a:off x="810883" y="5290110"/>
            <a:ext cx="3519577" cy="646331"/>
          </a:xfrm>
          <a:prstGeom prst="rect">
            <a:avLst/>
          </a:prstGeom>
          <a:noFill/>
        </p:spPr>
        <p:txBody>
          <a:bodyPr wrap="square" rtlCol="0">
            <a:spAutoFit/>
          </a:bodyPr>
          <a:lstStyle/>
          <a:p>
            <a:r>
              <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https://br.pinterest.com/pin/535998793149141167/Acesso em: 13 jun. 2024.</a:t>
            </a:r>
            <a:endParaRPr lang="pt-BR" sz="1200" dirty="0"/>
          </a:p>
        </p:txBody>
      </p:sp>
      <p:sp>
        <p:nvSpPr>
          <p:cNvPr id="13" name="CaixaDeTexto 12">
            <a:extLst>
              <a:ext uri="{FF2B5EF4-FFF2-40B4-BE49-F238E27FC236}">
                <a16:creationId xmlns:a16="http://schemas.microsoft.com/office/drawing/2014/main" id="{32575741-51FA-3E2C-6AAC-4F6855FEEECE}"/>
              </a:ext>
            </a:extLst>
          </p:cNvPr>
          <p:cNvSpPr txBox="1"/>
          <p:nvPr/>
        </p:nvSpPr>
        <p:spPr>
          <a:xfrm>
            <a:off x="6096000" y="5434642"/>
            <a:ext cx="3246408" cy="646331"/>
          </a:xfrm>
          <a:prstGeom prst="rect">
            <a:avLst/>
          </a:prstGeom>
          <a:noFill/>
        </p:spPr>
        <p:txBody>
          <a:bodyPr wrap="square" rtlCol="0">
            <a:spAutoFit/>
          </a:bodyPr>
          <a:lstStyle/>
          <a:p>
            <a:r>
              <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https://kr.pinterest.com/pin/534732155757979759/. Acesso em 13 de jun. 2024.</a:t>
            </a:r>
            <a:endParaRPr lang="pt-BR" sz="1200" dirty="0"/>
          </a:p>
        </p:txBody>
      </p:sp>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0CA55A46-A557-6D04-AE3B-0A6AC3932B21}"/>
              </a:ext>
            </a:extLst>
          </p:cNvPr>
          <p:cNvSpPr>
            <a:spLocks noChangeArrowheads="1"/>
          </p:cNvSpPr>
          <p:nvPr/>
        </p:nvSpPr>
        <p:spPr bwMode="auto">
          <a:xfrm>
            <a:off x="385481" y="524580"/>
            <a:ext cx="11380179"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tabLst>
                <a:tab pos="1184275" algn="l"/>
              </a:tabLst>
              <a:defRPr>
                <a:solidFill>
                  <a:schemeClr val="tx1"/>
                </a:solidFill>
                <a:latin typeface="Arial" panose="020B0604020202020204" pitchFamily="34" charset="0"/>
              </a:defRPr>
            </a:lvl1pPr>
            <a:lvl2pPr eaLnBrk="0" fontAlgn="base" hangingPunct="0">
              <a:spcBef>
                <a:spcPct val="0"/>
              </a:spcBef>
              <a:spcAft>
                <a:spcPct val="0"/>
              </a:spcAft>
              <a:tabLst>
                <a:tab pos="1184275" algn="l"/>
              </a:tabLst>
              <a:defRPr>
                <a:solidFill>
                  <a:schemeClr val="tx1"/>
                </a:solidFill>
                <a:latin typeface="Arial" panose="020B0604020202020204" pitchFamily="34" charset="0"/>
              </a:defRPr>
            </a:lvl2pPr>
            <a:lvl3pPr eaLnBrk="0" fontAlgn="base" hangingPunct="0">
              <a:spcBef>
                <a:spcPct val="0"/>
              </a:spcBef>
              <a:spcAft>
                <a:spcPct val="0"/>
              </a:spcAft>
              <a:tabLst>
                <a:tab pos="1184275" algn="l"/>
              </a:tabLst>
              <a:defRPr>
                <a:solidFill>
                  <a:schemeClr val="tx1"/>
                </a:solidFill>
                <a:latin typeface="Arial" panose="020B0604020202020204" pitchFamily="34" charset="0"/>
              </a:defRPr>
            </a:lvl3pPr>
            <a:lvl4pPr eaLnBrk="0" fontAlgn="base" hangingPunct="0">
              <a:spcBef>
                <a:spcPct val="0"/>
              </a:spcBef>
              <a:spcAft>
                <a:spcPct val="0"/>
              </a:spcAft>
              <a:tabLst>
                <a:tab pos="1184275" algn="l"/>
              </a:tabLst>
              <a:defRPr>
                <a:solidFill>
                  <a:schemeClr val="tx1"/>
                </a:solidFill>
                <a:latin typeface="Arial" panose="020B0604020202020204" pitchFamily="34" charset="0"/>
              </a:defRPr>
            </a:lvl4pPr>
            <a:lvl5pPr eaLnBrk="0" fontAlgn="base" hangingPunct="0">
              <a:spcBef>
                <a:spcPct val="0"/>
              </a:spcBef>
              <a:spcAft>
                <a:spcPct val="0"/>
              </a:spcAft>
              <a:tabLst>
                <a:tab pos="1184275" algn="l"/>
              </a:tabLst>
              <a:defRPr>
                <a:solidFill>
                  <a:schemeClr val="tx1"/>
                </a:solidFill>
                <a:latin typeface="Arial" panose="020B0604020202020204" pitchFamily="34" charset="0"/>
              </a:defRPr>
            </a:lvl5pPr>
            <a:lvl6pPr eaLnBrk="0" fontAlgn="base" hangingPunct="0">
              <a:spcBef>
                <a:spcPct val="0"/>
              </a:spcBef>
              <a:spcAft>
                <a:spcPct val="0"/>
              </a:spcAft>
              <a:tabLst>
                <a:tab pos="1184275" algn="l"/>
              </a:tabLst>
              <a:defRPr>
                <a:solidFill>
                  <a:schemeClr val="tx1"/>
                </a:solidFill>
                <a:latin typeface="Arial" panose="020B0604020202020204" pitchFamily="34" charset="0"/>
              </a:defRPr>
            </a:lvl6pPr>
            <a:lvl7pPr eaLnBrk="0" fontAlgn="base" hangingPunct="0">
              <a:spcBef>
                <a:spcPct val="0"/>
              </a:spcBef>
              <a:spcAft>
                <a:spcPct val="0"/>
              </a:spcAft>
              <a:tabLst>
                <a:tab pos="1184275" algn="l"/>
              </a:tabLst>
              <a:defRPr>
                <a:solidFill>
                  <a:schemeClr val="tx1"/>
                </a:solidFill>
                <a:latin typeface="Arial" panose="020B0604020202020204" pitchFamily="34" charset="0"/>
              </a:defRPr>
            </a:lvl7pPr>
            <a:lvl8pPr eaLnBrk="0" fontAlgn="base" hangingPunct="0">
              <a:spcBef>
                <a:spcPct val="0"/>
              </a:spcBef>
              <a:spcAft>
                <a:spcPct val="0"/>
              </a:spcAft>
              <a:tabLst>
                <a:tab pos="1184275" algn="l"/>
              </a:tabLst>
              <a:defRPr>
                <a:solidFill>
                  <a:schemeClr val="tx1"/>
                </a:solidFill>
                <a:latin typeface="Arial" panose="020B0604020202020204" pitchFamily="34" charset="0"/>
              </a:defRPr>
            </a:lvl8pPr>
            <a:lvl9pPr eaLnBrk="0" fontAlgn="base" hangingPunct="0">
              <a:spcBef>
                <a:spcPct val="0"/>
              </a:spcBef>
              <a:spcAft>
                <a:spcPct val="0"/>
              </a:spcAft>
              <a:tabLst>
                <a:tab pos="1184275" algn="l"/>
              </a:tabLs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ct val="0"/>
              </a:spcAft>
              <a:buClrTx/>
              <a:buSzTx/>
              <a:buFontTx/>
              <a:buNone/>
              <a:tabLst>
                <a:tab pos="1184275" algn="l"/>
              </a:tabLst>
            </a:pPr>
            <a:endParaRPr lang="pt-BR" altLang="pt-BR" sz="2300" b="1" dirty="0">
              <a:latin typeface="Arial Narrow" panose="020B0606020202030204" pitchFamily="34" charset="0"/>
              <a:ea typeface="Calibri" panose="020F0502020204030204" pitchFamily="34" charset="0"/>
              <a:cs typeface="Arial" panose="020B0604020202020204" pitchFamily="34" charset="0"/>
            </a:endParaRPr>
          </a:p>
          <a:p>
            <a:pPr marR="0" lvl="0" indent="0" algn="l" defTabSz="914400" rtl="0" eaLnBrk="0" fontAlgn="base" latinLnBrk="0" hangingPunct="0">
              <a:lnSpc>
                <a:spcPct val="100000"/>
              </a:lnSpc>
              <a:spcBef>
                <a:spcPct val="0"/>
              </a:spcBef>
              <a:spcAft>
                <a:spcPct val="0"/>
              </a:spcAft>
              <a:buClrTx/>
              <a:buSzTx/>
              <a:buFontTx/>
              <a:buNone/>
              <a:tabLst>
                <a:tab pos="1184275" algn="l"/>
              </a:tabLst>
            </a:pPr>
            <a:endParaRPr lang="pt-BR" altLang="pt-BR" sz="2300" b="1" dirty="0">
              <a:latin typeface="Arial Narrow" panose="020B0606020202030204" pitchFamily="34" charset="0"/>
              <a:ea typeface="Calibri" panose="020F050202020403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981435F6-8261-772D-EEBE-4A69245875F8}"/>
              </a:ext>
            </a:extLst>
          </p:cNvPr>
          <p:cNvSpPr txBox="1"/>
          <p:nvPr/>
        </p:nvSpPr>
        <p:spPr>
          <a:xfrm>
            <a:off x="612476" y="955467"/>
            <a:ext cx="2915727" cy="369332"/>
          </a:xfrm>
          <a:prstGeom prst="rect">
            <a:avLst/>
          </a:prstGeom>
          <a:noFill/>
        </p:spPr>
        <p:txBody>
          <a:bodyPr wrap="square" rtlCol="0">
            <a:spAutoFit/>
          </a:bodyPr>
          <a:lstStyle/>
          <a:p>
            <a:r>
              <a:rPr lang="pt-BR" b="1" dirty="0"/>
              <a:t>TEXTOIII</a:t>
            </a:r>
          </a:p>
        </p:txBody>
      </p:sp>
      <p:pic>
        <p:nvPicPr>
          <p:cNvPr id="4" name="Imagem 3" descr="Junião, de Bauru (SP), expõe obra na Semana do Meio Ambiente (Foto: Junião/Divulgação)">
            <a:extLst>
              <a:ext uri="{FF2B5EF4-FFF2-40B4-BE49-F238E27FC236}">
                <a16:creationId xmlns:a16="http://schemas.microsoft.com/office/drawing/2014/main" id="{E2D4799F-9879-B8B8-8487-1E9765A66B4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476" y="1526988"/>
            <a:ext cx="4043834" cy="2303138"/>
          </a:xfrm>
          <a:prstGeom prst="rect">
            <a:avLst/>
          </a:prstGeom>
          <a:noFill/>
          <a:ln>
            <a:noFill/>
          </a:ln>
        </p:spPr>
      </p:pic>
      <p:sp>
        <p:nvSpPr>
          <p:cNvPr id="7" name="CaixaDeTexto 6">
            <a:extLst>
              <a:ext uri="{FF2B5EF4-FFF2-40B4-BE49-F238E27FC236}">
                <a16:creationId xmlns:a16="http://schemas.microsoft.com/office/drawing/2014/main" id="{5AE3CC2D-F72B-47D8-9056-B96D734C747A}"/>
              </a:ext>
            </a:extLst>
          </p:cNvPr>
          <p:cNvSpPr txBox="1"/>
          <p:nvPr/>
        </p:nvSpPr>
        <p:spPr>
          <a:xfrm>
            <a:off x="612476" y="3536830"/>
            <a:ext cx="3648973" cy="1200329"/>
          </a:xfrm>
          <a:prstGeom prst="rect">
            <a:avLst/>
          </a:prstGeom>
          <a:noFill/>
        </p:spPr>
        <p:txBody>
          <a:bodyPr wrap="square" rtlCol="0">
            <a:spAutoFit/>
          </a:bodyPr>
          <a:lstStyle/>
          <a:p>
            <a:pPr algn="just"/>
            <a:endPar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2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em:https://g1.globo.com/pb/paraiba/noticia/2014/06/semana-do-meio-ambiente-na-pb-tem-exposicao-de-cartuns-ecologicos.html. Acesso em: 13 jun. 2024 (adaptado).</a:t>
            </a:r>
            <a:endParaRPr lang="pt-BR" sz="1200" dirty="0"/>
          </a:p>
        </p:txBody>
      </p:sp>
      <p:sp>
        <p:nvSpPr>
          <p:cNvPr id="13" name="CaixaDeTexto 12">
            <a:extLst>
              <a:ext uri="{FF2B5EF4-FFF2-40B4-BE49-F238E27FC236}">
                <a16:creationId xmlns:a16="http://schemas.microsoft.com/office/drawing/2014/main" id="{1A803629-6BAE-8835-87A2-59990ED28191}"/>
              </a:ext>
            </a:extLst>
          </p:cNvPr>
          <p:cNvSpPr txBox="1"/>
          <p:nvPr/>
        </p:nvSpPr>
        <p:spPr>
          <a:xfrm>
            <a:off x="5598543" y="1104181"/>
            <a:ext cx="1871932" cy="369332"/>
          </a:xfrm>
          <a:prstGeom prst="rect">
            <a:avLst/>
          </a:prstGeom>
          <a:noFill/>
        </p:spPr>
        <p:txBody>
          <a:bodyPr wrap="square" rtlCol="0">
            <a:spAutoFit/>
          </a:bodyPr>
          <a:lstStyle/>
          <a:p>
            <a:r>
              <a:rPr lang="pt-BR" b="1" dirty="0"/>
              <a:t>          TEXTO IV</a:t>
            </a:r>
            <a:endParaRPr lang="pt-BR" dirty="0"/>
          </a:p>
        </p:txBody>
      </p:sp>
      <p:pic>
        <p:nvPicPr>
          <p:cNvPr id="14" name="Imagem 13">
            <a:extLst>
              <a:ext uri="{FF2B5EF4-FFF2-40B4-BE49-F238E27FC236}">
                <a16:creationId xmlns:a16="http://schemas.microsoft.com/office/drawing/2014/main" id="{56942DA1-475B-C368-8146-8344F0AA8567}"/>
              </a:ext>
            </a:extLst>
          </p:cNvPr>
          <p:cNvPicPr>
            <a:picLocks noChangeAspect="1"/>
          </p:cNvPicPr>
          <p:nvPr/>
        </p:nvPicPr>
        <p:blipFill rotWithShape="1">
          <a:blip r:embed="rId3"/>
          <a:srcRect l="1" t="1" r="1" b="5072"/>
          <a:stretch/>
        </p:blipFill>
        <p:spPr bwMode="auto">
          <a:xfrm>
            <a:off x="6095999" y="1526988"/>
            <a:ext cx="4138548" cy="2387340"/>
          </a:xfrm>
          <a:prstGeom prst="rect">
            <a:avLst/>
          </a:prstGeom>
          <a:ln>
            <a:noFill/>
          </a:ln>
          <a:extLst>
            <a:ext uri="{53640926-AAD7-44D8-BBD7-CCE9431645EC}">
              <a14:shadowObscured xmlns:a14="http://schemas.microsoft.com/office/drawing/2010/main"/>
            </a:ext>
          </a:extLst>
        </p:spPr>
      </p:pic>
      <p:sp>
        <p:nvSpPr>
          <p:cNvPr id="16" name="CaixaDeTexto 15">
            <a:extLst>
              <a:ext uri="{FF2B5EF4-FFF2-40B4-BE49-F238E27FC236}">
                <a16:creationId xmlns:a16="http://schemas.microsoft.com/office/drawing/2014/main" id="{6419B390-166B-AD3D-EDBD-7A901B40BADC}"/>
              </a:ext>
            </a:extLst>
          </p:cNvPr>
          <p:cNvSpPr txBox="1"/>
          <p:nvPr/>
        </p:nvSpPr>
        <p:spPr>
          <a:xfrm>
            <a:off x="6095997" y="4063042"/>
            <a:ext cx="4138549" cy="646331"/>
          </a:xfrm>
          <a:prstGeom prst="rect">
            <a:avLst/>
          </a:prstGeom>
          <a:noFill/>
        </p:spPr>
        <p:txBody>
          <a:bodyPr wrap="square" rtlCol="0">
            <a:spAutoFit/>
          </a:bodyPr>
          <a:lstStyle/>
          <a:p>
            <a:r>
              <a:rPr lang="pt-BR" sz="1200" dirty="0">
                <a:effectLst/>
                <a:latin typeface="Arial Narrow" panose="020B0606020202030204" pitchFamily="34" charset="0"/>
                <a:ea typeface="Calibri" panose="020F0502020204030204" pitchFamily="34" charset="0"/>
                <a:cs typeface="Times New Roman" panose="02020603050405020304" pitchFamily="18" charset="0"/>
              </a:rPr>
              <a:t>Disponível em: https://armazemdetexto.blogspot.com/search/label/CARTUM. Acesso em: 25 jun.2024.</a:t>
            </a:r>
            <a:endParaRPr lang="pt-BR" sz="1200" dirty="0"/>
          </a:p>
        </p:txBody>
      </p:sp>
    </p:spTree>
    <p:extLst>
      <p:ext uri="{BB962C8B-B14F-4D97-AF65-F5344CB8AC3E}">
        <p14:creationId xmlns:p14="http://schemas.microsoft.com/office/powerpoint/2010/main" val="260244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9760514-163D-1FE4-34C5-EA570F467445}"/>
              </a:ext>
            </a:extLst>
          </p:cNvPr>
          <p:cNvSpPr txBox="1"/>
          <p:nvPr/>
        </p:nvSpPr>
        <p:spPr>
          <a:xfrm>
            <a:off x="224287" y="836761"/>
            <a:ext cx="11602528" cy="5064207"/>
          </a:xfrm>
          <a:prstGeom prst="rect">
            <a:avLst/>
          </a:prstGeom>
          <a:noFill/>
        </p:spPr>
        <p:txBody>
          <a:bodyPr wrap="square" rtlCol="0">
            <a:spAutoFit/>
          </a:bodyPr>
          <a:lstStyle/>
          <a:p>
            <a:pPr algn="just">
              <a:lnSpc>
                <a:spcPct val="115000"/>
              </a:lnSpc>
              <a:tabLst>
                <a:tab pos="180340" algn="l"/>
              </a:tabLs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costuma encontrar esse tipo de texto em revistas, jornais, livros ou na internet?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você vê no Texto I e no II?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percebeu que o Texto I e o II apresentam imagens e palavras escritas? Para compreender a mensagem desses dois textos você precisa tanto das imagens quanto das palavras escritas? Por quê?</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I e o II estão tratando de qual(is) assunto(s)?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o Texto I e o II são “charges”? O que é uma charge?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você vê no Texto III e IV?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percebeu que no Texto III só tem imagens? Você considera  que por meio dessas  imagens e da sua leitura de mundo é possível saber de que o texto trata? Que tal arriscar na interpretação para saber qual é o assunto do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dirty="0"/>
          </a:p>
        </p:txBody>
      </p:sp>
    </p:spTree>
    <p:extLst>
      <p:ext uri="{BB962C8B-B14F-4D97-AF65-F5344CB8AC3E}">
        <p14:creationId xmlns:p14="http://schemas.microsoft.com/office/powerpoint/2010/main" val="60539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78D15D9-3391-2095-D74F-4B50EFD49958}"/>
              </a:ext>
            </a:extLst>
          </p:cNvPr>
          <p:cNvSpPr txBox="1"/>
          <p:nvPr/>
        </p:nvSpPr>
        <p:spPr>
          <a:xfrm>
            <a:off x="388188" y="785004"/>
            <a:ext cx="4856671" cy="738664"/>
          </a:xfrm>
          <a:prstGeom prst="rect">
            <a:avLst/>
          </a:prstGeom>
          <a:noFill/>
        </p:spPr>
        <p:txBody>
          <a:bodyPr wrap="square" rtlCol="0">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Conhecendo os gêneros textuais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D6CFF58F-2C9E-2BD2-26FE-01230881CD78}"/>
              </a:ext>
            </a:extLst>
          </p:cNvPr>
          <p:cNvSpPr txBox="1"/>
          <p:nvPr/>
        </p:nvSpPr>
        <p:spPr>
          <a:xfrm>
            <a:off x="388188" y="1431335"/>
            <a:ext cx="11007306" cy="646331"/>
          </a:xfrm>
          <a:prstGeom prst="rect">
            <a:avLst/>
          </a:prstGeom>
          <a:noFill/>
        </p:spPr>
        <p:txBody>
          <a:bodyPr wrap="square" rtlCol="0">
            <a:spAutoFit/>
          </a:bodyPr>
          <a:lstStyle/>
          <a:p>
            <a:endParaRPr lang="pt-BR" dirty="0"/>
          </a:p>
          <a:p>
            <a:endParaRPr lang="pt-BR" dirty="0"/>
          </a:p>
        </p:txBody>
      </p:sp>
      <p:graphicFrame>
        <p:nvGraphicFramePr>
          <p:cNvPr id="10" name="Tabela 9">
            <a:extLst>
              <a:ext uri="{FF2B5EF4-FFF2-40B4-BE49-F238E27FC236}">
                <a16:creationId xmlns:a16="http://schemas.microsoft.com/office/drawing/2014/main" id="{6C48EDE4-9265-B531-5E2B-1372890E0733}"/>
              </a:ext>
            </a:extLst>
          </p:cNvPr>
          <p:cNvGraphicFramePr>
            <a:graphicFrameLocks noGrp="1"/>
          </p:cNvGraphicFramePr>
          <p:nvPr>
            <p:extLst>
              <p:ext uri="{D42A27DB-BD31-4B8C-83A1-F6EECF244321}">
                <p14:modId xmlns:p14="http://schemas.microsoft.com/office/powerpoint/2010/main" val="866841377"/>
              </p:ext>
            </p:extLst>
          </p:nvPr>
        </p:nvGraphicFramePr>
        <p:xfrm>
          <a:off x="207034" y="1216324"/>
          <a:ext cx="11706045" cy="5132718"/>
        </p:xfrm>
        <a:graphic>
          <a:graphicData uri="http://schemas.openxmlformats.org/drawingml/2006/table">
            <a:tbl>
              <a:tblPr firstRow="1" bandRow="1">
                <a:tableStyleId>{5C22544A-7EE6-4342-B048-85BDC9FD1C3A}</a:tableStyleId>
              </a:tblPr>
              <a:tblGrid>
                <a:gridCol w="11706045">
                  <a:extLst>
                    <a:ext uri="{9D8B030D-6E8A-4147-A177-3AD203B41FA5}">
                      <a16:colId xmlns:a16="http://schemas.microsoft.com/office/drawing/2014/main" val="4016872149"/>
                    </a:ext>
                  </a:extLst>
                </a:gridCol>
              </a:tblGrid>
              <a:tr h="513271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400" b="0" kern="1200" dirty="0">
                          <a:solidFill>
                            <a:schemeClr val="tx1"/>
                          </a:solidFill>
                          <a:effectLst/>
                          <a:latin typeface="Arial Narrow" panose="020B0606020202030204" pitchFamily="34" charset="0"/>
                          <a:ea typeface="+mn-ea"/>
                          <a:cs typeface="+mn-cs"/>
                        </a:rPr>
                        <a:t>O gênero textual “Charge” é jornalístico, centrado em questões da atualidade e reflete, geralmente, o posicionamento editorial do jornal ou do veículo/meio de comunicação. Na charge, é utilizada a imagem como representação visual de fatos recentes, normalmente, contextualizada por uma ou mais notícias dentro do veículo. Na maioria das vezes, são utilizadas na charge, personalidades e figuras públicas, bem como seus comportamentos exagerados ou estilizados para a realização de uma crítica, assim, a charge é repleta de humor e ironia.  A charge  pode ser construída a partir de uma notícia. Esse gênero textual é o resultado de processos sociais, históricos e culturais impostos à sociedade pela própria necessidade de adequar-se a novas maneiras de consolidar o discurso. A charge é “temporal”, ou seja, é um gênero cuja temática desperta interesse provisório no leitor, uma vez que apresenta de maneira peculiar, fatos evidenciados em determinadas circunstâncias. É, portanto, um gênero cujo texto envelhece rápido, posto que os fatos retratados rapidamente saem de evidência e deixam de interessar ao leitor.</a:t>
                      </a:r>
                    </a:p>
                    <a:p>
                      <a:endParaRPr lang="pt-BR" dirty="0"/>
                    </a:p>
                  </a:txBody>
                  <a:tcPr>
                    <a:solidFill>
                      <a:schemeClr val="accent1">
                        <a:lumMod val="20000"/>
                        <a:lumOff val="80000"/>
                      </a:schemeClr>
                    </a:solidFill>
                  </a:tcPr>
                </a:tc>
                <a:extLst>
                  <a:ext uri="{0D108BD9-81ED-4DB2-BD59-A6C34878D82A}">
                    <a16:rowId xmlns:a16="http://schemas.microsoft.com/office/drawing/2014/main" val="4219429896"/>
                  </a:ext>
                </a:extLst>
              </a:tr>
            </a:tbl>
          </a:graphicData>
        </a:graphic>
      </p:graphicFrame>
    </p:spTree>
    <p:extLst>
      <p:ext uri="{BB962C8B-B14F-4D97-AF65-F5344CB8AC3E}">
        <p14:creationId xmlns:p14="http://schemas.microsoft.com/office/powerpoint/2010/main" val="409706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F650-243B-1717-4C8B-7B8DEB350732}"/>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378F7800-A89E-838A-06B9-DBAC27DC4AF7}"/>
              </a:ext>
            </a:extLst>
          </p:cNvPr>
          <p:cNvGraphicFramePr>
            <a:graphicFrameLocks noGrp="1"/>
          </p:cNvGraphicFramePr>
          <p:nvPr>
            <p:extLst>
              <p:ext uri="{D42A27DB-BD31-4B8C-83A1-F6EECF244321}">
                <p14:modId xmlns:p14="http://schemas.microsoft.com/office/powerpoint/2010/main" val="1325208531"/>
              </p:ext>
            </p:extLst>
          </p:nvPr>
        </p:nvGraphicFramePr>
        <p:xfrm>
          <a:off x="345056" y="776377"/>
          <a:ext cx="11490385" cy="3588590"/>
        </p:xfrm>
        <a:graphic>
          <a:graphicData uri="http://schemas.openxmlformats.org/drawingml/2006/table">
            <a:tbl>
              <a:tblPr firstRow="1" bandRow="1">
                <a:tableStyleId>{5C22544A-7EE6-4342-B048-85BDC9FD1C3A}</a:tableStyleId>
              </a:tblPr>
              <a:tblGrid>
                <a:gridCol w="11490385">
                  <a:extLst>
                    <a:ext uri="{9D8B030D-6E8A-4147-A177-3AD203B41FA5}">
                      <a16:colId xmlns:a16="http://schemas.microsoft.com/office/drawing/2014/main" val="3440948637"/>
                    </a:ext>
                  </a:extLst>
                </a:gridCol>
              </a:tblGrid>
              <a:tr h="3588590">
                <a:tc>
                  <a:txBody>
                    <a:bodyPr/>
                    <a:lstStyle/>
                    <a:p>
                      <a:pPr algn="just"/>
                      <a:r>
                        <a:rPr lang="pt-BR" sz="2400" b="1" i="1" kern="1200" dirty="0">
                          <a:solidFill>
                            <a:schemeClr val="tx1"/>
                          </a:solidFill>
                          <a:effectLst/>
                          <a:latin typeface="Arial Narrow" panose="020B0606020202030204" pitchFamily="34" charset="0"/>
                          <a:ea typeface="+mn-ea"/>
                          <a:cs typeface="+mn-cs"/>
                        </a:rPr>
                        <a:t>Principais características do gênero textual charge</a:t>
                      </a:r>
                      <a:endParaRPr lang="pt-BR" sz="2400" b="1" kern="1200" dirty="0">
                        <a:solidFill>
                          <a:schemeClr val="tx1"/>
                        </a:solidFill>
                        <a:effectLst/>
                        <a:latin typeface="Arial Narrow" panose="020B0606020202030204" pitchFamily="34" charset="0"/>
                        <a:ea typeface="+mn-ea"/>
                        <a:cs typeface="+mn-cs"/>
                      </a:endParaRPr>
                    </a:p>
                    <a:p>
                      <a:pPr algn="just"/>
                      <a:r>
                        <a:rPr lang="pt-BR" sz="2400" b="0" kern="1200" dirty="0">
                          <a:solidFill>
                            <a:schemeClr val="tx1"/>
                          </a:solidFill>
                          <a:effectLst/>
                          <a:latin typeface="Arial Narrow" panose="020B0606020202030204" pitchFamily="34" charset="0"/>
                          <a:ea typeface="+mn-ea"/>
                          <a:cs typeface="+mn-cs"/>
                        </a:rPr>
                        <a:t>Representa a atualidade / Linguagem verbal e não verbal/  Fator social ou político (ligada à sátira de um fato político e/ou social de relevância) /  Posicionamento editorial (normalmente pode retratar o ponto de vista do veículo de comunicação no qual a charge está sendo veiculada) / Circulação (jornais, revistas e internet) / Efemeridade (retrata acontecimentos contemporâneos e passageiros) / Exagero (provoca a vertente humorística; o riso) / Caráter (humorístico, cômico, irônico e satírico) / Ruptura discursiva (final inesperado, trata-se de uma quebra do discurso) / Intertemporalidade (a charge não explica a própria piada). </a:t>
                      </a:r>
                    </a:p>
                    <a:p>
                      <a:pPr algn="r"/>
                      <a:r>
                        <a:rPr lang="pt-BR" sz="1600" b="0" kern="1200" dirty="0">
                          <a:solidFill>
                            <a:schemeClr val="tx1"/>
                          </a:solidFill>
                          <a:effectLst/>
                          <a:latin typeface="Arial Narrow" panose="020B0606020202030204" pitchFamily="34" charset="0"/>
                          <a:ea typeface="+mn-ea"/>
                          <a:cs typeface="+mn-cs"/>
                        </a:rPr>
                        <a:t>Disponível em: https://www.educamaisbrasil.com.br/enem/lingua-portuguesa/charge. Acesso em: 14 jun. 2024 (adaptado</a:t>
                      </a:r>
                      <a:r>
                        <a:rPr lang="pt-BR" sz="1600" b="0" kern="1200" dirty="0">
                          <a:solidFill>
                            <a:schemeClr val="tx1"/>
                          </a:solidFill>
                          <a:effectLst/>
                          <a:latin typeface="+mn-lt"/>
                          <a:ea typeface="+mn-ea"/>
                          <a:cs typeface="+mn-cs"/>
                        </a:rPr>
                        <a:t>).</a:t>
                      </a:r>
                      <a:endParaRPr lang="pt-BR" sz="1600" b="0" dirty="0">
                        <a:solidFill>
                          <a:schemeClr val="tx1"/>
                        </a:solidFill>
                      </a:endParaRPr>
                    </a:p>
                  </a:txBody>
                  <a:tcPr>
                    <a:solidFill>
                      <a:schemeClr val="accent5">
                        <a:lumMod val="40000"/>
                        <a:lumOff val="60000"/>
                      </a:schemeClr>
                    </a:solidFill>
                  </a:tcPr>
                </a:tc>
                <a:extLst>
                  <a:ext uri="{0D108BD9-81ED-4DB2-BD59-A6C34878D82A}">
                    <a16:rowId xmlns:a16="http://schemas.microsoft.com/office/drawing/2014/main" val="2911449986"/>
                  </a:ext>
                </a:extLst>
              </a:tr>
            </a:tbl>
          </a:graphicData>
        </a:graphic>
      </p:graphicFrame>
    </p:spTree>
    <p:extLst>
      <p:ext uri="{BB962C8B-B14F-4D97-AF65-F5344CB8AC3E}">
        <p14:creationId xmlns:p14="http://schemas.microsoft.com/office/powerpoint/2010/main" val="3978725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EC7D630-1D2D-83A1-D489-13B60A6B6E06}"/>
              </a:ext>
            </a:extLst>
          </p:cNvPr>
          <p:cNvSpPr>
            <a:spLocks noChangeArrowheads="1"/>
          </p:cNvSpPr>
          <p:nvPr/>
        </p:nvSpPr>
        <p:spPr bwMode="auto">
          <a:xfrm>
            <a:off x="132703" y="3903663"/>
            <a:ext cx="1483583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8" name="Tabela 7">
            <a:extLst>
              <a:ext uri="{FF2B5EF4-FFF2-40B4-BE49-F238E27FC236}">
                <a16:creationId xmlns:a16="http://schemas.microsoft.com/office/drawing/2014/main" id="{306347DC-7DB2-48BE-9F97-045DBD5638AA}"/>
              </a:ext>
            </a:extLst>
          </p:cNvPr>
          <p:cNvGraphicFramePr>
            <a:graphicFrameLocks noGrp="1"/>
          </p:cNvGraphicFramePr>
          <p:nvPr>
            <p:extLst>
              <p:ext uri="{D42A27DB-BD31-4B8C-83A1-F6EECF244321}">
                <p14:modId xmlns:p14="http://schemas.microsoft.com/office/powerpoint/2010/main" val="3971743403"/>
              </p:ext>
            </p:extLst>
          </p:nvPr>
        </p:nvGraphicFramePr>
        <p:xfrm>
          <a:off x="293297" y="719666"/>
          <a:ext cx="11455879" cy="4783988"/>
        </p:xfrm>
        <a:graphic>
          <a:graphicData uri="http://schemas.openxmlformats.org/drawingml/2006/table">
            <a:tbl>
              <a:tblPr firstRow="1" bandRow="1">
                <a:tableStyleId>{5C22544A-7EE6-4342-B048-85BDC9FD1C3A}</a:tableStyleId>
              </a:tblPr>
              <a:tblGrid>
                <a:gridCol w="11455879">
                  <a:extLst>
                    <a:ext uri="{9D8B030D-6E8A-4147-A177-3AD203B41FA5}">
                      <a16:colId xmlns:a16="http://schemas.microsoft.com/office/drawing/2014/main" val="128805202"/>
                    </a:ext>
                  </a:extLst>
                </a:gridCol>
              </a:tblGrid>
              <a:tr h="478398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400" b="0" kern="1200" dirty="0">
                          <a:solidFill>
                            <a:schemeClr val="tx1"/>
                          </a:solidFill>
                          <a:effectLst/>
                          <a:latin typeface="Arial Narrow" panose="020B0606020202030204" pitchFamily="34" charset="0"/>
                          <a:ea typeface="+mn-ea"/>
                          <a:cs typeface="+mn-cs"/>
                        </a:rPr>
                        <a:t>O gênero textual “Cartum” é jornalístico, considerado opinativo ou analítico que critica, satiriza e expõe situações por meio do grafismo e humor. Hoje, esse gênero está praticamente em todos os veículos de difusão da informação gráfica, como: revistas, jornais e internet. O cartum aborda “temas universais”, que todo ser humano está sujeito, como sede, fome, injustiça, morte entre outros. E pelo fato desse gênero ser tematicamente universal não necessita de contexto, gancho ou época para ser compreendido. Geralmente, são abordadas questões de “comportamento humano”, mas sem referência a uma personagem específica. O gênero “cartum” é atemporal, isto é, não envelhece. Além disso, pode utilizar balões e onomatopeias, características das histórias em quadrinho. Por meio do cartum, o veículo de comunicação expõe a opinião, ponto de vista em um desenho que pode, ou não, ser acompanhado de legenda. Também pode ser considerado uma forma de levar ao público leitor, de modo rápido e diferenciado, o “debate” sobre temas variados.</a:t>
                      </a:r>
                    </a:p>
                    <a:p>
                      <a:endParaRPr lang="pt-BR" dirty="0"/>
                    </a:p>
                  </a:txBody>
                  <a:tcPr>
                    <a:solidFill>
                      <a:schemeClr val="accent4">
                        <a:lumMod val="20000"/>
                        <a:lumOff val="80000"/>
                      </a:schemeClr>
                    </a:solidFill>
                  </a:tcPr>
                </a:tc>
                <a:extLst>
                  <a:ext uri="{0D108BD9-81ED-4DB2-BD59-A6C34878D82A}">
                    <a16:rowId xmlns:a16="http://schemas.microsoft.com/office/drawing/2014/main" val="2303136579"/>
                  </a:ext>
                </a:extLst>
              </a:tr>
            </a:tbl>
          </a:graphicData>
        </a:graphic>
      </p:graphicFrame>
    </p:spTree>
    <p:extLst>
      <p:ext uri="{BB962C8B-B14F-4D97-AF65-F5344CB8AC3E}">
        <p14:creationId xmlns:p14="http://schemas.microsoft.com/office/powerpoint/2010/main" val="143359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113BA83B-CCEA-7904-ABBE-8C7908A550D0}"/>
              </a:ext>
            </a:extLst>
          </p:cNvPr>
          <p:cNvGraphicFramePr>
            <a:graphicFrameLocks noGrp="1"/>
          </p:cNvGraphicFramePr>
          <p:nvPr>
            <p:extLst>
              <p:ext uri="{D42A27DB-BD31-4B8C-83A1-F6EECF244321}">
                <p14:modId xmlns:p14="http://schemas.microsoft.com/office/powerpoint/2010/main" val="945195276"/>
              </p:ext>
            </p:extLst>
          </p:nvPr>
        </p:nvGraphicFramePr>
        <p:xfrm>
          <a:off x="388189" y="719666"/>
          <a:ext cx="11447253" cy="4257776"/>
        </p:xfrm>
        <a:graphic>
          <a:graphicData uri="http://schemas.openxmlformats.org/drawingml/2006/table">
            <a:tbl>
              <a:tblPr firstRow="1" bandRow="1">
                <a:tableStyleId>{5C22544A-7EE6-4342-B048-85BDC9FD1C3A}</a:tableStyleId>
              </a:tblPr>
              <a:tblGrid>
                <a:gridCol w="11447253">
                  <a:extLst>
                    <a:ext uri="{9D8B030D-6E8A-4147-A177-3AD203B41FA5}">
                      <a16:colId xmlns:a16="http://schemas.microsoft.com/office/drawing/2014/main" val="604221789"/>
                    </a:ext>
                  </a:extLst>
                </a:gridCol>
              </a:tblGrid>
              <a:tr h="4257776">
                <a:tc>
                  <a:txBody>
                    <a:bodyPr/>
                    <a:lstStyle/>
                    <a:p>
                      <a:endParaRPr lang="pt-BR" dirty="0"/>
                    </a:p>
                  </a:txBody>
                  <a:tcPr>
                    <a:solidFill>
                      <a:schemeClr val="accent4">
                        <a:lumMod val="20000"/>
                        <a:lumOff val="80000"/>
                      </a:schemeClr>
                    </a:solidFill>
                  </a:tcPr>
                </a:tc>
                <a:extLst>
                  <a:ext uri="{0D108BD9-81ED-4DB2-BD59-A6C34878D82A}">
                    <a16:rowId xmlns:a16="http://schemas.microsoft.com/office/drawing/2014/main" val="2059904596"/>
                  </a:ext>
                </a:extLst>
              </a:tr>
            </a:tbl>
          </a:graphicData>
        </a:graphic>
      </p:graphicFrame>
      <p:sp>
        <p:nvSpPr>
          <p:cNvPr id="6" name="CaixaDeTexto 5">
            <a:extLst>
              <a:ext uri="{FF2B5EF4-FFF2-40B4-BE49-F238E27FC236}">
                <a16:creationId xmlns:a16="http://schemas.microsoft.com/office/drawing/2014/main" id="{F094C162-B760-5F11-DA55-DC7B2E5758EA}"/>
              </a:ext>
            </a:extLst>
          </p:cNvPr>
          <p:cNvSpPr txBox="1"/>
          <p:nvPr/>
        </p:nvSpPr>
        <p:spPr>
          <a:xfrm>
            <a:off x="508958" y="974785"/>
            <a:ext cx="11153955" cy="3808222"/>
          </a:xfrm>
          <a:prstGeom prst="rect">
            <a:avLst/>
          </a:prstGeom>
          <a:noFill/>
        </p:spPr>
        <p:txBody>
          <a:bodyPr wrap="square">
            <a:spAutoFit/>
          </a:bodyPr>
          <a:lstStyle/>
          <a:p>
            <a:pPr algn="just">
              <a:lnSpc>
                <a:spcPct val="115000"/>
              </a:lnSpc>
            </a:pPr>
            <a:r>
              <a:rPr lang="pt-BR" sz="2400" b="1" i="1" kern="100" dirty="0">
                <a:effectLst/>
                <a:latin typeface="Arial Narrow" panose="020B0606020202030204" pitchFamily="34" charset="0"/>
                <a:ea typeface="Calibri" panose="020F0502020204030204" pitchFamily="34" charset="0"/>
                <a:cs typeface="Times New Roman" panose="02020603050405020304" pitchFamily="18" charset="0"/>
              </a:rPr>
              <a:t>Principais características do gênero textual cartum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Gênero textual constituído de linguagem verbal e não verbal / Sátira / Humor / Ironia / Comicidade / Flexibilidade / Imagens atemporais / Entrelaça palavras, imagens e sentido. Assim, o cartum é baseado em crítica cultural e ética, mostrando as personagens, características, singularidades, posições sociais e políticas. O alvo dos cartuns são pessoas desconhecidas. Esse gênero tem a intenção de satirizar principalmente costumes humanos não situados num determinado tempo. Desse modo, o cartum não retrata apenas uma pessoa, mas uma coletividade, um conjunto de informações. </a:t>
            </a:r>
            <a:endParaRPr lang="pt-BR" sz="2400" kern="100" dirty="0">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endParaRPr>
          </a:p>
          <a:p>
            <a:pPr algn="r"/>
            <a:r>
              <a:rPr lang="pt-BR" sz="1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em:https://www.educamaisbrasil.com.br/enem/lingua-portuguesa/cartum. Acesso em: 25 jun. 2024 (adaptado).</a:t>
            </a:r>
            <a:endParaRPr lang="pt-BR" sz="1400" dirty="0"/>
          </a:p>
        </p:txBody>
      </p:sp>
    </p:spTree>
    <p:extLst>
      <p:ext uri="{BB962C8B-B14F-4D97-AF65-F5344CB8AC3E}">
        <p14:creationId xmlns:p14="http://schemas.microsoft.com/office/powerpoint/2010/main" val="3657600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21D5659-1979-0C26-3DF4-B8E1E0D4DED4}"/>
              </a:ext>
            </a:extLst>
          </p:cNvPr>
          <p:cNvSpPr txBox="1"/>
          <p:nvPr/>
        </p:nvSpPr>
        <p:spPr>
          <a:xfrm>
            <a:off x="405442" y="577970"/>
            <a:ext cx="11412747" cy="1754326"/>
          </a:xfrm>
          <a:prstGeom prst="rect">
            <a:avLst/>
          </a:prstGeom>
          <a:noFill/>
        </p:spPr>
        <p:txBody>
          <a:bodyPr wrap="square" rtlCol="0">
            <a:spAutoFit/>
          </a:bodyPr>
          <a:lstStyle/>
          <a:p>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dirty="0"/>
          </a:p>
          <a:p>
            <a:endParaRPr lang="pt-BR" dirty="0"/>
          </a:p>
          <a:p>
            <a:endParaRPr lang="pt-BR" dirty="0"/>
          </a:p>
          <a:p>
            <a:endParaRPr lang="pt-BR" dirty="0"/>
          </a:p>
          <a:p>
            <a:endParaRPr lang="pt-BR" dirty="0"/>
          </a:p>
          <a:p>
            <a:endParaRPr lang="pt-BR" dirty="0"/>
          </a:p>
        </p:txBody>
      </p:sp>
      <p:pic>
        <p:nvPicPr>
          <p:cNvPr id="3" name="Imagem 2" descr="Mapa&#10;&#10;Descrição gerada automaticamente">
            <a:extLst>
              <a:ext uri="{FF2B5EF4-FFF2-40B4-BE49-F238E27FC236}">
                <a16:creationId xmlns:a16="http://schemas.microsoft.com/office/drawing/2014/main" id="{44C84F3A-F999-FBCB-AB89-56C510A1C921}"/>
              </a:ext>
            </a:extLst>
          </p:cNvPr>
          <p:cNvPicPr>
            <a:picLocks noChangeAspect="1"/>
          </p:cNvPicPr>
          <p:nvPr/>
        </p:nvPicPr>
        <p:blipFill rotWithShape="1">
          <a:blip r:embed="rId2"/>
          <a:srcRect b="1936"/>
          <a:stretch/>
        </p:blipFill>
        <p:spPr bwMode="auto">
          <a:xfrm>
            <a:off x="586597" y="1138687"/>
            <a:ext cx="5784550" cy="3174521"/>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31209C4-4042-9433-A83B-A0DCE4818525}"/>
              </a:ext>
            </a:extLst>
          </p:cNvPr>
          <p:cNvSpPr txBox="1"/>
          <p:nvPr/>
        </p:nvSpPr>
        <p:spPr>
          <a:xfrm>
            <a:off x="586597" y="4382219"/>
            <a:ext cx="7328678" cy="584775"/>
          </a:xfrm>
          <a:prstGeom prst="rect">
            <a:avLst/>
          </a:prstGeom>
          <a:noFill/>
        </p:spPr>
        <p:txBody>
          <a:bodyPr wrap="square" rtlCol="0">
            <a:spAutoFit/>
          </a:bodyPr>
          <a:lstStyle/>
          <a:p>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https://br.pinterest.com/pin/895371969651621072/. Acesso em: 28 jun.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820916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400A5-FE5C-0653-04F4-C8CA2958862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6D8B65B-E067-81EA-1CA9-1EB267CBC633}"/>
              </a:ext>
            </a:extLst>
          </p:cNvPr>
          <p:cNvSpPr txBox="1"/>
          <p:nvPr/>
        </p:nvSpPr>
        <p:spPr>
          <a:xfrm>
            <a:off x="232913" y="672860"/>
            <a:ext cx="11541883" cy="6890348"/>
          </a:xfrm>
          <a:prstGeom prst="rect">
            <a:avLst/>
          </a:prstGeom>
          <a:noFill/>
        </p:spPr>
        <p:txBody>
          <a:bodyPr wrap="square">
            <a:spAutoFit/>
          </a:bodyPr>
          <a:lstStyle/>
          <a:p>
            <a:pPr indent="270510" algn="just">
              <a:lnSpc>
                <a:spcPct val="115000"/>
              </a:lnSpc>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2.</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“charge e o cartum” são gêneros textuais muito parecidos nas características, porém, ambos são diferentes e para definir esses gêneros, é necessário conhecê-los, e, principalmente, analisar e observar as características predominantes que mais se destacam em cada texto. O texto, em estudo, é uma charge, pois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critica fatos atuais que marcam uma determinada circunstância e evidencia comportamentos exagerados de pessoas que poluem os rios. E para tanto, utiliza a linguagem verbal e não verbal.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satiriza uma situação atemporal que retrata costumes humanos que desrespeitam o meio ambiente.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5467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F2053-AEDD-F206-9BF5-0D9A528F454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2DD0C2D-4B97-2A40-300A-DB76BF4956E7}"/>
              </a:ext>
            </a:extLst>
          </p:cNvPr>
          <p:cNvSpPr txBox="1"/>
          <p:nvPr/>
        </p:nvSpPr>
        <p:spPr>
          <a:xfrm>
            <a:off x="146650" y="854015"/>
            <a:ext cx="11637974" cy="5214580"/>
          </a:xfrm>
          <a:prstGeom prst="rect">
            <a:avLst/>
          </a:prstGeom>
          <a:noFill/>
        </p:spPr>
        <p:txBody>
          <a:bodyPr wrap="square">
            <a:spAutoFit/>
          </a:bodyPr>
          <a:lstStyle/>
          <a:p>
            <a:pPr indent="27051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escrito (linguagem verbal) e as imagens (linguagem não verbal), contribuem para compreender a temática. Qual é o assunto/tema desse texto?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a finalidade dessa charge?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5</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gênero “charge” pertence ao campo jornalístico, por quê?</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7675" algn="just">
              <a:lnSpc>
                <a:spcPct val="115000"/>
              </a:lnSpc>
            </a:pP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a:p>
            <a:pPr indent="447675" algn="just">
              <a:lnSpc>
                <a:spcPct val="115000"/>
              </a:lnSpc>
            </a:pP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40464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9A39E-FB5D-68B1-E38B-AE9836BE72AA}"/>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C6840135-F776-5676-FE74-0FE59ADE3FBB}"/>
              </a:ext>
            </a:extLst>
          </p:cNvPr>
          <p:cNvGraphicFramePr>
            <a:graphicFrameLocks noGrp="1"/>
          </p:cNvGraphicFramePr>
          <p:nvPr>
            <p:extLst>
              <p:ext uri="{D42A27DB-BD31-4B8C-83A1-F6EECF244321}">
                <p14:modId xmlns:p14="http://schemas.microsoft.com/office/powerpoint/2010/main" val="2248989898"/>
              </p:ext>
            </p:extLst>
          </p:nvPr>
        </p:nvGraphicFramePr>
        <p:xfrm>
          <a:off x="439947" y="1052428"/>
          <a:ext cx="11312108" cy="382778"/>
        </p:xfrm>
        <a:graphic>
          <a:graphicData uri="http://schemas.openxmlformats.org/drawingml/2006/table">
            <a:tbl>
              <a:tblPr firstRow="1" firstCol="1" bandRow="1">
                <a:tableStyleId>{5C22544A-7EE6-4342-B048-85BDC9FD1C3A}</a:tableStyleId>
              </a:tblPr>
              <a:tblGrid>
                <a:gridCol w="11312108">
                  <a:extLst>
                    <a:ext uri="{9D8B030D-6E8A-4147-A177-3AD203B41FA5}">
                      <a16:colId xmlns:a16="http://schemas.microsoft.com/office/drawing/2014/main" val="3905199197"/>
                    </a:ext>
                  </a:extLst>
                </a:gridCol>
              </a:tblGrid>
              <a:tr h="379558">
                <a:tc>
                  <a:txBody>
                    <a:bodyPr/>
                    <a:lstStyle/>
                    <a:p>
                      <a:pPr algn="ctr">
                        <a:lnSpc>
                          <a:spcPct val="115000"/>
                        </a:lnSpc>
                        <a:spcAft>
                          <a:spcPts val="800"/>
                        </a:spcAft>
                      </a:pPr>
                      <a:r>
                        <a:rPr lang="pt-BR" sz="2400" kern="100" dirty="0">
                          <a:solidFill>
                            <a:schemeClr val="tx1"/>
                          </a:solidFill>
                          <a:effectLst/>
                          <a:latin typeface="Arial Narrow" panose="020B0606020202030204" pitchFamily="34" charset="0"/>
                        </a:rPr>
                        <a:t>GRUPO DE ATIVIDADES 2</a:t>
                      </a:r>
                    </a:p>
                  </a:txBody>
                  <a:tcPr marL="68580" marR="68580" marT="0" marB="0"/>
                </a:tc>
                <a:extLst>
                  <a:ext uri="{0D108BD9-81ED-4DB2-BD59-A6C34878D82A}">
                    <a16:rowId xmlns:a16="http://schemas.microsoft.com/office/drawing/2014/main" val="3838576703"/>
                  </a:ext>
                </a:extLst>
              </a:tr>
            </a:tbl>
          </a:graphicData>
        </a:graphic>
      </p:graphicFrame>
      <p:sp>
        <p:nvSpPr>
          <p:cNvPr id="5" name="CaixaDeTexto 4">
            <a:extLst>
              <a:ext uri="{FF2B5EF4-FFF2-40B4-BE49-F238E27FC236}">
                <a16:creationId xmlns:a16="http://schemas.microsoft.com/office/drawing/2014/main" id="{DCD65235-8BD3-441E-E651-873EC81156C6}"/>
              </a:ext>
            </a:extLst>
          </p:cNvPr>
          <p:cNvSpPr txBox="1"/>
          <p:nvPr/>
        </p:nvSpPr>
        <p:spPr>
          <a:xfrm>
            <a:off x="508958" y="1699404"/>
            <a:ext cx="4917057" cy="738664"/>
          </a:xfrm>
          <a:prstGeom prst="rect">
            <a:avLst/>
          </a:prstGeom>
          <a:noFill/>
        </p:spPr>
        <p:txBody>
          <a:bodyPr wrap="square" rtlCol="0">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Ampliando os conhecimentos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7" name="Tabela 6">
            <a:extLst>
              <a:ext uri="{FF2B5EF4-FFF2-40B4-BE49-F238E27FC236}">
                <a16:creationId xmlns:a16="http://schemas.microsoft.com/office/drawing/2014/main" id="{4393588D-6DDB-8F20-056A-4E73AFC482CA}"/>
              </a:ext>
            </a:extLst>
          </p:cNvPr>
          <p:cNvGraphicFramePr>
            <a:graphicFrameLocks noGrp="1"/>
          </p:cNvGraphicFramePr>
          <p:nvPr>
            <p:extLst>
              <p:ext uri="{D42A27DB-BD31-4B8C-83A1-F6EECF244321}">
                <p14:modId xmlns:p14="http://schemas.microsoft.com/office/powerpoint/2010/main" val="3765663664"/>
              </p:ext>
            </p:extLst>
          </p:nvPr>
        </p:nvGraphicFramePr>
        <p:xfrm>
          <a:off x="439947" y="2438069"/>
          <a:ext cx="11312108" cy="2651760"/>
        </p:xfrm>
        <a:graphic>
          <a:graphicData uri="http://schemas.openxmlformats.org/drawingml/2006/table">
            <a:tbl>
              <a:tblPr firstRow="1" bandRow="1">
                <a:tableStyleId>{5C22544A-7EE6-4342-B048-85BDC9FD1C3A}</a:tableStyleId>
              </a:tblPr>
              <a:tblGrid>
                <a:gridCol w="11312108">
                  <a:extLst>
                    <a:ext uri="{9D8B030D-6E8A-4147-A177-3AD203B41FA5}">
                      <a16:colId xmlns:a16="http://schemas.microsoft.com/office/drawing/2014/main" val="1302444915"/>
                    </a:ext>
                  </a:extLst>
                </a:gridCol>
              </a:tblGrid>
              <a:tr h="1883766">
                <a:tc>
                  <a:txBody>
                    <a:bodyPr/>
                    <a:lstStyle/>
                    <a:p>
                      <a:pPr algn="just"/>
                      <a:r>
                        <a:rPr lang="pt-BR" sz="2400" b="0" kern="1200" dirty="0">
                          <a:solidFill>
                            <a:schemeClr val="tx1"/>
                          </a:solidFill>
                          <a:effectLst/>
                          <a:latin typeface="Arial Narrow" panose="020B0606020202030204" pitchFamily="34" charset="0"/>
                          <a:ea typeface="+mn-ea"/>
                          <a:cs typeface="+mn-cs"/>
                        </a:rPr>
                        <a:t>Para saber mais!</a:t>
                      </a:r>
                    </a:p>
                    <a:p>
                      <a:pPr algn="just"/>
                      <a:r>
                        <a:rPr lang="pt-BR" sz="2400" b="0" kern="1200" dirty="0">
                          <a:solidFill>
                            <a:schemeClr val="tx1"/>
                          </a:solidFill>
                          <a:effectLst/>
                          <a:latin typeface="Arial Narrow" panose="020B0606020202030204" pitchFamily="34" charset="0"/>
                          <a:ea typeface="+mn-ea"/>
                          <a:cs typeface="+mn-cs"/>
                        </a:rPr>
                        <a:t>“Pessoa gramatical”, também chamada de “pessoa do discurso” ou “pessoa verbal”, são expressões utilizadas para indicar a “posição” que uma pessoa ocupa em um discurso (ato de fala). Essas pessoas são: 1ª pessoa a que fala no discurso, 2ª pessoa com quem se fala e a 3ª pessoa de quem se fala. Todas essas pessoas podem aparecer no singular e no plural. Eu (1ª pessoa do singular) / Tu / Você (2ªs pessoas do singular) / Ele / Ela (3ªs pessoas do plural) / Nós (1ª pessoa do plural) / Vós/ Vocês (2ªs pessoas do plural) / Eles/ Elas (3ªs pessoas do plural).</a:t>
                      </a:r>
                      <a:endParaRPr lang="pt-BR" sz="2400" b="0" dirty="0">
                        <a:solidFill>
                          <a:schemeClr val="tx1"/>
                        </a:solidFill>
                        <a:latin typeface="Arial Narrow" panose="020B0606020202030204" pitchFamily="34" charset="0"/>
                      </a:endParaRPr>
                    </a:p>
                  </a:txBody>
                  <a:tcPr>
                    <a:solidFill>
                      <a:schemeClr val="accent1">
                        <a:lumMod val="20000"/>
                        <a:lumOff val="80000"/>
                      </a:schemeClr>
                    </a:solidFill>
                  </a:tcPr>
                </a:tc>
                <a:extLst>
                  <a:ext uri="{0D108BD9-81ED-4DB2-BD59-A6C34878D82A}">
                    <a16:rowId xmlns:a16="http://schemas.microsoft.com/office/drawing/2014/main" val="3567513901"/>
                  </a:ext>
                </a:extLst>
              </a:tr>
            </a:tbl>
          </a:graphicData>
        </a:graphic>
      </p:graphicFrame>
    </p:spTree>
    <p:extLst>
      <p:ext uri="{BB962C8B-B14F-4D97-AF65-F5344CB8AC3E}">
        <p14:creationId xmlns:p14="http://schemas.microsoft.com/office/powerpoint/2010/main" val="724419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8EBD-714E-46FE-9A28-44BA7B2DD76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EEC786B-D152-4C49-D0C8-5DC7F0AAC339}"/>
              </a:ext>
            </a:extLst>
          </p:cNvPr>
          <p:cNvSpPr txBox="1"/>
          <p:nvPr/>
        </p:nvSpPr>
        <p:spPr>
          <a:xfrm>
            <a:off x="414068" y="845389"/>
            <a:ext cx="2303253" cy="738664"/>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4" name="CaixaDeTexto 3">
            <a:extLst>
              <a:ext uri="{FF2B5EF4-FFF2-40B4-BE49-F238E27FC236}">
                <a16:creationId xmlns:a16="http://schemas.microsoft.com/office/drawing/2014/main" id="{07933662-D46B-1355-2E57-946C84D14C69}"/>
              </a:ext>
            </a:extLst>
          </p:cNvPr>
          <p:cNvSpPr txBox="1"/>
          <p:nvPr/>
        </p:nvSpPr>
        <p:spPr>
          <a:xfrm>
            <a:off x="543464" y="1584053"/>
            <a:ext cx="1509623" cy="461665"/>
          </a:xfrm>
          <a:prstGeom prst="rect">
            <a:avLst/>
          </a:prstGeom>
          <a:noFill/>
        </p:spPr>
        <p:txBody>
          <a:bodyPr wrap="square" rtlCol="0">
            <a:spAutoFit/>
          </a:bodyPr>
          <a:lstStyle/>
          <a:p>
            <a:r>
              <a:rPr lang="pt-BR" sz="2400" b="1" dirty="0">
                <a:latin typeface="Arial Narrow" panose="020B0606020202030204" pitchFamily="34" charset="0"/>
              </a:rPr>
              <a:t>Texto I</a:t>
            </a:r>
          </a:p>
        </p:txBody>
      </p:sp>
      <p:pic>
        <p:nvPicPr>
          <p:cNvPr id="5" name="Imagem 4" descr="Mapa&#10;&#10;Descrição gerada automaticamente com confiança baixa">
            <a:extLst>
              <a:ext uri="{FF2B5EF4-FFF2-40B4-BE49-F238E27FC236}">
                <a16:creationId xmlns:a16="http://schemas.microsoft.com/office/drawing/2014/main" id="{185E16E0-6775-EA58-F083-572806D380B9}"/>
              </a:ext>
            </a:extLst>
          </p:cNvPr>
          <p:cNvPicPr>
            <a:picLocks noChangeAspect="1"/>
          </p:cNvPicPr>
          <p:nvPr/>
        </p:nvPicPr>
        <p:blipFill>
          <a:blip r:embed="rId2"/>
          <a:stretch>
            <a:fillRect/>
          </a:stretch>
        </p:blipFill>
        <p:spPr>
          <a:xfrm>
            <a:off x="3062378" y="1846053"/>
            <a:ext cx="6236898" cy="3536829"/>
          </a:xfrm>
          <a:prstGeom prst="rect">
            <a:avLst/>
          </a:prstGeom>
        </p:spPr>
      </p:pic>
      <p:sp>
        <p:nvSpPr>
          <p:cNvPr id="6" name="CaixaDeTexto 5">
            <a:extLst>
              <a:ext uri="{FF2B5EF4-FFF2-40B4-BE49-F238E27FC236}">
                <a16:creationId xmlns:a16="http://schemas.microsoft.com/office/drawing/2014/main" id="{1591869C-8484-3441-3241-4FC2B0318BAB}"/>
              </a:ext>
            </a:extLst>
          </p:cNvPr>
          <p:cNvSpPr txBox="1"/>
          <p:nvPr/>
        </p:nvSpPr>
        <p:spPr>
          <a:xfrm>
            <a:off x="3062378" y="5520906"/>
            <a:ext cx="6340414" cy="1123577"/>
          </a:xfrm>
          <a:prstGeom prst="rect">
            <a:avLst/>
          </a:prstGeom>
          <a:noFill/>
        </p:spPr>
        <p:txBody>
          <a:bodyPr wrap="square" rtlCol="0">
            <a:spAutoFit/>
          </a:bodyPr>
          <a:lstStyle/>
          <a:p>
            <a:pPr algn="ctr">
              <a:lnSpc>
                <a:spcPct val="107000"/>
              </a:lnSpc>
              <a:spcAft>
                <a:spcPts val="800"/>
              </a:spcAft>
            </a:pP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https://br.pinterest.com/pin/790592909598137717/</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28 jun. 2024</a:t>
            </a:r>
            <a:r>
              <a:rPr lang="pt-BR" sz="1400"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788317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0E75C-926E-0325-686B-2071AEB4AEF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5AB5A92B-2942-1690-F554-D3C2A6AB1E08}"/>
              </a:ext>
            </a:extLst>
          </p:cNvPr>
          <p:cNvSpPr txBox="1"/>
          <p:nvPr/>
        </p:nvSpPr>
        <p:spPr>
          <a:xfrm>
            <a:off x="172528" y="500333"/>
            <a:ext cx="11775057" cy="6438044"/>
          </a:xfrm>
          <a:prstGeom prst="rect">
            <a:avLst/>
          </a:prstGeom>
          <a:noFill/>
        </p:spPr>
        <p:txBody>
          <a:bodyPr wrap="square" rtlCol="0">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Número de casos de dengue em 2024 mais que triplica em relação ao mesmo período de 2023</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Brasil registrou nas quatro primeiras semanas de 2024 mais de 217 mil casos de dengue, segundo dados atualizados pelo Ministério da Saúde nesta terça-feira (30). O número é mais que o triplo de notificações do mesmo período em 2023: 65.366.</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painel de monitoramento de arboviroses do governo contabilizou 15 mortes pela doença neste ano e 149 óbitos seguem em investigação. Em 2023, 41 mortes foram registradas.</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Considerada pelo ministério como a arbovirose urbana mais prevalente nas Américas, principalmente no Brasil, a dengue é transmitida pela picada da fêmea do mosquito Aedes aegypti. [...]</a:t>
            </a:r>
          </a:p>
          <a:p>
            <a:pPr algn="r">
              <a:lnSpc>
                <a:spcPct val="107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em:https://g1.globo.com/saude/noticia/2024/01/30/número-de-casos-de-dengue-em-2024-e-quase-o-triplo-do-registrado-no-mesmo-periodo-do-ano-passado.ghtml. Acesso em: 28  jun.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latin typeface="Arial Narrow" panose="020B0606020202030204" pitchFamily="34" charset="0"/>
              </a:rPr>
              <a:t>6.</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Descreva e explique o que aparece no texto I?</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latin typeface="Arial Narrow" panose="020B0606020202030204" pitchFamily="34" charset="0"/>
            </a:endParaRPr>
          </a:p>
          <a:p>
            <a:r>
              <a:rPr lang="pt-BR" sz="2400" dirty="0">
                <a:latin typeface="Arial Narrow" panose="020B0606020202030204" pitchFamily="34" charset="0"/>
              </a:rPr>
              <a:t>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texto I, a  palavra “DENGUE” está escrita em caixa alta na cor amarela. O que essa construção proposital priorizando a cor  pode indicar, nesse contexto?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317139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E65A-DC50-E57C-A8BA-57690072830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11A34C-733B-AE3E-1053-A1E4B4722E13}"/>
              </a:ext>
            </a:extLst>
          </p:cNvPr>
          <p:cNvSpPr txBox="1"/>
          <p:nvPr/>
        </p:nvSpPr>
        <p:spPr>
          <a:xfrm>
            <a:off x="198409" y="422695"/>
            <a:ext cx="11595006" cy="7191366"/>
          </a:xfrm>
          <a:prstGeom prst="rect">
            <a:avLst/>
          </a:prstGeom>
          <a:noFill/>
        </p:spPr>
        <p:txBody>
          <a:bodyPr wrap="square" rtlCol="0">
            <a:spAutoFit/>
          </a:bodyPr>
          <a:lstStyle/>
          <a:p>
            <a:pPr algn="just">
              <a:lnSpc>
                <a:spcPct val="115000"/>
              </a:lnSpc>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I estabelece alguma relação com o texto II? Qual? O texto II pode embasar a construção do texto I, considerando as características  do gênero textual charge?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Aponte qual é o significado da palavra “dominar”, segundo o dicionário, que melhor define o sentido contextual empregado no texto I.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“ter grande ascendência”           (    ) “autoridade sobre”          (     ) “conhecer e saber empregar com proficiência”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charge (texto I) apresenta humor/ironia? Justifique.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662268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E65A-DC50-E57C-A8BA-57690072830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11A34C-733B-AE3E-1053-A1E4B4722E13}"/>
              </a:ext>
            </a:extLst>
          </p:cNvPr>
          <p:cNvSpPr txBox="1"/>
          <p:nvPr/>
        </p:nvSpPr>
        <p:spPr>
          <a:xfrm>
            <a:off x="189781" y="1276709"/>
            <a:ext cx="11603633" cy="2053896"/>
          </a:xfrm>
          <a:prstGeom prst="rect">
            <a:avLst/>
          </a:prstGeom>
          <a:noFill/>
        </p:spPr>
        <p:txBody>
          <a:bodyPr wrap="square" rtlCol="0">
            <a:spAutoFit/>
          </a:bodyPr>
          <a:lstStyle/>
          <a:p>
            <a:pPr algn="just">
              <a:lnSpc>
                <a:spcPct val="115000"/>
              </a:lnSpc>
              <a:spcAft>
                <a:spcPts val="800"/>
              </a:spcAft>
            </a:pP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50646299-57B1-25B1-86FF-0F9A607795C1}"/>
              </a:ext>
            </a:extLst>
          </p:cNvPr>
          <p:cNvSpPr txBox="1"/>
          <p:nvPr/>
        </p:nvSpPr>
        <p:spPr>
          <a:xfrm>
            <a:off x="258792" y="526211"/>
            <a:ext cx="11534622" cy="1341586"/>
          </a:xfrm>
          <a:prstGeom prst="rect">
            <a:avLst/>
          </a:prstGeom>
          <a:noFill/>
        </p:spPr>
        <p:txBody>
          <a:bodyPr wrap="square" rtlCol="0">
            <a:spAutoFit/>
          </a:bodyPr>
          <a:lstStyle/>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Desenho de personagem de desenho animado&#10;&#10;Descrição gerada automaticamente com confiança média">
            <a:extLst>
              <a:ext uri="{FF2B5EF4-FFF2-40B4-BE49-F238E27FC236}">
                <a16:creationId xmlns:a16="http://schemas.microsoft.com/office/drawing/2014/main" id="{25244BE7-62B3-0DC7-66C3-184E444C391D}"/>
              </a:ext>
            </a:extLst>
          </p:cNvPr>
          <p:cNvPicPr>
            <a:picLocks noChangeAspect="1"/>
          </p:cNvPicPr>
          <p:nvPr/>
        </p:nvPicPr>
        <p:blipFill>
          <a:blip r:embed="rId2"/>
          <a:stretch>
            <a:fillRect/>
          </a:stretch>
        </p:blipFill>
        <p:spPr>
          <a:xfrm>
            <a:off x="1578634" y="1179668"/>
            <a:ext cx="8852636" cy="3810535"/>
          </a:xfrm>
          <a:prstGeom prst="rect">
            <a:avLst/>
          </a:prstGeom>
        </p:spPr>
      </p:pic>
      <p:sp>
        <p:nvSpPr>
          <p:cNvPr id="3" name="CaixaDeTexto 2">
            <a:extLst>
              <a:ext uri="{FF2B5EF4-FFF2-40B4-BE49-F238E27FC236}">
                <a16:creationId xmlns:a16="http://schemas.microsoft.com/office/drawing/2014/main" id="{890950F7-376F-A2E3-2C43-5FF8AEB291A2}"/>
              </a:ext>
            </a:extLst>
          </p:cNvPr>
          <p:cNvSpPr txBox="1"/>
          <p:nvPr/>
        </p:nvSpPr>
        <p:spPr>
          <a:xfrm>
            <a:off x="1319842" y="5055079"/>
            <a:ext cx="8859328" cy="723147"/>
          </a:xfrm>
          <a:prstGeom prst="rect">
            <a:avLst/>
          </a:prstGeom>
          <a:noFill/>
        </p:spPr>
        <p:txBody>
          <a:bodyPr wrap="square" rtlCol="0">
            <a:spAutoFit/>
          </a:bodyPr>
          <a:lstStyle/>
          <a:p>
            <a:pPr algn="ctr">
              <a:lnSpc>
                <a:spcPct val="107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https://urbecarioca.com.br/</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requiem</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-para-o-verde-carioca-de-</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sonia</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peixoto</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400" u="sng" kern="100" dirty="0">
                <a:effectLst/>
                <a:latin typeface="Arial Narrow" panose="020B0606020202030204" pitchFamily="34" charset="0"/>
                <a:ea typeface="Calibri" panose="020F0502020204030204" pitchFamily="34" charset="0"/>
                <a:cs typeface="Times New Roman" panose="02020603050405020304" pitchFamily="18" charset="0"/>
              </a:rPr>
              <a:t>. Acesso em: 28 jun. 2024.</a:t>
            </a: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259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AB9CB-538C-0B2E-0BF2-8F970DAFDA88}"/>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344BE74-C4A4-1DF2-5F63-383BE9C3A210}"/>
              </a:ext>
            </a:extLst>
          </p:cNvPr>
          <p:cNvSpPr txBox="1"/>
          <p:nvPr/>
        </p:nvSpPr>
        <p:spPr>
          <a:xfrm>
            <a:off x="207034" y="638355"/>
            <a:ext cx="11637034" cy="4927567"/>
          </a:xfrm>
          <a:prstGeom prst="rect">
            <a:avLst/>
          </a:prstGeom>
          <a:noFill/>
        </p:spPr>
        <p:txBody>
          <a:bodyPr wrap="square" rtlCol="0">
            <a:spAutoFit/>
          </a:bodyPr>
          <a:lstStyle/>
          <a:p>
            <a:pPr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texto em análise é um “cartum”. Aponte V para verdadeiro e F para falso, considerando as características desse gênero.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gênero que não envelhece, ou seja, ele é atemporal.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Esse gênero textual é jornalístico, porque é opinativo ou analítico.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Na construção desse texto não pode ser utilizado balões, nem onomatopeias.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gênero que critica, satiriza, expõe situações por meio do humor e grafismo.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Pode aparecer praticamente em todos os veículos/meios de informação, como revista, jornal, internet.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Esse gênero aborda temas universais, isto é, aqueles que todo ser humano está sujeito, como fome, injustiça etc.</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4909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0D18-2F58-E146-CA80-C2D457A5233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ADE4AED-C145-684D-F308-749EB492B6F6}"/>
              </a:ext>
            </a:extLst>
          </p:cNvPr>
          <p:cNvGraphicFramePr>
            <a:graphicFrameLocks noGrp="1"/>
          </p:cNvGraphicFramePr>
          <p:nvPr>
            <p:extLst>
              <p:ext uri="{D42A27DB-BD31-4B8C-83A1-F6EECF244321}">
                <p14:modId xmlns:p14="http://schemas.microsoft.com/office/powerpoint/2010/main" val="752081513"/>
              </p:ext>
            </p:extLst>
          </p:nvPr>
        </p:nvGraphicFramePr>
        <p:xfrm>
          <a:off x="362309" y="719666"/>
          <a:ext cx="11335110" cy="1618092"/>
        </p:xfrm>
        <a:graphic>
          <a:graphicData uri="http://schemas.openxmlformats.org/drawingml/2006/table">
            <a:tbl>
              <a:tblPr firstRow="1" bandRow="1">
                <a:tableStyleId>{5C22544A-7EE6-4342-B048-85BDC9FD1C3A}</a:tableStyleId>
              </a:tblPr>
              <a:tblGrid>
                <a:gridCol w="11335110">
                  <a:extLst>
                    <a:ext uri="{9D8B030D-6E8A-4147-A177-3AD203B41FA5}">
                      <a16:colId xmlns:a16="http://schemas.microsoft.com/office/drawing/2014/main" val="1450426914"/>
                    </a:ext>
                  </a:extLst>
                </a:gridCol>
              </a:tblGrid>
              <a:tr h="1618092">
                <a:tc>
                  <a:txBody>
                    <a:bodyPr/>
                    <a:lstStyle/>
                    <a:p>
                      <a:pPr algn="just"/>
                      <a:r>
                        <a:rPr lang="pt-BR" sz="2400" b="1" kern="1200" dirty="0">
                          <a:solidFill>
                            <a:schemeClr val="tx1"/>
                          </a:solidFill>
                          <a:effectLst/>
                          <a:latin typeface="Arial Narrow" panose="020B0606020202030204" pitchFamily="34" charset="0"/>
                          <a:ea typeface="+mn-ea"/>
                          <a:cs typeface="+mn-cs"/>
                        </a:rPr>
                        <a:t>Para saber mais!</a:t>
                      </a:r>
                    </a:p>
                    <a:p>
                      <a:pPr algn="just"/>
                      <a:r>
                        <a:rPr lang="pt-BR" sz="2400" b="0" kern="1200" dirty="0">
                          <a:solidFill>
                            <a:schemeClr val="tx1"/>
                          </a:solidFill>
                          <a:effectLst/>
                          <a:latin typeface="Arial Narrow" panose="020B0606020202030204" pitchFamily="34" charset="0"/>
                          <a:ea typeface="+mn-ea"/>
                          <a:cs typeface="+mn-cs"/>
                        </a:rPr>
                        <a:t>Sugestão: peça ajuda ao seu(sua) professor(a) e pesquise sobre os “Tipos de Pronomes”: (Pronomes Pessoais – incluem os de Tratamento) / (Pronomes Possessivos) / (Pronomes Demonstrativos) / (Pronomes Indefinidos ) / (Pronomes Relativos) / Pronomes Interrogativos). </a:t>
                      </a:r>
                      <a:endParaRPr lang="pt-BR" sz="24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1367651328"/>
                  </a:ext>
                </a:extLst>
              </a:tr>
            </a:tbl>
          </a:graphicData>
        </a:graphic>
      </p:graphicFrame>
      <p:sp>
        <p:nvSpPr>
          <p:cNvPr id="3" name="CaixaDeTexto 2">
            <a:extLst>
              <a:ext uri="{FF2B5EF4-FFF2-40B4-BE49-F238E27FC236}">
                <a16:creationId xmlns:a16="http://schemas.microsoft.com/office/drawing/2014/main" id="{FCC88BED-7E04-2C70-9361-C10C3CA4EBC7}"/>
              </a:ext>
            </a:extLst>
          </p:cNvPr>
          <p:cNvSpPr txBox="1"/>
          <p:nvPr/>
        </p:nvSpPr>
        <p:spPr>
          <a:xfrm>
            <a:off x="293298" y="2475781"/>
            <a:ext cx="11404121" cy="3972370"/>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 articulação textual é o atributo decorrente de um texto estruturado de maneira coesa, ou seja, com ideias encadeadas, coerentes e com a progressão adequada. Esse aspecto pode ter como foco, o uso de pronomes, preposições, conjunção e outras classes gramaticais. Considere o  trecho “Mas eu quero você por inteiro, tá!” e responda o que se pede: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Pronome é uma classe de palavras variável cuja finalidade é substituir ou determinar (acompanhar) um substantivo. Ele se classifica em razão dessas funções. Aquele que substitui o nome é chamado de pronome substantivo, e o que o determina (acompanha) é o pronome adjetivo. Em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eu quero’,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tem-se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09550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3A55-AA65-BC49-02F9-AB3653E1F607}"/>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4CB8F29-8F99-C669-2FCC-DA3D17D1FFC7}"/>
              </a:ext>
            </a:extLst>
          </p:cNvPr>
          <p:cNvSpPr txBox="1"/>
          <p:nvPr/>
        </p:nvSpPr>
        <p:spPr>
          <a:xfrm>
            <a:off x="388190" y="1207699"/>
            <a:ext cx="11473132" cy="1211614"/>
          </a:xfrm>
          <a:prstGeom prst="rect">
            <a:avLst/>
          </a:prstGeom>
          <a:noFill/>
        </p:spPr>
        <p:txBody>
          <a:bodyPr wrap="square" rtlCol="0">
            <a:spAutoFit/>
          </a:bodyPr>
          <a:lstStyle/>
          <a:p>
            <a:pPr>
              <a:lnSpc>
                <a:spcPct val="115000"/>
              </a:lnSpc>
              <a:spcAft>
                <a:spcPts val="800"/>
              </a:spcAft>
            </a:pPr>
            <a:endParaRPr lang="pt-BR" sz="1800" b="1"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2" name="CaixaDeTexto 1">
            <a:extLst>
              <a:ext uri="{FF2B5EF4-FFF2-40B4-BE49-F238E27FC236}">
                <a16:creationId xmlns:a16="http://schemas.microsoft.com/office/drawing/2014/main" id="{2C11FFB1-9C30-55DB-9FA5-F7F4AE92B05D}"/>
              </a:ext>
            </a:extLst>
          </p:cNvPr>
          <p:cNvSpPr txBox="1"/>
          <p:nvPr/>
        </p:nvSpPr>
        <p:spPr>
          <a:xfrm>
            <a:off x="330678" y="759126"/>
            <a:ext cx="11473132" cy="4722255"/>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pronome do caso oblíquo, terceira pessoa do singular e um verbo no tempo presente do modo subjuntivo.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pronome pessoal do caso reto, primeira pessoa do singular e um verbo no tempo presente do modo indicativo.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As pessoas do discurso são definidas pelo seu posicionamento frente ao ato de comunicação, ou seja: primeira, representando aquela que fala (eu/nós); segunda, representando aquela com quem se fala (tu/vós/você, senhor); e a terceira, é demarcada por aquela de quem se fala (ele/eles/ela/elas). A palavra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você</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faz referência a qual pessoa do discurso?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3473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A76C1-4D33-E9BF-FD37-1EF57DA26E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CEFEBEC-5B9B-CB6F-8494-C8D8F4635E29}"/>
              </a:ext>
            </a:extLst>
          </p:cNvPr>
          <p:cNvSpPr txBox="1"/>
          <p:nvPr/>
        </p:nvSpPr>
        <p:spPr>
          <a:xfrm>
            <a:off x="394447" y="760966"/>
            <a:ext cx="11394142" cy="784574"/>
          </a:xfrm>
          <a:prstGeom prst="rect">
            <a:avLst/>
          </a:prstGeom>
          <a:noFill/>
        </p:spPr>
        <p:txBody>
          <a:bodyPr wrap="square">
            <a:spAutoFit/>
          </a:bodyPr>
          <a:lstStyle/>
          <a:p>
            <a:pPr indent="449580" algn="just">
              <a:lnSpc>
                <a:spcPct val="115000"/>
              </a:lnSpc>
            </a:pP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pPr>
            <a:endParaRPr lang="pt-BR" sz="1000" kern="100" dirty="0">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pP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just">
              <a:lnSpc>
                <a:spcPct val="115000"/>
              </a:lnSpc>
            </a:pP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DBAA2C5C-0B18-C1E8-2E1D-CB4F1EDC6927}"/>
              </a:ext>
            </a:extLst>
          </p:cNvPr>
          <p:cNvSpPr txBox="1"/>
          <p:nvPr/>
        </p:nvSpPr>
        <p:spPr>
          <a:xfrm>
            <a:off x="284673" y="1017917"/>
            <a:ext cx="11512882" cy="783548"/>
          </a:xfrm>
          <a:prstGeom prst="rect">
            <a:avLst/>
          </a:prstGeom>
          <a:noFill/>
        </p:spPr>
        <p:txBody>
          <a:bodyPr wrap="square">
            <a:spAutoFit/>
          </a:bodyPr>
          <a:lstStyle/>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3DAFC935-8D7F-9AE8-E383-3DBAC68A3A6C}"/>
              </a:ext>
            </a:extLst>
          </p:cNvPr>
          <p:cNvSpPr txBox="1"/>
          <p:nvPr/>
        </p:nvSpPr>
        <p:spPr>
          <a:xfrm>
            <a:off x="284674" y="760966"/>
            <a:ext cx="11421372" cy="5170646"/>
          </a:xfrm>
          <a:prstGeom prst="rect">
            <a:avLst/>
          </a:prstGeom>
          <a:noFill/>
        </p:spPr>
        <p:txBody>
          <a:bodyPr wrap="square" rtlCol="0">
            <a:spAutoFit/>
          </a:bodyPr>
          <a:lstStyle/>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“contexto” é o conjunto de elementos textuais que ajudam o receptor da mensagem a compreendê-la. Esses elementos caracterizam o texto, que é uma comunicação de ideias expressas, normalmente, por palavras escritas. A relação entre “texto e contexto” é fundamental para a mensagem ser transmitida e compreendida. A expressão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 inteiro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nesse contexto significa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a:p>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na sua totalidade                                                       (    ) na sua parcialidade</a:t>
            </a:r>
          </a:p>
          <a:p>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 uso dos verbos tem uma grande importância e se faz necessário em todo o “tempo e lugar.” O verbo é uma classe de palavra que indica ação, acontecimento ou estado e deve ser flexionado de acordo com o número, a pessoa, o tempo, o modo e a voz. Nesse trecho, o verbo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quero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indica uma/um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ação                                         (    ) estado                                         (    ) fenômeno da natureza</a:t>
            </a:r>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p>
        </p:txBody>
      </p:sp>
    </p:spTree>
    <p:extLst>
      <p:ext uri="{BB962C8B-B14F-4D97-AF65-F5344CB8AC3E}">
        <p14:creationId xmlns:p14="http://schemas.microsoft.com/office/powerpoint/2010/main" val="213439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785C93B-3FDE-6365-0954-3D6FEB1A6C30}"/>
              </a:ext>
            </a:extLst>
          </p:cNvPr>
          <p:cNvSpPr txBox="1"/>
          <p:nvPr/>
        </p:nvSpPr>
        <p:spPr>
          <a:xfrm>
            <a:off x="241540" y="931653"/>
            <a:ext cx="11645660" cy="5749266"/>
          </a:xfrm>
          <a:prstGeom prst="rect">
            <a:avLst/>
          </a:prstGeom>
          <a:noFill/>
        </p:spPr>
        <p:txBody>
          <a:bodyPr wrap="square" rtlCol="0">
            <a:spAutoFit/>
          </a:bodyPr>
          <a:lstStyle/>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Os indivíduos podem usar a linguagem “formal ou informal” dependendo do contexto comunicativo. A linguagem formal está ligada ao uso de normas gramaticais, a linguagem informal é usada de modo mais livre.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palavra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tá</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exemplo da linguagem</a:t>
            </a:r>
          </a:p>
          <a:p>
            <a:pPr algn="just"/>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formal                 (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informal</a:t>
            </a: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 A palavra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nesse contexto, estabelece uma ideia de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causa.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condição.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oposição.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conclusão.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explicação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5173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FB83C-922C-B692-1FCD-780F31C4439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7057639-6B0F-9AC5-2EF9-C8E523FD9449}"/>
              </a:ext>
            </a:extLst>
          </p:cNvPr>
          <p:cNvSpPr txBox="1"/>
          <p:nvPr/>
        </p:nvSpPr>
        <p:spPr>
          <a:xfrm>
            <a:off x="339306" y="681487"/>
            <a:ext cx="11513388" cy="1972143"/>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p>
          <a:p>
            <a:pPr algn="just">
              <a:lnSpc>
                <a:spcPct val="115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Desenho de uma pessoa&#10;&#10;Descrição gerada automaticamente com confiança média">
            <a:extLst>
              <a:ext uri="{FF2B5EF4-FFF2-40B4-BE49-F238E27FC236}">
                <a16:creationId xmlns:a16="http://schemas.microsoft.com/office/drawing/2014/main" id="{54CD1E1B-B4C4-6818-F5A0-F6A5623EDE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4906" y="1302637"/>
            <a:ext cx="5581290" cy="3812827"/>
          </a:xfrm>
          <a:prstGeom prst="rect">
            <a:avLst/>
          </a:prstGeom>
          <a:noFill/>
          <a:ln>
            <a:noFill/>
          </a:ln>
        </p:spPr>
      </p:pic>
      <p:sp>
        <p:nvSpPr>
          <p:cNvPr id="4" name="CaixaDeTexto 3">
            <a:extLst>
              <a:ext uri="{FF2B5EF4-FFF2-40B4-BE49-F238E27FC236}">
                <a16:creationId xmlns:a16="http://schemas.microsoft.com/office/drawing/2014/main" id="{1DD34C0F-9276-A8D0-CE4A-07ACC8607CA4}"/>
              </a:ext>
            </a:extLst>
          </p:cNvPr>
          <p:cNvSpPr txBox="1"/>
          <p:nvPr/>
        </p:nvSpPr>
        <p:spPr>
          <a:xfrm>
            <a:off x="2268747" y="5115464"/>
            <a:ext cx="7504981" cy="800219"/>
          </a:xfrm>
          <a:prstGeom prst="rect">
            <a:avLst/>
          </a:prstGeom>
          <a:noFill/>
        </p:spPr>
        <p:txBody>
          <a:bodyPr wrap="square" rtlCol="0">
            <a:spAutoFit/>
          </a:bodyPr>
          <a:lstStyle/>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https://ensinarhoje.com/interpretacao-de-cartum-com-respostas/#google_vignette. Acesso em: 28 jun.2024.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818193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A1AB9-DD53-2341-53B3-8A804F53490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50B0DC8-AE75-3549-D9F7-F61E1917DBDF}"/>
              </a:ext>
            </a:extLst>
          </p:cNvPr>
          <p:cNvSpPr txBox="1"/>
          <p:nvPr/>
        </p:nvSpPr>
        <p:spPr>
          <a:xfrm>
            <a:off x="198408" y="586596"/>
            <a:ext cx="11581215" cy="7112075"/>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 Esse cartum apresenta apenas imagens, ou seja, a linguagem não verbal. Analise as imagens, os gestos, as expressões fisionômicas dentre outros aspectos. O texto, em estudo, foi construído para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divertir o leitor partindo de uma situação inusitada.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divulgar informações a respeito da queda de cabelo.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esclarecer o leitor como acontece a queda de cabelo.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 Elabore uma frase que interprete o segundo quadrinho.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 A personagem (suposto paciente) relata o problema ao médico, que pega um papel e uma caneta. O que  a personagem / “paciente” pensou que o médico estava fazendo?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4859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E8A35-A2E1-6027-3401-2F872A3CBF5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76C3A50-1B3E-9B4C-460E-3BD3A117DC4A}"/>
              </a:ext>
            </a:extLst>
          </p:cNvPr>
          <p:cNvSpPr txBox="1"/>
          <p:nvPr/>
        </p:nvSpPr>
        <p:spPr>
          <a:xfrm>
            <a:off x="370936" y="646981"/>
            <a:ext cx="11408687" cy="5913670"/>
          </a:xfrm>
          <a:prstGeom prst="rect">
            <a:avLst/>
          </a:prstGeom>
          <a:noFill/>
        </p:spPr>
        <p:txBody>
          <a:bodyPr wrap="square">
            <a:spAutoFit/>
          </a:bodyPr>
          <a:lstStyle/>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Ao invés da receita, o que o médico fez? </a:t>
            </a:r>
          </a:p>
          <a:p>
            <a:pPr algn="just">
              <a:lnSpc>
                <a:spcPct val="115000"/>
              </a:lnSpc>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quinto quadrinho, o médico mostra à personagem (paciente) o desenho de um suposto homem sem cabelos. Qual é a mensagem implícita que o médico quis passar ao “paciente”?</a:t>
            </a: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Considere o contexto e a expressão fisionômica da personagem (paciente). Como ela ficou? Ou se sentiu? </a:t>
            </a: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19</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qual quadrinho predomina o humor do texto? Justifique.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9607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F8CDF08-7C43-B4E3-B79B-08FD4FDD574D}"/>
              </a:ext>
            </a:extLst>
          </p:cNvPr>
          <p:cNvSpPr txBox="1"/>
          <p:nvPr/>
        </p:nvSpPr>
        <p:spPr>
          <a:xfrm>
            <a:off x="241541" y="871268"/>
            <a:ext cx="11556012" cy="1381147"/>
          </a:xfrm>
          <a:prstGeom prst="rect">
            <a:avLst/>
          </a:prstGeom>
          <a:noFill/>
        </p:spPr>
        <p:txBody>
          <a:bodyPr wrap="square">
            <a:spAutoFit/>
          </a:bodyPr>
          <a:lstStyle/>
          <a:p>
            <a:pPr algn="just">
              <a:lnSpc>
                <a:spcPct val="115000"/>
              </a:lnSpc>
            </a:pP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p>
          <a:p>
            <a:pPr algn="just">
              <a:lnSpc>
                <a:spcPct val="115000"/>
              </a:lnSpc>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Pessoas em uma praia&#10;&#10;Descrição gerada automaticamente com confiança média">
            <a:extLst>
              <a:ext uri="{FF2B5EF4-FFF2-40B4-BE49-F238E27FC236}">
                <a16:creationId xmlns:a16="http://schemas.microsoft.com/office/drawing/2014/main" id="{C5F0DD8B-44EE-313A-8FDB-197DB5D39EC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6445" y="1482582"/>
            <a:ext cx="5055080" cy="3241818"/>
          </a:xfrm>
          <a:prstGeom prst="rect">
            <a:avLst/>
          </a:prstGeom>
          <a:noFill/>
          <a:ln>
            <a:noFill/>
          </a:ln>
        </p:spPr>
      </p:pic>
      <p:sp>
        <p:nvSpPr>
          <p:cNvPr id="4" name="CaixaDeTexto 3">
            <a:extLst>
              <a:ext uri="{FF2B5EF4-FFF2-40B4-BE49-F238E27FC236}">
                <a16:creationId xmlns:a16="http://schemas.microsoft.com/office/drawing/2014/main" id="{35587519-D961-77BF-70E1-816811511899}"/>
              </a:ext>
            </a:extLst>
          </p:cNvPr>
          <p:cNvSpPr txBox="1"/>
          <p:nvPr/>
        </p:nvSpPr>
        <p:spPr>
          <a:xfrm>
            <a:off x="3045125" y="4951562"/>
            <a:ext cx="5917720" cy="800219"/>
          </a:xfrm>
          <a:prstGeom prst="rect">
            <a:avLst/>
          </a:prstGeom>
          <a:noFill/>
        </p:spPr>
        <p:txBody>
          <a:bodyPr wrap="square" rtlCol="0">
            <a:spAutoFit/>
          </a:bodyPr>
          <a:lstStyle/>
          <a:p>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https://jornalcapitalfederal.com.br/2024/01/04/charge-2024-esta-chegando-com-tudo/. Acesso em: 02 jun. 2024.</a:t>
            </a: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001013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AF36F-4164-1467-0E10-993F7D69865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451956E-7CB7-603D-D578-FE648075BDE1}"/>
              </a:ext>
            </a:extLst>
          </p:cNvPr>
          <p:cNvSpPr txBox="1"/>
          <p:nvPr/>
        </p:nvSpPr>
        <p:spPr>
          <a:xfrm>
            <a:off x="224287" y="681486"/>
            <a:ext cx="11576650" cy="6408677"/>
          </a:xfrm>
          <a:prstGeom prst="rect">
            <a:avLst/>
          </a:prstGeom>
          <a:noFill/>
        </p:spPr>
        <p:txBody>
          <a:bodyPr wrap="square" rtlCol="0">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20. Aponte V para verdadeiro e F para falso considerando as características presentes nessa “charge.”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Mostra um assunto atemporal.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Retrata um acontecimento passageiro.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veículo/meio de circulação desse texto é um jornal.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Representa a atualidade, momento da virada do 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Apresenta a linguagem verbal e não verbal, e, nesse caso, tem a presença dos balões.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Evidencia aspectos satíricos, pois o texto, implicitamente, critica como algumas pessoas reagem.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 Na língua, existem palavras/expressões que são utilizadas para chamar, interpelar o interlocutor do discurso, são os “vocativos.” Transcreva do texto a expressão que evidencia um vocativo.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9363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99FB-C3F1-3917-B3DC-5A9BB18AC22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1B97C2A-B6AF-0325-51E7-072610449BE4}"/>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Rectangle 1">
            <a:extLst>
              <a:ext uri="{FF2B5EF4-FFF2-40B4-BE49-F238E27FC236}">
                <a16:creationId xmlns:a16="http://schemas.microsoft.com/office/drawing/2014/main" id="{8958D40A-4E77-24A7-0206-C52F85143785}"/>
              </a:ext>
            </a:extLst>
          </p:cNvPr>
          <p:cNvSpPr>
            <a:spLocks noChangeArrowheads="1"/>
          </p:cNvSpPr>
          <p:nvPr/>
        </p:nvSpPr>
        <p:spPr bwMode="auto">
          <a:xfrm>
            <a:off x="2776538" y="3517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F7D5187E-9785-47D0-F23B-227B63C29480}"/>
              </a:ext>
            </a:extLst>
          </p:cNvPr>
          <p:cNvSpPr txBox="1"/>
          <p:nvPr/>
        </p:nvSpPr>
        <p:spPr>
          <a:xfrm>
            <a:off x="374905" y="1845544"/>
            <a:ext cx="11411710" cy="781945"/>
          </a:xfrm>
          <a:prstGeom prst="rect">
            <a:avLst/>
          </a:prstGeom>
          <a:noFill/>
        </p:spPr>
        <p:txBody>
          <a:bodyPr wrap="square">
            <a:spAutoFit/>
          </a:bodyPr>
          <a:lstStyle/>
          <a:p>
            <a:pPr algn="just">
              <a:lnSpc>
                <a:spcPct val="114000"/>
              </a:lnSpc>
            </a:pPr>
            <a:endParaRPr lang="pt-BR" sz="800" dirty="0">
              <a:latin typeface="Arial Narrow" panose="020B0606020202030204" pitchFamily="34" charset="0"/>
            </a:endParaRPr>
          </a:p>
          <a:p>
            <a:pPr algn="just">
              <a:lnSpc>
                <a:spcPct val="114000"/>
              </a:lnSpc>
            </a:pPr>
            <a:endParaRPr lang="pt-BR" sz="800" dirty="0">
              <a:latin typeface="Arial Narrow" panose="020B0606020202030204" pitchFamily="34" charset="0"/>
            </a:endParaRPr>
          </a:p>
          <a:p>
            <a:pPr algn="just">
              <a:lnSpc>
                <a:spcPct val="114000"/>
              </a:lnSpc>
            </a:pPr>
            <a:endParaRPr lang="pt-BR" sz="800" dirty="0">
              <a:latin typeface="Arial Narrow" panose="020B0606020202030204" pitchFamily="34" charset="0"/>
            </a:endParaRPr>
          </a:p>
          <a:p>
            <a:pPr algn="just">
              <a:lnSpc>
                <a:spcPct val="114000"/>
              </a:lnSpc>
            </a:pPr>
            <a:endParaRPr lang="pt-BR" sz="800" dirty="0">
              <a:latin typeface="Arial Narrow" panose="020B0606020202030204" pitchFamily="34" charset="0"/>
            </a:endParaRPr>
          </a:p>
          <a:p>
            <a:pPr algn="just">
              <a:lnSpc>
                <a:spcPct val="114000"/>
              </a:lnSpc>
            </a:pPr>
            <a:endParaRPr lang="pt-BR" sz="800" dirty="0">
              <a:latin typeface="Arial Narrow" panose="020B0606020202030204" pitchFamily="34" charset="0"/>
            </a:endParaRPr>
          </a:p>
        </p:txBody>
      </p:sp>
      <p:sp>
        <p:nvSpPr>
          <p:cNvPr id="4" name="CaixaDeTexto 3">
            <a:extLst>
              <a:ext uri="{FF2B5EF4-FFF2-40B4-BE49-F238E27FC236}">
                <a16:creationId xmlns:a16="http://schemas.microsoft.com/office/drawing/2014/main" id="{3FDAD2F4-E12F-49CC-E644-EF4AC88E582A}"/>
              </a:ext>
            </a:extLst>
          </p:cNvPr>
          <p:cNvSpPr txBox="1"/>
          <p:nvPr/>
        </p:nvSpPr>
        <p:spPr>
          <a:xfrm>
            <a:off x="374905" y="958788"/>
            <a:ext cx="11442190" cy="5164171"/>
          </a:xfrm>
          <a:prstGeom prst="rect">
            <a:avLst/>
          </a:prstGeom>
          <a:noFill/>
        </p:spPr>
        <p:txBody>
          <a:bodyPr wrap="square" rtlCol="0">
            <a:spAutoFit/>
          </a:bodyPr>
          <a:lstStyle/>
          <a:p>
            <a:pPr indent="27051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22. A expressão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tudo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formada pela preposição ‘com’ e pelo pronome indefinido ‘tudo’ e transmite no texto uma noção/ideia. Qual?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23. A compreensão dos textos é uma atividade de interação de produção de sentidos. Os elementos conectores ou articuladores textuais/discursivos são responsáveis por estabelecer a ligação/conexão entre as partes que compõem a materialidade do texto. No trecho “Já que estamos aqui, vamos dar o nosso melhor!”, a expressão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‘Já que’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pode ser substituída no texto por quais articuladores?</a:t>
            </a:r>
          </a:p>
          <a:p>
            <a:pPr indent="270510" algn="just">
              <a:lnSpc>
                <a:spcPct val="115000"/>
              </a:lnSpc>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Por isso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Visto que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Dado que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Sendo que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Uma vez que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À medida que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5094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ADC01-2CA5-FFCB-0898-5EE06CA713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1322C48-DB8B-BCBC-3054-9E70A0AFD389}"/>
              </a:ext>
            </a:extLst>
          </p:cNvPr>
          <p:cNvSpPr txBox="1"/>
          <p:nvPr/>
        </p:nvSpPr>
        <p:spPr>
          <a:xfrm>
            <a:off x="215661" y="1043795"/>
            <a:ext cx="11343736" cy="3673057"/>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24. Os elementos articuladores, que são marcadores de “coesão”, facilitam a progressão lógica das ideias, evitando a sensação de desordem e fragmentação. Esses elementos podem estabelecer muitas relações, como adição, oposição, comparação, concessão, condição, explicação, finalidade, proporção, causa/consequência entre outras. Na charge, qual é a relação estabelecida pelo emprego da expressão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Já que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25. Nesse contexto textual, como a expressão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dar o nosso melhor!</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pode ser interpretada?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6938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D2AE-D544-0B09-9AD9-C824146C3D53}"/>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FAED3F02-BF92-17D2-1DFA-D1B42738BC0F}"/>
              </a:ext>
            </a:extLst>
          </p:cNvPr>
          <p:cNvGraphicFramePr>
            <a:graphicFrameLocks noGrp="1"/>
          </p:cNvGraphicFramePr>
          <p:nvPr>
            <p:extLst>
              <p:ext uri="{D42A27DB-BD31-4B8C-83A1-F6EECF244321}">
                <p14:modId xmlns:p14="http://schemas.microsoft.com/office/powerpoint/2010/main" val="3884508913"/>
              </p:ext>
            </p:extLst>
          </p:nvPr>
        </p:nvGraphicFramePr>
        <p:xfrm>
          <a:off x="353683" y="767751"/>
          <a:ext cx="11429999" cy="393129"/>
        </p:xfrm>
        <a:graphic>
          <a:graphicData uri="http://schemas.openxmlformats.org/drawingml/2006/table">
            <a:tbl>
              <a:tblPr firstRow="1" firstCol="1" bandRow="1"/>
              <a:tblGrid>
                <a:gridCol w="11429999">
                  <a:extLst>
                    <a:ext uri="{9D8B030D-6E8A-4147-A177-3AD203B41FA5}">
                      <a16:colId xmlns:a16="http://schemas.microsoft.com/office/drawing/2014/main" val="3392733750"/>
                    </a:ext>
                  </a:extLst>
                </a:gridCol>
              </a:tblGrid>
              <a:tr h="362309">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410660190"/>
                  </a:ext>
                </a:extLst>
              </a:tr>
            </a:tbl>
          </a:graphicData>
        </a:graphic>
      </p:graphicFrame>
      <p:sp>
        <p:nvSpPr>
          <p:cNvPr id="5" name="CaixaDeTexto 4">
            <a:extLst>
              <a:ext uri="{FF2B5EF4-FFF2-40B4-BE49-F238E27FC236}">
                <a16:creationId xmlns:a16="http://schemas.microsoft.com/office/drawing/2014/main" id="{08E230D5-E659-8609-D181-B34017CFD4DF}"/>
              </a:ext>
            </a:extLst>
          </p:cNvPr>
          <p:cNvSpPr txBox="1"/>
          <p:nvPr/>
        </p:nvSpPr>
        <p:spPr>
          <a:xfrm>
            <a:off x="353683" y="1250830"/>
            <a:ext cx="5158596" cy="1423980"/>
          </a:xfrm>
          <a:prstGeom prst="rect">
            <a:avLst/>
          </a:prstGeom>
          <a:noFill/>
        </p:spPr>
        <p:txBody>
          <a:bodyPr wrap="square" rtlCol="0">
            <a:spAutoFit/>
          </a:bodyPr>
          <a:lstStyle/>
          <a:p>
            <a:pPr algn="just">
              <a:lnSpc>
                <a:spcPct val="115000"/>
              </a:lnSpc>
              <a:spcAft>
                <a:spcPts val="800"/>
              </a:spcAft>
            </a:pPr>
            <a:r>
              <a:rPr lang="pt-BR" sz="2400" b="1" kern="1800" spc="-40" dirty="0">
                <a:effectLst/>
                <a:latin typeface="Arial Narrow" panose="020B0606020202030204" pitchFamily="34" charset="0"/>
                <a:ea typeface="Times New Roman" panose="02020603050405020304" pitchFamily="18" charset="0"/>
                <a:cs typeface="Times New Roman" panose="02020603050405020304" pitchFamily="18" charset="0"/>
              </a:rPr>
              <a:t>Semana 2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 </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6" name="CaixaDeTexto 5">
            <a:extLst>
              <a:ext uri="{FF2B5EF4-FFF2-40B4-BE49-F238E27FC236}">
                <a16:creationId xmlns:a16="http://schemas.microsoft.com/office/drawing/2014/main" id="{571E8432-B62D-701B-7794-C126493353BF}"/>
              </a:ext>
            </a:extLst>
          </p:cNvPr>
          <p:cNvSpPr txBox="1"/>
          <p:nvPr/>
        </p:nvSpPr>
        <p:spPr>
          <a:xfrm>
            <a:off x="353682" y="2398143"/>
            <a:ext cx="11128075" cy="1845120"/>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1800" kern="100" dirty="0">
                <a:solidFill>
                  <a:srgbClr val="7030A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pic>
        <p:nvPicPr>
          <p:cNvPr id="7" name="Imagem 6" descr="Uma imagem contendo Código QR&#10;&#10;Descrição gerada automaticamente">
            <a:extLst>
              <a:ext uri="{FF2B5EF4-FFF2-40B4-BE49-F238E27FC236}">
                <a16:creationId xmlns:a16="http://schemas.microsoft.com/office/drawing/2014/main" id="{36C9DCD4-9C85-D78E-B509-963E3E6DF9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8642" y="2958859"/>
            <a:ext cx="5339750" cy="2794960"/>
          </a:xfrm>
          <a:prstGeom prst="rect">
            <a:avLst/>
          </a:prstGeom>
          <a:noFill/>
          <a:ln>
            <a:noFill/>
          </a:ln>
        </p:spPr>
      </p:pic>
      <p:sp>
        <p:nvSpPr>
          <p:cNvPr id="8" name="CaixaDeTexto 7">
            <a:extLst>
              <a:ext uri="{FF2B5EF4-FFF2-40B4-BE49-F238E27FC236}">
                <a16:creationId xmlns:a16="http://schemas.microsoft.com/office/drawing/2014/main" id="{7FEF2660-B7FB-E487-D6E9-E473AEC43C12}"/>
              </a:ext>
            </a:extLst>
          </p:cNvPr>
          <p:cNvSpPr txBox="1"/>
          <p:nvPr/>
        </p:nvSpPr>
        <p:spPr>
          <a:xfrm>
            <a:off x="3001992" y="5883216"/>
            <a:ext cx="6357669" cy="738664"/>
          </a:xfrm>
          <a:prstGeom prst="rect">
            <a:avLst/>
          </a:prstGeom>
          <a:noFill/>
        </p:spPr>
        <p:txBody>
          <a:bodyPr wrap="square" rtlCol="0">
            <a:spAutoFit/>
          </a:bodyPr>
          <a:lstStyle/>
          <a:p>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https://questoes.grancursosonline.com.br/questoes-de-concursos/atualidades-e-conhecimentos-gerais/2408175. Acesso em: 04 jul. 2024.</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174248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ADBA3-2035-5234-0A98-94CEB6349EA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32EFC8B-196B-2C18-BFFB-69CF98A47FB8}"/>
              </a:ext>
            </a:extLst>
          </p:cNvPr>
          <p:cNvSpPr txBox="1"/>
          <p:nvPr/>
        </p:nvSpPr>
        <p:spPr>
          <a:xfrm>
            <a:off x="638355" y="2035834"/>
            <a:ext cx="11007305" cy="1200329"/>
          </a:xfrm>
          <a:prstGeom prst="rect">
            <a:avLst/>
          </a:prstGeom>
          <a:noFill/>
        </p:spPr>
        <p:txBody>
          <a:bodyPr wrap="square" rtlCol="0">
            <a:spAutoFit/>
          </a:bodyPr>
          <a:lstStyle/>
          <a:p>
            <a:endParaRPr lang="pt-BR" dirty="0"/>
          </a:p>
          <a:p>
            <a:endParaRPr lang="pt-BR" dirty="0"/>
          </a:p>
          <a:p>
            <a:endParaRPr lang="pt-BR" dirty="0"/>
          </a:p>
          <a:p>
            <a:endParaRPr lang="pt-BR" dirty="0"/>
          </a:p>
        </p:txBody>
      </p:sp>
      <p:sp>
        <p:nvSpPr>
          <p:cNvPr id="3" name="CaixaDeTexto 2">
            <a:extLst>
              <a:ext uri="{FF2B5EF4-FFF2-40B4-BE49-F238E27FC236}">
                <a16:creationId xmlns:a16="http://schemas.microsoft.com/office/drawing/2014/main" id="{6A1B1671-6AB9-135D-9E89-851F2B28439B}"/>
              </a:ext>
            </a:extLst>
          </p:cNvPr>
          <p:cNvSpPr txBox="1"/>
          <p:nvPr/>
        </p:nvSpPr>
        <p:spPr>
          <a:xfrm>
            <a:off x="422694" y="879894"/>
            <a:ext cx="7919049" cy="2585323"/>
          </a:xfrm>
          <a:prstGeom prst="rect">
            <a:avLst/>
          </a:prstGeom>
          <a:noFill/>
        </p:spPr>
        <p:txBody>
          <a:bodyPr wrap="square" rtlCol="0">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p>
          <a:p>
            <a:endPar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pic>
        <p:nvPicPr>
          <p:cNvPr id="6" name="Imagem 5" descr="Texto&#10;&#10;Descrição gerada automaticamente">
            <a:extLst>
              <a:ext uri="{FF2B5EF4-FFF2-40B4-BE49-F238E27FC236}">
                <a16:creationId xmlns:a16="http://schemas.microsoft.com/office/drawing/2014/main" id="{FB6819E4-9813-E9DA-E620-92C4EE7480BA}"/>
              </a:ext>
            </a:extLst>
          </p:cNvPr>
          <p:cNvPicPr>
            <a:picLocks noChangeAspect="1"/>
          </p:cNvPicPr>
          <p:nvPr/>
        </p:nvPicPr>
        <p:blipFill>
          <a:blip r:embed="rId2"/>
          <a:stretch>
            <a:fillRect/>
          </a:stretch>
        </p:blipFill>
        <p:spPr>
          <a:xfrm>
            <a:off x="2708694" y="1518249"/>
            <a:ext cx="6366295" cy="3044226"/>
          </a:xfrm>
          <a:prstGeom prst="rect">
            <a:avLst/>
          </a:prstGeom>
        </p:spPr>
      </p:pic>
      <p:sp>
        <p:nvSpPr>
          <p:cNvPr id="7" name="CaixaDeTexto 6">
            <a:extLst>
              <a:ext uri="{FF2B5EF4-FFF2-40B4-BE49-F238E27FC236}">
                <a16:creationId xmlns:a16="http://schemas.microsoft.com/office/drawing/2014/main" id="{B9253851-C4D3-7C27-37A1-3F7129D40FEC}"/>
              </a:ext>
            </a:extLst>
          </p:cNvPr>
          <p:cNvSpPr txBox="1"/>
          <p:nvPr/>
        </p:nvSpPr>
        <p:spPr>
          <a:xfrm>
            <a:off x="2846717" y="4813540"/>
            <a:ext cx="6504317" cy="1090683"/>
          </a:xfrm>
          <a:prstGeom prst="rect">
            <a:avLst/>
          </a:prstGeom>
          <a:noFill/>
        </p:spPr>
        <p:txBody>
          <a:bodyPr wrap="square" rtlCol="0">
            <a:spAutoFit/>
          </a:bodyPr>
          <a:lstStyle/>
          <a:p>
            <a:pPr algn="ctr">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https://br.pinterest.com/pin/895371969654435399/</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Acesso em 04 de jul. 2024.</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642266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5111C9D8-9042-5B86-ED78-0A740CA869B1}"/>
              </a:ext>
            </a:extLst>
          </p:cNvPr>
          <p:cNvSpPr txBox="1"/>
          <p:nvPr/>
        </p:nvSpPr>
        <p:spPr>
          <a:xfrm>
            <a:off x="215660" y="569343"/>
            <a:ext cx="11438628" cy="6409640"/>
          </a:xfrm>
          <a:prstGeom prst="rect">
            <a:avLst/>
          </a:prstGeom>
          <a:noFill/>
        </p:spPr>
        <p:txBody>
          <a:bodyPr wrap="square" rtlCol="0">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I tem relação com o Texto II quanto ao assunto? </a:t>
            </a: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Todo texto tem uma ou mais funções da linguagem. Essas funções são seis: “Emotiva”- predomina a expressão/subjetividade de um eu. “Referencial” - objetividade da informação. “Poética” - linguagem carregada de literariedade. “Apelativa” - predomina a persuasão/convencimento. “Conativa”- abre um canal de comunicação. “Metalinguística”- explica a própria língua. No Texto II predomina a função da linguagem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poética.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emotiva.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apelativa.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referencial.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metalinguística.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1793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5E8C9D-81C6-2318-6AA4-8A6E6583AA44}"/>
              </a:ext>
            </a:extLst>
          </p:cNvPr>
          <p:cNvSpPr txBox="1"/>
          <p:nvPr/>
        </p:nvSpPr>
        <p:spPr>
          <a:xfrm>
            <a:off x="286109" y="741873"/>
            <a:ext cx="11619781" cy="2218300"/>
          </a:xfrm>
          <a:prstGeom prst="rect">
            <a:avLst/>
          </a:prstGeom>
          <a:noFill/>
        </p:spPr>
        <p:txBody>
          <a:bodyPr wrap="square" rtlCol="0">
            <a:spAutoFit/>
          </a:bodyPr>
          <a:lstStyle/>
          <a:p>
            <a:pPr algn="just" fontAlgn="base">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2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kern="0" dirty="0">
              <a:solidFill>
                <a:srgbClr val="000000"/>
              </a:solidFill>
              <a:highlight>
                <a:srgbClr val="FFFFFF"/>
              </a:highlight>
              <a:latin typeface="Arial Narrow" panose="020B0606020202030204" pitchFamily="34" charset="0"/>
              <a:ea typeface="Calibri" panose="020F0502020204030204" pitchFamily="34" charset="0"/>
              <a:cs typeface="Open Sans" panose="020B0606030504020204" pitchFamily="34" charset="0"/>
            </a:endParaRPr>
          </a:p>
          <a:p>
            <a:pPr algn="just" fontAlgn="base">
              <a:lnSpc>
                <a:spcPct val="115000"/>
              </a:lnSpc>
              <a:spcAft>
                <a:spcPts val="800"/>
              </a:spcAft>
            </a:pP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Armandinho (personagem) afirma que melhor amigo do homem é o sapo">
            <a:extLst>
              <a:ext uri="{FF2B5EF4-FFF2-40B4-BE49-F238E27FC236}">
                <a16:creationId xmlns:a16="http://schemas.microsoft.com/office/drawing/2014/main" id="{26D50FC2-CF36-9D2E-7FF5-E5E6A386F39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6542" y="1440611"/>
            <a:ext cx="8361738" cy="2614181"/>
          </a:xfrm>
          <a:prstGeom prst="rect">
            <a:avLst/>
          </a:prstGeom>
          <a:noFill/>
          <a:ln>
            <a:noFill/>
          </a:ln>
        </p:spPr>
      </p:pic>
      <p:sp>
        <p:nvSpPr>
          <p:cNvPr id="4" name="CaixaDeTexto 3">
            <a:extLst>
              <a:ext uri="{FF2B5EF4-FFF2-40B4-BE49-F238E27FC236}">
                <a16:creationId xmlns:a16="http://schemas.microsoft.com/office/drawing/2014/main" id="{1DC95FBB-0132-2096-E26B-CD7EC846988A}"/>
              </a:ext>
            </a:extLst>
          </p:cNvPr>
          <p:cNvSpPr txBox="1"/>
          <p:nvPr/>
        </p:nvSpPr>
        <p:spPr>
          <a:xfrm>
            <a:off x="1086928" y="4459857"/>
            <a:ext cx="8011352" cy="584775"/>
          </a:xfrm>
          <a:prstGeom prst="rect">
            <a:avLst/>
          </a:prstGeom>
          <a:noFill/>
        </p:spPr>
        <p:txBody>
          <a:bodyPr wrap="square" rtlCol="0">
            <a:spAutoFit/>
          </a:bodyPr>
          <a:lstStyle/>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https://www.significados.com.br/charge-e-cartum/. Acesso em: 02 jun.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152133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BA89C-1E5F-90C7-F7E0-76B8BF420A1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B2FEE51A-20BD-E631-60D1-254C25C63703}"/>
              </a:ext>
            </a:extLst>
          </p:cNvPr>
          <p:cNvSpPr txBox="1"/>
          <p:nvPr/>
        </p:nvSpPr>
        <p:spPr>
          <a:xfrm>
            <a:off x="526211" y="715992"/>
            <a:ext cx="11119449" cy="1402435"/>
          </a:xfrm>
          <a:prstGeom prst="rect">
            <a:avLst/>
          </a:prstGeom>
          <a:noFill/>
        </p:spPr>
        <p:txBody>
          <a:bodyPr wrap="square" rtlCol="0">
            <a:spAutoFit/>
          </a:bodyPr>
          <a:lstStyle/>
          <a:p>
            <a:pPr algn="just" fontAlgn="base">
              <a:lnSpc>
                <a:spcPct val="115000"/>
              </a:lnSpc>
              <a:spcAft>
                <a:spcPts val="800"/>
              </a:spcAft>
            </a:pPr>
            <a:r>
              <a:rPr lang="pt-BR" sz="1000" kern="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1000" kern="10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4063AE2-A05C-D97C-3091-160A7CFB028F}"/>
              </a:ext>
            </a:extLst>
          </p:cNvPr>
          <p:cNvSpPr txBox="1"/>
          <p:nvPr/>
        </p:nvSpPr>
        <p:spPr>
          <a:xfrm>
            <a:off x="232913" y="828136"/>
            <a:ext cx="11533517" cy="3533275"/>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29. O cartum de Alexandre Beck, invoca uma reflexão atemporal sobre o/a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papel da amizade.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companheirismo do cachorro.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cuidado que um cão tem ao vigiar uma casa.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jogo de interesse que as pessoas têm umas com as outras.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comparação a respeito da amizade entre humanos e animais.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7257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0C14C-8CF3-6006-64EE-5ED39B59CA57}"/>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C248175-5028-E499-9996-B47F257BA07B}"/>
              </a:ext>
            </a:extLst>
          </p:cNvPr>
          <p:cNvSpPr txBox="1"/>
          <p:nvPr/>
        </p:nvSpPr>
        <p:spPr>
          <a:xfrm>
            <a:off x="319177" y="888521"/>
            <a:ext cx="11490385" cy="5349157"/>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30. Na língua/linguagem é importante considerar as variações naturais de uma língua que diferenciam da norma padrão em função do contexto social, região ou momento histórico em que um falante ou grupo social se insere. No trecho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mim o melhor amigo do ser humano é o sapo!”, a palavra destacada é um exemplo de linguagem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formal da língua portuguesa.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jornalística imparcial e objetiva.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informal, espontânea e cotidiana.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poética carregada de plurissignificação.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técnica restrita a uma área de conhecimento.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15000"/>
              </a:lnSpc>
              <a:tabLst>
                <a:tab pos="18034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50990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CE6A2-2788-DDD1-0721-2323FDCEFC9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2CDD45A-38F8-6D4F-6072-5EA72A7087BF}"/>
              </a:ext>
            </a:extLst>
          </p:cNvPr>
          <p:cNvSpPr txBox="1"/>
          <p:nvPr/>
        </p:nvSpPr>
        <p:spPr>
          <a:xfrm>
            <a:off x="403412" y="698028"/>
            <a:ext cx="11385176" cy="1006173"/>
          </a:xfrm>
          <a:prstGeom prst="rect">
            <a:avLst/>
          </a:prstGeom>
          <a:noFill/>
        </p:spPr>
        <p:txBody>
          <a:bodyPr wrap="square">
            <a:spAutoFit/>
          </a:bodyPr>
          <a:lstStyle/>
          <a:p>
            <a:pPr>
              <a:lnSpc>
                <a:spcPct val="114000"/>
              </a:lnSpc>
            </a:pPr>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4000"/>
              </a:lnSpc>
            </a:pPr>
            <a:endParaRPr lang="pt-BR" sz="2200" dirty="0">
              <a:latin typeface="Arial Narrow" panose="020B0606020202030204" pitchFamily="34" charset="0"/>
            </a:endParaRPr>
          </a:p>
        </p:txBody>
      </p:sp>
      <p:sp>
        <p:nvSpPr>
          <p:cNvPr id="7" name="CaixaDeTexto 6">
            <a:extLst>
              <a:ext uri="{FF2B5EF4-FFF2-40B4-BE49-F238E27FC236}">
                <a16:creationId xmlns:a16="http://schemas.microsoft.com/office/drawing/2014/main" id="{640A00AF-F404-DC4E-C419-A576772707A4}"/>
              </a:ext>
            </a:extLst>
          </p:cNvPr>
          <p:cNvSpPr txBox="1"/>
          <p:nvPr/>
        </p:nvSpPr>
        <p:spPr>
          <a:xfrm>
            <a:off x="207034" y="810883"/>
            <a:ext cx="11521169" cy="6206186"/>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31. Pesquise qual é o termo isolado da oração que não é parte do sujeito e nem do predicado e que serve para chamar a atenção do interlocutor. Agora responda: No trecho “Eu não tenho amigos por interesse,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minha senhora!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expressão destacada nesse contexto, recebe o nome de quê? Justifique.</a:t>
            </a: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32.  Nos textos/gêneros diversos a “progressão textual” é o processo pelo qual o texto se constrói, com a introdução de informação nova, ligada/conectada à informação que já é do conhecimento do leitor ou que lhe é fornecida no próprio texto. Afinal, em um texto não pode haver apenas repetição de ideias. Assim, a progressão textual está ligada aos recursos utilizados para a articulação das informações no texto. Já a “progressão temática” está aliada ao assunto do texto, à capacidade de sequenciar ideias, amarradas a uma mesma rede de sentidos. Considerando o trecho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cachorro cuida da casa! É companheiro nos passeios, na alegria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tristeza!”, os termos destacados articulam as informações na progressão do texto e estabelecem respectivamente as relações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136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7006-E98B-E233-BC31-7D00966F87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DF42F1-981D-4554-D195-2B5F44BEEB79}"/>
              </a:ext>
            </a:extLst>
          </p:cNvPr>
          <p:cNvSpPr txBox="1"/>
          <p:nvPr/>
        </p:nvSpPr>
        <p:spPr>
          <a:xfrm>
            <a:off x="484685" y="795634"/>
            <a:ext cx="11465169" cy="1579856"/>
          </a:xfrm>
          <a:prstGeom prst="rect">
            <a:avLst/>
          </a:prstGeom>
          <a:noFill/>
        </p:spPr>
        <p:txBody>
          <a:bodyPr wrap="square">
            <a:spAutoFit/>
          </a:bodyPr>
          <a:lstStyle/>
          <a:p>
            <a:pPr>
              <a:lnSpc>
                <a:spcPct val="115000"/>
              </a:lnSpc>
            </a:pP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oposição e adição.              (    ) conclusão e causa.                  (    ) explicação e finalidade</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p>
          <a:p>
            <a:pPr>
              <a:lnSpc>
                <a:spcPct val="115000"/>
              </a:lnSpc>
            </a:pPr>
            <a:endParaRPr lang="pt-BR"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22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2200" dirty="0">
              <a:latin typeface="Arial Narrow" panose="020B0606020202030204" pitchFamily="34" charset="0"/>
            </a:endParaRPr>
          </a:p>
        </p:txBody>
      </p:sp>
      <p:sp>
        <p:nvSpPr>
          <p:cNvPr id="12" name="Rectangle 4">
            <a:extLst>
              <a:ext uri="{FF2B5EF4-FFF2-40B4-BE49-F238E27FC236}">
                <a16:creationId xmlns:a16="http://schemas.microsoft.com/office/drawing/2014/main" id="{C38F9F55-ECAD-63D4-E70E-303DE2C5E6E8}"/>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5" name="CaixaDeTexto 14">
            <a:extLst>
              <a:ext uri="{FF2B5EF4-FFF2-40B4-BE49-F238E27FC236}">
                <a16:creationId xmlns:a16="http://schemas.microsoft.com/office/drawing/2014/main" id="{48162D1D-FA7E-8D23-BC54-A3452BDCD341}"/>
              </a:ext>
            </a:extLst>
          </p:cNvPr>
          <p:cNvSpPr txBox="1"/>
          <p:nvPr/>
        </p:nvSpPr>
        <p:spPr>
          <a:xfrm>
            <a:off x="177553" y="1340527"/>
            <a:ext cx="11001652" cy="5039649"/>
          </a:xfrm>
          <a:prstGeom prst="rect">
            <a:avLst/>
          </a:prstGeom>
          <a:noFill/>
        </p:spPr>
        <p:txBody>
          <a:bodyPr wrap="square">
            <a:spAutoFit/>
          </a:bodyPr>
          <a:lstStyle/>
          <a:p>
            <a:pPr algn="just">
              <a:lnSpc>
                <a:spcPct val="115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33. Os termos destacados no enunciado da atividade 30 podem ser substituídos, sem alteração de sentido por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porém / e também.                     (     ) portanto / bem como.                        (     ) porque / além da.</a:t>
            </a:r>
            <a:endPar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1378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B987-2ED1-DA30-8108-56C43B10582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A8D003E-2956-64F2-D615-9049F08BF4F4}"/>
              </a:ext>
            </a:extLst>
          </p:cNvPr>
          <p:cNvGraphicFramePr>
            <a:graphicFrameLocks noGrp="1"/>
          </p:cNvGraphicFramePr>
          <p:nvPr>
            <p:extLst>
              <p:ext uri="{D42A27DB-BD31-4B8C-83A1-F6EECF244321}">
                <p14:modId xmlns:p14="http://schemas.microsoft.com/office/powerpoint/2010/main" val="2587092117"/>
              </p:ext>
            </p:extLst>
          </p:nvPr>
        </p:nvGraphicFramePr>
        <p:xfrm>
          <a:off x="422693" y="719666"/>
          <a:ext cx="11404121" cy="2286000"/>
        </p:xfrm>
        <a:graphic>
          <a:graphicData uri="http://schemas.openxmlformats.org/drawingml/2006/table">
            <a:tbl>
              <a:tblPr firstRow="1" bandRow="1">
                <a:tableStyleId>{5C22544A-7EE6-4342-B048-85BDC9FD1C3A}</a:tableStyleId>
              </a:tblPr>
              <a:tblGrid>
                <a:gridCol w="11404121">
                  <a:extLst>
                    <a:ext uri="{9D8B030D-6E8A-4147-A177-3AD203B41FA5}">
                      <a16:colId xmlns:a16="http://schemas.microsoft.com/office/drawing/2014/main" val="2063539529"/>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Para saber mais!</a:t>
                      </a:r>
                    </a:p>
                    <a:p>
                      <a:pPr algn="just"/>
                      <a:r>
                        <a:rPr lang="pt-BR" sz="2400" b="0" kern="1200" dirty="0">
                          <a:solidFill>
                            <a:schemeClr val="tx1"/>
                          </a:solidFill>
                          <a:effectLst/>
                          <a:latin typeface="Arial Narrow" panose="020B0606020202030204" pitchFamily="34" charset="0"/>
                          <a:ea typeface="+mn-ea"/>
                          <a:cs typeface="+mn-cs"/>
                        </a:rPr>
                        <a:t>A intertextualidade é a presença de um texto dentro de outro texto. Ela pode se manifestar de modo “explícito”, permitindo que o leitor identifique a presença de outros textos, ou de modo “implícito”, sendo identificada somente por quem já conhece a referência. E a interdiscursividade: um discurso dentro de outro discurso, ou seja, é a relação entre discursos cujo sentido de um discurso é produzido, retomado ou complementado por outro.</a:t>
                      </a:r>
                      <a:endParaRPr lang="pt-BR" sz="24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1450781119"/>
                  </a:ext>
                </a:extLst>
              </a:tr>
            </a:tbl>
          </a:graphicData>
        </a:graphic>
      </p:graphicFrame>
      <p:sp>
        <p:nvSpPr>
          <p:cNvPr id="4" name="CaixaDeTexto 3">
            <a:extLst>
              <a:ext uri="{FF2B5EF4-FFF2-40B4-BE49-F238E27FC236}">
                <a16:creationId xmlns:a16="http://schemas.microsoft.com/office/drawing/2014/main" id="{5D0892A3-925E-B374-FABB-CC9ABCFAA3FE}"/>
              </a:ext>
            </a:extLst>
          </p:cNvPr>
          <p:cNvSpPr txBox="1"/>
          <p:nvPr/>
        </p:nvSpPr>
        <p:spPr>
          <a:xfrm>
            <a:off x="422693" y="3502325"/>
            <a:ext cx="2044462" cy="738664"/>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031768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33AE1-8CF9-EFF8-41F4-8F85BD8364A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B9D6E7-6CA1-6044-B4D6-D0F6DCFFE6CC}"/>
              </a:ext>
            </a:extLst>
          </p:cNvPr>
          <p:cNvSpPr txBox="1"/>
          <p:nvPr/>
        </p:nvSpPr>
        <p:spPr>
          <a:xfrm>
            <a:off x="198408" y="879894"/>
            <a:ext cx="11455879" cy="1754326"/>
          </a:xfrm>
          <a:prstGeom prst="rect">
            <a:avLst/>
          </a:prstGeom>
          <a:noFill/>
        </p:spPr>
        <p:txBody>
          <a:bodyPr wrap="square" rtlCol="0">
            <a:spAutoFit/>
          </a:bodyPr>
          <a:lstStyle/>
          <a:p>
            <a:endParaRPr lang="pt-BR" dirty="0"/>
          </a:p>
          <a:p>
            <a:endParaRPr lang="pt-BR" dirty="0"/>
          </a:p>
          <a:p>
            <a:endParaRPr lang="pt-BR" dirty="0"/>
          </a:p>
          <a:p>
            <a:endParaRPr lang="pt-BR" dirty="0"/>
          </a:p>
          <a:p>
            <a:endParaRPr lang="pt-BR" dirty="0"/>
          </a:p>
          <a:p>
            <a:endParaRPr lang="pt-BR" dirty="0"/>
          </a:p>
        </p:txBody>
      </p:sp>
      <p:pic>
        <p:nvPicPr>
          <p:cNvPr id="2" name="Imagem 1" descr="Linha do tempo&#10;&#10;Descrição gerada automaticamente com confiança média">
            <a:extLst>
              <a:ext uri="{FF2B5EF4-FFF2-40B4-BE49-F238E27FC236}">
                <a16:creationId xmlns:a16="http://schemas.microsoft.com/office/drawing/2014/main" id="{42F30302-1AAC-26D2-28E8-72E3B338F305}"/>
              </a:ext>
            </a:extLst>
          </p:cNvPr>
          <p:cNvPicPr>
            <a:picLocks noChangeAspect="1"/>
          </p:cNvPicPr>
          <p:nvPr/>
        </p:nvPicPr>
        <p:blipFill rotWithShape="1">
          <a:blip r:embed="rId2"/>
          <a:srcRect l="4002" t="3144" r="3129"/>
          <a:stretch/>
        </p:blipFill>
        <p:spPr bwMode="auto">
          <a:xfrm>
            <a:off x="2122199" y="1233577"/>
            <a:ext cx="7226082" cy="4296600"/>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7D85DB2-254F-CB2C-091D-F56BA77EFCC9}"/>
              </a:ext>
            </a:extLst>
          </p:cNvPr>
          <p:cNvSpPr txBox="1"/>
          <p:nvPr/>
        </p:nvSpPr>
        <p:spPr>
          <a:xfrm>
            <a:off x="2276272" y="5624423"/>
            <a:ext cx="7003915" cy="400110"/>
          </a:xfrm>
          <a:prstGeom prst="rect">
            <a:avLst/>
          </a:prstGeom>
          <a:noFill/>
        </p:spPr>
        <p:txBody>
          <a:bodyPr wrap="square" rtlCol="0">
            <a:spAutoFit/>
          </a:bodyPr>
          <a:lstStyle/>
          <a:p>
            <a:pPr algn="r"/>
            <a:r>
              <a:rPr lang="pt-BR" sz="1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http://www.facebook.com/photo.php?fbid=359002924132950&amp;set=a.306157526084157.82461.306125182754058&amp;type=3&amp;theater</a:t>
            </a:r>
            <a:r>
              <a:rPr lang="pt-BR" sz="1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08 jul. 2024</a:t>
            </a:r>
            <a:endParaRPr lang="pt-BR" sz="1000" dirty="0"/>
          </a:p>
        </p:txBody>
      </p:sp>
    </p:spTree>
    <p:extLst>
      <p:ext uri="{BB962C8B-B14F-4D97-AF65-F5344CB8AC3E}">
        <p14:creationId xmlns:p14="http://schemas.microsoft.com/office/powerpoint/2010/main" val="899272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EB0B5-BE44-14EC-CB42-7386933DE3CA}"/>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A0BD2CA-E3D1-B589-7CCB-766151FE7F44}"/>
              </a:ext>
            </a:extLst>
          </p:cNvPr>
          <p:cNvGraphicFramePr>
            <a:graphicFrameLocks noGrp="1"/>
          </p:cNvGraphicFramePr>
          <p:nvPr>
            <p:extLst>
              <p:ext uri="{D42A27DB-BD31-4B8C-83A1-F6EECF244321}">
                <p14:modId xmlns:p14="http://schemas.microsoft.com/office/powerpoint/2010/main" val="1797974366"/>
              </p:ext>
            </p:extLst>
          </p:nvPr>
        </p:nvGraphicFramePr>
        <p:xfrm>
          <a:off x="500333" y="719665"/>
          <a:ext cx="11119448" cy="3231233"/>
        </p:xfrm>
        <a:graphic>
          <a:graphicData uri="http://schemas.openxmlformats.org/drawingml/2006/table">
            <a:tbl>
              <a:tblPr firstRow="1" bandRow="1">
                <a:tableStyleId>{5C22544A-7EE6-4342-B048-85BDC9FD1C3A}</a:tableStyleId>
              </a:tblPr>
              <a:tblGrid>
                <a:gridCol w="11119448">
                  <a:extLst>
                    <a:ext uri="{9D8B030D-6E8A-4147-A177-3AD203B41FA5}">
                      <a16:colId xmlns:a16="http://schemas.microsoft.com/office/drawing/2014/main" val="3488600023"/>
                    </a:ext>
                  </a:extLst>
                </a:gridCol>
              </a:tblGrid>
              <a:tr h="3231233">
                <a:tc>
                  <a:txBody>
                    <a:bodyPr/>
                    <a:lstStyle/>
                    <a:p>
                      <a:pPr algn="just"/>
                      <a:r>
                        <a:rPr lang="pt-BR" sz="2400" b="1" kern="1200" dirty="0">
                          <a:solidFill>
                            <a:schemeClr val="tx1"/>
                          </a:solidFill>
                          <a:effectLst/>
                          <a:latin typeface="Arial Narrow" panose="020B0606020202030204" pitchFamily="34" charset="0"/>
                          <a:ea typeface="+mn-ea"/>
                          <a:cs typeface="+mn-cs"/>
                        </a:rPr>
                        <a:t>Para saber mais!</a:t>
                      </a:r>
                    </a:p>
                    <a:p>
                      <a:pPr algn="just"/>
                      <a:r>
                        <a:rPr lang="pt-BR" sz="2400" b="0" kern="1200" dirty="0">
                          <a:solidFill>
                            <a:schemeClr val="tx1"/>
                          </a:solidFill>
                          <a:effectLst/>
                          <a:latin typeface="Arial Narrow" panose="020B0606020202030204" pitchFamily="34" charset="0"/>
                          <a:ea typeface="+mn-ea"/>
                          <a:cs typeface="+mn-cs"/>
                        </a:rPr>
                        <a:t>Existe “intertextualidade” também com finalidade “satírica”, tanto as charges quanto os cartuns se valem muito desse recurso. No texto em estudo, tem-se a referência a dois personagens: o filósofo Sócrates, do período clássico da Grécia Antiga e Chicó, personagem do filme “Auto da Compadecida”. A referência às duas entidades cumpre uma função textual-discursiva de comparar Chicó a Sócrates. A citação também é uma forma de reafirmar a identidade nordestina: “Se a Grécia tinha Sócrates, o Nordeste tem Chicó.” Nesse cartum, Chicó é comparado a Sócrates.</a:t>
                      </a:r>
                      <a:endParaRPr lang="pt-BR" sz="24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203497202"/>
                  </a:ext>
                </a:extLst>
              </a:tr>
            </a:tbl>
          </a:graphicData>
        </a:graphic>
      </p:graphicFrame>
    </p:spTree>
    <p:extLst>
      <p:ext uri="{BB962C8B-B14F-4D97-AF65-F5344CB8AC3E}">
        <p14:creationId xmlns:p14="http://schemas.microsoft.com/office/powerpoint/2010/main" val="637360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D9FFB-6E36-7956-AB6E-CF53A67C68C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DF8F60-956F-2F27-9BBE-EACBD53F7873}"/>
              </a:ext>
            </a:extLst>
          </p:cNvPr>
          <p:cNvSpPr txBox="1"/>
          <p:nvPr/>
        </p:nvSpPr>
        <p:spPr>
          <a:xfrm>
            <a:off x="241540" y="849956"/>
            <a:ext cx="11564977" cy="5457584"/>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34. Considerando o contexto textual do cartum, a linguagem verbal e não verbal, a sátira, a flexibilidade, as imagens e as duas citações atemporais, pode-se dizer que há uma intertextualidade: “Não sei, só sei que foi assim”, na perspectiva artística e satírica do gênero, portanto, constitui um argumento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princípio.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autoridade.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comprovação.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senso comum.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causa/consequência.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2">
            <a:extLst>
              <a:ext uri="{FF2B5EF4-FFF2-40B4-BE49-F238E27FC236}">
                <a16:creationId xmlns:a16="http://schemas.microsoft.com/office/drawing/2014/main" id="{CB593595-EF8A-9ADC-0FCD-FAAAC4C8725A}"/>
              </a:ext>
            </a:extLst>
          </p:cNvPr>
          <p:cNvSpPr>
            <a:spLocks noChangeArrowheads="1"/>
          </p:cNvSpPr>
          <p:nvPr/>
        </p:nvSpPr>
        <p:spPr bwMode="auto">
          <a:xfrm>
            <a:off x="1900817" y="3903663"/>
            <a:ext cx="1582901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609233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646D4-0D7C-AEFB-D96C-C485E4EA037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B9996B-AB90-C2B3-DC20-F8AB86526C7D}"/>
              </a:ext>
            </a:extLst>
          </p:cNvPr>
          <p:cNvSpPr txBox="1"/>
          <p:nvPr/>
        </p:nvSpPr>
        <p:spPr>
          <a:xfrm>
            <a:off x="258792" y="793630"/>
            <a:ext cx="11547725" cy="1446806"/>
          </a:xfrm>
          <a:prstGeom prst="rect">
            <a:avLst/>
          </a:prstGeom>
          <a:noFill/>
        </p:spPr>
        <p:txBody>
          <a:bodyPr wrap="square">
            <a:spAutoFit/>
          </a:bodyPr>
          <a:lstStyle/>
          <a:p>
            <a:pPr marL="408940"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marL="408940"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940"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Texto&#10;&#10;Descrição gerada automaticamente com confiança baixa">
            <a:extLst>
              <a:ext uri="{FF2B5EF4-FFF2-40B4-BE49-F238E27FC236}">
                <a16:creationId xmlns:a16="http://schemas.microsoft.com/office/drawing/2014/main" id="{29274C22-8211-BDA5-E83A-ADB84125C7BC}"/>
              </a:ext>
            </a:extLst>
          </p:cNvPr>
          <p:cNvPicPr>
            <a:picLocks noChangeAspect="1"/>
          </p:cNvPicPr>
          <p:nvPr/>
        </p:nvPicPr>
        <p:blipFill>
          <a:blip r:embed="rId2"/>
          <a:stretch>
            <a:fillRect/>
          </a:stretch>
        </p:blipFill>
        <p:spPr>
          <a:xfrm>
            <a:off x="592475" y="793631"/>
            <a:ext cx="7282544" cy="1026543"/>
          </a:xfrm>
          <a:prstGeom prst="rect">
            <a:avLst/>
          </a:prstGeom>
        </p:spPr>
      </p:pic>
      <p:sp>
        <p:nvSpPr>
          <p:cNvPr id="4" name="CaixaDeTexto 3">
            <a:extLst>
              <a:ext uri="{FF2B5EF4-FFF2-40B4-BE49-F238E27FC236}">
                <a16:creationId xmlns:a16="http://schemas.microsoft.com/office/drawing/2014/main" id="{1FFEB6A6-561C-8B12-D591-65B30F0C8919}"/>
              </a:ext>
            </a:extLst>
          </p:cNvPr>
          <p:cNvSpPr txBox="1"/>
          <p:nvPr/>
        </p:nvSpPr>
        <p:spPr>
          <a:xfrm>
            <a:off x="914400" y="2130725"/>
            <a:ext cx="5382883" cy="489429"/>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35. QUESTÃO 135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(ENEM - 2011)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FF2B58FF-8A03-689A-2772-4AE658BF66B4}"/>
              </a:ext>
            </a:extLst>
          </p:cNvPr>
          <p:cNvGraphicFramePr>
            <a:graphicFrameLocks noGrp="1"/>
          </p:cNvGraphicFramePr>
          <p:nvPr>
            <p:extLst>
              <p:ext uri="{D42A27DB-BD31-4B8C-83A1-F6EECF244321}">
                <p14:modId xmlns:p14="http://schemas.microsoft.com/office/powerpoint/2010/main" val="3261891268"/>
              </p:ext>
            </p:extLst>
          </p:nvPr>
        </p:nvGraphicFramePr>
        <p:xfrm>
          <a:off x="483079" y="2829464"/>
          <a:ext cx="11404121" cy="3407434"/>
        </p:xfrm>
        <a:graphic>
          <a:graphicData uri="http://schemas.openxmlformats.org/drawingml/2006/table">
            <a:tbl>
              <a:tblPr firstRow="1" bandRow="1">
                <a:tableStyleId>{5C22544A-7EE6-4342-B048-85BDC9FD1C3A}</a:tableStyleId>
              </a:tblPr>
              <a:tblGrid>
                <a:gridCol w="11404121">
                  <a:extLst>
                    <a:ext uri="{9D8B030D-6E8A-4147-A177-3AD203B41FA5}">
                      <a16:colId xmlns:a16="http://schemas.microsoft.com/office/drawing/2014/main" val="3103715452"/>
                    </a:ext>
                  </a:extLst>
                </a:gridCol>
              </a:tblGrid>
              <a:tr h="3407434">
                <a:tc>
                  <a:txBody>
                    <a:bodyPr/>
                    <a:lstStyle/>
                    <a:p>
                      <a:pPr algn="just"/>
                      <a:r>
                        <a:rPr lang="pt-BR" sz="2400" b="0" kern="1200" dirty="0">
                          <a:solidFill>
                            <a:schemeClr val="tx1"/>
                          </a:solidFill>
                          <a:effectLst/>
                          <a:latin typeface="Arial Narrow" panose="020B0606020202030204" pitchFamily="34" charset="0"/>
                          <a:ea typeface="+mn-ea"/>
                          <a:cs typeface="+mn-cs"/>
                        </a:rPr>
                        <a:t>Estudante, para chegar à resposta da questão 135 (Enem), além da leitura analítica do texto, é necessário considerar o gênero textual, bem como compreender o enunciado: </a:t>
                      </a:r>
                      <a:r>
                        <a:rPr lang="pt-BR" sz="2400" b="0" i="1" kern="1200" dirty="0">
                          <a:solidFill>
                            <a:schemeClr val="tx1"/>
                          </a:solidFill>
                          <a:effectLst/>
                          <a:latin typeface="Arial Narrow" panose="020B0606020202030204" pitchFamily="34" charset="0"/>
                          <a:ea typeface="+mn-ea"/>
                          <a:cs typeface="+mn-cs"/>
                        </a:rPr>
                        <a:t>“Nesse cartum, o artista lança mão do recurso da intertextualidade para construir o texto. Esse recurso se constitui pela presença de informações que remetem a outros textos. O emprego desse recurso no cartum revela uma crítica”. </a:t>
                      </a:r>
                      <a:r>
                        <a:rPr lang="pt-BR" sz="2400" b="0" kern="1200" dirty="0">
                          <a:solidFill>
                            <a:schemeClr val="tx1"/>
                          </a:solidFill>
                          <a:effectLst/>
                          <a:latin typeface="Arial Narrow" panose="020B0606020202030204" pitchFamily="34" charset="0"/>
                          <a:ea typeface="+mn-ea"/>
                          <a:cs typeface="+mn-cs"/>
                        </a:rPr>
                        <a:t>Atente também para palavras/expressões-chave como: </a:t>
                      </a:r>
                      <a:r>
                        <a:rPr lang="pt-BR" sz="2400" b="1" kern="1200" dirty="0">
                          <a:solidFill>
                            <a:schemeClr val="tx1"/>
                          </a:solidFill>
                          <a:effectLst/>
                          <a:latin typeface="Arial Narrow" panose="020B0606020202030204" pitchFamily="34" charset="0"/>
                          <a:ea typeface="+mn-ea"/>
                          <a:cs typeface="+mn-cs"/>
                        </a:rPr>
                        <a:t>‘presença de informações’ / ‘recurso da intertextualidade’/ ‘revela uma crítica’. </a:t>
                      </a:r>
                      <a:r>
                        <a:rPr lang="pt-BR" sz="2400" b="0" kern="1200" dirty="0">
                          <a:solidFill>
                            <a:schemeClr val="tx1"/>
                          </a:solidFill>
                          <a:effectLst/>
                          <a:latin typeface="Arial Narrow" panose="020B0606020202030204" pitchFamily="34" charset="0"/>
                          <a:ea typeface="+mn-ea"/>
                          <a:cs typeface="+mn-cs"/>
                        </a:rPr>
                        <a:t>Perceba que há uma referência na “charge” </a:t>
                      </a:r>
                      <a:r>
                        <a:rPr lang="pt-BR" sz="2400" b="1" u="sng" kern="1200" dirty="0">
                          <a:solidFill>
                            <a:schemeClr val="tx1"/>
                          </a:solidFill>
                          <a:effectLst/>
                          <a:latin typeface="Arial Narrow" panose="020B0606020202030204" pitchFamily="34" charset="0"/>
                          <a:ea typeface="+mn-ea"/>
                          <a:cs typeface="+mn-cs"/>
                        </a:rPr>
                        <a:t>à previsão do tempo</a:t>
                      </a:r>
                      <a:r>
                        <a:rPr lang="pt-BR" sz="2400" b="1" kern="1200" dirty="0">
                          <a:solidFill>
                            <a:schemeClr val="tx1"/>
                          </a:solidFill>
                          <a:effectLst/>
                          <a:latin typeface="Arial Narrow" panose="020B0606020202030204" pitchFamily="34" charset="0"/>
                          <a:ea typeface="+mn-ea"/>
                          <a:cs typeface="+mn-cs"/>
                        </a:rPr>
                        <a:t> </a:t>
                      </a:r>
                      <a:r>
                        <a:rPr lang="pt-BR" sz="2400" b="0" kern="1200" dirty="0">
                          <a:solidFill>
                            <a:schemeClr val="tx1"/>
                          </a:solidFill>
                          <a:effectLst/>
                          <a:latin typeface="Arial Narrow" panose="020B0606020202030204" pitchFamily="34" charset="0"/>
                          <a:ea typeface="+mn-ea"/>
                          <a:cs typeface="+mn-cs"/>
                        </a:rPr>
                        <a:t>(linguagem verbal e não verbal), é citado </a:t>
                      </a:r>
                      <a:r>
                        <a:rPr lang="pt-BR" sz="2400" b="1" kern="1200" dirty="0">
                          <a:solidFill>
                            <a:schemeClr val="tx1"/>
                          </a:solidFill>
                          <a:effectLst/>
                          <a:latin typeface="Arial Narrow" panose="020B0606020202030204" pitchFamily="34" charset="0"/>
                          <a:ea typeface="+mn-ea"/>
                          <a:cs typeface="+mn-cs"/>
                        </a:rPr>
                        <a:t>“</a:t>
                      </a:r>
                      <a:r>
                        <a:rPr lang="pt-BR" sz="2400" b="1" u="sng" kern="1200" dirty="0">
                          <a:solidFill>
                            <a:schemeClr val="tx1"/>
                          </a:solidFill>
                          <a:effectLst/>
                          <a:latin typeface="Arial Narrow" panose="020B0606020202030204" pitchFamily="34" charset="0"/>
                          <a:ea typeface="+mn-ea"/>
                          <a:cs typeface="+mn-cs"/>
                        </a:rPr>
                        <a:t>mortos e feridos</a:t>
                      </a:r>
                      <a:r>
                        <a:rPr lang="pt-BR" sz="2400" b="1" kern="1200" dirty="0">
                          <a:solidFill>
                            <a:schemeClr val="tx1"/>
                          </a:solidFill>
                          <a:effectLst/>
                          <a:latin typeface="Arial Narrow" panose="020B0606020202030204" pitchFamily="34" charset="0"/>
                          <a:ea typeface="+mn-ea"/>
                          <a:cs typeface="+mn-cs"/>
                        </a:rPr>
                        <a:t>”</a:t>
                      </a:r>
                      <a:r>
                        <a:rPr lang="pt-BR" sz="2400" b="0" kern="1200" dirty="0">
                          <a:solidFill>
                            <a:schemeClr val="tx1"/>
                          </a:solidFill>
                          <a:effectLst/>
                          <a:latin typeface="Arial Narrow" panose="020B0606020202030204" pitchFamily="34" charset="0"/>
                          <a:ea typeface="+mn-ea"/>
                          <a:cs typeface="+mn-cs"/>
                        </a:rPr>
                        <a:t> será que isso faz o leitor refletir sobre problemas de segurança pública no país? Violência diária? </a:t>
                      </a:r>
                      <a:endParaRPr lang="pt-BR" sz="2400" b="0" dirty="0">
                        <a:solidFill>
                          <a:schemeClr val="tx1"/>
                        </a:solidFill>
                        <a:latin typeface="Arial Narrow" panose="020B0606020202030204" pitchFamily="34" charset="0"/>
                      </a:endParaRPr>
                    </a:p>
                  </a:txBody>
                  <a:tcPr>
                    <a:solidFill>
                      <a:schemeClr val="accent6">
                        <a:lumMod val="40000"/>
                        <a:lumOff val="60000"/>
                      </a:schemeClr>
                    </a:solidFill>
                  </a:tcPr>
                </a:tc>
                <a:extLst>
                  <a:ext uri="{0D108BD9-81ED-4DB2-BD59-A6C34878D82A}">
                    <a16:rowId xmlns:a16="http://schemas.microsoft.com/office/drawing/2014/main" val="741806026"/>
                  </a:ext>
                </a:extLst>
              </a:tr>
            </a:tbl>
          </a:graphicData>
        </a:graphic>
      </p:graphicFrame>
    </p:spTree>
    <p:extLst>
      <p:ext uri="{BB962C8B-B14F-4D97-AF65-F5344CB8AC3E}">
        <p14:creationId xmlns:p14="http://schemas.microsoft.com/office/powerpoint/2010/main" val="21998698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8D08F-45CA-AC6B-6C62-ED67A4D8149A}"/>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2F049E2D-72C5-B36D-7190-A0199CC92437}"/>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Rectangle 1">
            <a:extLst>
              <a:ext uri="{FF2B5EF4-FFF2-40B4-BE49-F238E27FC236}">
                <a16:creationId xmlns:a16="http://schemas.microsoft.com/office/drawing/2014/main" id="{2ADEAA55-865F-F667-7856-44464E68B4FB}"/>
              </a:ext>
            </a:extLst>
          </p:cNvPr>
          <p:cNvSpPr>
            <a:spLocks noChangeArrowheads="1"/>
          </p:cNvSpPr>
          <p:nvPr/>
        </p:nvSpPr>
        <p:spPr bwMode="auto">
          <a:xfrm>
            <a:off x="2776538" y="3517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615918B6-674A-E501-AF63-233208E41813}"/>
              </a:ext>
            </a:extLst>
          </p:cNvPr>
          <p:cNvSpPr txBox="1"/>
          <p:nvPr/>
        </p:nvSpPr>
        <p:spPr>
          <a:xfrm>
            <a:off x="159798" y="381741"/>
            <a:ext cx="11642057" cy="2076722"/>
          </a:xfrm>
          <a:prstGeom prst="rect">
            <a:avLst/>
          </a:prstGeom>
          <a:noFill/>
        </p:spPr>
        <p:txBody>
          <a:bodyPr wrap="square">
            <a:spAutoFit/>
          </a:bodyPr>
          <a:lstStyle/>
          <a:p>
            <a:pPr algn="just">
              <a:lnSpc>
                <a:spcPct val="115000"/>
              </a:lnSpc>
              <a:spcAft>
                <a:spcPts val="800"/>
              </a:spcAft>
              <a:tabLst>
                <a:tab pos="180340" algn="l"/>
              </a:tabLst>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0340" algn="l"/>
              </a:tabLs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0340" algn="l"/>
              </a:tabLst>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0340" algn="l"/>
              </a:tabLs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0340" algn="l"/>
              </a:tabLs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Desenho de um cachorro&#10;&#10;Descrição gerada automaticamente">
            <a:extLst>
              <a:ext uri="{FF2B5EF4-FFF2-40B4-BE49-F238E27FC236}">
                <a16:creationId xmlns:a16="http://schemas.microsoft.com/office/drawing/2014/main" id="{AE7B66F4-F3E0-D875-B0AD-6618B6FB5943}"/>
              </a:ext>
            </a:extLst>
          </p:cNvPr>
          <p:cNvPicPr>
            <a:picLocks noChangeAspect="1"/>
          </p:cNvPicPr>
          <p:nvPr/>
        </p:nvPicPr>
        <p:blipFill>
          <a:blip r:embed="rId2"/>
          <a:stretch>
            <a:fillRect/>
          </a:stretch>
        </p:blipFill>
        <p:spPr>
          <a:xfrm>
            <a:off x="2383277" y="979685"/>
            <a:ext cx="7256834" cy="5076429"/>
          </a:xfrm>
          <a:prstGeom prst="rect">
            <a:avLst/>
          </a:prstGeom>
        </p:spPr>
      </p:pic>
    </p:spTree>
    <p:extLst>
      <p:ext uri="{BB962C8B-B14F-4D97-AF65-F5344CB8AC3E}">
        <p14:creationId xmlns:p14="http://schemas.microsoft.com/office/powerpoint/2010/main" val="3654824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E328C-E022-A8F1-70D9-2DF0219263DF}"/>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DA5C693D-EDD2-2C07-A488-238D5B4D216E}"/>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4F9A0984-855B-63A3-7B3A-95391838DA02}"/>
              </a:ext>
            </a:extLst>
          </p:cNvPr>
          <p:cNvSpPr txBox="1"/>
          <p:nvPr/>
        </p:nvSpPr>
        <p:spPr>
          <a:xfrm>
            <a:off x="372862" y="745724"/>
            <a:ext cx="10890681" cy="4785156"/>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cartum, o artista lança mão do recurso da intertextualidade para construir o texto. Esse recurso se constitui pela presença de informações que remetem a outros textos. O emprego desse recurso no cartum revela uma crítica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à qualidade da informação prestada pela mídia brasileira.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aos altos níveis de violência no país veiculados pela mídia.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à imparcialidade dos telejornais na veiculação de informações.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à ausência de critérios para divulgação de notícias em telejornais.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ao incentivo da mídia a atos violentos na sociedade.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https://download.inep.gov.br/educacao_basica/enem/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ppl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/2011/PPL_ENEM_2011_06_CINZA.pdf</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9 jul. 2024</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1831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0C5EB-03AB-77F5-13B8-594443977E7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FAA2AA00-35CC-57CA-BEF0-F3CC397C5828}"/>
              </a:ext>
            </a:extLst>
          </p:cNvPr>
          <p:cNvSpPr txBox="1"/>
          <p:nvPr/>
        </p:nvSpPr>
        <p:spPr>
          <a:xfrm>
            <a:off x="284671" y="500332"/>
            <a:ext cx="11654287" cy="919482"/>
          </a:xfrm>
          <a:prstGeom prst="rect">
            <a:avLst/>
          </a:prstGeom>
          <a:noFill/>
        </p:spPr>
        <p:txBody>
          <a:bodyPr wrap="square" rtlCol="0">
            <a:spAutoFit/>
          </a:bodyPr>
          <a:lstStyle/>
          <a:p>
            <a:pPr algn="just">
              <a:lnSpc>
                <a:spcPct val="115000"/>
              </a:lnSpc>
              <a:spcAft>
                <a:spcPts val="800"/>
              </a:spcAft>
            </a:pPr>
            <a:endParaRPr lang="pt-BR" sz="2400" kern="100" dirty="0">
              <a:solidFill>
                <a:srgbClr val="000000"/>
              </a:solidFill>
              <a:effectLst/>
              <a:highlight>
                <a:srgbClr val="FEFEFE"/>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highlight>
                <a:srgbClr val="FEFEFE"/>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DC11872A-83AE-B099-A1CE-A56ABCA1C78E}"/>
              </a:ext>
            </a:extLst>
          </p:cNvPr>
          <p:cNvGraphicFramePr>
            <a:graphicFrameLocks noGrp="1"/>
          </p:cNvGraphicFramePr>
          <p:nvPr>
            <p:extLst>
              <p:ext uri="{D42A27DB-BD31-4B8C-83A1-F6EECF244321}">
                <p14:modId xmlns:p14="http://schemas.microsoft.com/office/powerpoint/2010/main" val="2678573355"/>
              </p:ext>
            </p:extLst>
          </p:nvPr>
        </p:nvGraphicFramePr>
        <p:xfrm>
          <a:off x="448574" y="719665"/>
          <a:ext cx="11231592" cy="3017520"/>
        </p:xfrm>
        <a:graphic>
          <a:graphicData uri="http://schemas.openxmlformats.org/drawingml/2006/table">
            <a:tbl>
              <a:tblPr firstRow="1" bandRow="1">
                <a:tableStyleId>{5C22544A-7EE6-4342-B048-85BDC9FD1C3A}</a:tableStyleId>
              </a:tblPr>
              <a:tblGrid>
                <a:gridCol w="11231592">
                  <a:extLst>
                    <a:ext uri="{9D8B030D-6E8A-4147-A177-3AD203B41FA5}">
                      <a16:colId xmlns:a16="http://schemas.microsoft.com/office/drawing/2014/main" val="493900507"/>
                    </a:ext>
                  </a:extLst>
                </a:gridCol>
              </a:tblGrid>
              <a:tr h="1712983">
                <a:tc>
                  <a:txBody>
                    <a:bodyPr/>
                    <a:lstStyle/>
                    <a:p>
                      <a:pPr algn="just"/>
                      <a:r>
                        <a:rPr lang="pt-BR" sz="2400" b="0" kern="1200" dirty="0">
                          <a:solidFill>
                            <a:schemeClr val="tx1"/>
                          </a:solidFill>
                          <a:effectLst/>
                          <a:latin typeface="Arial Narrow" panose="020B0606020202030204" pitchFamily="34" charset="0"/>
                          <a:ea typeface="+mn-ea"/>
                          <a:cs typeface="+mn-cs"/>
                        </a:rPr>
                        <a:t>Estudante, para chegar à resposta da questão 132 (Enem), além da leitura analítica do texto, é necessário considerar o gênero textual, bem como compreender o enunciado: </a:t>
                      </a:r>
                      <a:r>
                        <a:rPr lang="pt-BR" sz="2400" b="0" i="1" kern="1200" dirty="0">
                          <a:solidFill>
                            <a:schemeClr val="tx1"/>
                          </a:solidFill>
                          <a:effectLst/>
                          <a:latin typeface="Arial Narrow" panose="020B0606020202030204" pitchFamily="34" charset="0"/>
                          <a:ea typeface="+mn-ea"/>
                          <a:cs typeface="+mn-cs"/>
                        </a:rPr>
                        <a:t>“A situação social em que o falante está inserido é determinante para o uso da língua. Dessa forma, cabe ao usuário adequar-se a cada contexto, a seus condicionantes: formalidade/informalidade, intimidade/hierarquias etc. Considerando-se a situação comunicativa, há, na charge,” .</a:t>
                      </a:r>
                      <a:r>
                        <a:rPr lang="pt-BR" sz="2400" b="0" kern="1200" dirty="0">
                          <a:solidFill>
                            <a:schemeClr val="tx1"/>
                          </a:solidFill>
                          <a:effectLst/>
                          <a:latin typeface="Arial Narrow" panose="020B0606020202030204" pitchFamily="34" charset="0"/>
                          <a:ea typeface="+mn-ea"/>
                          <a:cs typeface="+mn-cs"/>
                        </a:rPr>
                        <a:t> Observe no enunciado palavras como: ‘</a:t>
                      </a:r>
                      <a:r>
                        <a:rPr lang="pt-BR" sz="2400" b="0" u="sng" kern="1200" dirty="0">
                          <a:solidFill>
                            <a:schemeClr val="tx1"/>
                          </a:solidFill>
                          <a:effectLst/>
                          <a:latin typeface="Arial Narrow" panose="020B0606020202030204" pitchFamily="34" charset="0"/>
                          <a:ea typeface="+mn-ea"/>
                          <a:cs typeface="+mn-cs"/>
                        </a:rPr>
                        <a:t>situação social</a:t>
                      </a:r>
                      <a:r>
                        <a:rPr lang="pt-BR" sz="2400" b="0" kern="1200" dirty="0">
                          <a:solidFill>
                            <a:schemeClr val="tx1"/>
                          </a:solidFill>
                          <a:effectLst/>
                          <a:latin typeface="Arial Narrow" panose="020B0606020202030204" pitchFamily="34" charset="0"/>
                          <a:ea typeface="+mn-ea"/>
                          <a:cs typeface="+mn-cs"/>
                        </a:rPr>
                        <a:t>’ / ‘</a:t>
                      </a:r>
                      <a:r>
                        <a:rPr lang="pt-BR" sz="2400" b="0" u="sng" kern="1200" dirty="0">
                          <a:solidFill>
                            <a:schemeClr val="tx1"/>
                          </a:solidFill>
                          <a:effectLst/>
                          <a:latin typeface="Arial Narrow" panose="020B0606020202030204" pitchFamily="34" charset="0"/>
                          <a:ea typeface="+mn-ea"/>
                          <a:cs typeface="+mn-cs"/>
                        </a:rPr>
                        <a:t>uso da língua</a:t>
                      </a:r>
                      <a:r>
                        <a:rPr lang="pt-BR" sz="2400" b="0" kern="1200" dirty="0">
                          <a:solidFill>
                            <a:schemeClr val="tx1"/>
                          </a:solidFill>
                          <a:effectLst/>
                          <a:latin typeface="Arial Narrow" panose="020B0606020202030204" pitchFamily="34" charset="0"/>
                          <a:ea typeface="+mn-ea"/>
                          <a:cs typeface="+mn-cs"/>
                        </a:rPr>
                        <a:t>’ / ‘</a:t>
                      </a:r>
                      <a:r>
                        <a:rPr lang="pt-BR" sz="2400" b="0" u="sng" kern="1200" dirty="0">
                          <a:solidFill>
                            <a:schemeClr val="tx1"/>
                          </a:solidFill>
                          <a:effectLst/>
                          <a:latin typeface="Arial Narrow" panose="020B0606020202030204" pitchFamily="34" charset="0"/>
                          <a:ea typeface="+mn-ea"/>
                          <a:cs typeface="+mn-cs"/>
                        </a:rPr>
                        <a:t>situação comunicativa</a:t>
                      </a:r>
                      <a:r>
                        <a:rPr lang="pt-BR" sz="2400" b="0" kern="1200" dirty="0">
                          <a:solidFill>
                            <a:schemeClr val="tx1"/>
                          </a:solidFill>
                          <a:effectLst/>
                          <a:latin typeface="Arial Narrow" panose="020B0606020202030204" pitchFamily="34" charset="0"/>
                          <a:ea typeface="+mn-ea"/>
                          <a:cs typeface="+mn-cs"/>
                        </a:rPr>
                        <a:t>’</a:t>
                      </a:r>
                      <a:r>
                        <a:rPr lang="pt-BR" sz="2400" b="0" i="1" kern="1200" dirty="0">
                          <a:solidFill>
                            <a:schemeClr val="tx1"/>
                          </a:solidFill>
                          <a:effectLst/>
                          <a:latin typeface="Arial Narrow" panose="020B0606020202030204" pitchFamily="34" charset="0"/>
                          <a:ea typeface="+mn-ea"/>
                          <a:cs typeface="+mn-cs"/>
                        </a:rPr>
                        <a:t>, </a:t>
                      </a:r>
                      <a:r>
                        <a:rPr lang="pt-BR" sz="2400" b="0" kern="1200" dirty="0">
                          <a:solidFill>
                            <a:schemeClr val="tx1"/>
                          </a:solidFill>
                          <a:effectLst/>
                          <a:latin typeface="Arial Narrow" panose="020B0606020202030204" pitchFamily="34" charset="0"/>
                          <a:ea typeface="+mn-ea"/>
                          <a:cs typeface="+mn-cs"/>
                        </a:rPr>
                        <a:t>perceba também nas personagens o uso de registro da língua, bem como a concordância entre sujeito e verbo.</a:t>
                      </a:r>
                      <a:endParaRPr lang="pt-BR" sz="2400" b="0" dirty="0">
                        <a:solidFill>
                          <a:schemeClr val="tx1"/>
                        </a:solidFill>
                        <a:latin typeface="Arial Narrow" panose="020B0606020202030204" pitchFamily="34" charset="0"/>
                      </a:endParaRPr>
                    </a:p>
                  </a:txBody>
                  <a:tcPr>
                    <a:solidFill>
                      <a:schemeClr val="accent6">
                        <a:lumMod val="40000"/>
                        <a:lumOff val="60000"/>
                      </a:schemeClr>
                    </a:solidFill>
                  </a:tcPr>
                </a:tc>
                <a:extLst>
                  <a:ext uri="{0D108BD9-81ED-4DB2-BD59-A6C34878D82A}">
                    <a16:rowId xmlns:a16="http://schemas.microsoft.com/office/drawing/2014/main" val="820453278"/>
                  </a:ext>
                </a:extLst>
              </a:tr>
            </a:tbl>
          </a:graphicData>
        </a:graphic>
      </p:graphicFrame>
    </p:spTree>
    <p:extLst>
      <p:ext uri="{BB962C8B-B14F-4D97-AF65-F5344CB8AC3E}">
        <p14:creationId xmlns:p14="http://schemas.microsoft.com/office/powerpoint/2010/main" val="3412339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9A15C-929B-84F1-6BE2-54DB4AFD8F2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C166BE3-8895-4BBF-0F8D-EA1400CB0646}"/>
              </a:ext>
            </a:extLst>
          </p:cNvPr>
          <p:cNvSpPr txBox="1"/>
          <p:nvPr/>
        </p:nvSpPr>
        <p:spPr>
          <a:xfrm>
            <a:off x="285750" y="466725"/>
            <a:ext cx="11511803" cy="865750"/>
          </a:xfrm>
          <a:prstGeom prst="rect">
            <a:avLst/>
          </a:prstGeom>
          <a:noFill/>
        </p:spPr>
        <p:txBody>
          <a:bodyPr wrap="square">
            <a:spAutoFit/>
          </a:bodyPr>
          <a:lstStyle/>
          <a:p>
            <a:pPr algn="just">
              <a:lnSpc>
                <a:spcPct val="114000"/>
              </a:lnSpc>
            </a:pPr>
            <a:endParaRPr lang="pt-BR" sz="2400" kern="100" dirty="0">
              <a:effectLst/>
              <a:highlight>
                <a:srgbClr val="FEFEFE"/>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endParaRPr lang="pt-BR" sz="2200" dirty="0">
              <a:latin typeface="Arial Narrow" panose="020B0606020202030204" pitchFamily="34" charset="0"/>
            </a:endParaRPr>
          </a:p>
        </p:txBody>
      </p:sp>
      <p:sp>
        <p:nvSpPr>
          <p:cNvPr id="2" name="CaixaDeTexto 1">
            <a:extLst>
              <a:ext uri="{FF2B5EF4-FFF2-40B4-BE49-F238E27FC236}">
                <a16:creationId xmlns:a16="http://schemas.microsoft.com/office/drawing/2014/main" id="{408179C4-A504-A80B-23A3-CDF61C8F3438}"/>
              </a:ext>
            </a:extLst>
          </p:cNvPr>
          <p:cNvSpPr txBox="1"/>
          <p:nvPr/>
        </p:nvSpPr>
        <p:spPr>
          <a:xfrm>
            <a:off x="396814" y="707366"/>
            <a:ext cx="4485737" cy="489429"/>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36. QUESTÃO 132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(ENEM - 2011)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Imagem em preto e branco com texto preto sobre fundo branco&#10;&#10;Descrição gerada automaticamente com confiança média">
            <a:extLst>
              <a:ext uri="{FF2B5EF4-FFF2-40B4-BE49-F238E27FC236}">
                <a16:creationId xmlns:a16="http://schemas.microsoft.com/office/drawing/2014/main" id="{E9940623-E6D4-1A9D-2093-D8632878D152}"/>
              </a:ext>
            </a:extLst>
          </p:cNvPr>
          <p:cNvPicPr>
            <a:picLocks noChangeAspect="1"/>
          </p:cNvPicPr>
          <p:nvPr/>
        </p:nvPicPr>
        <p:blipFill rotWithShape="1">
          <a:blip r:embed="rId2"/>
          <a:srcRect l="2013"/>
          <a:stretch/>
        </p:blipFill>
        <p:spPr bwMode="auto">
          <a:xfrm>
            <a:off x="2684253" y="1932304"/>
            <a:ext cx="6346419" cy="3738921"/>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B1BDDC67-0D79-E199-2379-A3EB8232EFAC}"/>
              </a:ext>
            </a:extLst>
          </p:cNvPr>
          <p:cNvSpPr txBox="1"/>
          <p:nvPr/>
        </p:nvSpPr>
        <p:spPr>
          <a:xfrm>
            <a:off x="2684253" y="6036921"/>
            <a:ext cx="6823494" cy="523220"/>
          </a:xfrm>
          <a:prstGeom prst="rect">
            <a:avLst/>
          </a:prstGeom>
          <a:noFill/>
        </p:spPr>
        <p:txBody>
          <a:bodyPr wrap="square" rtlCol="0">
            <a:spAutoFit/>
          </a:bodyPr>
          <a:lstStyle/>
          <a:p>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https://download.inep.gov.br/educacao_basica/enem/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ppl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/2011/PPL_ENEM_2011_06_CINZA.pdf</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9 de jul.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900600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DB11-016D-30CA-B7BC-34D9FB6D3E6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AA64ECD6-25A1-4038-8A3D-1E83D120AEB8}"/>
              </a:ext>
            </a:extLst>
          </p:cNvPr>
          <p:cNvSpPr txBox="1"/>
          <p:nvPr/>
        </p:nvSpPr>
        <p:spPr>
          <a:xfrm>
            <a:off x="209550" y="552450"/>
            <a:ext cx="11601450" cy="6104492"/>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situação social em que o falante está inserido é determinante para o uso da língua. Dessa forma, cabe ao usuário adequar-se a cada contexto, a seus condicionantes: formalidade/informalidade, intimidade/hierarquias etc. Considerando-se a situação comunicativa, há, na charge,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displicência de ambos os falantes, já que desconsideram a situação em que estão inseridos e usam um registro inadequado ao contexto.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dualidade de registros entre os dois falantes, já que ambos usam regras distintas quanto à concordância.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inobservância do personagem vestido de preto quanto à informalidade da situação e o consequente uso de um registro bastante formal.</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inadequação, do ponto de vista da norma padrão, do registro de um e de outro falante.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consenso entre os registros dos dois falantes no tocante à norma padrão, já que ambos usam as mesmas regras de regência.</a:t>
            </a: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186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95758-9748-C697-F9B5-BF52C89179F6}"/>
            </a:ext>
          </a:extLst>
        </p:cNvPr>
        <p:cNvGrpSpPr/>
        <p:nvPr/>
      </p:nvGrpSpPr>
      <p:grpSpPr>
        <a:xfrm>
          <a:off x="0" y="0"/>
          <a:ext cx="0" cy="0"/>
          <a:chOff x="0" y="0"/>
          <a:chExt cx="0" cy="0"/>
        </a:xfrm>
      </p:grpSpPr>
      <p:graphicFrame>
        <p:nvGraphicFramePr>
          <p:cNvPr id="10" name="Objeto 9">
            <a:extLst>
              <a:ext uri="{FF2B5EF4-FFF2-40B4-BE49-F238E27FC236}">
                <a16:creationId xmlns:a16="http://schemas.microsoft.com/office/drawing/2014/main" id="{20CF3E4C-9B59-700E-321E-94EA957BC83C}"/>
              </a:ext>
            </a:extLst>
          </p:cNvPr>
          <p:cNvGraphicFramePr>
            <a:graphicFrameLocks noChangeAspect="1"/>
          </p:cNvGraphicFramePr>
          <p:nvPr>
            <p:extLst>
              <p:ext uri="{D42A27DB-BD31-4B8C-83A1-F6EECF244321}">
                <p14:modId xmlns:p14="http://schemas.microsoft.com/office/powerpoint/2010/main" val="2143697903"/>
              </p:ext>
            </p:extLst>
          </p:nvPr>
        </p:nvGraphicFramePr>
        <p:xfrm>
          <a:off x="336430" y="888521"/>
          <a:ext cx="11533517" cy="638354"/>
        </p:xfrm>
        <a:graphic>
          <a:graphicData uri="http://schemas.openxmlformats.org/presentationml/2006/ole">
            <mc:AlternateContent xmlns:mc="http://schemas.openxmlformats.org/markup-compatibility/2006">
              <mc:Choice xmlns:v="urn:schemas-microsoft-com:vml" Requires="v">
                <p:oleObj name="Document" r:id="rId2" imgW="6796289" imgH="500838" progId="Word.Document.12">
                  <p:embed/>
                </p:oleObj>
              </mc:Choice>
              <mc:Fallback>
                <p:oleObj name="Document" r:id="rId2" imgW="6796289" imgH="500838" progId="Word.Document.12">
                  <p:embed/>
                  <p:pic>
                    <p:nvPicPr>
                      <p:cNvPr id="0" name=""/>
                      <p:cNvPicPr/>
                      <p:nvPr/>
                    </p:nvPicPr>
                    <p:blipFill>
                      <a:blip r:embed="rId3"/>
                      <a:stretch>
                        <a:fillRect/>
                      </a:stretch>
                    </p:blipFill>
                    <p:spPr>
                      <a:xfrm>
                        <a:off x="336430" y="888521"/>
                        <a:ext cx="11533517" cy="638354"/>
                      </a:xfrm>
                      <a:prstGeom prst="rect">
                        <a:avLst/>
                      </a:prstGeom>
                    </p:spPr>
                  </p:pic>
                </p:oleObj>
              </mc:Fallback>
            </mc:AlternateContent>
          </a:graphicData>
        </a:graphic>
      </p:graphicFrame>
      <p:sp>
        <p:nvSpPr>
          <p:cNvPr id="11" name="CaixaDeTexto 10">
            <a:extLst>
              <a:ext uri="{FF2B5EF4-FFF2-40B4-BE49-F238E27FC236}">
                <a16:creationId xmlns:a16="http://schemas.microsoft.com/office/drawing/2014/main" id="{EC885C1C-95AA-1CA5-85B5-6B0238CD5BDD}"/>
              </a:ext>
            </a:extLst>
          </p:cNvPr>
          <p:cNvSpPr txBox="1"/>
          <p:nvPr/>
        </p:nvSpPr>
        <p:spPr>
          <a:xfrm>
            <a:off x="422693" y="1526875"/>
            <a:ext cx="8151963" cy="1423980"/>
          </a:xfrm>
          <a:prstGeom prst="rect">
            <a:avLst/>
          </a:prstGeom>
          <a:noFill/>
        </p:spPr>
        <p:txBody>
          <a:bodyPr wrap="square" rtlCol="0">
            <a:spAutoFit/>
          </a:bodyPr>
          <a:lstStyle/>
          <a:p>
            <a:pPr algn="just">
              <a:lnSpc>
                <a:spcPct val="115000"/>
              </a:lnSpc>
              <a:spcAft>
                <a:spcPts val="800"/>
              </a:spcAft>
            </a:pPr>
            <a:r>
              <a:rPr lang="pt-BR" sz="24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Semana 3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12" name="CaixaDeTexto 11">
            <a:extLst>
              <a:ext uri="{FF2B5EF4-FFF2-40B4-BE49-F238E27FC236}">
                <a16:creationId xmlns:a16="http://schemas.microsoft.com/office/drawing/2014/main" id="{705F0B41-380A-6CC9-F62E-2C081F8540D9}"/>
              </a:ext>
            </a:extLst>
          </p:cNvPr>
          <p:cNvSpPr txBox="1"/>
          <p:nvPr/>
        </p:nvSpPr>
        <p:spPr>
          <a:xfrm>
            <a:off x="526211" y="2812211"/>
            <a:ext cx="8048445" cy="2400657"/>
          </a:xfrm>
          <a:prstGeom prst="rect">
            <a:avLst/>
          </a:prstGeom>
          <a:noFill/>
        </p:spPr>
        <p:txBody>
          <a:bodyPr wrap="square" rtlCol="0">
            <a:spAutoFit/>
          </a:bodyPr>
          <a:lstStyle/>
          <a:p>
            <a:r>
              <a:rPr lang="pt-BR" sz="1800" dirty="0">
                <a:effectLst/>
                <a:latin typeface="Arial Narrow" panose="020B0606020202030204" pitchFamily="34" charset="0"/>
                <a:ea typeface="Calibri" panose="020F0502020204030204" pitchFamily="34" charset="0"/>
                <a:cs typeface="Times New Roman" panose="02020603050405020304" pitchFamily="18" charset="0"/>
              </a:rPr>
              <a:t>Antes de ler os textos, vamos conversar? Observe os textos a seguir.</a:t>
            </a: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r>
              <a:rPr lang="pt-BR" sz="2400" b="1" dirty="0">
                <a:latin typeface="Arial Narrow" panose="020B0606020202030204" pitchFamily="34" charset="0"/>
                <a:ea typeface="Calibri" panose="020F0502020204030204" pitchFamily="34" charset="0"/>
                <a:cs typeface="Times New Roman" panose="02020603050405020304" pitchFamily="18" charset="0"/>
              </a:rPr>
              <a:t>TEXTO I</a:t>
            </a: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pic>
        <p:nvPicPr>
          <p:cNvPr id="13" name="Imagem 12" descr="Interface gráfica do usuário, Texto, Aplicativo&#10;&#10;Descrição gerada automaticamente">
            <a:extLst>
              <a:ext uri="{FF2B5EF4-FFF2-40B4-BE49-F238E27FC236}">
                <a16:creationId xmlns:a16="http://schemas.microsoft.com/office/drawing/2014/main" id="{79F9C66C-0255-0DDF-5F5C-AAF9C4A6B1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211" y="4019909"/>
            <a:ext cx="4339087" cy="2216989"/>
          </a:xfrm>
          <a:prstGeom prst="rect">
            <a:avLst/>
          </a:prstGeom>
        </p:spPr>
      </p:pic>
      <p:pic>
        <p:nvPicPr>
          <p:cNvPr id="15" name="Imagem 14" descr="Gráfico de bolhas&#10;&#10;Descrição gerada automaticamente">
            <a:extLst>
              <a:ext uri="{FF2B5EF4-FFF2-40B4-BE49-F238E27FC236}">
                <a16:creationId xmlns:a16="http://schemas.microsoft.com/office/drawing/2014/main" id="{028D4779-96EC-4237-D31B-2EC0F89E06AF}"/>
              </a:ext>
            </a:extLst>
          </p:cNvPr>
          <p:cNvPicPr>
            <a:picLocks noChangeAspect="1"/>
          </p:cNvPicPr>
          <p:nvPr/>
        </p:nvPicPr>
        <p:blipFill>
          <a:blip r:embed="rId5"/>
          <a:stretch>
            <a:fillRect/>
          </a:stretch>
        </p:blipFill>
        <p:spPr>
          <a:xfrm>
            <a:off x="6685472" y="4019908"/>
            <a:ext cx="4123426" cy="2216989"/>
          </a:xfrm>
          <a:prstGeom prst="rect">
            <a:avLst/>
          </a:prstGeom>
        </p:spPr>
      </p:pic>
      <p:sp>
        <p:nvSpPr>
          <p:cNvPr id="19" name="CaixaDeTexto 18">
            <a:extLst>
              <a:ext uri="{FF2B5EF4-FFF2-40B4-BE49-F238E27FC236}">
                <a16:creationId xmlns:a16="http://schemas.microsoft.com/office/drawing/2014/main" id="{6E1AFC53-09F6-EA1B-3BAC-D42874BA086C}"/>
              </a:ext>
            </a:extLst>
          </p:cNvPr>
          <p:cNvSpPr txBox="1"/>
          <p:nvPr/>
        </p:nvSpPr>
        <p:spPr>
          <a:xfrm>
            <a:off x="6655278" y="3429000"/>
            <a:ext cx="1431985" cy="461665"/>
          </a:xfrm>
          <a:prstGeom prst="rect">
            <a:avLst/>
          </a:prstGeom>
          <a:noFill/>
        </p:spPr>
        <p:txBody>
          <a:bodyPr wrap="square" rtlCol="0">
            <a:spAutoFit/>
          </a:bodyPr>
          <a:lstStyle/>
          <a:p>
            <a:r>
              <a:rPr lang="pt-BR" sz="2400" b="1" dirty="0">
                <a:latin typeface="Arial Narrow" panose="020B0606020202030204" pitchFamily="34" charset="0"/>
              </a:rPr>
              <a:t>TEXTO II</a:t>
            </a:r>
          </a:p>
        </p:txBody>
      </p:sp>
    </p:spTree>
    <p:extLst>
      <p:ext uri="{BB962C8B-B14F-4D97-AF65-F5344CB8AC3E}">
        <p14:creationId xmlns:p14="http://schemas.microsoft.com/office/powerpoint/2010/main" val="414139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2E1DB-F8FE-EC60-1E3E-EE75ADF14B4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3F0E9CFD-D6E3-3E02-0E33-6661FA8915CA}"/>
              </a:ext>
            </a:extLst>
          </p:cNvPr>
          <p:cNvSpPr txBox="1"/>
          <p:nvPr/>
        </p:nvSpPr>
        <p:spPr>
          <a:xfrm>
            <a:off x="414068" y="828136"/>
            <a:ext cx="1682151" cy="461665"/>
          </a:xfrm>
          <a:prstGeom prst="rect">
            <a:avLst/>
          </a:prstGeom>
          <a:noFill/>
        </p:spPr>
        <p:txBody>
          <a:bodyPr wrap="square" rtlCol="0">
            <a:spAutoFit/>
          </a:bodyPr>
          <a:lstStyle/>
          <a:p>
            <a:r>
              <a:rPr lang="pt-BR" sz="2400" b="1" dirty="0">
                <a:latin typeface="Arial Narrow" panose="020B0606020202030204" pitchFamily="34" charset="0"/>
              </a:rPr>
              <a:t>TEXTO III</a:t>
            </a:r>
          </a:p>
        </p:txBody>
      </p:sp>
      <p:pic>
        <p:nvPicPr>
          <p:cNvPr id="4" name="Imagem 3" descr="Diagrama, Texto, Quadro de comunicações&#10;&#10;Descrição gerada automaticamente">
            <a:extLst>
              <a:ext uri="{FF2B5EF4-FFF2-40B4-BE49-F238E27FC236}">
                <a16:creationId xmlns:a16="http://schemas.microsoft.com/office/drawing/2014/main" id="{272873DD-806C-F000-6A3D-DEC64351B6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453" y="1449238"/>
            <a:ext cx="6834632" cy="3892871"/>
          </a:xfrm>
          <a:prstGeom prst="rect">
            <a:avLst/>
          </a:prstGeom>
        </p:spPr>
      </p:pic>
      <p:sp>
        <p:nvSpPr>
          <p:cNvPr id="5" name="CaixaDeTexto 4">
            <a:extLst>
              <a:ext uri="{FF2B5EF4-FFF2-40B4-BE49-F238E27FC236}">
                <a16:creationId xmlns:a16="http://schemas.microsoft.com/office/drawing/2014/main" id="{D742946D-8B1B-0EA1-DAA1-1755EFA957ED}"/>
              </a:ext>
            </a:extLst>
          </p:cNvPr>
          <p:cNvSpPr txBox="1"/>
          <p:nvPr/>
        </p:nvSpPr>
        <p:spPr>
          <a:xfrm>
            <a:off x="6096000" y="1009291"/>
            <a:ext cx="1682151" cy="461665"/>
          </a:xfrm>
          <a:prstGeom prst="rect">
            <a:avLst/>
          </a:prstGeom>
          <a:noFill/>
        </p:spPr>
        <p:txBody>
          <a:bodyPr wrap="square" rtlCol="0">
            <a:spAutoFit/>
          </a:bodyPr>
          <a:lstStyle/>
          <a:p>
            <a:endParaRPr lang="pt-BR" sz="2400" b="1" dirty="0">
              <a:latin typeface="Arial Narrow" panose="020B0606020202030204" pitchFamily="34" charset="0"/>
            </a:endParaRPr>
          </a:p>
        </p:txBody>
      </p:sp>
      <p:sp>
        <p:nvSpPr>
          <p:cNvPr id="6" name="CaixaDeTexto 5">
            <a:extLst>
              <a:ext uri="{FF2B5EF4-FFF2-40B4-BE49-F238E27FC236}">
                <a16:creationId xmlns:a16="http://schemas.microsoft.com/office/drawing/2014/main" id="{B09EE96D-0E88-9078-8E48-01DAA7DCCC17}"/>
              </a:ext>
            </a:extLst>
          </p:cNvPr>
          <p:cNvSpPr txBox="1"/>
          <p:nvPr/>
        </p:nvSpPr>
        <p:spPr>
          <a:xfrm>
            <a:off x="2373549" y="5103193"/>
            <a:ext cx="5009376" cy="892552"/>
          </a:xfrm>
          <a:prstGeom prst="rect">
            <a:avLst/>
          </a:prstGeom>
          <a:noFill/>
        </p:spPr>
        <p:txBody>
          <a:bodyPr wrap="square" rtlCol="0">
            <a:spAutoFit/>
          </a:bodyPr>
          <a:lstStyle/>
          <a:p>
            <a:endParaRPr lang="pt-BR" sz="1200"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endParaRPr>
          </a:p>
          <a:p>
            <a:endParaRPr lang="pt-BR" sz="1200" kern="100" dirty="0">
              <a:solidFill>
                <a:srgbClr val="000000"/>
              </a:solidFill>
              <a:latin typeface="Arial Narrow" panose="020B0606020202030204" pitchFamily="34" charset="0"/>
              <a:ea typeface="Calibri" panose="020F0502020204030204" pitchFamily="34" charset="0"/>
              <a:cs typeface="Open Sans" panose="020B0606030504020204" pitchFamily="34" charset="0"/>
            </a:endParaRPr>
          </a:p>
          <a:p>
            <a:r>
              <a:rPr lang="pt-BR" sz="1000"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Disponível em: </a:t>
            </a:r>
            <a:r>
              <a:rPr lang="pt-BR" sz="1000" kern="100" dirty="0">
                <a:effectLst/>
                <a:latin typeface="Arial Narrow" panose="020B0606020202030204" pitchFamily="34" charset="0"/>
                <a:ea typeface="Calibri" panose="020F0502020204030204" pitchFamily="34" charset="0"/>
                <a:cs typeface="Open Sans" panose="020B0606030504020204" pitchFamily="34" charset="0"/>
              </a:rPr>
              <a:t>https://www.todamateria.com.br/como-fazer-resumo/</a:t>
            </a:r>
            <a:r>
              <a:rPr lang="pt-BR" sz="1000"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 Acesso em: 10 jul. 2024.</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396675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A7667F4-3409-A169-3DC5-80CF6A0BCE41}"/>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C78E1EBE-B184-7F5B-A03E-5BF9B6A8E3B0}"/>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4" name="Tabela 3">
            <a:extLst>
              <a:ext uri="{FF2B5EF4-FFF2-40B4-BE49-F238E27FC236}">
                <a16:creationId xmlns:a16="http://schemas.microsoft.com/office/drawing/2014/main" id="{43004173-682A-EC48-C26F-607952C21C1F}"/>
              </a:ext>
            </a:extLst>
          </p:cNvPr>
          <p:cNvGraphicFramePr>
            <a:graphicFrameLocks noGrp="1"/>
          </p:cNvGraphicFramePr>
          <p:nvPr>
            <p:extLst>
              <p:ext uri="{D42A27DB-BD31-4B8C-83A1-F6EECF244321}">
                <p14:modId xmlns:p14="http://schemas.microsoft.com/office/powerpoint/2010/main" val="3147353611"/>
              </p:ext>
            </p:extLst>
          </p:nvPr>
        </p:nvGraphicFramePr>
        <p:xfrm>
          <a:off x="695739" y="878890"/>
          <a:ext cx="10734261" cy="6504173"/>
        </p:xfrm>
        <a:graphic>
          <a:graphicData uri="http://schemas.openxmlformats.org/drawingml/2006/table">
            <a:tbl>
              <a:tblPr firstRow="1" bandRow="1">
                <a:tableStyleId>{5C22544A-7EE6-4342-B048-85BDC9FD1C3A}</a:tableStyleId>
              </a:tblPr>
              <a:tblGrid>
                <a:gridCol w="10734261">
                  <a:extLst>
                    <a:ext uri="{9D8B030D-6E8A-4147-A177-3AD203B41FA5}">
                      <a16:colId xmlns:a16="http://schemas.microsoft.com/office/drawing/2014/main" val="1158891901"/>
                    </a:ext>
                  </a:extLst>
                </a:gridCol>
              </a:tblGrid>
              <a:tr h="43525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pt-BR" sz="1800" b="1" kern="1200" dirty="0">
                        <a:solidFill>
                          <a:schemeClr val="tx1"/>
                        </a:solidFill>
                        <a:effectLst/>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tx1"/>
                          </a:solidFill>
                          <a:effectLst/>
                          <a:latin typeface="Arial Narrow" panose="020B0606020202030204" pitchFamily="34" charset="0"/>
                          <a:ea typeface="+mn-ea"/>
                          <a:cs typeface="+mn-cs"/>
                        </a:rPr>
                        <a:t>Os Sertões</a:t>
                      </a:r>
                    </a:p>
                    <a:p>
                      <a:pPr algn="just">
                        <a:lnSpc>
                          <a:spcPct val="115000"/>
                        </a:lnSpc>
                      </a:pPr>
                      <a:r>
                        <a:rPr lang="pt-BR" dirty="0"/>
                        <a:t>                      </a:t>
                      </a:r>
                    </a:p>
                    <a:p>
                      <a:pPr algn="just">
                        <a:lnSpc>
                          <a:spcPct val="115000"/>
                        </a:lnSpc>
                      </a:pPr>
                      <a:endPar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8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Inicialmente, Euclides foca na descrição do Sertão, o local onde será desenvolvido o enredo. Aponta para aspectos da paisagem desde o relevo, a fauna, a flora e o clima árido. Segundo ele, a paisagem do local distante do litoral, indica a exploração do homem durante anos. Já na primeira parte da obra ele aborda sobre os habitantes do local, o sertanejo e o jagunço, os quais fazem parte dessa paisagem. Sendo assim, nesse primeiro momento, apresenta uma região separada geográfica e temporalmente do resto do país. Na segunda parte da obra “O Homem”, Euclides enfoca sobretudo, na descrição do sertanejo, do jagunço e do cangaceiro, bem como na resistência do povo em relação à terra, analisando, por conseguinte, a figura do líder do Arraial de Canudos, Antônio Conselheiro, desde sua genealogia e objetivos. Nesse momento da obra, notamos o determinismo racial, já que Euclides abrange as questões raciais que englobam o índio, português, negro, também formadas por sub-raças, o mestiço. Sendo, portanto, o homem o fruto do meio em que vive. Na Terceira parte da obra “A luta”, o autor descreve os embates que ocorreram entre o sertanejo (considerados os bandidos do sertão) e o exército nacional do Brasil. Aborda sobre as quatro expedições realizadas pelo exército nacional, enviados para destruir o Arraial de Canudos, que contava com cerca de 20 mil habitantes. A história termina com o trágico desfecho e a destruição de Canudos.</a:t>
                      </a:r>
                    </a:p>
                    <a:p>
                      <a:pPr algn="r"/>
                      <a:r>
                        <a:rPr lang="pt-BR" sz="1400" b="0" kern="1200" dirty="0">
                          <a:solidFill>
                            <a:schemeClr val="tx1"/>
                          </a:solidFill>
                          <a:effectLst/>
                          <a:latin typeface="Arial Narrow" panose="020B0606020202030204" pitchFamily="34" charset="0"/>
                          <a:ea typeface="+mn-ea"/>
                          <a:cs typeface="+mn-cs"/>
                        </a:rPr>
                        <a:t>Disponível em:https://www.todamateria.com.br/os-</a:t>
                      </a:r>
                      <a:r>
                        <a:rPr lang="pt-BR" sz="1400" b="0" kern="1200" dirty="0" err="1">
                          <a:solidFill>
                            <a:schemeClr val="tx1"/>
                          </a:solidFill>
                          <a:effectLst/>
                          <a:latin typeface="Arial Narrow" panose="020B0606020202030204" pitchFamily="34" charset="0"/>
                          <a:ea typeface="+mn-ea"/>
                          <a:cs typeface="+mn-cs"/>
                        </a:rPr>
                        <a:t>sertoes</a:t>
                      </a:r>
                      <a:r>
                        <a:rPr lang="pt-BR" sz="1400" b="0" kern="1200" dirty="0">
                          <a:solidFill>
                            <a:schemeClr val="tx1"/>
                          </a:solidFill>
                          <a:effectLst/>
                          <a:latin typeface="Arial Narrow" panose="020B0606020202030204" pitchFamily="34" charset="0"/>
                          <a:ea typeface="+mn-ea"/>
                          <a:cs typeface="+mn-cs"/>
                        </a:rPr>
                        <a:t>-de-</a:t>
                      </a:r>
                      <a:r>
                        <a:rPr lang="pt-BR" sz="1400" b="0" kern="1200" dirty="0" err="1">
                          <a:solidFill>
                            <a:schemeClr val="tx1"/>
                          </a:solidFill>
                          <a:effectLst/>
                          <a:latin typeface="Arial Narrow" panose="020B0606020202030204" pitchFamily="34" charset="0"/>
                          <a:ea typeface="+mn-ea"/>
                          <a:cs typeface="+mn-cs"/>
                        </a:rPr>
                        <a:t>euclides</a:t>
                      </a:r>
                      <a:r>
                        <a:rPr lang="pt-BR" sz="1400" b="0" kern="1200" dirty="0">
                          <a:solidFill>
                            <a:schemeClr val="tx1"/>
                          </a:solidFill>
                          <a:effectLst/>
                          <a:latin typeface="Arial Narrow" panose="020B0606020202030204" pitchFamily="34" charset="0"/>
                          <a:ea typeface="+mn-ea"/>
                          <a:cs typeface="+mn-cs"/>
                        </a:rPr>
                        <a:t>-da-cunha/. Acesso em 10 de jul. 2024.</a:t>
                      </a:r>
                      <a:endParaRPr lang="pt-BR" sz="14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4237903821"/>
                  </a:ext>
                </a:extLst>
              </a:tr>
              <a:tr h="1199129">
                <a:tc>
                  <a:txBody>
                    <a:bodyPr/>
                    <a:lstStyle/>
                    <a:p>
                      <a:endParaRPr lang="pt-BR" dirty="0"/>
                    </a:p>
                  </a:txBody>
                  <a:tcPr>
                    <a:solidFill>
                      <a:schemeClr val="accent4">
                        <a:lumMod val="20000"/>
                        <a:lumOff val="80000"/>
                      </a:schemeClr>
                    </a:solidFill>
                  </a:tcPr>
                </a:tc>
                <a:extLst>
                  <a:ext uri="{0D108BD9-81ED-4DB2-BD59-A6C34878D82A}">
                    <a16:rowId xmlns:a16="http://schemas.microsoft.com/office/drawing/2014/main" val="1972479489"/>
                  </a:ext>
                </a:extLst>
              </a:tr>
            </a:tbl>
          </a:graphicData>
        </a:graphic>
      </p:graphicFrame>
      <p:pic>
        <p:nvPicPr>
          <p:cNvPr id="11" name="Imagem 10" descr="Placa branca com texto preto sobre fundo branco&#10;&#10;Descrição gerada automaticamente com confiança média">
            <a:extLst>
              <a:ext uri="{FF2B5EF4-FFF2-40B4-BE49-F238E27FC236}">
                <a16:creationId xmlns:a16="http://schemas.microsoft.com/office/drawing/2014/main" id="{3839E107-02DC-BA71-712A-22DA2876EB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965" y="1047564"/>
            <a:ext cx="1088993" cy="1029811"/>
          </a:xfrm>
          <a:prstGeom prst="rect">
            <a:avLst/>
          </a:prstGeom>
          <a:noFill/>
          <a:ln>
            <a:noFill/>
          </a:ln>
        </p:spPr>
      </p:pic>
      <p:sp>
        <p:nvSpPr>
          <p:cNvPr id="14" name="CaixaDeTexto 13">
            <a:extLst>
              <a:ext uri="{FF2B5EF4-FFF2-40B4-BE49-F238E27FC236}">
                <a16:creationId xmlns:a16="http://schemas.microsoft.com/office/drawing/2014/main" id="{39A1EFDE-8802-8C2F-E309-C5BD1D19334C}"/>
              </a:ext>
            </a:extLst>
          </p:cNvPr>
          <p:cNvSpPr txBox="1"/>
          <p:nvPr/>
        </p:nvSpPr>
        <p:spPr>
          <a:xfrm>
            <a:off x="295923" y="521109"/>
            <a:ext cx="1926455" cy="461665"/>
          </a:xfrm>
          <a:prstGeom prst="rect">
            <a:avLst/>
          </a:prstGeom>
          <a:noFill/>
        </p:spPr>
        <p:txBody>
          <a:bodyPr wrap="square" rtlCol="0">
            <a:spAutoFit/>
          </a:bodyPr>
          <a:lstStyle/>
          <a:p>
            <a:r>
              <a:rPr lang="pt-BR" sz="2400" b="1" dirty="0">
                <a:latin typeface="Arial Narrow" panose="020B0606020202030204" pitchFamily="34" charset="0"/>
              </a:rPr>
              <a:t>TEXTO IV</a:t>
            </a:r>
          </a:p>
        </p:txBody>
      </p:sp>
    </p:spTree>
    <p:extLst>
      <p:ext uri="{BB962C8B-B14F-4D97-AF65-F5344CB8AC3E}">
        <p14:creationId xmlns:p14="http://schemas.microsoft.com/office/powerpoint/2010/main" val="4227468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C467C-7837-A4F6-BFD6-3D7ECD76D99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6B1AE2-7EA9-A814-4862-289E6FDCFF2A}"/>
              </a:ext>
            </a:extLst>
          </p:cNvPr>
          <p:cNvSpPr txBox="1"/>
          <p:nvPr/>
        </p:nvSpPr>
        <p:spPr>
          <a:xfrm>
            <a:off x="517585" y="828136"/>
            <a:ext cx="11386868" cy="4060599"/>
          </a:xfrm>
          <a:prstGeom prst="rect">
            <a:avLst/>
          </a:prstGeom>
          <a:noFill/>
        </p:spPr>
        <p:txBody>
          <a:bodyPr wrap="square" rtlCol="0">
            <a:spAutoFit/>
          </a:bodyPr>
          <a:lstStyle/>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Você costuma ler ou produzir textos dessa forma?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que destaca no Texto I, no Texto II e no Texto III?</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Ao comparar o Texto IV com os Textos I, II e III o que se observa?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sabe qual é o gênero desses textos?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percebeu que são textos resumidos?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Todos os textos apresentados são exemplos de tipos de resumos. Por quê?</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Qual é o assunto do Texto IV?</a:t>
            </a:r>
          </a:p>
          <a:p>
            <a:endParaRPr lang="pt-BR" dirty="0"/>
          </a:p>
        </p:txBody>
      </p:sp>
    </p:spTree>
    <p:extLst>
      <p:ext uri="{BB962C8B-B14F-4D97-AF65-F5344CB8AC3E}">
        <p14:creationId xmlns:p14="http://schemas.microsoft.com/office/powerpoint/2010/main" val="369505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B5F5-BD32-3507-99F8-DCD85611CF1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D580E2B-0B6E-54BC-EC9C-53357E2D2B36}"/>
              </a:ext>
            </a:extLst>
          </p:cNvPr>
          <p:cNvSpPr txBox="1"/>
          <p:nvPr/>
        </p:nvSpPr>
        <p:spPr>
          <a:xfrm>
            <a:off x="293299" y="491706"/>
            <a:ext cx="5322498" cy="1317797"/>
          </a:xfrm>
          <a:prstGeom prst="rect">
            <a:avLst/>
          </a:prstGeom>
          <a:noFill/>
        </p:spPr>
        <p:txBody>
          <a:bodyPr wrap="square" rtlCol="0">
            <a:spAutoFit/>
          </a:bodyPr>
          <a:lstStyle/>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10" name="Tabela 9">
            <a:extLst>
              <a:ext uri="{FF2B5EF4-FFF2-40B4-BE49-F238E27FC236}">
                <a16:creationId xmlns:a16="http://schemas.microsoft.com/office/drawing/2014/main" id="{07B87976-7646-CBB8-CF18-9D897DE5801E}"/>
              </a:ext>
            </a:extLst>
          </p:cNvPr>
          <p:cNvGraphicFramePr>
            <a:graphicFrameLocks noGrp="1"/>
          </p:cNvGraphicFramePr>
          <p:nvPr>
            <p:extLst>
              <p:ext uri="{D42A27DB-BD31-4B8C-83A1-F6EECF244321}">
                <p14:modId xmlns:p14="http://schemas.microsoft.com/office/powerpoint/2010/main" val="814099700"/>
              </p:ext>
            </p:extLst>
          </p:nvPr>
        </p:nvGraphicFramePr>
        <p:xfrm>
          <a:off x="293299" y="1587261"/>
          <a:ext cx="11499009" cy="2536166"/>
        </p:xfrm>
        <a:graphic>
          <a:graphicData uri="http://schemas.openxmlformats.org/drawingml/2006/table">
            <a:tbl>
              <a:tblPr firstRow="1" bandRow="1">
                <a:tableStyleId>{5C22544A-7EE6-4342-B048-85BDC9FD1C3A}</a:tableStyleId>
              </a:tblPr>
              <a:tblGrid>
                <a:gridCol w="11499009">
                  <a:extLst>
                    <a:ext uri="{9D8B030D-6E8A-4147-A177-3AD203B41FA5}">
                      <a16:colId xmlns:a16="http://schemas.microsoft.com/office/drawing/2014/main" val="3931076665"/>
                    </a:ext>
                  </a:extLst>
                </a:gridCol>
              </a:tblGrid>
              <a:tr h="2536166">
                <a:tc>
                  <a:txBody>
                    <a:bodyPr/>
                    <a:lstStyle/>
                    <a:p>
                      <a:endParaRPr lang="pt-BR" dirty="0"/>
                    </a:p>
                  </a:txBody>
                  <a:tcPr>
                    <a:solidFill>
                      <a:schemeClr val="accent5">
                        <a:lumMod val="60000"/>
                        <a:lumOff val="40000"/>
                      </a:schemeClr>
                    </a:solidFill>
                  </a:tcPr>
                </a:tc>
                <a:extLst>
                  <a:ext uri="{0D108BD9-81ED-4DB2-BD59-A6C34878D82A}">
                    <a16:rowId xmlns:a16="http://schemas.microsoft.com/office/drawing/2014/main" val="3645580924"/>
                  </a:ext>
                </a:extLst>
              </a:tr>
            </a:tbl>
          </a:graphicData>
        </a:graphic>
      </p:graphicFrame>
      <p:sp>
        <p:nvSpPr>
          <p:cNvPr id="12" name="CaixaDeTexto 11">
            <a:extLst>
              <a:ext uri="{FF2B5EF4-FFF2-40B4-BE49-F238E27FC236}">
                <a16:creationId xmlns:a16="http://schemas.microsoft.com/office/drawing/2014/main" id="{0E1EEC93-F8B9-7288-C086-F599E4586DDE}"/>
              </a:ext>
            </a:extLst>
          </p:cNvPr>
          <p:cNvSpPr txBox="1"/>
          <p:nvPr/>
        </p:nvSpPr>
        <p:spPr>
          <a:xfrm>
            <a:off x="399691" y="1809503"/>
            <a:ext cx="11297727" cy="2191369"/>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gênero textual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“Resumo”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é uma produção textual que apresenta, de maneira fiel, as ideias presentes em outro texto. Ele tem por finalidade, como o próprio nome diz, resumir para o leitor o conteúdo apresentado no material original. Por isso, esse resumo precisa apresentar uma linguagem concisa e objetiva, além de ser predominantemente impessoal. </a:t>
            </a:r>
          </a:p>
          <a:p>
            <a:pPr algn="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em:https://brasilescola.uol.com.br/redacao/resumo-texto.htm. Acesso em 10 de jul.2024 (adaptado).</a:t>
            </a:r>
          </a:p>
          <a:p>
            <a:pPr algn="just"/>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7893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6D5E7-FFBD-80B7-E4EE-C7F9EDBF5F2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AB6417A-FBD8-0531-B46C-D67619D9CA8D}"/>
              </a:ext>
            </a:extLst>
          </p:cNvPr>
          <p:cNvSpPr txBox="1"/>
          <p:nvPr/>
        </p:nvSpPr>
        <p:spPr>
          <a:xfrm>
            <a:off x="393940" y="685072"/>
            <a:ext cx="11404120" cy="710707"/>
          </a:xfrm>
          <a:prstGeom prst="rect">
            <a:avLst/>
          </a:prstGeom>
          <a:noFill/>
        </p:spPr>
        <p:txBody>
          <a:bodyPr wrap="square" rtlCol="0">
            <a:spAutoFit/>
          </a:bodyPr>
          <a:lstStyle/>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5A6E9AB1-7E93-3155-3F7D-A43C68F48CBC}"/>
              </a:ext>
            </a:extLst>
          </p:cNvPr>
          <p:cNvGraphicFramePr>
            <a:graphicFrameLocks noGrp="1"/>
          </p:cNvGraphicFramePr>
          <p:nvPr>
            <p:extLst>
              <p:ext uri="{D42A27DB-BD31-4B8C-83A1-F6EECF244321}">
                <p14:modId xmlns:p14="http://schemas.microsoft.com/office/powerpoint/2010/main" val="1650759616"/>
              </p:ext>
            </p:extLst>
          </p:nvPr>
        </p:nvGraphicFramePr>
        <p:xfrm>
          <a:off x="393940" y="719665"/>
          <a:ext cx="11404120" cy="5336077"/>
        </p:xfrm>
        <a:graphic>
          <a:graphicData uri="http://schemas.openxmlformats.org/drawingml/2006/table">
            <a:tbl>
              <a:tblPr firstRow="1" bandRow="1">
                <a:tableStyleId>{5C22544A-7EE6-4342-B048-85BDC9FD1C3A}</a:tableStyleId>
              </a:tblPr>
              <a:tblGrid>
                <a:gridCol w="11404120">
                  <a:extLst>
                    <a:ext uri="{9D8B030D-6E8A-4147-A177-3AD203B41FA5}">
                      <a16:colId xmlns:a16="http://schemas.microsoft.com/office/drawing/2014/main" val="2072423553"/>
                    </a:ext>
                  </a:extLst>
                </a:gridCol>
              </a:tblGrid>
              <a:tr h="5336077">
                <a:tc>
                  <a:txBody>
                    <a:bodyPr/>
                    <a:lstStyle/>
                    <a:p>
                      <a:endParaRPr lang="pt-BR" dirty="0"/>
                    </a:p>
                  </a:txBody>
                  <a:tcPr>
                    <a:solidFill>
                      <a:schemeClr val="accent5">
                        <a:lumMod val="60000"/>
                        <a:lumOff val="40000"/>
                      </a:schemeClr>
                    </a:solidFill>
                  </a:tcPr>
                </a:tc>
                <a:extLst>
                  <a:ext uri="{0D108BD9-81ED-4DB2-BD59-A6C34878D82A}">
                    <a16:rowId xmlns:a16="http://schemas.microsoft.com/office/drawing/2014/main" val="2090108812"/>
                  </a:ext>
                </a:extLst>
              </a:tr>
            </a:tbl>
          </a:graphicData>
        </a:graphic>
      </p:graphicFrame>
      <p:sp>
        <p:nvSpPr>
          <p:cNvPr id="9" name="CaixaDeTexto 8">
            <a:extLst>
              <a:ext uri="{FF2B5EF4-FFF2-40B4-BE49-F238E27FC236}">
                <a16:creationId xmlns:a16="http://schemas.microsoft.com/office/drawing/2014/main" id="{3406BD9D-F4AE-D3E6-E129-CC26F359043F}"/>
              </a:ext>
            </a:extLst>
          </p:cNvPr>
          <p:cNvSpPr txBox="1"/>
          <p:nvPr/>
        </p:nvSpPr>
        <p:spPr>
          <a:xfrm>
            <a:off x="621102" y="1009291"/>
            <a:ext cx="11007305" cy="4040401"/>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 outras palavras, o resumo é a compilação (seleção) de informações mais relevantes de um texto original e não uma cópia. Podemos fazer o resumo de um livro, capítulo, conto, artigo, dentre outros. Alguns especialistas apontam que o resumo deve conter pelo menos 30% do documento original, ou seja, se um texto apresenta 10 páginas, o resumo deverá conter 3 laudas. Sem que notemos, utilizamos o resumo de diversas maneiras no dia a dia. Isso acontece, sobretudo, na linguagem informal, quando contamos um fato para os amigos, um filme que passou na televisão, o capítulo da novela ou do seriado, a aula em que não estivemos ou um livro que lemos e queremos indicar.  [...] </a:t>
            </a:r>
          </a:p>
          <a:p>
            <a:pPr algn="just">
              <a:lnSpc>
                <a:spcPct val="115000"/>
              </a:lnSpc>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pPr>
            <a:r>
              <a:rPr lang="pt-BR" sz="1400" dirty="0">
                <a:solidFill>
                  <a:srgbClr val="212121"/>
                </a:solidFill>
                <a:effectLst/>
                <a:latin typeface="Arial Narrow" panose="020B0606020202030204" pitchFamily="34" charset="0"/>
                <a:ea typeface="Calibri" panose="020F0502020204030204" pitchFamily="34" charset="0"/>
                <a:cs typeface="Open Sans" panose="020B0606030504020204" pitchFamily="34" charset="0"/>
              </a:rPr>
              <a:t>Disponível em:https://www.todamateria.com.br/como-fazer-resumo/. Acesso em 10 de jul. 2024 (adaptado).</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81312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B0C39CF-60AD-9C3D-B038-2FBE45EDCFAC}"/>
              </a:ext>
            </a:extLst>
          </p:cNvPr>
          <p:cNvSpPr txBox="1"/>
          <p:nvPr/>
        </p:nvSpPr>
        <p:spPr>
          <a:xfrm>
            <a:off x="733245" y="819509"/>
            <a:ext cx="11352363" cy="2076722"/>
          </a:xfrm>
          <a:prstGeom prst="rect">
            <a:avLst/>
          </a:prstGeom>
          <a:noFill/>
        </p:spPr>
        <p:txBody>
          <a:bodyPr wrap="square" rtlCol="0">
            <a:spAutoFit/>
          </a:bodyPr>
          <a:lstStyle/>
          <a:p>
            <a:pPr algn="just" fontAlgn="base">
              <a:lnSpc>
                <a:spcPct val="115000"/>
              </a:lnSpc>
              <a:spcAft>
                <a:spcPts val="800"/>
              </a:spcAft>
            </a:pPr>
            <a:endParaRPr lang="pt-BR" b="1" kern="100" spc="45"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1800" b="1" kern="100" spc="45"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b="1" kern="100" spc="45"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1800" b="1" kern="100" spc="45"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CDA88599-38A5-B868-A802-F254E1FE1ECE}"/>
              </a:ext>
            </a:extLst>
          </p:cNvPr>
          <p:cNvGraphicFramePr>
            <a:graphicFrameLocks noGrp="1"/>
          </p:cNvGraphicFramePr>
          <p:nvPr>
            <p:extLst>
              <p:ext uri="{D42A27DB-BD31-4B8C-83A1-F6EECF244321}">
                <p14:modId xmlns:p14="http://schemas.microsoft.com/office/powerpoint/2010/main" val="2203751047"/>
              </p:ext>
            </p:extLst>
          </p:nvPr>
        </p:nvGraphicFramePr>
        <p:xfrm>
          <a:off x="448574" y="719666"/>
          <a:ext cx="11447252" cy="4318160"/>
        </p:xfrm>
        <a:graphic>
          <a:graphicData uri="http://schemas.openxmlformats.org/drawingml/2006/table">
            <a:tbl>
              <a:tblPr firstRow="1" bandRow="1">
                <a:tableStyleId>{5C22544A-7EE6-4342-B048-85BDC9FD1C3A}</a:tableStyleId>
              </a:tblPr>
              <a:tblGrid>
                <a:gridCol w="11447252">
                  <a:extLst>
                    <a:ext uri="{9D8B030D-6E8A-4147-A177-3AD203B41FA5}">
                      <a16:colId xmlns:a16="http://schemas.microsoft.com/office/drawing/2014/main" val="3244435067"/>
                    </a:ext>
                  </a:extLst>
                </a:gridCol>
              </a:tblGrid>
              <a:tr h="4318160">
                <a:tc>
                  <a:txBody>
                    <a:bodyPr/>
                    <a:lstStyle/>
                    <a:p>
                      <a:endParaRPr lang="pt-BR" dirty="0"/>
                    </a:p>
                  </a:txBody>
                  <a:tcPr>
                    <a:solidFill>
                      <a:schemeClr val="accent5">
                        <a:lumMod val="60000"/>
                        <a:lumOff val="40000"/>
                      </a:schemeClr>
                    </a:solidFill>
                  </a:tcPr>
                </a:tc>
                <a:extLst>
                  <a:ext uri="{0D108BD9-81ED-4DB2-BD59-A6C34878D82A}">
                    <a16:rowId xmlns:a16="http://schemas.microsoft.com/office/drawing/2014/main" val="1971656959"/>
                  </a:ext>
                </a:extLst>
              </a:tr>
            </a:tbl>
          </a:graphicData>
        </a:graphic>
      </p:graphicFrame>
      <p:sp>
        <p:nvSpPr>
          <p:cNvPr id="8" name="CaixaDeTexto 7">
            <a:extLst>
              <a:ext uri="{FF2B5EF4-FFF2-40B4-BE49-F238E27FC236}">
                <a16:creationId xmlns:a16="http://schemas.microsoft.com/office/drawing/2014/main" id="{9F8E3893-2DDC-37CC-B141-806E515664CB}"/>
              </a:ext>
            </a:extLst>
          </p:cNvPr>
          <p:cNvSpPr txBox="1"/>
          <p:nvPr/>
        </p:nvSpPr>
        <p:spPr>
          <a:xfrm>
            <a:off x="733244" y="819509"/>
            <a:ext cx="11010181" cy="3841052"/>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O </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Resumo</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escolar em geral, apresenta a síntese de conteúdo de um texto ou uma obra. Deve ser conciso, apresentando ideias bem organizadas e hierarquizadas, devendo-se evitar interpretações pessoais , bem como comentários críticos. Resumir não é saltear trechos do texto-fonte e fazer cópia, muito menos copiar o começo de cada parágrafo. É necessário compreender o </a:t>
            </a:r>
            <a:r>
              <a:rPr lang="pt-BR" sz="2400" b="1" u="sng" dirty="0">
                <a:effectLst/>
                <a:latin typeface="Arial Narrow" panose="020B0606020202030204" pitchFamily="34" charset="0"/>
                <a:ea typeface="Calibri" panose="020F0502020204030204" pitchFamily="34" charset="0"/>
                <a:cs typeface="Times New Roman" panose="02020603050405020304" pitchFamily="18" charset="0"/>
              </a:rPr>
              <a:t>sentido global do texto</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para que se possa elaborar/escrever bons resumos. Normalmente se fala em três tipos de resumo: “indicativo”, “informativo” e “crítico”. O indicativo, mostra os pontos relevantes de um texto. O resumo informativo, apresenta de modo suficiente informações para que o leitor possa definir a conveniência da leitura de todo o texto. E o resumo crítico, é elaborado com análise do texto e com opiniões.</a:t>
            </a:r>
            <a:endParaRPr lang="pt-BR" sz="2400" dirty="0">
              <a:latin typeface="Arial Narrow" panose="020B0606020202030204" pitchFamily="34" charset="0"/>
            </a:endParaRPr>
          </a:p>
        </p:txBody>
      </p:sp>
    </p:spTree>
    <p:extLst>
      <p:ext uri="{BB962C8B-B14F-4D97-AF65-F5344CB8AC3E}">
        <p14:creationId xmlns:p14="http://schemas.microsoft.com/office/powerpoint/2010/main" val="3065286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E8398-4BE2-E0E5-5A0E-4FDF0C0226AA}"/>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569A6121-911D-9CBF-DF91-C417D6CCCBF0}"/>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Rectangle 2">
            <a:extLst>
              <a:ext uri="{FF2B5EF4-FFF2-40B4-BE49-F238E27FC236}">
                <a16:creationId xmlns:a16="http://schemas.microsoft.com/office/drawing/2014/main" id="{F9560188-A7E1-FF65-5D21-41CB9AD2401C}"/>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DFEBFC62-03BA-A6EF-4B89-B940F00DFEF3}"/>
              </a:ext>
            </a:extLst>
          </p:cNvPr>
          <p:cNvSpPr txBox="1"/>
          <p:nvPr/>
        </p:nvSpPr>
        <p:spPr>
          <a:xfrm>
            <a:off x="435006" y="878889"/>
            <a:ext cx="2450237" cy="738664"/>
          </a:xfrm>
          <a:prstGeom prst="rect">
            <a:avLst/>
          </a:prstGeom>
          <a:noFill/>
        </p:spPr>
        <p:txBody>
          <a:bodyPr wrap="square" rtlCol="0">
            <a:spAutoFit/>
          </a:bodyPr>
          <a:lstStyle/>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endParaRPr lang="pt-BR" dirty="0"/>
          </a:p>
        </p:txBody>
      </p:sp>
      <p:sp>
        <p:nvSpPr>
          <p:cNvPr id="7" name="CaixaDeTexto 6">
            <a:extLst>
              <a:ext uri="{FF2B5EF4-FFF2-40B4-BE49-F238E27FC236}">
                <a16:creationId xmlns:a16="http://schemas.microsoft.com/office/drawing/2014/main" id="{2F7BACE6-8E7A-1B53-074B-2DC666DB331B}"/>
              </a:ext>
            </a:extLst>
          </p:cNvPr>
          <p:cNvSpPr txBox="1"/>
          <p:nvPr/>
        </p:nvSpPr>
        <p:spPr>
          <a:xfrm>
            <a:off x="435007" y="1535838"/>
            <a:ext cx="11239130" cy="4098045"/>
          </a:xfrm>
          <a:prstGeom prst="rect">
            <a:avLst/>
          </a:prstGeom>
          <a:noFill/>
        </p:spPr>
        <p:txBody>
          <a:bodyPr wrap="square" rtlCol="0">
            <a:spAutoFit/>
          </a:bodyPr>
          <a:lstStyle/>
          <a:p>
            <a:pPr algn="ct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Resumo – Lixo Extraordinário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filme mostra a vida difícil de pessoas que vivem literalmente no lixo e que dependem dele para a sobrevivência. O artista, que nasceu na classe média baixa paulistana e hoje é um dos maiores expoentes das artes visuais no mundo, trabalha com colagens e montagens de materiais diversos para formar retratos. Na proposta Lixo Extraordinário, Vik resolveu chamar a atenção simultaneamente para o problema ambiental do lixo e social das condições de trabalho dos catadores de Gramacho. Como forma de dar voz e visibilidade aos trabalhadores do lixo, retratou-os como personagens com montagens gigantes feitas de resíduos do próprio aterro. </a:t>
            </a: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em:https://www.corais.org/cmcjrobotica/node/86323. Acesso em 10 de jul.2024(adaptado).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0206853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0E9F30-C316-FD80-D991-747A6CE54E03}"/>
              </a:ext>
            </a:extLst>
          </p:cNvPr>
          <p:cNvSpPr txBox="1"/>
          <p:nvPr/>
        </p:nvSpPr>
        <p:spPr>
          <a:xfrm>
            <a:off x="372035" y="973142"/>
            <a:ext cx="11447929" cy="4991366"/>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2. Qual é o público-alvo desse texto?</a:t>
            </a:r>
          </a:p>
          <a:p>
            <a:pPr>
              <a:lnSpc>
                <a:spcPct val="115000"/>
              </a:lnSpc>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Esse texto foi escrito com qual finalidade?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4.O texto em estudo é um “Resumo”, pois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que não apresenta opiniões.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condensa as principais ideias do filme “Lixo Extraordinário.”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resume o filme utilizando uma linguagem clara, concisa e objetiva.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que mantém a estrutura lógica e preserva a ideias secundárias</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8534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1180-044B-79B7-5350-2C8D27B1229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840E0244-A253-EBA6-9D34-D95BC734CEB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CaixaDeTexto 10">
            <a:extLst>
              <a:ext uri="{FF2B5EF4-FFF2-40B4-BE49-F238E27FC236}">
                <a16:creationId xmlns:a16="http://schemas.microsoft.com/office/drawing/2014/main" id="{DE396340-B71A-DB07-3099-6BB1A298215A}"/>
              </a:ext>
            </a:extLst>
          </p:cNvPr>
          <p:cNvSpPr txBox="1"/>
          <p:nvPr/>
        </p:nvSpPr>
        <p:spPr>
          <a:xfrm>
            <a:off x="8138160" y="6364828"/>
            <a:ext cx="3840480" cy="246221"/>
          </a:xfrm>
          <a:prstGeom prst="rect">
            <a:avLst/>
          </a:prstGeom>
          <a:noFill/>
        </p:spPr>
        <p:txBody>
          <a:bodyPr wrap="square">
            <a:spAutoFit/>
          </a:bodyPr>
          <a:lstStyle/>
          <a:p>
            <a:pPr algn="r"/>
            <a:r>
              <a:rPr lang="pt-BR" sz="1000" dirty="0">
                <a:latin typeface="Arial Narrow" panose="020B0606020202030204" pitchFamily="34" charset="0"/>
              </a:rPr>
              <a:t>.</a:t>
            </a:r>
          </a:p>
        </p:txBody>
      </p:sp>
      <p:sp>
        <p:nvSpPr>
          <p:cNvPr id="4" name="CaixaDeTexto 3">
            <a:extLst>
              <a:ext uri="{FF2B5EF4-FFF2-40B4-BE49-F238E27FC236}">
                <a16:creationId xmlns:a16="http://schemas.microsoft.com/office/drawing/2014/main" id="{4D29EE30-47A2-D014-C842-D3F00F074FCF}"/>
              </a:ext>
            </a:extLst>
          </p:cNvPr>
          <p:cNvSpPr txBox="1"/>
          <p:nvPr/>
        </p:nvSpPr>
        <p:spPr>
          <a:xfrm>
            <a:off x="630315" y="861134"/>
            <a:ext cx="11052699" cy="5164171"/>
          </a:xfrm>
          <a:prstGeom prst="rect">
            <a:avLst/>
          </a:prstGeom>
          <a:noFill/>
        </p:spPr>
        <p:txBody>
          <a:bodyPr wrap="square" rtlCol="0">
            <a:spAutoFit/>
          </a:bodyPr>
          <a:lstStyle/>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filme mostra a vida difícil de pessoas que vivem literalmente no lixo e que dependem dele para a sobrevivência.”,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contexto, a palavra ‘literalmente’ pode ser substituída, sem alteração de sentido por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completamente                              (    )  parcialmente                            (    ) corajosamente</a:t>
            </a:r>
          </a:p>
          <a:p>
            <a:pPr algn="just">
              <a:lnSpc>
                <a:spcPct val="115000"/>
              </a:lnSpc>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artista,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que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nasceu na classe média baixa paulistana e hoje é um dos maiores expoentes das artes visuais no mundo, trabalha com colagens e montagens de materiais diversos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para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formar retratos.”:</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 termo ‘que’ pode ser substituído por</a:t>
            </a:r>
          </a:p>
          <a:p>
            <a:pPr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59230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5C9BA-7642-AF58-8DBB-C845FE38316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1A185BE-F597-3D06-DB26-3A8A71FC0135}"/>
              </a:ext>
            </a:extLst>
          </p:cNvPr>
          <p:cNvSpPr txBox="1"/>
          <p:nvPr/>
        </p:nvSpPr>
        <p:spPr>
          <a:xfrm>
            <a:off x="441934" y="362311"/>
            <a:ext cx="11308131" cy="1204176"/>
          </a:xfrm>
          <a:prstGeom prst="rect">
            <a:avLst/>
          </a:prstGeom>
          <a:noFill/>
        </p:spPr>
        <p:txBody>
          <a:bodyPr wrap="square">
            <a:spAutoFit/>
          </a:bodyPr>
          <a:lstStyle/>
          <a:p>
            <a:pPr algn="just">
              <a:lnSpc>
                <a:spcPct val="115000"/>
              </a:lnSpc>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A7312AA-F2FC-967C-8266-1FDAF47BC2BB}"/>
              </a:ext>
            </a:extLst>
          </p:cNvPr>
          <p:cNvSpPr txBox="1"/>
          <p:nvPr/>
        </p:nvSpPr>
        <p:spPr>
          <a:xfrm>
            <a:off x="304799" y="1026543"/>
            <a:ext cx="10869283" cy="461665"/>
          </a:xfrm>
          <a:prstGeom prst="rect">
            <a:avLst/>
          </a:prstGeom>
          <a:noFill/>
        </p:spPr>
        <p:txBody>
          <a:bodyPr wrap="square" rtlCol="0">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 o qual                                    (    ) cujo                                    (    ) ao qual</a:t>
            </a:r>
            <a:endParaRPr lang="pt-BR" sz="2400" dirty="0"/>
          </a:p>
        </p:txBody>
      </p:sp>
      <p:sp>
        <p:nvSpPr>
          <p:cNvPr id="11" name="CaixaDeTexto 10">
            <a:extLst>
              <a:ext uri="{FF2B5EF4-FFF2-40B4-BE49-F238E27FC236}">
                <a16:creationId xmlns:a16="http://schemas.microsoft.com/office/drawing/2014/main" id="{9F3CF424-B967-3D17-3764-1B5C5B0E8E59}"/>
              </a:ext>
            </a:extLst>
          </p:cNvPr>
          <p:cNvSpPr txBox="1"/>
          <p:nvPr/>
        </p:nvSpPr>
        <p:spPr>
          <a:xfrm>
            <a:off x="224287" y="1566487"/>
            <a:ext cx="11662913" cy="1200329"/>
          </a:xfrm>
          <a:prstGeom prst="rect">
            <a:avLst/>
          </a:prstGeom>
          <a:noFill/>
        </p:spPr>
        <p:txBody>
          <a:bodyPr wrap="square" rtlCol="0">
            <a:spAutoFit/>
          </a:bodyPr>
          <a:lstStyle/>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 termo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para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estabelece, nesse contexto, uma relação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400" dirty="0"/>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    ) explicação                                     (    ) conformidade                                        (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 finalidade</a:t>
            </a:r>
            <a:endParaRPr lang="pt-BR" sz="2400" dirty="0"/>
          </a:p>
        </p:txBody>
      </p:sp>
      <p:sp>
        <p:nvSpPr>
          <p:cNvPr id="12" name="CaixaDeTexto 11">
            <a:extLst>
              <a:ext uri="{FF2B5EF4-FFF2-40B4-BE49-F238E27FC236}">
                <a16:creationId xmlns:a16="http://schemas.microsoft.com/office/drawing/2014/main" id="{3BC54E8B-1834-0134-0855-E5E4F4DD1564}"/>
              </a:ext>
            </a:extLst>
          </p:cNvPr>
          <p:cNvSpPr txBox="1"/>
          <p:nvPr/>
        </p:nvSpPr>
        <p:spPr>
          <a:xfrm>
            <a:off x="138023" y="2845095"/>
            <a:ext cx="11809561" cy="4482253"/>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(fragmento)</a:t>
            </a:r>
          </a:p>
          <a:p>
            <a:pPr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O QUINZE</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Rachel de Queiroz (Resumo) – Parte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 sua obra de estreia, autora harmoniza o social e o psicológico no drama dos retirantes.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Publicado em 1930, o romance O Quinze, de Rachel de Queiroz, não desfez o contraste que ainda hoje persiste entre o êxito da estreia e a “singularidade mediana” com que superou o naturalismo provinciano de um romance como A Fome (1890), de Rodolfo Teófilo, por exemplo, mas não a estrutura fragmentária da narrativa de A Bagaceira (1928), de José Américo de Almeida, inegavelmente marcado pela escrita elíptica dos modernistas, Oswald de Andrade à frente.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7180390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873B603-833A-F541-355A-C5CD84CD3896}"/>
              </a:ext>
            </a:extLst>
          </p:cNvPr>
          <p:cNvSpPr txBox="1"/>
          <p:nvPr/>
        </p:nvSpPr>
        <p:spPr>
          <a:xfrm>
            <a:off x="241539" y="491706"/>
            <a:ext cx="11706045" cy="4240328"/>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Daí a nova atitude que o romance assume frente ao drama dos retirantes da seca, vistos agora de uma perspectiva que harmoniza o social e o psicológico sem perder o foco de entrada para alguns temas políticos da maior importância para a época, entre eles o da afirmação social da mulher (no caso, a protagonista Conceição) naquele contexto difícil e sabidamente adverso.</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Sob este aspecto, se é correto dizer, como o fez a melhor crítica, que a heroína do Quinze em última instância investiga e interroga o seu destino, a verdade é que, visto a partir dele, o drama social dos flagelados parece diluir-se no pano de fundo da paisagem calcinada que a linguagem de Rachel de Queiroz recupera de um ângulo lírico e alusivo, mas cheio de verdade e corrosão. [...]</a:t>
            </a:r>
          </a:p>
          <a:p>
            <a:pPr marL="457200" algn="r" fontAlgn="base">
              <a:lnSpc>
                <a:spcPct val="115000"/>
              </a:lnSpc>
              <a:spcAft>
                <a:spcPts val="800"/>
              </a:spcAft>
              <a:tabLst>
                <a:tab pos="180340" algn="l"/>
              </a:tabLs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https://www.mundovestibular.com.br/blog/o-quinze-</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rachel</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-de-</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queiroz</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-resumo</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Acesso em 12 de jul.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fontAlgn="base">
              <a:lnSpc>
                <a:spcPct val="115000"/>
              </a:lnSpc>
              <a:spcAft>
                <a:spcPts val="800"/>
              </a:spcAft>
              <a:tabLst>
                <a:tab pos="18034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85F1E3BC-A060-B59B-2AB3-1176AB2A4DE2}"/>
              </a:ext>
            </a:extLst>
          </p:cNvPr>
          <p:cNvSpPr txBox="1"/>
          <p:nvPr/>
        </p:nvSpPr>
        <p:spPr>
          <a:xfrm>
            <a:off x="370936" y="4485736"/>
            <a:ext cx="11240219" cy="1569660"/>
          </a:xfrm>
          <a:prstGeom prst="rect">
            <a:avLst/>
          </a:prstGeom>
          <a:noFill/>
        </p:spPr>
        <p:txBody>
          <a:bodyPr wrap="square" rtlCol="0">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Esse texto é o resumo de um</a:t>
            </a:r>
          </a:p>
          <a:p>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livro          (    ) filme           (   ) seriado            (    ) artigo científico             (    ) capítulo de novela</a:t>
            </a:r>
            <a:endParaRPr lang="pt-BR" sz="2400" dirty="0"/>
          </a:p>
        </p:txBody>
      </p:sp>
    </p:spTree>
    <p:extLst>
      <p:ext uri="{BB962C8B-B14F-4D97-AF65-F5344CB8AC3E}">
        <p14:creationId xmlns:p14="http://schemas.microsoft.com/office/powerpoint/2010/main" val="22079680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62BE0D16-2EF7-C535-0A05-B353B7F31C8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53C7B393-14F3-0B1B-5A19-57560D23F23D}"/>
              </a:ext>
            </a:extLst>
          </p:cNvPr>
          <p:cNvSpPr txBox="1"/>
          <p:nvPr/>
        </p:nvSpPr>
        <p:spPr>
          <a:xfrm>
            <a:off x="230819" y="506027"/>
            <a:ext cx="11674136" cy="4215898"/>
          </a:xfrm>
          <a:prstGeom prst="rect">
            <a:avLst/>
          </a:prstGeom>
          <a:noFill/>
        </p:spPr>
        <p:txBody>
          <a:bodyPr wrap="square" rtlCol="0">
            <a:spAutoFit/>
          </a:bodyPr>
          <a:lstStyle/>
          <a:p>
            <a:pPr algn="just">
              <a:lnSpc>
                <a:spcPct val="115000"/>
              </a:lnSpc>
            </a:pPr>
            <a:endParaRPr lang="pt-BR" sz="1000" dirty="0"/>
          </a:p>
          <a:p>
            <a:pPr algn="just">
              <a:lnSpc>
                <a:spcPct val="115000"/>
              </a:lnSpc>
            </a:pPr>
            <a:endParaRPr lang="pt-BR" sz="1000" dirty="0"/>
          </a:p>
          <a:p>
            <a:pP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em estudo foi escrito com qual objetivo?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Resumir o livro “O QUINZE” – Parte 1 –  da escritora Rachel de Queiroz.</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Informar sobre a publicação do romance, O Quinze, de Rachel de Queiroz.</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Avaliar a produção literária da primeira mulher a ingressar na Academia Brasileira de Letras.</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Expor um ponto de vista a respeito da contribuição da literatura dedicada às secas do Nordeste.</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Narrar os acontecimentos dramáticos envolvendo os aspectos sociais e psicológicos dos retirantes.</a:t>
            </a:r>
          </a:p>
          <a:p>
            <a:pPr algn="just">
              <a:lnSpc>
                <a:spcPct val="115000"/>
              </a:lnSpc>
            </a:pPr>
            <a:endParaRPr lang="pt-BR" sz="2400" dirty="0">
              <a:latin typeface="Arial Narrow" panose="020B0606020202030204" pitchFamily="34" charset="0"/>
            </a:endParaRPr>
          </a:p>
          <a:p>
            <a:pPr algn="just">
              <a:lnSpc>
                <a:spcPct val="115000"/>
              </a:lnSpc>
            </a:pPr>
            <a:endParaRPr lang="pt-BR" sz="1000" dirty="0"/>
          </a:p>
        </p:txBody>
      </p:sp>
    </p:spTree>
    <p:extLst>
      <p:ext uri="{BB962C8B-B14F-4D97-AF65-F5344CB8AC3E}">
        <p14:creationId xmlns:p14="http://schemas.microsoft.com/office/powerpoint/2010/main" val="23726614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62BE0D16-2EF7-C535-0A05-B353B7F31C8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C105D0B4-4716-510C-6E1D-78AD81672C93}"/>
              </a:ext>
            </a:extLst>
          </p:cNvPr>
          <p:cNvGraphicFramePr>
            <a:graphicFrameLocks noGrp="1"/>
          </p:cNvGraphicFramePr>
          <p:nvPr>
            <p:extLst>
              <p:ext uri="{D42A27DB-BD31-4B8C-83A1-F6EECF244321}">
                <p14:modId xmlns:p14="http://schemas.microsoft.com/office/powerpoint/2010/main" val="2529736550"/>
              </p:ext>
            </p:extLst>
          </p:nvPr>
        </p:nvGraphicFramePr>
        <p:xfrm>
          <a:off x="328474" y="807868"/>
          <a:ext cx="11496582" cy="382778"/>
        </p:xfrm>
        <a:graphic>
          <a:graphicData uri="http://schemas.openxmlformats.org/drawingml/2006/table">
            <a:tbl>
              <a:tblPr firstRow="1" firstCol="1" bandRow="1">
                <a:tableStyleId>{5C22544A-7EE6-4342-B048-85BDC9FD1C3A}</a:tableStyleId>
              </a:tblPr>
              <a:tblGrid>
                <a:gridCol w="11496582">
                  <a:extLst>
                    <a:ext uri="{9D8B030D-6E8A-4147-A177-3AD203B41FA5}">
                      <a16:colId xmlns:a16="http://schemas.microsoft.com/office/drawing/2014/main" val="653821940"/>
                    </a:ext>
                  </a:extLst>
                </a:gridCol>
              </a:tblGrid>
              <a:tr h="292963">
                <a:tc>
                  <a:txBody>
                    <a:bodyPr/>
                    <a:lstStyle/>
                    <a:p>
                      <a:pPr algn="ctr">
                        <a:lnSpc>
                          <a:spcPct val="115000"/>
                        </a:lnSpc>
                        <a:spcAft>
                          <a:spcPts val="800"/>
                        </a:spcAft>
                      </a:pPr>
                      <a:r>
                        <a:rPr lang="pt-BR" sz="2400" kern="100" dirty="0">
                          <a:solidFill>
                            <a:schemeClr val="tx1"/>
                          </a:solidFill>
                          <a:effectLst/>
                          <a:latin typeface="Arial Narrow" panose="020B0606020202030204" pitchFamily="34" charset="0"/>
                        </a:rPr>
                        <a:t>GRUPO DE ATIVIDADES 2</a:t>
                      </a:r>
                      <a:endParaRPr lang="pt-BR" sz="2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5862717"/>
                  </a:ext>
                </a:extLst>
              </a:tr>
            </a:tbl>
          </a:graphicData>
        </a:graphic>
      </p:graphicFrame>
      <p:sp>
        <p:nvSpPr>
          <p:cNvPr id="4" name="CaixaDeTexto 3">
            <a:extLst>
              <a:ext uri="{FF2B5EF4-FFF2-40B4-BE49-F238E27FC236}">
                <a16:creationId xmlns:a16="http://schemas.microsoft.com/office/drawing/2014/main" id="{F2B2C89E-7CAE-88B3-4A0B-316DCFE5F974}"/>
              </a:ext>
            </a:extLst>
          </p:cNvPr>
          <p:cNvSpPr txBox="1"/>
          <p:nvPr/>
        </p:nvSpPr>
        <p:spPr>
          <a:xfrm>
            <a:off x="470517" y="1553592"/>
            <a:ext cx="5625483" cy="738664"/>
          </a:xfrm>
          <a:prstGeom prst="rect">
            <a:avLst/>
          </a:prstGeom>
          <a:noFill/>
        </p:spPr>
        <p:txBody>
          <a:bodyPr wrap="square" rtlCol="0">
            <a:spAutoFit/>
          </a:bodyPr>
          <a:lstStyle/>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5" name="Tabela 4">
            <a:extLst>
              <a:ext uri="{FF2B5EF4-FFF2-40B4-BE49-F238E27FC236}">
                <a16:creationId xmlns:a16="http://schemas.microsoft.com/office/drawing/2014/main" id="{B62218F2-9BC2-532F-0FFE-49D2C485186A}"/>
              </a:ext>
            </a:extLst>
          </p:cNvPr>
          <p:cNvGraphicFramePr>
            <a:graphicFrameLocks noGrp="1"/>
          </p:cNvGraphicFramePr>
          <p:nvPr>
            <p:extLst>
              <p:ext uri="{D42A27DB-BD31-4B8C-83A1-F6EECF244321}">
                <p14:modId xmlns:p14="http://schemas.microsoft.com/office/powerpoint/2010/main" val="1246835352"/>
              </p:ext>
            </p:extLst>
          </p:nvPr>
        </p:nvGraphicFramePr>
        <p:xfrm>
          <a:off x="328473" y="2166151"/>
          <a:ext cx="11496581" cy="3596640"/>
        </p:xfrm>
        <a:graphic>
          <a:graphicData uri="http://schemas.openxmlformats.org/drawingml/2006/table">
            <a:tbl>
              <a:tblPr firstRow="1" bandRow="1">
                <a:tableStyleId>{5C22544A-7EE6-4342-B048-85BDC9FD1C3A}</a:tableStyleId>
              </a:tblPr>
              <a:tblGrid>
                <a:gridCol w="11496581">
                  <a:extLst>
                    <a:ext uri="{9D8B030D-6E8A-4147-A177-3AD203B41FA5}">
                      <a16:colId xmlns:a16="http://schemas.microsoft.com/office/drawing/2014/main" val="3167080879"/>
                    </a:ext>
                  </a:extLst>
                </a:gridCol>
              </a:tblGrid>
              <a:tr h="3138257">
                <a:tc>
                  <a:txBody>
                    <a:bodyPr/>
                    <a:lstStyle/>
                    <a:p>
                      <a:pPr algn="just"/>
                      <a:r>
                        <a:rPr lang="pt-BR" sz="2400" b="1" kern="1200" dirty="0">
                          <a:solidFill>
                            <a:schemeClr val="tx1"/>
                          </a:solidFill>
                          <a:effectLst/>
                          <a:latin typeface="Arial Narrow" panose="020B0606020202030204" pitchFamily="34" charset="0"/>
                          <a:ea typeface="+mn-ea"/>
                          <a:cs typeface="+mn-cs"/>
                        </a:rPr>
                        <a:t>Para saber mais! </a:t>
                      </a:r>
                    </a:p>
                    <a:p>
                      <a:pPr algn="just"/>
                      <a:r>
                        <a:rPr lang="pt-BR" sz="2400" b="1" i="1" kern="1200" dirty="0">
                          <a:solidFill>
                            <a:schemeClr val="tx1"/>
                          </a:solidFill>
                          <a:effectLst/>
                          <a:latin typeface="Arial Narrow" panose="020B0606020202030204" pitchFamily="34" charset="0"/>
                          <a:ea typeface="+mn-ea"/>
                          <a:cs typeface="+mn-cs"/>
                        </a:rPr>
                        <a:t>Importância do resumo</a:t>
                      </a:r>
                      <a:endParaRPr lang="pt-BR" sz="2400" b="1" kern="1200" dirty="0">
                        <a:solidFill>
                          <a:schemeClr val="tx1"/>
                        </a:solidFill>
                        <a:effectLst/>
                        <a:latin typeface="Arial Narrow" panose="020B0606020202030204" pitchFamily="34" charset="0"/>
                        <a:ea typeface="+mn-ea"/>
                        <a:cs typeface="+mn-cs"/>
                      </a:endParaRPr>
                    </a:p>
                    <a:p>
                      <a:pPr algn="just"/>
                      <a:r>
                        <a:rPr lang="pt-BR" sz="2400" b="0" kern="1200" dirty="0">
                          <a:solidFill>
                            <a:schemeClr val="tx1"/>
                          </a:solidFill>
                          <a:effectLst/>
                          <a:latin typeface="Arial Narrow" panose="020B0606020202030204" pitchFamily="34" charset="0"/>
                          <a:ea typeface="+mn-ea"/>
                          <a:cs typeface="+mn-cs"/>
                        </a:rPr>
                        <a:t>O resumo é um gênero textual importante por diversos motivos, entre os quais:</a:t>
                      </a:r>
                    </a:p>
                    <a:p>
                      <a:pPr algn="just"/>
                      <a:r>
                        <a:rPr lang="pt-BR" sz="2400" b="0" kern="1200" dirty="0">
                          <a:solidFill>
                            <a:schemeClr val="tx1"/>
                          </a:solidFill>
                          <a:effectLst/>
                          <a:latin typeface="Arial Narrow" panose="020B0606020202030204" pitchFamily="34" charset="0"/>
                          <a:ea typeface="+mn-ea"/>
                          <a:cs typeface="+mn-cs"/>
                        </a:rPr>
                        <a:t>Facilita a compreensão de textos: o resumo ajuda a compreender as principais ideias de um texto, mesmo que o leitor não tenha tempo ou disposição para ler o texto completo.</a:t>
                      </a:r>
                    </a:p>
                    <a:p>
                      <a:pPr algn="just"/>
                      <a:r>
                        <a:rPr lang="pt-BR" sz="2400" b="0" kern="1200" dirty="0">
                          <a:solidFill>
                            <a:schemeClr val="tx1"/>
                          </a:solidFill>
                          <a:effectLst/>
                          <a:latin typeface="Arial Narrow" panose="020B0606020202030204" pitchFamily="34" charset="0"/>
                          <a:ea typeface="+mn-ea"/>
                          <a:cs typeface="+mn-cs"/>
                        </a:rPr>
                        <a:t>Auxilia na pesquisa: o resumo pode ser utilizado como uma ferramenta de pesquisa, para obter informações sobre um determinado tema.</a:t>
                      </a:r>
                    </a:p>
                    <a:p>
                      <a:pPr algn="just"/>
                      <a:r>
                        <a:rPr lang="pt-BR" sz="2400" b="0" kern="1200" dirty="0">
                          <a:solidFill>
                            <a:schemeClr val="tx1"/>
                          </a:solidFill>
                          <a:effectLst/>
                          <a:latin typeface="Arial Narrow" panose="020B0606020202030204" pitchFamily="34" charset="0"/>
                          <a:ea typeface="+mn-ea"/>
                          <a:cs typeface="+mn-cs"/>
                        </a:rPr>
                        <a:t>Contribui para a divulgação do conhecimento: o resumo pode ser utilizado para divulgar o conhecimento de um texto original para um público mais amplo.</a:t>
                      </a:r>
                    </a:p>
                    <a:p>
                      <a:pPr algn="r"/>
                      <a:r>
                        <a:rPr lang="pt-BR" sz="1400" b="0" u="none" kern="1200" dirty="0">
                          <a:solidFill>
                            <a:schemeClr val="tx1"/>
                          </a:solidFill>
                          <a:effectLst/>
                          <a:latin typeface="Arial Narrow" panose="020B0606020202030204" pitchFamily="34" charset="0"/>
                          <a:ea typeface="+mn-ea"/>
                          <a:cs typeface="+mn-cs"/>
                        </a:rPr>
                        <a:t>Disponível em: </a:t>
                      </a:r>
                      <a:r>
                        <a:rPr lang="pt-BR" sz="1400" b="0" u="none" kern="1200" dirty="0">
                          <a:solidFill>
                            <a:schemeClr val="tx1"/>
                          </a:solidFill>
                          <a:effectLst/>
                          <a:latin typeface="Arial Narrow" panose="020B0606020202030204" pitchFamily="34" charset="0"/>
                          <a:ea typeface="+mn-ea"/>
                          <a:cs typeface="+mn-cs"/>
                          <a:hlinkClick r:id="rId2">
                            <a:extLst>
                              <a:ext uri="{A12FA001-AC4F-418D-AE19-62706E023703}">
                                <ahyp:hlinkClr xmlns:ahyp="http://schemas.microsoft.com/office/drawing/2018/hyperlinkcolor" val="tx"/>
                              </a:ext>
                            </a:extLst>
                          </a:hlinkClick>
                        </a:rPr>
                        <a:t>https://www.profnelsonjr.com/post/</a:t>
                      </a:r>
                      <a:r>
                        <a:rPr lang="pt-BR" sz="1400" b="0" u="none" kern="1200" dirty="0" err="1">
                          <a:solidFill>
                            <a:schemeClr val="tx1"/>
                          </a:solidFill>
                          <a:effectLst/>
                          <a:latin typeface="Arial Narrow" panose="020B0606020202030204" pitchFamily="34" charset="0"/>
                          <a:ea typeface="+mn-ea"/>
                          <a:cs typeface="+mn-cs"/>
                          <a:hlinkClick r:id="rId2">
                            <a:extLst>
                              <a:ext uri="{A12FA001-AC4F-418D-AE19-62706E023703}">
                                <ahyp:hlinkClr xmlns:ahyp="http://schemas.microsoft.com/office/drawing/2018/hyperlinkcolor" val="tx"/>
                              </a:ext>
                            </a:extLst>
                          </a:hlinkClick>
                        </a:rPr>
                        <a:t>genero</a:t>
                      </a:r>
                      <a:r>
                        <a:rPr lang="pt-BR" sz="1400" b="0" u="none" kern="1200" dirty="0">
                          <a:solidFill>
                            <a:schemeClr val="tx1"/>
                          </a:solidFill>
                          <a:effectLst/>
                          <a:latin typeface="Arial Narrow" panose="020B0606020202030204" pitchFamily="34" charset="0"/>
                          <a:ea typeface="+mn-ea"/>
                          <a:cs typeface="+mn-cs"/>
                          <a:hlinkClick r:id="rId2">
                            <a:extLst>
                              <a:ext uri="{A12FA001-AC4F-418D-AE19-62706E023703}">
                                <ahyp:hlinkClr xmlns:ahyp="http://schemas.microsoft.com/office/drawing/2018/hyperlinkcolor" val="tx"/>
                              </a:ext>
                            </a:extLst>
                          </a:hlinkClick>
                        </a:rPr>
                        <a:t>-textual-resumo</a:t>
                      </a:r>
                      <a:r>
                        <a:rPr lang="pt-BR" sz="1400" b="0" u="none" kern="1200" dirty="0">
                          <a:solidFill>
                            <a:schemeClr val="tx1"/>
                          </a:solidFill>
                          <a:effectLst/>
                          <a:latin typeface="Arial Narrow" panose="020B0606020202030204" pitchFamily="34" charset="0"/>
                          <a:ea typeface="+mn-ea"/>
                          <a:cs typeface="+mn-cs"/>
                        </a:rPr>
                        <a:t>. Acesso em: 12 jul. 2024.</a:t>
                      </a:r>
                      <a:endParaRPr lang="pt-BR" sz="1400" b="0" u="none" dirty="0">
                        <a:solidFill>
                          <a:schemeClr val="tx1"/>
                        </a:solidFill>
                        <a:latin typeface="Arial Narrow" panose="020B0606020202030204" pitchFamily="34" charset="0"/>
                      </a:endParaRPr>
                    </a:p>
                  </a:txBody>
                  <a:tcPr>
                    <a:solidFill>
                      <a:schemeClr val="accent5">
                        <a:lumMod val="60000"/>
                        <a:lumOff val="40000"/>
                      </a:schemeClr>
                    </a:solidFill>
                  </a:tcPr>
                </a:tc>
                <a:extLst>
                  <a:ext uri="{0D108BD9-81ED-4DB2-BD59-A6C34878D82A}">
                    <a16:rowId xmlns:a16="http://schemas.microsoft.com/office/drawing/2014/main" val="2634304948"/>
                  </a:ext>
                </a:extLst>
              </a:tr>
            </a:tbl>
          </a:graphicData>
        </a:graphic>
      </p:graphicFrame>
    </p:spTree>
    <p:extLst>
      <p:ext uri="{BB962C8B-B14F-4D97-AF65-F5344CB8AC3E}">
        <p14:creationId xmlns:p14="http://schemas.microsoft.com/office/powerpoint/2010/main" val="13899544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62EE-A89C-1888-67E5-E9A13FD015DC}"/>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C1E753FE-1840-50CB-1663-F4892AF3022C}"/>
              </a:ext>
            </a:extLst>
          </p:cNvPr>
          <p:cNvSpPr txBox="1"/>
          <p:nvPr/>
        </p:nvSpPr>
        <p:spPr>
          <a:xfrm>
            <a:off x="293298" y="508959"/>
            <a:ext cx="11680166" cy="6656951"/>
          </a:xfrm>
          <a:prstGeom prst="rect">
            <a:avLst/>
          </a:prstGeom>
          <a:noFill/>
        </p:spPr>
        <p:txBody>
          <a:bodyPr wrap="square" rtlCol="0">
            <a:spAutoFit/>
          </a:bodyPr>
          <a:lstStyle/>
          <a:p>
            <a:pPr marL="1778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1778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9. Com base no que você já estudou sobre o gênero, construa uma definição para “Resumo.” </a:t>
            </a:r>
          </a:p>
          <a:p>
            <a:pPr marL="17780" algn="just">
              <a:lnSpc>
                <a:spcPct val="115000"/>
              </a:lnSpc>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1778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10. No trecho “Publicado em 1930, o romance O Quinze, de Rachel de Queiroz, não desfez o contraste que ainda hoje persiste entre o êxito da estreia e a “singularidade mediana”, predomina uma linguagem subjetiva ou objetiva? Justifique retomando características do gênero em estudo. </a:t>
            </a:r>
          </a:p>
          <a:p>
            <a:pPr marL="1778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1778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11. Qual é a “função da linguagem” que predomina no trecho mencionado na atividade 10? </a:t>
            </a:r>
          </a:p>
          <a:p>
            <a:pPr marL="17780" algn="just">
              <a:lnSpc>
                <a:spcPct val="115000"/>
              </a:lnSpc>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marL="1778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Considerando a coerência e coesão, mostre qual é a relação estabelecida pelas palavras destacadas nos trechos a seguir.</a:t>
            </a:r>
          </a:p>
          <a:p>
            <a:pPr marL="1778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“...em que a complicação –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segundo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Schmidt – pretendia esconder a mediocridade irremediável da alma”. </a:t>
            </a:r>
          </a:p>
          <a:p>
            <a:pPr marL="1778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1778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17780"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01060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CD097A3-BA26-F320-7A8B-A03110F0F14C}"/>
              </a:ext>
            </a:extLst>
          </p:cNvPr>
          <p:cNvSpPr txBox="1"/>
          <p:nvPr/>
        </p:nvSpPr>
        <p:spPr>
          <a:xfrm>
            <a:off x="241540" y="379562"/>
            <a:ext cx="11533517" cy="6869573"/>
          </a:xfrm>
          <a:prstGeom prst="rect">
            <a:avLst/>
          </a:prstGeom>
          <a:noFill/>
        </p:spPr>
        <p:txBody>
          <a:bodyPr wrap="square" rtlCol="0">
            <a:spAutoFit/>
          </a:bodyPr>
          <a:lstStyle/>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400" b="1" u="sng" dirty="0">
                <a:effectLst/>
                <a:latin typeface="Arial Narrow" panose="020B0606020202030204" pitchFamily="34" charset="0"/>
                <a:ea typeface="Calibri" panose="020F0502020204030204" pitchFamily="34" charset="0"/>
                <a:cs typeface="Times New Roman" panose="02020603050405020304" pitchFamily="18" charset="0"/>
              </a:rPr>
              <a:t>Afinal</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u="sng" dirty="0">
                <a:effectLst/>
                <a:latin typeface="Arial Narrow" panose="020B0606020202030204" pitchFamily="34" charset="0"/>
                <a:ea typeface="Calibri" panose="020F0502020204030204" pitchFamily="34" charset="0"/>
                <a:cs typeface="Times New Roman" panose="02020603050405020304" pitchFamily="18" charset="0"/>
              </a:rPr>
              <a:t>à medida que</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cresce o drama dos retirantes, aumenta em razão equivalente o drama do coração ferido de Conceição, que vem para o centro da cena e oblitera o martírio dos mutilados em marcha batida para fora do romance.” </a:t>
            </a:r>
          </a:p>
          <a:p>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c)“Lá estão os vaqueiros João das Marrecas, Chico Pastora e Zé Bernardo, lá </a:t>
            </a:r>
            <a:r>
              <a:rPr lang="pt-BR" sz="2400" b="1" u="sng" dirty="0">
                <a:effectLst/>
                <a:latin typeface="Arial Narrow" panose="020B0606020202030204" pitchFamily="34" charset="0"/>
                <a:ea typeface="Calibri" panose="020F0502020204030204" pitchFamily="34" charset="0"/>
                <a:cs typeface="Times New Roman" panose="02020603050405020304" pitchFamily="18" charset="0"/>
              </a:rPr>
              <a:t>também</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a velha Inácia e Dona Maroca das Aroeiras, proprietárias ingênuas...” </a:t>
            </a: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13. Coloque V para verdadeiro e F para falso considerando as principais características do gênero resumo.</a:t>
            </a:r>
          </a:p>
          <a:p>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Predominância de fatos e conceitos originais.</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Predominância da impessoalidade.</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Predominância da objetividade.</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Predominância da subjetividade.</a:t>
            </a:r>
          </a:p>
          <a:p>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p>
          <a:p>
            <a:endParaRPr lang="pt-BR" sz="2400" dirty="0"/>
          </a:p>
        </p:txBody>
      </p:sp>
    </p:spTree>
    <p:extLst>
      <p:ext uri="{BB962C8B-B14F-4D97-AF65-F5344CB8AC3E}">
        <p14:creationId xmlns:p14="http://schemas.microsoft.com/office/powerpoint/2010/main" val="13533176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D7374-06A6-D32B-7B1D-4CE05BC65AA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3435020-2724-FBF2-E4A9-8FEDF694B809}"/>
              </a:ext>
            </a:extLst>
          </p:cNvPr>
          <p:cNvSpPr txBox="1"/>
          <p:nvPr/>
        </p:nvSpPr>
        <p:spPr>
          <a:xfrm>
            <a:off x="425823" y="841392"/>
            <a:ext cx="11340353" cy="7761164"/>
          </a:xfrm>
          <a:prstGeom prst="rect">
            <a:avLst/>
          </a:prstGeom>
          <a:noFill/>
        </p:spPr>
        <p:txBody>
          <a:bodyPr wrap="square">
            <a:spAutoFit/>
          </a:bodyPr>
          <a:lstStyle/>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Fidedignidade ao texto original.</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Leitura fluida e compreensível.</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Opiniões pessoais.</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Clareza e coesão.</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Concisão.</a:t>
            </a:r>
          </a:p>
          <a:p>
            <a:pPr>
              <a:lnSpc>
                <a:spcPct val="115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p>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RESUMO</a:t>
            </a:r>
          </a:p>
          <a:p>
            <a:pPr>
              <a:lnSpc>
                <a:spcPct val="115000"/>
              </a:lnSpc>
            </a:pPr>
            <a:endParaRPr lang="pt-BR" sz="24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O Exame Nacional do Ensino Médio, (ENEM), foi instituído, em 1998, com o objetivo fundamental de avaliar o desempenho dos alunos, ao término da escolaridade básica, para aferir o desenvolvimento de competências fundamentais ao exercício pleno da cidadania.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151063" algn="just">
              <a:lnSpc>
                <a:spcPct val="114000"/>
              </a:lnSpc>
            </a:pPr>
            <a:endParaRPr lang="pt-BR" sz="2200" dirty="0">
              <a:latin typeface="Arial Narrow" panose="020B0606020202030204" pitchFamily="34" charset="0"/>
            </a:endParaRPr>
          </a:p>
          <a:p>
            <a:pPr marL="2151063" algn="just">
              <a:lnSpc>
                <a:spcPct val="114000"/>
              </a:lnSpc>
            </a:pPr>
            <a:endParaRPr lang="pt-BR" sz="2200" dirty="0">
              <a:latin typeface="Arial Narrow" panose="020B0606020202030204" pitchFamily="34" charset="0"/>
            </a:endParaRPr>
          </a:p>
          <a:p>
            <a:pPr marL="2151063" algn="just">
              <a:lnSpc>
                <a:spcPct val="114000"/>
              </a:lnSpc>
            </a:pPr>
            <a:endParaRPr lang="pt-BR" sz="2200" dirty="0">
              <a:latin typeface="Arial Narrow" panose="020B0606020202030204" pitchFamily="34" charset="0"/>
            </a:endParaRPr>
          </a:p>
          <a:p>
            <a:pPr marL="2151063" algn="just">
              <a:lnSpc>
                <a:spcPct val="114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41136944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2314-E6FD-261F-1D7E-6B69E81D04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9E50C49-0FF1-732A-CCD7-24C551ACD293}"/>
              </a:ext>
            </a:extLst>
          </p:cNvPr>
          <p:cNvSpPr txBox="1"/>
          <p:nvPr/>
        </p:nvSpPr>
        <p:spPr>
          <a:xfrm>
            <a:off x="198409" y="895180"/>
            <a:ext cx="11749176" cy="4321952"/>
          </a:xfrm>
          <a:prstGeom prst="rect">
            <a:avLst/>
          </a:prstGeom>
          <a:noFill/>
        </p:spPr>
        <p:txBody>
          <a:bodyPr wrap="square">
            <a:spAutoFit/>
          </a:bodyPr>
          <a:lstStyle/>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disseminação/indução desta noção promovida pelo Enem, em acordo com as diretrizes curriculares do ensino médio, desloca a ênfase da transmissão do conhecimento escolar para o desenvolvimento de competências. Através de uma perspectiva dialética de reflexão, buscamos orientar a leitura, sobre este processo, a partir das contradições analíticas verificadas entre sua formulação teórica, sua implementação na prática e o contexto educacional no qual se busca produzir os seus efeitos.</a:t>
            </a:r>
          </a:p>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Palavras-chave: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educação, competências, cidadania.</a:t>
            </a:r>
          </a:p>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 </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https://abrir.link/rtKBP </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12 jul. 2024.</a:t>
            </a: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6666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47C492E-1AA8-7431-D6FD-EEA6E50ECB45}"/>
              </a:ext>
            </a:extLst>
          </p:cNvPr>
          <p:cNvSpPr txBox="1"/>
          <p:nvPr/>
        </p:nvSpPr>
        <p:spPr>
          <a:xfrm>
            <a:off x="163903" y="733245"/>
            <a:ext cx="11624686" cy="4991366"/>
          </a:xfrm>
          <a:prstGeom prst="rect">
            <a:avLst/>
          </a:prstGeom>
          <a:noFill/>
        </p:spPr>
        <p:txBody>
          <a:bodyPr wrap="square">
            <a:spAutoFit/>
          </a:bodyPr>
          <a:lstStyle/>
          <a:p>
            <a:pPr algn="just">
              <a:lnSpc>
                <a:spcPct val="115000"/>
              </a:lnSpc>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texto em estudo, é um exemplo de um resumo acadêmico muito utilizado nas instituições de ensino superior. Os resumos acadêmicos condensam a pesquisa, a metodologia, resultados e conclusões, fornecendo uma visão geral do estudo. Relendo esse resumo marque a seguir, qual é o assunto/tema desse texto.</a:t>
            </a:r>
          </a:p>
          <a:p>
            <a:pPr algn="just">
              <a:lnSpc>
                <a:spcPct val="115000"/>
              </a:lnSpc>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Exame Nacional do Ensino Médio foi criado para avaliar o desempenho dos estudantes.</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Enem foi instituído em 1998 e suas diretrizes curriculares são direcionadas só para o ensino médio.</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Enem e o desenvolvimento de competências no contexto da educação para o trabalho e a cidadania.</a:t>
            </a: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49440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55A97-4533-39CB-0528-4FFDB4E484E0}"/>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4C830131-078A-EF1E-F7D7-85E964786F6B}"/>
              </a:ext>
            </a:extLst>
          </p:cNvPr>
          <p:cNvGraphicFramePr>
            <a:graphicFrameLocks noGrp="1"/>
          </p:cNvGraphicFramePr>
          <p:nvPr>
            <p:extLst>
              <p:ext uri="{D42A27DB-BD31-4B8C-83A1-F6EECF244321}">
                <p14:modId xmlns:p14="http://schemas.microsoft.com/office/powerpoint/2010/main" val="3950674659"/>
              </p:ext>
            </p:extLst>
          </p:nvPr>
        </p:nvGraphicFramePr>
        <p:xfrm>
          <a:off x="336430" y="845390"/>
          <a:ext cx="11559396" cy="393129"/>
        </p:xfrm>
        <a:graphic>
          <a:graphicData uri="http://schemas.openxmlformats.org/drawingml/2006/table">
            <a:tbl>
              <a:tblPr firstRow="1" firstCol="1" bandRow="1"/>
              <a:tblGrid>
                <a:gridCol w="11559396">
                  <a:extLst>
                    <a:ext uri="{9D8B030D-6E8A-4147-A177-3AD203B41FA5}">
                      <a16:colId xmlns:a16="http://schemas.microsoft.com/office/drawing/2014/main" val="3425914467"/>
                    </a:ext>
                  </a:extLst>
                </a:gridCol>
              </a:tblGrid>
              <a:tr h="301924">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110047085"/>
                  </a:ext>
                </a:extLst>
              </a:tr>
            </a:tbl>
          </a:graphicData>
        </a:graphic>
      </p:graphicFrame>
      <p:sp>
        <p:nvSpPr>
          <p:cNvPr id="5" name="CaixaDeTexto 4">
            <a:extLst>
              <a:ext uri="{FF2B5EF4-FFF2-40B4-BE49-F238E27FC236}">
                <a16:creationId xmlns:a16="http://schemas.microsoft.com/office/drawing/2014/main" id="{3896CC2A-3E1A-6C5E-015F-333152CABB6E}"/>
              </a:ext>
            </a:extLst>
          </p:cNvPr>
          <p:cNvSpPr txBox="1"/>
          <p:nvPr/>
        </p:nvSpPr>
        <p:spPr>
          <a:xfrm>
            <a:off x="500332" y="1552755"/>
            <a:ext cx="11257472" cy="7030130"/>
          </a:xfrm>
          <a:prstGeom prst="rect">
            <a:avLst/>
          </a:prstGeom>
          <a:noFill/>
        </p:spPr>
        <p:txBody>
          <a:bodyPr wrap="square" rtlCol="0">
            <a:spAutoFit/>
          </a:bodyPr>
          <a:lstStyle/>
          <a:p>
            <a:pPr algn="just">
              <a:lnSpc>
                <a:spcPct val="115000"/>
              </a:lnSpc>
              <a:spcAft>
                <a:spcPts val="800"/>
              </a:spcAft>
            </a:pPr>
            <a:r>
              <a:rPr lang="pt-BR" sz="24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Semana 4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p>
          <a:p>
            <a:pPr algn="ct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Uma vela para Dario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Dalton Trevisan</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Dario vem apressado, guarda-chuva no braço esquerdo. Assim que dobra a esquina, diminui o passo até parar, encosta-se a uma parede. Por ela escorrega, senta-se na calçada, ainda úmida de chuva. Descansa na pedra o cachimbo.</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Dois ou três passantes à sua volta indagam se não está bem. Dario abre a boca, move os lábios, não se ouve resposta. O senhor gordo, de branco, diz que deve sofrer de ataque.  </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b="1" kern="1800" spc="-4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b="1" kern="1800" spc="-4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473317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A147-08B3-9CFF-A810-94095C7639D5}"/>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E7096D97-0805-C467-8579-32C797FE580D}"/>
              </a:ext>
            </a:extLst>
          </p:cNvPr>
          <p:cNvSpPr txBox="1"/>
          <p:nvPr/>
        </p:nvSpPr>
        <p:spPr>
          <a:xfrm>
            <a:off x="129396" y="931653"/>
            <a:ext cx="11731925" cy="3342453"/>
          </a:xfrm>
          <a:prstGeom prst="rect">
            <a:avLst/>
          </a:prstGeom>
          <a:noFill/>
        </p:spPr>
        <p:txBody>
          <a:bodyPr wrap="square" rtlCol="0">
            <a:spAutoFit/>
          </a:bodyPr>
          <a:lstStyle/>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Ele reclina-se mais um pouco, estendido na calçada, e o cachimbo apagou. O rapaz de bigode pede aos outros se afastem e o deixem respirar. Abre-lhe o paletó, o colarinho, a gravata e a cinta. Quando lhe tiram os sapatos, Dario rouqueja feio, bolhas de espuma surgem no canto da boca.  </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Cada pessoa que chega ergue-se na ponta dos pés, não o pode ver. Os moradores da rua conversam de uma porta a outra, as crianças de pijama acodem à janela. O senhor gordo repete que Dario sentou-se na calçada, soprando a fumaça do cachimbo, encostava o guarda-chuva na parede. Mas não se vê guarda-chuva ou cachimbo a seu lado.  </a:t>
            </a:r>
          </a:p>
          <a:p>
            <a:endParaRPr lang="pt-BR" dirty="0"/>
          </a:p>
        </p:txBody>
      </p:sp>
    </p:spTree>
    <p:extLst>
      <p:ext uri="{BB962C8B-B14F-4D97-AF65-F5344CB8AC3E}">
        <p14:creationId xmlns:p14="http://schemas.microsoft.com/office/powerpoint/2010/main" val="4163341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FD11C-028C-7896-F7DD-CCB2B212AE8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9D959D1-C610-B1F5-1012-C3D3CA3A3341}"/>
              </a:ext>
            </a:extLst>
          </p:cNvPr>
          <p:cNvSpPr txBox="1"/>
          <p:nvPr/>
        </p:nvSpPr>
        <p:spPr>
          <a:xfrm>
            <a:off x="284673" y="802258"/>
            <a:ext cx="11459092" cy="6013634"/>
          </a:xfrm>
          <a:prstGeom prst="rect">
            <a:avLst/>
          </a:prstGeom>
          <a:noFill/>
        </p:spPr>
        <p:txBody>
          <a:bodyPr wrap="square">
            <a:spAutoFit/>
          </a:bodyPr>
          <a:lstStyle/>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velhinha de cabeça grisalha grita que ele está morrendo. Um grupo o arrasta para o táxi da esquina. Já no carro a metade do corpo, protesta o motorista: quem pagará a corrida? Concordam chamar a ambulância. Dario conduzido de volta e recostado à parede não tem os sapatos nem o alfinete de pérola na gravata.  </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Alguém informa da farmácia na outra rua. Não carregam Dario além da esquina; a farmácia no fim do quarteirão e, além do mais, muito peso. É largado na porta de uma peixaria. Enxame de moscas lhe cobrem o rosto, sem que façam um gesto para espantá-las.  </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Ocupado o café próximo pelas pessoas que apreciam o incidente e, agora, comendo e bebendo, gozam as delícias da noite. Dario em sossego e torto no degrau da peixaria, sem o relógio de pulso.</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terceiro sugere lhe examinem os papéis, retirados com vários objetos de seus bolsos e alinhados sobre a camisa branca. Ficam sabendo do nome, idade, sinal de nascença. O endereço na carteira é de outra cidade.</a:t>
            </a:r>
          </a:p>
          <a:p>
            <a:pPr indent="27051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83577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EEB16-6A13-5C9A-9207-AFF85F44C3D9}"/>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1296DF65-C5BF-A8A4-3DDB-C2F8D25DE3E9}"/>
              </a:ext>
            </a:extLst>
          </p:cNvPr>
          <p:cNvSpPr txBox="1"/>
          <p:nvPr/>
        </p:nvSpPr>
        <p:spPr>
          <a:xfrm>
            <a:off x="8229600" y="6398853"/>
            <a:ext cx="3618378" cy="246221"/>
          </a:xfrm>
          <a:prstGeom prst="rect">
            <a:avLst/>
          </a:prstGeom>
          <a:noFill/>
        </p:spPr>
        <p:txBody>
          <a:bodyPr wrap="square">
            <a:spAutoFit/>
          </a:bodyPr>
          <a:lstStyle/>
          <a:p>
            <a:pPr algn="r"/>
            <a:r>
              <a:rPr lang="pt-BR" sz="1000" dirty="0">
                <a:latin typeface="Arial Narrow" panose="020B0606020202030204" pitchFamily="34" charset="0"/>
              </a:rPr>
              <a:t>)</a:t>
            </a:r>
          </a:p>
        </p:txBody>
      </p:sp>
      <p:sp>
        <p:nvSpPr>
          <p:cNvPr id="3" name="CaixaDeTexto 2">
            <a:extLst>
              <a:ext uri="{FF2B5EF4-FFF2-40B4-BE49-F238E27FC236}">
                <a16:creationId xmlns:a16="http://schemas.microsoft.com/office/drawing/2014/main" id="{D9077EF0-4E41-2561-88D2-68E89A06EFB3}"/>
              </a:ext>
            </a:extLst>
          </p:cNvPr>
          <p:cNvSpPr txBox="1"/>
          <p:nvPr/>
        </p:nvSpPr>
        <p:spPr>
          <a:xfrm>
            <a:off x="258792" y="879894"/>
            <a:ext cx="11589186" cy="6305059"/>
          </a:xfrm>
          <a:prstGeom prst="rect">
            <a:avLst/>
          </a:prstGeom>
          <a:noFill/>
        </p:spPr>
        <p:txBody>
          <a:bodyPr wrap="square" rtlCol="0">
            <a:spAutoFit/>
          </a:bodyPr>
          <a:lstStyle/>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Registra-se correria de uns duzentos curiosos que, a essa hora, ocupam toda a rua e as calçadas: é a polícia. O carro negro investe a multidão. Várias pessoas tropeçam no corpo de Dario, pisoteado dezessete vezes.</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guarda aproxima-se do cadáver, não pode identificá-lo os bolsos vazios. Resta na mão esquerda a aliança de ouro, que ele próprio quando vivo só destacava molhando no sabonete. A polícia decide chamar o rabecão.</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última boca repete. Ele morreu, ele morreu. A gente começa a se dispersar. Dario levou duas horas para morrer, ninguém acreditava estivesse no fim. Agora, aos que alcançam vê-lo, todo o ar de um defunto.</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senhor piedoso dobra o paletó de Dario para lhe apoiar a cabeça. Cruza as mãos no peito. Não consegue fechar olho nem boca, onde a espuma sumiu. Apenas um homem morto e a multidão se espalha, as mesas do café ficam vazias. Na janela alguns moradores com almofadas para descansar os cotovelos.</a:t>
            </a:r>
          </a:p>
          <a:p>
            <a:pPr indent="270510"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3360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09BAE-B2B2-99D5-BCF7-896E4A328BC1}"/>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8FCBE967-ECA7-0CCC-65F2-4AA90C2C838E}"/>
              </a:ext>
            </a:extLst>
          </p:cNvPr>
          <p:cNvSpPr txBox="1"/>
          <p:nvPr/>
        </p:nvSpPr>
        <p:spPr>
          <a:xfrm>
            <a:off x="370914" y="635457"/>
            <a:ext cx="6096000" cy="369332"/>
          </a:xfrm>
          <a:prstGeom prst="rect">
            <a:avLst/>
          </a:prstGeom>
          <a:noFill/>
        </p:spPr>
        <p:txBody>
          <a:bodyPr wrap="square">
            <a:spAutoFit/>
          </a:bodyPr>
          <a:lstStyle/>
          <a:p>
            <a:pPr lvl="2"/>
            <a:endParaRPr lang="pt-BR" b="1" dirty="0">
              <a:solidFill>
                <a:schemeClr val="tx1"/>
              </a:solidFill>
              <a:latin typeface="Arial Narrow" panose="020B0606020202030204" pitchFamily="34" charset="0"/>
            </a:endParaRPr>
          </a:p>
        </p:txBody>
      </p:sp>
      <p:sp>
        <p:nvSpPr>
          <p:cNvPr id="2" name="CaixaDeTexto 1">
            <a:extLst>
              <a:ext uri="{FF2B5EF4-FFF2-40B4-BE49-F238E27FC236}">
                <a16:creationId xmlns:a16="http://schemas.microsoft.com/office/drawing/2014/main" id="{AEBA316D-E3EE-8E0E-4539-3F696D509420}"/>
              </a:ext>
            </a:extLst>
          </p:cNvPr>
          <p:cNvSpPr txBox="1"/>
          <p:nvPr/>
        </p:nvSpPr>
        <p:spPr>
          <a:xfrm>
            <a:off x="297600" y="1065174"/>
            <a:ext cx="11596799" cy="4064190"/>
          </a:xfrm>
          <a:prstGeom prst="rect">
            <a:avLst/>
          </a:prstGeom>
          <a:noFill/>
        </p:spPr>
        <p:txBody>
          <a:bodyPr wrap="square" rtlCol="0">
            <a:spAutoFit/>
          </a:bodyPr>
          <a:lstStyle/>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menino de cor e descalço vem com uma vela, que acende ao lado do cadáver. Parece morto há muitos anos, quase o retrato de um morto desbotado pela chuva.</a:t>
            </a: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Fecham-se uma a uma as janelas. Três horas depois, lá está Dario à espera do rabecão. A cabeça agora na pedra, sem o paletó. E o dedo sem a aliança. O toco de vela apaga-se às primeiras gotas da chuva, que volta a cair.</a:t>
            </a:r>
          </a:p>
          <a:p>
            <a:pPr algn="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em:https://arararevista.com/uma-vela-para-</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dario</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-de-</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dalton</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trevisan</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Acesso em 12 de jul. de 2024. </a:t>
            </a:r>
          </a:p>
          <a:p>
            <a:pPr algn="just">
              <a:lnSpc>
                <a:spcPct val="115000"/>
              </a:lnSpc>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p>
          <a:p>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15. Releia as características do gênero estudado e construa, com a ajuda do seu(sua) professor(a), um “Resumo” do conto “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Uma vela para Dario”,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do escritor Dalton Trevisan.</a:t>
            </a:r>
          </a:p>
          <a:p>
            <a:endParaRPr lang="pt-BR" dirty="0"/>
          </a:p>
        </p:txBody>
      </p:sp>
    </p:spTree>
    <p:extLst>
      <p:ext uri="{BB962C8B-B14F-4D97-AF65-F5344CB8AC3E}">
        <p14:creationId xmlns:p14="http://schemas.microsoft.com/office/powerpoint/2010/main" val="9727700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38FE-577B-1176-0F11-63D1E622455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4683E0C-7277-E4C3-504B-2C6F33A49A1C}"/>
              </a:ext>
            </a:extLst>
          </p:cNvPr>
          <p:cNvSpPr txBox="1"/>
          <p:nvPr/>
        </p:nvSpPr>
        <p:spPr>
          <a:xfrm>
            <a:off x="250166" y="828136"/>
            <a:ext cx="11619781" cy="5684808"/>
          </a:xfrm>
          <a:prstGeom prst="rect">
            <a:avLst/>
          </a:prstGeom>
          <a:noFill/>
        </p:spPr>
        <p:txBody>
          <a:bodyPr wrap="square" rtlCol="0">
            <a:spAutoFit/>
          </a:bodyPr>
          <a:lstStyle/>
          <a:p>
            <a:endParaRPr lang="pt-BR" dirty="0"/>
          </a:p>
        </p:txBody>
      </p:sp>
      <p:graphicFrame>
        <p:nvGraphicFramePr>
          <p:cNvPr id="3" name="Tabela 2">
            <a:extLst>
              <a:ext uri="{FF2B5EF4-FFF2-40B4-BE49-F238E27FC236}">
                <a16:creationId xmlns:a16="http://schemas.microsoft.com/office/drawing/2014/main" id="{F991544B-971D-6F2E-E37D-290DDA40CC14}"/>
              </a:ext>
            </a:extLst>
          </p:cNvPr>
          <p:cNvGraphicFramePr>
            <a:graphicFrameLocks noGrp="1"/>
          </p:cNvGraphicFramePr>
          <p:nvPr>
            <p:extLst>
              <p:ext uri="{D42A27DB-BD31-4B8C-83A1-F6EECF244321}">
                <p14:modId xmlns:p14="http://schemas.microsoft.com/office/powerpoint/2010/main" val="2247464214"/>
              </p:ext>
            </p:extLst>
          </p:nvPr>
        </p:nvGraphicFramePr>
        <p:xfrm>
          <a:off x="396815" y="719666"/>
          <a:ext cx="11343736" cy="4846320"/>
        </p:xfrm>
        <a:graphic>
          <a:graphicData uri="http://schemas.openxmlformats.org/drawingml/2006/table">
            <a:tbl>
              <a:tblPr firstRow="1" bandRow="1">
                <a:tableStyleId>{5C22544A-7EE6-4342-B048-85BDC9FD1C3A}</a:tableStyleId>
              </a:tblPr>
              <a:tblGrid>
                <a:gridCol w="11343736">
                  <a:extLst>
                    <a:ext uri="{9D8B030D-6E8A-4147-A177-3AD203B41FA5}">
                      <a16:colId xmlns:a16="http://schemas.microsoft.com/office/drawing/2014/main" val="551381295"/>
                    </a:ext>
                  </a:extLst>
                </a:gridCol>
              </a:tblGrid>
              <a:tr h="4206017">
                <a:tc>
                  <a:txBody>
                    <a:bodyPr/>
                    <a:lstStyle/>
                    <a:p>
                      <a:pPr algn="just"/>
                      <a:r>
                        <a:rPr lang="pt-BR" sz="2400" b="1" kern="1200" dirty="0">
                          <a:solidFill>
                            <a:schemeClr val="tx1"/>
                          </a:solidFill>
                          <a:effectLst/>
                          <a:latin typeface="Arial Narrow" panose="020B0606020202030204" pitchFamily="34" charset="0"/>
                          <a:ea typeface="+mn-ea"/>
                          <a:cs typeface="+mn-cs"/>
                        </a:rPr>
                        <a:t>Para saber mais!</a:t>
                      </a:r>
                    </a:p>
                    <a:p>
                      <a:pPr algn="just"/>
                      <a:r>
                        <a:rPr lang="pt-BR" sz="2400" b="0" kern="1200" dirty="0">
                          <a:solidFill>
                            <a:schemeClr val="tx1"/>
                          </a:solidFill>
                          <a:effectLst/>
                          <a:latin typeface="Arial Narrow" panose="020B0606020202030204" pitchFamily="34" charset="0"/>
                          <a:ea typeface="+mn-ea"/>
                          <a:cs typeface="+mn-cs"/>
                        </a:rPr>
                        <a:t>Todos os dias, milhares de vagas são publicadas em plataformas e sites de anúncios de emprego e o currículo é o primeiro contato entre o candidato à vaga de emprego e quem recruta, ou seja, o responsável pela contratação de novos funcionários. É o currículo que define a primeira impressão, antes mesmo da entrevista. Dessa forma, para  aumentar a chance de conseguir o emprego, ele precisa conter algo diferencial e chamar a atenção de quem lê. Os responsáveis pela contratação precisam analisar um número incontável de currículos, então todo auxílio que eles tiverem para tornar esse processo mais rápido é bem-vindo. Assim, muitos recrutadores para ganhar tempo recorrem à leitura do </a:t>
                      </a:r>
                      <a:r>
                        <a:rPr lang="pt-BR" sz="2400" b="1" kern="1200" dirty="0">
                          <a:solidFill>
                            <a:schemeClr val="tx1"/>
                          </a:solidFill>
                          <a:effectLst/>
                          <a:latin typeface="Arial Narrow" panose="020B0606020202030204" pitchFamily="34" charset="0"/>
                          <a:ea typeface="+mn-ea"/>
                          <a:cs typeface="+mn-cs"/>
                        </a:rPr>
                        <a:t>“resumo”, </a:t>
                      </a:r>
                      <a:r>
                        <a:rPr lang="pt-BR" sz="2400" b="0" kern="1200" dirty="0">
                          <a:solidFill>
                            <a:schemeClr val="tx1"/>
                          </a:solidFill>
                          <a:effectLst/>
                          <a:latin typeface="Arial Narrow" panose="020B0606020202030204" pitchFamily="34" charset="0"/>
                          <a:ea typeface="+mn-ea"/>
                          <a:cs typeface="+mn-cs"/>
                        </a:rPr>
                        <a:t>uma parte do currículo que contém uma condensação de qualificações. Um </a:t>
                      </a:r>
                      <a:r>
                        <a:rPr lang="pt-BR" sz="2400" b="1" kern="1200" dirty="0">
                          <a:solidFill>
                            <a:schemeClr val="tx1"/>
                          </a:solidFill>
                          <a:effectLst/>
                          <a:latin typeface="Arial Narrow" panose="020B0606020202030204" pitchFamily="34" charset="0"/>
                          <a:ea typeface="+mn-ea"/>
                          <a:cs typeface="+mn-cs"/>
                        </a:rPr>
                        <a:t>resumo do currículo</a:t>
                      </a:r>
                      <a:r>
                        <a:rPr lang="pt-BR" sz="2400" b="0" kern="1200" dirty="0">
                          <a:solidFill>
                            <a:schemeClr val="tx1"/>
                          </a:solidFill>
                          <a:effectLst/>
                          <a:latin typeface="Arial Narrow" panose="020B0606020202030204" pitchFamily="34" charset="0"/>
                          <a:ea typeface="+mn-ea"/>
                          <a:cs typeface="+mn-cs"/>
                        </a:rPr>
                        <a:t>, ou </a:t>
                      </a:r>
                      <a:r>
                        <a:rPr lang="pt-BR" sz="2400" b="1" kern="1200" dirty="0">
                          <a:solidFill>
                            <a:schemeClr val="tx1"/>
                          </a:solidFill>
                          <a:effectLst/>
                          <a:latin typeface="Arial Narrow" panose="020B0606020202030204" pitchFamily="34" charset="0"/>
                          <a:ea typeface="+mn-ea"/>
                          <a:cs typeface="+mn-cs"/>
                        </a:rPr>
                        <a:t>resumo profissional</a:t>
                      </a:r>
                      <a:r>
                        <a:rPr lang="pt-BR" sz="2400" b="0" kern="1200" dirty="0">
                          <a:solidFill>
                            <a:schemeClr val="tx1"/>
                          </a:solidFill>
                          <a:effectLst/>
                          <a:latin typeface="Arial Narrow" panose="020B0606020202030204" pitchFamily="34" charset="0"/>
                          <a:ea typeface="+mn-ea"/>
                          <a:cs typeface="+mn-cs"/>
                        </a:rPr>
                        <a:t>, é uma síntese das habilidades e experiências mais relevantes, sendo recomendado que esteja no topo da página do currículo para dar a quem está recrutando, uma visão geral do que o perfil oferece. O resumo é como um cartão de visitas, no qual contam as primeiras informações sobre o candidato. </a:t>
                      </a:r>
                      <a:endParaRPr lang="pt-BR" sz="2400" b="0" dirty="0">
                        <a:solidFill>
                          <a:schemeClr val="tx1"/>
                        </a:solidFill>
                        <a:latin typeface="Arial Narrow" panose="020B0606020202030204" pitchFamily="34" charset="0"/>
                      </a:endParaRPr>
                    </a:p>
                  </a:txBody>
                  <a:tcPr>
                    <a:solidFill>
                      <a:schemeClr val="accent5">
                        <a:lumMod val="60000"/>
                        <a:lumOff val="40000"/>
                      </a:schemeClr>
                    </a:solidFill>
                  </a:tcPr>
                </a:tc>
                <a:extLst>
                  <a:ext uri="{0D108BD9-81ED-4DB2-BD59-A6C34878D82A}">
                    <a16:rowId xmlns:a16="http://schemas.microsoft.com/office/drawing/2014/main" val="2551342034"/>
                  </a:ext>
                </a:extLst>
              </a:tr>
            </a:tbl>
          </a:graphicData>
        </a:graphic>
      </p:graphicFrame>
    </p:spTree>
    <p:extLst>
      <p:ext uri="{BB962C8B-B14F-4D97-AF65-F5344CB8AC3E}">
        <p14:creationId xmlns:p14="http://schemas.microsoft.com/office/powerpoint/2010/main" val="38256136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95E87-D8CD-C9DD-F69D-49743EAA273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0EC229-64CF-D87C-EDC5-AB96CC64821B}"/>
              </a:ext>
            </a:extLst>
          </p:cNvPr>
          <p:cNvSpPr txBox="1"/>
          <p:nvPr/>
        </p:nvSpPr>
        <p:spPr>
          <a:xfrm>
            <a:off x="267419" y="664234"/>
            <a:ext cx="11524890" cy="6138604"/>
          </a:xfrm>
          <a:prstGeom prst="rect">
            <a:avLst/>
          </a:prstGeom>
          <a:noFill/>
        </p:spPr>
        <p:txBody>
          <a:bodyPr wrap="square" rtlCol="0">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Constante aprendiz, fascinado em contribuir para o desenvolvimento de pessoas, proporcionar melhorias de negócios, adquirir e compartilhar conhecimentos e servir à sociedade de forma justa e ética. Cultiva filosofia centrada em clientes, de modo a antecipar e satisfazer suas necessidades de forma lucrativa, contribuindo para negócios sustentáveis, benefícios mútuos e criação de valor de longo prazo. Executivo sênior com +20 anos em funções comerciais, em empresas nacionais e multinacionais dos segmentos de energia, logística, equipamentos elétricos, metalmecânica, construção civil e desenvolvimento humano. Direcionado por resultados, focado no desenvolvimento, crescimento comercial e na formação e liderança de equipes de alta performance, atuando em mercados da Europa, América Latina e Brasil. Graduado em Administração de Empresas pela Universidade Federal, possui MBA em Gestão de Projetos e Marketing, qualificado em Gestão para Resultados e certificação Agile.</a:t>
            </a:r>
          </a:p>
          <a:p>
            <a:pPr algn="r">
              <a:lnSpc>
                <a:spcPct val="115000"/>
              </a:lnSpc>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em:https://br.indeed.com/conselho-de-carreira/desenvolvimento-de-carreira/exemplos-melhores-resumos-</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linkedin</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Acesso em 15 de jul. 2024.</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endParaRPr lang="pt-BR" dirty="0"/>
          </a:p>
        </p:txBody>
      </p:sp>
    </p:spTree>
    <p:extLst>
      <p:ext uri="{BB962C8B-B14F-4D97-AF65-F5344CB8AC3E}">
        <p14:creationId xmlns:p14="http://schemas.microsoft.com/office/powerpoint/2010/main" val="30193688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6CDD-E604-14FC-7A00-286091C6FF4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0D1374D-8827-277F-7CCC-E1F180C30877}"/>
              </a:ext>
            </a:extLst>
          </p:cNvPr>
          <p:cNvSpPr txBox="1"/>
          <p:nvPr/>
        </p:nvSpPr>
        <p:spPr>
          <a:xfrm>
            <a:off x="267419" y="733245"/>
            <a:ext cx="11714672" cy="6616555"/>
          </a:xfrm>
          <a:prstGeom prst="rect">
            <a:avLst/>
          </a:prstGeom>
          <a:noFill/>
        </p:spPr>
        <p:txBody>
          <a:bodyPr wrap="square">
            <a:spAutoFit/>
          </a:bodyPr>
          <a:lstStyle/>
          <a:p>
            <a:pPr algn="just">
              <a:lnSpc>
                <a:spcPct val="115000"/>
              </a:lnSpc>
              <a:spcAft>
                <a:spcPts val="800"/>
              </a:spcAft>
              <a:tabLst>
                <a:tab pos="27051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16. Por que esse texto é o  resumo de um currículo? Ou resumo profissional?</a:t>
            </a:r>
          </a:p>
          <a:p>
            <a:pPr algn="just">
              <a:lnSpc>
                <a:spcPct val="115000"/>
              </a:lnSpc>
              <a:spcAft>
                <a:spcPts val="800"/>
              </a:spcAft>
              <a:tabLst>
                <a:tab pos="270510" algn="l"/>
              </a:tabLs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7051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17. Em diversas situações comunicativas, usa-se a técnica de impessoalização para dar autoridade a um argumento ou para enfatizar o fato/ação. Os textos formais exigem a impessoalização da linguagem, isto é, o uso da 3ª pessoa. Dessa forma, é necessário omitir os agentes do discurso para ocultar nossa opinião pessoal e as diversas vozes que compõem um texto. Transcreva do texto um exemplo que predomina essa impessoalidade.</a:t>
            </a:r>
          </a:p>
          <a:p>
            <a:pPr algn="just">
              <a:lnSpc>
                <a:spcPct val="115000"/>
              </a:lnSpc>
              <a:spcAft>
                <a:spcPts val="800"/>
              </a:spcAft>
              <a:tabLst>
                <a:tab pos="270510" algn="l"/>
              </a:tabLs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7051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18. No trecho “Direcionado por resultados, focado no desenvolvimento, crescimento comercial e na formação e liderança de equipes de alta performance, atuando em mercados da Europa, América Latina e Brasil.”, transcreva os elementos articuladores que contribuem com a articulação das ideias estabelecendo em dois momentos, adição/soma. </a:t>
            </a:r>
          </a:p>
          <a:p>
            <a:pPr algn="just">
              <a:lnSpc>
                <a:spcPct val="115000"/>
              </a:lnSpc>
              <a:spcAft>
                <a:spcPts val="800"/>
              </a:spcAft>
              <a:tabLst>
                <a:tab pos="270510" algn="l"/>
              </a:tabLs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70510" algn="l"/>
              </a:tabLs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08674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FD43B-820F-622F-3FD9-A9E1344D2628}"/>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25A4A6B-F6B7-EE06-36B0-86B65E8B1039}"/>
              </a:ext>
            </a:extLst>
          </p:cNvPr>
          <p:cNvSpPr txBox="1"/>
          <p:nvPr/>
        </p:nvSpPr>
        <p:spPr>
          <a:xfrm>
            <a:off x="345057" y="569343"/>
            <a:ext cx="11533517" cy="4545603"/>
          </a:xfrm>
          <a:prstGeom prst="rect">
            <a:avLst/>
          </a:prstGeom>
          <a:noFill/>
        </p:spPr>
        <p:txBody>
          <a:bodyPr wrap="square" rtlCol="0">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400" dirty="0">
                <a:solidFill>
                  <a:srgbClr val="212121"/>
                </a:solidFill>
                <a:effectLst/>
                <a:latin typeface="Arial Narrow" panose="020B0606020202030204" pitchFamily="34" charset="0"/>
                <a:ea typeface="Times New Roman" panose="02020603050405020304" pitchFamily="18" charset="0"/>
                <a:cs typeface="Open Sans" panose="020B0606030504020204" pitchFamily="34" charset="0"/>
              </a:rPr>
              <a:t>A presente pesquisa tem como objetivo retratar a importância das novas tecnologias sendo aplicada na educação, e também como isto pode influenciar e alterar os parâmetros das metodologias de ensino, mostrando também qual o papel do docente em meio a essa transição, e como este também pode se transformar ao ponto em que se adentra neste ambiente digital. O trabalho visa apresentar os novos métodos de aprendizagem criados a partir do avanço tecnológico e da digitalização global, estes modificando a estrutura educacional. </a:t>
            </a:r>
            <a:endParaRPr lang="pt-BR" sz="2400" dirty="0">
              <a:effectLst/>
              <a:latin typeface="Arial Narrow" panose="020B0606020202030204" pitchFamily="34" charset="0"/>
              <a:ea typeface="Times New Roman" panose="02020603050405020304" pitchFamily="18" charset="0"/>
            </a:endParaRPr>
          </a:p>
          <a:p>
            <a:pPr>
              <a:lnSpc>
                <a:spcPct val="115000"/>
              </a:lnSpc>
            </a:pPr>
            <a:r>
              <a:rPr lang="pt-BR" sz="2400" b="1" dirty="0">
                <a:solidFill>
                  <a:srgbClr val="212121"/>
                </a:solidFill>
                <a:effectLst/>
                <a:latin typeface="Arial Narrow" panose="020B0606020202030204" pitchFamily="34" charset="0"/>
                <a:ea typeface="Times New Roman" panose="02020603050405020304" pitchFamily="18" charset="0"/>
                <a:cs typeface="Open Sans" panose="020B0606030504020204" pitchFamily="34" charset="0"/>
              </a:rPr>
              <a:t>Palavras-chave:</a:t>
            </a:r>
            <a:r>
              <a:rPr lang="pt-BR" sz="2400" dirty="0">
                <a:solidFill>
                  <a:srgbClr val="212121"/>
                </a:solidFill>
                <a:effectLst/>
                <a:latin typeface="Arial Narrow" panose="020B0606020202030204" pitchFamily="34" charset="0"/>
                <a:ea typeface="Times New Roman" panose="02020603050405020304" pitchFamily="18" charset="0"/>
                <a:cs typeface="Open Sans" panose="020B0606030504020204" pitchFamily="34" charset="0"/>
              </a:rPr>
              <a:t> Ensino a distância. Tecnologia na educação. Qualificação Docente</a:t>
            </a:r>
            <a:endParaRPr lang="pt-BR" sz="2400" dirty="0">
              <a:effectLst/>
              <a:latin typeface="Arial Narrow" panose="020B0606020202030204" pitchFamily="34" charset="0"/>
              <a:ea typeface="Times New Roman" panose="02020603050405020304" pitchFamily="18" charset="0"/>
            </a:endParaRPr>
          </a:p>
          <a:p>
            <a:pPr algn="r"/>
            <a:r>
              <a:rPr lang="pt-BR" sz="1000" dirty="0">
                <a:effectLst/>
                <a:latin typeface="Arial Narrow" panose="020B0606020202030204" pitchFamily="34" charset="0"/>
                <a:ea typeface="Times New Roman" panose="02020603050405020304" pitchFamily="18" charset="0"/>
              </a:rPr>
              <a:t>Disponível em:</a:t>
            </a:r>
            <a:r>
              <a:rPr lang="pt-BR" sz="1000" dirty="0">
                <a:effectLst/>
                <a:latin typeface="Arial Narrow" panose="020B0606020202030204" pitchFamily="34" charset="0"/>
                <a:ea typeface="Times New Roman" panose="02020603050405020304" pitchFamily="18" charset="0"/>
                <a:cs typeface="Open Sans" panose="020B0606030504020204" pitchFamily="34" charset="0"/>
              </a:rPr>
              <a:t>https://semanaacademica.org.br/system/files/artigos/artigo_o_uso_da_tecnologia_como_ferramenta_aprendizado_1.pdf. Acesso em 15 de jul. 2024 (adaptado).</a:t>
            </a:r>
            <a:endParaRPr lang="pt-BR" sz="1000" dirty="0">
              <a:effectLst/>
              <a:latin typeface="Arial Narrow" panose="020B0606020202030204" pitchFamily="34" charset="0"/>
              <a:ea typeface="Times New Roman" panose="02020603050405020304" pitchFamily="18" charset="0"/>
            </a:endParaRPr>
          </a:p>
          <a:p>
            <a:pPr algn="just">
              <a:lnSpc>
                <a:spcPct val="115000"/>
              </a:lnSpc>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70510" algn="l"/>
              </a:tabLst>
            </a:pPr>
            <a:endParaRPr lang="pt-BR" dirty="0"/>
          </a:p>
        </p:txBody>
      </p:sp>
    </p:spTree>
    <p:extLst>
      <p:ext uri="{BB962C8B-B14F-4D97-AF65-F5344CB8AC3E}">
        <p14:creationId xmlns:p14="http://schemas.microsoft.com/office/powerpoint/2010/main" val="37292727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6E275-A481-D3FD-F7CB-8511275528D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BB97562-FD25-CF75-C86A-0A9D6E522D0C}"/>
              </a:ext>
            </a:extLst>
          </p:cNvPr>
          <p:cNvSpPr txBox="1"/>
          <p:nvPr/>
        </p:nvSpPr>
        <p:spPr>
          <a:xfrm>
            <a:off x="319177" y="491706"/>
            <a:ext cx="11556341" cy="5691494"/>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19. O resumo de artigo científico pretende informar o leitor sobre o conteúdo que ele encontrará ao ler o texto. A regra é que o resumo seja redigido na terceira pessoa, tendo como foco a ideia principal do texto. Bem como as principais conclusões a que o autor chegou. O resumo de um artigo é um dos principais elementos de comunicação científica, usado para apresentar os resultados de pesquisa em congressos, publicações científicas e outros. Pesquise sobre o resumo de artigo científico e responda. No resumo, em estudo, as palavras-chave: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solidFill>
                  <a:srgbClr val="212121"/>
                </a:solidFill>
                <a:effectLst/>
                <a:latin typeface="Arial Narrow" panose="020B0606020202030204" pitchFamily="34" charset="0"/>
                <a:ea typeface="Calibri" panose="020F0502020204030204" pitchFamily="34" charset="0"/>
                <a:cs typeface="Open Sans" panose="020B0606030504020204" pitchFamily="34" charset="0"/>
              </a:rPr>
              <a:t>Ensino a distância. Tecnologia na educação. Qualificação Docente”</a:t>
            </a:r>
            <a:r>
              <a:rPr lang="pt-BR" sz="2400" kern="100" dirty="0">
                <a:solidFill>
                  <a:srgbClr val="212121"/>
                </a:solidFill>
                <a:effectLst/>
                <a:latin typeface="Arial Narrow" panose="020B0606020202030204" pitchFamily="34" charset="0"/>
                <a:ea typeface="Calibri" panose="020F0502020204030204" pitchFamily="34" charset="0"/>
                <a:cs typeface="Open Sans" panose="020B0606030504020204" pitchFamily="34" charset="0"/>
              </a:rPr>
              <a:t>, foram utilizadas por quem e para quê?</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212121"/>
                </a:solidFill>
                <a:effectLst/>
                <a:latin typeface="Arial Narrow" panose="020B0606020202030204" pitchFamily="34" charset="0"/>
                <a:ea typeface="Calibri" panose="020F0502020204030204" pitchFamily="34" charset="0"/>
                <a:cs typeface="Open Sans" panose="020B0606030504020204" pitchFamily="34"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palavras-chave citadas no resumo científico, foram utilizados pelo autor do texto para resumir os temas principais do trabalho, identificando as principais ideias e os temas mais importantes, que servem de referência à pesquisa. </a:t>
            </a:r>
          </a:p>
          <a:p>
            <a:pPr algn="just">
              <a:lnSpc>
                <a:spcPct val="115000"/>
              </a:lnSpc>
              <a:spcAft>
                <a:spcPts val="800"/>
              </a:spcAft>
              <a:tabLst>
                <a:tab pos="270510" algn="l"/>
              </a:tabLs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27051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00843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05B6-F6FC-0E57-39A8-C58CAEFB3AE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AA4D133-A77A-B015-8DA7-981FFABA8DFA}"/>
              </a:ext>
            </a:extLst>
          </p:cNvPr>
          <p:cNvSpPr txBox="1"/>
          <p:nvPr/>
        </p:nvSpPr>
        <p:spPr>
          <a:xfrm>
            <a:off x="241540" y="759126"/>
            <a:ext cx="11455879" cy="3889976"/>
          </a:xfrm>
          <a:prstGeom prst="rect">
            <a:avLst/>
          </a:prstGeom>
          <a:noFill/>
        </p:spPr>
        <p:txBody>
          <a:bodyPr wrap="square" rtlCol="0">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As palavras-chave citadas no resumo científico, foram utilizadas pelo autor do texto para marcar as ideias principais e secundárias que constituem o trabalho científico de pesquisa.</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20. No trecho “...mostrando também qual o papel do docente em meio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essa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transição...”, o termo destacado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faz referência ao que será dito (termo catafórico).</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faz referência ao que já foi dito ( termo anafórico).</a:t>
            </a:r>
          </a:p>
          <a:p>
            <a:pPr algn="just">
              <a:lnSpc>
                <a:spcPct val="115000"/>
              </a:lnSpc>
              <a:spcAft>
                <a:spcPts val="800"/>
              </a:spcAft>
              <a:tabLst>
                <a:tab pos="27051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60125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681-AF9A-9D4D-B444-A366BE590A28}"/>
            </a:ext>
          </a:extLst>
        </p:cNvPr>
        <p:cNvGrpSpPr/>
        <p:nvPr/>
      </p:nvGrpSpPr>
      <p:grpSpPr>
        <a:xfrm>
          <a:off x="0" y="0"/>
          <a:ext cx="0" cy="0"/>
          <a:chOff x="0" y="0"/>
          <a:chExt cx="0" cy="0"/>
        </a:xfrm>
      </p:grpSpPr>
      <p:pic>
        <p:nvPicPr>
          <p:cNvPr id="2" name="Imagem 1" descr="Texto&#10;&#10;Descrição gerada automaticamente com confiança baixa">
            <a:extLst>
              <a:ext uri="{FF2B5EF4-FFF2-40B4-BE49-F238E27FC236}">
                <a16:creationId xmlns:a16="http://schemas.microsoft.com/office/drawing/2014/main" id="{912F9A3F-9E12-709F-63F6-E25F70169FFC}"/>
              </a:ext>
            </a:extLst>
          </p:cNvPr>
          <p:cNvPicPr>
            <a:picLocks noChangeAspect="1"/>
          </p:cNvPicPr>
          <p:nvPr/>
        </p:nvPicPr>
        <p:blipFill>
          <a:blip r:embed="rId2"/>
          <a:stretch>
            <a:fillRect/>
          </a:stretch>
        </p:blipFill>
        <p:spPr>
          <a:xfrm>
            <a:off x="16288" y="569344"/>
            <a:ext cx="4754121" cy="1121434"/>
          </a:xfrm>
          <a:prstGeom prst="rect">
            <a:avLst/>
          </a:prstGeom>
        </p:spPr>
      </p:pic>
      <p:sp>
        <p:nvSpPr>
          <p:cNvPr id="5" name="CaixaDeTexto 4">
            <a:extLst>
              <a:ext uri="{FF2B5EF4-FFF2-40B4-BE49-F238E27FC236}">
                <a16:creationId xmlns:a16="http://schemas.microsoft.com/office/drawing/2014/main" id="{C608B6EA-C4EB-377F-7540-73A383946438}"/>
              </a:ext>
            </a:extLst>
          </p:cNvPr>
          <p:cNvSpPr txBox="1"/>
          <p:nvPr/>
        </p:nvSpPr>
        <p:spPr>
          <a:xfrm>
            <a:off x="276045" y="1544128"/>
            <a:ext cx="4649638" cy="738664"/>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 QUESTÃO  16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(ENEM - 2017)</a:t>
            </a:r>
          </a:p>
          <a:p>
            <a:endParaRPr lang="pt-BR" dirty="0"/>
          </a:p>
        </p:txBody>
      </p:sp>
      <p:graphicFrame>
        <p:nvGraphicFramePr>
          <p:cNvPr id="6" name="Tabela 5">
            <a:extLst>
              <a:ext uri="{FF2B5EF4-FFF2-40B4-BE49-F238E27FC236}">
                <a16:creationId xmlns:a16="http://schemas.microsoft.com/office/drawing/2014/main" id="{72FC1CDB-D70C-F865-BD67-991C4E492B9D}"/>
              </a:ext>
            </a:extLst>
          </p:cNvPr>
          <p:cNvGraphicFramePr>
            <a:graphicFrameLocks noGrp="1"/>
          </p:cNvGraphicFramePr>
          <p:nvPr>
            <p:extLst>
              <p:ext uri="{D42A27DB-BD31-4B8C-83A1-F6EECF244321}">
                <p14:modId xmlns:p14="http://schemas.microsoft.com/office/powerpoint/2010/main" val="3135315400"/>
              </p:ext>
            </p:extLst>
          </p:nvPr>
        </p:nvGraphicFramePr>
        <p:xfrm>
          <a:off x="276045" y="2035834"/>
          <a:ext cx="11731925" cy="4520241"/>
        </p:xfrm>
        <a:graphic>
          <a:graphicData uri="http://schemas.openxmlformats.org/drawingml/2006/table">
            <a:tbl>
              <a:tblPr firstRow="1" bandRow="1">
                <a:tableStyleId>{5C22544A-7EE6-4342-B048-85BDC9FD1C3A}</a:tableStyleId>
              </a:tblPr>
              <a:tblGrid>
                <a:gridCol w="11731925">
                  <a:extLst>
                    <a:ext uri="{9D8B030D-6E8A-4147-A177-3AD203B41FA5}">
                      <a16:colId xmlns:a16="http://schemas.microsoft.com/office/drawing/2014/main" val="1524698042"/>
                    </a:ext>
                  </a:extLst>
                </a:gridCol>
              </a:tblGrid>
              <a:tr h="4520241">
                <a:tc>
                  <a:txBody>
                    <a:bodyPr/>
                    <a:lstStyle/>
                    <a:p>
                      <a:pPr algn="just"/>
                      <a:r>
                        <a:rPr lang="pt-BR" sz="2400" b="0" kern="1200" dirty="0">
                          <a:solidFill>
                            <a:schemeClr val="tx1"/>
                          </a:solidFill>
                          <a:effectLst/>
                          <a:latin typeface="Arial Narrow" panose="020B0606020202030204" pitchFamily="34" charset="0"/>
                          <a:ea typeface="+mn-ea"/>
                          <a:cs typeface="+mn-cs"/>
                        </a:rPr>
                        <a:t>Estudante, para chegar à resposta da questão 16 (Enem), além da leitura analítica do texto, é necessário considerar o gênero textual, bem como compreender o enunciado: “Os dois textos apresentados versam sobre o tema criatividade. O Texto I é um resumo de caráter científico e o Texto II, uma homenagem promovida por um site de publicidade. De que maneira o Texto II exemplifica o conceito de criatividade em publicidade apresentado no Texto I?”, atente para as palavras/expressões-chave, como ‘</a:t>
                      </a:r>
                      <a:r>
                        <a:rPr lang="pt-BR" sz="2400" b="0" u="sng" kern="1200" dirty="0">
                          <a:solidFill>
                            <a:schemeClr val="tx1"/>
                          </a:solidFill>
                          <a:effectLst/>
                          <a:latin typeface="Arial Narrow" panose="020B0606020202030204" pitchFamily="34" charset="0"/>
                          <a:ea typeface="+mn-ea"/>
                          <a:cs typeface="+mn-cs"/>
                        </a:rPr>
                        <a:t>tema criatividade’</a:t>
                      </a:r>
                      <a:r>
                        <a:rPr lang="pt-BR" sz="2400" b="0" kern="1200" dirty="0">
                          <a:solidFill>
                            <a:schemeClr val="tx1"/>
                          </a:solidFill>
                          <a:effectLst/>
                          <a:latin typeface="Arial Narrow" panose="020B0606020202030204" pitchFamily="34" charset="0"/>
                          <a:ea typeface="+mn-ea"/>
                          <a:cs typeface="+mn-cs"/>
                        </a:rPr>
                        <a:t> , ‘</a:t>
                      </a:r>
                      <a:r>
                        <a:rPr lang="pt-BR" sz="2400" b="0" u="sng" kern="1200" dirty="0">
                          <a:solidFill>
                            <a:schemeClr val="tx1"/>
                          </a:solidFill>
                          <a:effectLst/>
                          <a:latin typeface="Arial Narrow" panose="020B0606020202030204" pitchFamily="34" charset="0"/>
                          <a:ea typeface="+mn-ea"/>
                          <a:cs typeface="+mn-cs"/>
                        </a:rPr>
                        <a:t>resumo de caráter científico’</a:t>
                      </a:r>
                      <a:r>
                        <a:rPr lang="pt-BR" sz="2400" b="0" kern="1200" dirty="0">
                          <a:solidFill>
                            <a:schemeClr val="tx1"/>
                          </a:solidFill>
                          <a:effectLst/>
                          <a:latin typeface="Arial Narrow" panose="020B0606020202030204" pitchFamily="34" charset="0"/>
                          <a:ea typeface="+mn-ea"/>
                          <a:cs typeface="+mn-cs"/>
                        </a:rPr>
                        <a:t>, </a:t>
                      </a:r>
                      <a:r>
                        <a:rPr lang="pt-BR" sz="2400" b="0" u="sng" kern="1200" dirty="0">
                          <a:solidFill>
                            <a:schemeClr val="tx1"/>
                          </a:solidFill>
                          <a:effectLst/>
                          <a:latin typeface="Arial Narrow" panose="020B0606020202030204" pitchFamily="34" charset="0"/>
                          <a:ea typeface="+mn-ea"/>
                          <a:cs typeface="+mn-cs"/>
                        </a:rPr>
                        <a:t>‘homenagem promovida por um site de publicidade’</a:t>
                      </a:r>
                      <a:r>
                        <a:rPr lang="pt-BR" sz="2400" b="0" kern="1200" dirty="0">
                          <a:solidFill>
                            <a:schemeClr val="tx1"/>
                          </a:solidFill>
                          <a:effectLst/>
                          <a:latin typeface="Arial Narrow" panose="020B0606020202030204" pitchFamily="34" charset="0"/>
                          <a:ea typeface="+mn-ea"/>
                          <a:cs typeface="+mn-cs"/>
                        </a:rPr>
                        <a:t>, </a:t>
                      </a:r>
                      <a:r>
                        <a:rPr lang="pt-BR" sz="2400" b="0" u="sng" kern="1200" dirty="0">
                          <a:solidFill>
                            <a:schemeClr val="tx1"/>
                          </a:solidFill>
                          <a:effectLst/>
                          <a:latin typeface="Arial Narrow" panose="020B0606020202030204" pitchFamily="34" charset="0"/>
                          <a:ea typeface="+mn-ea"/>
                          <a:cs typeface="+mn-cs"/>
                        </a:rPr>
                        <a:t>‘exemplifica o conceito de criatividade em publicidade’</a:t>
                      </a:r>
                      <a:r>
                        <a:rPr lang="pt-BR" sz="2400" b="0" kern="1200" dirty="0">
                          <a:solidFill>
                            <a:schemeClr val="tx1"/>
                          </a:solidFill>
                          <a:effectLst/>
                          <a:latin typeface="Arial Narrow" panose="020B0606020202030204" pitchFamily="34" charset="0"/>
                          <a:ea typeface="+mn-ea"/>
                          <a:cs typeface="+mn-cs"/>
                        </a:rPr>
                        <a:t>. Perceba que ambos os textos falam sobre criatividade, porém, o texto II apresenta uma particularidade “13 de maio – Dia das Mães.” Esse aspecto nos faz pensar sobre os possíveis significados da palavra “criação” e nos leva a uma outra possível interpretação: a palavra “criação” também pode estabelecer relação de significado  com a criação de um filho (Dia das Mães). É relevante considerar que na língua portuguesa, as palavras podem ter vários significados, em conformidade com o contexto de uso. </a:t>
                      </a:r>
                      <a:endParaRPr lang="pt-BR" sz="2400" b="0" dirty="0">
                        <a:solidFill>
                          <a:schemeClr val="tx1"/>
                        </a:solidFill>
                        <a:latin typeface="Arial Narrow" panose="020B0606020202030204" pitchFamily="34" charset="0"/>
                      </a:endParaRPr>
                    </a:p>
                  </a:txBody>
                  <a:tcPr>
                    <a:solidFill>
                      <a:schemeClr val="accent6">
                        <a:lumMod val="40000"/>
                        <a:lumOff val="60000"/>
                      </a:schemeClr>
                    </a:solidFill>
                  </a:tcPr>
                </a:tc>
                <a:extLst>
                  <a:ext uri="{0D108BD9-81ED-4DB2-BD59-A6C34878D82A}">
                    <a16:rowId xmlns:a16="http://schemas.microsoft.com/office/drawing/2014/main" val="1101506680"/>
                  </a:ext>
                </a:extLst>
              </a:tr>
            </a:tbl>
          </a:graphicData>
        </a:graphic>
      </p:graphicFrame>
    </p:spTree>
    <p:extLst>
      <p:ext uri="{BB962C8B-B14F-4D97-AF65-F5344CB8AC3E}">
        <p14:creationId xmlns:p14="http://schemas.microsoft.com/office/powerpoint/2010/main" val="8999846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FA7-F87C-B08A-E836-7AAFFC124BA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6167D35-7590-A4AB-F402-C512585F7A11}"/>
              </a:ext>
            </a:extLst>
          </p:cNvPr>
          <p:cNvSpPr txBox="1"/>
          <p:nvPr/>
        </p:nvSpPr>
        <p:spPr>
          <a:xfrm>
            <a:off x="389964" y="717858"/>
            <a:ext cx="11412071" cy="3621248"/>
          </a:xfrm>
          <a:prstGeom prst="rect">
            <a:avLst/>
          </a:prstGeom>
          <a:noFill/>
        </p:spPr>
        <p:txBody>
          <a:bodyPr wrap="square">
            <a:spAutoFit/>
          </a:bodyPr>
          <a:lstStyle/>
          <a:p>
            <a:pPr algn="just">
              <a:lnSpc>
                <a:spcPct val="115000"/>
              </a:lnSpc>
              <a:spcAft>
                <a:spcPts val="800"/>
              </a:spcAft>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60AE228-C4C3-EBD5-5847-7A9F471C54DC}"/>
              </a:ext>
            </a:extLst>
          </p:cNvPr>
          <p:cNvSpPr txBox="1"/>
          <p:nvPr/>
        </p:nvSpPr>
        <p:spPr>
          <a:xfrm>
            <a:off x="389964" y="646981"/>
            <a:ext cx="11316081" cy="3705630"/>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Criatividade em publicidade: teorias e reflexões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Resumo: O presente artigo aborda uma questão primordial na publicidade: a criatividade. Apesar de aclamada pelos departamentos de criação das agências, devemos ter a consciência de que nem todo anúncio é, de fato, criativo. A partir do resgate teórico, no qual os conceitos são tratados à luz da publicidade, busca-se estabelecer a compreensão dos temas. Para elucidar tais questões, é analisada uma campanha impressa da marca XXXX. As reflexões apontam que a publicidade criativa é essencialmente simples e apresenta uma releitura do cotidiano. </a:t>
            </a:r>
          </a:p>
          <a:p>
            <a:pPr algn="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DEPEXE, S. D. Travessias: Pesquisas em Educação, Cultura, Linguagem e Artes, n. 2, 2008.</a:t>
            </a:r>
          </a:p>
        </p:txBody>
      </p:sp>
    </p:spTree>
    <p:extLst>
      <p:ext uri="{BB962C8B-B14F-4D97-AF65-F5344CB8AC3E}">
        <p14:creationId xmlns:p14="http://schemas.microsoft.com/office/powerpoint/2010/main" val="23574596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7C6E2-D039-658F-4818-2EAFFF794EE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F6FEA9C-167F-3F50-A00A-9F57200D97C7}"/>
              </a:ext>
            </a:extLst>
          </p:cNvPr>
          <p:cNvSpPr txBox="1"/>
          <p:nvPr/>
        </p:nvSpPr>
        <p:spPr>
          <a:xfrm>
            <a:off x="376517" y="853585"/>
            <a:ext cx="11438965" cy="1928220"/>
          </a:xfrm>
          <a:prstGeom prst="rect">
            <a:avLst/>
          </a:prstGeom>
          <a:noFill/>
        </p:spPr>
        <p:txBody>
          <a:bodyPr wrap="square">
            <a:spAutoFit/>
          </a:bodyPr>
          <a:lstStyle/>
          <a:p>
            <a:pPr>
              <a:lnSpc>
                <a:spcPct val="107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6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6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2" name="Imagem 1" descr="Imagem em preto e branco de garrafa de bebida&#10;&#10;Descrição gerada automaticamente com confiança baixa">
            <a:extLst>
              <a:ext uri="{FF2B5EF4-FFF2-40B4-BE49-F238E27FC236}">
                <a16:creationId xmlns:a16="http://schemas.microsoft.com/office/drawing/2014/main" id="{6F13F247-2B0E-4D64-9015-ED8DF7E858D1}"/>
              </a:ext>
            </a:extLst>
          </p:cNvPr>
          <p:cNvPicPr>
            <a:picLocks noChangeAspect="1"/>
          </p:cNvPicPr>
          <p:nvPr/>
        </p:nvPicPr>
        <p:blipFill>
          <a:blip r:embed="rId2"/>
          <a:stretch>
            <a:fillRect/>
          </a:stretch>
        </p:blipFill>
        <p:spPr>
          <a:xfrm>
            <a:off x="3847161" y="957532"/>
            <a:ext cx="4244416" cy="2329132"/>
          </a:xfrm>
          <a:prstGeom prst="rect">
            <a:avLst/>
          </a:prstGeom>
        </p:spPr>
      </p:pic>
      <p:sp>
        <p:nvSpPr>
          <p:cNvPr id="3" name="CaixaDeTexto 2">
            <a:extLst>
              <a:ext uri="{FF2B5EF4-FFF2-40B4-BE49-F238E27FC236}">
                <a16:creationId xmlns:a16="http://schemas.microsoft.com/office/drawing/2014/main" id="{32283D04-8164-4422-40C1-C8CB30958324}"/>
              </a:ext>
            </a:extLst>
          </p:cNvPr>
          <p:cNvSpPr txBox="1"/>
          <p:nvPr/>
        </p:nvSpPr>
        <p:spPr>
          <a:xfrm>
            <a:off x="2976113" y="3364302"/>
            <a:ext cx="5779698" cy="738664"/>
          </a:xfrm>
          <a:prstGeom prst="rect">
            <a:avLst/>
          </a:prstGeom>
          <a:noFill/>
        </p:spPr>
        <p:txBody>
          <a:bodyPr wrap="square" rtlCol="0">
            <a:spAutoFit/>
          </a:bodyPr>
          <a:lstStyle/>
          <a:p>
            <a:pPr algn="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Homenagem ao Dia das Mães 2012. Disponível em: www.comunicacao.com. Acesso em: 3 ago. 2012 (adaptado)</a:t>
            </a:r>
          </a:p>
          <a:p>
            <a:endParaRPr lang="pt-BR" dirty="0"/>
          </a:p>
        </p:txBody>
      </p:sp>
      <p:sp>
        <p:nvSpPr>
          <p:cNvPr id="5" name="CaixaDeTexto 4">
            <a:extLst>
              <a:ext uri="{FF2B5EF4-FFF2-40B4-BE49-F238E27FC236}">
                <a16:creationId xmlns:a16="http://schemas.microsoft.com/office/drawing/2014/main" id="{6E40C4EC-C045-6495-6E8E-EB33B7CF3E85}"/>
              </a:ext>
            </a:extLst>
          </p:cNvPr>
          <p:cNvSpPr txBox="1"/>
          <p:nvPr/>
        </p:nvSpPr>
        <p:spPr>
          <a:xfrm>
            <a:off x="287547" y="3769744"/>
            <a:ext cx="11616906" cy="1846659"/>
          </a:xfrm>
          <a:prstGeom prst="rect">
            <a:avLst/>
          </a:prstGeom>
          <a:noFill/>
        </p:spPr>
        <p:txBody>
          <a:bodyPr wrap="square" rtlCol="0">
            <a:spAutoFit/>
          </a:bodyPr>
          <a:lstStyle/>
          <a:p>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dois textos apresentados versam sobre o tema criatividade. O Texto I é um resumo de caráter científico e o Texto II, uma homenagem promovida por um site de publicidade. De que maneira o Texto II exemplifica o conceito de criatividade em publicidade apresentado no Texto I?</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181099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4A191-D3E4-36C2-01E3-1CBB6CEF2B4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FF86384-D1E6-55FE-170B-AF9D3619D614}"/>
              </a:ext>
            </a:extLst>
          </p:cNvPr>
          <p:cNvSpPr txBox="1"/>
          <p:nvPr/>
        </p:nvSpPr>
        <p:spPr>
          <a:xfrm>
            <a:off x="376517" y="853585"/>
            <a:ext cx="11438965" cy="3228641"/>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Fazendo menção ao difícil trabalho das mães em criar seus filhos.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Promovendo uma leitura simplista do papel materno em seu trabalho de criar os filhos.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Explorando a polissemia do termo “criação”.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Recorrendo a uma estrutura linguística simples.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Utilizando recursos gráficos diversificados.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https://download.inep.gov.br/educacao_basica/enem/provas/2017/2017_PV_impresso_D1_CD1.pdf. Acesso em: 16 jul. 2024</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79632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6C70E-4AA5-D26B-638F-2292F244F4BE}"/>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F7DA98B-84EC-080F-577D-E0C81F53496F}"/>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5" name="Tabela 4">
            <a:extLst>
              <a:ext uri="{FF2B5EF4-FFF2-40B4-BE49-F238E27FC236}">
                <a16:creationId xmlns:a16="http://schemas.microsoft.com/office/drawing/2014/main" id="{D01C2FA8-F97D-D2AA-4B23-134FDC1A24CF}"/>
              </a:ext>
            </a:extLst>
          </p:cNvPr>
          <p:cNvGraphicFramePr>
            <a:graphicFrameLocks noGrp="1"/>
          </p:cNvGraphicFramePr>
          <p:nvPr>
            <p:extLst>
              <p:ext uri="{D42A27DB-BD31-4B8C-83A1-F6EECF244321}">
                <p14:modId xmlns:p14="http://schemas.microsoft.com/office/powerpoint/2010/main" val="4127380694"/>
              </p:ext>
            </p:extLst>
          </p:nvPr>
        </p:nvGraphicFramePr>
        <p:xfrm>
          <a:off x="230819" y="745724"/>
          <a:ext cx="11691891" cy="393129"/>
        </p:xfrm>
        <a:graphic>
          <a:graphicData uri="http://schemas.openxmlformats.org/drawingml/2006/table">
            <a:tbl>
              <a:tblPr firstRow="1" firstCol="1" bandRow="1"/>
              <a:tblGrid>
                <a:gridCol w="11691891">
                  <a:extLst>
                    <a:ext uri="{9D8B030D-6E8A-4147-A177-3AD203B41FA5}">
                      <a16:colId xmlns:a16="http://schemas.microsoft.com/office/drawing/2014/main" val="746004706"/>
                    </a:ext>
                  </a:extLst>
                </a:gridCol>
              </a:tblGrid>
              <a:tr h="292963">
                <a:tc>
                  <a:txBody>
                    <a:bodyPr/>
                    <a:lstStyle/>
                    <a:p>
                      <a:pPr algn="ctr">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73108337"/>
                  </a:ext>
                </a:extLst>
              </a:tr>
            </a:tbl>
          </a:graphicData>
        </a:graphic>
      </p:graphicFrame>
      <p:sp>
        <p:nvSpPr>
          <p:cNvPr id="6" name="Rectangle 2">
            <a:extLst>
              <a:ext uri="{FF2B5EF4-FFF2-40B4-BE49-F238E27FC236}">
                <a16:creationId xmlns:a16="http://schemas.microsoft.com/office/drawing/2014/main" id="{2DEE5DE5-6FA8-3205-643E-88C9B78F9F63}"/>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4C5484A5-C271-2078-CCCD-527A9C81C696}"/>
              </a:ext>
            </a:extLst>
          </p:cNvPr>
          <p:cNvSpPr txBox="1"/>
          <p:nvPr/>
        </p:nvSpPr>
        <p:spPr>
          <a:xfrm>
            <a:off x="328475" y="1242874"/>
            <a:ext cx="9525740" cy="1016625"/>
          </a:xfrm>
          <a:prstGeom prst="rect">
            <a:avLst/>
          </a:prstGeom>
          <a:noFill/>
        </p:spPr>
        <p:txBody>
          <a:bodyPr wrap="square" rtlCol="0">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Semana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0EBCC30-892D-34AA-8A6B-75E521AF2D56}"/>
              </a:ext>
            </a:extLst>
          </p:cNvPr>
          <p:cNvSpPr txBox="1"/>
          <p:nvPr/>
        </p:nvSpPr>
        <p:spPr>
          <a:xfrm>
            <a:off x="514905" y="2459116"/>
            <a:ext cx="11017188" cy="2677656"/>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 Observe as imagens.</a:t>
            </a:r>
          </a:p>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Imagem 1</a:t>
            </a:r>
            <a:r>
              <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pt-BR" dirty="0"/>
              <a:t>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Imagem 2</a:t>
            </a:r>
          </a:p>
          <a:p>
            <a:endPar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dirty="0"/>
              <a:t> </a:t>
            </a:r>
          </a:p>
          <a:p>
            <a:endParaRPr lang="pt-BR" dirty="0"/>
          </a:p>
          <a:p>
            <a:endParaRPr lang="pt-BR" dirty="0"/>
          </a:p>
          <a:p>
            <a:endParaRPr lang="pt-BR" dirty="0"/>
          </a:p>
        </p:txBody>
      </p:sp>
      <p:pic>
        <p:nvPicPr>
          <p:cNvPr id="2" name="Imagem 1" descr="Vista de cima de campo e montanhas&#10;&#10;Descrição gerada automaticamente">
            <a:extLst>
              <a:ext uri="{FF2B5EF4-FFF2-40B4-BE49-F238E27FC236}">
                <a16:creationId xmlns:a16="http://schemas.microsoft.com/office/drawing/2014/main" id="{808C3F18-F2C8-A366-94A8-72020E984210}"/>
              </a:ext>
            </a:extLst>
          </p:cNvPr>
          <p:cNvPicPr>
            <a:picLocks noChangeAspect="1"/>
          </p:cNvPicPr>
          <p:nvPr/>
        </p:nvPicPr>
        <p:blipFill>
          <a:blip r:embed="rId2"/>
          <a:stretch>
            <a:fillRect/>
          </a:stretch>
        </p:blipFill>
        <p:spPr>
          <a:xfrm>
            <a:off x="328475" y="3258105"/>
            <a:ext cx="3888419" cy="2281561"/>
          </a:xfrm>
          <a:prstGeom prst="rect">
            <a:avLst/>
          </a:prstGeom>
        </p:spPr>
      </p:pic>
      <p:sp>
        <p:nvSpPr>
          <p:cNvPr id="4" name="CaixaDeTexto 3">
            <a:extLst>
              <a:ext uri="{FF2B5EF4-FFF2-40B4-BE49-F238E27FC236}">
                <a16:creationId xmlns:a16="http://schemas.microsoft.com/office/drawing/2014/main" id="{D8CA68C4-677F-F963-BE2C-6E4DC02A4D02}"/>
              </a:ext>
            </a:extLst>
          </p:cNvPr>
          <p:cNvSpPr txBox="1"/>
          <p:nvPr/>
        </p:nvSpPr>
        <p:spPr>
          <a:xfrm>
            <a:off x="230819" y="5726097"/>
            <a:ext cx="4465468" cy="646331"/>
          </a:xfrm>
          <a:prstGeom prst="rect">
            <a:avLst/>
          </a:prstGeom>
          <a:noFill/>
        </p:spPr>
        <p:txBody>
          <a:bodyPr wrap="square" rtlCol="0">
            <a:spAutoFit/>
          </a:bodyPr>
          <a:lstStyle/>
          <a:p>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Teatro de Epidauro, datado do séc IV a.C., na Grécia. Ele acomodava cerca de 14 mil pessoas</a:t>
            </a:r>
            <a:endParaRPr lang="pt-BR" dirty="0"/>
          </a:p>
        </p:txBody>
      </p:sp>
      <p:pic>
        <p:nvPicPr>
          <p:cNvPr id="9" name="Imagem 8" descr="Pessoas com instrumentos musicais e microfone em cima de uma mesa&#10;&#10;Descrição gerada automaticamente com confiança média">
            <a:extLst>
              <a:ext uri="{FF2B5EF4-FFF2-40B4-BE49-F238E27FC236}">
                <a16:creationId xmlns:a16="http://schemas.microsoft.com/office/drawing/2014/main" id="{F447418C-67C0-6F4C-FDC0-7E3CBDA287C7}"/>
              </a:ext>
            </a:extLst>
          </p:cNvPr>
          <p:cNvPicPr>
            <a:picLocks noChangeAspect="1"/>
          </p:cNvPicPr>
          <p:nvPr/>
        </p:nvPicPr>
        <p:blipFill>
          <a:blip r:embed="rId3"/>
          <a:stretch>
            <a:fillRect/>
          </a:stretch>
        </p:blipFill>
        <p:spPr>
          <a:xfrm>
            <a:off x="6010182" y="3258105"/>
            <a:ext cx="4394447" cy="2352583"/>
          </a:xfrm>
          <a:prstGeom prst="rect">
            <a:avLst/>
          </a:prstGeom>
        </p:spPr>
      </p:pic>
      <p:sp>
        <p:nvSpPr>
          <p:cNvPr id="10" name="CaixaDeTexto 9">
            <a:extLst>
              <a:ext uri="{FF2B5EF4-FFF2-40B4-BE49-F238E27FC236}">
                <a16:creationId xmlns:a16="http://schemas.microsoft.com/office/drawing/2014/main" id="{2E6F802C-3C88-7055-078B-743E081099E5}"/>
              </a:ext>
            </a:extLst>
          </p:cNvPr>
          <p:cNvSpPr txBox="1"/>
          <p:nvPr/>
        </p:nvSpPr>
        <p:spPr>
          <a:xfrm>
            <a:off x="5930283" y="5610688"/>
            <a:ext cx="5672832" cy="923330"/>
          </a:xfrm>
          <a:prstGeom prst="rect">
            <a:avLst/>
          </a:prstGeom>
          <a:noFill/>
        </p:spPr>
        <p:txBody>
          <a:bodyPr wrap="square" rtlCol="0">
            <a:spAutoFit/>
          </a:bodyPr>
          <a:lstStyle/>
          <a:p>
            <a:r>
              <a:rPr lang="pt-BR" sz="18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Cena de teatro em uma casa de espetáculos. Na imagem, encenação de </a:t>
            </a:r>
            <a:r>
              <a:rPr lang="pt-BR" sz="1800" i="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Morte e Vida Severina</a:t>
            </a:r>
            <a:r>
              <a:rPr lang="pt-BR" sz="18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João Cabral de Melo Neto</a:t>
            </a:r>
            <a:endParaRPr lang="pt-BR" dirty="0"/>
          </a:p>
        </p:txBody>
      </p:sp>
    </p:spTree>
    <p:extLst>
      <p:ext uri="{BB962C8B-B14F-4D97-AF65-F5344CB8AC3E}">
        <p14:creationId xmlns:p14="http://schemas.microsoft.com/office/powerpoint/2010/main" val="25137382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CB216-10F0-C8F2-9EF0-DB1691108F9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589A408-AD58-9F40-CB4B-6C6699FA9F21}"/>
              </a:ext>
            </a:extLst>
          </p:cNvPr>
          <p:cNvSpPr txBox="1"/>
          <p:nvPr/>
        </p:nvSpPr>
        <p:spPr>
          <a:xfrm>
            <a:off x="412376" y="775517"/>
            <a:ext cx="11367247" cy="1234440"/>
          </a:xfrm>
          <a:prstGeom prst="rect">
            <a:avLst/>
          </a:prstGeom>
          <a:noFill/>
        </p:spPr>
        <p:txBody>
          <a:bodyPr wrap="square">
            <a:spAutoFit/>
          </a:bodyPr>
          <a:lstStyle/>
          <a:p>
            <a:pPr algn="ctr" fontAlgn="base">
              <a:lnSpc>
                <a:spcPct val="115000"/>
              </a:lnSpc>
              <a:spcAft>
                <a:spcPts val="800"/>
              </a:spcAft>
            </a:pPr>
            <a:endParaRPr lang="pt-BR" b="1" kern="100" dirty="0">
              <a:solidFill>
                <a:srgbClr val="000000"/>
              </a:solidFill>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ctr" fontAlgn="base">
              <a:lnSpc>
                <a:spcPct val="115000"/>
              </a:lnSpc>
              <a:spcAft>
                <a:spcPts val="800"/>
              </a:spcAft>
            </a:pPr>
            <a:endParaRPr lang="pt-BR" sz="18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ctr" fontAlgn="base">
              <a:lnSpc>
                <a:spcPct val="115000"/>
              </a:lnSpc>
              <a:spcAft>
                <a:spcPts val="800"/>
              </a:spcAft>
            </a:pP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A8323C2-285A-0A98-968F-173E2AE5D047}"/>
              </a:ext>
            </a:extLst>
          </p:cNvPr>
          <p:cNvSpPr txBox="1"/>
          <p:nvPr/>
        </p:nvSpPr>
        <p:spPr>
          <a:xfrm>
            <a:off x="412376" y="569370"/>
            <a:ext cx="11533517" cy="1546770"/>
          </a:xfrm>
          <a:prstGeom prst="rect">
            <a:avLst/>
          </a:prstGeom>
          <a:noFill/>
        </p:spPr>
        <p:txBody>
          <a:bodyPr wrap="square" rtlCol="0">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Imagem 3</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b="1" kern="100" dirty="0">
              <a:solidFill>
                <a:srgbClr val="000000"/>
              </a:solidFill>
              <a:highlight>
                <a:srgbClr val="FEFEFE"/>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highlight>
                <a:srgbClr val="FEFEFE"/>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7A85981D-6290-61BF-7546-0D17EDA40C50}"/>
              </a:ext>
            </a:extLst>
          </p:cNvPr>
          <p:cNvSpPr txBox="1"/>
          <p:nvPr/>
        </p:nvSpPr>
        <p:spPr>
          <a:xfrm flipV="1">
            <a:off x="3047280" y="3890664"/>
            <a:ext cx="7502826" cy="646331"/>
          </a:xfrm>
          <a:prstGeom prst="rect">
            <a:avLst/>
          </a:prstGeom>
          <a:noFill/>
        </p:spPr>
        <p:txBody>
          <a:bodyPr wrap="square">
            <a:spAutoFit/>
          </a:bodyPr>
          <a:lstStyle/>
          <a:p>
            <a:endPar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pic>
        <p:nvPicPr>
          <p:cNvPr id="7" name="Imagem 6" descr="Grupo de pessoas em pé&#10;&#10;Descrição gerada automaticamente com confiança média">
            <a:extLst>
              <a:ext uri="{FF2B5EF4-FFF2-40B4-BE49-F238E27FC236}">
                <a16:creationId xmlns:a16="http://schemas.microsoft.com/office/drawing/2014/main" id="{0319707C-A7F6-617B-E111-058588A085F9}"/>
              </a:ext>
            </a:extLst>
          </p:cNvPr>
          <p:cNvPicPr>
            <a:picLocks noChangeAspect="1"/>
          </p:cNvPicPr>
          <p:nvPr/>
        </p:nvPicPr>
        <p:blipFill rotWithShape="1">
          <a:blip r:embed="rId2"/>
          <a:srcRect b="6191"/>
          <a:stretch/>
        </p:blipFill>
        <p:spPr bwMode="auto">
          <a:xfrm>
            <a:off x="2898475" y="1138687"/>
            <a:ext cx="5693434" cy="2898475"/>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0191428E-8B82-14C8-2D73-5DBBB5BB549F}"/>
              </a:ext>
            </a:extLst>
          </p:cNvPr>
          <p:cNvSpPr txBox="1"/>
          <p:nvPr/>
        </p:nvSpPr>
        <p:spPr>
          <a:xfrm>
            <a:off x="1414732" y="3890664"/>
            <a:ext cx="8350370" cy="954107"/>
          </a:xfrm>
          <a:prstGeom prst="rect">
            <a:avLst/>
          </a:prstGeom>
          <a:noFill/>
        </p:spPr>
        <p:txBody>
          <a:bodyPr wrap="square" rtlCol="0">
            <a:spAutoFit/>
          </a:bodyPr>
          <a:lstStyle/>
          <a:p>
            <a:pPr algn="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https://www.todamateria.com.br/história-do-teatro/. Acesso em: 24 jul.2024.</a:t>
            </a:r>
          </a:p>
          <a:p>
            <a:pPr algn="r"/>
            <a:r>
              <a:rPr lang="pt-BR" sz="1400" dirty="0">
                <a:effectLst/>
                <a:latin typeface="Arial Narrow" panose="020B0606020202030204" pitchFamily="34" charset="0"/>
                <a:ea typeface="Calibri" panose="020F0502020204030204" pitchFamily="34" charset="0"/>
                <a:cs typeface="Times New Roman" panose="02020603050405020304" pitchFamily="18" charset="0"/>
              </a:rPr>
              <a:t>Disponível em: https://www.aredacao.com.br/cultura/208337/peca-%E2%80%98o-sumico-da-carroca-passa-por-goiania-e-mais-14-cidades</a:t>
            </a:r>
            <a:r>
              <a:rPr lang="pt-BR" sz="1400"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24 jul. 2024.</a:t>
            </a:r>
            <a:endParaRPr lang="pt-BR" sz="1400" dirty="0">
              <a:latin typeface="Arial Narrow" panose="020B0606020202030204" pitchFamily="34" charset="0"/>
            </a:endParaRPr>
          </a:p>
        </p:txBody>
      </p:sp>
    </p:spTree>
    <p:extLst>
      <p:ext uri="{BB962C8B-B14F-4D97-AF65-F5344CB8AC3E}">
        <p14:creationId xmlns:p14="http://schemas.microsoft.com/office/powerpoint/2010/main" val="19327041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8CA7-F9E7-EA07-3722-787FD808E40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B7C829-58D9-10F3-06B4-4A041A627CBE}"/>
              </a:ext>
            </a:extLst>
          </p:cNvPr>
          <p:cNvSpPr txBox="1"/>
          <p:nvPr/>
        </p:nvSpPr>
        <p:spPr>
          <a:xfrm>
            <a:off x="276045" y="888521"/>
            <a:ext cx="11369615" cy="4294509"/>
          </a:xfrm>
          <a:prstGeom prst="rect">
            <a:avLst/>
          </a:prstGeom>
          <a:noFill/>
        </p:spPr>
        <p:txBody>
          <a:bodyPr wrap="square" rtlCol="0">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que você observa  nessas imagens?</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imagem 1 é de um Teatro do séc IV a.C., na Grécia. O que chama a sua atenção nessa imagem?</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imagem 2 e na 3 há um palco e aparecem atores encenando peças teatrais. Você sabe o que são peças teatrais?</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já foi ao Teatro para assistir a uma peça? Como foi essa experiência?</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imagem 3 mostra uma peça teatral intitulada: “O Sumiço da Carroça”. Com base nesse título você imagina que essa peça vai falar sobre o quê?</a:t>
            </a: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751283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519BC-7DAA-C459-7914-378F4EA9BE6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2AB901A-4C5E-333C-3EB5-7A32C6DBEE90}"/>
              </a:ext>
            </a:extLst>
          </p:cNvPr>
          <p:cNvSpPr txBox="1"/>
          <p:nvPr/>
        </p:nvSpPr>
        <p:spPr>
          <a:xfrm>
            <a:off x="376517" y="834747"/>
            <a:ext cx="11438965" cy="816890"/>
          </a:xfrm>
          <a:prstGeom prst="rect">
            <a:avLst/>
          </a:prstGeom>
          <a:noFill/>
        </p:spPr>
        <p:txBody>
          <a:bodyPr wrap="square">
            <a:spAutoFit/>
          </a:bodyPr>
          <a:lstStyle/>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9A967D53-9F07-8EEC-FDEE-E09DA210A525}"/>
              </a:ext>
            </a:extLst>
          </p:cNvPr>
          <p:cNvGraphicFramePr>
            <a:graphicFrameLocks noGrp="1"/>
          </p:cNvGraphicFramePr>
          <p:nvPr>
            <p:extLst>
              <p:ext uri="{D42A27DB-BD31-4B8C-83A1-F6EECF244321}">
                <p14:modId xmlns:p14="http://schemas.microsoft.com/office/powerpoint/2010/main" val="1963323225"/>
              </p:ext>
            </p:extLst>
          </p:nvPr>
        </p:nvGraphicFramePr>
        <p:xfrm>
          <a:off x="376517" y="1440612"/>
          <a:ext cx="11596947" cy="4602480"/>
        </p:xfrm>
        <a:graphic>
          <a:graphicData uri="http://schemas.openxmlformats.org/drawingml/2006/table">
            <a:tbl>
              <a:tblPr firstRow="1" bandRow="1">
                <a:tableStyleId>{5C22544A-7EE6-4342-B048-85BDC9FD1C3A}</a:tableStyleId>
              </a:tblPr>
              <a:tblGrid>
                <a:gridCol w="11596947">
                  <a:extLst>
                    <a:ext uri="{9D8B030D-6E8A-4147-A177-3AD203B41FA5}">
                      <a16:colId xmlns:a16="http://schemas.microsoft.com/office/drawing/2014/main" val="112398113"/>
                    </a:ext>
                  </a:extLst>
                </a:gridCol>
              </a:tblGrid>
              <a:tr h="4582641">
                <a:tc>
                  <a:txBody>
                    <a:bodyPr/>
                    <a:lstStyle/>
                    <a:p>
                      <a:pPr algn="just"/>
                      <a:r>
                        <a:rPr lang="pt-BR" sz="2400" b="0" kern="1200" dirty="0">
                          <a:solidFill>
                            <a:schemeClr val="tx1"/>
                          </a:solidFill>
                          <a:effectLst/>
                          <a:latin typeface="Arial Narrow" panose="020B0606020202030204" pitchFamily="34" charset="0"/>
                          <a:ea typeface="+mn-ea"/>
                          <a:cs typeface="+mn-cs"/>
                        </a:rPr>
                        <a:t>Texto teatral, ou dramático, é aquele produzido para ser representado (encenado). Os textos teatrais são, portanto, peças de teatro escritas por dramaturgos e dirigidos por produtores teatrais e, em sua maioria, fazem parte do gênero narrativo. O texto teatral apresenta enredo, personagens, tempo, espaço e pode estar dividido em atos, que representam os diversos momentos da ação, por exemplo, a mudança de cenário e/ou de personagens. De tal modo, o texto teatral possui características peculiares e se distancia de outros tipos de texto pela principal função que lhe é atribuída: a encenação. Dessa forma, ele apresenta diálogo entre as personagens e algumas observações no corpo do texto sobre espaço, cena, ato e personagens. Assim, os textos teatrais são produzidos para serem representados e não contados. O teatro é uma modalidade artística que surgiu na antiguidade. Na Grécia antiga, eles possuíam uma importante função social, donde os espectadores esperavam pelo momento da apresentação, que poderia durar um dia inteiro.</a:t>
                      </a:r>
                    </a:p>
                    <a:p>
                      <a:pPr algn="r"/>
                      <a:r>
                        <a:rPr lang="pt-BR" sz="1400" b="0" kern="1200" dirty="0">
                          <a:solidFill>
                            <a:schemeClr val="tx1"/>
                          </a:solidFill>
                          <a:effectLst/>
                          <a:latin typeface="Arial Narrow" panose="020B0606020202030204" pitchFamily="34" charset="0"/>
                          <a:ea typeface="+mn-ea"/>
                          <a:cs typeface="+mn-cs"/>
                        </a:rPr>
                        <a:t>Disponível em:https://www.todamateria.com.br/texto-teatral/. Acesso em 24 de jul. 2024.</a:t>
                      </a:r>
                    </a:p>
                    <a:p>
                      <a:endParaRPr lang="pt-BR" dirty="0"/>
                    </a:p>
                  </a:txBody>
                  <a:tcPr>
                    <a:solidFill>
                      <a:schemeClr val="accent5">
                        <a:lumMod val="40000"/>
                        <a:lumOff val="60000"/>
                      </a:schemeClr>
                    </a:solidFill>
                  </a:tcPr>
                </a:tc>
                <a:extLst>
                  <a:ext uri="{0D108BD9-81ED-4DB2-BD59-A6C34878D82A}">
                    <a16:rowId xmlns:a16="http://schemas.microsoft.com/office/drawing/2014/main" val="1227472538"/>
                  </a:ext>
                </a:extLst>
              </a:tr>
            </a:tbl>
          </a:graphicData>
        </a:graphic>
      </p:graphicFrame>
    </p:spTree>
    <p:extLst>
      <p:ext uri="{BB962C8B-B14F-4D97-AF65-F5344CB8AC3E}">
        <p14:creationId xmlns:p14="http://schemas.microsoft.com/office/powerpoint/2010/main" val="34481297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0551AE6-83CD-78B7-6999-4CF8F514E0AF}"/>
              </a:ext>
            </a:extLst>
          </p:cNvPr>
          <p:cNvGraphicFramePr>
            <a:graphicFrameLocks noGrp="1"/>
          </p:cNvGraphicFramePr>
          <p:nvPr>
            <p:extLst>
              <p:ext uri="{D42A27DB-BD31-4B8C-83A1-F6EECF244321}">
                <p14:modId xmlns:p14="http://schemas.microsoft.com/office/powerpoint/2010/main" val="577051373"/>
              </p:ext>
            </p:extLst>
          </p:nvPr>
        </p:nvGraphicFramePr>
        <p:xfrm>
          <a:off x="198408" y="405442"/>
          <a:ext cx="11818187" cy="6260476"/>
        </p:xfrm>
        <a:graphic>
          <a:graphicData uri="http://schemas.openxmlformats.org/drawingml/2006/table">
            <a:tbl>
              <a:tblPr firstRow="1" bandRow="1">
                <a:tableStyleId>{5C22544A-7EE6-4342-B048-85BDC9FD1C3A}</a:tableStyleId>
              </a:tblPr>
              <a:tblGrid>
                <a:gridCol w="11818187">
                  <a:extLst>
                    <a:ext uri="{9D8B030D-6E8A-4147-A177-3AD203B41FA5}">
                      <a16:colId xmlns:a16="http://schemas.microsoft.com/office/drawing/2014/main" val="2177415174"/>
                    </a:ext>
                  </a:extLst>
                </a:gridCol>
              </a:tblGrid>
              <a:tr h="6260476">
                <a:tc>
                  <a:txBody>
                    <a:bodyPr/>
                    <a:lstStyle/>
                    <a:p>
                      <a:pPr algn="just"/>
                      <a:r>
                        <a:rPr lang="pt-BR" sz="2400" b="1" kern="1200" dirty="0">
                          <a:solidFill>
                            <a:schemeClr val="tx1"/>
                          </a:solidFill>
                          <a:effectLst/>
                          <a:latin typeface="Arial Narrow" panose="020B0606020202030204" pitchFamily="34" charset="0"/>
                          <a:ea typeface="+mn-ea"/>
                          <a:cs typeface="+mn-cs"/>
                        </a:rPr>
                        <a:t>Informações sobre o gênero texto dramático: </a:t>
                      </a:r>
                      <a:r>
                        <a:rPr lang="pt-BR" sz="2400" b="0" kern="1200" dirty="0">
                          <a:solidFill>
                            <a:schemeClr val="tx1"/>
                          </a:solidFill>
                          <a:effectLst/>
                          <a:latin typeface="Arial Narrow" panose="020B0606020202030204" pitchFamily="34" charset="0"/>
                          <a:ea typeface="+mn-ea"/>
                          <a:cs typeface="+mn-cs"/>
                        </a:rPr>
                        <a:t>pode ter apenas função literária, mas seu principal objetivo é ser encenado. É dessa maneira que o gênero se mantém “vivo e atual”, pois cada nova encenação pode trazer algo diferente, tendo em vista quem atua, quem dirige e quem vai assistir à apresentação. Justamente porque as pessoas vão ao teatro para "assistir" alguma coisa, o texto dramático conta com muitos elementos visuais, descritos em marcas cênicas (também conhecidas como “didascálias” ou “rubricas”). Essas marcas podem orientar quanto a ambientação, cenário, iluminação, roupas, gestos, vozes das personagens, entre outros... Em geral, esse é um texto sem narrador e é comum que a obra seja, em sua maior parte, dialogada. Outra característica do gênero é a “concentração no conflito” ou no “drama” como o próprio nome anuncia, para isso o antagonismo na construção dos personagens é importante, bem como a expectativa gerada com o desenlace do conflito. O drama também tem por objetivo “presentificar o instinto de jogo da condição humana” ou seja o lúdico, as regras, o esforço e a colaboração para a encenação estão presentes nas peças e nos “jogos teatrais”. Por último, vale lembrar que o “teatro é teatro” e que as emoções e encenações são apenas representações da realidade, sugerindo um exercício de reflexão, posicionamento e de ampliação do universo cultural e social dos alunos. (adaptado do texto "Encenar e ensinar – o texto dramático na escola" de Rosemari Calzavara)</a:t>
                      </a:r>
                    </a:p>
                    <a:p>
                      <a:pPr algn="just"/>
                      <a:r>
                        <a:rPr lang="pt-BR" sz="1400" b="0" kern="1200" dirty="0">
                          <a:solidFill>
                            <a:schemeClr val="tx1"/>
                          </a:solidFill>
                          <a:effectLst/>
                          <a:latin typeface="Arial Narrow" panose="020B0606020202030204" pitchFamily="34" charset="0"/>
                          <a:ea typeface="+mn-ea"/>
                          <a:cs typeface="+mn-cs"/>
                        </a:rPr>
                        <a:t>Disponível em: https://novaescola.org.br/planos-de-aula/fundamental/4ano/</a:t>
                      </a:r>
                      <a:r>
                        <a:rPr lang="pt-BR" sz="1400" b="0" kern="1200" dirty="0" err="1">
                          <a:solidFill>
                            <a:schemeClr val="tx1"/>
                          </a:solidFill>
                          <a:effectLst/>
                          <a:latin typeface="Arial Narrow" panose="020B0606020202030204" pitchFamily="34" charset="0"/>
                          <a:ea typeface="+mn-ea"/>
                          <a:cs typeface="+mn-cs"/>
                        </a:rPr>
                        <a:t>lingua</a:t>
                      </a:r>
                      <a:r>
                        <a:rPr lang="pt-BR" sz="1400" b="0" kern="1200" dirty="0">
                          <a:solidFill>
                            <a:schemeClr val="tx1"/>
                          </a:solidFill>
                          <a:effectLst/>
                          <a:latin typeface="Arial Narrow" panose="020B0606020202030204" pitchFamily="34" charset="0"/>
                          <a:ea typeface="+mn-ea"/>
                          <a:cs typeface="+mn-cs"/>
                        </a:rPr>
                        <a:t>-portuguesa/</a:t>
                      </a:r>
                      <a:r>
                        <a:rPr lang="pt-BR" sz="1400" b="0" kern="1200" dirty="0" err="1">
                          <a:solidFill>
                            <a:schemeClr val="tx1"/>
                          </a:solidFill>
                          <a:effectLst/>
                          <a:latin typeface="Arial Narrow" panose="020B0606020202030204" pitchFamily="34" charset="0"/>
                          <a:ea typeface="+mn-ea"/>
                          <a:cs typeface="+mn-cs"/>
                        </a:rPr>
                        <a:t>voce</a:t>
                      </a:r>
                      <a:r>
                        <a:rPr lang="pt-BR" sz="1400" b="0" kern="1200" dirty="0">
                          <a:solidFill>
                            <a:schemeClr val="tx1"/>
                          </a:solidFill>
                          <a:effectLst/>
                          <a:latin typeface="Arial Narrow" panose="020B0606020202030204" pitchFamily="34" charset="0"/>
                          <a:ea typeface="+mn-ea"/>
                          <a:cs typeface="+mn-cs"/>
                        </a:rPr>
                        <a:t>-conhece-e-o-genero-dramatico/2913. Acesso em: 25 jul.2024</a:t>
                      </a:r>
                      <a:endParaRPr lang="pt-BR" sz="14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2426062029"/>
                  </a:ext>
                </a:extLst>
              </a:tr>
            </a:tbl>
          </a:graphicData>
        </a:graphic>
      </p:graphicFrame>
    </p:spTree>
    <p:extLst>
      <p:ext uri="{BB962C8B-B14F-4D97-AF65-F5344CB8AC3E}">
        <p14:creationId xmlns:p14="http://schemas.microsoft.com/office/powerpoint/2010/main" val="4629644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508498B2-AC01-5993-9E8A-393AFF952A32}"/>
              </a:ext>
            </a:extLst>
          </p:cNvPr>
          <p:cNvGraphicFramePr>
            <a:graphicFrameLocks noGrp="1"/>
          </p:cNvGraphicFramePr>
          <p:nvPr>
            <p:extLst>
              <p:ext uri="{D42A27DB-BD31-4B8C-83A1-F6EECF244321}">
                <p14:modId xmlns:p14="http://schemas.microsoft.com/office/powerpoint/2010/main" val="623601143"/>
              </p:ext>
            </p:extLst>
          </p:nvPr>
        </p:nvGraphicFramePr>
        <p:xfrm>
          <a:off x="252919" y="439945"/>
          <a:ext cx="11741285" cy="6309360"/>
        </p:xfrm>
        <a:graphic>
          <a:graphicData uri="http://schemas.openxmlformats.org/drawingml/2006/table">
            <a:tbl>
              <a:tblPr firstRow="1" bandRow="1">
                <a:tableStyleId>{5C22544A-7EE6-4342-B048-85BDC9FD1C3A}</a:tableStyleId>
              </a:tblPr>
              <a:tblGrid>
                <a:gridCol w="11741285">
                  <a:extLst>
                    <a:ext uri="{9D8B030D-6E8A-4147-A177-3AD203B41FA5}">
                      <a16:colId xmlns:a16="http://schemas.microsoft.com/office/drawing/2014/main" val="3937121092"/>
                    </a:ext>
                  </a:extLst>
                </a:gridCol>
              </a:tblGrid>
              <a:tr h="6146191">
                <a:tc>
                  <a:txBody>
                    <a:bodyPr/>
                    <a:lstStyle/>
                    <a:p>
                      <a:pPr algn="just"/>
                      <a:r>
                        <a:rPr lang="pt-BR" sz="2400" b="1" kern="1200" dirty="0">
                          <a:solidFill>
                            <a:schemeClr val="tx1"/>
                          </a:solidFill>
                          <a:effectLst/>
                          <a:latin typeface="Arial Narrow" panose="020B0606020202030204" pitchFamily="34" charset="0"/>
                          <a:ea typeface="+mn-ea"/>
                          <a:cs typeface="+mn-cs"/>
                        </a:rPr>
                        <a:t>Para saber mais!</a:t>
                      </a:r>
                    </a:p>
                    <a:p>
                      <a:pPr algn="just"/>
                      <a:r>
                        <a:rPr lang="pt-BR" sz="2400" b="1" kern="1200" dirty="0">
                          <a:solidFill>
                            <a:schemeClr val="tx1"/>
                          </a:solidFill>
                          <a:effectLst/>
                          <a:latin typeface="Arial Narrow" panose="020B0606020202030204" pitchFamily="34" charset="0"/>
                          <a:ea typeface="+mn-ea"/>
                          <a:cs typeface="+mn-cs"/>
                        </a:rPr>
                        <a:t>Características do gênero dramático</a:t>
                      </a:r>
                    </a:p>
                    <a:p>
                      <a:pPr algn="just"/>
                      <a:r>
                        <a:rPr lang="pt-BR" sz="2400" b="0" kern="1200" dirty="0">
                          <a:solidFill>
                            <a:schemeClr val="tx1"/>
                          </a:solidFill>
                          <a:effectLst/>
                          <a:latin typeface="Arial Narrow" panose="020B0606020202030204" pitchFamily="34" charset="0"/>
                          <a:ea typeface="+mn-ea"/>
                          <a:cs typeface="+mn-cs"/>
                        </a:rPr>
                        <a:t>Texto em forma de diálogos. / Dividido em atos e cenas./ Presença das rubricas — descrições do espaço e/ou da situação antes de cada ato./ Sequência da ação dramática geralmente constituída de exposição, conflito, complicação, clímax, desfecho.</a:t>
                      </a:r>
                    </a:p>
                    <a:p>
                      <a:pPr algn="just"/>
                      <a:r>
                        <a:rPr lang="pt-BR" sz="2400" b="0" kern="1200" dirty="0">
                          <a:solidFill>
                            <a:schemeClr val="tx1"/>
                          </a:solidFill>
                          <a:effectLst/>
                          <a:latin typeface="Arial Narrow" panose="020B0606020202030204" pitchFamily="34" charset="0"/>
                          <a:ea typeface="+mn-ea"/>
                          <a:cs typeface="+mn-cs"/>
                        </a:rPr>
                        <a:t>Elementos do texto dramático</a:t>
                      </a:r>
                    </a:p>
                    <a:p>
                      <a:pPr algn="just"/>
                      <a:r>
                        <a:rPr lang="pt-BR" sz="2400" b="0" kern="1200" dirty="0">
                          <a:solidFill>
                            <a:schemeClr val="tx1"/>
                          </a:solidFill>
                          <a:effectLst/>
                          <a:latin typeface="Arial Narrow" panose="020B0606020202030204" pitchFamily="34" charset="0"/>
                          <a:ea typeface="+mn-ea"/>
                          <a:cs typeface="+mn-cs"/>
                        </a:rPr>
                        <a:t>Protagonista: personagem central da ação dramática./ Antagonista: personagem que se opõe ao protagonista./ Coro: conjunto de atores que comentam a ação ao longo da peça. / Catarse: do grego, significa “purificação”, purgação experimentada pelo público de uma tragédia, o qual poderia apaziguar suas angústias internas por meio das emoções representadas nas cenas.</a:t>
                      </a:r>
                    </a:p>
                    <a:p>
                      <a:pPr algn="just"/>
                      <a:r>
                        <a:rPr lang="pt-BR" sz="2400" b="0" kern="1200" dirty="0">
                          <a:solidFill>
                            <a:schemeClr val="tx1"/>
                          </a:solidFill>
                          <a:effectLst/>
                          <a:latin typeface="Arial Narrow" panose="020B0606020202030204" pitchFamily="34" charset="0"/>
                          <a:ea typeface="+mn-ea"/>
                          <a:cs typeface="+mn-cs"/>
                        </a:rPr>
                        <a:t>Tipos de textos dramáticos - Na Grécia Antiga, dois tipos de textos dramáticos eram produzidos: a tragédia e a comédia. [...]</a:t>
                      </a:r>
                    </a:p>
                    <a:p>
                      <a:pPr algn="just"/>
                      <a:r>
                        <a:rPr lang="pt-BR" sz="2400" b="0" kern="1200" dirty="0">
                          <a:solidFill>
                            <a:schemeClr val="tx1"/>
                          </a:solidFill>
                          <a:effectLst/>
                          <a:latin typeface="Arial Narrow" panose="020B0606020202030204" pitchFamily="34" charset="0"/>
                          <a:ea typeface="+mn-ea"/>
                          <a:cs typeface="+mn-cs"/>
                        </a:rPr>
                        <a:t>Características da tragédia</a:t>
                      </a:r>
                    </a:p>
                    <a:p>
                      <a:pPr algn="just"/>
                      <a:r>
                        <a:rPr lang="pt-BR" sz="2400" b="0" kern="1200" dirty="0">
                          <a:solidFill>
                            <a:schemeClr val="tx1"/>
                          </a:solidFill>
                          <a:effectLst/>
                          <a:latin typeface="Arial Narrow" panose="020B0606020202030204" pitchFamily="34" charset="0"/>
                          <a:ea typeface="+mn-ea"/>
                          <a:cs typeface="+mn-cs"/>
                        </a:rPr>
                        <a:t>Tom sério, solene. / O protagonista enfrenta grandes dificuldades. / Linguagem mais formal. / Estrutura composta por ação inicial feliz, mas que tem um desfecho fatal. / Presença de personagens nobres: reis, príncipes, que sofrem o destino imposto pelos deuses do Olimpo.</a:t>
                      </a:r>
                    </a:p>
                    <a:p>
                      <a:pPr algn="just"/>
                      <a:endParaRPr lang="pt-BR" sz="24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210681468"/>
                  </a:ext>
                </a:extLst>
              </a:tr>
            </a:tbl>
          </a:graphicData>
        </a:graphic>
      </p:graphicFrame>
    </p:spTree>
    <p:extLst>
      <p:ext uri="{BB962C8B-B14F-4D97-AF65-F5344CB8AC3E}">
        <p14:creationId xmlns:p14="http://schemas.microsoft.com/office/powerpoint/2010/main" val="18224075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C5C0761F-0DF4-F32B-D887-9BEC68FD0038}"/>
              </a:ext>
            </a:extLst>
          </p:cNvPr>
          <p:cNvGraphicFramePr>
            <a:graphicFrameLocks noGrp="1"/>
          </p:cNvGraphicFramePr>
          <p:nvPr>
            <p:extLst>
              <p:ext uri="{D42A27DB-BD31-4B8C-83A1-F6EECF244321}">
                <p14:modId xmlns:p14="http://schemas.microsoft.com/office/powerpoint/2010/main" val="1772005383"/>
              </p:ext>
            </p:extLst>
          </p:nvPr>
        </p:nvGraphicFramePr>
        <p:xfrm>
          <a:off x="379379" y="724745"/>
          <a:ext cx="11352177" cy="3993170"/>
        </p:xfrm>
        <a:graphic>
          <a:graphicData uri="http://schemas.openxmlformats.org/drawingml/2006/table">
            <a:tbl>
              <a:tblPr firstRow="1" bandRow="1">
                <a:tableStyleId>{5C22544A-7EE6-4342-B048-85BDC9FD1C3A}</a:tableStyleId>
              </a:tblPr>
              <a:tblGrid>
                <a:gridCol w="11352177">
                  <a:extLst>
                    <a:ext uri="{9D8B030D-6E8A-4147-A177-3AD203B41FA5}">
                      <a16:colId xmlns:a16="http://schemas.microsoft.com/office/drawing/2014/main" val="3022244872"/>
                    </a:ext>
                  </a:extLst>
                </a:gridCol>
              </a:tblGrid>
              <a:tr h="3993170">
                <a:tc>
                  <a:txBody>
                    <a:bodyPr/>
                    <a:lstStyle/>
                    <a:p>
                      <a:pPr algn="just"/>
                      <a:r>
                        <a:rPr lang="pt-BR" sz="2400" b="1" kern="1200" dirty="0">
                          <a:solidFill>
                            <a:schemeClr val="tx1"/>
                          </a:solidFill>
                          <a:effectLst/>
                          <a:latin typeface="Arial Narrow" panose="020B0606020202030204" pitchFamily="34" charset="0"/>
                          <a:ea typeface="+mn-ea"/>
                          <a:cs typeface="+mn-cs"/>
                        </a:rPr>
                        <a:t>Características da comédia</a:t>
                      </a:r>
                    </a:p>
                    <a:p>
                      <a:pPr algn="just"/>
                      <a:r>
                        <a:rPr lang="pt-BR" sz="2400" b="0" kern="1200" dirty="0">
                          <a:solidFill>
                            <a:schemeClr val="tx1"/>
                          </a:solidFill>
                          <a:effectLst/>
                          <a:latin typeface="Arial Narrow" panose="020B0606020202030204" pitchFamily="34" charset="0"/>
                          <a:ea typeface="+mn-ea"/>
                          <a:cs typeface="+mn-cs"/>
                        </a:rPr>
                        <a:t>Tom cômico, ridículo. / Temática ligada ao cotidiano, com foco na sátira da sociedade e dos vícios humanos. / Linguagem mais coloquial./ Estrutura composta por uma situação inicial complicada, mas que acaba em final feliz. / Presença de personagens estereotipados, os quais simbolizam defeitos humanos, tais como a avareza, a mesquinhez etc. /Tragicomédia. / Modalidade teatral em que se misturam elementos trágicos e cômicos. Significava, também, quando surgiu, a mistura de elementos da realidade e da imaginação.</a:t>
                      </a:r>
                    </a:p>
                    <a:p>
                      <a:pPr algn="just"/>
                      <a:r>
                        <a:rPr lang="pt-BR" sz="2400" b="0" kern="1200" dirty="0">
                          <a:solidFill>
                            <a:schemeClr val="tx1"/>
                          </a:solidFill>
                          <a:effectLst/>
                          <a:latin typeface="Arial Narrow" panose="020B0606020202030204" pitchFamily="34" charset="0"/>
                          <a:ea typeface="+mn-ea"/>
                          <a:cs typeface="+mn-cs"/>
                        </a:rPr>
                        <a:t>Farsa</a:t>
                      </a:r>
                    </a:p>
                    <a:p>
                      <a:pPr algn="just"/>
                      <a:r>
                        <a:rPr lang="pt-BR" sz="2400" b="0" kern="1200" dirty="0">
                          <a:solidFill>
                            <a:schemeClr val="tx1"/>
                          </a:solidFill>
                          <a:effectLst/>
                          <a:latin typeface="Arial Narrow" panose="020B0606020202030204" pitchFamily="34" charset="0"/>
                          <a:ea typeface="+mn-ea"/>
                          <a:cs typeface="+mn-cs"/>
                        </a:rPr>
                        <a:t>Pequena peça teatral, caracterizada pelo teor ridículo e caricatural, que critica a sociedade e seus hábitos.</a:t>
                      </a:r>
                    </a:p>
                    <a:p>
                      <a:pPr algn="r"/>
                      <a:r>
                        <a:rPr lang="pt-BR" sz="1400" b="0" kern="1200" dirty="0">
                          <a:solidFill>
                            <a:schemeClr val="tx1"/>
                          </a:solidFill>
                          <a:effectLst/>
                          <a:latin typeface="Arial Narrow" panose="020B0606020202030204" pitchFamily="34" charset="0"/>
                          <a:ea typeface="+mn-ea"/>
                          <a:cs typeface="+mn-cs"/>
                        </a:rPr>
                        <a:t>Disponível em: https://brasilescola.uol.com.br/literatura/genero-dramatico.htm. Acesso em: 25 jul. 2024 (adaptado)</a:t>
                      </a:r>
                      <a:endParaRPr lang="pt-BR" sz="14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2140368253"/>
                  </a:ext>
                </a:extLst>
              </a:tr>
            </a:tbl>
          </a:graphicData>
        </a:graphic>
      </p:graphicFrame>
    </p:spTree>
    <p:extLst>
      <p:ext uri="{BB962C8B-B14F-4D97-AF65-F5344CB8AC3E}">
        <p14:creationId xmlns:p14="http://schemas.microsoft.com/office/powerpoint/2010/main" val="15627947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12CCCF5-C4A8-2774-E0D7-CF3AC1ED26FF}"/>
              </a:ext>
            </a:extLst>
          </p:cNvPr>
          <p:cNvSpPr txBox="1"/>
          <p:nvPr/>
        </p:nvSpPr>
        <p:spPr>
          <a:xfrm>
            <a:off x="409575" y="742951"/>
            <a:ext cx="11458575" cy="5730415"/>
          </a:xfrm>
          <a:prstGeom prst="rect">
            <a:avLst/>
          </a:prstGeom>
          <a:noFill/>
        </p:spPr>
        <p:txBody>
          <a:bodyPr wrap="square">
            <a:spAutoFit/>
          </a:bodyPr>
          <a:lstStyle/>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Sinopse</a:t>
            </a:r>
            <a:b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trupe de mambembes acaba de chegar à cidade, e, como em todos os lugares por onde passa, apresenta suas peças ao grande público. No repertório, disponibilizado como em um cardápio, está a obra de William Shakespeare. Numa de suas apresentações, a carroça usada  para viajar de uma cidade a outra, some. Acontece que o chefe dos comediantes descobre-se milionário, por causa de um bilhete premiado encontrado em sua tralha, e isso causa uma reviravolta na vida dos mambembes. Mas com tanta confusão que se segue, é pouco provável que os sonhos se realizem, deixando o desespero abater a todos e os sonhos de uma vida melhor se despedaçar ao chão.</a:t>
            </a:r>
          </a:p>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Serviço -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Peça Teatral: “O Sumiço da Carroça”, do Grupo Carroça / Direção: Samuel Baldani / Comédia, 50 minutos, Livre, Teatro de rua/ Entrada gratuita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400" u="sng"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400" u="sng"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https://goias.gov.br/cultura/apos</a:t>
            </a:r>
            <a:r>
              <a:rPr lang="pt-BR" sz="14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-dez-anos-em-cartaz-espetaculo-o-sumico-da-carroca-encerra-temporada-de-apresentacoes/</a:t>
            </a:r>
            <a:r>
              <a:rPr lang="pt-BR" sz="1400" u="sng" kern="100" dirty="0">
                <a:effectLst/>
                <a:latin typeface="Arial Narrow" panose="020B0606020202030204" pitchFamily="34" charset="0"/>
                <a:ea typeface="Calibri" panose="020F0502020204030204" pitchFamily="34" charset="0"/>
                <a:cs typeface="Times New Roman" panose="02020603050405020304" pitchFamily="18" charset="0"/>
              </a:rPr>
              <a:t>. Acesso em: 25 jul.2024 (adaptado).</a:t>
            </a:r>
          </a:p>
          <a:p>
            <a:pPr lvl="0">
              <a:lnSpc>
                <a:spcPct val="115000"/>
              </a:lnSpc>
              <a:tabLst>
                <a:tab pos="180340" algn="l"/>
              </a:tabLst>
            </a:pP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8648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293AEF86-2747-70D4-91DE-51415AA8EDEE}"/>
              </a:ext>
            </a:extLst>
          </p:cNvPr>
          <p:cNvGraphicFramePr>
            <a:graphicFrameLocks noGrp="1"/>
          </p:cNvGraphicFramePr>
          <p:nvPr>
            <p:extLst>
              <p:ext uri="{D42A27DB-BD31-4B8C-83A1-F6EECF244321}">
                <p14:modId xmlns:p14="http://schemas.microsoft.com/office/powerpoint/2010/main" val="3709374661"/>
              </p:ext>
            </p:extLst>
          </p:nvPr>
        </p:nvGraphicFramePr>
        <p:xfrm>
          <a:off x="421532" y="651753"/>
          <a:ext cx="11348936" cy="1920240"/>
        </p:xfrm>
        <a:graphic>
          <a:graphicData uri="http://schemas.openxmlformats.org/drawingml/2006/table">
            <a:tbl>
              <a:tblPr firstRow="1" bandRow="1">
                <a:tableStyleId>{5C22544A-7EE6-4342-B048-85BDC9FD1C3A}</a:tableStyleId>
              </a:tblPr>
              <a:tblGrid>
                <a:gridCol w="11348936">
                  <a:extLst>
                    <a:ext uri="{9D8B030D-6E8A-4147-A177-3AD203B41FA5}">
                      <a16:colId xmlns:a16="http://schemas.microsoft.com/office/drawing/2014/main" val="1504409435"/>
                    </a:ext>
                  </a:extLst>
                </a:gridCol>
              </a:tblGrid>
              <a:tr h="1857983">
                <a:tc>
                  <a:txBody>
                    <a:bodyPr/>
                    <a:lstStyle/>
                    <a:p>
                      <a:pPr algn="just"/>
                      <a:r>
                        <a:rPr lang="pt-BR" sz="2400" b="1" u="none" kern="1200" dirty="0">
                          <a:solidFill>
                            <a:schemeClr val="tx1"/>
                          </a:solidFill>
                          <a:effectLst/>
                          <a:latin typeface="Arial Narrow" panose="020B0606020202030204" pitchFamily="34" charset="0"/>
                          <a:ea typeface="+mn-ea"/>
                          <a:cs typeface="+mn-cs"/>
                        </a:rPr>
                        <a:t>Para saber mais!</a:t>
                      </a:r>
                    </a:p>
                    <a:p>
                      <a:pPr algn="just"/>
                      <a:r>
                        <a:rPr lang="pt-BR" sz="2400" b="0" kern="1200" dirty="0">
                          <a:solidFill>
                            <a:schemeClr val="tx1"/>
                          </a:solidFill>
                          <a:effectLst/>
                          <a:latin typeface="Arial Narrow" panose="020B0606020202030204" pitchFamily="34" charset="0"/>
                          <a:ea typeface="+mn-ea"/>
                          <a:cs typeface="+mn-cs"/>
                        </a:rPr>
                        <a:t>Os atores que integram o grupo vieram de uma formação teatral (CEP Basileu França e Universidade Federal (EMAC/UFG) e possuem em seus históricos, enquanto coletivo, um trabalho contínuo de pesquisa em comédia italiana, como a </a:t>
                      </a:r>
                      <a:r>
                        <a:rPr lang="pt-BR" sz="2400" b="0" i="1" kern="1200" dirty="0">
                          <a:solidFill>
                            <a:schemeClr val="tx1"/>
                          </a:solidFill>
                          <a:effectLst/>
                          <a:latin typeface="Arial Narrow" panose="020B0606020202030204" pitchFamily="34" charset="0"/>
                          <a:ea typeface="+mn-ea"/>
                          <a:cs typeface="+mn-cs"/>
                        </a:rPr>
                        <a:t>commedia dell’arte</a:t>
                      </a:r>
                      <a:r>
                        <a:rPr lang="pt-BR" sz="2400" b="0" kern="1200" dirty="0">
                          <a:solidFill>
                            <a:schemeClr val="tx1"/>
                          </a:solidFill>
                          <a:effectLst/>
                          <a:latin typeface="Arial Narrow" panose="020B0606020202030204" pitchFamily="34" charset="0"/>
                          <a:ea typeface="+mn-ea"/>
                          <a:cs typeface="+mn-cs"/>
                        </a:rPr>
                        <a:t>, que estreou ao grande público em 2011, na forma da peça-pesquisa intitulada “O Sumiço da Carroça”.</a:t>
                      </a:r>
                      <a:endParaRPr lang="pt-BR" sz="24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2215343167"/>
                  </a:ext>
                </a:extLst>
              </a:tr>
            </a:tbl>
          </a:graphicData>
        </a:graphic>
      </p:graphicFrame>
      <p:sp>
        <p:nvSpPr>
          <p:cNvPr id="4" name="CaixaDeTexto 3">
            <a:extLst>
              <a:ext uri="{FF2B5EF4-FFF2-40B4-BE49-F238E27FC236}">
                <a16:creationId xmlns:a16="http://schemas.microsoft.com/office/drawing/2014/main" id="{886A8173-E19C-4237-C732-70CC3EBCDB15}"/>
              </a:ext>
            </a:extLst>
          </p:cNvPr>
          <p:cNvSpPr txBox="1"/>
          <p:nvPr/>
        </p:nvSpPr>
        <p:spPr>
          <a:xfrm>
            <a:off x="311285" y="2694563"/>
            <a:ext cx="11459183" cy="3320909"/>
          </a:xfrm>
          <a:prstGeom prst="rect">
            <a:avLst/>
          </a:prstGeom>
          <a:noFill/>
        </p:spPr>
        <p:txBody>
          <a:bodyPr wrap="square" rtlCol="0">
            <a:spAutoFit/>
          </a:bodyPr>
          <a:lstStyle/>
          <a:p>
            <a:pPr algn="just">
              <a:lnSpc>
                <a:spcPct val="115000"/>
              </a:lnSpc>
              <a:spcAft>
                <a:spcPts val="800"/>
              </a:spcAft>
            </a:pP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Grupo Carroça lançou em 2024, uma turnê gratuita de circulação do espetáculo O sumiço da Carroça, com apresentação na Assembleia Legislativa de Goiás. Esse projeto contou com o apoio financeiro de Goiás, por meio do Programa de Incentivo à Cultura – Goyazes</a:t>
            </a:r>
            <a:r>
              <a:rPr lang="pt-BR" sz="2400" kern="100" dirty="0">
                <a:solidFill>
                  <a:srgbClr val="333333"/>
                </a:solidFill>
                <a:effectLst/>
                <a:highlight>
                  <a:srgbClr val="F8F8F0"/>
                </a:highlight>
                <a:latin typeface="Arial Narrow" panose="020B0606020202030204" pitchFamily="34" charset="0"/>
                <a:ea typeface="Calibri" panose="020F0502020204030204" pitchFamily="34" charset="0"/>
                <a:cs typeface="Times New Roman" panose="02020603050405020304" pitchFamily="18" charset="0"/>
              </a:rPr>
              <a:t>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operacionalizado pela</a:t>
            </a:r>
            <a:r>
              <a:rPr lang="pt-BR" sz="2400" i="1" u="sng"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i="1"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Secretaria de Estado da Cultura (Secult)</a:t>
            </a:r>
            <a:r>
              <a:rPr lang="pt-BR" sz="2400" i="1" u="sng"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iniciativa objetivou contribuir para a formação de plateia, promoção e democratização do espetáculo. A turnê passou pelas praças das quinze cidades que compõem a região da antiga estrada de Ferro Goyaz. [...]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https://agenciacoradenoticias.go.gov.br/117305-grupo-carroca-leva-espetaculo-gratuito-a-regiao-da-antiga-estrada-de-ferro-de-goyaz.</a:t>
            </a:r>
            <a:r>
              <a:rPr lang="pt-BR" sz="14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15 ago. 2024</a:t>
            </a:r>
            <a:r>
              <a:rPr lang="pt-BR" sz="18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73346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5F5F6A9-1C93-94F7-9680-D1A0945FEE1C}"/>
              </a:ext>
            </a:extLst>
          </p:cNvPr>
          <p:cNvSpPr txBox="1"/>
          <p:nvPr/>
        </p:nvSpPr>
        <p:spPr>
          <a:xfrm>
            <a:off x="381000" y="685800"/>
            <a:ext cx="11430000" cy="725263"/>
          </a:xfrm>
          <a:prstGeom prst="rect">
            <a:avLst/>
          </a:prstGeom>
          <a:noFill/>
        </p:spPr>
        <p:txBody>
          <a:bodyPr wrap="square" rtlCol="0">
            <a:spAutoFit/>
          </a:bodyPr>
          <a:lstStyle/>
          <a:p>
            <a:pPr marL="408940">
              <a:lnSpc>
                <a:spcPct val="107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Desenho de um cachorro&#10;&#10;Descrição gerada automaticamente com confiança média">
            <a:extLst>
              <a:ext uri="{FF2B5EF4-FFF2-40B4-BE49-F238E27FC236}">
                <a16:creationId xmlns:a16="http://schemas.microsoft.com/office/drawing/2014/main" id="{90907152-9237-0B90-DA17-AD98240E17FA}"/>
              </a:ext>
            </a:extLst>
          </p:cNvPr>
          <p:cNvPicPr>
            <a:picLocks noChangeAspect="1"/>
          </p:cNvPicPr>
          <p:nvPr/>
        </p:nvPicPr>
        <p:blipFill>
          <a:blip r:embed="rId2"/>
          <a:stretch>
            <a:fillRect/>
          </a:stretch>
        </p:blipFill>
        <p:spPr>
          <a:xfrm>
            <a:off x="2062264" y="1411063"/>
            <a:ext cx="8754893" cy="4201797"/>
          </a:xfrm>
          <a:prstGeom prst="rect">
            <a:avLst/>
          </a:prstGeom>
        </p:spPr>
      </p:pic>
    </p:spTree>
    <p:extLst>
      <p:ext uri="{BB962C8B-B14F-4D97-AF65-F5344CB8AC3E}">
        <p14:creationId xmlns:p14="http://schemas.microsoft.com/office/powerpoint/2010/main" val="40721117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0231E5-3C8B-81AD-B858-A4A86CF7112D}"/>
              </a:ext>
            </a:extLst>
          </p:cNvPr>
          <p:cNvGraphicFramePr>
            <a:graphicFrameLocks noGrp="1"/>
          </p:cNvGraphicFramePr>
          <p:nvPr>
            <p:extLst>
              <p:ext uri="{D42A27DB-BD31-4B8C-83A1-F6EECF244321}">
                <p14:modId xmlns:p14="http://schemas.microsoft.com/office/powerpoint/2010/main" val="2459852265"/>
              </p:ext>
            </p:extLst>
          </p:nvPr>
        </p:nvGraphicFramePr>
        <p:xfrm>
          <a:off x="340468" y="719666"/>
          <a:ext cx="11556460" cy="457200"/>
        </p:xfrm>
        <a:graphic>
          <a:graphicData uri="http://schemas.openxmlformats.org/drawingml/2006/table">
            <a:tbl>
              <a:tblPr firstRow="1" bandRow="1">
                <a:tableStyleId>{5C22544A-7EE6-4342-B048-85BDC9FD1C3A}</a:tableStyleId>
              </a:tblPr>
              <a:tblGrid>
                <a:gridCol w="11556460">
                  <a:extLst>
                    <a:ext uri="{9D8B030D-6E8A-4147-A177-3AD203B41FA5}">
                      <a16:colId xmlns:a16="http://schemas.microsoft.com/office/drawing/2014/main" val="39029232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Caneva 1 – Prólogo – Os cômicos – Apresentação</a:t>
                      </a:r>
                      <a:endParaRPr lang="pt-BR" sz="2400" dirty="0">
                        <a:solidFill>
                          <a:schemeClr val="tx1"/>
                        </a:solidFill>
                        <a:latin typeface="Arial Narrow" panose="020B0606020202030204" pitchFamily="34" charset="0"/>
                      </a:endParaRPr>
                    </a:p>
                  </a:txBody>
                  <a:tcPr>
                    <a:solidFill>
                      <a:schemeClr val="accent1">
                        <a:lumMod val="20000"/>
                        <a:lumOff val="80000"/>
                      </a:schemeClr>
                    </a:solidFill>
                  </a:tcPr>
                </a:tc>
                <a:extLst>
                  <a:ext uri="{0D108BD9-81ED-4DB2-BD59-A6C34878D82A}">
                    <a16:rowId xmlns:a16="http://schemas.microsoft.com/office/drawing/2014/main" val="430460734"/>
                  </a:ext>
                </a:extLst>
              </a:tr>
            </a:tbl>
          </a:graphicData>
        </a:graphic>
      </p:graphicFrame>
      <p:sp>
        <p:nvSpPr>
          <p:cNvPr id="4" name="CaixaDeTexto 3">
            <a:extLst>
              <a:ext uri="{FF2B5EF4-FFF2-40B4-BE49-F238E27FC236}">
                <a16:creationId xmlns:a16="http://schemas.microsoft.com/office/drawing/2014/main" id="{0F47CAFB-224A-9698-D238-058BD6A4B882}"/>
              </a:ext>
            </a:extLst>
          </p:cNvPr>
          <p:cNvSpPr txBox="1"/>
          <p:nvPr/>
        </p:nvSpPr>
        <p:spPr>
          <a:xfrm>
            <a:off x="340468" y="1439694"/>
            <a:ext cx="6721813" cy="646331"/>
          </a:xfrm>
          <a:prstGeom prst="rect">
            <a:avLst/>
          </a:prstGeom>
          <a:noFill/>
        </p:spPr>
        <p:txBody>
          <a:bodyPr wrap="square" rtlCol="0">
            <a:spAutoFit/>
          </a:bodyPr>
          <a:lstStyle/>
          <a:p>
            <a:r>
              <a:rPr lang="pt-BR" sz="1800" b="1" u="sng" kern="100" dirty="0">
                <a:effectLst/>
                <a:latin typeface="Arial Narrow" panose="020B0606020202030204" pitchFamily="34" charset="0"/>
                <a:ea typeface="Calibri" panose="020F0502020204030204" pitchFamily="34" charset="0"/>
                <a:cs typeface="Times New Roman" panose="02020603050405020304" pitchFamily="18" charset="0"/>
              </a:rPr>
              <a:t>Cena 1 – Apresentação da trupe e seus personagens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A007DA1F-39FC-A8E5-ACCB-76E0228DC85E}"/>
              </a:ext>
            </a:extLst>
          </p:cNvPr>
          <p:cNvSpPr txBox="1"/>
          <p:nvPr/>
        </p:nvSpPr>
        <p:spPr>
          <a:xfrm>
            <a:off x="340468" y="1984443"/>
            <a:ext cx="11400817" cy="4616648"/>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Música: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Deu boa tarde, deu boa noite. Apresentação da trupe.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Certamente não sabeis quem somos.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Nem de onde viemos.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Pois bem. Estamos aqui para lhes contar.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Bela: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Meu nome é Isabela! Mas pode me chamar de Bela!</a:t>
            </a: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Capitão Angu e Caroço: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Muito Bela!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Meu nome é Maricota! Mas pode me chamar de Maricota mesmo!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Ô muie danada!! [...]</a:t>
            </a: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Lavo, passo e cozinho pra esse bando de folgado aí ó.</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4862940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408968-3005-6872-1120-9D5B1F6182A4}"/>
              </a:ext>
            </a:extLst>
          </p:cNvPr>
          <p:cNvSpPr txBox="1"/>
          <p:nvPr/>
        </p:nvSpPr>
        <p:spPr>
          <a:xfrm>
            <a:off x="194553" y="525295"/>
            <a:ext cx="11692647" cy="6315575"/>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Eu sou o Capitão Angu! Defendo essa trupe com muita coragem e bravura de qualquer ameaça que apareça na minha frente porque eu sou é muito bravo!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(todos na ponta dos pés o assustam.)</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Ai!</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Toma vergonha rapaz!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(Joga-o no chão)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Eu.</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Avarento!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Sou Sr. Tadeu.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Mão de vaca!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chefe dessa trupe de comediantes.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Pão duro!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e mantenho esses artistas para levar a alegria da comédia a cada um de vocês.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Eu sou o caroço! Carroça mala e puxo carroça pra cima e pra baixo. E tô numa fome!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Como dissemos, somos uma trupe de comediantes. Viajamos o país afora de carroça, fazendo graça com aqueles que nos passam para trás  ao invés de nos agraciarem com essas poucas moedinhas que deixam cair pelos buracos da calça.</a:t>
            </a:r>
          </a:p>
          <a:p>
            <a:endParaRPr lang="pt-BR" dirty="0"/>
          </a:p>
        </p:txBody>
      </p:sp>
    </p:spTree>
    <p:extLst>
      <p:ext uri="{BB962C8B-B14F-4D97-AF65-F5344CB8AC3E}">
        <p14:creationId xmlns:p14="http://schemas.microsoft.com/office/powerpoint/2010/main" val="15582686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78426D3-4734-DD53-F36D-C4AFE6EDC093}"/>
              </a:ext>
            </a:extLst>
          </p:cNvPr>
          <p:cNvSpPr txBox="1"/>
          <p:nvPr/>
        </p:nvSpPr>
        <p:spPr>
          <a:xfrm>
            <a:off x="400050" y="847725"/>
            <a:ext cx="11553825" cy="1655581"/>
          </a:xfrm>
          <a:prstGeom prst="rect">
            <a:avLst/>
          </a:prstGeom>
          <a:noFill/>
        </p:spPr>
        <p:txBody>
          <a:bodyPr wrap="square" rtlCol="0">
            <a:spAutoFit/>
          </a:bodyPr>
          <a:lstStyle/>
          <a:p>
            <a:pPr algn="just">
              <a:lnSpc>
                <a:spcPct val="115000"/>
              </a:lnSpc>
              <a:spcAft>
                <a:spcPts val="800"/>
              </a:spcAft>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6D201E11-F200-CE70-C0CB-506DBD4F4C59}"/>
              </a:ext>
            </a:extLst>
          </p:cNvPr>
          <p:cNvSpPr txBox="1"/>
          <p:nvPr/>
        </p:nvSpPr>
        <p:spPr>
          <a:xfrm>
            <a:off x="238125" y="914400"/>
            <a:ext cx="11553825" cy="5890843"/>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Mas é importante dizer que almejamos o tão agraciado aplauso que enobrece nossas almas ...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Bela: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enche nossos corações de felicidade.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Só que como precisamos comer, vestir e viajar. Portanto não se faça de rogado quando no fim da peça quiser nos agradar com aquela moedinha que você tem aí no fundo do bolso nem que seja para ...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Nem que seja para mantermos nossos estômagos rasos com um bom prato de arroz com pequi.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Ah, quase me esqueci de dizer. Somos de Goiânia, Capital de Goiás e...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Quando eu quero mais eu vou pra Goiás!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Pequi...</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pequi é uma comida típica de nossa região.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Só que isso nem vem ao caso neste momento. </a:t>
            </a:r>
          </a:p>
          <a:p>
            <a:endParaRPr lang="pt-BR" dirty="0"/>
          </a:p>
        </p:txBody>
      </p:sp>
    </p:spTree>
    <p:extLst>
      <p:ext uri="{BB962C8B-B14F-4D97-AF65-F5344CB8AC3E}">
        <p14:creationId xmlns:p14="http://schemas.microsoft.com/office/powerpoint/2010/main" val="29262216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22D36DB-B8CF-A206-AEF6-FE9981C3D6B9}"/>
              </a:ext>
            </a:extLst>
          </p:cNvPr>
          <p:cNvSpPr txBox="1"/>
          <p:nvPr/>
        </p:nvSpPr>
        <p:spPr>
          <a:xfrm>
            <a:off x="232913" y="1086927"/>
            <a:ext cx="11692386" cy="5151538"/>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como vocês, serão nossos mecenas nesta noite.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Bela: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Nossos patrocinadores.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Daremos a vocês o direito de escolherem a peça que querem assistir.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sabem o que temos no nosso cardápio hoje? Sir William Shakespeare. Vocês poderão escolher entre Romeu e Julieta...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Bela: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cenas românticas da mais antiga história de amor de todos os tempos.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Ou também poderão ver Hamlet.</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Um conflito existencial de um príncipe, que resolve vingar a morte do pai.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Ser ou não ser! Eis a questão!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Encontram uma maneira de escolherem a peça. Improvisação. O público escolhe. Começa a peça.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Todos: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Então... com vocês! Romeu e Julieta! (ou Hamlet)</a:t>
            </a:r>
          </a:p>
          <a:p>
            <a:pPr algn="just" fontAlgn="base">
              <a:lnSpc>
                <a:spcPct val="115000"/>
              </a:lnSpc>
              <a:spcAft>
                <a:spcPts val="800"/>
              </a:spcAft>
              <a:tabLst>
                <a:tab pos="270510" algn="l"/>
              </a:tabLst>
            </a:pPr>
            <a:endPar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endParaRPr>
          </a:p>
        </p:txBody>
      </p:sp>
    </p:spTree>
    <p:extLst>
      <p:ext uri="{BB962C8B-B14F-4D97-AF65-F5344CB8AC3E}">
        <p14:creationId xmlns:p14="http://schemas.microsoft.com/office/powerpoint/2010/main" val="30262198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21DBBD3F-60BE-6557-1D05-04F68174626A}"/>
              </a:ext>
            </a:extLst>
          </p:cNvPr>
          <p:cNvGraphicFramePr>
            <a:graphicFrameLocks noGrp="1"/>
          </p:cNvGraphicFramePr>
          <p:nvPr>
            <p:extLst>
              <p:ext uri="{D42A27DB-BD31-4B8C-83A1-F6EECF244321}">
                <p14:modId xmlns:p14="http://schemas.microsoft.com/office/powerpoint/2010/main" val="540185543"/>
              </p:ext>
            </p:extLst>
          </p:nvPr>
        </p:nvGraphicFramePr>
        <p:xfrm>
          <a:off x="295275" y="719666"/>
          <a:ext cx="11601450" cy="370840"/>
        </p:xfrm>
        <a:graphic>
          <a:graphicData uri="http://schemas.openxmlformats.org/drawingml/2006/table">
            <a:tbl>
              <a:tblPr firstRow="1" bandRow="1">
                <a:tableStyleId>{5C22544A-7EE6-4342-B048-85BDC9FD1C3A}</a:tableStyleId>
              </a:tblPr>
              <a:tblGrid>
                <a:gridCol w="11601450">
                  <a:extLst>
                    <a:ext uri="{9D8B030D-6E8A-4147-A177-3AD203B41FA5}">
                      <a16:colId xmlns:a16="http://schemas.microsoft.com/office/drawing/2014/main" val="2624613819"/>
                    </a:ext>
                  </a:extLst>
                </a:gridCol>
              </a:tblGrid>
              <a:tr h="370840">
                <a:tc>
                  <a:txBody>
                    <a:bodyPr/>
                    <a:lstStyle/>
                    <a:p>
                      <a:pPr>
                        <a:lnSpc>
                          <a:spcPct val="107000"/>
                        </a:lnSpc>
                        <a:spcAft>
                          <a:spcPts val="800"/>
                        </a:spcAft>
                      </a:pPr>
                      <a:r>
                        <a:rPr lang="pt-BR" sz="2400" b="1" kern="1200" dirty="0">
                          <a:solidFill>
                            <a:schemeClr val="tx1"/>
                          </a:solidFill>
                          <a:effectLst/>
                          <a:highlight>
                            <a:srgbClr val="F4B083"/>
                          </a:highlight>
                          <a:latin typeface="Arial Narrow" panose="020B0606020202030204" pitchFamily="34" charset="0"/>
                          <a:ea typeface="+mn-ea"/>
                          <a:cs typeface="+mn-cs"/>
                        </a:rPr>
                        <a:t>Ato 1 – Romeu e Julieta</a:t>
                      </a:r>
                      <a:endParaRPr lang="pt-BR" sz="2400" kern="100" dirty="0">
                        <a:solidFill>
                          <a:schemeClr val="tx1"/>
                        </a:solidFill>
                        <a:effectLst/>
                        <a:highlight>
                          <a:srgbClr val="F4B083"/>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3049841381"/>
                  </a:ext>
                </a:extLst>
              </a:tr>
            </a:tbl>
          </a:graphicData>
        </a:graphic>
      </p:graphicFrame>
      <p:sp>
        <p:nvSpPr>
          <p:cNvPr id="4" name="CaixaDeTexto 3">
            <a:extLst>
              <a:ext uri="{FF2B5EF4-FFF2-40B4-BE49-F238E27FC236}">
                <a16:creationId xmlns:a16="http://schemas.microsoft.com/office/drawing/2014/main" id="{D10D7809-A25B-8436-F268-3CC9618ECF8B}"/>
              </a:ext>
            </a:extLst>
          </p:cNvPr>
          <p:cNvSpPr txBox="1"/>
          <p:nvPr/>
        </p:nvSpPr>
        <p:spPr>
          <a:xfrm>
            <a:off x="295275" y="1186774"/>
            <a:ext cx="11601450" cy="5041380"/>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PRIMEIRO ATO: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Baile de máscaras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Narrador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Cornetas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Primeiro ato de Romeu e Julieta. Na bela Verona, duas famílias iguais na dignidade, levados por antigos rancores, desencadeiam novos conflitos, manchando de sangue as ruas do lugar. É no berço dessas famílias rivais que nasceu um par de amantes, Romeu Montequio e Julieta Capuleto, que enterram com sua morte a constante fúria de seus pais. Numa noite estrelada um grande baile de máscaras na casa dos Capuletos conta com a presença inesperada de dois Montequis.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(Caroço) – Benvólio, é melhor disfarçar com um discurso ou entramos sem nenhuma explicação?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Benvólio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(Capitão Angu) – Ora, Romeu, discurso não vai bem</a:t>
            </a:r>
            <a:r>
              <a:rPr lang="pt-BR" sz="2400" kern="100" dirty="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hoje em dia. Entramos de uma vez. Basta fazer uma mesura e começamos a dançar.</a:t>
            </a:r>
          </a:p>
          <a:p>
            <a:endParaRPr lang="pt-BR" dirty="0"/>
          </a:p>
        </p:txBody>
      </p:sp>
    </p:spTree>
    <p:extLst>
      <p:ext uri="{BB962C8B-B14F-4D97-AF65-F5344CB8AC3E}">
        <p14:creationId xmlns:p14="http://schemas.microsoft.com/office/powerpoint/2010/main" val="11256714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BEBBC11-15AD-ACD2-D971-5EA30C2C1EEA}"/>
              </a:ext>
            </a:extLst>
          </p:cNvPr>
          <p:cNvSpPr txBox="1"/>
          <p:nvPr/>
        </p:nvSpPr>
        <p:spPr>
          <a:xfrm>
            <a:off x="476250" y="866775"/>
            <a:ext cx="11287125" cy="423257"/>
          </a:xfrm>
          <a:prstGeom prst="rect">
            <a:avLst/>
          </a:prstGeom>
          <a:noFill/>
        </p:spPr>
        <p:txBody>
          <a:bodyPr wrap="square" rtlCol="0">
            <a:spAutoFit/>
          </a:bodyPr>
          <a:lstStyle/>
          <a:p>
            <a:pPr algn="just">
              <a:lnSpc>
                <a:spcPct val="115000"/>
              </a:lnSpc>
              <a:tabLst>
                <a:tab pos="180340" algn="l"/>
              </a:tabLst>
            </a:pPr>
            <a:r>
              <a:rPr lang="pt-BR" sz="20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458B530-A47E-82D0-87F1-69E08E1FE742}"/>
              </a:ext>
            </a:extLst>
          </p:cNvPr>
          <p:cNvSpPr txBox="1"/>
          <p:nvPr/>
        </p:nvSpPr>
        <p:spPr>
          <a:xfrm>
            <a:off x="282102" y="651754"/>
            <a:ext cx="11579218" cy="4073744"/>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(Caroço) – Deem-me algo para cobrir o rosto.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Benvólio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(Capitão Angu) – Qualquer coisa, lá dentro faça bom uso das pernas. (em outro plano)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Ama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(Seu Tadeu) – Julieta! Vê-la casada é meu maior desejo.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Julieta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(Maricota) – Uma honra com que nunca sonhei.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Ama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(Seu Tadeu) – Moças de respeito mais jovens que você já são mães de família. Hoje terá um lindo baile, quem sabe você não encontra um amor...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Julieta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(Maricota) – vou procurar olhar. </a:t>
            </a:r>
          </a:p>
          <a:p>
            <a:pPr algn="just">
              <a:lnSpc>
                <a:spcPct val="115000"/>
              </a:lnSpc>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(Dançam. Romeu e Julieta se encontram)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1400" b="1" kern="1800" spc="-4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1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9A49B47E-5AE4-9E68-BDC7-E662A03BA1A7}"/>
              </a:ext>
            </a:extLst>
          </p:cNvPr>
          <p:cNvGraphicFramePr>
            <a:graphicFrameLocks noGrp="1"/>
          </p:cNvGraphicFramePr>
          <p:nvPr>
            <p:extLst>
              <p:ext uri="{D42A27DB-BD31-4B8C-83A1-F6EECF244321}">
                <p14:modId xmlns:p14="http://schemas.microsoft.com/office/powerpoint/2010/main" val="1525039467"/>
              </p:ext>
            </p:extLst>
          </p:nvPr>
        </p:nvGraphicFramePr>
        <p:xfrm>
          <a:off x="330680" y="4182895"/>
          <a:ext cx="11530640" cy="423258"/>
        </p:xfrm>
        <a:graphic>
          <a:graphicData uri="http://schemas.openxmlformats.org/drawingml/2006/table">
            <a:tbl>
              <a:tblPr firstRow="1" bandRow="1">
                <a:tableStyleId>{5C22544A-7EE6-4342-B048-85BDC9FD1C3A}</a:tableStyleId>
              </a:tblPr>
              <a:tblGrid>
                <a:gridCol w="11530640">
                  <a:extLst>
                    <a:ext uri="{9D8B030D-6E8A-4147-A177-3AD203B41FA5}">
                      <a16:colId xmlns:a16="http://schemas.microsoft.com/office/drawing/2014/main" val="2270088076"/>
                    </a:ext>
                  </a:extLst>
                </a:gridCol>
              </a:tblGrid>
              <a:tr h="423258">
                <a:tc>
                  <a:txBody>
                    <a:bodyPr/>
                    <a:lstStyle/>
                    <a:p>
                      <a:pPr algn="r"/>
                      <a:r>
                        <a:rPr lang="pt-BR" sz="2000" b="1" kern="1200" dirty="0">
                          <a:solidFill>
                            <a:schemeClr val="tx1"/>
                          </a:solidFill>
                          <a:effectLst/>
                          <a:latin typeface="Arial Narrow" panose="020B0606020202030204" pitchFamily="34" charset="0"/>
                          <a:ea typeface="+mn-ea"/>
                          <a:cs typeface="+mn-cs"/>
                        </a:rPr>
                        <a:t>...ou seguindo a escolha do público</a:t>
                      </a:r>
                      <a:endParaRPr lang="pt-BR" sz="2000" dirty="0">
                        <a:solidFill>
                          <a:schemeClr val="tx1"/>
                        </a:solidFill>
                        <a:latin typeface="Arial Narrow" panose="020B0606020202030204" pitchFamily="34" charset="0"/>
                      </a:endParaRPr>
                    </a:p>
                  </a:txBody>
                  <a:tcPr>
                    <a:solidFill>
                      <a:schemeClr val="accent2">
                        <a:lumMod val="40000"/>
                        <a:lumOff val="60000"/>
                      </a:schemeClr>
                    </a:solidFill>
                  </a:tcPr>
                </a:tc>
                <a:extLst>
                  <a:ext uri="{0D108BD9-81ED-4DB2-BD59-A6C34878D82A}">
                    <a16:rowId xmlns:a16="http://schemas.microsoft.com/office/drawing/2014/main" val="2916463422"/>
                  </a:ext>
                </a:extLst>
              </a:tr>
            </a:tbl>
          </a:graphicData>
        </a:graphic>
      </p:graphicFrame>
      <p:graphicFrame>
        <p:nvGraphicFramePr>
          <p:cNvPr id="5" name="Tabela 4">
            <a:extLst>
              <a:ext uri="{FF2B5EF4-FFF2-40B4-BE49-F238E27FC236}">
                <a16:creationId xmlns:a16="http://schemas.microsoft.com/office/drawing/2014/main" id="{BC73F929-E15F-9C3D-8FD3-92851DA7D6E4}"/>
              </a:ext>
            </a:extLst>
          </p:cNvPr>
          <p:cNvGraphicFramePr>
            <a:graphicFrameLocks noGrp="1"/>
          </p:cNvGraphicFramePr>
          <p:nvPr>
            <p:extLst>
              <p:ext uri="{D42A27DB-BD31-4B8C-83A1-F6EECF244321}">
                <p14:modId xmlns:p14="http://schemas.microsoft.com/office/powerpoint/2010/main" val="1678686690"/>
              </p:ext>
            </p:extLst>
          </p:nvPr>
        </p:nvGraphicFramePr>
        <p:xfrm>
          <a:off x="330680" y="4821173"/>
          <a:ext cx="11530640" cy="457200"/>
        </p:xfrm>
        <a:graphic>
          <a:graphicData uri="http://schemas.openxmlformats.org/drawingml/2006/table">
            <a:tbl>
              <a:tblPr firstRow="1" bandRow="1">
                <a:tableStyleId>{5C22544A-7EE6-4342-B048-85BDC9FD1C3A}</a:tableStyleId>
              </a:tblPr>
              <a:tblGrid>
                <a:gridCol w="11530640">
                  <a:extLst>
                    <a:ext uri="{9D8B030D-6E8A-4147-A177-3AD203B41FA5}">
                      <a16:colId xmlns:a16="http://schemas.microsoft.com/office/drawing/2014/main" val="3148915871"/>
                    </a:ext>
                  </a:extLst>
                </a:gridCol>
              </a:tblGrid>
              <a:tr h="422035">
                <a:tc>
                  <a:txBody>
                    <a:bodyPr/>
                    <a:lstStyle/>
                    <a:p>
                      <a:r>
                        <a:rPr lang="pt-BR" sz="2400" b="1" kern="1200" dirty="0">
                          <a:solidFill>
                            <a:schemeClr val="tx1"/>
                          </a:solidFill>
                          <a:effectLst/>
                          <a:latin typeface="Arial Narrow" panose="020B0606020202030204" pitchFamily="34" charset="0"/>
                          <a:ea typeface="+mn-ea"/>
                          <a:cs typeface="+mn-cs"/>
                        </a:rPr>
                        <a:t>Ato 1 – Hamlet</a:t>
                      </a:r>
                      <a:endParaRPr lang="pt-BR" sz="2400" dirty="0">
                        <a:solidFill>
                          <a:schemeClr val="tx1"/>
                        </a:solidFill>
                        <a:latin typeface="Arial Narrow" panose="020B0606020202030204" pitchFamily="34" charset="0"/>
                      </a:endParaRPr>
                    </a:p>
                  </a:txBody>
                  <a:tcPr>
                    <a:solidFill>
                      <a:schemeClr val="accent2">
                        <a:lumMod val="40000"/>
                        <a:lumOff val="60000"/>
                      </a:schemeClr>
                    </a:solidFill>
                  </a:tcPr>
                </a:tc>
                <a:extLst>
                  <a:ext uri="{0D108BD9-81ED-4DB2-BD59-A6C34878D82A}">
                    <a16:rowId xmlns:a16="http://schemas.microsoft.com/office/drawing/2014/main" val="1217669818"/>
                  </a:ext>
                </a:extLst>
              </a:tr>
            </a:tbl>
          </a:graphicData>
        </a:graphic>
      </p:graphicFrame>
      <p:sp>
        <p:nvSpPr>
          <p:cNvPr id="7" name="CaixaDeTexto 6">
            <a:extLst>
              <a:ext uri="{FF2B5EF4-FFF2-40B4-BE49-F238E27FC236}">
                <a16:creationId xmlns:a16="http://schemas.microsoft.com/office/drawing/2014/main" id="{395E5F93-46D9-D00F-D2E9-210693D53E7B}"/>
              </a:ext>
            </a:extLst>
          </p:cNvPr>
          <p:cNvSpPr txBox="1"/>
          <p:nvPr/>
        </p:nvSpPr>
        <p:spPr>
          <a:xfrm>
            <a:off x="330680" y="5622587"/>
            <a:ext cx="11432695" cy="738664"/>
          </a:xfrm>
          <a:prstGeom prst="rect">
            <a:avLst/>
          </a:prstGeom>
          <a:noFill/>
        </p:spPr>
        <p:txBody>
          <a:bodyPr wrap="square" rtlCol="0">
            <a:spAutoFit/>
          </a:bodyPr>
          <a:lstStyle/>
          <a:p>
            <a:pPr algn="ct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PRIMEIRO ATO: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Espectro fala a Hamlet)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745051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F3FDFE9-6526-E300-C97B-9AA977504A43}"/>
              </a:ext>
            </a:extLst>
          </p:cNvPr>
          <p:cNvSpPr txBox="1"/>
          <p:nvPr/>
        </p:nvSpPr>
        <p:spPr>
          <a:xfrm>
            <a:off x="221411" y="465460"/>
            <a:ext cx="11749177" cy="7400231"/>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Narrador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(Entra Hamlet)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Elsinor, Reino da Dinamarca. O Jovem príncipe Hamlet, assiste em luto ao casamento de sua mãe Gertrudes com seu Tio Claudius, que na ocasião é coroado Rei. </a:t>
            </a:r>
          </a:p>
          <a:p>
            <a:pPr algn="just">
              <a:lnSpc>
                <a:spcPct val="115000"/>
              </a:lnSpc>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(Entram Claudios e Gertrudes que são coroados e saem)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Rainha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(Bela) – Hamlet, meu filho, arranca de ti essa coloração noturna e olha PC com olhar de amigo o Rei da Dinamarca.</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(Seu Tadeu) – Querido sobrinho e agora também filho Hamlet, por que estas nuvens sombrias ainda pairam sob seu semblante? Hamlet – Mais do que sobrinho. Muito menos que filho... Me protejo Senhor, por estar tão perto do sol.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Rainha (Bela) – chega de andar com os olhos abaixados procurando seu nobre pai no pó inutilmente. Tudo que vive, morre, atravessando a vida para a eternidade.</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Narrador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Após o casamento, Hamlet recebe a visita do fantasma de seu pai.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Espectro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(Caroço) – Hamlet! Contaram por aí que, adormecido em meu pomar, fui mordido por uma serpente e todos os ouvidos da Dinamarca foram covardemente enganados; mas tu sabes, nobre jovem, que a serpente que tirou a vida de teu pai carrega agora sua coroa. </a:t>
            </a: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15000"/>
              </a:lnSpc>
              <a:tabLst>
                <a:tab pos="180340" algn="l"/>
              </a:tabLst>
            </a:pPr>
            <a:endParaRPr lang="pt-BR"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LcParenR"/>
              <a:tabLst>
                <a:tab pos="180340" algn="l"/>
              </a:tabLs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LcParenR"/>
              <a:tabLst>
                <a:tab pos="180340" algn="l"/>
              </a:tabLs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89426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6BB3C7D-0D76-D6F6-8EE7-CF271F43174E}"/>
              </a:ext>
            </a:extLst>
          </p:cNvPr>
          <p:cNvSpPr txBox="1"/>
          <p:nvPr/>
        </p:nvSpPr>
        <p:spPr>
          <a:xfrm>
            <a:off x="398834" y="628651"/>
            <a:ext cx="11497891" cy="4028539"/>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Hamlet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(Capitão Angu) – Ó, Minha alma profética! Meu tio!</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Espectro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(Caroço) –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(Voz)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Sim! Aquela besta adúltera... privou-me a um só tempo da vida, da coroa e da rainha!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(Sai)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Hamlet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(Capitão Angu) – Ó vilão. Maldito e sorridente vilão! Eis aí, tio, o que realmente és. Quero que das tábuas de minha memória se apaguem todas as lembranças triviais. [...]</a:t>
            </a:r>
          </a:p>
          <a:p>
            <a:pPr algn="just">
              <a:lnSpc>
                <a:spcPct val="115000"/>
              </a:lnSpc>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(Sai Hamlet)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Clr>
                <a:srgbClr val="000000"/>
              </a:buClr>
              <a:tabLst>
                <a:tab pos="27051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Clr>
                <a:srgbClr val="000000"/>
              </a:buClr>
              <a:tabLst>
                <a:tab pos="27051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fontAlgn="base">
              <a:lnSpc>
                <a:spcPct val="115000"/>
              </a:lnSpc>
              <a:spcAft>
                <a:spcPts val="800"/>
              </a:spcAft>
              <a:buClr>
                <a:srgbClr val="000000"/>
              </a:buClr>
              <a:tabLst>
                <a:tab pos="270510" algn="l"/>
              </a:tabLst>
            </a:pPr>
            <a:endParaRPr lang="pt-BR" sz="2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5336C1F3-1DFC-0FED-9DAA-EBE91E4085C6}"/>
              </a:ext>
            </a:extLst>
          </p:cNvPr>
          <p:cNvGraphicFramePr>
            <a:graphicFrameLocks noGrp="1"/>
          </p:cNvGraphicFramePr>
          <p:nvPr>
            <p:extLst>
              <p:ext uri="{D42A27DB-BD31-4B8C-83A1-F6EECF244321}">
                <p14:modId xmlns:p14="http://schemas.microsoft.com/office/powerpoint/2010/main" val="288531758"/>
              </p:ext>
            </p:extLst>
          </p:nvPr>
        </p:nvGraphicFramePr>
        <p:xfrm>
          <a:off x="398834" y="3239310"/>
          <a:ext cx="11394332" cy="457200"/>
        </p:xfrm>
        <a:graphic>
          <a:graphicData uri="http://schemas.openxmlformats.org/drawingml/2006/table">
            <a:tbl>
              <a:tblPr firstRow="1" bandRow="1">
                <a:tableStyleId>{5C22544A-7EE6-4342-B048-85BDC9FD1C3A}</a:tableStyleId>
              </a:tblPr>
              <a:tblGrid>
                <a:gridCol w="11394332">
                  <a:extLst>
                    <a:ext uri="{9D8B030D-6E8A-4147-A177-3AD203B41FA5}">
                      <a16:colId xmlns:a16="http://schemas.microsoft.com/office/drawing/2014/main" val="3491435860"/>
                    </a:ext>
                  </a:extLst>
                </a:gridCol>
              </a:tblGrid>
              <a:tr h="437745">
                <a:tc>
                  <a:txBody>
                    <a:bodyPr/>
                    <a:lstStyle/>
                    <a:p>
                      <a:r>
                        <a:rPr lang="pt-BR" sz="2400" b="1" i="1" kern="1200" dirty="0">
                          <a:solidFill>
                            <a:schemeClr val="tx1"/>
                          </a:solidFill>
                          <a:effectLst/>
                          <a:latin typeface="Arial Narrow" panose="020B0606020202030204" pitchFamily="34" charset="0"/>
                          <a:ea typeface="+mn-ea"/>
                          <a:cs typeface="+mn-cs"/>
                        </a:rPr>
                        <a:t>Caneva 2 – Os Cômicos – O resultado da loteria</a:t>
                      </a:r>
                      <a:endParaRPr lang="pt-BR" sz="2400" dirty="0">
                        <a:solidFill>
                          <a:schemeClr val="tx1"/>
                        </a:solidFill>
                        <a:latin typeface="Arial Narrow" panose="020B0606020202030204" pitchFamily="34" charset="0"/>
                      </a:endParaRPr>
                    </a:p>
                  </a:txBody>
                  <a:tcPr>
                    <a:solidFill>
                      <a:schemeClr val="accent2">
                        <a:lumMod val="40000"/>
                        <a:lumOff val="60000"/>
                      </a:schemeClr>
                    </a:solidFill>
                  </a:tcPr>
                </a:tc>
                <a:extLst>
                  <a:ext uri="{0D108BD9-81ED-4DB2-BD59-A6C34878D82A}">
                    <a16:rowId xmlns:a16="http://schemas.microsoft.com/office/drawing/2014/main" val="461261057"/>
                  </a:ext>
                </a:extLst>
              </a:tr>
            </a:tbl>
          </a:graphicData>
        </a:graphic>
      </p:graphicFrame>
      <p:sp>
        <p:nvSpPr>
          <p:cNvPr id="5" name="CaixaDeTexto 4">
            <a:extLst>
              <a:ext uri="{FF2B5EF4-FFF2-40B4-BE49-F238E27FC236}">
                <a16:creationId xmlns:a16="http://schemas.microsoft.com/office/drawing/2014/main" id="{68EA9E0E-95F9-7C00-1A80-47AA29B7502E}"/>
              </a:ext>
            </a:extLst>
          </p:cNvPr>
          <p:cNvSpPr txBox="1"/>
          <p:nvPr/>
        </p:nvSpPr>
        <p:spPr>
          <a:xfrm>
            <a:off x="496111" y="3968885"/>
            <a:ext cx="6313251" cy="738664"/>
          </a:xfrm>
          <a:prstGeom prst="rect">
            <a:avLst/>
          </a:prstGeom>
          <a:noFill/>
        </p:spPr>
        <p:txBody>
          <a:bodyPr wrap="square" rtlCol="0">
            <a:spAutoFit/>
          </a:bodyPr>
          <a:lstStyle/>
          <a:p>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Cena 2 – O resultado do jogo do bicho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8282785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048803D-3732-E035-55E9-6F310B671F37}"/>
              </a:ext>
            </a:extLst>
          </p:cNvPr>
          <p:cNvSpPr txBox="1"/>
          <p:nvPr/>
        </p:nvSpPr>
        <p:spPr>
          <a:xfrm>
            <a:off x="272375" y="622571"/>
            <a:ext cx="11498094" cy="5761577"/>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(entra conferindo contas) Ah, meudivinopadeterno. IPTU, IPVA, ICMS, ISSQN, (no meio uma foto de uma de suas mulheres) Opa, essa aqui não! Gasta um dinheirão, mas compensa! (Beija e guarda) IPASGO, Imposto de Renda. Ô meu Deus! [...] Como que faz pra pagar esse tanto de dívida? (joga pra cima) com uma merreca de dinheiro? Como que um artista sobrevive desse jeito? Ainda mais levando nas costas uma carroça cheia de cenário e figurino e mais quatro comediantes. Eu preciso arrumar um solução. Mas qual? Ficar rico!? Como!? [...] Se pelo menos eu soubesse fazer outra coisa... (acha o bilhete) opa. Opa. Opa. Parece que achei a solução de todos os meus problemas. Ou o começo de todos eles. (Raspa o bilhete e fica atônito. Em câmera lenta começa a gritar até soltar altos brados de felicidade.)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Ganhei. Ganhei. Ganhei!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quê!?</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Maricotinha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que foi Seu Tadeu!?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 gritaria é essa, gente!?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Opa nada não!</a:t>
            </a:r>
          </a:p>
          <a:p>
            <a:pPr algn="just"/>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903561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3F0385B-EFEC-494F-A838-78F36B930DBD}"/>
              </a:ext>
            </a:extLst>
          </p:cNvPr>
          <p:cNvSpPr txBox="1"/>
          <p:nvPr/>
        </p:nvSpPr>
        <p:spPr>
          <a:xfrm>
            <a:off x="232913" y="638355"/>
            <a:ext cx="11576649" cy="5906682"/>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Bela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Como nada tio! O senhor tava numa gritaria danada agora, que eu até assustei!</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Ah eu tava eh!? </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Tava sim senhor!</a:t>
            </a:r>
          </a:p>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Seu Tadeu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Ah gente que tentação. Era mesmo... Era sei lá, eu gritando: Sonhei! Sonhei! Pode todo mundo ir trabalhar! (Saem. Maricotinha à espreita espiona).</a:t>
            </a: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p>
          <a:p>
            <a:pPr algn="just" fontAlgn="base">
              <a:lnSpc>
                <a:spcPct val="115000"/>
              </a:lnSpc>
              <a:spcAft>
                <a:spcPts val="800"/>
              </a:spcAft>
            </a:pPr>
            <a:endParaRPr lang="pt-BR" sz="2400" kern="100" dirty="0">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Curiosidade:</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canevas é o resumo (o roteiro*) de uma peça, para as improvisações dos atores, em particular na Commedia dell'arte*.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https://dicionariodeteatro.blogspot.com/2010/08/canevas.html. Acesso em: 15 ago. 2024.</a:t>
            </a:r>
            <a:endParaRPr lang="pt-BR" sz="10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55735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3F0D4BB-4AB0-3C5C-94A7-25DD36D36A09}"/>
              </a:ext>
            </a:extLst>
          </p:cNvPr>
          <p:cNvGraphicFramePr>
            <a:graphicFrameLocks noGrp="1"/>
          </p:cNvGraphicFramePr>
          <p:nvPr>
            <p:extLst>
              <p:ext uri="{D42A27DB-BD31-4B8C-83A1-F6EECF244321}">
                <p14:modId xmlns:p14="http://schemas.microsoft.com/office/powerpoint/2010/main" val="2660675315"/>
              </p:ext>
            </p:extLst>
          </p:nvPr>
        </p:nvGraphicFramePr>
        <p:xfrm>
          <a:off x="282103" y="825554"/>
          <a:ext cx="11498094" cy="5059680"/>
        </p:xfrm>
        <a:graphic>
          <a:graphicData uri="http://schemas.openxmlformats.org/drawingml/2006/table">
            <a:tbl>
              <a:tblPr firstRow="1" bandRow="1">
                <a:tableStyleId>{5C22544A-7EE6-4342-B048-85BDC9FD1C3A}</a:tableStyleId>
              </a:tblPr>
              <a:tblGrid>
                <a:gridCol w="11498094">
                  <a:extLst>
                    <a:ext uri="{9D8B030D-6E8A-4147-A177-3AD203B41FA5}">
                      <a16:colId xmlns:a16="http://schemas.microsoft.com/office/drawing/2014/main" val="1748360519"/>
                    </a:ext>
                  </a:extLst>
                </a:gridCol>
              </a:tblGrid>
              <a:tr h="5029201">
                <a:tc>
                  <a:txBody>
                    <a:bodyPr/>
                    <a:lstStyle/>
                    <a:p>
                      <a:pPr algn="just"/>
                      <a:r>
                        <a:rPr lang="pt-BR" sz="2400" b="1" kern="1200" dirty="0">
                          <a:solidFill>
                            <a:schemeClr val="tx1"/>
                          </a:solidFill>
                          <a:effectLst/>
                          <a:latin typeface="Arial Narrow" panose="020B0606020202030204" pitchFamily="34" charset="0"/>
                          <a:ea typeface="+mn-ea"/>
                          <a:cs typeface="+mn-cs"/>
                        </a:rPr>
                        <a:t>Para saber mais!</a:t>
                      </a:r>
                    </a:p>
                    <a:p>
                      <a:pPr algn="just"/>
                      <a:r>
                        <a:rPr lang="pt-BR" sz="2400" b="1" kern="1200" dirty="0">
                          <a:solidFill>
                            <a:schemeClr val="tx1"/>
                          </a:solidFill>
                          <a:effectLst/>
                          <a:latin typeface="Arial Narrow" panose="020B0606020202030204" pitchFamily="34" charset="0"/>
                          <a:ea typeface="+mn-ea"/>
                          <a:cs typeface="+mn-cs"/>
                        </a:rPr>
                        <a:t>Estrutura do gênero dramático</a:t>
                      </a:r>
                    </a:p>
                    <a:p>
                      <a:pPr algn="just"/>
                      <a:r>
                        <a:rPr lang="pt-BR" sz="2400" b="0" kern="1200" dirty="0">
                          <a:solidFill>
                            <a:schemeClr val="tx1"/>
                          </a:solidFill>
                          <a:effectLst/>
                          <a:latin typeface="Arial Narrow" panose="020B0606020202030204" pitchFamily="34" charset="0"/>
                          <a:ea typeface="+mn-ea"/>
                          <a:cs typeface="+mn-cs"/>
                        </a:rPr>
                        <a:t>Os autores dos textos do gênero dramático são chamados de dramaturgos que, junto aos atores (que encenam o texto), são os emissores e, por sua vez, os receptores são o público. Assim, os textos dramáticos, além de serem constituídos de personagens (protagonistas, secundárias ou figurantes), são compostos pelo espaço e pelo tempo. Geralmente, os textos destinados ao teatro possuem uma estrutura interna básica, a saber: Apresentação: faz-se a exposição tanto dos personagens quanto da ação a ser desenvolvida. / Conflito: o momento em que surge as peripécias da ação dramática. / Desenlace: Momento de conclusão, encerramento ou desfecho da ação dramática. Além da estrutura interna inerente ao texto dramático, tem-se a estrutura externa do gênero dramático, tal qual os atos e cenas, de forma que o primeiro corresponde à mudança dos cenários necessários para a representação, enquanto o segundo, designa as mudanças (entrada ou saída) dos personagens. Observe que cada cena corresponde a uma unidade da ação dramática.</a:t>
                      </a:r>
                    </a:p>
                    <a:p>
                      <a:pPr algn="r"/>
                      <a:r>
                        <a:rPr lang="pt-BR" sz="1400" b="0" kern="1200" dirty="0">
                          <a:solidFill>
                            <a:schemeClr val="tx1"/>
                          </a:solidFill>
                          <a:effectLst/>
                          <a:latin typeface="Arial Narrow" panose="020B0606020202030204" pitchFamily="34" charset="0"/>
                          <a:ea typeface="+mn-ea"/>
                          <a:cs typeface="+mn-cs"/>
                        </a:rPr>
                        <a:t>Disponível em: https://www.todamateria.com.br/genero-dramatico/. Acesso em: 25 jul. 2024 (adaptado).</a:t>
                      </a:r>
                      <a:endParaRPr lang="pt-BR" sz="14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2638089547"/>
                  </a:ext>
                </a:extLst>
              </a:tr>
            </a:tbl>
          </a:graphicData>
        </a:graphic>
      </p:graphicFrame>
    </p:spTree>
    <p:extLst>
      <p:ext uri="{BB962C8B-B14F-4D97-AF65-F5344CB8AC3E}">
        <p14:creationId xmlns:p14="http://schemas.microsoft.com/office/powerpoint/2010/main" val="23353483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1B09CCE-3A97-E4DC-F76D-8AE4AD18789D}"/>
              </a:ext>
            </a:extLst>
          </p:cNvPr>
          <p:cNvSpPr txBox="1"/>
          <p:nvPr/>
        </p:nvSpPr>
        <p:spPr>
          <a:xfrm>
            <a:off x="272374" y="466928"/>
            <a:ext cx="11632080" cy="6118855"/>
          </a:xfrm>
          <a:prstGeom prst="rect">
            <a:avLst/>
          </a:prstGeom>
          <a:noFill/>
        </p:spPr>
        <p:txBody>
          <a:bodyPr wrap="square" rtlCol="0">
            <a:spAutoFit/>
          </a:bodyPr>
          <a:lstStyle/>
          <a:p>
            <a:pP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Sumiço da Carroça é um texto dramático (teatral), principalmente por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ter  mudança de cenários e/ou personagens.</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ser um texto (uma peça) que foi escrito(a) para ser encenado(a).</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não ter concentração no conflito, por isso não há expectativa para ocorrer o desenlace.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apresentar enredo, personagens, tempo, espaço, apresenta diversos momentos de ação.</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apresentar diálogo entre as personagens e algumas observações no corpo do texto sobre cena, espaço, ato e        personagens.</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apresentar as “rubricas”, ou seja, “didascálias”(elementos visuais, marcas que orientam quanto à ambientação, iluminação, cenário, roupas, gestos, vozes das personagens entre outros aspectos). </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introdutório, que aparece antes da peça “O Sumiço da Carroça”, é um “prólogo”, isto é, escrita preliminar, introdução. A finalidade do prólogo é contextualizar o enredo. Transcreva do texto introdutório (prólogo) uma parte que melhor resume a apresentação peça.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50319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DFD4264-B464-E84F-93EB-8596600B053D}"/>
              </a:ext>
            </a:extLst>
          </p:cNvPr>
          <p:cNvSpPr txBox="1"/>
          <p:nvPr/>
        </p:nvSpPr>
        <p:spPr>
          <a:xfrm>
            <a:off x="250167" y="905774"/>
            <a:ext cx="11231591" cy="4154984"/>
          </a:xfrm>
          <a:prstGeom prst="rect">
            <a:avLst/>
          </a:prstGeom>
          <a:noFill/>
        </p:spPr>
        <p:txBody>
          <a:bodyPr wrap="square" rtlCol="0">
            <a:spAutoFit/>
          </a:bodyPr>
          <a:lstStyle/>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dramático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t>
            </a: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um dos gêneros literários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 está relacionado a textos escritos para serem encenados por atores. Assim, uma peça teatral é dividida em atos e cenas, além de apresentar rubricas e falas das personagens. As “rubricas”, ou seja, as marcações cênicas apresentam instruções para que atores e diretores desenvolvam, produzam o espetáculo. Retire do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Ato 1 – Romeu e Julieta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exemplos de ‘rubricas’.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latin typeface="Arial Narrow" panose="020B0606020202030204" pitchFamily="34"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Ama – Julieta! Vê-</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la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casada é meu maior desejo.”, o termo destacado está substituindo qual palavra?</a:t>
            </a:r>
          </a:p>
          <a:p>
            <a:endParaRPr lang="pt-BR" dirty="0"/>
          </a:p>
          <a:p>
            <a:endParaRPr lang="pt-BR" dirty="0"/>
          </a:p>
          <a:p>
            <a:endParaRPr lang="pt-BR" dirty="0"/>
          </a:p>
          <a:p>
            <a:endParaRPr lang="pt-BR" dirty="0"/>
          </a:p>
        </p:txBody>
      </p:sp>
    </p:spTree>
    <p:extLst>
      <p:ext uri="{BB962C8B-B14F-4D97-AF65-F5344CB8AC3E}">
        <p14:creationId xmlns:p14="http://schemas.microsoft.com/office/powerpoint/2010/main" val="26837165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49101FF-2829-9853-9EFC-4DE65776828B}"/>
              </a:ext>
            </a:extLst>
          </p:cNvPr>
          <p:cNvGraphicFramePr>
            <a:graphicFrameLocks noGrp="1"/>
          </p:cNvGraphicFramePr>
          <p:nvPr>
            <p:extLst>
              <p:ext uri="{D42A27DB-BD31-4B8C-83A1-F6EECF244321}">
                <p14:modId xmlns:p14="http://schemas.microsoft.com/office/powerpoint/2010/main" val="1927498626"/>
              </p:ext>
            </p:extLst>
          </p:nvPr>
        </p:nvGraphicFramePr>
        <p:xfrm>
          <a:off x="418289" y="719666"/>
          <a:ext cx="11391090" cy="457200"/>
        </p:xfrm>
        <a:graphic>
          <a:graphicData uri="http://schemas.openxmlformats.org/drawingml/2006/table">
            <a:tbl>
              <a:tblPr firstRow="1" bandRow="1">
                <a:tableStyleId>{5C22544A-7EE6-4342-B048-85BDC9FD1C3A}</a:tableStyleId>
              </a:tblPr>
              <a:tblGrid>
                <a:gridCol w="11391090">
                  <a:extLst>
                    <a:ext uri="{9D8B030D-6E8A-4147-A177-3AD203B41FA5}">
                      <a16:colId xmlns:a16="http://schemas.microsoft.com/office/drawing/2014/main" val="761810194"/>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GRUPO DE ATIVIDADES 2</a:t>
                      </a:r>
                      <a:endParaRPr lang="pt-BR" sz="2400" dirty="0">
                        <a:solidFill>
                          <a:schemeClr val="tx1"/>
                        </a:solidFill>
                        <a:latin typeface="Arial Narrow" panose="020B0606020202030204" pitchFamily="34" charset="0"/>
                      </a:endParaRPr>
                    </a:p>
                  </a:txBody>
                  <a:tcPr/>
                </a:tc>
                <a:extLst>
                  <a:ext uri="{0D108BD9-81ED-4DB2-BD59-A6C34878D82A}">
                    <a16:rowId xmlns:a16="http://schemas.microsoft.com/office/drawing/2014/main" val="1343049816"/>
                  </a:ext>
                </a:extLst>
              </a:tr>
            </a:tbl>
          </a:graphicData>
        </a:graphic>
      </p:graphicFrame>
      <p:sp>
        <p:nvSpPr>
          <p:cNvPr id="7" name="CaixaDeTexto 6">
            <a:extLst>
              <a:ext uri="{FF2B5EF4-FFF2-40B4-BE49-F238E27FC236}">
                <a16:creationId xmlns:a16="http://schemas.microsoft.com/office/drawing/2014/main" id="{D1E55377-71F8-5911-7011-2D82A308C5DB}"/>
              </a:ext>
            </a:extLst>
          </p:cNvPr>
          <p:cNvSpPr txBox="1"/>
          <p:nvPr/>
        </p:nvSpPr>
        <p:spPr>
          <a:xfrm>
            <a:off x="486383" y="1313234"/>
            <a:ext cx="4105072" cy="738664"/>
          </a:xfrm>
          <a:prstGeom prst="rect">
            <a:avLst/>
          </a:prstGeom>
          <a:noFill/>
        </p:spPr>
        <p:txBody>
          <a:bodyPr wrap="square" rtlCol="0">
            <a:spAutoFit/>
          </a:bodyPr>
          <a:lstStyle/>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8" name="CaixaDeTexto 7">
            <a:extLst>
              <a:ext uri="{FF2B5EF4-FFF2-40B4-BE49-F238E27FC236}">
                <a16:creationId xmlns:a16="http://schemas.microsoft.com/office/drawing/2014/main" id="{53C3CD08-C669-1A71-B1CF-492F61E622A8}"/>
              </a:ext>
            </a:extLst>
          </p:cNvPr>
          <p:cNvSpPr txBox="1"/>
          <p:nvPr/>
        </p:nvSpPr>
        <p:spPr>
          <a:xfrm>
            <a:off x="418290" y="1964987"/>
            <a:ext cx="11274358" cy="4413516"/>
          </a:xfrm>
          <a:prstGeom prst="rect">
            <a:avLst/>
          </a:prstGeom>
          <a:noFill/>
        </p:spPr>
        <p:txBody>
          <a:bodyPr wrap="square" rtlCol="0">
            <a:spAutoFit/>
          </a:bodyPr>
          <a:lstStyle/>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No texto dramático, além das instruções (marcas cênicas, rubricas), há  também indicações das personagens e de suas falas. Esse gênero textual é produzido para ser encenado em um palco. A ação transcorre por meio das falas dos atores e de seu deslocamento no cenário. Dessa forma, o texto teatral é, normalmente, o primeiro passo para a realização de um espetáculo, pois  é um projeto a ser posto em prática. Retire do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Ato 1 – Hamlet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 fragmento que mostra ações de fala e comportamento acontecendo no palco.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 Sublinhe no trecho as expressões que mostram subjetividade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(referem-se ao universo interno e perceptivo de uma das personagens).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Eu sou o caroço! Carroça mala e puxo carroça pra cima e pra baixo. E tô numa fome!”</a:t>
            </a:r>
          </a:p>
          <a:p>
            <a:endParaRPr lang="pt-BR" dirty="0"/>
          </a:p>
          <a:p>
            <a:endParaRPr lang="pt-BR" dirty="0"/>
          </a:p>
        </p:txBody>
      </p:sp>
    </p:spTree>
    <p:extLst>
      <p:ext uri="{BB962C8B-B14F-4D97-AF65-F5344CB8AC3E}">
        <p14:creationId xmlns:p14="http://schemas.microsoft.com/office/powerpoint/2010/main" val="12999924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0ACA453-568B-BE84-0880-4E10B9EDEB88}"/>
              </a:ext>
            </a:extLst>
          </p:cNvPr>
          <p:cNvSpPr txBox="1"/>
          <p:nvPr/>
        </p:nvSpPr>
        <p:spPr>
          <a:xfrm>
            <a:off x="448573" y="646981"/>
            <a:ext cx="11283352" cy="4431983"/>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No fragmento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Capitão Angu: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Eu sou o Capitão Angu! Defendo essa trupe com muita coragem e bravura de qualquer ameaça que apareça na minha frente porque eu sou é muito bravo!” , predomina qual função da linguagem? Justifique. </a:t>
            </a:r>
          </a:p>
          <a:p>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O texto dramático “O Sumiço da Carroça” é uma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comédia, por apresentar um tom cômico, com uma linguagem mais informal.</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tragédia, por apresentar um tom sério e sereno, com uma linguagem mais formal.</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farsa, por  apresentar um teor ridículo e caricatural criticando os hábitos da sociedade.</a:t>
            </a:r>
          </a:p>
          <a:p>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92251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5FC0631E-DB68-2D81-32B7-F156A92FB13F}"/>
              </a:ext>
            </a:extLst>
          </p:cNvPr>
          <p:cNvGraphicFramePr>
            <a:graphicFrameLocks noGrp="1"/>
          </p:cNvGraphicFramePr>
          <p:nvPr>
            <p:extLst>
              <p:ext uri="{D42A27DB-BD31-4B8C-83A1-F6EECF244321}">
                <p14:modId xmlns:p14="http://schemas.microsoft.com/office/powerpoint/2010/main" val="1153694434"/>
              </p:ext>
            </p:extLst>
          </p:nvPr>
        </p:nvGraphicFramePr>
        <p:xfrm>
          <a:off x="278859" y="661482"/>
          <a:ext cx="11634281" cy="393129"/>
        </p:xfrm>
        <a:graphic>
          <a:graphicData uri="http://schemas.openxmlformats.org/drawingml/2006/table">
            <a:tbl>
              <a:tblPr firstRow="1" firstCol="1" bandRow="1"/>
              <a:tblGrid>
                <a:gridCol w="11634281">
                  <a:extLst>
                    <a:ext uri="{9D8B030D-6E8A-4147-A177-3AD203B41FA5}">
                      <a16:colId xmlns:a16="http://schemas.microsoft.com/office/drawing/2014/main" val="3635915"/>
                    </a:ext>
                  </a:extLst>
                </a:gridCol>
              </a:tblGrid>
              <a:tr h="301556">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2805288460"/>
                  </a:ext>
                </a:extLst>
              </a:tr>
            </a:tbl>
          </a:graphicData>
        </a:graphic>
      </p:graphicFrame>
      <p:sp>
        <p:nvSpPr>
          <p:cNvPr id="7" name="CaixaDeTexto 6">
            <a:extLst>
              <a:ext uri="{FF2B5EF4-FFF2-40B4-BE49-F238E27FC236}">
                <a16:creationId xmlns:a16="http://schemas.microsoft.com/office/drawing/2014/main" id="{85BEC963-877D-C7C6-894C-7DC0C1AC0B74}"/>
              </a:ext>
            </a:extLst>
          </p:cNvPr>
          <p:cNvSpPr txBox="1"/>
          <p:nvPr/>
        </p:nvSpPr>
        <p:spPr>
          <a:xfrm>
            <a:off x="379379" y="971086"/>
            <a:ext cx="5943600" cy="7499489"/>
          </a:xfrm>
          <a:prstGeom prst="rect">
            <a:avLst/>
          </a:prstGeom>
          <a:noFill/>
        </p:spPr>
        <p:txBody>
          <a:bodyPr wrap="square" rtlCol="0">
            <a:spAutoFit/>
          </a:bodyPr>
          <a:lstStyle/>
          <a:p>
            <a:pPr algn="just">
              <a:lnSpc>
                <a:spcPct val="115000"/>
              </a:lnSpc>
              <a:spcAft>
                <a:spcPts val="800"/>
              </a:spcAft>
            </a:pPr>
            <a:r>
              <a:rPr lang="pt-BR" sz="24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Semana 2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 </a:t>
            </a:r>
            <a:endParaRPr lang="pt-BR" dirty="0"/>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Goiás É Mais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2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hlinkClick r:id="rId2"/>
              </a:rPr>
              <a:t>Bruno e Marrone</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Deus me deu a chance de andar pelo mundo</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 voar bem alto, mergulhar bem fundo</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Já domei leão, já brinquei na neve</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China e Japão eu disse até breve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Esse é meu país sem comparação</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Já tem o formato do coração</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canto é lindo pra mim tanto faz</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Quando eu quero mais</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Eu vou pra Goiás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em:https://www.letras.mus.br/bruno-e-marrone/44676/. Acesso em 26 jul. 2024.</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a:p>
            <a:endParaRPr lang="pt-BR" dirty="0"/>
          </a:p>
          <a:p>
            <a:endParaRPr lang="pt-BR" dirty="0"/>
          </a:p>
        </p:txBody>
      </p:sp>
    </p:spTree>
    <p:extLst>
      <p:ext uri="{BB962C8B-B14F-4D97-AF65-F5344CB8AC3E}">
        <p14:creationId xmlns:p14="http://schemas.microsoft.com/office/powerpoint/2010/main" val="19100465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5B219E-F0F7-39AD-8440-3C05417F4D8B}"/>
              </a:ext>
            </a:extLst>
          </p:cNvPr>
          <p:cNvSpPr txBox="1"/>
          <p:nvPr/>
        </p:nvSpPr>
        <p:spPr>
          <a:xfrm>
            <a:off x="250166" y="767751"/>
            <a:ext cx="11697419" cy="1839734"/>
          </a:xfrm>
          <a:prstGeom prst="rect">
            <a:avLst/>
          </a:prstGeom>
          <a:noFill/>
        </p:spPr>
        <p:txBody>
          <a:bodyPr wrap="square">
            <a:spAutoFit/>
          </a:bodyPr>
          <a:lstStyle/>
          <a:p>
            <a:pPr algn="just" fontAlgn="base">
              <a:lnSpc>
                <a:spcPct val="115000"/>
              </a:lnSpc>
              <a:spcAft>
                <a:spcPts val="800"/>
              </a:spcAft>
            </a:pPr>
            <a:endParaRPr lang="pt-BR" sz="2400" b="1"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1000" b="1" kern="100" spc="45" dirty="0">
                <a:solidFill>
                  <a:srgbClr val="FF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8795709-C53D-E4BB-BE82-E798BBD10176}"/>
              </a:ext>
            </a:extLst>
          </p:cNvPr>
          <p:cNvSpPr txBox="1"/>
          <p:nvPr/>
        </p:nvSpPr>
        <p:spPr>
          <a:xfrm>
            <a:off x="359923" y="767751"/>
            <a:ext cx="11400817" cy="5484578"/>
          </a:xfrm>
          <a:prstGeom prst="rect">
            <a:avLst/>
          </a:prstGeom>
          <a:noFill/>
        </p:spPr>
        <p:txBody>
          <a:bodyPr wrap="square" rtlCol="0">
            <a:spAutoFit/>
          </a:bodyPr>
          <a:lstStyle/>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Depois de ler a letra da música atente para os versos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Quando eu quero mais / Eu vou pra Goiás” e estabeleça uma relação com o fragmento do prólogo (introdução):</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Caroço: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Quando eu quero mais eu vou pra Goiás!”. Observe que há a presença explícita de um texto dentro de outro. Assim, tem-se uma </a:t>
            </a:r>
          </a:p>
          <a:p>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intertextualidade                                         (     ) argumentatividade</a:t>
            </a:r>
          </a:p>
          <a:p>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 "Ser ou não ser, eis a questão" (em inglês,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 be or not to be, that is the question</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famosa frase dita por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Hamlet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durante o monólogo da primeira cena do terceiro ato na peça homônima de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William Shakespeare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Ser ou não ser é exatamente isto: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existir ou não existir</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ou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viver ou morrer</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o “Sumiço da Carroça”, na escrita inicial (prólogo) há uma intertextualidade referente a essa célebre frase, transcreva-a.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p>
        </p:txBody>
      </p:sp>
    </p:spTree>
    <p:extLst>
      <p:ext uri="{BB962C8B-B14F-4D97-AF65-F5344CB8AC3E}">
        <p14:creationId xmlns:p14="http://schemas.microsoft.com/office/powerpoint/2010/main" val="40744670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793BCB78-DD7A-4781-9281-CBE60C0C496F}"/>
              </a:ext>
            </a:extLst>
          </p:cNvPr>
          <p:cNvGraphicFramePr>
            <a:graphicFrameLocks noGrp="1"/>
          </p:cNvGraphicFramePr>
          <p:nvPr>
            <p:extLst>
              <p:ext uri="{D42A27DB-BD31-4B8C-83A1-F6EECF244321}">
                <p14:modId xmlns:p14="http://schemas.microsoft.com/office/powerpoint/2010/main" val="2092844285"/>
              </p:ext>
            </p:extLst>
          </p:nvPr>
        </p:nvGraphicFramePr>
        <p:xfrm>
          <a:off x="389106" y="1023350"/>
          <a:ext cx="11537004" cy="4297680"/>
        </p:xfrm>
        <a:graphic>
          <a:graphicData uri="http://schemas.openxmlformats.org/drawingml/2006/table">
            <a:tbl>
              <a:tblPr firstRow="1" bandRow="1">
                <a:tableStyleId>{5C22544A-7EE6-4342-B048-85BDC9FD1C3A}</a:tableStyleId>
              </a:tblPr>
              <a:tblGrid>
                <a:gridCol w="11537004">
                  <a:extLst>
                    <a:ext uri="{9D8B030D-6E8A-4147-A177-3AD203B41FA5}">
                      <a16:colId xmlns:a16="http://schemas.microsoft.com/office/drawing/2014/main" val="8519795"/>
                    </a:ext>
                  </a:extLst>
                </a:gridCol>
              </a:tblGrid>
              <a:tr h="4289898">
                <a:tc>
                  <a:txBody>
                    <a:bodyPr/>
                    <a:lstStyle/>
                    <a:p>
                      <a:pPr algn="just"/>
                      <a:r>
                        <a:rPr lang="pt-BR" sz="2400" b="1" kern="1200" dirty="0">
                          <a:solidFill>
                            <a:schemeClr val="tx1"/>
                          </a:solidFill>
                          <a:effectLst/>
                          <a:latin typeface="Arial Narrow" panose="020B0606020202030204" pitchFamily="34" charset="0"/>
                          <a:ea typeface="+mn-ea"/>
                          <a:cs typeface="+mn-cs"/>
                        </a:rPr>
                        <a:t>Hamlet</a:t>
                      </a:r>
                      <a:r>
                        <a:rPr lang="pt-BR" sz="2400" b="0" kern="1200" dirty="0">
                          <a:solidFill>
                            <a:schemeClr val="tx1"/>
                          </a:solidFill>
                          <a:effectLst/>
                          <a:latin typeface="Arial Narrow" panose="020B0606020202030204" pitchFamily="34" charset="0"/>
                          <a:ea typeface="+mn-ea"/>
                          <a:cs typeface="+mn-cs"/>
                        </a:rPr>
                        <a:t>, o Príncipe da Dinamarca, obra dramática shakespereana mais adaptada e encenada nos palcos de todo o mundo, é hoje uma das mais importantes e renomadas tragédias do dramaturgo inglês </a:t>
                      </a:r>
                      <a:r>
                        <a:rPr lang="pt-BR" sz="2400" b="0" u="sng" kern="1200" dirty="0">
                          <a:solidFill>
                            <a:schemeClr val="tx1"/>
                          </a:solidFill>
                          <a:effectLst/>
                          <a:latin typeface="Arial Narrow" panose="020B0606020202030204" pitchFamily="34" charset="0"/>
                          <a:ea typeface="+mn-ea"/>
                          <a:cs typeface="+mn-cs"/>
                          <a:hlinkClick r:id="rId3">
                            <a:extLst>
                              <a:ext uri="{A12FA001-AC4F-418D-AE19-62706E023703}">
                                <ahyp:hlinkClr xmlns:ahyp="http://schemas.microsoft.com/office/drawing/2018/hyperlinkcolor" val="tx"/>
                              </a:ext>
                            </a:extLst>
                          </a:hlinkClick>
                        </a:rPr>
                        <a:t>William Shakespeare</a:t>
                      </a:r>
                      <a:r>
                        <a:rPr lang="pt-BR" sz="2400" b="0" kern="1200" dirty="0">
                          <a:solidFill>
                            <a:schemeClr val="tx1"/>
                          </a:solidFill>
                          <a:effectLst/>
                          <a:latin typeface="Arial Narrow" panose="020B0606020202030204" pitchFamily="34" charset="0"/>
                          <a:ea typeface="+mn-ea"/>
                          <a:cs typeface="+mn-cs"/>
                        </a:rPr>
                        <a:t>. Ela foi provavelmente escrita entre 1599 e 1602, mas não há até hoje uma data comprovada da gênese deste clássico da </a:t>
                      </a:r>
                      <a:r>
                        <a:rPr lang="pt-BR" sz="2400" b="0" u="sng" kern="1200" dirty="0">
                          <a:solidFill>
                            <a:schemeClr val="tx1"/>
                          </a:solidFill>
                          <a:effectLst/>
                          <a:latin typeface="Arial Narrow" panose="020B0606020202030204" pitchFamily="34" charset="0"/>
                          <a:ea typeface="+mn-ea"/>
                          <a:cs typeface="+mn-cs"/>
                          <a:hlinkClick r:id="rId4">
                            <a:extLst>
                              <a:ext uri="{A12FA001-AC4F-418D-AE19-62706E023703}">
                                <ahyp:hlinkClr xmlns:ahyp="http://schemas.microsoft.com/office/drawing/2018/hyperlinkcolor" val="tx"/>
                              </a:ext>
                            </a:extLst>
                          </a:hlinkClick>
                        </a:rPr>
                        <a:t>dramaturgia</a:t>
                      </a:r>
                      <a:r>
                        <a:rPr lang="pt-BR" sz="2400" b="0" kern="1200" dirty="0">
                          <a:solidFill>
                            <a:schemeClr val="tx1"/>
                          </a:solidFill>
                          <a:effectLst/>
                          <a:latin typeface="Arial Narrow" panose="020B0606020202030204" pitchFamily="34" charset="0"/>
                          <a:ea typeface="+mn-ea"/>
                          <a:cs typeface="+mn-cs"/>
                        </a:rPr>
                        <a:t>. [...]</a:t>
                      </a:r>
                    </a:p>
                    <a:p>
                      <a:pPr algn="just"/>
                      <a:r>
                        <a:rPr lang="pt-BR" sz="2400" b="0" kern="1200" dirty="0">
                          <a:solidFill>
                            <a:schemeClr val="tx1"/>
                          </a:solidFill>
                          <a:effectLst/>
                          <a:latin typeface="Arial Narrow" panose="020B0606020202030204" pitchFamily="34" charset="0"/>
                          <a:ea typeface="+mn-ea"/>
                          <a:cs typeface="+mn-cs"/>
                        </a:rPr>
                        <a:t>Disponível em: https://www.infoescola.com/livros/hamlet/#google_vignette. Acesso em: 26 jul. 2024.</a:t>
                      </a:r>
                    </a:p>
                    <a:p>
                      <a:pPr algn="just"/>
                      <a:r>
                        <a:rPr lang="pt-BR" sz="2400" b="1" kern="1200" dirty="0">
                          <a:solidFill>
                            <a:schemeClr val="tx1"/>
                          </a:solidFill>
                          <a:effectLst/>
                          <a:latin typeface="Arial Narrow" panose="020B0606020202030204" pitchFamily="34" charset="0"/>
                          <a:ea typeface="+mn-ea"/>
                          <a:cs typeface="+mn-cs"/>
                        </a:rPr>
                        <a:t>Romeu e Julieta </a:t>
                      </a:r>
                      <a:r>
                        <a:rPr lang="pt-BR" sz="2400" b="0" kern="1200" dirty="0">
                          <a:solidFill>
                            <a:schemeClr val="tx1"/>
                          </a:solidFill>
                          <a:effectLst/>
                          <a:latin typeface="Arial Narrow" panose="020B0606020202030204" pitchFamily="34" charset="0"/>
                          <a:ea typeface="+mn-ea"/>
                          <a:cs typeface="+mn-cs"/>
                        </a:rPr>
                        <a:t>é um clássico da literatura mundial. Ele foi escrito pelo dramaturgo William Shakespeare e mostra a história de amor entre dois jovens de famílias rivais. “Romeu e Julieta” é uma famosa peça teatral do Classicismo, considerada um clássico da literatura mundial. E mostra a trágica história de amor entre Romeu e Julieta, membros de famílias rivais, na Itália do século XVI. Após se apaixonarem perdidamente, os dois jovens, em uma tentativa de serem felizes no amor, acabam morrendo. [...]</a:t>
                      </a:r>
                    </a:p>
                    <a:p>
                      <a:pPr algn="r"/>
                      <a:r>
                        <a:rPr lang="pt-BR" sz="1200" b="0" kern="1200" dirty="0">
                          <a:solidFill>
                            <a:schemeClr val="tx1"/>
                          </a:solidFill>
                          <a:effectLst/>
                          <a:latin typeface="Arial Narrow" panose="020B0606020202030204" pitchFamily="34" charset="0"/>
                          <a:ea typeface="+mn-ea"/>
                          <a:cs typeface="+mn-cs"/>
                        </a:rPr>
                        <a:t>Disponível em: https://brasilescola.uol.com.br/historia/romeu-julieta-romance-ou-historia.htm. Acesso em: 26 jul.2024.</a:t>
                      </a:r>
                      <a:endParaRPr lang="pt-BR" sz="12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2031820316"/>
                  </a:ext>
                </a:extLst>
              </a:tr>
            </a:tbl>
          </a:graphicData>
        </a:graphic>
      </p:graphicFrame>
    </p:spTree>
    <p:extLst>
      <p:ext uri="{BB962C8B-B14F-4D97-AF65-F5344CB8AC3E}">
        <p14:creationId xmlns:p14="http://schemas.microsoft.com/office/powerpoint/2010/main" val="29038439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149B01B-AEA9-D176-1E8C-990C50DB197C}"/>
              </a:ext>
            </a:extLst>
          </p:cNvPr>
          <p:cNvSpPr txBox="1"/>
          <p:nvPr/>
        </p:nvSpPr>
        <p:spPr>
          <a:xfrm>
            <a:off x="215660" y="586596"/>
            <a:ext cx="11637034" cy="5161349"/>
          </a:xfrm>
          <a:prstGeom prst="rect">
            <a:avLst/>
          </a:prstGeom>
          <a:noFill/>
        </p:spPr>
        <p:txBody>
          <a:bodyPr wrap="square" rtlCol="0">
            <a:spAutoFit/>
          </a:bodyPr>
          <a:lstStyle/>
          <a:p>
            <a:pPr algn="just">
              <a:lnSpc>
                <a:spcPct val="115000"/>
              </a:lnSpc>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 intertextualidade faz referência à presença de elementos formais ou semânticos de textos, já produzidos, em uma nova produção textual. Em outras palavras, refere-se aos textos que apresentam, integral ou parcialmente, partes idênticas, ou semelhantes de outros textos produzidos anteriormente. A intertextualidade é presente em diferentes gêneros textuais, mas tem um espaço privilegiado nos gêneros artísticos. Nesses contextos, ela é utilizada, também, como ferramenta de inspiração e criatividade, uma vez que provoca uma ressignificação de textos já conhecidos, em novos contextos. O texto dramático, “O Sumiço da Carroça” faz intertextualidade e interdiscursividade com a célebre obra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Romeu e Julieta”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também faz referência a</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“Hamlet”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 meio dessa relação entre os textos, esses intertextos permitem uma ampliação do sentido, na medida em que cria novas possibilidades e desloca sentidos. Transcreva do texto, em estudo, fragmentos que fazem referência às obras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‘Hamlet’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Romeu e Julieta’.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54244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baixa">
            <a:extLst>
              <a:ext uri="{FF2B5EF4-FFF2-40B4-BE49-F238E27FC236}">
                <a16:creationId xmlns:a16="http://schemas.microsoft.com/office/drawing/2014/main" id="{04A27EBD-E4BE-248E-117E-526E02C8FBAA}"/>
              </a:ext>
            </a:extLst>
          </p:cNvPr>
          <p:cNvPicPr>
            <a:picLocks noChangeAspect="1"/>
          </p:cNvPicPr>
          <p:nvPr/>
        </p:nvPicPr>
        <p:blipFill>
          <a:blip r:embed="rId2"/>
          <a:stretch>
            <a:fillRect/>
          </a:stretch>
        </p:blipFill>
        <p:spPr>
          <a:xfrm>
            <a:off x="554478" y="447473"/>
            <a:ext cx="5000016" cy="1138136"/>
          </a:xfrm>
          <a:prstGeom prst="rect">
            <a:avLst/>
          </a:prstGeom>
        </p:spPr>
      </p:pic>
      <p:sp>
        <p:nvSpPr>
          <p:cNvPr id="4" name="CaixaDeTexto 3">
            <a:extLst>
              <a:ext uri="{FF2B5EF4-FFF2-40B4-BE49-F238E27FC236}">
                <a16:creationId xmlns:a16="http://schemas.microsoft.com/office/drawing/2014/main" id="{B49F2A7B-D42A-C539-4BFC-8197EA874E14}"/>
              </a:ext>
            </a:extLst>
          </p:cNvPr>
          <p:cNvSpPr txBox="1"/>
          <p:nvPr/>
        </p:nvSpPr>
        <p:spPr>
          <a:xfrm>
            <a:off x="719847" y="1585609"/>
            <a:ext cx="4581727" cy="738664"/>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 QUESTÃO  100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(ENEM - 2009)</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5" name="Tabela 4">
            <a:extLst>
              <a:ext uri="{FF2B5EF4-FFF2-40B4-BE49-F238E27FC236}">
                <a16:creationId xmlns:a16="http://schemas.microsoft.com/office/drawing/2014/main" id="{D0AF4357-92A8-55A6-DC02-D88E6EB5435C}"/>
              </a:ext>
            </a:extLst>
          </p:cNvPr>
          <p:cNvGraphicFramePr>
            <a:graphicFrameLocks noGrp="1"/>
          </p:cNvGraphicFramePr>
          <p:nvPr>
            <p:extLst>
              <p:ext uri="{D42A27DB-BD31-4B8C-83A1-F6EECF244321}">
                <p14:modId xmlns:p14="http://schemas.microsoft.com/office/powerpoint/2010/main" val="1062062441"/>
              </p:ext>
            </p:extLst>
          </p:nvPr>
        </p:nvGraphicFramePr>
        <p:xfrm>
          <a:off x="311285" y="2324273"/>
          <a:ext cx="11478638" cy="2442280"/>
        </p:xfrm>
        <a:graphic>
          <a:graphicData uri="http://schemas.openxmlformats.org/drawingml/2006/table">
            <a:tbl>
              <a:tblPr firstRow="1" bandRow="1">
                <a:tableStyleId>{5C22544A-7EE6-4342-B048-85BDC9FD1C3A}</a:tableStyleId>
              </a:tblPr>
              <a:tblGrid>
                <a:gridCol w="11478638">
                  <a:extLst>
                    <a:ext uri="{9D8B030D-6E8A-4147-A177-3AD203B41FA5}">
                      <a16:colId xmlns:a16="http://schemas.microsoft.com/office/drawing/2014/main" val="2996329607"/>
                    </a:ext>
                  </a:extLst>
                </a:gridCol>
              </a:tblGrid>
              <a:tr h="2442280">
                <a:tc>
                  <a:txBody>
                    <a:bodyPr/>
                    <a:lstStyle/>
                    <a:p>
                      <a:pPr algn="just"/>
                      <a:r>
                        <a:rPr lang="pt-BR" sz="2400" b="0" kern="1200" dirty="0">
                          <a:solidFill>
                            <a:schemeClr val="tx1"/>
                          </a:solidFill>
                          <a:effectLst/>
                          <a:latin typeface="Arial Narrow" panose="020B0606020202030204" pitchFamily="34" charset="0"/>
                          <a:ea typeface="+mn-ea"/>
                          <a:cs typeface="+mn-cs"/>
                        </a:rPr>
                        <a:t>Estudante, para chegar à resposta da questão 100 (Enem), além da leitura analítica do texto, é necessário considerar o gênero textual, bem como compreender o enunciado: “Considerando o texto e analisando os elementos que constituem um espetáculo teatral, conclui-se que”, é importante atentar para palavras/expressões-chave como: ‘</a:t>
                      </a:r>
                      <a:r>
                        <a:rPr lang="pt-BR" sz="2400" b="1" u="sng" kern="1200" dirty="0">
                          <a:solidFill>
                            <a:schemeClr val="tx1"/>
                          </a:solidFill>
                          <a:effectLst/>
                          <a:latin typeface="Arial Narrow" panose="020B0606020202030204" pitchFamily="34" charset="0"/>
                          <a:ea typeface="+mn-ea"/>
                          <a:cs typeface="+mn-cs"/>
                        </a:rPr>
                        <a:t>os elementos que constituem um espetáculo teatral</a:t>
                      </a:r>
                      <a:r>
                        <a:rPr lang="pt-BR" sz="2400" b="0" kern="1200" dirty="0">
                          <a:solidFill>
                            <a:schemeClr val="tx1"/>
                          </a:solidFill>
                          <a:effectLst/>
                          <a:latin typeface="Arial Narrow" panose="020B0606020202030204" pitchFamily="34" charset="0"/>
                          <a:ea typeface="+mn-ea"/>
                          <a:cs typeface="+mn-cs"/>
                        </a:rPr>
                        <a:t>’. É necessário refletir que a construção de um texto teatral pode desenvolver-se a partir de outros gêneros textuais.</a:t>
                      </a:r>
                      <a:endParaRPr lang="pt-BR" sz="2400" b="0" dirty="0">
                        <a:solidFill>
                          <a:schemeClr val="tx1"/>
                        </a:solidFill>
                        <a:latin typeface="Arial Narrow" panose="020B0606020202030204" pitchFamily="34" charset="0"/>
                      </a:endParaRPr>
                    </a:p>
                  </a:txBody>
                  <a:tcPr>
                    <a:solidFill>
                      <a:schemeClr val="accent6">
                        <a:lumMod val="40000"/>
                        <a:lumOff val="60000"/>
                      </a:schemeClr>
                    </a:solidFill>
                  </a:tcPr>
                </a:tc>
                <a:extLst>
                  <a:ext uri="{0D108BD9-81ED-4DB2-BD59-A6C34878D82A}">
                    <a16:rowId xmlns:a16="http://schemas.microsoft.com/office/drawing/2014/main" val="610701989"/>
                  </a:ext>
                </a:extLst>
              </a:tr>
            </a:tbl>
          </a:graphicData>
        </a:graphic>
      </p:graphicFrame>
    </p:spTree>
    <p:extLst>
      <p:ext uri="{BB962C8B-B14F-4D97-AF65-F5344CB8AC3E}">
        <p14:creationId xmlns:p14="http://schemas.microsoft.com/office/powerpoint/2010/main" val="17167948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7690AA1-8A63-2C1E-2562-1A95E26046E0}"/>
              </a:ext>
            </a:extLst>
          </p:cNvPr>
          <p:cNvSpPr txBox="1"/>
          <p:nvPr/>
        </p:nvSpPr>
        <p:spPr>
          <a:xfrm>
            <a:off x="163902" y="819510"/>
            <a:ext cx="11740551" cy="5565754"/>
          </a:xfrm>
          <a:prstGeom prst="rect">
            <a:avLst/>
          </a:prstGeom>
          <a:noFill/>
        </p:spPr>
        <p:txBody>
          <a:bodyPr wrap="square" rtlCol="0">
            <a:spAutoFit/>
          </a:bodyPr>
          <a:lstStyle/>
          <a:p>
            <a:pPr indent="27051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Gênero dramático é aquele em que o artista usa como intermediária entre si e o público a representação. A palavra vem do grego drao (fazer) e quer dizer ação. A peça teatral é, pois, uma composição literária destinada à apresentação por atores em um palco, atuando e dialogando entre si. O texto dramático é complementado pela atuação dos atores no espetáculo teatral e possui uma estrutura específica, caracterizada: 1) pela presença de personagens que devem estar ligados com lógica uns aos outros e à ação; 2) pela ação dramática (trama, enredo), que é o conjunto de atos dramáticos, maneiras de ser e de agir das personagens encadeadas à unidade do efeito e segundo uma ordem composta de exposição, conflito, complicação, clímax e desfecho; 3) pela situação ou ambiente, que é o conjunto de circunstâncias físicas, sociais, espirituais em que se situa a ação; 4) pelo tema, ou seja, a ideia que o autor (dramaturgo) deseja expor, ou sua interpretação real por meio da representação.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COUTINHO, A. Notas de teoria literária. Rio de Janeiro: Civilização Brasileira, 1973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dirty="0"/>
          </a:p>
        </p:txBody>
      </p:sp>
    </p:spTree>
    <p:extLst>
      <p:ext uri="{BB962C8B-B14F-4D97-AF65-F5344CB8AC3E}">
        <p14:creationId xmlns:p14="http://schemas.microsoft.com/office/powerpoint/2010/main" val="38078972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7B1E04E-4F7C-430D-A594-855643F9EA4A}"/>
              </a:ext>
            </a:extLst>
          </p:cNvPr>
          <p:cNvSpPr txBox="1"/>
          <p:nvPr/>
        </p:nvSpPr>
        <p:spPr>
          <a:xfrm>
            <a:off x="204281" y="486383"/>
            <a:ext cx="11639788" cy="6204968"/>
          </a:xfrm>
          <a:prstGeom prst="rect">
            <a:avLst/>
          </a:prstGeom>
          <a:noFill/>
        </p:spPr>
        <p:txBody>
          <a:bodyPr wrap="square" rtlCol="0">
            <a:spAutoFit/>
          </a:bodyPr>
          <a:lstStyle/>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Considerando o texto e analisando os elementos que constituem um espetáculo teatral, conclui-se que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criação do espetáculo teatral apresenta-se como um fenômeno de ordem individual, pois não é possível sua concepção de forma coletiva.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cenário onde se desenrola a ação cênica é concebido e construído pelo cenógrafo de modo autônomo e independente do tema da peça e do trabalho interpretativo dos atores.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texto cênico pode originar-se dos mais variados gêneros textuais, como contos, lendas, romances, poesias, crônicas, notícias, imagens e fragmentos textuais, entre outros.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corpo do ator na cena tem pouca importância na comunicação teatral, visto que o mais importante é a expressão verbal, base da comunicação cênica em toda a trajetória do teatro até os dias atuais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iluminação e o som de um espetáculo cênico independem do processo de produção/recepção do espetáculo teatral, já que se trata de linguagens artísticas diferentes, agregadas posteriormente à cena teatral.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r">
              <a:lnSpc>
                <a:spcPct val="107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https://download.inep.gov.br/educacao_basica/enem/provas/2009/dia2_caderno6_cinza.pdf. Acesso em: 31 jul. 2024.</a:t>
            </a: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1898270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097ACAFD-50B9-B658-57D1-BDEB3DD24BEE}"/>
              </a:ext>
            </a:extLst>
          </p:cNvPr>
          <p:cNvGraphicFramePr>
            <a:graphicFrameLocks noGrp="1"/>
          </p:cNvGraphicFramePr>
          <p:nvPr>
            <p:extLst>
              <p:ext uri="{D42A27DB-BD31-4B8C-83A1-F6EECF244321}">
                <p14:modId xmlns:p14="http://schemas.microsoft.com/office/powerpoint/2010/main" val="3916795416"/>
              </p:ext>
            </p:extLst>
          </p:nvPr>
        </p:nvGraphicFramePr>
        <p:xfrm>
          <a:off x="389106" y="719666"/>
          <a:ext cx="11391090" cy="3113032"/>
        </p:xfrm>
        <a:graphic>
          <a:graphicData uri="http://schemas.openxmlformats.org/drawingml/2006/table">
            <a:tbl>
              <a:tblPr firstRow="1" bandRow="1">
                <a:tableStyleId>{5C22544A-7EE6-4342-B048-85BDC9FD1C3A}</a:tableStyleId>
              </a:tblPr>
              <a:tblGrid>
                <a:gridCol w="11391090">
                  <a:extLst>
                    <a:ext uri="{9D8B030D-6E8A-4147-A177-3AD203B41FA5}">
                      <a16:colId xmlns:a16="http://schemas.microsoft.com/office/drawing/2014/main" val="2518674419"/>
                    </a:ext>
                  </a:extLst>
                </a:gridCol>
              </a:tblGrid>
              <a:tr h="3113032">
                <a:tc>
                  <a:txBody>
                    <a:bodyPr/>
                    <a:lstStyle/>
                    <a:p>
                      <a:pPr algn="just"/>
                      <a:r>
                        <a:rPr lang="pt-BR" sz="2400" b="0" kern="1200" dirty="0">
                          <a:solidFill>
                            <a:schemeClr val="tx1"/>
                          </a:solidFill>
                          <a:effectLst/>
                          <a:latin typeface="Arial Narrow" panose="020B0606020202030204" pitchFamily="34" charset="0"/>
                          <a:ea typeface="+mn-ea"/>
                          <a:cs typeface="+mn-cs"/>
                        </a:rPr>
                        <a:t>Estudante, para chegar à resposta da questão 116 (Enem), além da leitura analítica do texto, é necessário considerar o gênero textual, bem como compreender o enunciado: “Considerando-se as características do Teatro do Oprimido apresentadas, conclui-se que”. Considere a expressão-chave: </a:t>
                      </a:r>
                      <a:r>
                        <a:rPr lang="pt-BR" sz="2400" b="0" u="sng" kern="1200" dirty="0">
                          <a:solidFill>
                            <a:schemeClr val="tx1"/>
                          </a:solidFill>
                          <a:effectLst/>
                          <a:latin typeface="Arial Narrow" panose="020B0606020202030204" pitchFamily="34" charset="0"/>
                          <a:ea typeface="+mn-ea"/>
                          <a:cs typeface="+mn-cs"/>
                        </a:rPr>
                        <a:t>‘características do Teatro do Oprimido’</a:t>
                      </a:r>
                      <a:r>
                        <a:rPr lang="pt-BR" sz="2400" b="0" kern="1200" dirty="0">
                          <a:solidFill>
                            <a:schemeClr val="tx1"/>
                          </a:solidFill>
                          <a:effectLst/>
                          <a:latin typeface="Arial Narrow" panose="020B0606020202030204" pitchFamily="34" charset="0"/>
                          <a:ea typeface="+mn-ea"/>
                          <a:cs typeface="+mn-cs"/>
                        </a:rPr>
                        <a:t>. A obra teatral apresenta uma linguagem inovadora, com a finalidade de possibilitar ao cidadão espectador uma visão mais nítida de sua própria realidade. Ao encenar fatos do próprio cotidiano e usar uma linguagem não diferenciada da de um cidadão comum, por meio do jogo teatral, o indivíduo (ator e espectador) é passível de interagir, de modo interpretativo e reflexivo, a situação vivida. </a:t>
                      </a:r>
                      <a:endParaRPr lang="pt-BR" sz="2400" b="0" dirty="0">
                        <a:solidFill>
                          <a:schemeClr val="tx1"/>
                        </a:solidFill>
                        <a:latin typeface="Arial Narrow" panose="020B0606020202030204" pitchFamily="34" charset="0"/>
                      </a:endParaRPr>
                    </a:p>
                  </a:txBody>
                  <a:tcPr>
                    <a:solidFill>
                      <a:schemeClr val="accent6">
                        <a:lumMod val="40000"/>
                        <a:lumOff val="60000"/>
                      </a:schemeClr>
                    </a:solidFill>
                  </a:tcPr>
                </a:tc>
                <a:extLst>
                  <a:ext uri="{0D108BD9-81ED-4DB2-BD59-A6C34878D82A}">
                    <a16:rowId xmlns:a16="http://schemas.microsoft.com/office/drawing/2014/main" val="1141117741"/>
                  </a:ext>
                </a:extLst>
              </a:tr>
            </a:tbl>
          </a:graphicData>
        </a:graphic>
      </p:graphicFrame>
      <p:sp>
        <p:nvSpPr>
          <p:cNvPr id="5" name="CaixaDeTexto 4">
            <a:extLst>
              <a:ext uri="{FF2B5EF4-FFF2-40B4-BE49-F238E27FC236}">
                <a16:creationId xmlns:a16="http://schemas.microsoft.com/office/drawing/2014/main" id="{955785EA-9DCD-4711-D1FD-CB682A48B09E}"/>
              </a:ext>
            </a:extLst>
          </p:cNvPr>
          <p:cNvSpPr txBox="1"/>
          <p:nvPr/>
        </p:nvSpPr>
        <p:spPr>
          <a:xfrm>
            <a:off x="486383" y="4192621"/>
            <a:ext cx="6128426" cy="738664"/>
          </a:xfrm>
          <a:prstGeom prst="rect">
            <a:avLst/>
          </a:prstGeom>
          <a:noFill/>
        </p:spPr>
        <p:txBody>
          <a:bodyPr wrap="square" rtlCol="0">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 QUESTÃO  116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(ENEM - 2009)</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7737621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49D28EF-3D28-6456-0FAF-F585C3A9F5A1}"/>
              </a:ext>
            </a:extLst>
          </p:cNvPr>
          <p:cNvSpPr txBox="1"/>
          <p:nvPr/>
        </p:nvSpPr>
        <p:spPr>
          <a:xfrm>
            <a:off x="422694" y="966158"/>
            <a:ext cx="11481759" cy="5114605"/>
          </a:xfrm>
          <a:prstGeom prst="rect">
            <a:avLst/>
          </a:prstGeom>
          <a:noFill/>
        </p:spPr>
        <p:txBody>
          <a:bodyPr wrap="square" rtlCol="0">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Teatro do Oprimido é um método teatral que sistematiza exercícios, jogos e técnicas teatrais elaboradas pelo teatrólogo brasileiro Augusto Boal, recentemente falecido, que visa à desmecanização física e intelectual de seus praticantes. Partindo do princípio de que a linguagem teatral não deve ser diferenciada da que é usada cotidianamente pelo cidadão comum (oprimido), ele propõe condições práticas para que o oprimido se aproprie dos meios do fazer teatral e, assim, amplie suas possibilidades de expressão. Nesse sentido, todos podem desenvolver essa linguagem e, consequentemente, fazer teatro. Trata-se de um teatro em que o espectador é convidado a substituir o protagonista e mudar a condução ou mesmo o fim da história, conforme o olhar interpretativo e contextualizado do receptor.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Companhia Teatro do Oprimido. Disponível em: www.ctorio.org.br. Acesso em: 1 jul. 2009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41064439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64BDFB6-D872-F40C-20E6-2B026BE40664}"/>
              </a:ext>
            </a:extLst>
          </p:cNvPr>
          <p:cNvSpPr txBox="1"/>
          <p:nvPr/>
        </p:nvSpPr>
        <p:spPr>
          <a:xfrm>
            <a:off x="291830" y="800238"/>
            <a:ext cx="11414217" cy="5962081"/>
          </a:xfrm>
          <a:prstGeom prst="rect">
            <a:avLst/>
          </a:prstGeom>
          <a:noFill/>
        </p:spPr>
        <p:txBody>
          <a:bodyPr wrap="square" rtlCol="0">
            <a:spAutoFit/>
          </a:bodyPr>
          <a:lstStyle/>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Considerando-se as características do Teatro do Oprimido apresentadas, conclui-se que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esse modelo teatral é um método tradicional de fazer teatro que usa, nas suas ações cênicas, a linguagem rebuscada e hermética falada normalmente pelo cidadão comum.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forma de recepção desse modelo teatral se destaca pela separação entre atores e público, na qual os atores representam seus personagens e a plateia assiste passivamente ao espetáculo.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sua linguagem teatral pode ser democratizada e apropriada pelo cidadão comum, no sentido de proporcionar-lhe autonomia crítica para compreensão e interpretação do mundo em que vive.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convite ao espectador para substituir o protagonista e mudar o fim da história evidencia que a proposta de Boal se aproxima das regras do teatro tradicional para a preparação de atores.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UcParenBoth"/>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metodologia teatral do Teatro do Oprimido segue a concepção do teatro clássico aristotélico, que visa à desautomação física e intelectual de seus praticantes.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https://download.inep.gov.br/educacao_basica/enem/provas/2009/dia2_caderno6_cinza.pdf. Acesso em: 31 jul. 2024.</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034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08801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122B89A-F1A0-8FF0-C665-FF98E65082DF}"/>
              </a:ext>
            </a:extLst>
          </p:cNvPr>
          <p:cNvSpPr txBox="1"/>
          <p:nvPr/>
        </p:nvSpPr>
        <p:spPr>
          <a:xfrm>
            <a:off x="327804" y="879894"/>
            <a:ext cx="11628407" cy="4841325"/>
          </a:xfrm>
          <a:prstGeom prst="rect">
            <a:avLst/>
          </a:prstGeom>
          <a:noFill/>
        </p:spPr>
        <p:txBody>
          <a:bodyPr wrap="square" rtlCol="0">
            <a:spAutoFit/>
          </a:bodyPr>
          <a:lstStyle/>
          <a:p>
            <a:r>
              <a:rPr lang="pt-BR" sz="1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PRODUÇÃO TEXTUAL</a:t>
            </a: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pt-BR" dirty="0"/>
          </a:p>
          <a:p>
            <a:pPr algn="just" fontAlgn="base">
              <a:lnSpc>
                <a:spcPct val="115000"/>
              </a:lnSpc>
              <a:spcAft>
                <a:spcPts val="800"/>
              </a:spcAft>
            </a:pPr>
            <a:r>
              <a:rPr lang="pt-BR" sz="1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HORA DE PRODUZIR!</a:t>
            </a: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1800" b="1" kern="100" spc="45" dirty="0">
                <a:solidFill>
                  <a:srgbClr val="7030A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charge é um gênero textual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jornalístico que centrado em questões atuais, reflete o posicionamento editorial do jornal ou veículo de comunicação. Nela, é utilizada uma imagem como representação visual de fatos recentes, geralmente, contextualizada por uma ou mais notícias dentro do veículo. Comumente, são utilizadas personalidades e figuras públicas, seus comportamentos são exagerados ou estilizados para a realização de uma crítica. Tem como característica a linguagem verbal e não verbal, humor, leitura crítica do cotidiano, atual, efêmero, precisa de contextualização, situações particulares e personagens públicas.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4894942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8781C7E-6C7A-71B2-F81A-69ED41073546}"/>
              </a:ext>
            </a:extLst>
          </p:cNvPr>
          <p:cNvSpPr txBox="1"/>
          <p:nvPr/>
        </p:nvSpPr>
        <p:spPr>
          <a:xfrm>
            <a:off x="244812" y="535021"/>
            <a:ext cx="11702375" cy="5586209"/>
          </a:xfrm>
          <a:prstGeom prst="rect">
            <a:avLst/>
          </a:prstGeom>
          <a:noFill/>
        </p:spPr>
        <p:txBody>
          <a:bodyPr wrap="square" rtlCol="0">
            <a:spAutoFit/>
          </a:bodyPr>
          <a:lstStyle/>
          <a:p>
            <a:pPr algn="just" fontAlgn="base">
              <a:lnSpc>
                <a:spcPct val="115000"/>
              </a:lnSpc>
              <a:spcAft>
                <a:spcPts val="800"/>
              </a:spcAft>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sugestão é que você convide um(a) colega para que juntos criem uma charge sobre o tema: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cibersegurança X os ataques cibernéticos</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ser publicada em um mural na sua escola. Para tanto, tenham um olhar crítico e apurado para os fatos e acontecimentos que envolvem esse assunto, a fim de terem um posicionamento frente a essa realidade. Antes da produção da charge atentem para: a criação de um “conceito” para a charge, isto é, encontrem uma forma visual de transmitir uma opinião ou mensagem de modo criativo e impactante. Em seguida, esbocem a charge em detalhes, posicionando as personagens e elementos do cenário. Não se preocupe com a “perfeição” neste momento, o foco deve estar na expressividade e na clareza da ideia. Após definir a composição, refine o desenho, aprimorando as formas e adicionando detalhes aos personagens e cenário. Assim, vocês precisam trabalhar nas expressões faciais e corporais das personagens, garantindo que elas transmitam a emoção e humor desejados. Definam as personagens que estarão presentes na charge e o cenário em que elas estarão inseridas. Essas personagens podem ser figuras públicas, estereótipos ou personificações de ideias.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90655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7CE2E06-48F8-1DF1-5C7D-EA75B71C7559}"/>
              </a:ext>
            </a:extLst>
          </p:cNvPr>
          <p:cNvSpPr txBox="1"/>
          <p:nvPr/>
        </p:nvSpPr>
        <p:spPr>
          <a:xfrm>
            <a:off x="322054" y="845389"/>
            <a:ext cx="11370593" cy="5349157"/>
          </a:xfrm>
          <a:prstGeom prst="rect">
            <a:avLst/>
          </a:prstGeom>
          <a:noFill/>
        </p:spPr>
        <p:txBody>
          <a:bodyPr wrap="square" rtlCol="0">
            <a:spAutoFit/>
          </a:bodyPr>
          <a:lstStyle/>
          <a:p>
            <a:pPr marL="45720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cenário deve complementar a mensagem e reforçar o contexto da charge. Pensem como as personagens vão interagir entre si e com o ambiente para criar uma narrativa visual coerente. Com o desenho refinado, façam o processo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 </a:t>
            </a:r>
            <a:r>
              <a:rPr lang="pt-BR" sz="2400" kern="100" dirty="0">
                <a:effectLst/>
                <a:latin typeface="Arial Narrow" panose="020B0606020202030204" pitchFamily="34" charset="0"/>
                <a:ea typeface="Calibri" panose="020F0502020204030204" pitchFamily="34" charset="0"/>
                <a:cs typeface="Open Sans" panose="020B0606030504020204" pitchFamily="34" charset="0"/>
              </a:rPr>
              <a:t>inking, isto é, passem a limpo o desenho. A sugestão é que vocês acrescentem texto (linguagem verbal) a sua charge, seja na forma de diálogos entre personagens, título ou legenda. A escrita deve ser resumida e integrada ao desenho, complementando a mensagem visual. Na finalização da charge, use cores e sombras.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a coletânea a seguir.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fontAlgn="base">
              <a:lnSpc>
                <a:spcPct val="115000"/>
              </a:lnSpc>
              <a:spcAft>
                <a:spcPts val="800"/>
              </a:spcAft>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fontAlgn="base">
              <a:lnSpc>
                <a:spcPct val="115000"/>
              </a:lnSpc>
              <a:spcAft>
                <a:spcPts val="800"/>
              </a:spcAft>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Coletânea</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0288256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D26AB19-358C-BD7F-EC83-9CF82B6281BC}"/>
              </a:ext>
            </a:extLst>
          </p:cNvPr>
          <p:cNvSpPr txBox="1"/>
          <p:nvPr/>
        </p:nvSpPr>
        <p:spPr>
          <a:xfrm>
            <a:off x="258792" y="698740"/>
            <a:ext cx="11309231" cy="4821833"/>
          </a:xfrm>
          <a:prstGeom prst="rect">
            <a:avLst/>
          </a:prstGeom>
          <a:noFill/>
        </p:spPr>
        <p:txBody>
          <a:bodyPr wrap="square" rtlCol="0">
            <a:spAutoFit/>
          </a:bodyPr>
          <a:lstStyle/>
          <a:p>
            <a:pPr algn="ct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significa cibersegurança?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palavra “cibersegurança” é a união dos termos “ciber” (que vem de cibernética, ou seja, o uso de tecnologia e sistemas de controle automáticos) e “segurança”.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cibersegurança consiste na prática de proteger redes, sistemas, dispositivos, softwares e dados sensíveis contra ataques cibernéticos, ameaças virtuais e acessos não autorizados.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 meio de ações ou tecnologias, a cibersegurança tem como objetivo garantir a confiabilidade, integridade e confidencialidade de informações digitais, além de assegurar a disponibilidade de sistemas mesmo diante de vulnerabilidades que tentem negar o serviço.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4220044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4E8F39B9-ED24-235C-CF25-25CE5BBE510F}"/>
              </a:ext>
            </a:extLst>
          </p:cNvPr>
          <p:cNvSpPr txBox="1"/>
          <p:nvPr/>
        </p:nvSpPr>
        <p:spPr>
          <a:xfrm>
            <a:off x="232913" y="586597"/>
            <a:ext cx="11593902" cy="4468916"/>
          </a:xfrm>
          <a:prstGeom prst="rect">
            <a:avLst/>
          </a:prstGeom>
          <a:noFill/>
        </p:spPr>
        <p:txBody>
          <a:bodyPr wrap="square" rtlCol="0">
            <a:spAutoFit/>
          </a:bodyPr>
          <a:lstStyle/>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Outras missões de proteção envolvem a autenticidade e o não repúdio, uma vez que a segurança cibernética verifica a identidade de usuários e assegura que as partes envolvidas não possam negar a autenticidade de uma 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além da prevenção e do combate contra ataques cibernéticos, a cibersegurança também pode ter o papel de reparar ou restaurar a integridade de sistemas que sofreram ataques ou invasões.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é uma vulnerabilidade cibernética?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Vulnerabilidade cibernética refere-se a qualquer falha em redes ou sistemas que podem ser exploradas por cibercriminosos. Essas brechas podem permitir que hackers executem ações não autorizadas, acessem dados confidenciais ou mesmo derrubem o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https://tecnoblog.net/responde/o-que-e-ciberseguranca/. Acesso em: 31 jul.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9314081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68399D8-E5B4-9534-7C84-F3F8ABF1E4FD}"/>
              </a:ext>
            </a:extLst>
          </p:cNvPr>
          <p:cNvSpPr txBox="1"/>
          <p:nvPr/>
        </p:nvSpPr>
        <p:spPr>
          <a:xfrm>
            <a:off x="431321" y="879894"/>
            <a:ext cx="11404121" cy="1423980"/>
          </a:xfrm>
          <a:prstGeom prst="rect">
            <a:avLst/>
          </a:prstGeom>
          <a:noFill/>
        </p:spPr>
        <p:txBody>
          <a:bodyPr wrap="square" rtlCol="0">
            <a:spAutoFit/>
          </a:bodyPr>
          <a:lstStyle/>
          <a:p>
            <a:pPr algn="ctr">
              <a:lnSpc>
                <a:spcPct val="115000"/>
              </a:lnSpc>
              <a:spcAft>
                <a:spcPts val="800"/>
              </a:spcAft>
              <a:tabLst>
                <a:tab pos="180340" algn="l"/>
              </a:tabLs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180340" algn="l"/>
              </a:tabLs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pic>
        <p:nvPicPr>
          <p:cNvPr id="3" name="Imagem 2" descr="Diagrama&#10;&#10;Descrição gerada automaticamente">
            <a:extLst>
              <a:ext uri="{FF2B5EF4-FFF2-40B4-BE49-F238E27FC236}">
                <a16:creationId xmlns:a16="http://schemas.microsoft.com/office/drawing/2014/main" id="{35B554A1-9717-A304-4E91-5E8EF9D11729}"/>
              </a:ext>
            </a:extLst>
          </p:cNvPr>
          <p:cNvPicPr>
            <a:picLocks noChangeAspect="1"/>
          </p:cNvPicPr>
          <p:nvPr/>
        </p:nvPicPr>
        <p:blipFill>
          <a:blip r:embed="rId2"/>
          <a:stretch>
            <a:fillRect/>
          </a:stretch>
        </p:blipFill>
        <p:spPr>
          <a:xfrm>
            <a:off x="3677056" y="1556426"/>
            <a:ext cx="5000016" cy="2996524"/>
          </a:xfrm>
          <a:prstGeom prst="rect">
            <a:avLst/>
          </a:prstGeom>
        </p:spPr>
      </p:pic>
      <p:sp>
        <p:nvSpPr>
          <p:cNvPr id="6" name="CaixaDeTexto 5">
            <a:extLst>
              <a:ext uri="{FF2B5EF4-FFF2-40B4-BE49-F238E27FC236}">
                <a16:creationId xmlns:a16="http://schemas.microsoft.com/office/drawing/2014/main" id="{455C7C02-0E82-0DAA-6EDC-9ED2E741E087}"/>
              </a:ext>
            </a:extLst>
          </p:cNvPr>
          <p:cNvSpPr txBox="1"/>
          <p:nvPr/>
        </p:nvSpPr>
        <p:spPr>
          <a:xfrm>
            <a:off x="2976664" y="4698460"/>
            <a:ext cx="6945549" cy="887872"/>
          </a:xfrm>
          <a:prstGeom prst="rect">
            <a:avLst/>
          </a:prstGeom>
          <a:noFill/>
        </p:spPr>
        <p:txBody>
          <a:bodyPr wrap="square" rtlCol="0">
            <a:spAutoFit/>
          </a:bodyPr>
          <a:lstStyle/>
          <a:p>
            <a:pPr algn="ctr">
              <a:lnSpc>
                <a:spcPct val="107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https://ndmais.com.br/opiniao/charges/apagao-</a:t>
            </a:r>
            <a:r>
              <a:rPr lang="pt-BR" sz="1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cibernetico</a:t>
            </a: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-global-</a:t>
            </a:r>
            <a:r>
              <a:rPr lang="pt-BR" sz="1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nao</a:t>
            </a: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-afetou-a-barra-da-lagoa/. Acesso em: 31 jul. 2014.</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18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5884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854332A-AA55-F1D6-4DFE-A27CC79E59C5}"/>
              </a:ext>
            </a:extLst>
          </p:cNvPr>
          <p:cNvSpPr txBox="1"/>
          <p:nvPr/>
        </p:nvSpPr>
        <p:spPr>
          <a:xfrm>
            <a:off x="293299" y="672861"/>
            <a:ext cx="11542144" cy="2608599"/>
          </a:xfrm>
          <a:prstGeom prst="rect">
            <a:avLst/>
          </a:prstGeom>
          <a:noFill/>
        </p:spPr>
        <p:txBody>
          <a:bodyPr wrap="square" rtlCol="0">
            <a:spAutoFit/>
          </a:bodyPr>
          <a:lstStyle/>
          <a:p>
            <a:pPr algn="just" fontAlgn="base">
              <a:lnSpc>
                <a:spcPct val="115000"/>
              </a:lnSpc>
              <a:spcAft>
                <a:spcPts val="800"/>
              </a:spcAft>
            </a:pPr>
            <a:r>
              <a:rPr lang="pt-BR" sz="1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Semana 4</a:t>
            </a: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1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REVISITANDO A MATRIZ SAEB</a:t>
            </a: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p>
          <a:p>
            <a:pPr algn="just">
              <a:lnSpc>
                <a:spcPct val="115000"/>
              </a:lnSpc>
              <a:tabLst>
                <a:tab pos="180340" algn="l"/>
              </a:tabLs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Diagrama&#10;&#10;Descrição gerada automaticamente">
            <a:extLst>
              <a:ext uri="{FF2B5EF4-FFF2-40B4-BE49-F238E27FC236}">
                <a16:creationId xmlns:a16="http://schemas.microsoft.com/office/drawing/2014/main" id="{ECC6DE45-3F3F-325D-053D-29260D6D25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63" r="3373" b="9733"/>
          <a:stretch/>
        </p:blipFill>
        <p:spPr bwMode="auto">
          <a:xfrm>
            <a:off x="4036978" y="2238692"/>
            <a:ext cx="4085617" cy="238061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6F17633-CFAB-E5F0-E6C9-D25EB59D6614}"/>
              </a:ext>
            </a:extLst>
          </p:cNvPr>
          <p:cNvSpPr txBox="1"/>
          <p:nvPr/>
        </p:nvSpPr>
        <p:spPr>
          <a:xfrm>
            <a:off x="1702340" y="4990289"/>
            <a:ext cx="8044775" cy="888000"/>
          </a:xfrm>
          <a:prstGeom prst="rect">
            <a:avLst/>
          </a:prstGeom>
          <a:noFill/>
        </p:spPr>
        <p:txBody>
          <a:bodyPr wrap="square" rtlCol="0">
            <a:spAutoFit/>
          </a:bodyPr>
          <a:lstStyle/>
          <a:p>
            <a:pPr algn="r">
              <a:lnSpc>
                <a:spcPct val="107000"/>
              </a:lnSpc>
              <a:spcAft>
                <a:spcPts val="800"/>
              </a:spcAft>
              <a:tabLst>
                <a:tab pos="90170" algn="l"/>
                <a:tab pos="2610485" algn="l"/>
              </a:tabLst>
            </a:pPr>
            <a:r>
              <a:rPr lang="pt-BR" sz="1200" u="sng" kern="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200" u="sng" kern="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http://4.bp.blogspot.com/-zGm7Xqy6EVk/</a:t>
            </a:r>
            <a:r>
              <a:rPr lang="pt-BR" sz="1200" u="sng" kern="0" dirty="0" err="1">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VgnfDTlfNKI</a:t>
            </a:r>
            <a:r>
              <a:rPr lang="pt-BR" sz="1200" u="sng" kern="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/AAAAAAAAJ2U/</a:t>
            </a:r>
            <a:r>
              <a:rPr lang="pt-BR" sz="1200" u="sng" kern="0" dirty="0" err="1">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lCCAkHNpLmc</a:t>
            </a:r>
            <a:r>
              <a:rPr lang="pt-BR" sz="1200" u="sng" kern="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/s1600/digitalizar0015.jpg</a:t>
            </a:r>
            <a:r>
              <a:rPr lang="pt-BR" sz="1200" u="sng" kern="0" dirty="0">
                <a:effectLst/>
                <a:latin typeface="Arial Narrow" panose="020B0606020202030204" pitchFamily="34" charset="0"/>
                <a:ea typeface="Calibri" panose="020F0502020204030204" pitchFamily="34" charset="0"/>
                <a:cs typeface="Times New Roman" panose="02020603050405020304" pitchFamily="18" charset="0"/>
              </a:rPr>
              <a:t>. Acesso em: 1 ago. 2024. </a:t>
            </a:r>
            <a:endParaRPr lang="pt-BR" sz="1200" u="sng"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42961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46A2C542-B3E3-CA1B-8832-61CC28B41103}"/>
              </a:ext>
            </a:extLst>
          </p:cNvPr>
          <p:cNvSpPr txBox="1"/>
          <p:nvPr/>
        </p:nvSpPr>
        <p:spPr>
          <a:xfrm>
            <a:off x="198408" y="845389"/>
            <a:ext cx="11706045" cy="3972370"/>
          </a:xfrm>
          <a:prstGeom prst="rect">
            <a:avLst/>
          </a:prstGeom>
          <a:noFill/>
        </p:spPr>
        <p:txBody>
          <a:bodyPr wrap="square" rtlCol="0">
            <a:spAutoFit/>
          </a:bodyPr>
          <a:lstStyle/>
          <a:p>
            <a:pPr algn="just">
              <a:lnSpc>
                <a:spcPct val="115000"/>
              </a:lnSpc>
              <a:spcAft>
                <a:spcPts val="800"/>
              </a:spcAft>
              <a:tabLst>
                <a:tab pos="90170" algn="l"/>
                <a:tab pos="2610485" algn="l"/>
              </a:tabLst>
            </a:pPr>
            <a:r>
              <a:rPr lang="pt-BR" sz="2400" b="1" kern="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.Qual o tema do cartum?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 boneca falante.</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 venda no shopping.   </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O consumismo infantil.</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 entusiasmo da menina.</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O valor do cartão de crédito. </a:t>
            </a:r>
          </a:p>
          <a:p>
            <a:pPr algn="just">
              <a:lnSpc>
                <a:spcPct val="115000"/>
              </a:lnSpc>
              <a:tabLst>
                <a:tab pos="180340" algn="l"/>
              </a:tabLs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3827039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6DC9A5C-BA8D-302B-A63A-7725B1C1F89B}"/>
              </a:ext>
            </a:extLst>
          </p:cNvPr>
          <p:cNvSpPr txBox="1"/>
          <p:nvPr/>
        </p:nvSpPr>
        <p:spPr>
          <a:xfrm>
            <a:off x="261669" y="646981"/>
            <a:ext cx="11668664" cy="4074962"/>
          </a:xfrm>
          <a:prstGeom prst="rect">
            <a:avLst/>
          </a:prstGeom>
          <a:noFill/>
        </p:spPr>
        <p:txBody>
          <a:bodyPr wrap="square" rtlCol="0">
            <a:spAutoFit/>
          </a:bodyPr>
          <a:lstStyle/>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tabLst>
                <a:tab pos="90170" algn="l"/>
                <a:tab pos="2610485" algn="l"/>
              </a:tabLst>
            </a:pPr>
            <a:r>
              <a:rPr lang="pt-BR" sz="2400" b="1"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tabLst>
                <a:tab pos="90170" algn="l"/>
                <a:tab pos="2610485" algn="l"/>
              </a:tabLst>
            </a:pPr>
            <a:r>
              <a:rPr lang="pt-BR" sz="2400" b="1" kern="0" dirty="0">
                <a:effectLst/>
                <a:latin typeface="Arial Narrow" panose="020B0606020202030204" pitchFamily="34" charset="0"/>
                <a:ea typeface="Calibri" panose="020F0502020204030204" pitchFamily="34" charset="0"/>
                <a:cs typeface="Times New Roman" panose="02020603050405020304" pitchFamily="18" charset="0"/>
              </a:rPr>
              <a:t>Tomate faz bem para o coração e prevenção de doenças, confirma pesquisa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Não importa a forma como você vai consumir, o mais importante é que o tomate ajuda o coração e tem função de prevenção contra doenças crônicas, diz estudo da Universidade de Portsmouth, Inglaterra.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das hortaliças mais cultivadas em todo o mundo, o tomate, comprovadamente faz bem ao coração e age na prevenção de doenças crônicas.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371029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362309" y="767751"/>
            <a:ext cx="11352363" cy="3771995"/>
          </a:xfrm>
          <a:prstGeom prst="rect">
            <a:avLst/>
          </a:prstGeom>
          <a:noFill/>
        </p:spPr>
        <p:txBody>
          <a:bodyPr wrap="square" rtlCol="0">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Para gestantes, mais benefícios.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alimento é rico em cromo, um mineral que reduz a resistência à insulina, facilitando o controle do diabetes gestacional. Mas há uma ressalva, durante a espera do bebê, o consumo pela gestante deve ser ajustado de acordo com possíveis sintomas de azia, desconfortos estomacais e flatulência, devido a acidez do ingrediente.</a:t>
            </a: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35000"/>
              </a:lnSpc>
              <a:spcAft>
                <a:spcPts val="800"/>
              </a:spcAft>
              <a:tabLst>
                <a:tab pos="90170" algn="l"/>
                <a:tab pos="2610485" algn="l"/>
              </a:tabLst>
            </a:pP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Disponível em: https://www.sonoticiaboa.com.br/2023/08/16/tomate-faz-bem-</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rPr>
              <a:t>coracao</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rPr>
              <a:t>prevencao</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rPr>
              <a:t>doencas</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-pesquisa. Acesso em: 1 ago. 20024</a:t>
            </a:r>
            <a:r>
              <a:rPr lang="pt-BR" sz="10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18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89122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362309" y="767751"/>
            <a:ext cx="11352363" cy="3670428"/>
          </a:xfrm>
          <a:prstGeom prst="rect">
            <a:avLst/>
          </a:prstGeom>
          <a:noFill/>
        </p:spPr>
        <p:txBody>
          <a:bodyPr wrap="square" rtlCol="0">
            <a:spAutoFit/>
          </a:bodyPr>
          <a:lstStyle/>
          <a:p>
            <a:pPr algn="just" fontAlgn="base">
              <a:lnSpc>
                <a:spcPct val="115000"/>
              </a:lnSpc>
              <a:spcAft>
                <a:spcPts val="800"/>
              </a:spcAft>
            </a:pPr>
            <a:r>
              <a:rPr lang="pt-BR" sz="2400" b="1" kern="0" dirty="0">
                <a:solidFill>
                  <a:srgbClr val="161618"/>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2</a:t>
            </a:r>
            <a:r>
              <a:rPr lang="pt-BR" sz="2400" kern="0" dirty="0">
                <a:solidFill>
                  <a:srgbClr val="161618"/>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Qual é o benefício do tomate para as gestantes? </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L="457200" algn="just" fontAlgn="base">
              <a:lnSpc>
                <a:spcPct val="115000"/>
              </a:lnSpc>
            </a:pPr>
            <a:r>
              <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p>
          <a:p>
            <a:pPr marL="342900" lvl="0" indent="-342900" algn="just" fontAlgn="base">
              <a:lnSpc>
                <a:spcPct val="115000"/>
              </a:lnSpc>
              <a:buFont typeface="+mj-lt"/>
              <a:buAutoNum type="alphaUcParenBoth"/>
              <a:tabLst>
                <a:tab pos="180340" algn="l"/>
              </a:tabLs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Prevenir doenças crônicas.</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fontAlgn="base">
              <a:lnSpc>
                <a:spcPct val="115000"/>
              </a:lnSpc>
              <a:buFont typeface="+mj-lt"/>
              <a:buAutoNum type="alphaUcParenBoth"/>
              <a:tabLst>
                <a:tab pos="180340" algn="l"/>
              </a:tabLs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Melhorar os sintomas de asia.</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fontAlgn="base">
              <a:lnSpc>
                <a:spcPct val="115000"/>
              </a:lnSpc>
              <a:buFont typeface="+mj-lt"/>
              <a:buAutoNum type="alphaUcParenBoth"/>
              <a:tabLst>
                <a:tab pos="180340" algn="l"/>
              </a:tabLs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Auxiliar na função do coração. </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fontAlgn="base">
              <a:lnSpc>
                <a:spcPct val="115000"/>
              </a:lnSpc>
              <a:buFont typeface="+mj-lt"/>
              <a:buAutoNum type="alphaUcParenBoth"/>
              <a:tabLst>
                <a:tab pos="180340" algn="l"/>
              </a:tabLs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Reduzir a resistência à insulina. </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fontAlgn="base">
              <a:lnSpc>
                <a:spcPct val="115000"/>
              </a:lnSpc>
              <a:spcAft>
                <a:spcPts val="800"/>
              </a:spcAft>
              <a:buFont typeface="+mj-lt"/>
              <a:buAutoNum type="alphaUcParenBoth"/>
              <a:tabLst>
                <a:tab pos="180340" algn="l"/>
              </a:tabLs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Fortalecer o sistema imunológico.  </a:t>
            </a:r>
            <a:endPar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23104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362309" y="767751"/>
            <a:ext cx="11352363" cy="1440587"/>
          </a:xfrm>
          <a:prstGeom prst="rect">
            <a:avLst/>
          </a:prstGeom>
          <a:noFill/>
        </p:spPr>
        <p:txBody>
          <a:bodyPr wrap="square" rtlCol="0">
            <a:spAutoFit/>
          </a:bodyPr>
          <a:lstStyle/>
          <a:p>
            <a:pPr algn="just" fontAlgn="base">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endParaRPr lang="pt-BR" sz="2400" b="1" kern="0" dirty="0">
              <a:solidFill>
                <a:srgbClr val="161618"/>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endParaRPr>
          </a:p>
          <a:p>
            <a:pP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Desenho de personagem de desenho animado&#10;&#10;Descrição gerada automaticamente com confiança baixa">
            <a:extLst>
              <a:ext uri="{FF2B5EF4-FFF2-40B4-BE49-F238E27FC236}">
                <a16:creationId xmlns:a16="http://schemas.microsoft.com/office/drawing/2014/main" id="{6CA60AAC-91DE-4AA2-8F15-FA25F465A248}"/>
              </a:ext>
            </a:extLst>
          </p:cNvPr>
          <p:cNvPicPr>
            <a:picLocks noChangeAspect="1"/>
          </p:cNvPicPr>
          <p:nvPr/>
        </p:nvPicPr>
        <p:blipFill>
          <a:blip r:embed="rId2"/>
          <a:stretch>
            <a:fillRect/>
          </a:stretch>
        </p:blipFill>
        <p:spPr>
          <a:xfrm>
            <a:off x="1562671" y="2003898"/>
            <a:ext cx="8291447" cy="2296639"/>
          </a:xfrm>
          <a:prstGeom prst="rect">
            <a:avLst/>
          </a:prstGeom>
        </p:spPr>
      </p:pic>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http://tirasdemafalda.tumblr.com/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image</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/71864434935</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1 ago. 2024</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4014008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362309" y="767751"/>
            <a:ext cx="11352363" cy="3249287"/>
          </a:xfrm>
          <a:prstGeom prst="rect">
            <a:avLst/>
          </a:prstGeom>
          <a:noFill/>
        </p:spPr>
        <p:txBody>
          <a:bodyPr wrap="square" rtlCol="0">
            <a:spAutoFit/>
          </a:bodyPr>
          <a:lstStyle/>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O ponto de interrogação, no último quadrinho, sugere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UcParenBoth"/>
              <a:tabLst>
                <a:tab pos="180340" algn="l"/>
              </a:tabLs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incerteza.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UcParenBoth"/>
              <a:tabLst>
                <a:tab pos="180340" algn="l"/>
              </a:tabLs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surpresa.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UcParenBoth"/>
              <a:tabLst>
                <a:tab pos="180340" algn="l"/>
              </a:tabLs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decepção.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UcParenBoth"/>
              <a:tabLst>
                <a:tab pos="180340" algn="l"/>
              </a:tabLs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expectativa.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UcParenBoth"/>
              <a:tabLst>
                <a:tab pos="180340" algn="l"/>
              </a:tabLs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constatação.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0003410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498496" y="936048"/>
            <a:ext cx="11352363" cy="7383240"/>
          </a:xfrm>
          <a:prstGeom prst="rect">
            <a:avLst/>
          </a:prstGeom>
          <a:noFill/>
        </p:spPr>
        <p:txBody>
          <a:bodyPr wrap="square" rtlCol="0">
            <a:spAutoFit/>
          </a:bodyPr>
          <a:lstStyle/>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400" b="1" kern="0" dirty="0">
                <a:effectLst/>
                <a:latin typeface="Arial Narrow" panose="020B0606020202030204" pitchFamily="34" charset="0"/>
                <a:ea typeface="Calibri" panose="020F0502020204030204" pitchFamily="34" charset="0"/>
                <a:cs typeface="Times New Roman" panose="02020603050405020304" pitchFamily="18" charset="0"/>
              </a:rPr>
              <a:t>Gesso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Manuel Bandeira</a:t>
            </a: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Esta minha estatuazinha de gesso, quando nova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gesso muito branco, as linhas muito puras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Mal sugeria a imagem de vida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(Embora a figura chorasse).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Há muitos anos tenho-a comigo.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tempo envelheceu-a, carcomeu-a, manchou-a de pátina amarelo-suja.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Os meus olhos, de tanto a olharem,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Impregnaram-na da minha humanidade irônica de tísico.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dia mão estúpida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Inadvertidamente a derrubou e partiu.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8176550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498496" y="936048"/>
            <a:ext cx="11352363" cy="5032468"/>
          </a:xfrm>
          <a:prstGeom prst="rect">
            <a:avLst/>
          </a:prstGeom>
          <a:noFill/>
        </p:spPr>
        <p:txBody>
          <a:bodyPr wrap="square" rtlCol="0">
            <a:spAutoFit/>
          </a:bodyPr>
          <a:lstStyle/>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Então ajoelhei com raiva, recolhi aqueles tristes fragmentos, recompus a figurinha que chorava.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o tempo sobre as feridas escureceu ainda mais o sujo mordente da pátina...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Hoje este gessozinho comercial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É tocante e vive, e me faz agora refletir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Que só é verdadeiramente vivo o que já sofreu.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https://edisciplinas.usp.br/</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pluginfile.php</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/7555021/</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mod_resource</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content</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/1/Manuel%20Bandeira%20-%20poemas.p</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 Acesso em: 1 ago.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8438990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233464" y="632298"/>
            <a:ext cx="11617395" cy="7471469"/>
          </a:xfrm>
          <a:prstGeom prst="rect">
            <a:avLst/>
          </a:prstGeom>
          <a:noFill/>
        </p:spPr>
        <p:txBody>
          <a:bodyPr wrap="square" rtlCol="0">
            <a:spAutoFit/>
          </a:bodyPr>
          <a:lstStyle/>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4. A ação do tempo sobre a estátua infere que ela foi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 (A) desencadeadora viva e inexpressiva de muitos aspectos da experiência de vida do eu lírico.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(B) responsável por danos que levaram uma obra de arte a perder sua pureza e vivacidade originais.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(C) transformadora de um simples objeto comercial em uma obra de arte que parece ter sido criada por um escultor genial.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(D) elemento que, juntamente com os danos causados por um acidente, dá vida e singularidade ao que era inexpressivo e vulgar.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(E) causadora irremediável do envelhecimento das coisas e da consequente desvalorização dos objetos pessoais mais valiosos.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07886821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233464" y="632298"/>
            <a:ext cx="11617395" cy="7778861"/>
          </a:xfrm>
          <a:prstGeom prst="rect">
            <a:avLst/>
          </a:prstGeom>
          <a:noFill/>
        </p:spPr>
        <p:txBody>
          <a:bodyPr wrap="square" rtlCol="0">
            <a:spAutoFit/>
          </a:bodyPr>
          <a:lstStyle/>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tabLst>
                <a:tab pos="90170" algn="l"/>
                <a:tab pos="2610485" algn="l"/>
              </a:tabLst>
            </a:pPr>
            <a:r>
              <a:rPr lang="pt-BR" sz="2400" b="1" kern="0" dirty="0">
                <a:effectLst/>
                <a:latin typeface="Arial Narrow" panose="020B0606020202030204" pitchFamily="34" charset="0"/>
                <a:ea typeface="Calibri" panose="020F0502020204030204" pitchFamily="34" charset="0"/>
                <a:cs typeface="Times New Roman" panose="02020603050405020304" pitchFamily="18" charset="0"/>
              </a:rPr>
              <a:t>Ambientalista resgata coruja e ela volta todos os dias para visitar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Um ambientalista teve uma grata surpresa depois de resgatar uma coruja que estava vivendo em um terreno abandonado: ela volta todos os dias para visitar ele!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O resgate de duas corujas da espécie Suindara foi feito por Samuel Maria, de Monte Alto (SP). O rapaz foi chamado para capturar dois filhotes que viviam na região, mas ele jamais imaginava que iria construir uma amizade diferente.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Samuel começou a alimentar as duas até que elas crescessem e retornassem para a natureza. Mas a Guardiã, apelido carinhoso dado a uma delas pelo ambientalista, decidiu que seu lugar era ali mesmo, perto de seu herói.[...]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tabLst>
                <a:tab pos="90170" algn="l"/>
                <a:tab pos="2610485" algn="l"/>
              </a:tabLst>
            </a:pP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https://www.sonoticiaboa.com.br/2023/07/28/ambientalista-resgata-coruja-volta-todos-dias-para-visitar</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 Acesso em: 1 ago.2024</a:t>
            </a: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0414196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233464" y="632298"/>
            <a:ext cx="11617395" cy="6936964"/>
          </a:xfrm>
          <a:prstGeom prst="rect">
            <a:avLst/>
          </a:prstGeom>
          <a:noFill/>
        </p:spPr>
        <p:txBody>
          <a:bodyPr wrap="square" rtlCol="0">
            <a:spAutoFit/>
          </a:bodyPr>
          <a:lstStyle/>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5. Samuel tenta não interagir muito com a coruja, porque ele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(A) encontrou a corujinha sem vida.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(B) alimentou a coruja até ela crescer.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(C) considerou que o lugar dela é na natureza.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(D) entendeu que iria construir uma amizade nova.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(E) explicou que ela gosta de fazer ninhos nas torres.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82962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233464" y="632298"/>
            <a:ext cx="11617395" cy="9580123"/>
          </a:xfrm>
          <a:prstGeom prst="rect">
            <a:avLst/>
          </a:prstGeom>
          <a:noFill/>
        </p:spPr>
        <p:txBody>
          <a:bodyPr wrap="square" rtlCol="0">
            <a:spAutoFit/>
          </a:bodyPr>
          <a:lstStyle/>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navegação aérea e as comunicações dependem de serviços de rádio, que foram coordenados para minimizar a interferência desde a década de 1920.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tecnologia digital usada hoje é muito mais avançada do que algumas das antigas tecnologias analógicas que eram utilizadas 60 anos atrás.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Pesquisas mostraram que os dispositivos eletrônicos pessoais podem emitir um sinal dentro da mesma faixa de frequência dos sistemas de navegação e comunicação da aeronave, criando o que é conhecido como interferência eletromagnética.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Mas em 1992, a Administração Federal de Aviação (FAA, na sigla em inglês) e a Boeing, em um estudo independente, investigaram o uso de dispositivos eletrônicos em interferências de aeronaves e não encontraram problemas com computadores ou outros dispositivos eletrônicos pessoais durante as fases não críticas do voo, como as decolagens e os pousos.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https://www.cnnbrasil.com.br/internacional/entenda-por-que-e-preciso-ativar-o-modo-aviao-dos-celulares-durante-voo/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1 ago. 2024</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endParaRPr lang="pt-BR" sz="2400" kern="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68000653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233464" y="632298"/>
            <a:ext cx="11617395" cy="8016746"/>
          </a:xfrm>
          <a:prstGeom prst="rect">
            <a:avLst/>
          </a:prstGeom>
          <a:noFill/>
        </p:spPr>
        <p:txBody>
          <a:bodyPr wrap="square" rtlCol="0">
            <a:spAutoFit/>
          </a:bodyPr>
          <a:lstStyle/>
          <a:p>
            <a:pPr algn="r">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Nos trechos: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navegação aérea e as comunicações dependem de serviços de rádio, que foram coordenados para minimizar a interferência desde a década de 1920.”</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tecnologia digital usada hoje é muito mais avançada do que algumas das antigas tecnologias analógicas que eram utilizadas 60 anos atrás.” Qual é o argumento predominante?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Senso comum.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Exemplificação.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Analogia histórica.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Causa/consequência.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Citação de autoridade.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endParaRPr lang="pt-BR" sz="2400" kern="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086836"/>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23583968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9572B3-FED1-D317-24DA-92A18BBB2EA1}"/>
              </a:ext>
            </a:extLst>
          </p:cNvPr>
          <p:cNvSpPr txBox="1"/>
          <p:nvPr/>
        </p:nvSpPr>
        <p:spPr>
          <a:xfrm>
            <a:off x="233464" y="632298"/>
            <a:ext cx="11617395" cy="4615302"/>
          </a:xfrm>
          <a:prstGeom prst="rect">
            <a:avLst/>
          </a:prstGeom>
          <a:noFill/>
        </p:spPr>
        <p:txBody>
          <a:bodyPr wrap="square" rtlCol="0">
            <a:spAutoFit/>
          </a:bodyPr>
          <a:lstStyle/>
          <a:p>
            <a:pP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tabLst>
                <a:tab pos="90170" algn="l"/>
                <a:tab pos="2610485" algn="l"/>
              </a:tabLst>
            </a:pPr>
            <a:endParaRPr lang="pt-BR" sz="2400" kern="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2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1122230"/>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https://static.significados.com.br/foto/charge-o-tempo-cke.jpg</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 Acesso em: 1 ago.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pic>
        <p:nvPicPr>
          <p:cNvPr id="3" name="Imagem 2" descr="Uma imagem contendo Texto&#10;&#10;Descrição gerada automaticamente">
            <a:extLst>
              <a:ext uri="{FF2B5EF4-FFF2-40B4-BE49-F238E27FC236}">
                <a16:creationId xmlns:a16="http://schemas.microsoft.com/office/drawing/2014/main" id="{30D102D3-E66A-1770-A5E8-43D604D12D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46" b="9633"/>
          <a:stretch/>
        </p:blipFill>
        <p:spPr bwMode="auto">
          <a:xfrm>
            <a:off x="2772383" y="1342418"/>
            <a:ext cx="6848272" cy="305972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23717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768287"/>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AD79D937-3201-EEFA-FA75-5AEBA4FEF4F9}"/>
              </a:ext>
            </a:extLst>
          </p:cNvPr>
          <p:cNvSpPr txBox="1"/>
          <p:nvPr/>
        </p:nvSpPr>
        <p:spPr>
          <a:xfrm>
            <a:off x="612843" y="924128"/>
            <a:ext cx="10992255" cy="4060599"/>
          </a:xfrm>
          <a:prstGeom prst="rect">
            <a:avLst/>
          </a:prstGeom>
          <a:noFill/>
        </p:spPr>
        <p:txBody>
          <a:bodyPr wrap="square" rtlCol="0">
            <a:spAutoFit/>
          </a:bodyPr>
          <a:lstStyle/>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7. Esse texto é uma charge, pois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(A) mostra com ironia acontecimentos atemporais presentes no dia a dia.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(B) aborda de modo reflexivo um fato ligado ao cotidiano de todas as pessoas.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(C) mostra uma sequência de quadros com críticas sociais para publicar na mídia.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(E)  emite uma opinião a respeito do modo que as pessoas enfrentam o desemprego no país.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(D) conta uma história humorística sobre como as pessoas adquirem conhecimentos em inglês.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26213632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768287"/>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AD79D937-3201-EEFA-FA75-5AEBA4FEF4F9}"/>
              </a:ext>
            </a:extLst>
          </p:cNvPr>
          <p:cNvSpPr txBox="1"/>
          <p:nvPr/>
        </p:nvSpPr>
        <p:spPr>
          <a:xfrm>
            <a:off x="612843" y="924128"/>
            <a:ext cx="10992255" cy="3547638"/>
          </a:xfrm>
          <a:prstGeom prst="rect">
            <a:avLst/>
          </a:prstGeom>
          <a:noFill/>
        </p:spPr>
        <p:txBody>
          <a:bodyPr wrap="square" rtlCol="0">
            <a:spAutoFit/>
          </a:bodyPr>
          <a:lstStyle/>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8. O humor nesse texto acontece, pois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r>
              <a:rPr lang="pt-BR" sz="2400" kern="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os candidatos à vaga de emprego estão em fila.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as vagas de emprego são só para quem sabe inglês.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sem saber inglês, as pessoas permanecem na fila de espera.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sem saber inglês, o homem aguarda na fila para ser entrevistado.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sem saber inglês, o homem acredita que com o tempo de espera ele aprenderá.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7461380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768287"/>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AD79D937-3201-EEFA-FA75-5AEBA4FEF4F9}"/>
              </a:ext>
            </a:extLst>
          </p:cNvPr>
          <p:cNvSpPr txBox="1"/>
          <p:nvPr/>
        </p:nvSpPr>
        <p:spPr>
          <a:xfrm>
            <a:off x="194553" y="496112"/>
            <a:ext cx="11410545" cy="5865708"/>
          </a:xfrm>
          <a:prstGeom prst="rect">
            <a:avLst/>
          </a:prstGeom>
          <a:noFill/>
        </p:spPr>
        <p:txBody>
          <a:bodyPr wrap="square" rtlCol="0">
            <a:spAutoFit/>
          </a:bodyPr>
          <a:lstStyle/>
          <a:p>
            <a:pPr algn="just">
              <a:lnSpc>
                <a:spcPct val="115000"/>
              </a:lnSpc>
              <a:spcAft>
                <a:spcPts val="800"/>
              </a:spcAft>
              <a:tabLst>
                <a:tab pos="90170" algn="l"/>
                <a:tab pos="2610485" algn="l"/>
              </a:tabLst>
            </a:pPr>
            <a:endParaRPr lang="pt-BR" sz="2400" kern="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Doug Drury, professor de aviação na Central Queensland University, em uma época de comportamento cada vez mais desregrado dos passageiros, incluindo “fúria aérea”, o uso do telefone durante o voo pode ser outro gatilho que muda completamente a experiência da viagem.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comportamento desregrado assume muitas formas, desde o incumprimento dos requisitos de segurança, como não usar o cinto de segurança, a altercações verbais com outros passageiros e tripulantes, a altercações físicas com passageiros e tripulantes, muitas vezes identificadas como “fúria aérea”.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https://www.cnnbrasil.com.br/internacional/entenda-por-que-e-preciso-ativar-o-modo-aviao-dos-celulares-durante-voo/</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rPr>
              <a:t>. Acesso em: 1 ago. 2024.</a:t>
            </a:r>
            <a:endParaRPr lang="pt-BR" sz="1000" u="sng"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15937611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768287"/>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AD79D937-3201-EEFA-FA75-5AEBA4FEF4F9}"/>
              </a:ext>
            </a:extLst>
          </p:cNvPr>
          <p:cNvSpPr txBox="1"/>
          <p:nvPr/>
        </p:nvSpPr>
        <p:spPr>
          <a:xfrm>
            <a:off x="194553" y="496112"/>
            <a:ext cx="11410545" cy="5448158"/>
          </a:xfrm>
          <a:prstGeom prst="rect">
            <a:avLst/>
          </a:prstGeom>
          <a:noFill/>
        </p:spPr>
        <p:txBody>
          <a:bodyPr wrap="square" rtlCol="0">
            <a:spAutoFit/>
          </a:bodyPr>
          <a:lstStyle/>
          <a:p>
            <a:pPr algn="just">
              <a:lnSpc>
                <a:spcPct val="115000"/>
              </a:lnSpc>
              <a:spcAft>
                <a:spcPts val="800"/>
              </a:spcAft>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Nos dois parágrafos, ao ser utilizada a expressão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fúria aérea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entre aspas mais de uma vez, há um “efeito de sentido”. Qual foi a intenção na utilização dessa expressão?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Criticar o tipo de comportamento desregrado durante os voos.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Apontar os possíveis gatilhos que mudam a experiência de voar.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 Desestimular as altercações agressivas dos passageiros e tripulantes.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Ignorar o uso do telefone durante o voo pelo fato de causar interferência.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Mostrar ações dos passageiros por não quererem usar o cinto de segurança.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endParaRPr lang="pt-BR" sz="2400" kern="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9334341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925F118-CDC4-F9C1-EEE9-C731C2FF559D}"/>
              </a:ext>
            </a:extLst>
          </p:cNvPr>
          <p:cNvSpPr txBox="1"/>
          <p:nvPr/>
        </p:nvSpPr>
        <p:spPr>
          <a:xfrm>
            <a:off x="1653702" y="4640094"/>
            <a:ext cx="8414426" cy="768287"/>
          </a:xfrm>
          <a:prstGeom prst="rect">
            <a:avLst/>
          </a:prstGeom>
          <a:noFill/>
        </p:spPr>
        <p:txBody>
          <a:bodyPr wrap="square" rtlCol="0">
            <a:spAutoFit/>
          </a:bodyPr>
          <a:lstStyle/>
          <a:p>
            <a:pPr algn="r">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AD79D937-3201-EEFA-FA75-5AEBA4FEF4F9}"/>
              </a:ext>
            </a:extLst>
          </p:cNvPr>
          <p:cNvSpPr txBox="1"/>
          <p:nvPr/>
        </p:nvSpPr>
        <p:spPr>
          <a:xfrm>
            <a:off x="194553" y="496112"/>
            <a:ext cx="11410545" cy="6951775"/>
          </a:xfrm>
          <a:prstGeom prst="rect">
            <a:avLst/>
          </a:prstGeom>
          <a:noFill/>
        </p:spPr>
        <p:txBody>
          <a:bodyPr wrap="square" rtlCol="0">
            <a:spAutoFit/>
          </a:bodyPr>
          <a:lstStyle/>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400" kern="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relatório publicado pela </a:t>
            </a:r>
            <a:r>
              <a:rPr lang="pt-BR" sz="2400" strike="noStrike"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ONU</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nesta terça-feira alerta para o risco de uma crise global de escassez de água. De acordo com o documento, a escassez sazonal do recurso pode se tornar mais frequente na América do Sul e em outras partes do mundo.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publicação foi feita um dia antes do início da Conferência da Água da ONU. Em entrevista coletiva, o editor-chefe do relatório, Richard Connor, afirmou que há incertezas diante de um cenário que aponta aumento de demanda e redução na disponibilidade de água.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não resolvermos isso, definitivamente haverá uma crise global", afirmou.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 acordo com o relatório, o uso da água tem aumentado 1% ao ano, nos últimos 40 anos, em âmbito global. A estimativa é que a taxa de crescimento continue neste patamar até 2050.</a:t>
            </a:r>
            <a:r>
              <a:rPr lang="pt-BR" sz="2400" kern="100" dirty="0">
                <a:latin typeface="Calibri" panose="020F0502020204030204" pitchFamily="34" charset="0"/>
                <a:ea typeface="Calibri" panose="020F0502020204030204" pitchFamily="34" charset="0"/>
                <a:cs typeface="Times New Roman" panose="02020603050405020304" pitchFamily="18" charset="0"/>
              </a:rPr>
              <a:t> </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relatório destaca que serão necessárias parcerias e cooperação para a água com o objetivo de evitar uma crise global.</a:t>
            </a:r>
            <a:r>
              <a:rPr lang="pt-BR" sz="2400" kern="100" dirty="0">
                <a:latin typeface="Calibri" panose="020F0502020204030204" pitchFamily="34" charset="0"/>
                <a:ea typeface="Calibri" panose="020F0502020204030204" pitchFamily="34" charset="0"/>
                <a:cs typeface="Times New Roman" panose="02020603050405020304" pitchFamily="18" charset="0"/>
              </a:rPr>
              <a:t> </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u="sng"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2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https://g1.globo.com/meio-ambiente/noticia/2023/03/21/relatorio-da-onu-aponta-risco-de-crise-global-por-escassez-de-agua.ghtml</a:t>
            </a:r>
            <a:r>
              <a:rPr lang="pt-BR" sz="1200" u="sng" kern="100" dirty="0">
                <a:effectLst/>
                <a:latin typeface="Arial Narrow" panose="020B0606020202030204" pitchFamily="34" charset="0"/>
                <a:ea typeface="Calibri" panose="020F0502020204030204" pitchFamily="34" charset="0"/>
                <a:cs typeface="Times New Roman" panose="02020603050405020304" pitchFamily="18" charset="0"/>
              </a:rPr>
              <a:t>. Acesso em: 1 ago. 2024. (adaptado).</a:t>
            </a:r>
            <a:endParaRPr lang="pt-BR" sz="1200" u="sng"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90170" algn="l"/>
                <a:tab pos="2610485" algn="l"/>
              </a:tabLst>
            </a:pPr>
            <a:endParaRPr lang="pt-BR" sz="1200" u="sng" kern="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3848026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AA18C25-1E84-BB39-E9D0-53ABFD1F9EA9}"/>
              </a:ext>
            </a:extLst>
          </p:cNvPr>
          <p:cNvSpPr txBox="1"/>
          <p:nvPr/>
        </p:nvSpPr>
        <p:spPr>
          <a:xfrm>
            <a:off x="311285" y="700391"/>
            <a:ext cx="11303541" cy="4078104"/>
          </a:xfrm>
          <a:prstGeom prst="rect">
            <a:avLst/>
          </a:prstGeom>
          <a:noFill/>
        </p:spPr>
        <p:txBody>
          <a:bodyPr wrap="square" rtlCol="0">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10. No texto  o editor-chefe do relatório, defende a tese de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 consumo de água aumentou no Oriente Médio.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É necessário estabelecer mecanismos para evitar a crise global da água.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As metas de 2030 para a água e saneamento das nações Unidas estão fora de rumo.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É preciso </a:t>
            </a:r>
            <a:r>
              <a:rPr lang="pt-BR" sz="2400" kern="1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parcerias e cooperação para a água com o objetivo de evitar uma crise global.</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(E) O aumento de demanda e redução na disponibilidade de água sem resolução causará uma crise global.  </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077327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2895</TotalTime>
  <Words>17466</Words>
  <Application>Microsoft Office PowerPoint</Application>
  <PresentationFormat>Widescreen</PresentationFormat>
  <Paragraphs>950</Paragraphs>
  <Slides>143</Slides>
  <Notes>3</Notes>
  <HiddenSlides>0</HiddenSlides>
  <MMClips>0</MMClips>
  <ScaleCrop>false</ScaleCrop>
  <HeadingPairs>
    <vt:vector size="8" baseType="variant">
      <vt:variant>
        <vt:lpstr>Fontes usadas</vt:lpstr>
      </vt:variant>
      <vt:variant>
        <vt:i4>5</vt:i4>
      </vt:variant>
      <vt:variant>
        <vt:lpstr>Tema</vt:lpstr>
      </vt:variant>
      <vt:variant>
        <vt:i4>2</vt:i4>
      </vt:variant>
      <vt:variant>
        <vt:lpstr>Servidores OLE inseridos</vt:lpstr>
      </vt:variant>
      <vt:variant>
        <vt:i4>1</vt:i4>
      </vt:variant>
      <vt:variant>
        <vt:lpstr>Títulos de slides</vt:lpstr>
      </vt:variant>
      <vt:variant>
        <vt:i4>143</vt:i4>
      </vt:variant>
    </vt:vector>
  </HeadingPairs>
  <TitlesOfParts>
    <vt:vector size="151" baseType="lpstr">
      <vt:lpstr>Aptos</vt:lpstr>
      <vt:lpstr>Arial</vt:lpstr>
      <vt:lpstr>Arial Narrow</vt:lpstr>
      <vt:lpstr>Calibri</vt:lpstr>
      <vt:lpstr>Calibri Light</vt:lpstr>
      <vt:lpstr>Tema do Office</vt:lpstr>
      <vt:lpstr>1_Tema do Office</vt:lpstr>
      <vt:lpstr>Document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Cristiane Gonzaga Carneiro Silva</cp:lastModifiedBy>
  <cp:revision>378</cp:revision>
  <dcterms:created xsi:type="dcterms:W3CDTF">2023-05-30T13:00:46Z</dcterms:created>
  <dcterms:modified xsi:type="dcterms:W3CDTF">2024-09-03T13:58:14Z</dcterms:modified>
</cp:coreProperties>
</file>