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52" r:id="rId2"/>
  </p:sldMasterIdLst>
  <p:sldIdLst>
    <p:sldId id="256" r:id="rId3"/>
    <p:sldId id="454" r:id="rId4"/>
    <p:sldId id="462" r:id="rId5"/>
    <p:sldId id="408" r:id="rId6"/>
    <p:sldId id="455" r:id="rId7"/>
    <p:sldId id="457" r:id="rId8"/>
    <p:sldId id="461" r:id="rId9"/>
    <p:sldId id="460" r:id="rId10"/>
    <p:sldId id="459" r:id="rId11"/>
    <p:sldId id="458" r:id="rId12"/>
    <p:sldId id="456" r:id="rId13"/>
    <p:sldId id="468" r:id="rId14"/>
    <p:sldId id="467" r:id="rId15"/>
    <p:sldId id="466" r:id="rId16"/>
    <p:sldId id="465" r:id="rId17"/>
    <p:sldId id="464" r:id="rId18"/>
    <p:sldId id="463" r:id="rId19"/>
    <p:sldId id="471" r:id="rId20"/>
    <p:sldId id="470" r:id="rId21"/>
    <p:sldId id="469" r:id="rId22"/>
    <p:sldId id="475" r:id="rId23"/>
    <p:sldId id="474" r:id="rId24"/>
    <p:sldId id="473" r:id="rId25"/>
    <p:sldId id="472" r:id="rId26"/>
    <p:sldId id="476" r:id="rId27"/>
    <p:sldId id="479" r:id="rId28"/>
    <p:sldId id="478" r:id="rId29"/>
    <p:sldId id="477" r:id="rId30"/>
    <p:sldId id="480" r:id="rId31"/>
    <p:sldId id="483" r:id="rId32"/>
    <p:sldId id="482" r:id="rId33"/>
    <p:sldId id="486" r:id="rId34"/>
    <p:sldId id="481" r:id="rId35"/>
    <p:sldId id="485" r:id="rId36"/>
    <p:sldId id="487" r:id="rId37"/>
    <p:sldId id="489" r:id="rId38"/>
    <p:sldId id="490" r:id="rId39"/>
    <p:sldId id="484" r:id="rId40"/>
    <p:sldId id="492" r:id="rId41"/>
    <p:sldId id="488" r:id="rId42"/>
    <p:sldId id="493" r:id="rId43"/>
    <p:sldId id="495" r:id="rId44"/>
    <p:sldId id="368" r:id="rId4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73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13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63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88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22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97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539406-6320-198D-7E35-410344B0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0CDAF92-D337-C1EB-BCBD-D33C477F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8F8D88-739D-2FE4-CB96-4C4C2A9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42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613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818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84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45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54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Mapa&#10;&#10;Descrição gerada automaticamente">
            <a:extLst>
              <a:ext uri="{FF2B5EF4-FFF2-40B4-BE49-F238E27FC236}">
                <a16:creationId xmlns:a16="http://schemas.microsoft.com/office/drawing/2014/main" id="{50484FA5-7B82-6985-886F-6F6769EB9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B2BB7C3-250F-6948-AFAC-0B08AED24AE8}"/>
              </a:ext>
            </a:extLst>
          </p:cNvPr>
          <p:cNvSpPr txBox="1"/>
          <p:nvPr/>
        </p:nvSpPr>
        <p:spPr>
          <a:xfrm>
            <a:off x="60385" y="3165895"/>
            <a:ext cx="5762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rial" panose="020B0604020202020204" pitchFamily="34" charset="0"/>
              </a:rPr>
              <a:t>3ª SÉRIE - QUÍMICA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4EE4CD-9BB3-00FF-1163-FCDC97289C33}"/>
              </a:ext>
            </a:extLst>
          </p:cNvPr>
          <p:cNvSpPr txBox="1"/>
          <p:nvPr/>
        </p:nvSpPr>
        <p:spPr>
          <a:xfrm>
            <a:off x="405516" y="5422790"/>
            <a:ext cx="4546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rgbClr val="4472C4"/>
                </a:solidFill>
                <a:latin typeface="Calibri" panose="020F0502020204030204"/>
              </a:rPr>
              <a:t>O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utubro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lang="pt-BR" sz="2800" dirty="0">
                <a:solidFill>
                  <a:srgbClr val="4472C4"/>
                </a:solidFill>
                <a:latin typeface="Calibri" panose="020F0502020204030204"/>
              </a:rPr>
              <a:t>N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ovembro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- 2024</a:t>
            </a:r>
          </a:p>
        </p:txBody>
      </p:sp>
    </p:spTree>
    <p:extLst>
      <p:ext uri="{BB962C8B-B14F-4D97-AF65-F5344CB8AC3E}">
        <p14:creationId xmlns:p14="http://schemas.microsoft.com/office/powerpoint/2010/main" val="1324571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7DA5F57-AB6C-D1B1-4127-7BE1F5316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529655"/>
              </p:ext>
            </p:extLst>
          </p:nvPr>
        </p:nvGraphicFramePr>
        <p:xfrm>
          <a:off x="281354" y="933281"/>
          <a:ext cx="11408898" cy="718820"/>
        </p:xfrm>
        <a:graphic>
          <a:graphicData uri="http://schemas.openxmlformats.org/drawingml/2006/table">
            <a:tbl>
              <a:tblPr firstRow="1" firstCol="1" bandRow="1"/>
              <a:tblGrid>
                <a:gridCol w="11408898">
                  <a:extLst>
                    <a:ext uri="{9D8B030D-6E8A-4147-A177-3AD203B41FA5}">
                      <a16:colId xmlns:a16="http://schemas.microsoft.com/office/drawing/2014/main" val="230399745"/>
                    </a:ext>
                  </a:extLst>
                </a:gridCol>
              </a:tblGrid>
              <a:tr h="48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 Narrow" panose="020B0606020202030204" pitchFamily="34" charset="0"/>
                          <a:cs typeface="Arial Narrow" panose="020B0606020202030204" pitchFamily="34" charset="0"/>
                        </a:rPr>
                        <a:t>SEMANA 1 e 2- OUTUBRO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200" b="1" dirty="0">
                          <a:effectLst/>
                          <a:latin typeface="Arial Narrow" panose="020B0606020202030204" pitchFamily="34" charset="0"/>
                          <a:ea typeface="Arial Narrow" panose="020B0606020202030204" pitchFamily="34" charset="0"/>
                          <a:cs typeface="Arial Narrow" panose="020B0606020202030204" pitchFamily="34" charset="0"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054461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CE8A244D-7AC7-B97A-EF79-4D5154C3FAD5}"/>
              </a:ext>
            </a:extLst>
          </p:cNvPr>
          <p:cNvSpPr txBox="1"/>
          <p:nvPr/>
        </p:nvSpPr>
        <p:spPr>
          <a:xfrm>
            <a:off x="2546253" y="443980"/>
            <a:ext cx="6474654" cy="489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QUÍMICA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DCD436A-D1BE-D6ED-CA4E-9EA11B1EE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83" y="2119128"/>
            <a:ext cx="11206269" cy="366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2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B1000A3-978F-C64F-1831-8164DDFE2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33" y="832908"/>
            <a:ext cx="10974477" cy="558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38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CE9CD51-6938-7295-3179-D9AB4A43C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72" y="720436"/>
            <a:ext cx="11287273" cy="567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5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8C7615B-F812-94EA-4F90-AA5A7123F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10" y="652224"/>
            <a:ext cx="10974744" cy="54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9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1</a:t>
            </a:r>
            <a:r>
              <a:rPr lang="pt-BR" sz="2400" dirty="0">
                <a:latin typeface="Arial Narrow" panose="020B0606020202030204" pitchFamily="34" charset="0"/>
              </a:rPr>
              <a:t>. Marque a associação correta entre o cientista e sua contribuição para os estudos sobre radioatividade mencionados no texto I.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(A) Becquerel - descoberta da radioatividade natural.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(B) Marie Curie - descoberta do nêutron.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(C) Chadwick - descoberta dos raios X.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(D) Roentgen - descoberta do polônio.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(E) Ernest Rutherford - descoberta dos gases nobres.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BE7B37-EBEC-1022-47E0-26642AF58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78" y="560989"/>
            <a:ext cx="616968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38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3559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2</a:t>
            </a:r>
            <a:r>
              <a:rPr lang="pt-BR" sz="2400" dirty="0">
                <a:latin typeface="Arial Narrow" panose="020B0606020202030204" pitchFamily="34" charset="0"/>
              </a:rPr>
              <a:t>. Marque verdadeiro (V) ou falso (F) nas frases as seguir.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O físico Ernest Rutherford também teve sua contribuição para o estudo das radiações.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São diversas as aplicações da radiação e  uma das principais é na área da saúde.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radiação não é utilizada nos meios de comunicação, como nos rádios e nos celulares.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principal diferença entre as radiações alfa, beta e gama é em relação ao poder de penetração nos diferentes meios.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O casal formado por Marie Curie e Pierre Curie descobriu dois elementos químicos que também eram capazes de emitir radiação. </a:t>
            </a:r>
          </a:p>
        </p:txBody>
      </p:sp>
    </p:spTree>
    <p:extLst>
      <p:ext uri="{BB962C8B-B14F-4D97-AF65-F5344CB8AC3E}">
        <p14:creationId xmlns:p14="http://schemas.microsoft.com/office/powerpoint/2010/main" val="990169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3</a:t>
            </a:r>
            <a:r>
              <a:rPr lang="pt-BR" sz="2400" dirty="0">
                <a:latin typeface="Arial Narrow" panose="020B0606020202030204" pitchFamily="34" charset="0"/>
              </a:rPr>
              <a:t>. De acordo com o texto I, como as radiações eletromagnéticas podem ser classificadas?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6046C8A-73B5-B04F-7B6D-C4A0BF3EA888}"/>
              </a:ext>
            </a:extLst>
          </p:cNvPr>
          <p:cNvSpPr txBox="1"/>
          <p:nvPr/>
        </p:nvSpPr>
        <p:spPr>
          <a:xfrm>
            <a:off x="314178" y="1810870"/>
            <a:ext cx="1142062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4</a:t>
            </a:r>
            <a:r>
              <a:rPr lang="pt-BR" sz="2400" dirty="0">
                <a:latin typeface="Arial Narrow" panose="020B0606020202030204" pitchFamily="34" charset="0"/>
              </a:rPr>
              <a:t>. Observando o esquema das radiações, alfa, beta e gama e relacione corretamente o tipo de emissão radioativa e suas características.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I.  Emissão Alfa.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II. Emissão Beta.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III. Emissão Gama.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a) Partículas negativas, emissão em alta velocidade e poder de penetração médio.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b) Partículas positivas, radiação lenta e pequeno poder de penetração.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c) Ondas eletromagnéticas, não apresentam carga e possuem maior poder de penetração.</a:t>
            </a:r>
          </a:p>
        </p:txBody>
      </p:sp>
    </p:spTree>
    <p:extLst>
      <p:ext uri="{BB962C8B-B14F-4D97-AF65-F5344CB8AC3E}">
        <p14:creationId xmlns:p14="http://schemas.microsoft.com/office/powerpoint/2010/main" val="715034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464586" y="560233"/>
            <a:ext cx="11563643" cy="5737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Relacione as radiações naturais alfa, beta e gama com suas respectivas características: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alfa (α);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beta (β);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gama (γ).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) Possuem alto poder de penetração, podendo causar danos irreparáveis ao ser humano;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) São partículas leves, com carga elétrica negativa e massa desprezível;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) São radiações eletromagnéticas semelhantes aos raios X, não possuem carga elétrica nem massa;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) São partículas pesadas de carga elétrica positiva que, ao incidirem sobre o corpo humano, causam apenas queimaduras leves.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sequência correta, de cima para baixo, é: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1, 2, 3, 2.         (B) 2, 1, 2, 3.         (C) 1, 3, 1, 2.         (D) 3, 2, 3, 1.       (E) 3, 1, 2, 1.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782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432711" y="1328673"/>
            <a:ext cx="11563643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6</a:t>
            </a:r>
            <a:r>
              <a:rPr lang="pt-BR" sz="2400" dirty="0">
                <a:latin typeface="Arial Narrow" panose="020B0606020202030204" pitchFamily="34" charset="0"/>
              </a:rPr>
              <a:t>. Marque V ou F para os itens a seguir que fornecem informações a respeito das radiações nucleares.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) As radiações gama possuem carga nuclear +2 e número de massa 4.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) As radiações beta são idênticas aos elétrons e possuem carga elétrica negativa.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) O número de massa de um radionuclídeo que emite radiações beta não se altera.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) As radiações gama são ondas eletromagnéticas de elevado poder de penetração.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) O número atômico de um radionuclídeo que emite radiações alfa aumenta em duas unidades.</a:t>
            </a:r>
          </a:p>
        </p:txBody>
      </p:sp>
    </p:spTree>
    <p:extLst>
      <p:ext uri="{BB962C8B-B14F-4D97-AF65-F5344CB8AC3E}">
        <p14:creationId xmlns:p14="http://schemas.microsoft.com/office/powerpoint/2010/main" val="346535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7</a:t>
            </a:r>
            <a:r>
              <a:rPr lang="pt-BR" sz="2400" dirty="0">
                <a:latin typeface="Arial Narrow" panose="020B0606020202030204" pitchFamily="34" charset="0"/>
              </a:rPr>
              <a:t>. A radioatividade emitida por um elemento químico vem da 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(A) expansão de nêutrons.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(B) reorganização dos átomos.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(C) alteração no núcleo do átomo.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(D) energia liberada pelos elétrons.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(E) ligação química entre moléculas.</a:t>
            </a:r>
          </a:p>
        </p:txBody>
      </p:sp>
    </p:spTree>
    <p:extLst>
      <p:ext uri="{BB962C8B-B14F-4D97-AF65-F5344CB8AC3E}">
        <p14:creationId xmlns:p14="http://schemas.microsoft.com/office/powerpoint/2010/main" val="339528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181706" y="602585"/>
            <a:ext cx="11430000" cy="56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8. </a:t>
            </a:r>
            <a:r>
              <a:rPr lang="pt-BR" sz="2400" dirty="0">
                <a:latin typeface="Arial Narrow" panose="020B0606020202030204" pitchFamily="34" charset="0"/>
              </a:rPr>
              <a:t>Mediante as informações do texto responda: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 </a:t>
            </a: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Qual das radiações é a mais energética e como ela é chamada é a representada em?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(A) III. Radiação alfa.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(B) I. Radiação gama.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(C) II. Radiação beta.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(D) III. Radiação beta.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(E) III. Radiação gama.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A4E93C-D626-03A4-A4DA-F4EA0CE6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228" y="1387346"/>
            <a:ext cx="2886478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4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86557D0-28EC-3BC9-241A-0670F1ED2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418"/>
          <a:stretch/>
        </p:blipFill>
        <p:spPr>
          <a:xfrm>
            <a:off x="440267" y="1023873"/>
            <a:ext cx="11434110" cy="427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6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3F4451-73FD-8B14-655E-B6C86B9B4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296" y="604888"/>
            <a:ext cx="10267406" cy="602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83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5DA4FD-247D-A17A-5FDA-8335C986C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12" y="1023873"/>
            <a:ext cx="11229575" cy="460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74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9C84683-C4E4-34F3-320A-D38E5F4BB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03" y="425987"/>
            <a:ext cx="10345782" cy="600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07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176273"/>
            <a:ext cx="1156364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9</a:t>
            </a:r>
            <a:r>
              <a:rPr lang="pt-BR" sz="2400" dirty="0">
                <a:latin typeface="Arial Narrow" panose="020B0606020202030204" pitchFamily="34" charset="0"/>
              </a:rPr>
              <a:t>. Considerando as informações do texto II, como surgem os elementos radioativos naturais?</a:t>
            </a: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1</a:t>
            </a:r>
            <a:r>
              <a:rPr lang="pt-BR" sz="2400" b="1" dirty="0">
                <a:latin typeface="Arial Narrow" panose="020B0606020202030204" pitchFamily="34" charset="0"/>
              </a:rPr>
              <a:t>0</a:t>
            </a:r>
            <a:r>
              <a:rPr lang="pt-BR" sz="2400" dirty="0">
                <a:latin typeface="Arial Narrow" panose="020B0606020202030204" pitchFamily="34" charset="0"/>
              </a:rPr>
              <a:t>. De acordo com o texto II, como são obtidos os elementos radioativos artificiais?</a:t>
            </a: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1</a:t>
            </a:r>
            <a:r>
              <a:rPr lang="pt-BR" sz="2400" b="1" dirty="0">
                <a:latin typeface="Arial Narrow" panose="020B0606020202030204" pitchFamily="34" charset="0"/>
              </a:rPr>
              <a:t>1</a:t>
            </a:r>
            <a:r>
              <a:rPr lang="pt-BR" sz="2400" dirty="0">
                <a:latin typeface="Arial Narrow" panose="020B0606020202030204" pitchFamily="34" charset="0"/>
              </a:rPr>
              <a:t>. Cite 3 aplicações da radioatividade na medicina, mencionadas no texto II.</a:t>
            </a: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823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E117A32-6F54-1490-7FC6-3AD8DD212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177" y="357103"/>
            <a:ext cx="9901645" cy="614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53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676279-60AB-795C-B288-B00864A65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86" y="875219"/>
            <a:ext cx="11672935" cy="495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95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05213"/>
            <a:ext cx="1156364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13. De acordo com o texto III, quais são os efeitos da radiação em nosso organismo?</a:t>
            </a: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14. Quais são os  efeitos da  exposição à radiação, a longo prazo,  para órgãos como o coração?</a:t>
            </a: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15. Segundo o texto III, como as emissões radioativas prejudicam o meio ambiente? </a:t>
            </a:r>
          </a:p>
        </p:txBody>
      </p:sp>
    </p:spTree>
    <p:extLst>
      <p:ext uri="{BB962C8B-B14F-4D97-AF65-F5344CB8AC3E}">
        <p14:creationId xmlns:p14="http://schemas.microsoft.com/office/powerpoint/2010/main" val="2216013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6D8B4EC-5802-6B15-7398-83F2551B1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592580"/>
            <a:ext cx="10629900" cy="567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83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446F076-47FB-A438-34DF-95974189A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8" y="800100"/>
            <a:ext cx="11291304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08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7042EC3-2F02-DEF4-36EF-C7E1EE230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78" y="1131055"/>
            <a:ext cx="11563643" cy="401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63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AC975B-E7D7-93D2-BB9B-2635A135F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682074"/>
            <a:ext cx="10629900" cy="566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76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F817E02-3EBE-9C4A-8C86-84485DE70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868693"/>
            <a:ext cx="10687050" cy="548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83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16</a:t>
            </a:r>
            <a:r>
              <a:rPr lang="pt-BR" sz="2400" dirty="0">
                <a:latin typeface="Arial Narrow" panose="020B0606020202030204" pitchFamily="34" charset="0"/>
              </a:rPr>
              <a:t>. A reportagem a seguir remete  as informações contidas no texto III sobre o acidente radioativo com o Césio-137 ocorrido em Goiânia-GO.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B7BAB72-5C24-57EB-6FE4-2D6028788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467" y="1854870"/>
            <a:ext cx="7983064" cy="261974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7D8643A-0660-6CBA-3ABB-CD06FF914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72" y="4474611"/>
            <a:ext cx="5772956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63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607715"/>
            <a:ext cx="11563643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17</a:t>
            </a:r>
            <a:r>
              <a:rPr lang="pt-BR" sz="2400" dirty="0">
                <a:latin typeface="Arial Narrow" panose="020B0606020202030204" pitchFamily="34" charset="0"/>
              </a:rPr>
              <a:t>. Marque V ou F nas afirmações sobre os três tipos de radiação α, β e γ.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radiação α é constituída por núcleos de átomos de hélio.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ao emitir radiação γ, um núcleo não sofre alteração em sua massa.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ao emitir radiação β, um núcleo tem seu número de massa inalterado.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ao emitir radiação α, um núcleo tem seu número de massa aumentado.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ao emitir radiação β, um núcleo tem seu número atômico aumentado em uma unidade.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F128E8-0D71-BE6E-C79E-B4A60ED22320}"/>
              </a:ext>
            </a:extLst>
          </p:cNvPr>
          <p:cNvSpPr txBox="1"/>
          <p:nvPr/>
        </p:nvSpPr>
        <p:spPr>
          <a:xfrm>
            <a:off x="314177" y="3753739"/>
            <a:ext cx="1125578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18</a:t>
            </a:r>
            <a:r>
              <a:rPr lang="pt-BR" dirty="0"/>
              <a:t>. Quantas partículas alfas (</a:t>
            </a:r>
            <a:r>
              <a:rPr lang="el-GR" dirty="0"/>
              <a:t>α) </a:t>
            </a:r>
            <a:r>
              <a:rPr lang="pt-BR" dirty="0"/>
              <a:t>e quantas partículas beta (</a:t>
            </a:r>
            <a:r>
              <a:rPr lang="el-GR" dirty="0"/>
              <a:t>β) </a:t>
            </a:r>
            <a:r>
              <a:rPr lang="pt-BR" dirty="0"/>
              <a:t>precisam ser emitidas para transformar um urânio-238 (23892U) em rádio (22688Ra)?</a:t>
            </a:r>
          </a:p>
          <a:p>
            <a:r>
              <a:rPr lang="pt-BR" dirty="0"/>
              <a:t>(A) 2 partículas alfa (</a:t>
            </a:r>
            <a:r>
              <a:rPr lang="el-GR" dirty="0"/>
              <a:t>α) </a:t>
            </a:r>
            <a:r>
              <a:rPr lang="pt-BR" dirty="0"/>
              <a:t>e 3 partículas beta (</a:t>
            </a:r>
            <a:r>
              <a:rPr lang="el-GR" dirty="0"/>
              <a:t>β).</a:t>
            </a:r>
          </a:p>
          <a:p>
            <a:r>
              <a:rPr lang="el-GR" dirty="0"/>
              <a:t>(</a:t>
            </a:r>
            <a:r>
              <a:rPr lang="pt-BR" dirty="0"/>
              <a:t>B) 1 partícula alfa (</a:t>
            </a:r>
            <a:r>
              <a:rPr lang="el-GR" dirty="0"/>
              <a:t>α) </a:t>
            </a:r>
            <a:r>
              <a:rPr lang="pt-BR" dirty="0"/>
              <a:t>e 2 partículas beta (</a:t>
            </a:r>
            <a:r>
              <a:rPr lang="el-GR" dirty="0"/>
              <a:t>β).</a:t>
            </a:r>
          </a:p>
          <a:p>
            <a:r>
              <a:rPr lang="el-GR" dirty="0"/>
              <a:t>(</a:t>
            </a:r>
            <a:r>
              <a:rPr lang="pt-BR" dirty="0"/>
              <a:t>C) 3 partículas alfa (</a:t>
            </a:r>
            <a:r>
              <a:rPr lang="el-GR" dirty="0"/>
              <a:t>α) </a:t>
            </a:r>
            <a:r>
              <a:rPr lang="pt-BR" dirty="0"/>
              <a:t>e 2 partículas beta (</a:t>
            </a:r>
            <a:r>
              <a:rPr lang="el-GR" dirty="0"/>
              <a:t>β).</a:t>
            </a:r>
          </a:p>
          <a:p>
            <a:r>
              <a:rPr lang="el-GR" dirty="0"/>
              <a:t>(</a:t>
            </a:r>
            <a:r>
              <a:rPr lang="pt-BR" dirty="0"/>
              <a:t>D) 3 partículas alfa (</a:t>
            </a:r>
            <a:r>
              <a:rPr lang="el-GR" dirty="0"/>
              <a:t>α) </a:t>
            </a:r>
            <a:r>
              <a:rPr lang="pt-BR" dirty="0"/>
              <a:t>e 3 partículas beta (</a:t>
            </a:r>
            <a:r>
              <a:rPr lang="el-GR" dirty="0"/>
              <a:t>β).</a:t>
            </a:r>
          </a:p>
          <a:p>
            <a:r>
              <a:rPr lang="el-GR" dirty="0"/>
              <a:t>(</a:t>
            </a:r>
            <a:r>
              <a:rPr lang="pt-BR" dirty="0"/>
              <a:t>E) 4 partículas alfa (</a:t>
            </a:r>
            <a:r>
              <a:rPr lang="el-GR" dirty="0"/>
              <a:t>α) </a:t>
            </a:r>
            <a:r>
              <a:rPr lang="pt-BR" dirty="0"/>
              <a:t>e 3 partículas beta (</a:t>
            </a:r>
            <a:r>
              <a:rPr lang="el-GR" dirty="0"/>
              <a:t>β).</a:t>
            </a:r>
          </a:p>
        </p:txBody>
      </p:sp>
    </p:spTree>
    <p:extLst>
      <p:ext uri="{BB962C8B-B14F-4D97-AF65-F5344CB8AC3E}">
        <p14:creationId xmlns:p14="http://schemas.microsoft.com/office/powerpoint/2010/main" val="3731276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0A88F6-E28D-F7CD-BC93-A5A20746C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78" y="774832"/>
            <a:ext cx="11024210" cy="71070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1D514D2-0EE0-7AE5-A5D2-052F8425C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09" y="1985059"/>
            <a:ext cx="6782046" cy="350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5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308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21</a:t>
            </a:r>
            <a:r>
              <a:rPr lang="pt-BR" sz="2400" dirty="0">
                <a:latin typeface="Arial Narrow" panose="020B0606020202030204" pitchFamily="34" charset="0"/>
              </a:rPr>
              <a:t>. O grande perigo das radiações nucleares reside no fato de uma pessoa não as sentir de imediato e, quando percebe, sua saúde pode estar seriamente comprometida.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Sobre a exposição às radiações provenientes das reações nucleares e marque V (verdadeira) ou F (falsa) para as afirmações, a seguir.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 )  o poder ionizante das radiações, que aumenta na ordem β &gt; α &gt; γ.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 )  a energia das partículas emitidas, que causa destruição das células do organismo.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 )  a velocidade de desintegração muito pequena de determinados materiais radioativos naturais.</a:t>
            </a:r>
          </a:p>
        </p:txBody>
      </p:sp>
    </p:spTree>
    <p:extLst>
      <p:ext uri="{BB962C8B-B14F-4D97-AF65-F5344CB8AC3E}">
        <p14:creationId xmlns:p14="http://schemas.microsoft.com/office/powerpoint/2010/main" val="3411562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482697"/>
            <a:ext cx="1156364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000" b="1" dirty="0">
                <a:latin typeface="Arial Narrow" panose="020B0606020202030204" pitchFamily="34" charset="0"/>
              </a:rPr>
              <a:t>22</a:t>
            </a:r>
            <a:r>
              <a:rPr lang="pt-BR" sz="2000" dirty="0">
                <a:latin typeface="Arial Narrow" panose="020B0606020202030204" pitchFamily="34" charset="0"/>
              </a:rPr>
              <a:t>. (UEL) Marie Curie, por seus trabalhos com a radioatividade e pelas descobertas de novos elementos químicos como o polônio e o rádio, foi a primeira mulher a ganhar dois prêmios Nobel: um de física, em 1903, e um de química, em 1911. Suas descobertas possibilitaram a utilização de radioisótopos na medicina nuclear. O elemento sódio não possui um isótopo radioativo na natureza, porém o sódio-24 pode ser produzido por bombardeamento em um reator nuclear. As equações nucleares são as seguintes: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12Mg24 + “X” → 11Na24 + 1H1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11Na24 → 12Mg24 + “Y”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O sódio-24 é utilizado para monitorar a circulação sanguínea, com o objetivo de detectar obstruções no sistema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circulatório. “X” e “Y” são, respectivamente: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(A) raios X e partícula beta.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(B) raios X e partícula alfa.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(C) partícula alfa e raios gama.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(D) nêutron e raios gama.</a:t>
            </a:r>
          </a:p>
          <a:p>
            <a:pPr algn="just"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</a:rPr>
              <a:t>(E) nêutron e partícula beta.</a:t>
            </a:r>
          </a:p>
        </p:txBody>
      </p:sp>
    </p:spTree>
    <p:extLst>
      <p:ext uri="{BB962C8B-B14F-4D97-AF65-F5344CB8AC3E}">
        <p14:creationId xmlns:p14="http://schemas.microsoft.com/office/powerpoint/2010/main" val="2080614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438437"/>
            <a:ext cx="11563643" cy="5611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23</a:t>
            </a:r>
            <a:r>
              <a:rPr lang="pt-BR" sz="2400" dirty="0">
                <a:latin typeface="Arial Narrow" panose="020B0606020202030204" pitchFamily="34" charset="0"/>
              </a:rPr>
              <a:t>. (Enem -2012) A falta de conhecimento em relação ao que vem a ser um material radioativo e quais os efeitos, consequências e usos da irradiação pode gerar o medo e a tomada de decisões equivocadas, como a apresentada no exemplo a seguir. “Uma companhia aérea negou-se a transportar material médico por este portar um certificado de esterilização por irradiação.”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Física na Escola, v.8, n.2. 2007 (adaptado).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A decisão tomada pela companhia é equivocada, pois</a:t>
            </a:r>
          </a:p>
          <a:p>
            <a:pPr algn="just">
              <a:spcAft>
                <a:spcPts val="800"/>
              </a:spcAft>
              <a:tabLst>
                <a:tab pos="354013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(A)	 o material é incapaz de acumular radiação, não se tornando radioativo por ter sido irradiado.</a:t>
            </a:r>
          </a:p>
          <a:p>
            <a:pPr algn="just">
              <a:spcAft>
                <a:spcPts val="800"/>
              </a:spcAft>
              <a:tabLst>
                <a:tab pos="354013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(B)	 a utilização de uma embalagem é suficiente para bloquear a radiação emitida pelo material.</a:t>
            </a:r>
          </a:p>
          <a:p>
            <a:pPr algn="just">
              <a:spcAft>
                <a:spcPts val="800"/>
              </a:spcAft>
              <a:tabLst>
                <a:tab pos="354013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(C)	 o material irradiado emite radiação de intensidade abaixo daquela que ofereceria risco à saúde.</a:t>
            </a:r>
          </a:p>
          <a:p>
            <a:pPr algn="just">
              <a:spcAft>
                <a:spcPts val="800"/>
              </a:spcAft>
              <a:tabLst>
                <a:tab pos="354013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(D)	 o intervalo de tempo após a esterilização é suficiente para que o material não emita mais radiação.</a:t>
            </a:r>
          </a:p>
          <a:p>
            <a:pPr algn="just">
              <a:spcAft>
                <a:spcPts val="800"/>
              </a:spcAft>
              <a:tabLst>
                <a:tab pos="354013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(E)	 a contaminação radioativa do material não se prolifera da mesma forma que as infecções por </a:t>
            </a:r>
            <a:r>
              <a:rPr lang="pt-BR" sz="2400" dirty="0" err="1">
                <a:latin typeface="Arial Narrow" panose="020B0606020202030204" pitchFamily="34" charset="0"/>
              </a:rPr>
              <a:t>microorganismos</a:t>
            </a:r>
            <a:endParaRPr lang="pt-BR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125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24</a:t>
            </a:r>
            <a:r>
              <a:rPr lang="pt-BR" sz="2400" dirty="0">
                <a:latin typeface="Arial Narrow" panose="020B0606020202030204" pitchFamily="34" charset="0"/>
              </a:rPr>
              <a:t>. Considerando as informações do texto, marque V (verdadeira) ou F (falsa) para afirmações, a seguir.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 ) No processo de fissão nuclear, o núcleo original quebra-se em dois ou mais núcleos menores e uma grande quantidade de energia é liberada.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 ) Os núcleos que podem sofrer fissão são denominados fissionáveis e entre eles estão isótopos de urânio.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 ) No reator de fissão, ocorre uma reação em cadeia sustentada por prótons produzidos na quebra do isótopo fissionável.</a:t>
            </a:r>
          </a:p>
        </p:txBody>
      </p:sp>
    </p:spTree>
    <p:extLst>
      <p:ext uri="{BB962C8B-B14F-4D97-AF65-F5344CB8AC3E}">
        <p14:creationId xmlns:p14="http://schemas.microsoft.com/office/powerpoint/2010/main" val="1791009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52D85A6-44DD-457C-87DD-AD2546BD9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53" y="771525"/>
            <a:ext cx="11192692" cy="42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43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F405DB5-9974-E7B3-DAFC-A4618B6A3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78" y="592841"/>
            <a:ext cx="7961928" cy="467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97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2329961-BA18-AC35-2EA2-AD0B69645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78" y="552119"/>
            <a:ext cx="11563643" cy="342626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FE074ED-B7FA-9CE6-D133-19B0DEDC2473}"/>
              </a:ext>
            </a:extLst>
          </p:cNvPr>
          <p:cNvSpPr txBox="1"/>
          <p:nvPr/>
        </p:nvSpPr>
        <p:spPr>
          <a:xfrm>
            <a:off x="475132" y="3978384"/>
            <a:ext cx="112254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Analisando a figura e conhecendo a natureza de cada uma das radiações que podem ser emitidas por um átomo, podemos afirmar que: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  ) A radiação que atinge o ponto 2 é a alfa.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  ) A radiação que atinge o ponto 3 é a gama.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  ) A radiação que atinge o ponto 1 é a beta.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  ) A radiação γ (gama) é composta por dois prótons e dois nêutrons e sofre desvios pelo polo negativo do campo elétrico, por isso, atinge o detector no ponto 3.</a:t>
            </a:r>
          </a:p>
        </p:txBody>
      </p:sp>
    </p:spTree>
    <p:extLst>
      <p:ext uri="{BB962C8B-B14F-4D97-AF65-F5344CB8AC3E}">
        <p14:creationId xmlns:p14="http://schemas.microsoft.com/office/powerpoint/2010/main" val="1167544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613326"/>
            <a:ext cx="11563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28</a:t>
            </a:r>
            <a:r>
              <a:rPr lang="pt-BR" sz="2400" dirty="0">
                <a:latin typeface="Arial Narrow" panose="020B0606020202030204" pitchFamily="34" charset="0"/>
              </a:rPr>
              <a:t>. A imagem, a seguir, traz uma representação do poder de penetração das radiações alfa, beta e gama: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195166F-05BF-DCD1-350B-8A1FE1A7A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211" y="1444323"/>
            <a:ext cx="4205253" cy="237498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5EE79E9-432C-B5EC-2CCF-BBF184FD9D32}"/>
              </a:ext>
            </a:extLst>
          </p:cNvPr>
          <p:cNvSpPr txBox="1"/>
          <p:nvPr/>
        </p:nvSpPr>
        <p:spPr>
          <a:xfrm>
            <a:off x="314178" y="3936350"/>
            <a:ext cx="1156364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Sobre essas radiações, marque a alternativa correta: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(A) Sempre que o núcleo de um átomo emite a radiação beta, um novo nêutron é formado no interior desse núcleo.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A radiação beta é composta por um único elétron, o que confere a ela uma carga positiva.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As radiações alfas são formadas por dois prótons e dois nêutrons, o que confere a ela a menor massa entre os tipos de radiações.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As partículas gama são radiações eletromagnéticas que não possuem carga elétrica nem massa.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(E) Os nêutrons são partículas localizadas no interior do núcleo do átomo e apresentam uma massa menor do que a dos elétrons (presentes nas eletrosferas).</a:t>
            </a:r>
          </a:p>
        </p:txBody>
      </p:sp>
    </p:spTree>
    <p:extLst>
      <p:ext uri="{BB962C8B-B14F-4D97-AF65-F5344CB8AC3E}">
        <p14:creationId xmlns:p14="http://schemas.microsoft.com/office/powerpoint/2010/main" val="2800463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1A9F6C3-3B9F-2820-7A1C-9283B8471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78" y="343820"/>
            <a:ext cx="9122843" cy="617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37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DF9741-E3BE-5684-1DAA-F1B916551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568720"/>
            <a:ext cx="9129989" cy="596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89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A26F0D-4BC7-DFE3-DB43-D608BF195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1" y="510182"/>
            <a:ext cx="9572624" cy="607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079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B886D0-2DA1-51C1-AC56-7FA4D877E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1" y="475362"/>
            <a:ext cx="8334922" cy="590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82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29</a:t>
            </a:r>
            <a:r>
              <a:rPr lang="pt-BR" sz="2400" dirty="0">
                <a:latin typeface="Arial Narrow" panose="020B0606020202030204" pitchFamily="34" charset="0"/>
              </a:rPr>
              <a:t>. Considerando as informações do texto Vinte gramas de um isótopo radioativo decrescem para cinco gramas em dezesseis anos. 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A meia-vida desse isótopo é:</a:t>
            </a:r>
          </a:p>
          <a:p>
            <a:pPr algn="just">
              <a:spcAft>
                <a:spcPts val="800"/>
              </a:spcAft>
              <a:tabLst>
                <a:tab pos="88900" algn="l"/>
                <a:tab pos="179388" algn="l"/>
                <a:tab pos="268288" algn="l"/>
                <a:tab pos="358775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(A)	 4 anos.</a:t>
            </a:r>
          </a:p>
          <a:p>
            <a:pPr algn="just">
              <a:spcAft>
                <a:spcPts val="800"/>
              </a:spcAft>
              <a:tabLst>
                <a:tab pos="88900" algn="l"/>
                <a:tab pos="179388" algn="l"/>
                <a:tab pos="268288" algn="l"/>
                <a:tab pos="358775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(B)	16 anos.</a:t>
            </a:r>
          </a:p>
          <a:p>
            <a:pPr algn="just">
              <a:spcAft>
                <a:spcPts val="800"/>
              </a:spcAft>
              <a:tabLst>
                <a:tab pos="88900" algn="l"/>
                <a:tab pos="179388" algn="l"/>
                <a:tab pos="268288" algn="l"/>
                <a:tab pos="358775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(C)	 32 anos.</a:t>
            </a:r>
          </a:p>
          <a:p>
            <a:pPr algn="just">
              <a:spcAft>
                <a:spcPts val="800"/>
              </a:spcAft>
              <a:tabLst>
                <a:tab pos="88900" algn="l"/>
                <a:tab pos="179388" algn="l"/>
                <a:tab pos="268288" algn="l"/>
                <a:tab pos="358775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(D)	 10 anos.</a:t>
            </a:r>
          </a:p>
          <a:p>
            <a:pPr algn="just">
              <a:spcAft>
                <a:spcPts val="800"/>
              </a:spcAft>
              <a:tabLst>
                <a:tab pos="88900" algn="l"/>
                <a:tab pos="179388" algn="l"/>
                <a:tab pos="268288" algn="l"/>
                <a:tab pos="358775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(E)	 8 anos</a:t>
            </a:r>
          </a:p>
        </p:txBody>
      </p:sp>
    </p:spTree>
    <p:extLst>
      <p:ext uri="{BB962C8B-B14F-4D97-AF65-F5344CB8AC3E}">
        <p14:creationId xmlns:p14="http://schemas.microsoft.com/office/powerpoint/2010/main" val="2870665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A2DBD40-2FC5-E2EE-880B-266D2A115258}"/>
              </a:ext>
            </a:extLst>
          </p:cNvPr>
          <p:cNvSpPr txBox="1"/>
          <p:nvPr/>
        </p:nvSpPr>
        <p:spPr>
          <a:xfrm>
            <a:off x="314178" y="1023873"/>
            <a:ext cx="11563643" cy="4298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latin typeface="Arial Narrow" panose="020B0606020202030204" pitchFamily="34" charset="0"/>
              </a:rPr>
              <a:t>30</a:t>
            </a:r>
            <a:r>
              <a:rPr lang="pt-BR" sz="2400" dirty="0">
                <a:latin typeface="Arial Narrow" panose="020B0606020202030204" pitchFamily="34" charset="0"/>
              </a:rPr>
              <a:t>. Em medicina nuclear, emprega-se o isótopo 131 do Iodo no diagnóstico de disfunções da glândula tireoide. Com relação aos produtos do decaimento radioativo do isótopo 131 do Iodo (partículas β e radiação γ) e ao funcionamento da glândula tireoide. Analise as afirmativas, a seguir, e marque V (verdadeiro) e F (falso) para as afirmações. 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partícula β possui carga elétrica.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radiação γ é menos energética que a radiação ultravioleta.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glândula tireoide não absorve Iodo e nem produz ou secreta hormônios.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radiação γ está contida no espectro eletromagnético e não possui carga elétrica.</a:t>
            </a:r>
          </a:p>
          <a:p>
            <a:pPr algn="just">
              <a:spcAft>
                <a:spcPts val="800"/>
              </a:spcAft>
            </a:pPr>
            <a:r>
              <a:rPr lang="pt-BR" sz="2400" dirty="0">
                <a:latin typeface="Arial Narrow" panose="020B0606020202030204" pitchFamily="34" charset="0"/>
              </a:rPr>
              <a:t>(  ) A glândula tireoide é uma glândula endócrina que controla, fundamentalmente, o metabolismo celular.</a:t>
            </a:r>
          </a:p>
        </p:txBody>
      </p:sp>
    </p:spTree>
    <p:extLst>
      <p:ext uri="{BB962C8B-B14F-4D97-AF65-F5344CB8AC3E}">
        <p14:creationId xmlns:p14="http://schemas.microsoft.com/office/powerpoint/2010/main" val="22882341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BA80A-10D3-311F-5254-205933FB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F026FA7-67B8-2D88-276B-318C57F2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33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</TotalTime>
  <Words>2089</Words>
  <Application>Microsoft Office PowerPoint</Application>
  <PresentationFormat>Widescreen</PresentationFormat>
  <Paragraphs>157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43</vt:i4>
      </vt:variant>
    </vt:vector>
  </HeadingPairs>
  <TitlesOfParts>
    <vt:vector size="49" baseType="lpstr">
      <vt:lpstr>Arial</vt:lpstr>
      <vt:lpstr>Arial Narrow</vt:lpstr>
      <vt:lpstr>Calibri</vt:lpstr>
      <vt:lpstr>Calibri Light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LEONORA APARECIDA DOS SANTOS LOPES</cp:lastModifiedBy>
  <cp:revision>52</cp:revision>
  <dcterms:created xsi:type="dcterms:W3CDTF">2023-05-30T13:00:46Z</dcterms:created>
  <dcterms:modified xsi:type="dcterms:W3CDTF">2024-09-05T15:18:35Z</dcterms:modified>
</cp:coreProperties>
</file>