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8" r:id="rId4"/>
    <p:sldId id="259" r:id="rId5"/>
    <p:sldId id="260" r:id="rId6"/>
    <p:sldId id="261" r:id="rId7"/>
    <p:sldId id="265" r:id="rId8"/>
    <p:sldId id="264" r:id="rId9"/>
    <p:sldId id="263" r:id="rId10"/>
    <p:sldId id="296" r:id="rId11"/>
    <p:sldId id="302" r:id="rId12"/>
    <p:sldId id="297" r:id="rId13"/>
    <p:sldId id="303" r:id="rId14"/>
    <p:sldId id="304" r:id="rId15"/>
    <p:sldId id="305" r:id="rId16"/>
    <p:sldId id="306" r:id="rId17"/>
    <p:sldId id="307" r:id="rId18"/>
    <p:sldId id="310" r:id="rId19"/>
    <p:sldId id="308" r:id="rId20"/>
    <p:sldId id="309" r:id="rId21"/>
    <p:sldId id="311" r:id="rId22"/>
    <p:sldId id="312" r:id="rId23"/>
    <p:sldId id="313" r:id="rId24"/>
    <p:sldId id="314" r:id="rId25"/>
    <p:sldId id="315" r:id="rId26"/>
    <p:sldId id="317" r:id="rId27"/>
    <p:sldId id="316" r:id="rId28"/>
    <p:sldId id="318" r:id="rId29"/>
    <p:sldId id="320" r:id="rId30"/>
    <p:sldId id="319" r:id="rId31"/>
    <p:sldId id="321" r:id="rId32"/>
    <p:sldId id="322" r:id="rId33"/>
    <p:sldId id="323" r:id="rId34"/>
    <p:sldId id="325" r:id="rId35"/>
    <p:sldId id="326" r:id="rId36"/>
    <p:sldId id="327" r:id="rId37"/>
    <p:sldId id="328" r:id="rId38"/>
    <p:sldId id="329" r:id="rId39"/>
    <p:sldId id="330" r:id="rId40"/>
    <p:sldId id="324" r:id="rId41"/>
    <p:sldId id="334" r:id="rId42"/>
    <p:sldId id="333" r:id="rId43"/>
    <p:sldId id="332" r:id="rId44"/>
    <p:sldId id="331" r:id="rId45"/>
    <p:sldId id="339" r:id="rId46"/>
    <p:sldId id="335" r:id="rId47"/>
    <p:sldId id="336" r:id="rId48"/>
    <p:sldId id="337" r:id="rId49"/>
    <p:sldId id="338" r:id="rId50"/>
    <p:sldId id="340" r:id="rId51"/>
    <p:sldId id="342" r:id="rId52"/>
    <p:sldId id="344" r:id="rId53"/>
    <p:sldId id="346" r:id="rId54"/>
    <p:sldId id="341" r:id="rId55"/>
    <p:sldId id="345" r:id="rId56"/>
    <p:sldId id="349" r:id="rId57"/>
    <p:sldId id="343" r:id="rId58"/>
    <p:sldId id="348" r:id="rId59"/>
    <p:sldId id="351" r:id="rId60"/>
    <p:sldId id="347" r:id="rId61"/>
    <p:sldId id="354" r:id="rId62"/>
    <p:sldId id="350" r:id="rId63"/>
    <p:sldId id="353" r:id="rId64"/>
    <p:sldId id="357" r:id="rId65"/>
    <p:sldId id="352" r:id="rId66"/>
    <p:sldId id="358" r:id="rId67"/>
    <p:sldId id="356" r:id="rId68"/>
    <p:sldId id="355" r:id="rId69"/>
    <p:sldId id="361" r:id="rId70"/>
    <p:sldId id="360" r:id="rId71"/>
    <p:sldId id="362" r:id="rId72"/>
    <p:sldId id="363" r:id="rId73"/>
    <p:sldId id="359" r:id="rId74"/>
    <p:sldId id="364" r:id="rId75"/>
    <p:sldId id="365" r:id="rId76"/>
    <p:sldId id="367" r:id="rId77"/>
    <p:sldId id="257" r:id="rId7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1" d="100"/>
          <a:sy n="111" d="100"/>
        </p:scale>
        <p:origin x="4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CF10E1-266B-DBC4-B093-666B147E6D4A}"/>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018A16C-8D9F-E3B4-B2DF-1DDB9704D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D41666D-1C6B-2231-CE1B-6D772C4982D5}"/>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5" name="Espaço Reservado para Rodapé 4">
            <a:extLst>
              <a:ext uri="{FF2B5EF4-FFF2-40B4-BE49-F238E27FC236}">
                <a16:creationId xmlns:a16="http://schemas.microsoft.com/office/drawing/2014/main" id="{01DB1B1D-3BD0-CD08-1065-B256E4840CC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C86B25B-EE80-7D82-ABDE-979C879A42A3}"/>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2267767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C8ED8F-DEF1-8A6D-B847-5E6395DDE4D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C339853-7113-34FE-E0DA-32FC14CE3933}"/>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157ACCA-055F-D78D-4367-67E6909C2244}"/>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5" name="Espaço Reservado para Rodapé 4">
            <a:extLst>
              <a:ext uri="{FF2B5EF4-FFF2-40B4-BE49-F238E27FC236}">
                <a16:creationId xmlns:a16="http://schemas.microsoft.com/office/drawing/2014/main" id="{822EE88E-3BED-3160-759F-F53A67F9336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49EC326-E857-5C1A-F24A-FA875717CC87}"/>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308622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DDA87-139F-726F-DBE7-813720CADFB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74B26D3-1BC4-2FC5-105F-CE6EFBFAC4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D35A23F9-97C5-8190-6C6D-0857B25050D2}"/>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5" name="Espaço Reservado para Rodapé 4">
            <a:extLst>
              <a:ext uri="{FF2B5EF4-FFF2-40B4-BE49-F238E27FC236}">
                <a16:creationId xmlns:a16="http://schemas.microsoft.com/office/drawing/2014/main" id="{FA4EC155-6220-709D-D1F3-CCCA7C9FB56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CE2845E-23D1-0E4F-A204-00F4D29F4283}"/>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2472868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4D5AC4-2F42-B37E-2404-DD23AFF5BE8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EF6B9B5-B03D-B4AF-8697-CD8A4F3AEA59}"/>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B1CFC588-CFE7-C87C-0AA7-F9603094DA77}"/>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F391907-DF57-9272-5D45-FD7669B20E66}"/>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6" name="Espaço Reservado para Rodapé 5">
            <a:extLst>
              <a:ext uri="{FF2B5EF4-FFF2-40B4-BE49-F238E27FC236}">
                <a16:creationId xmlns:a16="http://schemas.microsoft.com/office/drawing/2014/main" id="{FA450353-CA0C-653F-8D8F-4B61F4C6644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F913996-23B3-9B24-4F17-4A71DE4DC343}"/>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1029270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34E669-B4B7-2E55-1A2B-D654162C99C8}"/>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31F41068-F49E-9280-31E7-1E2E852B3A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A4FB3E68-0025-8205-61F1-387CF51F3BD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4B3D4A0-73FB-F5EC-6786-487270846E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C9AB224-C9C6-EE8D-EF0D-EAFBD1E9854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C8FCB35-060D-7EF9-C5AD-5E911C82B2DF}"/>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8" name="Espaço Reservado para Rodapé 7">
            <a:extLst>
              <a:ext uri="{FF2B5EF4-FFF2-40B4-BE49-F238E27FC236}">
                <a16:creationId xmlns:a16="http://schemas.microsoft.com/office/drawing/2014/main" id="{E7A142CF-8945-1A10-F002-288E871C425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025E51E-5F3F-ACF5-3C1C-47EEEAB84101}"/>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174766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37A920-7B01-50BE-5918-E92995FDBC7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6F777E5-590A-51FE-AADC-9736EE989FC0}"/>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4" name="Espaço Reservado para Rodapé 3">
            <a:extLst>
              <a:ext uri="{FF2B5EF4-FFF2-40B4-BE49-F238E27FC236}">
                <a16:creationId xmlns:a16="http://schemas.microsoft.com/office/drawing/2014/main" id="{7708BD7D-8C13-C1DF-02DA-47838F516040}"/>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C6FA76A-BC04-C7F0-3AB0-36049E35B46D}"/>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207879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0725E57-4C9B-9AC1-4982-739374F16591}"/>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3" name="Espaço Reservado para Rodapé 2">
            <a:extLst>
              <a:ext uri="{FF2B5EF4-FFF2-40B4-BE49-F238E27FC236}">
                <a16:creationId xmlns:a16="http://schemas.microsoft.com/office/drawing/2014/main" id="{9E0F9FF3-7CFB-335B-466A-7A808EE20BF2}"/>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9B31391-B74F-EC39-F5F3-52C71D777B4E}"/>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36951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8882-C7A5-A8DA-AA66-00E15FB43D7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DC60CF3-364B-D2DA-699F-C301EA433A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37E21DE-4E46-0356-B220-071DEBEC16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4A9C21D-5998-6D01-409A-4D55EAADE409}"/>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6" name="Espaço Reservado para Rodapé 5">
            <a:extLst>
              <a:ext uri="{FF2B5EF4-FFF2-40B4-BE49-F238E27FC236}">
                <a16:creationId xmlns:a16="http://schemas.microsoft.com/office/drawing/2014/main" id="{B63989A8-EEE7-9899-210A-9E9B157FF73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8802003-3689-9AF6-CA55-479510102CB8}"/>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2110887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38B7A-A89F-7376-DB7C-A66DDB0B8D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EC4FB71D-0774-77A5-F3AF-B7C16CA6BD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F6FB137-A5DB-389C-DBE3-8481A53FF6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3FBDF93-6286-8362-8C30-64935C058BB1}"/>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6" name="Espaço Reservado para Rodapé 5">
            <a:extLst>
              <a:ext uri="{FF2B5EF4-FFF2-40B4-BE49-F238E27FC236}">
                <a16:creationId xmlns:a16="http://schemas.microsoft.com/office/drawing/2014/main" id="{3C39A210-0646-CB36-42C3-75A3B8CD5E8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41F5862-6A5F-6933-5380-57E840A3276A}"/>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66996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03671E-6434-E872-7AEC-18DFCBDBE01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C373D9E-7E7C-437C-481F-B5EFCB6F8FDA}"/>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CDE1A86-6EC2-5626-8C62-FA78DB14D020}"/>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5" name="Espaço Reservado para Rodapé 4">
            <a:extLst>
              <a:ext uri="{FF2B5EF4-FFF2-40B4-BE49-F238E27FC236}">
                <a16:creationId xmlns:a16="http://schemas.microsoft.com/office/drawing/2014/main" id="{7F693FCA-B938-EC3C-02D1-C98D2611AA1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73B50A2-CB55-63A6-01B1-4B6C107BC97A}"/>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40775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9D649E1-A0D9-C090-270B-48BCF74DB188}"/>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ABD1C60-4BE9-A020-CD53-DBAD95A3766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9BB6BF6-7723-6C4B-A5D3-117E0D5E6C56}"/>
              </a:ext>
            </a:extLst>
          </p:cNvPr>
          <p:cNvSpPr>
            <a:spLocks noGrp="1"/>
          </p:cNvSpPr>
          <p:nvPr>
            <p:ph type="dt" sz="half" idx="10"/>
          </p:nvPr>
        </p:nvSpPr>
        <p:spPr/>
        <p:txBody>
          <a:bodyPr/>
          <a:lstStyle/>
          <a:p>
            <a:fld id="{A41288F3-32E1-4DA9-A390-66DD39328344}" type="datetimeFigureOut">
              <a:rPr lang="pt-BR" smtClean="0"/>
              <a:t>26/04/2024</a:t>
            </a:fld>
            <a:endParaRPr lang="pt-BR"/>
          </a:p>
        </p:txBody>
      </p:sp>
      <p:sp>
        <p:nvSpPr>
          <p:cNvPr id="5" name="Espaço Reservado para Rodapé 4">
            <a:extLst>
              <a:ext uri="{FF2B5EF4-FFF2-40B4-BE49-F238E27FC236}">
                <a16:creationId xmlns:a16="http://schemas.microsoft.com/office/drawing/2014/main" id="{16360679-A372-9EA9-0E5F-B9F1518AD4F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2BC180F-9200-20B3-19FD-5ADE5CC65E69}"/>
              </a:ext>
            </a:extLst>
          </p:cNvPr>
          <p:cNvSpPr>
            <a:spLocks noGrp="1"/>
          </p:cNvSpPr>
          <p:nvPr>
            <p:ph type="sldNum" sz="quarter" idx="12"/>
          </p:nvPr>
        </p:nvSpPr>
        <p:spPr/>
        <p:txBody>
          <a:bodyPr/>
          <a:lstStyle/>
          <a:p>
            <a:fld id="{1FB33D3A-0C5C-40B9-A4A0-78DAC7A4DA71}" type="slidenum">
              <a:rPr lang="pt-BR" smtClean="0"/>
              <a:t>‹nº›</a:t>
            </a:fld>
            <a:endParaRPr lang="pt-BR"/>
          </a:p>
        </p:txBody>
      </p:sp>
    </p:spTree>
    <p:extLst>
      <p:ext uri="{BB962C8B-B14F-4D97-AF65-F5344CB8AC3E}">
        <p14:creationId xmlns:p14="http://schemas.microsoft.com/office/powerpoint/2010/main" val="2491499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68CCECE-EFC6-FA6D-39C5-80C1A6702A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E7F7978-2805-44B8-FB3E-C4030F74E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A1AC259-3315-93CB-5F49-01FD92D523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1288F3-32E1-4DA9-A390-66DD39328344}" type="datetimeFigureOut">
              <a:rPr lang="pt-BR" smtClean="0"/>
              <a:t>26/04/2024</a:t>
            </a:fld>
            <a:endParaRPr lang="pt-BR"/>
          </a:p>
        </p:txBody>
      </p:sp>
      <p:sp>
        <p:nvSpPr>
          <p:cNvPr id="5" name="Espaço Reservado para Rodapé 4">
            <a:extLst>
              <a:ext uri="{FF2B5EF4-FFF2-40B4-BE49-F238E27FC236}">
                <a16:creationId xmlns:a16="http://schemas.microsoft.com/office/drawing/2014/main" id="{E8579090-7DFB-5DF3-5366-4AE74951EF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2F8383A2-7A74-ED3A-37AD-D27EBAB63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33D3A-0C5C-40B9-A4A0-78DAC7A4DA71}" type="slidenum">
              <a:rPr lang="pt-BR" smtClean="0"/>
              <a:t>‹nº›</a:t>
            </a:fld>
            <a:endParaRPr lang="pt-BR"/>
          </a:p>
        </p:txBody>
      </p:sp>
    </p:spTree>
    <p:extLst>
      <p:ext uri="{BB962C8B-B14F-4D97-AF65-F5344CB8AC3E}">
        <p14:creationId xmlns:p14="http://schemas.microsoft.com/office/powerpoint/2010/main" val="1564891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Mapa&#10;&#10;Descrição gerada automaticamente">
            <a:extLst>
              <a:ext uri="{FF2B5EF4-FFF2-40B4-BE49-F238E27FC236}">
                <a16:creationId xmlns:a16="http://schemas.microsoft.com/office/drawing/2014/main" id="{50484FA5-7B82-6985-886F-6F6769EB9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38" y="94890"/>
            <a:ext cx="12192000" cy="6858000"/>
          </a:xfrm>
          <a:prstGeom prst="rect">
            <a:avLst/>
          </a:prstGeom>
        </p:spPr>
      </p:pic>
      <p:sp>
        <p:nvSpPr>
          <p:cNvPr id="6" name="CaixaDeTexto 5">
            <a:extLst>
              <a:ext uri="{FF2B5EF4-FFF2-40B4-BE49-F238E27FC236}">
                <a16:creationId xmlns:a16="http://schemas.microsoft.com/office/drawing/2014/main" id="{0B2BB7C3-250F-6948-AFAC-0B08AED24AE8}"/>
              </a:ext>
            </a:extLst>
          </p:cNvPr>
          <p:cNvSpPr txBox="1"/>
          <p:nvPr/>
        </p:nvSpPr>
        <p:spPr>
          <a:xfrm>
            <a:off x="405516" y="3212521"/>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sp>
        <p:nvSpPr>
          <p:cNvPr id="7" name="CaixaDeTexto 6">
            <a:extLst>
              <a:ext uri="{FF2B5EF4-FFF2-40B4-BE49-F238E27FC236}">
                <a16:creationId xmlns:a16="http://schemas.microsoft.com/office/drawing/2014/main" id="{0D4EE4CD-9BB3-00FF-1163-FCDC97289C33}"/>
              </a:ext>
            </a:extLst>
          </p:cNvPr>
          <p:cNvSpPr txBox="1"/>
          <p:nvPr/>
        </p:nvSpPr>
        <p:spPr>
          <a:xfrm>
            <a:off x="405516" y="5422790"/>
            <a:ext cx="3005593" cy="523220"/>
          </a:xfrm>
          <a:prstGeom prst="rect">
            <a:avLst/>
          </a:prstGeom>
          <a:noFill/>
        </p:spPr>
        <p:txBody>
          <a:bodyPr wrap="square" rtlCol="0">
            <a:spAutoFit/>
          </a:bodyPr>
          <a:lstStyle/>
          <a:p>
            <a:r>
              <a:rPr lang="pt-BR" sz="2800" dirty="0">
                <a:solidFill>
                  <a:schemeClr val="accent1"/>
                </a:solidFill>
              </a:rPr>
              <a:t>Março</a:t>
            </a:r>
            <a:r>
              <a:rPr lang="pt-BR" sz="2800">
                <a:solidFill>
                  <a:schemeClr val="accent1"/>
                </a:solidFill>
              </a:rPr>
              <a:t>/Abril</a:t>
            </a:r>
            <a:endParaRPr lang="pt-BR" sz="2800" dirty="0">
              <a:solidFill>
                <a:schemeClr val="accent1"/>
              </a:solidFill>
            </a:endParaRPr>
          </a:p>
        </p:txBody>
      </p:sp>
    </p:spTree>
    <p:extLst>
      <p:ext uri="{BB962C8B-B14F-4D97-AF65-F5344CB8AC3E}">
        <p14:creationId xmlns:p14="http://schemas.microsoft.com/office/powerpoint/2010/main" val="132457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4F54A68E-EF00-FBE4-AAE2-172EBAB35DD0}"/>
              </a:ext>
            </a:extLst>
          </p:cNvPr>
          <p:cNvSpPr txBox="1"/>
          <p:nvPr/>
        </p:nvSpPr>
        <p:spPr>
          <a:xfrm>
            <a:off x="351485" y="488421"/>
            <a:ext cx="11335189" cy="4274632"/>
          </a:xfrm>
          <a:prstGeom prst="rect">
            <a:avLst/>
          </a:prstGeom>
          <a:noFill/>
        </p:spPr>
        <p:txBody>
          <a:bodyPr wrap="square">
            <a:spAutoFit/>
          </a:bodyPr>
          <a:lstStyle/>
          <a:p>
            <a:pPr algn="just">
              <a:lnSpc>
                <a:spcPct val="115000"/>
              </a:lnSpc>
            </a:pPr>
            <a:r>
              <a:rPr lang="pt-BR" sz="2400" b="1" i="1" dirty="0">
                <a:effectLst/>
                <a:latin typeface="Arial Narrow" panose="020B0606020202030204" pitchFamily="34" charset="0"/>
                <a:ea typeface="Arial Narrow" panose="020B0606020202030204" pitchFamily="34" charset="0"/>
                <a:cs typeface="Arial Narrow" panose="020B0606020202030204" pitchFamily="34" charset="0"/>
              </a:rPr>
              <a:t>BIOLOGIA </a:t>
            </a:r>
            <a:endParaRPr lang="pt-BR" sz="2400" dirty="0">
              <a:effectLst/>
              <a:latin typeface="Calibri" panose="020F0502020204030204" pitchFamily="34" charset="0"/>
              <a:ea typeface="Calibri" panose="020F0502020204030204" pitchFamily="34" charset="0"/>
            </a:endParaRPr>
          </a:p>
          <a:p>
            <a:pPr marL="457200" indent="-457200" algn="just">
              <a:lnSpc>
                <a:spcPct val="115000"/>
              </a:lnSpc>
              <a:buAutoNum type="arabicPeriod"/>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TEMÁTICA: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Biotecnologia e suas aplicações</a:t>
            </a:r>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p>
          <a:p>
            <a:pPr marL="228600" indent="-228600" algn="just">
              <a:lnSpc>
                <a:spcPct val="115000"/>
              </a:lnSpc>
              <a:spcAft>
                <a:spcPts val="800"/>
              </a:spcAft>
              <a:buAutoNum type="arabicPeriod"/>
            </a:pPr>
            <a:endParaRPr lang="pt-BR" sz="1200" dirty="0">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effectLst/>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effectLst/>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effectLst/>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effectLst/>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200" dirty="0">
              <a:effectLst/>
              <a:latin typeface="Arial Narrow" panose="020B0606020202030204" pitchFamily="34" charset="0"/>
              <a:ea typeface="Calibri" panose="020F0502020204030204" pitchFamily="34" charset="0"/>
            </a:endParaRPr>
          </a:p>
          <a:p>
            <a:pPr marL="228600" indent="-228600" algn="just">
              <a:lnSpc>
                <a:spcPct val="115000"/>
              </a:lnSpc>
              <a:spcAft>
                <a:spcPts val="800"/>
              </a:spcAft>
              <a:buAutoNum type="arabicPeriod"/>
            </a:pPr>
            <a:endParaRPr lang="pt-BR" sz="11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14177929-7400-56EE-BFE9-4D0A48002E09}"/>
              </a:ext>
            </a:extLst>
          </p:cNvPr>
          <p:cNvPicPr>
            <a:picLocks noChangeAspect="1"/>
          </p:cNvPicPr>
          <p:nvPr/>
        </p:nvPicPr>
        <p:blipFill>
          <a:blip r:embed="rId3"/>
          <a:stretch>
            <a:fillRect/>
          </a:stretch>
        </p:blipFill>
        <p:spPr>
          <a:xfrm>
            <a:off x="351485" y="1466491"/>
            <a:ext cx="11489030" cy="4903087"/>
          </a:xfrm>
          <a:prstGeom prst="rect">
            <a:avLst/>
          </a:prstGeom>
        </p:spPr>
      </p:pic>
    </p:spTree>
    <p:extLst>
      <p:ext uri="{BB962C8B-B14F-4D97-AF65-F5344CB8AC3E}">
        <p14:creationId xmlns:p14="http://schemas.microsoft.com/office/powerpoint/2010/main" val="4162655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5" name="CaixaDeTexto 4">
            <a:extLst>
              <a:ext uri="{FF2B5EF4-FFF2-40B4-BE49-F238E27FC236}">
                <a16:creationId xmlns:a16="http://schemas.microsoft.com/office/drawing/2014/main" id="{FD24A34F-5EAA-DA78-5295-8DA9EA5387B1}"/>
              </a:ext>
            </a:extLst>
          </p:cNvPr>
          <p:cNvSpPr txBox="1"/>
          <p:nvPr/>
        </p:nvSpPr>
        <p:spPr>
          <a:xfrm>
            <a:off x="405752" y="525630"/>
            <a:ext cx="11481447" cy="5249707"/>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ATIVIDADES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Leia o texto.</a:t>
            </a: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1</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O que é biotecnologia?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biotecnologia é o conjunto de procedimentos envolvendo manipulação de organismos vivos para fabricar ou modificar produtos. A palavra tem origem grega: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bio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significa vida, “tecnos” remete a técnica e “logos” quer dizer “conhecimento”. </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Desde a civilização babilônica a biotecnologia já era utilizada na fabricação de pães e cervejas a partir de microrganismos vivos. Essa estratégia ficou conhecida como biotecnologia clássica. Com os conhecimentos sobre genética, microbiologia, química, fisiologia, biologia molecular, entre outras, desenvolvemos a biotecnologia moderna.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52740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259BDD96-0933-8FBB-7D15-FBCEFBEF8916}"/>
              </a:ext>
            </a:extLst>
          </p:cNvPr>
          <p:cNvSpPr txBox="1"/>
          <p:nvPr/>
        </p:nvSpPr>
        <p:spPr>
          <a:xfrm>
            <a:off x="455630" y="945757"/>
            <a:ext cx="11431570" cy="461979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Como começou a biotecnologia moderna?</a:t>
            </a:r>
            <a:endParaRPr lang="pt-BR" sz="2400" b="1"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transição da biotecnologia clássica para a moderna teve início com as descobertas do monge Gregor Mendel. O monge cientista, foi o primeiro a demonstrar a recombinação do DNA (1866) durante a reprodução sexuada, por meio de seus experimentos envolvendo o cruzamento de ervilhas.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Essa descoberta levantou a hipótese de que haveria transferência de características entre os organismos vivos, abrindo o caminho para o desenvolvimento de microrganismos e plantas com características de interesse.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Diante disso, diversas pesquisas relacionadas aos genes foram intensificadas resultando em grandes marcos da biotecnologia moderna. Cabendo destacar: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79036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95737BB7-A732-EBDB-3A92-675AA56630BA}"/>
              </a:ext>
            </a:extLst>
          </p:cNvPr>
          <p:cNvSpPr txBox="1"/>
          <p:nvPr/>
        </p:nvSpPr>
        <p:spPr>
          <a:xfrm>
            <a:off x="353682" y="751377"/>
            <a:ext cx="11490385" cy="5008551"/>
          </a:xfrm>
          <a:prstGeom prst="rect">
            <a:avLst/>
          </a:prstGeom>
          <a:noFill/>
        </p:spPr>
        <p:txBody>
          <a:bodyPr wrap="square">
            <a:spAutoFit/>
          </a:bodyPr>
          <a:lstStyle/>
          <a:p>
            <a:pPr marL="342900" lvl="0" indent="-342900" algn="just" fontAlgn="base">
              <a:lnSpc>
                <a:spcPct val="115000"/>
              </a:lnSpc>
              <a:spcAft>
                <a:spcPts val="800"/>
              </a:spcAft>
              <a:buFont typeface="+mj-lt"/>
              <a:buAutoNum type="arabicPeriod"/>
              <a:tabLst>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descoberta da estrutura do DNA por Watson e Crick em 1953.  </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rabicPeriod"/>
              <a:tabLst>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identificação das enzimas de restrição, conduzida pelo pesquisador Werner Arber e seus colaboradores na década de 1960. Reconhecidas como tesouras moleculares, as enzimas de restrição são essenciais na biologia molecular, pois cortam trechos específicos de DNA.  </a:t>
            </a:r>
            <a:endParaRPr lang="pt-BR" sz="2400" dirty="0">
              <a:effectLst/>
              <a:latin typeface="Calibri" panose="020F0502020204030204" pitchFamily="34" charset="0"/>
              <a:ea typeface="Calibri" panose="020F0502020204030204" pitchFamily="34" charset="0"/>
            </a:endParaRPr>
          </a:p>
          <a:p>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desenvolvimento da tecnologia do DNA recombinante em 1972 pelo pesquisador Paul Berg, possibilitando a introdução de características específicas e controladas nos organismos.</a:t>
            </a: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Área de aplicação da biotecnologia</a:t>
            </a:r>
            <a:endParaRPr kumimoji="0" lang="pt-BR"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 partir da tecnologia do DNA recombinante, os cientistas, pela primeira vez, conseguiram manipular o DNA. Com essa técnica, o isolamento e manipulação de genes se tornou uma realidade. </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endParaRPr lang="pt-BR" sz="2400" dirty="0"/>
          </a:p>
        </p:txBody>
      </p:sp>
    </p:spTree>
    <p:extLst>
      <p:ext uri="{BB962C8B-B14F-4D97-AF65-F5344CB8AC3E}">
        <p14:creationId xmlns:p14="http://schemas.microsoft.com/office/powerpoint/2010/main" val="4015296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5D7F2BAF-3FAC-C6A2-6F45-EEE58BB30C3B}"/>
              </a:ext>
            </a:extLst>
          </p:cNvPr>
          <p:cNvSpPr txBox="1"/>
          <p:nvPr/>
        </p:nvSpPr>
        <p:spPr>
          <a:xfrm>
            <a:off x="276045" y="681779"/>
            <a:ext cx="11655489" cy="4812921"/>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manipulação dos genes possibilitou a otimização de microrganismos para a produção de substâncias em maior quantidade e eficiência na área de alimentos. Um exemplo imediatamente aplicado foi o aprimoramento da catalase e quimosina desenvolvidas por microrganismos para fermentação de queijos.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Utilizou-se a mesma estratégia no desenvolvimento de plantas com características melhoradas. Como é o caso de algumas variedades de soja que possuem um óleo de composição semelhante ao azeite de oliva, ou seja, a partir dessa soja passamos a produzir óleo mais saudável.</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fato, diferentes setores da sociedade se beneficiaram com o desenvolvimento de Organismos  Geneticamente Modificados (OGM) voltados à produção sustentável de alimentos, fibras e energia. </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1000" dirty="0">
                <a:effectLst/>
                <a:latin typeface="Arial Narrow" panose="020B0606020202030204" pitchFamily="34" charset="0"/>
                <a:ea typeface="Arial Narrow" panose="020B0606020202030204" pitchFamily="34" charset="0"/>
                <a:cs typeface="Arial Narrow" panose="020B0606020202030204" pitchFamily="34" charset="0"/>
              </a:rPr>
              <a:t>Disponível em: https://profissaobiotec.com.br/a-biotecnologia-nossa-de-cada-dia/. Acesso em: 07 dez 2023.</a:t>
            </a:r>
            <a:endParaRPr lang="pt-BR" sz="1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21789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B57BEF67-173D-AC5F-BD4A-2A5B3ACB1A20}"/>
              </a:ext>
            </a:extLst>
          </p:cNvPr>
          <p:cNvPicPr>
            <a:picLocks noChangeAspect="1"/>
          </p:cNvPicPr>
          <p:nvPr/>
        </p:nvPicPr>
        <p:blipFill>
          <a:blip r:embed="rId3"/>
          <a:stretch>
            <a:fillRect/>
          </a:stretch>
        </p:blipFill>
        <p:spPr>
          <a:xfrm>
            <a:off x="2078182" y="735081"/>
            <a:ext cx="6932813" cy="5872139"/>
          </a:xfrm>
          <a:prstGeom prst="rect">
            <a:avLst/>
          </a:prstGeom>
        </p:spPr>
      </p:pic>
    </p:spTree>
    <p:extLst>
      <p:ext uri="{BB962C8B-B14F-4D97-AF65-F5344CB8AC3E}">
        <p14:creationId xmlns:p14="http://schemas.microsoft.com/office/powerpoint/2010/main" val="1485383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0"/>
            <a:ext cx="12192000" cy="6775346"/>
          </a:xfrm>
          <a:prstGeom prst="rect">
            <a:avLst/>
          </a:prstGeom>
        </p:spPr>
      </p:pic>
      <p:sp>
        <p:nvSpPr>
          <p:cNvPr id="4" name="CaixaDeTexto 3">
            <a:extLst>
              <a:ext uri="{FF2B5EF4-FFF2-40B4-BE49-F238E27FC236}">
                <a16:creationId xmlns:a16="http://schemas.microsoft.com/office/drawing/2014/main" id="{F3A30AC2-A8CD-E3D0-914A-22438DC08F36}"/>
              </a:ext>
            </a:extLst>
          </p:cNvPr>
          <p:cNvSpPr txBox="1"/>
          <p:nvPr/>
        </p:nvSpPr>
        <p:spPr>
          <a:xfrm>
            <a:off x="396814" y="759125"/>
            <a:ext cx="11438131" cy="3238835"/>
          </a:xfrm>
          <a:prstGeom prst="rect">
            <a:avLst/>
          </a:prstGeom>
          <a:noFill/>
        </p:spPr>
        <p:txBody>
          <a:bodyPr wrap="square">
            <a:spAutoFit/>
          </a:bodyPr>
          <a:lstStyle/>
          <a:p>
            <a:pPr marL="9525" indent="-9525">
              <a:buAutoNum type="arabicPeriod"/>
            </a:pPr>
            <a:r>
              <a:rPr lang="pt-BR" sz="2400" b="1" dirty="0">
                <a:latin typeface="Arial Narrow" panose="020B0606020202030204" pitchFamily="34" charset="0"/>
              </a:rPr>
              <a:t> </a:t>
            </a:r>
            <a:r>
              <a:rPr lang="pt-BR" sz="2400" dirty="0">
                <a:latin typeface="Arial Narrow" panose="020B0606020202030204" pitchFamily="34" charset="0"/>
              </a:rPr>
              <a:t>Após a leitura do texto 1, responda o que se pede.</a:t>
            </a:r>
          </a:p>
          <a:p>
            <a:pPr marL="457200" indent="-457200">
              <a:buAutoNum type="alphaLcParenR"/>
              <a:tabLst>
                <a:tab pos="82550" algn="l"/>
                <a:tab pos="266700" algn="l"/>
              </a:tabLst>
            </a:pPr>
            <a:r>
              <a:rPr lang="pt-BR" sz="2400" dirty="0">
                <a:latin typeface="Arial Narrow" panose="020B0606020202030204" pitchFamily="34" charset="0"/>
              </a:rPr>
              <a:t>O que marcou a transição da biotecnologia clássica para a moderna?</a:t>
            </a:r>
          </a:p>
          <a:p>
            <a:pPr marL="342900" lvl="0" indent="-342900" algn="just" fontAlgn="base">
              <a:lnSpc>
                <a:spcPct val="115000"/>
              </a:lnSpc>
              <a:spcAft>
                <a:spcPts val="800"/>
              </a:spcAft>
              <a:buFont typeface="+mj-lt"/>
              <a:buAutoNum type="alphaLcParenR"/>
              <a:tabLst>
                <a:tab pos="90170" algn="l"/>
                <a:tab pos="180340" algn="l"/>
                <a:tab pos="270510" algn="l"/>
              </a:tabLst>
            </a:pPr>
            <a:r>
              <a:rPr lang="pt-BR" sz="2400" dirty="0">
                <a:latin typeface="Arial Narrow" panose="020B0606020202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Quais são os marcos da biotecnologia destacados no texto?</a:t>
            </a:r>
          </a:p>
          <a:p>
            <a:pPr lvl="0" algn="just" fontAlgn="base">
              <a:lnSpc>
                <a:spcPct val="115000"/>
              </a:lnSpc>
              <a:spcAft>
                <a:spcPts val="800"/>
              </a:spcAft>
              <a:tabLst>
                <a:tab pos="90170" algn="l"/>
                <a:tab pos="180340" algn="l"/>
                <a:tab pos="270510" algn="l"/>
              </a:tabLst>
            </a:pPr>
            <a:endParaRPr lang="pt-BR" sz="2400" b="1" dirty="0">
              <a:latin typeface="Arial Narrow" panose="020B0606020202030204" pitchFamily="34" charset="0"/>
              <a:ea typeface="Arial Narrow" panose="020B0606020202030204" pitchFamily="34" charset="0"/>
              <a:cs typeface="Arial Narrow" panose="020B0606020202030204" pitchFamily="34" charset="0"/>
            </a:endParaRPr>
          </a:p>
          <a:p>
            <a:pPr lvl="0" algn="just" fontAlgn="base">
              <a:lnSpc>
                <a:spcPct val="115000"/>
              </a:lnSpc>
              <a:spcAft>
                <a:spcPts val="800"/>
              </a:spcAft>
              <a:tabLst>
                <a:tab pos="90170" algn="l"/>
                <a:tab pos="180340" algn="l"/>
                <a:tab pos="27051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texto traz algumas contribuições dos avanços no campo da biotecnologia, cite-as.</a:t>
            </a:r>
          </a:p>
          <a:p>
            <a:pPr algn="just">
              <a:lnSpc>
                <a:spcPct val="115000"/>
              </a:lnSpc>
              <a:spcAft>
                <a:spcPts val="800"/>
              </a:spcAft>
              <a:tabLst>
                <a:tab pos="90170" algn="l"/>
                <a:tab pos="180340" algn="l"/>
                <a:tab pos="270510" algn="l"/>
              </a:tabLst>
            </a:pPr>
            <a:endParaRPr lang="pt-BR" sz="2000" dirty="0">
              <a:effectLst/>
              <a:latin typeface="Calibri" panose="020F0502020204030204" pitchFamily="34" charset="0"/>
              <a:ea typeface="Calibri" panose="020F0502020204030204" pitchFamily="34" charset="0"/>
            </a:endParaRPr>
          </a:p>
          <a:p>
            <a:pPr marL="457200" indent="-457200">
              <a:buAutoNum type="alphaLcParenR"/>
              <a:tabLst>
                <a:tab pos="82550" algn="l"/>
                <a:tab pos="266700" algn="l"/>
              </a:tabLst>
            </a:pPr>
            <a:endParaRPr lang="pt-BR" sz="2400" dirty="0">
              <a:latin typeface="Arial Narrow" panose="020B0606020202030204" pitchFamily="34" charset="0"/>
            </a:endParaRPr>
          </a:p>
        </p:txBody>
      </p:sp>
    </p:spTree>
    <p:extLst>
      <p:ext uri="{BB962C8B-B14F-4D97-AF65-F5344CB8AC3E}">
        <p14:creationId xmlns:p14="http://schemas.microsoft.com/office/powerpoint/2010/main" val="840166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9D77C7DE-5D1F-FBD7-E62C-FA553AC8FF42}"/>
              </a:ext>
            </a:extLst>
          </p:cNvPr>
          <p:cNvSpPr txBox="1"/>
          <p:nvPr/>
        </p:nvSpPr>
        <p:spPr>
          <a:xfrm>
            <a:off x="227214" y="579503"/>
            <a:ext cx="11737571" cy="5352299"/>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Há milhares de anos o homem faz uso da biotecnologia para a produção de alimentos como pães, cervejas e vinhos. Na fabricação de pães, por exemplo, são usados fungos unicelulares, chamados de leveduras, que são comercializados como fermento biológico. Eles são usados para promover o crescimento da massa, deixando-a leve e macia.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crescimento da massa do pão acontece por meio da utilização de uma das técnicas da biotecnologia que favorece a </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liberação de gás carbônico</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formação de ácido lático.</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formação de água.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produção de ATP.</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liberação de calor</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77277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5" name="CaixaDeTexto 4">
            <a:extLst>
              <a:ext uri="{FF2B5EF4-FFF2-40B4-BE49-F238E27FC236}">
                <a16:creationId xmlns:a16="http://schemas.microsoft.com/office/drawing/2014/main" id="{E6F682B9-EA0C-E7AD-9932-FE0DA097ACFE}"/>
              </a:ext>
            </a:extLst>
          </p:cNvPr>
          <p:cNvSpPr txBox="1"/>
          <p:nvPr/>
        </p:nvSpPr>
        <p:spPr>
          <a:xfrm>
            <a:off x="284671" y="258612"/>
            <a:ext cx="11611155" cy="5498621"/>
          </a:xfrm>
          <a:prstGeom prst="rect">
            <a:avLst/>
          </a:prstGeom>
          <a:noFill/>
        </p:spPr>
        <p:txBody>
          <a:bodyPr wrap="square">
            <a:spAutoFit/>
          </a:bodyPr>
          <a:lstStyle/>
          <a:p>
            <a:pPr marL="0" marR="0" lvl="0" indent="0" algn="just" defTabSz="914400" rtl="0" eaLnBrk="1" fontAlgn="base" latinLnBrk="0" hangingPunct="1">
              <a:lnSpc>
                <a:spcPct val="115000"/>
              </a:lnSpc>
              <a:spcBef>
                <a:spcPts val="0"/>
              </a:spcBef>
              <a:spcAft>
                <a:spcPts val="800"/>
              </a:spcAft>
              <a:buClrTx/>
              <a:buSzTx/>
              <a:buFontTx/>
              <a:buNone/>
              <a:tabLst>
                <a:tab pos="90170" algn="l"/>
                <a:tab pos="180340" algn="l"/>
              </a:tabLst>
              <a:defRPr/>
            </a:pPr>
            <a:endPar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just" defTabSz="914400" rtl="0" eaLnBrk="1" fontAlgn="base" latinLnBrk="0" hangingPunct="1">
              <a:lnSpc>
                <a:spcPct val="115000"/>
              </a:lnSpc>
              <a:spcBef>
                <a:spcPts val="0"/>
              </a:spcBef>
              <a:spcAft>
                <a:spcPts val="800"/>
              </a:spcAft>
              <a:buClrTx/>
              <a:buSzTx/>
              <a:buFontTx/>
              <a:buNone/>
              <a:tabLst>
                <a:tab pos="90170" algn="l"/>
                <a:tab pos="180340" algn="l"/>
              </a:tabLst>
              <a:defRPr/>
            </a:pP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4</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biotecnologia é um conjunto de técnicas que envolvem a manipulação de organismos vivos para modificação de produtos com fins específicos. A palavra tem origem grega: “</a:t>
            </a:r>
            <a:r>
              <a:rPr kumimoji="0" lang="pt-BR" sz="2300" b="0" i="0" u="none" strike="noStrike" kern="1200" cap="none" spc="0" normalizeH="0" baseline="0" noProof="0" dirty="0" err="1">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bio</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significa vida, “tecnos” remete a técnica e “logos” quer dizer “conhecimento”. Ela é utilizada desde a Antiguidade, em um processo bastante artesanal para produção de pães e bebidas fermentadas.</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Sobre a biotecnologia, </a:t>
            </a:r>
            <a:r>
              <a:rPr kumimoji="0" lang="pt-BR" sz="2300" b="0" i="0" u="none" strike="noStrike" kern="1200" cap="none" spc="0" normalizeH="0" baseline="0" noProof="0" dirty="0">
                <a:ln>
                  <a:noFill/>
                </a:ln>
                <a:solidFill>
                  <a:srgbClr val="252633"/>
                </a:solidFill>
                <a:effectLst/>
                <a:highlight>
                  <a:srgbClr val="FFFFFF"/>
                </a:highlight>
                <a:uLnTx/>
                <a:uFillTx/>
                <a:latin typeface="Arial Narrow" panose="020B0606020202030204" pitchFamily="34" charset="0"/>
                <a:ea typeface="Arial Narrow" panose="020B0606020202030204" pitchFamily="34" charset="0"/>
                <a:cs typeface="Arial Narrow" panose="020B0606020202030204" pitchFamily="34" charset="0"/>
              </a:rPr>
              <a:t>escreva</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V ou F conforme os itens a seguir.</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tab pos="90170" algn="l"/>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Hoje, a aplicação da biotecnologia está limitada a área médica e de saúde. </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tab pos="90170" algn="l"/>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aplicação da biotecnologia permite obter produtos que antes não existiam (Organismos transgênicos).</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tab pos="90170" algn="l"/>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biotecnologia possibilita à Indústria Farmacêutica cultivar microrganismos para produzir os antibióticos.</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Engenharia Genética permite substituir métodos tradicionais de produção de hormônio como a insulina. </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Por meio técnicas biotecnológicas é possível o tratamento de despejos sanitários pela ação de microrganismos em fossas sépticas.</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460878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0"/>
            <a:ext cx="12192000" cy="6775346"/>
          </a:xfrm>
          <a:prstGeom prst="rect">
            <a:avLst/>
          </a:prstGeom>
        </p:spPr>
      </p:pic>
      <p:sp>
        <p:nvSpPr>
          <p:cNvPr id="4" name="CaixaDeTexto 3">
            <a:extLst>
              <a:ext uri="{FF2B5EF4-FFF2-40B4-BE49-F238E27FC236}">
                <a16:creationId xmlns:a16="http://schemas.microsoft.com/office/drawing/2014/main" id="{9BBC5943-CF73-27D8-2062-A6F2F8E9D5CC}"/>
              </a:ext>
            </a:extLst>
          </p:cNvPr>
          <p:cNvSpPr txBox="1"/>
          <p:nvPr/>
        </p:nvSpPr>
        <p:spPr>
          <a:xfrm>
            <a:off x="345057" y="655608"/>
            <a:ext cx="11533177" cy="1338893"/>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5</a:t>
            </a: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Sempre que ouvimos a palavra clone nos remetemos a ovelha Dolly, primeiro mamífero a ser clonado com sucesso a partir de uma célula somática adulta, em 22 de fevereiro de 1997.</a:t>
            </a:r>
            <a:r>
              <a:rPr kumimoji="0" lang="pt-BR" sz="2300" b="0" i="0" u="none" strike="noStrike" kern="1200" cap="none" spc="0" normalizeH="0" baseline="0" noProof="0" dirty="0">
                <a:ln>
                  <a:noFill/>
                </a:ln>
                <a:solidFill>
                  <a:prstClr val="black"/>
                </a:solidFill>
                <a:effectLst/>
                <a:highlight>
                  <a:srgbClr val="FFFFFF"/>
                </a:highlight>
                <a:uLnTx/>
                <a:uFillTx/>
                <a:latin typeface="system-ui"/>
                <a:ea typeface="system-ui"/>
                <a:cs typeface="system-ui"/>
              </a:rPr>
              <a:t> </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Entretanto, a formação de clones é possível também na natureza de forma espontânea. Cite um exemplo.</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5" name="CaixaDeTexto 4">
            <a:extLst>
              <a:ext uri="{FF2B5EF4-FFF2-40B4-BE49-F238E27FC236}">
                <a16:creationId xmlns:a16="http://schemas.microsoft.com/office/drawing/2014/main" id="{D67AF57F-80BA-19C3-6598-A5AB468E3230}"/>
              </a:ext>
            </a:extLst>
          </p:cNvPr>
          <p:cNvSpPr txBox="1"/>
          <p:nvPr/>
        </p:nvSpPr>
        <p:spPr>
          <a:xfrm>
            <a:off x="345057" y="2199736"/>
            <a:ext cx="11533176" cy="87992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6.</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Após a constatação que uma bactéria continha um gene que conferia resistência a pragas específicas de plantas, os pesquisadores realizaram o seguinte procedimento. Observe.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7" name="Imagem 6">
            <a:extLst>
              <a:ext uri="{FF2B5EF4-FFF2-40B4-BE49-F238E27FC236}">
                <a16:creationId xmlns:a16="http://schemas.microsoft.com/office/drawing/2014/main" id="{B18D509F-E55F-5A23-EAA1-90FCB652A17F}"/>
              </a:ext>
            </a:extLst>
          </p:cNvPr>
          <p:cNvPicPr>
            <a:picLocks noChangeAspect="1"/>
          </p:cNvPicPr>
          <p:nvPr/>
        </p:nvPicPr>
        <p:blipFill>
          <a:blip r:embed="rId3"/>
          <a:stretch>
            <a:fillRect/>
          </a:stretch>
        </p:blipFill>
        <p:spPr>
          <a:xfrm>
            <a:off x="778402" y="3284892"/>
            <a:ext cx="3682303" cy="3103133"/>
          </a:xfrm>
          <a:prstGeom prst="rect">
            <a:avLst/>
          </a:prstGeom>
        </p:spPr>
      </p:pic>
      <p:sp>
        <p:nvSpPr>
          <p:cNvPr id="9" name="CaixaDeTexto 8">
            <a:extLst>
              <a:ext uri="{FF2B5EF4-FFF2-40B4-BE49-F238E27FC236}">
                <a16:creationId xmlns:a16="http://schemas.microsoft.com/office/drawing/2014/main" id="{FC88527A-8974-5FD1-BE75-C24AA731DD76}"/>
              </a:ext>
            </a:extLst>
          </p:cNvPr>
          <p:cNvSpPr txBox="1"/>
          <p:nvPr/>
        </p:nvSpPr>
        <p:spPr>
          <a:xfrm>
            <a:off x="5239107" y="2561146"/>
            <a:ext cx="6717104" cy="2393540"/>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just" defTabSz="914400" rtl="0" eaLnBrk="1" fontAlgn="auto" latinLnBrk="0" hangingPunct="1">
              <a:lnSpc>
                <a:spcPct val="115000"/>
              </a:lnSpc>
              <a:spcBef>
                <a:spcPts val="0"/>
              </a:spcBef>
              <a:spcAft>
                <a:spcPts val="800"/>
              </a:spcAft>
              <a:buClrTx/>
              <a:buSzTx/>
              <a:buFontTx/>
              <a:buNone/>
              <a:tabLst/>
              <a:defRPr/>
            </a:pPr>
            <a:endParaRPr lang="pt-BR" sz="2400" dirty="0">
              <a:solidFill>
                <a:prstClr val="black"/>
              </a:solidFill>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Considerando o esquema apresentado e seus conhecimentos sobre biotecnologia, como a planta que recebeu o novo gene é classificada?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835160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2" name="Imagem 1">
            <a:extLst>
              <a:ext uri="{FF2B5EF4-FFF2-40B4-BE49-F238E27FC236}">
                <a16:creationId xmlns:a16="http://schemas.microsoft.com/office/drawing/2014/main" id="{F2DA86F1-7876-45B6-A713-C77C26EECF4E}"/>
              </a:ext>
            </a:extLst>
          </p:cNvPr>
          <p:cNvPicPr>
            <a:picLocks noChangeAspect="1"/>
          </p:cNvPicPr>
          <p:nvPr/>
        </p:nvPicPr>
        <p:blipFill>
          <a:blip r:embed="rId3"/>
          <a:stretch>
            <a:fillRect/>
          </a:stretch>
        </p:blipFill>
        <p:spPr>
          <a:xfrm>
            <a:off x="468884" y="552091"/>
            <a:ext cx="11487327" cy="5892971"/>
          </a:xfrm>
          <a:prstGeom prst="rect">
            <a:avLst/>
          </a:prstGeom>
        </p:spPr>
      </p:pic>
    </p:spTree>
    <p:extLst>
      <p:ext uri="{BB962C8B-B14F-4D97-AF65-F5344CB8AC3E}">
        <p14:creationId xmlns:p14="http://schemas.microsoft.com/office/powerpoint/2010/main" val="3110092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5" name="CaixaDeTexto 4">
            <a:extLst>
              <a:ext uri="{FF2B5EF4-FFF2-40B4-BE49-F238E27FC236}">
                <a16:creationId xmlns:a16="http://schemas.microsoft.com/office/drawing/2014/main" id="{392F5BBC-006D-A8F4-8FE8-A4907618789F}"/>
              </a:ext>
            </a:extLst>
          </p:cNvPr>
          <p:cNvSpPr txBox="1"/>
          <p:nvPr/>
        </p:nvSpPr>
        <p:spPr>
          <a:xfrm>
            <a:off x="293298" y="690113"/>
            <a:ext cx="11568024" cy="5507918"/>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180340" algn="l"/>
                <a:tab pos="27051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7.</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De acordo com o texto, existe a clonagem natural e a clonagem artificial. Cite um exemplo de cada uma delas.</a:t>
            </a:r>
          </a:p>
          <a:p>
            <a:pPr marL="0" marR="0" lvl="0" indent="0" algn="just" defTabSz="914400" rtl="0" eaLnBrk="1" fontAlgn="auto" latinLnBrk="0" hangingPunct="1">
              <a:lnSpc>
                <a:spcPct val="115000"/>
              </a:lnSpc>
              <a:spcBef>
                <a:spcPts val="0"/>
              </a:spcBef>
              <a:spcAft>
                <a:spcPts val="800"/>
              </a:spcAft>
              <a:buClrTx/>
              <a:buSzTx/>
              <a:buFontTx/>
              <a:buNone/>
              <a:tabLst>
                <a:tab pos="180340" algn="l"/>
                <a:tab pos="27051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8.</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Qual é o tipo de reprodução, mencionado no texto 2, no qual ocorre a formação de clones?</a:t>
            </a: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9</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 clonagem é um mecanismo comum de propagação da espécie em plantas ou bactérias. De acordo com Webber (1903), um clone é definido como uma população de moléculas, células ou organismos que se originaram de uma única célula e que são idênticas à célula original e entre elas. Em humanos, os clones naturais são os gêmeos idênticos, que se originam da divisão de um óvulo fertilizado. A grande revolução da Dolly, que abriu caminho para possibilidade de clonagem humana, foi a demonstração, pela primeira vez, de que era possível clonar um mamífero, isto é, produzir uma cópia geneticamente idêntica a partir de uma célula somática diferenciada.</a:t>
            </a:r>
          </a:p>
          <a:p>
            <a:pPr marL="0" marR="0" lvl="0" indent="0" algn="r" defTabSz="914400" rtl="0" eaLnBrk="1" fontAlgn="auto" latinLnBrk="0" hangingPunct="1">
              <a:lnSpc>
                <a:spcPct val="115000"/>
              </a:lnSpc>
              <a:spcBef>
                <a:spcPts val="0"/>
              </a:spcBef>
              <a:spcAft>
                <a:spcPts val="80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ZATZ, M. Clonagem e células-tronco. Estudos Avançados. v. 18 n.51, p. 247-256, 2004</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endParaRPr kumimoji="0" lang="pt-BR"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180340" algn="l"/>
                <a:tab pos="270510" algn="l"/>
              </a:tabLst>
              <a:defRPr/>
            </a:pP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261611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8" name="CaixaDeTexto 7">
            <a:extLst>
              <a:ext uri="{FF2B5EF4-FFF2-40B4-BE49-F238E27FC236}">
                <a16:creationId xmlns:a16="http://schemas.microsoft.com/office/drawing/2014/main" id="{8378FCD0-84E9-2123-5806-C852CF35E2E8}"/>
              </a:ext>
            </a:extLst>
          </p:cNvPr>
          <p:cNvSpPr txBox="1"/>
          <p:nvPr/>
        </p:nvSpPr>
        <p:spPr>
          <a:xfrm>
            <a:off x="331695" y="1039708"/>
            <a:ext cx="11529625" cy="3835089"/>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Sobre os princípios básicos de clonagem e reprodução humana, marque (V) ou (F) para as alternativas a seguir.</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todas as células do nosso corpo possuem 46 cromossomos.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molécula de DNA é encontrada somente no núcleo das células.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gêmeos univitelinos se originam da fecundação de dois óvulos.</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o corpo humano possui 22 pares de cromossomos autossômicos e 1 par de cromossomos sexuais.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clonagem da ovelha Dolly foi possível porque uma célula do corpo foi programada para se transformar em outra</a:t>
            </a:r>
            <a:endParaRPr lang="pt-BR" dirty="0"/>
          </a:p>
        </p:txBody>
      </p:sp>
    </p:spTree>
    <p:extLst>
      <p:ext uri="{BB962C8B-B14F-4D97-AF65-F5344CB8AC3E}">
        <p14:creationId xmlns:p14="http://schemas.microsoft.com/office/powerpoint/2010/main" val="712746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2" name="Imagem 1">
            <a:extLst>
              <a:ext uri="{FF2B5EF4-FFF2-40B4-BE49-F238E27FC236}">
                <a16:creationId xmlns:a16="http://schemas.microsoft.com/office/drawing/2014/main" id="{D0C83C5B-5AC2-DF0F-AC72-C9DA1A8ACA09}"/>
              </a:ext>
            </a:extLst>
          </p:cNvPr>
          <p:cNvPicPr>
            <a:picLocks noChangeAspect="1"/>
          </p:cNvPicPr>
          <p:nvPr/>
        </p:nvPicPr>
        <p:blipFill>
          <a:blip r:embed="rId3"/>
          <a:stretch>
            <a:fillRect/>
          </a:stretch>
        </p:blipFill>
        <p:spPr>
          <a:xfrm>
            <a:off x="276045" y="721423"/>
            <a:ext cx="11654287" cy="5670751"/>
          </a:xfrm>
          <a:prstGeom prst="rect">
            <a:avLst/>
          </a:prstGeom>
        </p:spPr>
      </p:pic>
    </p:spTree>
    <p:extLst>
      <p:ext uri="{BB962C8B-B14F-4D97-AF65-F5344CB8AC3E}">
        <p14:creationId xmlns:p14="http://schemas.microsoft.com/office/powerpoint/2010/main" val="767670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E263907A-CB93-4BF0-9379-96AF9DEF1441}"/>
              </a:ext>
            </a:extLst>
          </p:cNvPr>
          <p:cNvSpPr txBox="1"/>
          <p:nvPr/>
        </p:nvSpPr>
        <p:spPr>
          <a:xfrm>
            <a:off x="336430" y="1023474"/>
            <a:ext cx="11533517" cy="429765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10.</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Qual a principal característica, mencionada no texto 3, para que um organismo seja considerado transgênico?</a:t>
            </a: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11.Leia o texto.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“No Brasil, foram plantados 40,3 milhões de hectares com sementes de soja, milho e algodão transgênicos em 2013, com um crescimento de 10% em relação ao ano anterior. Esse desempenho levou o Brasil a consolidar a posição conquistada em 2009, o de segundo lugar no ranking de área plantada com transgênicos no mundo, ficando atrás apenas dos Estados Unidos”.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Sobre o assunto, escreva V ou F para os itens a seguir.</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639307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5" name="CaixaDeTexto 4">
            <a:extLst>
              <a:ext uri="{FF2B5EF4-FFF2-40B4-BE49-F238E27FC236}">
                <a16:creationId xmlns:a16="http://schemas.microsoft.com/office/drawing/2014/main" id="{3AFB3B81-21C9-BD86-4E1A-70D57CBC9AD3}"/>
              </a:ext>
            </a:extLst>
          </p:cNvPr>
          <p:cNvSpPr txBox="1"/>
          <p:nvPr/>
        </p:nvSpPr>
        <p:spPr>
          <a:xfrm>
            <a:off x="345057" y="798752"/>
            <a:ext cx="11481758" cy="4722383"/>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característica de interesse retirada de outro organismo de espécie diferente será manifestada em decorrência da transcrição do RNA transportador sintetizado a partir do DNA recombinante;</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As enzimas de restrição empregadas na tecnologia de DNA recombinante são fundamentais porque permitem modificar sequências de bases nitrogenadas do DNA; </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Diferentes variedades de milho podem ser obtidas com a utilização de outros genes, por meio da técnica denominada clonagem;</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As sementes de soja, milho e algodão transgênicos são produzidas pela técnica do melhoramento genético vegetal convencional; </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Através da tecnologia do DNA recombinante foi possível produzir plantas geneticamente modificadas com genes bacterianos que conferem resistência a pragas da lavoura.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765360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0DF45EEC-3243-669F-00CB-628C4231C6DB}"/>
              </a:ext>
            </a:extLst>
          </p:cNvPr>
          <p:cNvSpPr txBox="1"/>
          <p:nvPr/>
        </p:nvSpPr>
        <p:spPr>
          <a:xfrm>
            <a:off x="336429" y="422694"/>
            <a:ext cx="11533517" cy="6159187"/>
          </a:xfrm>
          <a:prstGeom prst="rect">
            <a:avLst/>
          </a:prstGeom>
          <a:noFill/>
        </p:spPr>
        <p:txBody>
          <a:bodyPr wrap="square">
            <a:spAutoFit/>
          </a:bodyPr>
          <a:lstStyle/>
          <a:p>
            <a:pPr>
              <a:lnSpc>
                <a:spcPct val="115000"/>
              </a:lnSpc>
              <a:spcAft>
                <a:spcPts val="800"/>
              </a:spcAft>
            </a:pPr>
            <a:r>
              <a:rPr lang="pt-BR" sz="1200" dirty="0">
                <a:solidFill>
                  <a:srgbClr val="FF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Leia o texto.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biotecnologia atua bastante também no campo. Muitos são os problemas enfrentados por quem tem fazendas e plantação de cana por conta de diversas questões como enchentes e secas, além das pragas. Para tentar resolver isso, foram criadas algumas sementes contendo uma parte do material genético da cana, mas também possuindo uma modificação genética, deixando a plantação mais resistente às pragas e herbicidas. Isso, por sua vez, reduz o custo e o uso de agrotóxicos.” </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1000" dirty="0">
                <a:effectLst/>
                <a:latin typeface="Arial Narrow" panose="020B0606020202030204" pitchFamily="34" charset="0"/>
                <a:ea typeface="Arial Narrow" panose="020B0606020202030204" pitchFamily="34" charset="0"/>
                <a:cs typeface="Arial Narrow" panose="020B0606020202030204" pitchFamily="34" charset="0"/>
              </a:rPr>
              <a:t>Disponível em:&lt;https://jandaia.com/blog/tecnologia/as-principais-novidades-em-biotecnologia/&gt;. Acesso em: 10 dez. 2023.</a:t>
            </a:r>
            <a:endParaRPr lang="pt-BR" sz="1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Ao ler o texto, podemos inferir que essa planta mais resistente às pragas e herbicidas é</a:t>
            </a:r>
            <a:endParaRPr lang="pt-BR" sz="2400" dirty="0">
              <a:effectLst/>
              <a:latin typeface="Calibri" panose="020F0502020204030204" pitchFamily="34" charset="0"/>
              <a:ea typeface="Calibri" panose="020F0502020204030204" pitchFamily="34" charset="0"/>
            </a:endParaRPr>
          </a:p>
          <a:p>
            <a:pPr marL="88900" lvl="2" algn="just" fontAlgn="base">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 clone.</a:t>
            </a:r>
            <a:endParaRPr lang="pt-BR" sz="2400" dirty="0">
              <a:effectLst/>
              <a:latin typeface="Calibri" panose="020F0502020204030204" pitchFamily="34" charset="0"/>
              <a:ea typeface="Calibri" panose="020F0502020204030204" pitchFamily="34" charset="0"/>
            </a:endParaRPr>
          </a:p>
          <a:p>
            <a:pPr marL="88900" lvl="2" algn="just" fontAlgn="base">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 transgênico.</a:t>
            </a:r>
            <a:endParaRPr lang="pt-BR" sz="2400" dirty="0">
              <a:effectLst/>
              <a:latin typeface="Calibri" panose="020F0502020204030204" pitchFamily="34" charset="0"/>
              <a:ea typeface="Calibri" panose="020F0502020204030204" pitchFamily="34" charset="0"/>
            </a:endParaRPr>
          </a:p>
          <a:p>
            <a:pPr marL="88900" lvl="2" algn="just" fontAlgn="base">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Uma variedade da planta original. </a:t>
            </a:r>
            <a:endParaRPr lang="pt-BR" sz="2400" dirty="0">
              <a:effectLst/>
              <a:latin typeface="Calibri" panose="020F0502020204030204" pitchFamily="34" charset="0"/>
              <a:ea typeface="Calibri" panose="020F0502020204030204" pitchFamily="34" charset="0"/>
            </a:endParaRPr>
          </a:p>
          <a:p>
            <a:pPr marL="88900" lvl="2" algn="just" fontAlgn="base">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Uma planta que se adaptou a adversidade.</a:t>
            </a:r>
            <a:endParaRPr lang="pt-BR" sz="2400" dirty="0">
              <a:effectLst/>
              <a:latin typeface="Calibri" panose="020F0502020204030204" pitchFamily="34" charset="0"/>
              <a:ea typeface="Calibri" panose="020F0502020204030204" pitchFamily="34" charset="0"/>
            </a:endParaRPr>
          </a:p>
          <a:p>
            <a:pPr marL="88900" lvl="2" algn="just" fontAlgn="base">
              <a:lnSpc>
                <a:spcPct val="115000"/>
              </a:lnSpc>
              <a:spcAft>
                <a:spcPts val="800"/>
              </a:spcAft>
              <a:buFont typeface="+mj-lt"/>
              <a:buAutoNum type="alphaUcParenBoth"/>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Uma espécie resultante de mutação genética.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07778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2A3BF6EB-BD47-5658-D8C7-0BB29E7750DD}"/>
              </a:ext>
            </a:extLst>
          </p:cNvPr>
          <p:cNvSpPr txBox="1"/>
          <p:nvPr/>
        </p:nvSpPr>
        <p:spPr>
          <a:xfrm>
            <a:off x="319177" y="563176"/>
            <a:ext cx="11491316" cy="5557483"/>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13.</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Qual a contribuição da biotecnologia na produção de clones para agricultura e pecuária, mencionada no texto 3? </a:t>
            </a: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14.Caiu no Enem de 2012</a:t>
            </a:r>
            <a:r>
              <a:rPr kumimoji="0" lang="pt-BR" sz="2400" b="1" i="1" u="none" strike="noStrike" kern="1200" cap="none" spc="0" normalizeH="0" baseline="0" noProof="0" dirty="0">
                <a:ln>
                  <a:noFill/>
                </a:ln>
                <a:solidFill>
                  <a:srgbClr val="FF0000"/>
                </a:solidFill>
                <a:effectLst/>
                <a:uLnTx/>
                <a:uFillTx/>
                <a:latin typeface="Arial Narrow" panose="020B0606020202030204" pitchFamily="34" charset="0"/>
                <a:ea typeface="Arial Narrow" panose="020B0606020202030204" pitchFamily="34" charset="0"/>
                <a:cs typeface="Arial Narrow" panose="020B0606020202030204" pitchFamily="34" charset="0"/>
              </a:rPr>
              <a:t>  </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O milho transgênico é produzido a partir da manipulação do milho original, com a transferência, para este, de um gene de interesse retirado de outro organismo de espécie diferente.</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característica de interesse será manifestada em decorrência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2" indent="-2286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do incremento do DNA a partir da duplicação do gene transferido.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2" indent="-2286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da transcrição do RNA transportador a partir do gene transferido.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2" indent="-2286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da expressão de proteínas sintetizadas a partir do DNA não hibridizado.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2" indent="-2286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da síntese de carboidratos a partir da ativação do DNA do milho original.</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2" indent="-2286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da tradução do RNA mensageiro sintetizado a partir do DNA recombinante.</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224297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788A3DA4-1D0D-A48F-17B5-1DAA2FD58F3B}"/>
              </a:ext>
            </a:extLst>
          </p:cNvPr>
          <p:cNvSpPr txBox="1"/>
          <p:nvPr/>
        </p:nvSpPr>
        <p:spPr>
          <a:xfrm>
            <a:off x="353684" y="612475"/>
            <a:ext cx="11464506" cy="587026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15. Caiu no Enem 2012.</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Sobre a clonagem de seres e a criação de organismos geneticamente modificados (transgênicos), considere as quatro afirmações seguintes.</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 A clonagem de organismos tem se voltado mais para os animais porque, com relação às plantas, ela já é conhecida e utilizada há certo tempo, inclusive na agricultura.</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II. Tanto nos clones quanto nos transgênicos, a crítica recai sobre o fato de que não se sabe se os genes introduzidos irão se expressar exatamente como no organismo doador ou se irão ativar também alguns genes inativos do genoma do organismo receptor.</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III. Ecologicamente, em uma cadeia alimentar, a existência de clones apenas aumenta o número de representantes de um determinado nível trófico. No caso dos transgênicos, pode haver também alteração de posições e de elementos na cadeia.</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IV. Um grande inconveniente entre a clonagem e a produção de transgênicos é que ambas não permitem sobreposição, ou seja, não foi possível, até o momento, criar um clone transgênico.</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360836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788A3DA4-1D0D-A48F-17B5-1DAA2FD58F3B}"/>
              </a:ext>
            </a:extLst>
          </p:cNvPr>
          <p:cNvSpPr txBox="1"/>
          <p:nvPr/>
        </p:nvSpPr>
        <p:spPr>
          <a:xfrm>
            <a:off x="336431" y="638356"/>
            <a:ext cx="11855570" cy="3126049"/>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Estão corretas:</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 e II.</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 e III.</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 e IV.</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II e III.</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III e IV.</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082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0"/>
            <a:ext cx="12192000" cy="6775346"/>
          </a:xfrm>
          <a:prstGeom prst="rect">
            <a:avLst/>
          </a:prstGeom>
        </p:spPr>
      </p:pic>
      <p:sp>
        <p:nvSpPr>
          <p:cNvPr id="5" name="CaixaDeTexto 4">
            <a:extLst>
              <a:ext uri="{FF2B5EF4-FFF2-40B4-BE49-F238E27FC236}">
                <a16:creationId xmlns:a16="http://schemas.microsoft.com/office/drawing/2014/main" id="{496101FA-8AA4-061B-0C33-B368A3CA8CF3}"/>
              </a:ext>
            </a:extLst>
          </p:cNvPr>
          <p:cNvSpPr txBox="1"/>
          <p:nvPr/>
        </p:nvSpPr>
        <p:spPr>
          <a:xfrm>
            <a:off x="362308" y="560717"/>
            <a:ext cx="11492155" cy="5259174"/>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16.Caiu no Enem 2015</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palavra "biotecnologia" surgiu no século XX, quando o cientista Herbert Boyer introduziu a informação responsável pela fabricação da insulina humana em uma bactéria, para que ela passasse a produzir a substância.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r" defTabSz="914400" rtl="0" eaLnBrk="1" fontAlgn="auto" latinLnBrk="0" hangingPunct="1">
              <a:lnSpc>
                <a:spcPct val="115000"/>
              </a:lnSpc>
              <a:spcBef>
                <a:spcPts val="0"/>
              </a:spcBef>
              <a:spcAft>
                <a:spcPts val="80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Disponível em: www.brasil.gov.br. Acesso em: 10 dez. 2023 (adaptado).</a:t>
            </a:r>
            <a:endParaRPr kumimoji="0" lang="pt-BR"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As bactérias modificadas por Herbert Boyer passaram a produzir insulina humana porque receberam:</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sequência de DNA codificante de insulina humana.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proteína sintetizada por células humanas.</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um RNA recombinante de insulina humana.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o RNA mensageiro de insulina humana.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um cromossomo da espécie humana.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665203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60384"/>
            <a:ext cx="12192000" cy="6582941"/>
          </a:xfrm>
          <a:prstGeom prst="rect">
            <a:avLst/>
          </a:prstGeom>
        </p:spPr>
      </p:pic>
      <p:sp>
        <p:nvSpPr>
          <p:cNvPr id="4" name="CaixaDeTexto 3">
            <a:extLst>
              <a:ext uri="{FF2B5EF4-FFF2-40B4-BE49-F238E27FC236}">
                <a16:creationId xmlns:a16="http://schemas.microsoft.com/office/drawing/2014/main" id="{67028634-787D-6ACA-44B3-EF59E8A86D70}"/>
              </a:ext>
            </a:extLst>
          </p:cNvPr>
          <p:cNvSpPr txBox="1"/>
          <p:nvPr/>
        </p:nvSpPr>
        <p:spPr>
          <a:xfrm>
            <a:off x="363070" y="632928"/>
            <a:ext cx="11568953" cy="1016753"/>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17</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t>
            </a: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Caiu no Enem 2014 (Adaptada)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Observe o esquema a seguir uma das técnicas utilizadas na biotecnologia</a:t>
            </a:r>
            <a:endParaRPr lang="pt-BR" dirty="0"/>
          </a:p>
        </p:txBody>
      </p:sp>
      <p:pic>
        <p:nvPicPr>
          <p:cNvPr id="5" name="Imagem 4">
            <a:extLst>
              <a:ext uri="{FF2B5EF4-FFF2-40B4-BE49-F238E27FC236}">
                <a16:creationId xmlns:a16="http://schemas.microsoft.com/office/drawing/2014/main" id="{955CD98E-57A9-C62C-A747-EF54A318C70B}"/>
              </a:ext>
            </a:extLst>
          </p:cNvPr>
          <p:cNvPicPr>
            <a:picLocks noChangeAspect="1"/>
          </p:cNvPicPr>
          <p:nvPr/>
        </p:nvPicPr>
        <p:blipFill>
          <a:blip r:embed="rId3"/>
          <a:stretch>
            <a:fillRect/>
          </a:stretch>
        </p:blipFill>
        <p:spPr>
          <a:xfrm>
            <a:off x="3830464" y="1995612"/>
            <a:ext cx="5663675" cy="3749365"/>
          </a:xfrm>
          <a:prstGeom prst="rect">
            <a:avLst/>
          </a:prstGeom>
        </p:spPr>
      </p:pic>
    </p:spTree>
    <p:extLst>
      <p:ext uri="{BB962C8B-B14F-4D97-AF65-F5344CB8AC3E}">
        <p14:creationId xmlns:p14="http://schemas.microsoft.com/office/powerpoint/2010/main" val="589715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DDD2EB24-CF10-7FF1-4601-0EE7E1F46B41}"/>
              </a:ext>
            </a:extLst>
          </p:cNvPr>
          <p:cNvSpPr txBox="1"/>
          <p:nvPr/>
        </p:nvSpPr>
        <p:spPr>
          <a:xfrm>
            <a:off x="345057" y="577970"/>
            <a:ext cx="11560072" cy="3550780"/>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Embora sejam produzidos e utilizados em situações distintas, os imunobiológicos I e II atuam de forma semelhante aos humanos e equinos, pois</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85750" marR="0" lvl="1" indent="-28575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conferem imunidade passiva.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85750" marR="0" lvl="1" indent="-28575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transferem células de defesa.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85750" marR="0" lvl="1" indent="-28575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suprimem resposta imunológica.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85750" marR="0" lvl="1" indent="-28575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estimulam a produção de anticorpos.</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85750" marR="0" lvl="1" indent="-28575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desencadeiam a produção de antígenos.</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209138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0"/>
            <a:ext cx="12192000" cy="6775346"/>
          </a:xfrm>
          <a:prstGeom prst="rect">
            <a:avLst/>
          </a:prstGeom>
        </p:spPr>
      </p:pic>
      <p:pic>
        <p:nvPicPr>
          <p:cNvPr id="2" name="Imagem 1">
            <a:extLst>
              <a:ext uri="{FF2B5EF4-FFF2-40B4-BE49-F238E27FC236}">
                <a16:creationId xmlns:a16="http://schemas.microsoft.com/office/drawing/2014/main" id="{32C1DA56-4DF2-08F5-4578-06F784C8861C}"/>
              </a:ext>
            </a:extLst>
          </p:cNvPr>
          <p:cNvPicPr>
            <a:picLocks noChangeAspect="1"/>
          </p:cNvPicPr>
          <p:nvPr/>
        </p:nvPicPr>
        <p:blipFill>
          <a:blip r:embed="rId3"/>
          <a:stretch>
            <a:fillRect/>
          </a:stretch>
        </p:blipFill>
        <p:spPr>
          <a:xfrm>
            <a:off x="4142630" y="1361922"/>
            <a:ext cx="3282124" cy="2539239"/>
          </a:xfrm>
          <a:prstGeom prst="rect">
            <a:avLst/>
          </a:prstGeom>
        </p:spPr>
      </p:pic>
      <p:sp>
        <p:nvSpPr>
          <p:cNvPr id="8" name="CaixaDeTexto 7">
            <a:extLst>
              <a:ext uri="{FF2B5EF4-FFF2-40B4-BE49-F238E27FC236}">
                <a16:creationId xmlns:a16="http://schemas.microsoft.com/office/drawing/2014/main" id="{E02C5140-8346-89F0-C0FB-0ED2A0678C5C}"/>
              </a:ext>
            </a:extLst>
          </p:cNvPr>
          <p:cNvSpPr txBox="1"/>
          <p:nvPr/>
        </p:nvSpPr>
        <p:spPr>
          <a:xfrm>
            <a:off x="379562" y="3671151"/>
            <a:ext cx="11481759" cy="291599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Nessa vacina, a resposta imune será induzida por um(a)</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Vírus.</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Bactéria.</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Proteína.</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Levedura.</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180340" algn="l"/>
                <a:tab pos="270510" algn="l"/>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Ácido nucleico.</a:t>
            </a:r>
            <a:endParaRPr kumimoji="0" lang="pt-BR"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10" name="CaixaDeTexto 9">
            <a:extLst>
              <a:ext uri="{FF2B5EF4-FFF2-40B4-BE49-F238E27FC236}">
                <a16:creationId xmlns:a16="http://schemas.microsoft.com/office/drawing/2014/main" id="{45B07D0F-CCA7-EEA4-1F34-8D7DC98E30D5}"/>
              </a:ext>
            </a:extLst>
          </p:cNvPr>
          <p:cNvSpPr txBox="1"/>
          <p:nvPr/>
        </p:nvSpPr>
        <p:spPr>
          <a:xfrm>
            <a:off x="288320" y="413166"/>
            <a:ext cx="11683622" cy="948273"/>
          </a:xfrm>
          <a:prstGeom prst="rect">
            <a:avLst/>
          </a:prstGeom>
          <a:no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18.Caiu no Enem Digital 2020 (Adaptada)</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Analise o esquema de uma metodologia da biotecnologia utilizada na produção de vacinas contra a hepatite B.</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63596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4CE992F5-92C8-62CD-029A-5F3D23E14E5D}"/>
              </a:ext>
            </a:extLst>
          </p:cNvPr>
          <p:cNvSpPr txBox="1"/>
          <p:nvPr/>
        </p:nvSpPr>
        <p:spPr>
          <a:xfrm>
            <a:off x="336430" y="472614"/>
            <a:ext cx="11473132" cy="5734455"/>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19.Caiu no Enem 2021</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Os búfalos são animais considerados rústicos pelos criadores e, por isso, são deixados no campo sem controle reprodutivo. Por causa desse tipo de criação, a consanguinidade é favorecida, proporcionando o aparecimento de enfermidades, como o albinismo, defeitos cardíacos, entre outros. Separar os animais de forma adequada minimizaria a ocorrência desses problemas.</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r" defTabSz="914400" rtl="0" eaLnBrk="1" fontAlgn="auto" latinLnBrk="0" hangingPunct="1">
              <a:lnSpc>
                <a:spcPct val="115000"/>
              </a:lnSpc>
              <a:spcBef>
                <a:spcPts val="0"/>
              </a:spcBef>
              <a:spcAft>
                <a:spcPts val="80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DAME,M. C. F. RIET-CORREA, F: SCHILF, A. L; Pesq. Vet. Bras., n. 7. 2013. Adaptado.</a:t>
            </a:r>
            <a:endParaRPr kumimoji="0" lang="pt-BR"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Qual procedimento biotecnológico prévio é recomendado nessa situação?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Transgenia.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Terapia gênica.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Vacina de DNA.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Clonagem terapêutica.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Mapeamento genético.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917636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9AFED475-29F7-376C-CCA7-058A1AD53950}"/>
              </a:ext>
            </a:extLst>
          </p:cNvPr>
          <p:cNvSpPr txBox="1"/>
          <p:nvPr/>
        </p:nvSpPr>
        <p:spPr>
          <a:xfrm>
            <a:off x="345057" y="474829"/>
            <a:ext cx="11533517" cy="6201762"/>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20</a:t>
            </a: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t>
            </a:r>
            <a:r>
              <a:rPr kumimoji="0" lang="pt-BR" sz="23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Caiu no Enem digital 2020</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Uma nova e revolucionária técnica foi desenvolvida para a edição de genomas. O mecanismo consiste em um sistema de reconhecimento do sítio onde haverá a mudança do gene combinado com um mecanismo de corte e reparo do DNA. Assim, após o reconhecimento do local onde será realizada a edição, uma nuclease corta as duas fitas de DNA. Uma vez cortadas, mecanismos de reparação do genoma tendem a juntar as fitas novamente, e nesse processo um pedaço de DNA pode ser removido, adicionado ou até mesmo trocado por outro pedaço de DNA. Nesse contexto, uma aplicação biotecnológica dessa técnica envolveria o(a)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diagnóstico de doenças.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identificação de proteínas.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rearranjo de cromossomos.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modificação do código genético.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0" eaLnBrk="1" fontAlgn="base" latinLnBrk="0" hangingPunct="1">
              <a:lnSpc>
                <a:spcPct val="115000"/>
              </a:lnSpc>
              <a:spcBef>
                <a:spcPts val="0"/>
              </a:spcBef>
              <a:spcAft>
                <a:spcPts val="800"/>
              </a:spcAft>
              <a:buClrTx/>
              <a:buSzTx/>
              <a:buFont typeface="+mj-lt"/>
              <a:buAutoNum type="alphaUcParenBoth"/>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correção de distúrbios genéticos.</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4060029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5" name="CaixaDeTexto 4">
            <a:extLst>
              <a:ext uri="{FF2B5EF4-FFF2-40B4-BE49-F238E27FC236}">
                <a16:creationId xmlns:a16="http://schemas.microsoft.com/office/drawing/2014/main" id="{AF55F831-8345-AA4E-AB9B-95C2DF03D421}"/>
              </a:ext>
            </a:extLst>
          </p:cNvPr>
          <p:cNvSpPr txBox="1"/>
          <p:nvPr/>
        </p:nvSpPr>
        <p:spPr>
          <a:xfrm>
            <a:off x="370936" y="719853"/>
            <a:ext cx="11481758" cy="1016625"/>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QUÍMICA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TEMÁTICA: O ELEMENTO CARBONO </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7" name="Imagem 6">
            <a:extLst>
              <a:ext uri="{FF2B5EF4-FFF2-40B4-BE49-F238E27FC236}">
                <a16:creationId xmlns:a16="http://schemas.microsoft.com/office/drawing/2014/main" id="{6B0CFC70-59D0-D174-DDA5-3F9A91848708}"/>
              </a:ext>
            </a:extLst>
          </p:cNvPr>
          <p:cNvPicPr>
            <a:picLocks noChangeAspect="1"/>
          </p:cNvPicPr>
          <p:nvPr/>
        </p:nvPicPr>
        <p:blipFill>
          <a:blip r:embed="rId3"/>
          <a:stretch>
            <a:fillRect/>
          </a:stretch>
        </p:blipFill>
        <p:spPr>
          <a:xfrm>
            <a:off x="471952" y="1846053"/>
            <a:ext cx="11248095" cy="4292094"/>
          </a:xfrm>
          <a:prstGeom prst="rect">
            <a:avLst/>
          </a:prstGeom>
        </p:spPr>
      </p:pic>
    </p:spTree>
    <p:extLst>
      <p:ext uri="{BB962C8B-B14F-4D97-AF65-F5344CB8AC3E}">
        <p14:creationId xmlns:p14="http://schemas.microsoft.com/office/powerpoint/2010/main" val="2843607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24EB1866-C1C6-9074-CCCA-3D290322C000}"/>
              </a:ext>
            </a:extLst>
          </p:cNvPr>
          <p:cNvSpPr txBox="1"/>
          <p:nvPr/>
        </p:nvSpPr>
        <p:spPr>
          <a:xfrm>
            <a:off x="232913" y="457201"/>
            <a:ext cx="6172369" cy="48930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ATIVIDADES - </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Leia o texto.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5" name="Imagem 4">
            <a:extLst>
              <a:ext uri="{FF2B5EF4-FFF2-40B4-BE49-F238E27FC236}">
                <a16:creationId xmlns:a16="http://schemas.microsoft.com/office/drawing/2014/main" id="{AD3DDA96-DB4B-C6CD-CA7F-B20AD6737D8C}"/>
              </a:ext>
            </a:extLst>
          </p:cNvPr>
          <p:cNvPicPr>
            <a:picLocks noChangeAspect="1"/>
          </p:cNvPicPr>
          <p:nvPr/>
        </p:nvPicPr>
        <p:blipFill>
          <a:blip r:embed="rId3"/>
          <a:stretch>
            <a:fillRect/>
          </a:stretch>
        </p:blipFill>
        <p:spPr>
          <a:xfrm>
            <a:off x="322235" y="1036254"/>
            <a:ext cx="11633976" cy="5502569"/>
          </a:xfrm>
          <a:prstGeom prst="rect">
            <a:avLst/>
          </a:prstGeom>
        </p:spPr>
      </p:pic>
    </p:spTree>
    <p:extLst>
      <p:ext uri="{BB962C8B-B14F-4D97-AF65-F5344CB8AC3E}">
        <p14:creationId xmlns:p14="http://schemas.microsoft.com/office/powerpoint/2010/main" val="3085236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341E468E-7A5D-4F4E-49FC-7674E41D5464}"/>
              </a:ext>
            </a:extLst>
          </p:cNvPr>
          <p:cNvSpPr txBox="1"/>
          <p:nvPr/>
        </p:nvSpPr>
        <p:spPr>
          <a:xfrm>
            <a:off x="345056" y="693924"/>
            <a:ext cx="11516265" cy="5470152"/>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800"/>
              </a:spcAft>
              <a:buClrTx/>
              <a:buSzTx/>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Segundo o texto, por que o carbono é o elemento mais versátil da natureza?</a:t>
            </a: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2.</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Os compostos orgânicos são aqueles formados pelo elemento carbono. Quais são os exemplos de compostos orgânicos naturais e compostos orgânicos artificiais citados no texto 1?</a:t>
            </a:r>
          </a:p>
          <a:p>
            <a:pPr marL="0" marR="0" lvl="0" indent="0" algn="just" defTabSz="914400" rtl="0" eaLnBrk="1" fontAlgn="auto" latinLnBrk="0" hangingPunct="1">
              <a:lnSpc>
                <a:spcPct val="115000"/>
              </a:lnSpc>
              <a:spcBef>
                <a:spcPts val="0"/>
              </a:spcBef>
              <a:spcAft>
                <a:spcPts val="800"/>
              </a:spcAft>
              <a:buClrTx/>
              <a:buSzTx/>
              <a:buFontTx/>
              <a:buNone/>
              <a:tabLst>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3.</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Após a leitura do texto 1 é possível perceber que o carbono faz parte de quais ciclos vitais?</a:t>
            </a: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4.</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De acordo com o texto 1, o carbono está presente na composição de todas as moléculas orgânicas e em alguns compostos inorgânicos, mas na atmosfera ele está em forma de</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ácido carbônico </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(B) óxido de carbono.</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 nitrato de carbono.</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 dióxido de carbono.</a:t>
            </a:r>
            <a:endParaRPr kumimoji="0" lang="pt-BR"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3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 monóxido de carbono.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4107189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DC066E6D-B5C8-6CCC-8687-C5CD4DAD8F86}"/>
              </a:ext>
            </a:extLst>
          </p:cNvPr>
          <p:cNvSpPr txBox="1"/>
          <p:nvPr/>
        </p:nvSpPr>
        <p:spPr>
          <a:xfrm>
            <a:off x="165848" y="427638"/>
            <a:ext cx="6158752" cy="489429"/>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Leia o texto.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8" name="Imagem 7">
            <a:extLst>
              <a:ext uri="{FF2B5EF4-FFF2-40B4-BE49-F238E27FC236}">
                <a16:creationId xmlns:a16="http://schemas.microsoft.com/office/drawing/2014/main" id="{9DFFD16B-F537-D047-FFEF-6E1FD8349E19}"/>
              </a:ext>
            </a:extLst>
          </p:cNvPr>
          <p:cNvPicPr>
            <a:picLocks noChangeAspect="1"/>
          </p:cNvPicPr>
          <p:nvPr/>
        </p:nvPicPr>
        <p:blipFill>
          <a:blip r:embed="rId3"/>
          <a:stretch>
            <a:fillRect/>
          </a:stretch>
        </p:blipFill>
        <p:spPr>
          <a:xfrm>
            <a:off x="388189" y="872657"/>
            <a:ext cx="11430000" cy="5700671"/>
          </a:xfrm>
          <a:prstGeom prst="rect">
            <a:avLst/>
          </a:prstGeom>
        </p:spPr>
      </p:pic>
    </p:spTree>
    <p:extLst>
      <p:ext uri="{BB962C8B-B14F-4D97-AF65-F5344CB8AC3E}">
        <p14:creationId xmlns:p14="http://schemas.microsoft.com/office/powerpoint/2010/main" val="508589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08BE3068-4C76-B2C8-47C1-F716591314B3}"/>
              </a:ext>
            </a:extLst>
          </p:cNvPr>
          <p:cNvSpPr txBox="1"/>
          <p:nvPr/>
        </p:nvSpPr>
        <p:spPr>
          <a:xfrm>
            <a:off x="336430" y="762120"/>
            <a:ext cx="11386686" cy="5135445"/>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5.</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De acordo com o texto 2, quais as principais diferenças entre o diamante e o grafite?</a:t>
            </a: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6.</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De acordo com as informações contidas no texto 3, marque V ou F.</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O carbono é um elemento metálico. </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O carbono está presente em todos os seres vivos. </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A química orgânica estuda compostos do elemento carbono. </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O carbono é tetravalente, ou seja, forma quatro ligações com outros elementos.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 O carbono liga-se quimicamente com outros elementos, podendo ser eles metálicos ou não.</a:t>
            </a: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7.</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Quais são os principais reservatórios do elemento carbono? Explique como o carbono se move entre esses reservatório</a:t>
            </a:r>
            <a:r>
              <a:rPr kumimoji="0" lang="pt-BR" sz="2400" b="0" i="0" u="none" strike="noStrike" kern="1200" cap="none" spc="0" normalizeH="0" baseline="0" noProof="0" dirty="0">
                <a:ln>
                  <a:noFill/>
                </a:ln>
                <a:effectLst/>
                <a:uLnTx/>
                <a:uFillTx/>
                <a:latin typeface="Arial Narrow" panose="020B0606020202030204" pitchFamily="34" charset="0"/>
                <a:ea typeface="Arial Narrow" panose="020B0606020202030204" pitchFamily="34" charset="0"/>
                <a:cs typeface="Arial Narrow" panose="020B0606020202030204" pitchFamily="34" charset="0"/>
              </a:rPr>
              <a:t>s.</a:t>
            </a:r>
            <a:endParaRPr kumimoji="0" lang="pt-BR"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2908983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5" name="CaixaDeTexto 4">
            <a:extLst>
              <a:ext uri="{FF2B5EF4-FFF2-40B4-BE49-F238E27FC236}">
                <a16:creationId xmlns:a16="http://schemas.microsoft.com/office/drawing/2014/main" id="{77AB3FD5-4A4D-8AA5-436A-CEAB265CA0CF}"/>
              </a:ext>
            </a:extLst>
          </p:cNvPr>
          <p:cNvSpPr txBox="1"/>
          <p:nvPr/>
        </p:nvSpPr>
        <p:spPr>
          <a:xfrm>
            <a:off x="345142" y="525630"/>
            <a:ext cx="11613776" cy="493724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r>
              <a:rPr kumimoji="0" lang="pt-BR" sz="24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8.</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O esquema a seguir, representa o ciclo do carbono.</a:t>
            </a: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lang="pt-BR" sz="2400" dirty="0">
              <a:solidFill>
                <a:prstClr val="black"/>
              </a:solidFill>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lang="pt-BR" sz="2400" dirty="0">
              <a:solidFill>
                <a:prstClr val="black"/>
              </a:solidFill>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lang="pt-BR" sz="2400" dirty="0">
              <a:solidFill>
                <a:prstClr val="black"/>
              </a:solidFill>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lang="pt-BR" sz="2400" dirty="0">
              <a:solidFill>
                <a:prstClr val="black"/>
              </a:solidFill>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tab pos="90170" algn="l"/>
                <a:tab pos="180340" algn="l"/>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endParaRPr>
          </a:p>
        </p:txBody>
      </p:sp>
      <p:pic>
        <p:nvPicPr>
          <p:cNvPr id="8" name="Imagem 7">
            <a:extLst>
              <a:ext uri="{FF2B5EF4-FFF2-40B4-BE49-F238E27FC236}">
                <a16:creationId xmlns:a16="http://schemas.microsoft.com/office/drawing/2014/main" id="{FA0B4A9D-465E-31B9-831C-62D75ACEF254}"/>
              </a:ext>
            </a:extLst>
          </p:cNvPr>
          <p:cNvPicPr>
            <a:picLocks noChangeAspect="1"/>
          </p:cNvPicPr>
          <p:nvPr/>
        </p:nvPicPr>
        <p:blipFill>
          <a:blip r:embed="rId3"/>
          <a:stretch>
            <a:fillRect/>
          </a:stretch>
        </p:blipFill>
        <p:spPr>
          <a:xfrm>
            <a:off x="3638549" y="1643870"/>
            <a:ext cx="5486823" cy="3985711"/>
          </a:xfrm>
          <a:prstGeom prst="rect">
            <a:avLst/>
          </a:prstGeom>
        </p:spPr>
      </p:pic>
    </p:spTree>
    <p:extLst>
      <p:ext uri="{BB962C8B-B14F-4D97-AF65-F5344CB8AC3E}">
        <p14:creationId xmlns:p14="http://schemas.microsoft.com/office/powerpoint/2010/main" val="2165668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CB32187A-9FAB-383C-6B6B-9F86A1B30DC3}"/>
              </a:ext>
            </a:extLst>
          </p:cNvPr>
          <p:cNvSpPr txBox="1"/>
          <p:nvPr/>
        </p:nvSpPr>
        <p:spPr>
          <a:xfrm>
            <a:off x="327804" y="909573"/>
            <a:ext cx="11524890" cy="394774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Sobre a movimentação desse elemento na atmosfera pode-se afirmar que</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o desmatamento e a utilização de combustíveis fósseis não aumentam significativamente esse gás na atmosfera.</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(B) o ciclo do carbono envolve apenas os vegetais e pode ocorrer no meio terrestre e no meio aquático.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 os seres vivos são responsáveis pela liberação de CO2 por meio da respiração e decomposição.</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 no processo de fotossíntese os vegetais utilizam o O2 e liberam o gás carbônico CO2.</a:t>
            </a:r>
            <a:endParaRPr kumimoji="0" lang="pt-B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  na fotossíntese o carbono não é utilizado na fabricação de moléculas orgânicas.</a:t>
            </a: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6281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2CA9197E-D9C3-F34F-7DA4-C78172384458}"/>
              </a:ext>
            </a:extLst>
          </p:cNvPr>
          <p:cNvSpPr txBox="1"/>
          <p:nvPr/>
        </p:nvSpPr>
        <p:spPr>
          <a:xfrm>
            <a:off x="300317" y="791869"/>
            <a:ext cx="11591366" cy="4927567"/>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petróleo é um recurso natural não renovável, ou seja, não possui capacidade de regeneração, sendo, assim, finito. Esse elemento é considerado, ainda, um combustível fóssil, sendo uma fonte de energia formada há milhões de anos por meio da decomposição de restos de animais e vegetais.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Qual é o gás diretamente responsável pelo agravamento do efeito estufa liberado na atmosfera quando utilizamos o petróleo e seus derivados?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Dióxido de carbono.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Monóxido sulfúrico.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Óxido de nitrogênio.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Óxido de carbono.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Nitrato de carbono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66848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889FEE0E-D271-E39F-6BCF-97D0D1BA2DD8}"/>
              </a:ext>
            </a:extLst>
          </p:cNvPr>
          <p:cNvSpPr txBox="1"/>
          <p:nvPr/>
        </p:nvSpPr>
        <p:spPr>
          <a:xfrm>
            <a:off x="388190" y="893708"/>
            <a:ext cx="11473132" cy="4435510"/>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10. Caiu no Enem 2020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Grandes reservatórios de óleo leve de melhor qualidade e que produz petróleo mais fino foram descobertos no litoral brasileiro numa camada denominada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pré</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-sal, formada há 150 milhões de anos.</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utilização desse recurso energético acarreta para o ambiente um desequilíbrio no ciclo do</a:t>
            </a:r>
            <a:endParaRPr lang="pt-BR" sz="2400" dirty="0">
              <a:effectLst/>
              <a:latin typeface="Calibri" panose="020F0502020204030204" pitchFamily="34" charset="0"/>
              <a:ea typeface="Calibri" panose="020F0502020204030204" pitchFamily="34" charset="0"/>
            </a:endParaRPr>
          </a:p>
          <a:p>
            <a:pPr marL="342900" lvl="0" indent="-342900"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nitrogênio, devido à nitrificação ambiental transformando amônia em nitrito.</a:t>
            </a:r>
            <a:endParaRPr lang="pt-BR" sz="2400" dirty="0">
              <a:effectLst/>
              <a:latin typeface="Calibri" panose="020F0502020204030204" pitchFamily="34" charset="0"/>
              <a:ea typeface="Calibri" panose="020F0502020204030204" pitchFamily="34" charset="0"/>
            </a:endParaRPr>
          </a:p>
          <a:p>
            <a:pPr marL="342900" lvl="0" indent="-342900"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fósforo, devido à liberação dos fosfatos acumulados no ambiente marinho.</a:t>
            </a:r>
            <a:endParaRPr lang="pt-BR" sz="2400" dirty="0">
              <a:effectLst/>
              <a:latin typeface="Calibri" panose="020F0502020204030204" pitchFamily="34" charset="0"/>
              <a:ea typeface="Calibri" panose="020F0502020204030204" pitchFamily="34" charset="0"/>
            </a:endParaRPr>
          </a:p>
          <a:p>
            <a:pPr marL="342900" lvl="0" indent="-342900"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carbono, devido ao aumento dos carbonates dissolvidos no ambiente marinho.</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nitrogênio, devido ao aumento dos compostos nitrogenados no ambiente terrestre. </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carbono, devido à liberação das cadeias carbônicas aprisionadas abaixo dos sedimentos.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41052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1C6E4D3C-6AC1-CA6A-F239-F01958ECC744}"/>
              </a:ext>
            </a:extLst>
          </p:cNvPr>
          <p:cNvSpPr txBox="1"/>
          <p:nvPr/>
        </p:nvSpPr>
        <p:spPr>
          <a:xfrm>
            <a:off x="336430" y="458445"/>
            <a:ext cx="11490385" cy="5736763"/>
          </a:xfrm>
          <a:prstGeom prst="rect">
            <a:avLst/>
          </a:prstGeom>
          <a:noFill/>
        </p:spPr>
        <p:txBody>
          <a:bodyPr wrap="square">
            <a:spAutoFit/>
          </a:bodyPr>
          <a:lstStyle/>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11. Caiu no Enem 2018</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As abelhas utilizam a sinalização química para distinguir a abelha-rainha de uma operária, sendo capazes de reconhecer diferenças entre moléculas. A rainha produz o sinalizador químico conhecido como ácido 9-hidroxidec-2-enoico, enquanto as abelhas-operárias produzem ácido 10-hidroxidec-2-enoico. Nós podemos distinguir as abelhas-operárias e rainhas por sua aparência, mas, entre si, elas usam essa sinalização química para perceber a diferença. Pode-se dizer que veem por meio da química.</a:t>
            </a:r>
            <a:endParaRPr lang="pt-BR" sz="2200" dirty="0">
              <a:effectLst/>
              <a:latin typeface="Calibri" panose="020F0502020204030204" pitchFamily="34" charset="0"/>
              <a:ea typeface="Calibri" panose="020F0502020204030204" pitchFamily="34" charset="0"/>
            </a:endParaRPr>
          </a:p>
          <a:p>
            <a:pPr algn="r">
              <a:lnSpc>
                <a:spcPct val="115000"/>
              </a:lnSpc>
              <a:spcAft>
                <a:spcPts val="800"/>
              </a:spcAft>
              <a:tabLst>
                <a:tab pos="90170" algn="l"/>
                <a:tab pos="180340" algn="l"/>
              </a:tabLst>
            </a:pPr>
            <a:r>
              <a:rPr lang="pt-BR" sz="1000" dirty="0">
                <a:effectLst/>
                <a:latin typeface="Arial Narrow" panose="020B0606020202030204" pitchFamily="34" charset="0"/>
                <a:ea typeface="Arial Narrow" panose="020B0606020202030204" pitchFamily="34" charset="0"/>
                <a:cs typeface="Arial Narrow" panose="020B0606020202030204" pitchFamily="34" charset="0"/>
              </a:rPr>
              <a:t>LE COUTEUR, P.; BURRESON, J. Os botões de Napoleão: as 17 moléculas que mudaram a história. Rio de Janeiro: Jorge Zahar, 2006 (adaptado).</a:t>
            </a:r>
            <a:endParaRPr lang="pt-BR" sz="10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As moléculas dos sinalizadores químicos produzidas pelas abelhas rainha e operária possuem diferença na</a:t>
            </a:r>
            <a:endParaRPr lang="pt-BR" sz="2200" dirty="0">
              <a:effectLst/>
              <a:latin typeface="Calibri" panose="020F0502020204030204" pitchFamily="34" charset="0"/>
              <a:ea typeface="Calibri" panose="020F0502020204030204" pitchFamily="34" charset="0"/>
            </a:endParaRPr>
          </a:p>
          <a:p>
            <a:pPr marL="742950" lvl="1" indent="-285750" algn="just" fontAlgn="base">
              <a:lnSpc>
                <a:spcPct val="115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fórmula estrutural.  </a:t>
            </a:r>
            <a:endParaRPr lang="pt-BR" sz="2200" dirty="0">
              <a:effectLst/>
              <a:latin typeface="Calibri" panose="020F0502020204030204" pitchFamily="34" charset="0"/>
              <a:ea typeface="Calibri" panose="020F0502020204030204" pitchFamily="34" charset="0"/>
            </a:endParaRPr>
          </a:p>
          <a:p>
            <a:pPr marL="742950" lvl="1" indent="-285750" algn="just" fontAlgn="base">
              <a:lnSpc>
                <a:spcPct val="115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fórmula molecular.  </a:t>
            </a:r>
            <a:endParaRPr lang="pt-BR" sz="2200" dirty="0">
              <a:effectLst/>
              <a:latin typeface="Calibri" panose="020F0502020204030204" pitchFamily="34" charset="0"/>
              <a:ea typeface="Calibri" panose="020F0502020204030204" pitchFamily="34" charset="0"/>
            </a:endParaRPr>
          </a:p>
          <a:p>
            <a:pPr marL="742950" lvl="1" indent="-285750" algn="just" fontAlgn="base">
              <a:lnSpc>
                <a:spcPct val="115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identificação dos tipos de ligação.  </a:t>
            </a:r>
            <a:endParaRPr lang="pt-BR" sz="2200" dirty="0">
              <a:effectLst/>
              <a:latin typeface="Calibri" panose="020F0502020204030204" pitchFamily="34" charset="0"/>
              <a:ea typeface="Calibri" panose="020F0502020204030204" pitchFamily="34" charset="0"/>
            </a:endParaRPr>
          </a:p>
          <a:p>
            <a:pPr marL="742950" lvl="1" indent="-285750" algn="just" fontAlgn="base">
              <a:lnSpc>
                <a:spcPct val="115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contagem do número de carbonos.  </a:t>
            </a:r>
            <a:endParaRPr lang="pt-BR" sz="2200" dirty="0">
              <a:effectLst/>
              <a:latin typeface="Calibri" panose="020F0502020204030204" pitchFamily="34" charset="0"/>
              <a:ea typeface="Calibri" panose="020F0502020204030204" pitchFamily="34" charset="0"/>
            </a:endParaRPr>
          </a:p>
          <a:p>
            <a:pPr marL="742950" lvl="1" indent="-285750" algn="just" fontAlgn="base">
              <a:lnSpc>
                <a:spcPct val="115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identificação dos grupos funcionais.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92145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0"/>
            <a:ext cx="12192000" cy="6775346"/>
          </a:xfrm>
          <a:prstGeom prst="rect">
            <a:avLst/>
          </a:prstGeom>
        </p:spPr>
      </p:pic>
      <p:pic>
        <p:nvPicPr>
          <p:cNvPr id="5" name="Imagem 4">
            <a:extLst>
              <a:ext uri="{FF2B5EF4-FFF2-40B4-BE49-F238E27FC236}">
                <a16:creationId xmlns:a16="http://schemas.microsoft.com/office/drawing/2014/main" id="{ABFC498B-0934-3202-2E69-81FEA669F961}"/>
              </a:ext>
            </a:extLst>
          </p:cNvPr>
          <p:cNvPicPr>
            <a:picLocks noChangeAspect="1"/>
          </p:cNvPicPr>
          <p:nvPr/>
        </p:nvPicPr>
        <p:blipFill>
          <a:blip r:embed="rId3"/>
          <a:stretch>
            <a:fillRect/>
          </a:stretch>
        </p:blipFill>
        <p:spPr>
          <a:xfrm>
            <a:off x="350363" y="2042682"/>
            <a:ext cx="11491274" cy="3512729"/>
          </a:xfrm>
          <a:prstGeom prst="rect">
            <a:avLst/>
          </a:prstGeom>
        </p:spPr>
      </p:pic>
      <p:sp>
        <p:nvSpPr>
          <p:cNvPr id="7" name="CaixaDeTexto 6">
            <a:extLst>
              <a:ext uri="{FF2B5EF4-FFF2-40B4-BE49-F238E27FC236}">
                <a16:creationId xmlns:a16="http://schemas.microsoft.com/office/drawing/2014/main" id="{336F6C49-DCFF-BCCF-729A-B49DACD97047}"/>
              </a:ext>
            </a:extLst>
          </p:cNvPr>
          <p:cNvSpPr txBox="1"/>
          <p:nvPr/>
        </p:nvSpPr>
        <p:spPr>
          <a:xfrm>
            <a:off x="350363" y="785004"/>
            <a:ext cx="4083614" cy="446276"/>
          </a:xfrm>
          <a:prstGeom prst="rect">
            <a:avLst/>
          </a:prstGeom>
          <a:noFill/>
        </p:spPr>
        <p:txBody>
          <a:bodyPr wrap="square" rtlCol="0">
            <a:spAutoFit/>
          </a:bodyPr>
          <a:lstStyle/>
          <a:p>
            <a:r>
              <a:rPr lang="pt-BR" sz="2300" dirty="0">
                <a:latin typeface="Arial Narrow" panose="020B0606020202030204" pitchFamily="34" charset="0"/>
              </a:rPr>
              <a:t>Leia o texto</a:t>
            </a:r>
          </a:p>
        </p:txBody>
      </p:sp>
    </p:spTree>
    <p:extLst>
      <p:ext uri="{BB962C8B-B14F-4D97-AF65-F5344CB8AC3E}">
        <p14:creationId xmlns:p14="http://schemas.microsoft.com/office/powerpoint/2010/main" val="3407980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3577EFB3-98A2-F36F-96B8-EC9422E8877B}"/>
              </a:ext>
            </a:extLst>
          </p:cNvPr>
          <p:cNvPicPr>
            <a:picLocks noChangeAspect="1"/>
          </p:cNvPicPr>
          <p:nvPr/>
        </p:nvPicPr>
        <p:blipFill>
          <a:blip r:embed="rId3"/>
          <a:stretch>
            <a:fillRect/>
          </a:stretch>
        </p:blipFill>
        <p:spPr>
          <a:xfrm>
            <a:off x="362308" y="657224"/>
            <a:ext cx="11611155" cy="6010995"/>
          </a:xfrm>
          <a:prstGeom prst="rect">
            <a:avLst/>
          </a:prstGeom>
        </p:spPr>
      </p:pic>
    </p:spTree>
    <p:extLst>
      <p:ext uri="{BB962C8B-B14F-4D97-AF65-F5344CB8AC3E}">
        <p14:creationId xmlns:p14="http://schemas.microsoft.com/office/powerpoint/2010/main" val="3832301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310A8472-CF82-5B40-1032-A898EB8D11A0}"/>
              </a:ext>
            </a:extLst>
          </p:cNvPr>
          <p:cNvSpPr txBox="1"/>
          <p:nvPr/>
        </p:nvSpPr>
        <p:spPr>
          <a:xfrm>
            <a:off x="336429" y="576678"/>
            <a:ext cx="11445913" cy="2597249"/>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Conforme o texto, como o carbono pode ser classificado se considerarmos o tipo de ligação que o une a cadeia carbônica?</a:t>
            </a:r>
          </a:p>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Observe a estrutura a seguir.</a:t>
            </a:r>
          </a:p>
          <a:p>
            <a:pPr algn="just">
              <a:lnSpc>
                <a:spcPct val="115000"/>
              </a:lnSpc>
              <a:spcAft>
                <a:spcPts val="800"/>
              </a:spcAft>
              <a:tabLst>
                <a:tab pos="90170" algn="l"/>
                <a:tab pos="180340" algn="l"/>
              </a:tabLst>
            </a:pP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endParaRPr lang="pt-BR" sz="1200" dirty="0">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endParaRPr lang="pt-BR" sz="11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F03EDF53-530F-FDDE-96D8-672F036608CD}"/>
              </a:ext>
            </a:extLst>
          </p:cNvPr>
          <p:cNvPicPr>
            <a:picLocks noChangeAspect="1"/>
          </p:cNvPicPr>
          <p:nvPr/>
        </p:nvPicPr>
        <p:blipFill>
          <a:blip r:embed="rId3"/>
          <a:stretch>
            <a:fillRect/>
          </a:stretch>
        </p:blipFill>
        <p:spPr>
          <a:xfrm>
            <a:off x="953876" y="1912508"/>
            <a:ext cx="2333951" cy="1810003"/>
          </a:xfrm>
          <a:prstGeom prst="rect">
            <a:avLst/>
          </a:prstGeom>
        </p:spPr>
      </p:pic>
      <p:sp>
        <p:nvSpPr>
          <p:cNvPr id="9" name="CaixaDeTexto 8">
            <a:extLst>
              <a:ext uri="{FF2B5EF4-FFF2-40B4-BE49-F238E27FC236}">
                <a16:creationId xmlns:a16="http://schemas.microsoft.com/office/drawing/2014/main" id="{BF6E8987-5DB3-7A9A-ABE9-2BFE1D680571}"/>
              </a:ext>
            </a:extLst>
          </p:cNvPr>
          <p:cNvSpPr txBox="1"/>
          <p:nvPr/>
        </p:nvSpPr>
        <p:spPr>
          <a:xfrm>
            <a:off x="336429" y="4040490"/>
            <a:ext cx="11445911" cy="2403030"/>
          </a:xfrm>
          <a:prstGeom prst="rect">
            <a:avLst/>
          </a:prstGeom>
          <a:noFill/>
        </p:spPr>
        <p:txBody>
          <a:bodyPr wrap="square">
            <a:spAutoFit/>
          </a:bodyPr>
          <a:lstStyle/>
          <a:p>
            <a:pPr algn="just">
              <a:lnSpc>
                <a:spcPct val="115000"/>
              </a:lnSpc>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Qual a quantidade, respectivamente, de carbono primário, secundário, terciário e quaternário presentes na molécula do isobutano? </a:t>
            </a:r>
            <a:endParaRPr lang="pt-BR" sz="2200" dirty="0">
              <a:effectLst/>
              <a:latin typeface="Calibri" panose="020F0502020204030204" pitchFamily="34" charset="0"/>
              <a:ea typeface="Calibri" panose="020F0502020204030204" pitchFamily="34" charset="0"/>
            </a:endParaRPr>
          </a:p>
          <a:p>
            <a:pPr marL="342900" lvl="0" indent="-342900" algn="just" fontAlgn="base">
              <a:lnSpc>
                <a:spcPct val="115000"/>
              </a:lnSpc>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1 carbono primário, 1 secundário, 1 terciário e 1 quaternário </a:t>
            </a:r>
            <a:endParaRPr lang="pt-BR" sz="2200" dirty="0">
              <a:effectLst/>
              <a:latin typeface="Calibri" panose="020F0502020204030204" pitchFamily="34" charset="0"/>
              <a:ea typeface="Calibri" panose="020F0502020204030204" pitchFamily="34" charset="0"/>
            </a:endParaRPr>
          </a:p>
          <a:p>
            <a:pPr marL="342900" lvl="0" indent="-342900" algn="just" fontAlgn="base">
              <a:lnSpc>
                <a:spcPct val="115000"/>
              </a:lnSpc>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1 carbono primário, 0 secundário, 3 terciários e 0 quaternário </a:t>
            </a:r>
            <a:endParaRPr lang="pt-BR" sz="2200" dirty="0">
              <a:effectLst/>
              <a:latin typeface="Calibri" panose="020F0502020204030204" pitchFamily="34" charset="0"/>
              <a:ea typeface="Calibri" panose="020F0502020204030204" pitchFamily="34" charset="0"/>
            </a:endParaRPr>
          </a:p>
          <a:p>
            <a:pPr marL="342900" lvl="0" indent="-342900" algn="just" fontAlgn="base">
              <a:lnSpc>
                <a:spcPct val="115000"/>
              </a:lnSpc>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3 carbonos primários, 0 secundário, 1 terciário e 0 quaternário </a:t>
            </a:r>
            <a:endParaRPr lang="pt-BR" sz="2200" dirty="0">
              <a:effectLst/>
              <a:latin typeface="Calibri" panose="020F0502020204030204" pitchFamily="34" charset="0"/>
              <a:ea typeface="Calibri" panose="020F0502020204030204" pitchFamily="34" charset="0"/>
            </a:endParaRPr>
          </a:p>
          <a:p>
            <a:pPr marL="342900" lvl="0" indent="-342900" algn="just" fontAlgn="base">
              <a:lnSpc>
                <a:spcPct val="115000"/>
              </a:lnSpc>
              <a:buFont typeface="+mj-lt"/>
              <a:buAutoNum type="alphaUcParenBoth"/>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3 carbonos primários, 0 secundário, 0 terciários e 1 quaternário</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86380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0"/>
            <a:ext cx="12192000" cy="6775346"/>
          </a:xfrm>
          <a:prstGeom prst="rect">
            <a:avLst/>
          </a:prstGeom>
        </p:spPr>
      </p:pic>
      <p:sp>
        <p:nvSpPr>
          <p:cNvPr id="4" name="CaixaDeTexto 3">
            <a:extLst>
              <a:ext uri="{FF2B5EF4-FFF2-40B4-BE49-F238E27FC236}">
                <a16:creationId xmlns:a16="http://schemas.microsoft.com/office/drawing/2014/main" id="{225119D7-DF24-8322-6291-FF7E296EA4D2}"/>
              </a:ext>
            </a:extLst>
          </p:cNvPr>
          <p:cNvSpPr txBox="1"/>
          <p:nvPr/>
        </p:nvSpPr>
        <p:spPr>
          <a:xfrm>
            <a:off x="293298" y="724152"/>
            <a:ext cx="11620795" cy="489301"/>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Observe a estrutura a seguir e classifique os carbonos quanto a sua posição na cadeia carbônica.</a:t>
            </a: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60519B95-9688-529A-10F7-5D03BF5D5FBE}"/>
              </a:ext>
            </a:extLst>
          </p:cNvPr>
          <p:cNvPicPr>
            <a:picLocks noChangeAspect="1"/>
          </p:cNvPicPr>
          <p:nvPr/>
        </p:nvPicPr>
        <p:blipFill>
          <a:blip r:embed="rId3"/>
          <a:stretch>
            <a:fillRect/>
          </a:stretch>
        </p:blipFill>
        <p:spPr>
          <a:xfrm>
            <a:off x="4328866" y="1591526"/>
            <a:ext cx="3534268" cy="1286054"/>
          </a:xfrm>
          <a:prstGeom prst="rect">
            <a:avLst/>
          </a:prstGeom>
        </p:spPr>
      </p:pic>
      <p:sp>
        <p:nvSpPr>
          <p:cNvPr id="9" name="CaixaDeTexto 8">
            <a:extLst>
              <a:ext uri="{FF2B5EF4-FFF2-40B4-BE49-F238E27FC236}">
                <a16:creationId xmlns:a16="http://schemas.microsoft.com/office/drawing/2014/main" id="{8A90FCD6-3408-7206-BF52-1C8E8A94938B}"/>
              </a:ext>
            </a:extLst>
          </p:cNvPr>
          <p:cNvSpPr txBox="1"/>
          <p:nvPr/>
        </p:nvSpPr>
        <p:spPr>
          <a:xfrm>
            <a:off x="396815" y="2877580"/>
            <a:ext cx="11329217" cy="48930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15.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Observe a estrutura a seguir e responda o que se pede: </a:t>
            </a:r>
            <a:endParaRPr lang="pt-BR" sz="2400" dirty="0">
              <a:effectLst/>
              <a:latin typeface="Calibri" panose="020F050202020403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70C6D385-7F4F-02C7-56BB-4DECFB71FE88}"/>
              </a:ext>
            </a:extLst>
          </p:cNvPr>
          <p:cNvPicPr>
            <a:picLocks noChangeAspect="1"/>
          </p:cNvPicPr>
          <p:nvPr/>
        </p:nvPicPr>
        <p:blipFill>
          <a:blip r:embed="rId4"/>
          <a:stretch>
            <a:fillRect/>
          </a:stretch>
        </p:blipFill>
        <p:spPr>
          <a:xfrm>
            <a:off x="4166257" y="3269604"/>
            <a:ext cx="2667372" cy="1505160"/>
          </a:xfrm>
          <a:prstGeom prst="rect">
            <a:avLst/>
          </a:prstGeom>
        </p:spPr>
      </p:pic>
      <p:sp>
        <p:nvSpPr>
          <p:cNvPr id="13" name="CaixaDeTexto 12">
            <a:extLst>
              <a:ext uri="{FF2B5EF4-FFF2-40B4-BE49-F238E27FC236}">
                <a16:creationId xmlns:a16="http://schemas.microsoft.com/office/drawing/2014/main" id="{897DBD03-A3A0-4003-8157-FD0C57C3DC0F}"/>
              </a:ext>
            </a:extLst>
          </p:cNvPr>
          <p:cNvSpPr txBox="1"/>
          <p:nvPr/>
        </p:nvSpPr>
        <p:spPr>
          <a:xfrm>
            <a:off x="396814" y="4690635"/>
            <a:ext cx="11329217" cy="1462836"/>
          </a:xfrm>
          <a:prstGeom prst="rect">
            <a:avLst/>
          </a:prstGeom>
          <a:noFill/>
        </p:spPr>
        <p:txBody>
          <a:bodyPr wrap="square">
            <a:spAutoFit/>
          </a:bodyPr>
          <a:lstStyle/>
          <a:p>
            <a:pPr marL="342900" lvl="0" indent="-342900" algn="just"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Quantos carbonos primários existem nessa cadeia?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Qual carbono dessa estrutura é terciário?</a:t>
            </a:r>
            <a:endParaRPr lang="pt-BR" sz="2400" dirty="0">
              <a:effectLst/>
              <a:latin typeface="Calibri" panose="020F0502020204030204" pitchFamily="34" charset="0"/>
              <a:ea typeface="Calibri" panose="020F0502020204030204" pitchFamily="34" charset="0"/>
            </a:endParaRPr>
          </a:p>
          <a:p>
            <a:pPr marL="342900" lvl="0" indent="-342900" fontAlgn="base">
              <a:lnSpc>
                <a:spcPct val="107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Quantos carbonos quaternários ela possui?</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03402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69C59A61-4A35-5B9A-F44C-632E73C712E1}"/>
              </a:ext>
            </a:extLst>
          </p:cNvPr>
          <p:cNvSpPr txBox="1"/>
          <p:nvPr/>
        </p:nvSpPr>
        <p:spPr>
          <a:xfrm>
            <a:off x="379561" y="693835"/>
            <a:ext cx="11481759" cy="2188356"/>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Química utiliza fórmulas estruturais e fórmulas moleculares para representar os compostos. A fórmula estrutural é uma das formas de representar a organização espacial dos átomos em uma molécula, bem como as ligações entre eles e a fórmula molecular, o número de átomos de cada elemento que constitui a molécula. Represente a seguir a fórmula estrutural e a molecular dos seguintes compostos: Etanol e Glicose.</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47014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2" name="Imagem 1">
            <a:extLst>
              <a:ext uri="{FF2B5EF4-FFF2-40B4-BE49-F238E27FC236}">
                <a16:creationId xmlns:a16="http://schemas.microsoft.com/office/drawing/2014/main" id="{757864BE-E3D1-F1A8-ACA5-6DE6C2731C89}"/>
              </a:ext>
            </a:extLst>
          </p:cNvPr>
          <p:cNvPicPr>
            <a:picLocks noChangeAspect="1"/>
          </p:cNvPicPr>
          <p:nvPr/>
        </p:nvPicPr>
        <p:blipFill>
          <a:blip r:embed="rId3"/>
          <a:stretch>
            <a:fillRect/>
          </a:stretch>
        </p:blipFill>
        <p:spPr>
          <a:xfrm>
            <a:off x="276213" y="1007096"/>
            <a:ext cx="11778862" cy="4497113"/>
          </a:xfrm>
          <a:prstGeom prst="rect">
            <a:avLst/>
          </a:prstGeom>
        </p:spPr>
      </p:pic>
    </p:spTree>
    <p:extLst>
      <p:ext uri="{BB962C8B-B14F-4D97-AF65-F5344CB8AC3E}">
        <p14:creationId xmlns:p14="http://schemas.microsoft.com/office/powerpoint/2010/main" val="18293787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1508B9B1-38C8-A0C8-5533-0C92DCF83F8F}"/>
              </a:ext>
            </a:extLst>
          </p:cNvPr>
          <p:cNvPicPr>
            <a:picLocks noChangeAspect="1"/>
          </p:cNvPicPr>
          <p:nvPr/>
        </p:nvPicPr>
        <p:blipFill>
          <a:blip r:embed="rId3"/>
          <a:stretch>
            <a:fillRect/>
          </a:stretch>
        </p:blipFill>
        <p:spPr>
          <a:xfrm>
            <a:off x="523427" y="583991"/>
            <a:ext cx="11145146" cy="6053549"/>
          </a:xfrm>
          <a:prstGeom prst="rect">
            <a:avLst/>
          </a:prstGeom>
        </p:spPr>
      </p:pic>
    </p:spTree>
    <p:extLst>
      <p:ext uri="{BB962C8B-B14F-4D97-AF65-F5344CB8AC3E}">
        <p14:creationId xmlns:p14="http://schemas.microsoft.com/office/powerpoint/2010/main" val="34420374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A3AE6D82-4046-3C3C-8DE8-A8ED7CEAAB7F}"/>
              </a:ext>
            </a:extLst>
          </p:cNvPr>
          <p:cNvPicPr>
            <a:picLocks noChangeAspect="1"/>
          </p:cNvPicPr>
          <p:nvPr/>
        </p:nvPicPr>
        <p:blipFill>
          <a:blip r:embed="rId3"/>
          <a:stretch>
            <a:fillRect/>
          </a:stretch>
        </p:blipFill>
        <p:spPr>
          <a:xfrm>
            <a:off x="379562" y="847364"/>
            <a:ext cx="11429999" cy="5553436"/>
          </a:xfrm>
          <a:prstGeom prst="rect">
            <a:avLst/>
          </a:prstGeom>
        </p:spPr>
      </p:pic>
    </p:spTree>
    <p:extLst>
      <p:ext uri="{BB962C8B-B14F-4D97-AF65-F5344CB8AC3E}">
        <p14:creationId xmlns:p14="http://schemas.microsoft.com/office/powerpoint/2010/main" val="483168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94890" y="0"/>
            <a:ext cx="12192000" cy="6775346"/>
          </a:xfrm>
          <a:prstGeom prst="rect">
            <a:avLst/>
          </a:prstGeom>
        </p:spPr>
      </p:pic>
      <p:pic>
        <p:nvPicPr>
          <p:cNvPr id="5" name="Imagem 4">
            <a:extLst>
              <a:ext uri="{FF2B5EF4-FFF2-40B4-BE49-F238E27FC236}">
                <a16:creationId xmlns:a16="http://schemas.microsoft.com/office/drawing/2014/main" id="{419A8DE2-627F-93DF-7313-80B68AC283E6}"/>
              </a:ext>
            </a:extLst>
          </p:cNvPr>
          <p:cNvPicPr>
            <a:picLocks noChangeAspect="1"/>
          </p:cNvPicPr>
          <p:nvPr/>
        </p:nvPicPr>
        <p:blipFill>
          <a:blip r:embed="rId3"/>
          <a:stretch>
            <a:fillRect/>
          </a:stretch>
        </p:blipFill>
        <p:spPr>
          <a:xfrm>
            <a:off x="690113" y="574251"/>
            <a:ext cx="11136701" cy="5920718"/>
          </a:xfrm>
          <a:prstGeom prst="rect">
            <a:avLst/>
          </a:prstGeom>
        </p:spPr>
      </p:pic>
    </p:spTree>
    <p:extLst>
      <p:ext uri="{BB962C8B-B14F-4D97-AF65-F5344CB8AC3E}">
        <p14:creationId xmlns:p14="http://schemas.microsoft.com/office/powerpoint/2010/main" val="17656377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CABD5B18-149D-B386-9A9C-BE9C910B12A5}"/>
              </a:ext>
            </a:extLst>
          </p:cNvPr>
          <p:cNvSpPr txBox="1"/>
          <p:nvPr/>
        </p:nvSpPr>
        <p:spPr>
          <a:xfrm>
            <a:off x="327211" y="799190"/>
            <a:ext cx="6158752" cy="48930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17.</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Observe a cadeia carbônica a seguir.</a:t>
            </a: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527FF73B-F5E9-43C9-EC7D-F1776B9BF823}"/>
              </a:ext>
            </a:extLst>
          </p:cNvPr>
          <p:cNvPicPr>
            <a:picLocks noChangeAspect="1"/>
          </p:cNvPicPr>
          <p:nvPr/>
        </p:nvPicPr>
        <p:blipFill>
          <a:blip r:embed="rId3"/>
          <a:stretch>
            <a:fillRect/>
          </a:stretch>
        </p:blipFill>
        <p:spPr>
          <a:xfrm>
            <a:off x="921425" y="1424153"/>
            <a:ext cx="3715268" cy="1371791"/>
          </a:xfrm>
          <a:prstGeom prst="rect">
            <a:avLst/>
          </a:prstGeom>
        </p:spPr>
      </p:pic>
      <p:sp>
        <p:nvSpPr>
          <p:cNvPr id="9" name="CaixaDeTexto 8">
            <a:extLst>
              <a:ext uri="{FF2B5EF4-FFF2-40B4-BE49-F238E27FC236}">
                <a16:creationId xmlns:a16="http://schemas.microsoft.com/office/drawing/2014/main" id="{31655ECB-8B1C-50E0-B8B6-9BDE7C826428}"/>
              </a:ext>
            </a:extLst>
          </p:cNvPr>
          <p:cNvSpPr txBox="1"/>
          <p:nvPr/>
        </p:nvSpPr>
        <p:spPr>
          <a:xfrm>
            <a:off x="327211" y="3151366"/>
            <a:ext cx="11586883" cy="3126049"/>
          </a:xfrm>
          <a:prstGeom prst="rect">
            <a:avLst/>
          </a:prstGeom>
          <a:noFill/>
        </p:spPr>
        <p:txBody>
          <a:bodyPr wrap="square">
            <a:spAutoFit/>
          </a:bodyPr>
          <a:lstStyle/>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Com o suporte do texto 5, marque a alternativa que corresponde a classificação correta dessa cadeia.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Aberta, normal, heterogênea e insaturada.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Aberta, ramificada, homogênea e saturada.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Aberta, normal, heterogênea </a:t>
            </a:r>
            <a:r>
              <a:rPr lang="pt-BR" sz="2400">
                <a:effectLst/>
                <a:latin typeface="Arial Narrow" panose="020B0606020202030204" pitchFamily="34" charset="0"/>
                <a:ea typeface="Arial Narrow" panose="020B0606020202030204" pitchFamily="34" charset="0"/>
                <a:cs typeface="Arial Narrow" panose="020B0606020202030204" pitchFamily="34" charset="0"/>
              </a:rPr>
              <a:t>e saturada</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Fechada, ramificada, homogênea e saturada.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 Fechada, ramificada, heterogênea e insaturada.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83724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75C0AFC1-AED2-ADDA-3582-9731A99E277F}"/>
              </a:ext>
            </a:extLst>
          </p:cNvPr>
          <p:cNvSpPr txBox="1"/>
          <p:nvPr/>
        </p:nvSpPr>
        <p:spPr>
          <a:xfrm>
            <a:off x="262498" y="566956"/>
            <a:ext cx="11427281" cy="914161"/>
          </a:xfrm>
          <a:prstGeom prst="rect">
            <a:avLst/>
          </a:prstGeom>
          <a:noFill/>
        </p:spPr>
        <p:txBody>
          <a:bodyPr wrap="square">
            <a:spAutoFit/>
          </a:bodyPr>
          <a:lstStyle/>
          <a:p>
            <a:pPr>
              <a:lnSpc>
                <a:spcPct val="115000"/>
              </a:lnSpc>
              <a:spcAft>
                <a:spcPts val="800"/>
              </a:spcAft>
              <a:tabLst>
                <a:tab pos="90170" algn="l"/>
                <a:tab pos="180340" algn="l"/>
                <a:tab pos="27051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gosto amargo, característico da cerveja, deve-se ao composto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mirceno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proveniente das folhas de lúpulo, adicionado à bebida durante a sua fabricação.</a:t>
            </a: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43FFE4A6-F474-DEA8-CC7C-C1303EB67775}"/>
              </a:ext>
            </a:extLst>
          </p:cNvPr>
          <p:cNvPicPr>
            <a:picLocks noChangeAspect="1"/>
          </p:cNvPicPr>
          <p:nvPr/>
        </p:nvPicPr>
        <p:blipFill>
          <a:blip r:embed="rId3"/>
          <a:stretch>
            <a:fillRect/>
          </a:stretch>
        </p:blipFill>
        <p:spPr>
          <a:xfrm>
            <a:off x="4023700" y="1535099"/>
            <a:ext cx="3179622" cy="1056837"/>
          </a:xfrm>
          <a:prstGeom prst="rect">
            <a:avLst/>
          </a:prstGeom>
        </p:spPr>
      </p:pic>
      <p:sp>
        <p:nvSpPr>
          <p:cNvPr id="9" name="CaixaDeTexto 8">
            <a:extLst>
              <a:ext uri="{FF2B5EF4-FFF2-40B4-BE49-F238E27FC236}">
                <a16:creationId xmlns:a16="http://schemas.microsoft.com/office/drawing/2014/main" id="{E8E1F34E-FEB8-DB53-98E5-C19BD73D4383}"/>
              </a:ext>
            </a:extLst>
          </p:cNvPr>
          <p:cNvSpPr txBox="1"/>
          <p:nvPr/>
        </p:nvSpPr>
        <p:spPr>
          <a:xfrm>
            <a:off x="262498" y="2415085"/>
            <a:ext cx="11732278" cy="461665"/>
          </a:xfrm>
          <a:prstGeom prst="rect">
            <a:avLst/>
          </a:prstGeom>
          <a:noFill/>
        </p:spPr>
        <p:txBody>
          <a:bodyPr wrap="square">
            <a:spAutoFit/>
          </a:bodyPr>
          <a:lstStyle/>
          <a:p>
            <a:r>
              <a:rPr lang="pt-BR" sz="2400" dirty="0">
                <a:effectLst/>
                <a:latin typeface="Arial Narrow" panose="020B0606020202030204" pitchFamily="34" charset="0"/>
                <a:ea typeface="Arial Narrow" panose="020B0606020202030204" pitchFamily="34" charset="0"/>
                <a:cs typeface="Arial Narrow" panose="020B0606020202030204" pitchFamily="34" charset="0"/>
              </a:rPr>
              <a:t>Classifique os carbonos desse composto quanto à posição na cadeia. </a:t>
            </a:r>
            <a:endParaRPr lang="pt-BR" sz="2400" dirty="0"/>
          </a:p>
        </p:txBody>
      </p:sp>
      <p:sp>
        <p:nvSpPr>
          <p:cNvPr id="11" name="CaixaDeTexto 10">
            <a:extLst>
              <a:ext uri="{FF2B5EF4-FFF2-40B4-BE49-F238E27FC236}">
                <a16:creationId xmlns:a16="http://schemas.microsoft.com/office/drawing/2014/main" id="{CCAA1753-154F-7542-BD0D-774CEDF3155B}"/>
              </a:ext>
            </a:extLst>
          </p:cNvPr>
          <p:cNvSpPr txBox="1"/>
          <p:nvPr/>
        </p:nvSpPr>
        <p:spPr>
          <a:xfrm>
            <a:off x="347663" y="2899162"/>
            <a:ext cx="11552983" cy="830997"/>
          </a:xfrm>
          <a:prstGeom prst="rect">
            <a:avLst/>
          </a:prstGeom>
          <a:noFill/>
        </p:spPr>
        <p:txBody>
          <a:bodyPr wrap="square">
            <a:spAutoFit/>
          </a:bodyPr>
          <a:lstStyle/>
          <a:p>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eugenol, um composto orgânico extraído do cravo-da-índia, pode ser representado pela fórmula estrutural:</a:t>
            </a:r>
            <a:endParaRPr lang="pt-BR" sz="2400" dirty="0"/>
          </a:p>
        </p:txBody>
      </p:sp>
      <p:pic>
        <p:nvPicPr>
          <p:cNvPr id="13" name="Imagem 12">
            <a:extLst>
              <a:ext uri="{FF2B5EF4-FFF2-40B4-BE49-F238E27FC236}">
                <a16:creationId xmlns:a16="http://schemas.microsoft.com/office/drawing/2014/main" id="{3EAE7492-E3CE-012D-511C-0839E3476D3A}"/>
              </a:ext>
            </a:extLst>
          </p:cNvPr>
          <p:cNvPicPr>
            <a:picLocks noChangeAspect="1"/>
          </p:cNvPicPr>
          <p:nvPr/>
        </p:nvPicPr>
        <p:blipFill>
          <a:blip r:embed="rId4"/>
          <a:stretch>
            <a:fillRect/>
          </a:stretch>
        </p:blipFill>
        <p:spPr>
          <a:xfrm>
            <a:off x="4790187" y="3314660"/>
            <a:ext cx="2413135" cy="2284320"/>
          </a:xfrm>
          <a:prstGeom prst="rect">
            <a:avLst/>
          </a:prstGeom>
        </p:spPr>
      </p:pic>
      <p:sp>
        <p:nvSpPr>
          <p:cNvPr id="15" name="CaixaDeTexto 14">
            <a:extLst>
              <a:ext uri="{FF2B5EF4-FFF2-40B4-BE49-F238E27FC236}">
                <a16:creationId xmlns:a16="http://schemas.microsoft.com/office/drawing/2014/main" id="{7D99D4CD-14F1-3A90-226E-016A23FD30C6}"/>
              </a:ext>
            </a:extLst>
          </p:cNvPr>
          <p:cNvSpPr txBox="1"/>
          <p:nvPr/>
        </p:nvSpPr>
        <p:spPr>
          <a:xfrm>
            <a:off x="319006" y="5473683"/>
            <a:ext cx="11694459" cy="489429"/>
          </a:xfrm>
          <a:prstGeom prst="rect">
            <a:avLst/>
          </a:prstGeom>
          <a:noFill/>
        </p:spPr>
        <p:txBody>
          <a:bodyPr wrap="square">
            <a:spAutoFit/>
          </a:bodyPr>
          <a:lstStyle/>
          <a:p>
            <a:pPr>
              <a:lnSpc>
                <a:spcPct val="115000"/>
              </a:lnSpc>
              <a:spcAft>
                <a:spcPts val="800"/>
              </a:spcAft>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Classifique a molécula do eugenol quanto à sua cadeia.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9974571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2F834365-7B33-0A29-D125-B98965F2E6FF}"/>
              </a:ext>
            </a:extLst>
          </p:cNvPr>
          <p:cNvSpPr txBox="1"/>
          <p:nvPr/>
        </p:nvSpPr>
        <p:spPr>
          <a:xfrm>
            <a:off x="379561" y="736366"/>
            <a:ext cx="11464507" cy="3989875"/>
          </a:xfrm>
          <a:prstGeom prst="rect">
            <a:avLst/>
          </a:prstGeom>
          <a:noFill/>
        </p:spPr>
        <p:txBody>
          <a:bodyPr wrap="square">
            <a:spAutoFit/>
          </a:bodyPr>
          <a:lstStyle/>
          <a:p>
            <a:pPr algn="just">
              <a:lnSpc>
                <a:spcPct val="115000"/>
              </a:lnSpc>
              <a:spcAft>
                <a:spcPts val="800"/>
              </a:spcAft>
              <a:tabLst>
                <a:tab pos="90170" algn="l"/>
                <a:tab pos="180340" algn="l"/>
                <a:tab pos="27051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Caiu no Enem 2022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De modo geral, a palavra “aromático” invoca associações agradáveis, como cheiro de café fresco ou de um pão doce de canela. Associações similares ocorriam no passado da história da química orgânica, quando os compostos ditos “aromáticos” apresentavam um odor agradável e foram isolados de óleos naturais. À medida que as estruturas desses compostos eram elucidadas, foi se descobrindo que vários deles continham uma unidade estrutural específica. Os compostos aromáticos que continham essa unidade estrutural tornaram-se parte de uma grande família, muito mais com base em suas estruturas eletrônicas do que nos seus cheiros, como as substâncias a seguir, encontradas em óleos vegetais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02999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E121AE3E-3936-8451-9B13-AA047966D578}"/>
              </a:ext>
            </a:extLst>
          </p:cNvPr>
          <p:cNvPicPr>
            <a:picLocks noChangeAspect="1"/>
          </p:cNvPicPr>
          <p:nvPr/>
        </p:nvPicPr>
        <p:blipFill>
          <a:blip r:embed="rId3"/>
          <a:stretch>
            <a:fillRect/>
          </a:stretch>
        </p:blipFill>
        <p:spPr>
          <a:xfrm>
            <a:off x="2695100" y="1571366"/>
            <a:ext cx="6801799" cy="3715268"/>
          </a:xfrm>
          <a:prstGeom prst="rect">
            <a:avLst/>
          </a:prstGeom>
        </p:spPr>
      </p:pic>
    </p:spTree>
    <p:extLst>
      <p:ext uri="{BB962C8B-B14F-4D97-AF65-F5344CB8AC3E}">
        <p14:creationId xmlns:p14="http://schemas.microsoft.com/office/powerpoint/2010/main" val="26724304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F65F2D77-8519-31E6-508B-45AA6550C53C}"/>
              </a:ext>
            </a:extLst>
          </p:cNvPr>
          <p:cNvSpPr txBox="1"/>
          <p:nvPr/>
        </p:nvSpPr>
        <p:spPr>
          <a:xfrm>
            <a:off x="353683" y="750499"/>
            <a:ext cx="11497658" cy="3116109"/>
          </a:xfrm>
          <a:prstGeom prst="rect">
            <a:avLst/>
          </a:prstGeom>
          <a:noFill/>
        </p:spPr>
        <p:txBody>
          <a:bodyPr wrap="square">
            <a:spAutoFit/>
          </a:bodyPr>
          <a:lstStyle/>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característica estrutural dessa família de compostos é a presença de </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Clr>
                <a:srgbClr val="000000"/>
              </a:buClr>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ramificações. </a:t>
            </a:r>
          </a:p>
          <a:p>
            <a:pPr marL="342900" lvl="0" indent="-342900" algn="just" fontAlgn="base">
              <a:lnSpc>
                <a:spcPct val="115000"/>
              </a:lnSpc>
              <a:spcAft>
                <a:spcPts val="800"/>
              </a:spcAft>
              <a:buClr>
                <a:srgbClr val="000000"/>
              </a:buClr>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insaturações. </a:t>
            </a:r>
          </a:p>
          <a:p>
            <a:pPr marL="342900" lvl="0" indent="-342900" algn="just" fontAlgn="base">
              <a:lnSpc>
                <a:spcPct val="115000"/>
              </a:lnSpc>
              <a:spcAft>
                <a:spcPts val="800"/>
              </a:spcAft>
              <a:buClr>
                <a:srgbClr val="000000"/>
              </a:buClr>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anel benzênico. </a:t>
            </a:r>
          </a:p>
          <a:p>
            <a:pPr marL="342900" lvl="0" indent="-342900" algn="just" fontAlgn="base">
              <a:lnSpc>
                <a:spcPct val="115000"/>
              </a:lnSpc>
              <a:spcAft>
                <a:spcPts val="800"/>
              </a:spcAft>
              <a:buClr>
                <a:srgbClr val="000000"/>
              </a:buClr>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átomos de oxigênio. </a:t>
            </a:r>
          </a:p>
          <a:p>
            <a:pPr marL="342900" lvl="0" indent="-342900" algn="just" fontAlgn="base">
              <a:lnSpc>
                <a:spcPct val="115000"/>
              </a:lnSpc>
              <a:spcAft>
                <a:spcPts val="800"/>
              </a:spcAft>
              <a:buClr>
                <a:srgbClr val="000000"/>
              </a:buClr>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carbonos assimétricos.</a:t>
            </a:r>
          </a:p>
        </p:txBody>
      </p:sp>
    </p:spTree>
    <p:extLst>
      <p:ext uri="{BB962C8B-B14F-4D97-AF65-F5344CB8AC3E}">
        <p14:creationId xmlns:p14="http://schemas.microsoft.com/office/powerpoint/2010/main" val="41243154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6AB91360-DAE5-54A5-F3B2-BE091C973829}"/>
              </a:ext>
            </a:extLst>
          </p:cNvPr>
          <p:cNvSpPr txBox="1"/>
          <p:nvPr/>
        </p:nvSpPr>
        <p:spPr>
          <a:xfrm>
            <a:off x="2729753" y="867588"/>
            <a:ext cx="6158752" cy="489301"/>
          </a:xfrm>
          <a:prstGeom prst="rect">
            <a:avLst/>
          </a:prstGeom>
          <a:noFill/>
        </p:spPr>
        <p:txBody>
          <a:bodyPr wrap="square">
            <a:spAutoFit/>
          </a:bodyPr>
          <a:lstStyle/>
          <a:p>
            <a:pPr algn="ctr">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FÍSICA</a:t>
            </a: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5C86BBCA-D285-5B17-4AD5-148A8555D7E9}"/>
              </a:ext>
            </a:extLst>
          </p:cNvPr>
          <p:cNvPicPr>
            <a:picLocks noChangeAspect="1"/>
          </p:cNvPicPr>
          <p:nvPr/>
        </p:nvPicPr>
        <p:blipFill>
          <a:blip r:embed="rId3"/>
          <a:stretch>
            <a:fillRect/>
          </a:stretch>
        </p:blipFill>
        <p:spPr>
          <a:xfrm>
            <a:off x="468884" y="1356889"/>
            <a:ext cx="11042128" cy="4267534"/>
          </a:xfrm>
          <a:prstGeom prst="rect">
            <a:avLst/>
          </a:prstGeom>
        </p:spPr>
      </p:pic>
    </p:spTree>
    <p:extLst>
      <p:ext uri="{BB962C8B-B14F-4D97-AF65-F5344CB8AC3E}">
        <p14:creationId xmlns:p14="http://schemas.microsoft.com/office/powerpoint/2010/main" val="1155578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F23B2B02-2001-7FDA-C8EA-11500B6DD10F}"/>
              </a:ext>
            </a:extLst>
          </p:cNvPr>
          <p:cNvPicPr>
            <a:picLocks noChangeAspect="1"/>
          </p:cNvPicPr>
          <p:nvPr/>
        </p:nvPicPr>
        <p:blipFill>
          <a:blip r:embed="rId3"/>
          <a:stretch>
            <a:fillRect/>
          </a:stretch>
        </p:blipFill>
        <p:spPr>
          <a:xfrm>
            <a:off x="468884" y="983411"/>
            <a:ext cx="11314799" cy="4891178"/>
          </a:xfrm>
          <a:prstGeom prst="rect">
            <a:avLst/>
          </a:prstGeom>
        </p:spPr>
      </p:pic>
    </p:spTree>
    <p:extLst>
      <p:ext uri="{BB962C8B-B14F-4D97-AF65-F5344CB8AC3E}">
        <p14:creationId xmlns:p14="http://schemas.microsoft.com/office/powerpoint/2010/main" val="1768187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5A89B1DF-1742-9366-B950-A9643BD091EF}"/>
              </a:ext>
            </a:extLst>
          </p:cNvPr>
          <p:cNvPicPr>
            <a:picLocks noChangeAspect="1"/>
          </p:cNvPicPr>
          <p:nvPr/>
        </p:nvPicPr>
        <p:blipFill>
          <a:blip r:embed="rId3"/>
          <a:stretch>
            <a:fillRect/>
          </a:stretch>
        </p:blipFill>
        <p:spPr>
          <a:xfrm>
            <a:off x="388189" y="1409418"/>
            <a:ext cx="11516264" cy="4707026"/>
          </a:xfrm>
          <a:prstGeom prst="rect">
            <a:avLst/>
          </a:prstGeom>
        </p:spPr>
      </p:pic>
    </p:spTree>
    <p:extLst>
      <p:ext uri="{BB962C8B-B14F-4D97-AF65-F5344CB8AC3E}">
        <p14:creationId xmlns:p14="http://schemas.microsoft.com/office/powerpoint/2010/main" val="41675325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2DB44D5B-56D3-734E-88A4-0B1A0CE49F4A}"/>
              </a:ext>
            </a:extLst>
          </p:cNvPr>
          <p:cNvSpPr txBox="1"/>
          <p:nvPr/>
        </p:nvSpPr>
        <p:spPr>
          <a:xfrm>
            <a:off x="310551" y="595222"/>
            <a:ext cx="11601302" cy="5092291"/>
          </a:xfrm>
          <a:prstGeom prst="rect">
            <a:avLst/>
          </a:prstGeom>
          <a:noFill/>
        </p:spPr>
        <p:txBody>
          <a:bodyPr wrap="square">
            <a:spAutoFit/>
          </a:bodyPr>
          <a:lstStyle/>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1</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Qual a definição de carga elétrica apresentada no texto?</a:t>
            </a:r>
          </a:p>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2. </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Segundo o Sistema Internacional de Unidades, qual é a unidade de grandeza da carga elétrica?</a:t>
            </a:r>
          </a:p>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3.</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O que significa dizer que o átomo tem uma carga elementar?</a:t>
            </a:r>
          </a:p>
          <a:p>
            <a:pPr algn="just">
              <a:lnSpc>
                <a:spcPct val="115000"/>
              </a:lnSpc>
              <a:spcAft>
                <a:spcPts val="800"/>
              </a:spcAft>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Considere as informações do texto 1 e marque V ou F para as afirmações a seguir:</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 A unidade de medida da carga elétrica é Newton.</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 No Sistema Internacional de Unidades é o Coulomb, representado pela letra C,</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 Se um corpo está neutro, isso significa dizer que a quantidade de prótons é igual à quantidade de elétrons.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 Uma partícula está carregada negativamente se possui mais prótons do que elétrons.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 A carga elementar ou carga do elétron tem valor de</a:t>
            </a:r>
            <a:r>
              <a:rPr lang="pt-BR" sz="2200" i="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1,6</a:t>
            </a:r>
            <a:r>
              <a:rPr lang="pt-BR" sz="22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200" baseline="30000" dirty="0">
                <a:effectLst/>
                <a:latin typeface="Arial Unicode MS"/>
                <a:ea typeface="Arial Unicode MS"/>
                <a:cs typeface="Arial Unicode MS"/>
              </a:rPr>
              <a:t>−19</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C, negativo para prótons e positivo para elétrons, por convenção.</a:t>
            </a:r>
            <a:endParaRPr lang="pt-BR" sz="2200" dirty="0">
              <a:effectLst/>
              <a:latin typeface="Calibri" panose="020F0502020204030204" pitchFamily="34" charset="0"/>
              <a:ea typeface="Calibri" panose="020F0502020204030204" pitchFamily="34" charset="0"/>
            </a:endParaRPr>
          </a:p>
          <a:p>
            <a:pPr marL="228600" indent="-228600" algn="just">
              <a:lnSpc>
                <a:spcPct val="115000"/>
              </a:lnSpc>
              <a:spcAft>
                <a:spcPts val="800"/>
              </a:spcAft>
              <a:buAutoNum type="arabicPeriod"/>
              <a:tabLst>
                <a:tab pos="90170" algn="l"/>
                <a:tab pos="180340" algn="l"/>
              </a:tabLst>
            </a:pP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2718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9F9C8F19-2EF7-B19F-01DE-8D462A841DCA}"/>
              </a:ext>
            </a:extLst>
          </p:cNvPr>
          <p:cNvPicPr>
            <a:picLocks noChangeAspect="1"/>
          </p:cNvPicPr>
          <p:nvPr/>
        </p:nvPicPr>
        <p:blipFill>
          <a:blip r:embed="rId3"/>
          <a:stretch>
            <a:fillRect/>
          </a:stretch>
        </p:blipFill>
        <p:spPr>
          <a:xfrm>
            <a:off x="207034" y="635804"/>
            <a:ext cx="11757804" cy="5586392"/>
          </a:xfrm>
          <a:prstGeom prst="rect">
            <a:avLst/>
          </a:prstGeom>
        </p:spPr>
      </p:pic>
    </p:spTree>
    <p:extLst>
      <p:ext uri="{BB962C8B-B14F-4D97-AF65-F5344CB8AC3E}">
        <p14:creationId xmlns:p14="http://schemas.microsoft.com/office/powerpoint/2010/main" val="36959291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82654"/>
            <a:ext cx="12192000" cy="6775346"/>
          </a:xfrm>
          <a:prstGeom prst="rect">
            <a:avLst/>
          </a:prstGeom>
        </p:spPr>
      </p:pic>
      <p:sp>
        <p:nvSpPr>
          <p:cNvPr id="4" name="CaixaDeTexto 3">
            <a:extLst>
              <a:ext uri="{FF2B5EF4-FFF2-40B4-BE49-F238E27FC236}">
                <a16:creationId xmlns:a16="http://schemas.microsoft.com/office/drawing/2014/main" id="{214B54DD-5956-6E15-0138-F6D5838F9C96}"/>
              </a:ext>
            </a:extLst>
          </p:cNvPr>
          <p:cNvSpPr txBox="1"/>
          <p:nvPr/>
        </p:nvSpPr>
        <p:spPr>
          <a:xfrm>
            <a:off x="318247" y="685462"/>
            <a:ext cx="11049000" cy="2985689"/>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.Após a leitura do texto 2, marque  V ou F para as alternativas a seguir.</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)Em um sistema eletricamente isolado, a carga elétrica total permanece constante.</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somatório inicial de cargas é igual ao somatório final.</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)Cargas elétricas de sinais contrários se atraem.</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)Cargas elétricas de mesmo sinal se repelem.</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Dois corpos de mesma carga se atraem.</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696023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AC388C6C-4D08-B39B-B0A4-F6D07A015A10}"/>
              </a:ext>
            </a:extLst>
          </p:cNvPr>
          <p:cNvPicPr>
            <a:picLocks noChangeAspect="1"/>
          </p:cNvPicPr>
          <p:nvPr/>
        </p:nvPicPr>
        <p:blipFill>
          <a:blip r:embed="rId3"/>
          <a:stretch>
            <a:fillRect/>
          </a:stretch>
        </p:blipFill>
        <p:spPr>
          <a:xfrm>
            <a:off x="468884" y="651919"/>
            <a:ext cx="11452822" cy="5586955"/>
          </a:xfrm>
          <a:prstGeom prst="rect">
            <a:avLst/>
          </a:prstGeom>
        </p:spPr>
      </p:pic>
    </p:spTree>
    <p:extLst>
      <p:ext uri="{BB962C8B-B14F-4D97-AF65-F5344CB8AC3E}">
        <p14:creationId xmlns:p14="http://schemas.microsoft.com/office/powerpoint/2010/main" val="15473304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1FAEAC4D-556A-00B4-26F8-F8A03F9ADC12}"/>
              </a:ext>
            </a:extLst>
          </p:cNvPr>
          <p:cNvSpPr txBox="1"/>
          <p:nvPr/>
        </p:nvSpPr>
        <p:spPr>
          <a:xfrm>
            <a:off x="379562" y="446723"/>
            <a:ext cx="11481759" cy="5869877"/>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Considere o texto 2 para responder a situação a seguir:</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Uma esfera A inicialmente neutra colocada em contato com outra esfera B idêntica a primeira, carregada positivamente com carga 4Q em um meio eletricamente isolado. Depois de separadas, qual é valor da carga elétrica de cada uma dessas esferas?</a:t>
            </a:r>
          </a:p>
          <a:p>
            <a:pPr algn="just">
              <a:lnSpc>
                <a:spcPct val="115000"/>
              </a:lnSpc>
              <a:spcAft>
                <a:spcPts val="800"/>
              </a:spcAft>
              <a:tabLst>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7.</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Para calcularmos a quantidade de carga elétrica de um corpo precisamos saber o número de elétrons ou prótons que ele tem em excesso. Sendo assim, qual deve ser a carga elétrica total de uma partícula com 35</a:t>
            </a:r>
            <a:r>
              <a:rPr lang="pt-BR" sz="24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13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elétrons?</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Dado a carga elementar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e= 1,6</a:t>
            </a:r>
            <a:r>
              <a:rPr lang="pt-BR" sz="2000" b="1"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000" b="1" dirty="0">
                <a:effectLst/>
                <a:latin typeface="Arial Unicode MS"/>
                <a:ea typeface="Arial Unicode MS"/>
                <a:cs typeface="Arial Unicode MS"/>
              </a:rPr>
              <a:t>10−</a:t>
            </a:r>
            <a:r>
              <a:rPr lang="pt-BR" sz="2000" b="1" baseline="30000" dirty="0">
                <a:effectLst/>
                <a:latin typeface="Arial Narrow" panose="020B0606020202030204" pitchFamily="34" charset="0"/>
                <a:ea typeface="Arial Narrow" panose="020B0606020202030204" pitchFamily="34" charset="0"/>
                <a:cs typeface="Arial Narrow" panose="020B0606020202030204" pitchFamily="34" charset="0"/>
              </a:rPr>
              <a:t>19</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1,6</a:t>
            </a:r>
            <a:r>
              <a:rPr lang="pt-BR" sz="20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000" baseline="30000" dirty="0">
                <a:effectLst/>
                <a:latin typeface="Arial Unicode MS"/>
                <a:ea typeface="Arial Unicode MS"/>
                <a:cs typeface="Arial Unicode MS"/>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56</a:t>
            </a:r>
            <a:r>
              <a:rPr lang="pt-BR" sz="20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000" baseline="30000" dirty="0">
                <a:effectLst/>
                <a:latin typeface="Arial Unicode MS"/>
                <a:ea typeface="Arial Unicode MS"/>
                <a:cs typeface="Arial Unicode MS"/>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35</a:t>
            </a:r>
            <a:r>
              <a:rPr lang="pt-BR" sz="20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000" baseline="30000" dirty="0">
                <a:effectLst/>
                <a:latin typeface="Arial Unicode MS"/>
                <a:ea typeface="Arial Unicode MS"/>
                <a:cs typeface="Arial Unicode MS"/>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5,6</a:t>
            </a:r>
            <a:r>
              <a:rPr lang="pt-BR" sz="20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000" baseline="30000" dirty="0">
                <a:effectLst/>
                <a:latin typeface="Arial Unicode MS"/>
                <a:ea typeface="Arial Unicode MS"/>
                <a:cs typeface="Arial Unicode MS"/>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3,5</a:t>
            </a:r>
            <a:r>
              <a:rPr lang="pt-BR" sz="2000" dirty="0">
                <a:effectLst/>
                <a:latin typeface="Cambria Math" panose="02040503050406030204" pitchFamily="18" charset="0"/>
                <a:ea typeface="Cambria Math" panose="02040503050406030204" pitchFamily="18" charset="0"/>
                <a:cs typeface="Cambria Math" panose="02040503050406030204" pitchFamily="18" charset="0"/>
              </a:rPr>
              <a:t>⋅</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000" baseline="30000" dirty="0">
                <a:effectLst/>
                <a:latin typeface="Arial Unicode MS"/>
                <a:ea typeface="Arial Unicode MS"/>
                <a:cs typeface="Arial Unicode MS"/>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717204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C54AB377-F146-586A-C49A-7D35F917D1B5}"/>
              </a:ext>
            </a:extLst>
          </p:cNvPr>
          <p:cNvPicPr>
            <a:picLocks noChangeAspect="1"/>
          </p:cNvPicPr>
          <p:nvPr/>
        </p:nvPicPr>
        <p:blipFill>
          <a:blip r:embed="rId3"/>
          <a:stretch>
            <a:fillRect/>
          </a:stretch>
        </p:blipFill>
        <p:spPr>
          <a:xfrm>
            <a:off x="250166" y="749269"/>
            <a:ext cx="11309230" cy="5843764"/>
          </a:xfrm>
          <a:prstGeom prst="rect">
            <a:avLst/>
          </a:prstGeom>
        </p:spPr>
      </p:pic>
    </p:spTree>
    <p:extLst>
      <p:ext uri="{BB962C8B-B14F-4D97-AF65-F5344CB8AC3E}">
        <p14:creationId xmlns:p14="http://schemas.microsoft.com/office/powerpoint/2010/main" val="713166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813804E6-1C7F-01F3-2FDD-0C08CE3549B4}"/>
              </a:ext>
            </a:extLst>
          </p:cNvPr>
          <p:cNvPicPr>
            <a:picLocks noChangeAspect="1"/>
          </p:cNvPicPr>
          <p:nvPr/>
        </p:nvPicPr>
        <p:blipFill>
          <a:blip r:embed="rId3"/>
          <a:stretch>
            <a:fillRect/>
          </a:stretch>
        </p:blipFill>
        <p:spPr>
          <a:xfrm>
            <a:off x="468884" y="703806"/>
            <a:ext cx="11332052" cy="5934689"/>
          </a:xfrm>
          <a:prstGeom prst="rect">
            <a:avLst/>
          </a:prstGeom>
        </p:spPr>
      </p:pic>
    </p:spTree>
    <p:extLst>
      <p:ext uri="{BB962C8B-B14F-4D97-AF65-F5344CB8AC3E}">
        <p14:creationId xmlns:p14="http://schemas.microsoft.com/office/powerpoint/2010/main" val="15522203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EC5D2F82-13A5-C0E2-CDF6-5D4213BF03CF}"/>
              </a:ext>
            </a:extLst>
          </p:cNvPr>
          <p:cNvSpPr txBox="1"/>
          <p:nvPr/>
        </p:nvSpPr>
        <p:spPr>
          <a:xfrm>
            <a:off x="284672" y="836762"/>
            <a:ext cx="11629422" cy="3541290"/>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Após a leitura do texto 3, complete as frases com os processos de eletrização correspondentes aos conceitos apresentados a seguir. </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Na eletrização por_________, os dois corpos ficam carregados com cargas iguais e de sinais contrários. Portanto, ocorre uma atração.</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Na eletrização por__________, os dois corpos ficam carregados com cargas de sinais iguais. Portanto, ocorre uma repulsão.</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No processo de eletrização por__________, o corpo induzido sempre eletrizará com cargas de sinais contrários às do indutor. Portanto, ocorrerá uma atração.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703476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17AFD894-2C3B-23E7-9F57-9570079FCDF4}"/>
              </a:ext>
            </a:extLst>
          </p:cNvPr>
          <p:cNvSpPr txBox="1"/>
          <p:nvPr/>
        </p:nvSpPr>
        <p:spPr>
          <a:xfrm>
            <a:off x="167610" y="660920"/>
            <a:ext cx="11663082" cy="5375639"/>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Sobre os processos de eletrização descritos no texto 3, complete as frases a seguir:</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 Cargas mesmo sinal se _____ e de sinais contrários se _____.</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b) Quando o número de prótons for igual ao número de elétrons, esse corpo estará eletricamente ____.</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c) Uma propriedade física chamada de __________ é uma característica tanto de Prótons quanto de elétrons.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d) A carga elétrica do próton é ______.</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e) A carga elétrica do elétron é ______.</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f) A carga elétrica do nêutron é ______.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g) O ______, o  ______ e o  ______são as partículas fundamentais que constitui o _____.</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h) A eletrização de um corpo sempre ocorre com a perda ou o ______de ______.</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i) Um corpo está positivamente carregado quando ele ______ elétrons.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j) Um corpo está negativamente carregado quando ele ______ elétrons.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33032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0729AE42-EB22-831E-F2BC-DE4D6823B97E}"/>
              </a:ext>
            </a:extLst>
          </p:cNvPr>
          <p:cNvSpPr txBox="1"/>
          <p:nvPr/>
        </p:nvSpPr>
        <p:spPr>
          <a:xfrm>
            <a:off x="293298" y="776377"/>
            <a:ext cx="11575973" cy="1264303"/>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Considere as informações do texto 3 para analisar a seguinte situação: Durante uma tempestade, uma nuvem carregada positivamente aproxima-se de um edifício que possui um para-raios, conforme a figura a seguir:</a:t>
            </a: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D8308D30-80E8-7852-023F-E968F2A63F30}"/>
              </a:ext>
            </a:extLst>
          </p:cNvPr>
          <p:cNvPicPr>
            <a:picLocks noChangeAspect="1"/>
          </p:cNvPicPr>
          <p:nvPr/>
        </p:nvPicPr>
        <p:blipFill>
          <a:blip r:embed="rId3"/>
          <a:stretch>
            <a:fillRect/>
          </a:stretch>
        </p:blipFill>
        <p:spPr>
          <a:xfrm>
            <a:off x="4142630" y="2057545"/>
            <a:ext cx="3448531" cy="1962424"/>
          </a:xfrm>
          <a:prstGeom prst="rect">
            <a:avLst/>
          </a:prstGeom>
        </p:spPr>
      </p:pic>
      <p:sp>
        <p:nvSpPr>
          <p:cNvPr id="9" name="CaixaDeTexto 8">
            <a:extLst>
              <a:ext uri="{FF2B5EF4-FFF2-40B4-BE49-F238E27FC236}">
                <a16:creationId xmlns:a16="http://schemas.microsoft.com/office/drawing/2014/main" id="{14490C9F-C15B-57AF-EBB7-DC2715F1FF83}"/>
              </a:ext>
            </a:extLst>
          </p:cNvPr>
          <p:cNvSpPr txBox="1"/>
          <p:nvPr/>
        </p:nvSpPr>
        <p:spPr>
          <a:xfrm>
            <a:off x="468884" y="4955057"/>
            <a:ext cx="9670198" cy="467307"/>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Que tipo de eletrização ocorre nessa situação?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061882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8E00D645-DB89-0243-E289-F349E45F6551}"/>
              </a:ext>
            </a:extLst>
          </p:cNvPr>
          <p:cNvSpPr txBox="1"/>
          <p:nvPr/>
        </p:nvSpPr>
        <p:spPr>
          <a:xfrm>
            <a:off x="353683" y="485166"/>
            <a:ext cx="11490385" cy="5030160"/>
          </a:xfrm>
          <a:prstGeom prst="rect">
            <a:avLst/>
          </a:prstGeom>
          <a:noFill/>
        </p:spPr>
        <p:txBody>
          <a:bodyPr wrap="square">
            <a:spAutoFit/>
          </a:bodyPr>
          <a:lstStyle/>
          <a:p>
            <a:pPr marL="342900" lvl="0" indent="-342900" algn="just" fontAlgn="base">
              <a:lnSpc>
                <a:spcPct val="115000"/>
              </a:lnSpc>
              <a:spcAft>
                <a:spcPts val="800"/>
              </a:spcAft>
              <a:buFont typeface="+mj-lt"/>
              <a:buAutoNum type="arabicPeriod" startAt="11"/>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Caiu no Enem, 2018</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Em uma manhã ensolarada, uma jovem vai até um parque para acampar e ler. Ela monta sua barraca próxima de seu carro, de uma árvore e de um quiosque de madeira. Durante sua leitura, a jovem não percebe a aproximação de uma tempestade com muitos relâmpagos.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melhor maneira de essa jovem se proteger dos relâmpagos é</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entrar no carro.</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entrar na barraca.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entrar no quiosque.</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abrir um guarda-chuva.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ficar embaixo da árvore.</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323371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107577" y="41327"/>
            <a:ext cx="12192000" cy="6775346"/>
          </a:xfrm>
          <a:prstGeom prst="rect">
            <a:avLst/>
          </a:prstGeom>
        </p:spPr>
      </p:pic>
      <p:sp>
        <p:nvSpPr>
          <p:cNvPr id="4" name="CaixaDeTexto 3">
            <a:extLst>
              <a:ext uri="{FF2B5EF4-FFF2-40B4-BE49-F238E27FC236}">
                <a16:creationId xmlns:a16="http://schemas.microsoft.com/office/drawing/2014/main" id="{8605837C-F5ED-8A74-C15B-F434D450B09C}"/>
              </a:ext>
            </a:extLst>
          </p:cNvPr>
          <p:cNvSpPr txBox="1"/>
          <p:nvPr/>
        </p:nvSpPr>
        <p:spPr>
          <a:xfrm>
            <a:off x="327804" y="622615"/>
            <a:ext cx="11505607" cy="229417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12. Caiu no Enem, 2020</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Observe a tirinha a seguir</a:t>
            </a:r>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p>
          <a:p>
            <a:pPr algn="just">
              <a:lnSpc>
                <a:spcPct val="115000"/>
              </a:lnSpc>
              <a:spcAft>
                <a:spcPts val="800"/>
              </a:spcAft>
            </a:pPr>
            <a:endParaRPr lang="pt-BR" sz="1200" dirty="0">
              <a:latin typeface="Arial Narrow" panose="020B0606020202030204" pitchFamily="34" charset="0"/>
              <a:ea typeface="Calibri" panose="020F0502020204030204" pitchFamily="34" charset="0"/>
            </a:endParaRPr>
          </a:p>
          <a:p>
            <a:pPr algn="just">
              <a:lnSpc>
                <a:spcPct val="115000"/>
              </a:lnSpc>
              <a:spcAft>
                <a:spcPts val="800"/>
              </a:spcAft>
            </a:pPr>
            <a:endParaRPr lang="pt-BR" sz="1200" dirty="0">
              <a:effectLst/>
              <a:latin typeface="Arial Narrow" panose="020B0606020202030204" pitchFamily="34" charset="0"/>
              <a:ea typeface="Calibri" panose="020F0502020204030204" pitchFamily="34" charset="0"/>
            </a:endParaRPr>
          </a:p>
          <a:p>
            <a:pPr algn="just">
              <a:lnSpc>
                <a:spcPct val="115000"/>
              </a:lnSpc>
              <a:spcAft>
                <a:spcPts val="800"/>
              </a:spcAft>
            </a:pPr>
            <a:endParaRPr lang="pt-BR" sz="1200" dirty="0">
              <a:latin typeface="Arial Narrow" panose="020B0606020202030204" pitchFamily="34" charset="0"/>
              <a:ea typeface="Calibri" panose="020F0502020204030204" pitchFamily="34" charset="0"/>
            </a:endParaRPr>
          </a:p>
          <a:p>
            <a:pPr algn="just">
              <a:lnSpc>
                <a:spcPct val="115000"/>
              </a:lnSpc>
              <a:spcAft>
                <a:spcPts val="800"/>
              </a:spcAft>
            </a:pPr>
            <a:endParaRPr lang="pt-BR" sz="11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8E32F95F-8C39-50C0-0694-0DE83D118A35}"/>
              </a:ext>
            </a:extLst>
          </p:cNvPr>
          <p:cNvPicPr>
            <a:picLocks noChangeAspect="1"/>
          </p:cNvPicPr>
          <p:nvPr/>
        </p:nvPicPr>
        <p:blipFill>
          <a:blip r:embed="rId3"/>
          <a:stretch>
            <a:fillRect/>
          </a:stretch>
        </p:blipFill>
        <p:spPr>
          <a:xfrm>
            <a:off x="2371205" y="1603119"/>
            <a:ext cx="7449590" cy="2067213"/>
          </a:xfrm>
          <a:prstGeom prst="rect">
            <a:avLst/>
          </a:prstGeom>
        </p:spPr>
      </p:pic>
      <p:sp>
        <p:nvSpPr>
          <p:cNvPr id="9" name="CaixaDeTexto 8">
            <a:extLst>
              <a:ext uri="{FF2B5EF4-FFF2-40B4-BE49-F238E27FC236}">
                <a16:creationId xmlns:a16="http://schemas.microsoft.com/office/drawing/2014/main" id="{5139BCB4-1FB3-3A0D-04FD-CCC851F0CE16}"/>
              </a:ext>
            </a:extLst>
          </p:cNvPr>
          <p:cNvSpPr txBox="1"/>
          <p:nvPr/>
        </p:nvSpPr>
        <p:spPr>
          <a:xfrm>
            <a:off x="392206" y="3597436"/>
            <a:ext cx="11622741" cy="2705934"/>
          </a:xfrm>
          <a:prstGeom prst="rect">
            <a:avLst/>
          </a:prstGeom>
          <a:noFill/>
        </p:spPr>
        <p:txBody>
          <a:bodyPr wrap="square">
            <a:spAutoFit/>
          </a:bodyPr>
          <a:lstStyle/>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Por qual motivo ocorre a eletrização ilustrada na tirinha?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Troca de átomos entre a calça e os pelos do gato.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Diminuição do número de prótons nos pelos do gato.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Criação de novas partículas eletrizadas nos pelos do gato.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Movimentação de elétrons entre a calça e os pelos do gato.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Repulsão entre partículas elétricas da calça e dos pelos do gato.</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741509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927095FE-3053-B32D-06E6-D9B2B4E0585A}"/>
              </a:ext>
            </a:extLst>
          </p:cNvPr>
          <p:cNvSpPr txBox="1"/>
          <p:nvPr/>
        </p:nvSpPr>
        <p:spPr>
          <a:xfrm>
            <a:off x="345056" y="481016"/>
            <a:ext cx="11461461" cy="5734455"/>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13. Caiu no Enem, 2020</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Há muitos mitos em relação a como se proteger de raios, cobrir espelhos e não pegar em facas, garfos e outros objetos metálicos, por exemplo. Mas, de fato, se houver uma tempestade com raios, alguns cuidados são importantes, como evitar ambientes abertos. Um bom abrigo para proteção é o interior de um automóvel, desde que este não seja conversível.</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1000" dirty="0">
                <a:effectLst/>
                <a:latin typeface="Arial Narrow" panose="020B0606020202030204" pitchFamily="34" charset="0"/>
                <a:ea typeface="Arial Narrow" panose="020B0606020202030204" pitchFamily="34" charset="0"/>
                <a:cs typeface="Arial Narrow" panose="020B0606020202030204" pitchFamily="34" charset="0"/>
              </a:rPr>
              <a:t>OLIVEIRA, A. Ralos nas tempestades de verão. Disponível em: </a:t>
            </a:r>
            <a:r>
              <a:rPr lang="pt-BR" sz="1000" dirty="0" err="1">
                <a:effectLst/>
                <a:latin typeface="Arial Narrow" panose="020B0606020202030204" pitchFamily="34" charset="0"/>
                <a:ea typeface="Arial Narrow" panose="020B0606020202030204" pitchFamily="34" charset="0"/>
                <a:cs typeface="Arial Narrow" panose="020B0606020202030204" pitchFamily="34" charset="0"/>
              </a:rPr>
              <a:t>hitp:icienciahoje</a:t>
            </a:r>
            <a:r>
              <a:rPr lang="pt-BR" sz="1000" dirty="0">
                <a:effectLst/>
                <a:latin typeface="Arial Narrow" panose="020B0606020202030204" pitchFamily="34" charset="0"/>
                <a:ea typeface="Arial Narrow" panose="020B0606020202030204" pitchFamily="34" charset="0"/>
                <a:cs typeface="Arial Narrow" panose="020B0606020202030204" pitchFamily="34" charset="0"/>
              </a:rPr>
              <a:t> uol com.br. Acesso em: 10 dez. 2014 (adaptado).</a:t>
            </a:r>
            <a:endParaRPr lang="pt-BR" sz="1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Qual o motivo físico da proteção fornecida pelos automóveis, conforme citado no texto?</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Isolamento elétrico dos pneus.</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Efeito de para-raios da antena.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Blindagem pela carcaça metálica.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Escoamento da água pela lataria.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Aterramento pelo fio terra da bateria.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2274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6FD56DFD-6136-5969-AE2D-5E8C186B246E}"/>
              </a:ext>
            </a:extLst>
          </p:cNvPr>
          <p:cNvPicPr>
            <a:picLocks noChangeAspect="1"/>
          </p:cNvPicPr>
          <p:nvPr/>
        </p:nvPicPr>
        <p:blipFill>
          <a:blip r:embed="rId3"/>
          <a:stretch>
            <a:fillRect/>
          </a:stretch>
        </p:blipFill>
        <p:spPr>
          <a:xfrm>
            <a:off x="388189" y="733096"/>
            <a:ext cx="11481757" cy="5597934"/>
          </a:xfrm>
          <a:prstGeom prst="rect">
            <a:avLst/>
          </a:prstGeom>
        </p:spPr>
      </p:pic>
    </p:spTree>
    <p:extLst>
      <p:ext uri="{BB962C8B-B14F-4D97-AF65-F5344CB8AC3E}">
        <p14:creationId xmlns:p14="http://schemas.microsoft.com/office/powerpoint/2010/main" val="21749702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3279672C-AABB-FAAE-2823-3A985282CFAF}"/>
              </a:ext>
            </a:extLst>
          </p:cNvPr>
          <p:cNvPicPr>
            <a:picLocks noChangeAspect="1"/>
          </p:cNvPicPr>
          <p:nvPr/>
        </p:nvPicPr>
        <p:blipFill>
          <a:blip r:embed="rId3"/>
          <a:stretch>
            <a:fillRect/>
          </a:stretch>
        </p:blipFill>
        <p:spPr>
          <a:xfrm>
            <a:off x="353683" y="561975"/>
            <a:ext cx="11369433" cy="5986924"/>
          </a:xfrm>
          <a:prstGeom prst="rect">
            <a:avLst/>
          </a:prstGeom>
        </p:spPr>
      </p:pic>
    </p:spTree>
    <p:extLst>
      <p:ext uri="{BB962C8B-B14F-4D97-AF65-F5344CB8AC3E}">
        <p14:creationId xmlns:p14="http://schemas.microsoft.com/office/powerpoint/2010/main" val="15735682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pic>
        <p:nvPicPr>
          <p:cNvPr id="4" name="Imagem 3">
            <a:extLst>
              <a:ext uri="{FF2B5EF4-FFF2-40B4-BE49-F238E27FC236}">
                <a16:creationId xmlns:a16="http://schemas.microsoft.com/office/drawing/2014/main" id="{2BC0FA05-A726-2460-A15F-281026815632}"/>
              </a:ext>
            </a:extLst>
          </p:cNvPr>
          <p:cNvPicPr>
            <a:picLocks noChangeAspect="1"/>
          </p:cNvPicPr>
          <p:nvPr/>
        </p:nvPicPr>
        <p:blipFill>
          <a:blip r:embed="rId3"/>
          <a:stretch>
            <a:fillRect/>
          </a:stretch>
        </p:blipFill>
        <p:spPr>
          <a:xfrm>
            <a:off x="468884" y="642665"/>
            <a:ext cx="11447252" cy="3896269"/>
          </a:xfrm>
          <a:prstGeom prst="rect">
            <a:avLst/>
          </a:prstGeom>
        </p:spPr>
      </p:pic>
      <p:pic>
        <p:nvPicPr>
          <p:cNvPr id="7" name="Imagem 6">
            <a:extLst>
              <a:ext uri="{FF2B5EF4-FFF2-40B4-BE49-F238E27FC236}">
                <a16:creationId xmlns:a16="http://schemas.microsoft.com/office/drawing/2014/main" id="{5E2C789B-2807-2A5B-6FF7-B4442267CB0C}"/>
              </a:ext>
            </a:extLst>
          </p:cNvPr>
          <p:cNvPicPr>
            <a:picLocks noChangeAspect="1"/>
          </p:cNvPicPr>
          <p:nvPr/>
        </p:nvPicPr>
        <p:blipFill>
          <a:blip r:embed="rId4"/>
          <a:stretch>
            <a:fillRect/>
          </a:stretch>
        </p:blipFill>
        <p:spPr>
          <a:xfrm>
            <a:off x="388188" y="4446614"/>
            <a:ext cx="11527948" cy="1874116"/>
          </a:xfrm>
          <a:prstGeom prst="rect">
            <a:avLst/>
          </a:prstGeom>
        </p:spPr>
      </p:pic>
    </p:spTree>
    <p:extLst>
      <p:ext uri="{BB962C8B-B14F-4D97-AF65-F5344CB8AC3E}">
        <p14:creationId xmlns:p14="http://schemas.microsoft.com/office/powerpoint/2010/main" val="18802940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5EE5581D-855A-8347-1FF8-A28298CC2160}"/>
              </a:ext>
            </a:extLst>
          </p:cNvPr>
          <p:cNvSpPr txBox="1"/>
          <p:nvPr/>
        </p:nvSpPr>
        <p:spPr>
          <a:xfrm>
            <a:off x="352145" y="888318"/>
            <a:ext cx="11526090" cy="5207323"/>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acordo com o texto 5, qual a definição de campo elétrico?</a:t>
            </a: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que interfere na atração e repulsão entre cargas elétricas?</a:t>
            </a: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Marque V ou F para as afirmações referentes ao texto 5 “Campo elétrico”.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As cargas de mesmo sinal sofrem atração elétrica.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Toda carga elétrica apresenta o mesmo campo elétrico.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O campo elétrico das cargas positivas sempre deve apontar para “fora” das cargas.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Entre cargas de sinal diferente, a resultante do campo elétrico aponta sempre em direção à outra carga.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No Sistema Internacional de Unidades a unidade do campo elétrico é representado pela letra “E”.</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endParaRPr lang="pt-BR" sz="1050" dirty="0">
              <a:effectLst/>
              <a:latin typeface="Calibri" panose="020F0502020204030204" pitchFamily="34" charset="0"/>
              <a:ea typeface="Calibri" panose="020F0502020204030204" pitchFamily="34" charset="0"/>
            </a:endParaRPr>
          </a:p>
          <a:p>
            <a:pPr algn="just">
              <a:lnSpc>
                <a:spcPct val="115000"/>
              </a:lnSpc>
              <a:spcAft>
                <a:spcPts val="800"/>
              </a:spcAft>
            </a:pP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17522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C870E243-4AD2-C8C6-8CA9-19CA37342DEB}"/>
              </a:ext>
            </a:extLst>
          </p:cNvPr>
          <p:cNvSpPr txBox="1"/>
          <p:nvPr/>
        </p:nvSpPr>
        <p:spPr>
          <a:xfrm>
            <a:off x="362309" y="793630"/>
            <a:ext cx="11531614" cy="3550780"/>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17.</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Utilize os dados do texto 5 para calcular o campo elétrico gerado por uma carga puntiforme de 2,0 C a uma distância de 50 cm da carga é equivalente 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72.10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V/m</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7,2.10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V/m</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81.10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V/m</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720.10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V/m</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54.10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V/m</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264855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D34715E0-8B1C-7E53-E837-023E8CA332B2}"/>
              </a:ext>
            </a:extLst>
          </p:cNvPr>
          <p:cNvSpPr txBox="1"/>
          <p:nvPr/>
        </p:nvSpPr>
        <p:spPr>
          <a:xfrm>
            <a:off x="336429" y="525630"/>
            <a:ext cx="11467367" cy="1971502"/>
          </a:xfrm>
          <a:prstGeom prst="rect">
            <a:avLst/>
          </a:prstGeom>
          <a:noFill/>
        </p:spPr>
        <p:txBody>
          <a:bodyPr wrap="square">
            <a:spAutoFit/>
          </a:bodyPr>
          <a:lstStyle/>
          <a:p>
            <a:pPr>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Segundo o texto 5, a relação que pode ser estabelecida entre o campo elétrico e a força elétrica é dada pela seguinte equação:</a:t>
            </a:r>
          </a:p>
          <a:p>
            <a:pPr>
              <a:lnSpc>
                <a:spcPct val="115000"/>
              </a:lnSpc>
              <a:spcAft>
                <a:spcPts val="800"/>
              </a:spcAft>
            </a:pPr>
            <a:endParaRPr lang="pt-BR" sz="2400" dirty="0">
              <a:latin typeface="Arial Narrow" panose="020B0606020202030204" pitchFamily="34" charset="0"/>
              <a:ea typeface="Calibri" panose="020F0502020204030204" pitchFamily="34" charset="0"/>
            </a:endParaRPr>
          </a:p>
          <a:p>
            <a:pPr>
              <a:lnSpc>
                <a:spcPct val="115000"/>
              </a:lnSpc>
              <a:spcAft>
                <a:spcPts val="800"/>
              </a:spcAft>
            </a:pP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39D7F6EC-8687-A4EA-1E23-40CC48AC065D}"/>
              </a:ext>
            </a:extLst>
          </p:cNvPr>
          <p:cNvPicPr>
            <a:picLocks noChangeAspect="1"/>
          </p:cNvPicPr>
          <p:nvPr/>
        </p:nvPicPr>
        <p:blipFill>
          <a:blip r:embed="rId3"/>
          <a:stretch>
            <a:fillRect/>
          </a:stretch>
        </p:blipFill>
        <p:spPr>
          <a:xfrm>
            <a:off x="5392036" y="1538216"/>
            <a:ext cx="1483893" cy="1181618"/>
          </a:xfrm>
          <a:prstGeom prst="rect">
            <a:avLst/>
          </a:prstGeom>
        </p:spPr>
      </p:pic>
      <p:sp>
        <p:nvSpPr>
          <p:cNvPr id="9" name="CaixaDeTexto 8">
            <a:extLst>
              <a:ext uri="{FF2B5EF4-FFF2-40B4-BE49-F238E27FC236}">
                <a16:creationId xmlns:a16="http://schemas.microsoft.com/office/drawing/2014/main" id="{44F5B269-A108-230E-6F4A-CCE145B65AD4}"/>
              </a:ext>
            </a:extLst>
          </p:cNvPr>
          <p:cNvSpPr txBox="1"/>
          <p:nvPr/>
        </p:nvSpPr>
        <p:spPr>
          <a:xfrm>
            <a:off x="336430" y="2843810"/>
            <a:ext cx="11467368" cy="3626185"/>
          </a:xfrm>
          <a:prstGeom prst="rect">
            <a:avLst/>
          </a:prstGeom>
          <a:noFill/>
        </p:spPr>
        <p:txBody>
          <a:bodyPr wrap="square">
            <a:spAutoFit/>
          </a:bodyPr>
          <a:lstStyle/>
          <a:p>
            <a:pPr>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Sendo assim, considere que uma partícula puntiforme, de carga elétrica igual a 2,0.10</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 é deixada em uma região de campo elétrico igual a 100 V/m. Calcule o módulo da força elétrica produzida sobre essa carga.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50.10</a:t>
            </a:r>
            <a:r>
              <a:rPr lang="pt-BR" sz="2000" baseline="30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100.10</a:t>
            </a:r>
            <a:r>
              <a:rPr lang="pt-BR" sz="2000" baseline="30000"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200.10</a:t>
            </a:r>
            <a:r>
              <a:rPr lang="pt-BR" sz="2000" baseline="30000" dirty="0">
                <a:effectLst/>
                <a:latin typeface="Arial Narrow" panose="020B0606020202030204" pitchFamily="34" charset="0"/>
                <a:ea typeface="Arial Narrow" panose="020B0606020202030204" pitchFamily="34" charset="0"/>
                <a:cs typeface="Arial Narrow" panose="020B0606020202030204" pitchFamily="34" charset="0"/>
              </a:rPr>
              <a:t>-6</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20.10</a:t>
            </a:r>
            <a:r>
              <a:rPr lang="pt-BR" sz="2000" baseline="300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a:t>
            </a:r>
            <a:endParaRPr lang="pt-BR" sz="2000" dirty="0">
              <a:effectLst/>
              <a:latin typeface="Calibri" panose="020F0502020204030204" pitchFamily="34" charset="0"/>
              <a:ea typeface="Calibri" panose="020F0502020204030204" pitchFamily="34" charset="0"/>
            </a:endParaRPr>
          </a:p>
          <a:p>
            <a:pPr marL="342900" lvl="0" indent="-342900" algn="just" fontAlgn="base">
              <a:lnSpc>
                <a:spcPct val="115000"/>
              </a:lnSpc>
              <a:spcAft>
                <a:spcPts val="800"/>
              </a:spcAft>
              <a:buFont typeface="+mj-lt"/>
              <a:buAutoNum type="alphaUcParenBoth"/>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2.10</a:t>
            </a:r>
            <a:r>
              <a:rPr lang="pt-BR" sz="2000" baseline="300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334745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D34715E0-8B1C-7E53-E837-023E8CA332B2}"/>
              </a:ext>
            </a:extLst>
          </p:cNvPr>
          <p:cNvSpPr txBox="1"/>
          <p:nvPr/>
        </p:nvSpPr>
        <p:spPr>
          <a:xfrm>
            <a:off x="173048" y="525630"/>
            <a:ext cx="11346598" cy="1019446"/>
          </a:xfrm>
          <a:prstGeom prst="rect">
            <a:avLst/>
          </a:prstGeom>
          <a:noFill/>
        </p:spPr>
        <p:txBody>
          <a:bodyPr wrap="square">
            <a:spAutoFit/>
          </a:bodyPr>
          <a:lstStyle/>
          <a:p>
            <a:pPr>
              <a:lnSpc>
                <a:spcPct val="115000"/>
              </a:lnSpc>
              <a:spcAft>
                <a:spcPts val="800"/>
              </a:spcAft>
            </a:pPr>
            <a:endParaRPr lang="pt-BR" sz="2400" dirty="0">
              <a:latin typeface="Arial Narrow" panose="020B0606020202030204" pitchFamily="34" charset="0"/>
              <a:ea typeface="Calibri" panose="020F0502020204030204" pitchFamily="34" charset="0"/>
            </a:endParaRPr>
          </a:p>
          <a:p>
            <a:pPr>
              <a:lnSpc>
                <a:spcPct val="115000"/>
              </a:lnSpc>
              <a:spcAft>
                <a:spcPts val="800"/>
              </a:spcAft>
            </a:pPr>
            <a:endParaRPr lang="pt-BR" sz="24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D4FC7561-F7BB-32F4-EFD1-31B2CFBAB638}"/>
              </a:ext>
            </a:extLst>
          </p:cNvPr>
          <p:cNvSpPr txBox="1"/>
          <p:nvPr/>
        </p:nvSpPr>
        <p:spPr>
          <a:xfrm>
            <a:off x="359067" y="707366"/>
            <a:ext cx="11346598" cy="4560416"/>
          </a:xfrm>
          <a:prstGeom prst="rect">
            <a:avLst/>
          </a:prstGeom>
          <a:noFill/>
        </p:spPr>
        <p:txBody>
          <a:bodyPr wrap="square">
            <a:spAutoFit/>
          </a:bodyPr>
          <a:lstStyle/>
          <a:p>
            <a:pPr>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19. Caiu no vestibular UEG-GO 2020</a:t>
            </a:r>
            <a:endParaRPr lang="pt-BR" sz="2400" dirty="0">
              <a:effectLst/>
              <a:latin typeface="Calibri" panose="020F0502020204030204" pitchFamily="34" charset="0"/>
              <a:ea typeface="Calibri" panose="020F0502020204030204" pitchFamily="34" charset="0"/>
            </a:endParaRPr>
          </a:p>
          <a:p>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figura a seguir representa as linhas de campo elétrico de duas cargas puntiformes.</a:t>
            </a:r>
          </a:p>
          <a:p>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endParaRPr lang="pt-BR" sz="24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endParaRPr lang="pt-BR" sz="2400" dirty="0">
              <a:effectLst/>
              <a:latin typeface="Arial Narrow" panose="020B0606020202030204" pitchFamily="34" charset="0"/>
              <a:ea typeface="Arial Narrow" panose="020B0606020202030204" pitchFamily="34" charset="0"/>
              <a:cs typeface="Arial Narrow" panose="020B0606020202030204" pitchFamily="34" charset="0"/>
            </a:endParaRPr>
          </a:p>
          <a:p>
            <a:r>
              <a:rPr lang="pt-BR" sz="1200" dirty="0">
                <a:effectLst/>
                <a:latin typeface="Arial Narrow" panose="020B0606020202030204" pitchFamily="34" charset="0"/>
                <a:ea typeface="Arial Narrow" panose="020B0606020202030204" pitchFamily="34" charset="0"/>
                <a:cs typeface="Arial Narrow" panose="020B0606020202030204" pitchFamily="34" charset="0"/>
              </a:rPr>
              <a:t>.</a:t>
            </a:r>
          </a:p>
          <a:p>
            <a:endParaRPr lang="pt-BR" sz="1200" dirty="0">
              <a:latin typeface="Arial Narrow" panose="020B0606020202030204" pitchFamily="34" charset="0"/>
            </a:endParaRPr>
          </a:p>
          <a:p>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Com base na análise da figura, responda aos itens a seguir.</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Quais são os sinais das cargas A e B? Justifique.</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Crie uma relação entre os módulos das cargas A e B. Justifique.</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Seria possível às linhas de campo elétrico se cruzarem? Justifique.</a:t>
            </a:r>
            <a:endParaRPr lang="pt-BR" sz="2400" dirty="0">
              <a:latin typeface="Arial Narrow" panose="020B0606020202030204" pitchFamily="34" charset="0"/>
            </a:endParaRPr>
          </a:p>
          <a:p>
            <a:endParaRPr lang="pt-BR" dirty="0"/>
          </a:p>
        </p:txBody>
      </p:sp>
      <p:pic>
        <p:nvPicPr>
          <p:cNvPr id="10" name="Imagem 9">
            <a:extLst>
              <a:ext uri="{FF2B5EF4-FFF2-40B4-BE49-F238E27FC236}">
                <a16:creationId xmlns:a16="http://schemas.microsoft.com/office/drawing/2014/main" id="{F4B3A40B-02F3-7244-2565-54D65101B91D}"/>
              </a:ext>
            </a:extLst>
          </p:cNvPr>
          <p:cNvPicPr>
            <a:picLocks noChangeAspect="1"/>
          </p:cNvPicPr>
          <p:nvPr/>
        </p:nvPicPr>
        <p:blipFill>
          <a:blip r:embed="rId3"/>
          <a:stretch>
            <a:fillRect/>
          </a:stretch>
        </p:blipFill>
        <p:spPr>
          <a:xfrm>
            <a:off x="3846358" y="1925987"/>
            <a:ext cx="2172003" cy="1448002"/>
          </a:xfrm>
          <a:prstGeom prst="rect">
            <a:avLst/>
          </a:prstGeom>
        </p:spPr>
      </p:pic>
    </p:spTree>
    <p:extLst>
      <p:ext uri="{BB962C8B-B14F-4D97-AF65-F5344CB8AC3E}">
        <p14:creationId xmlns:p14="http://schemas.microsoft.com/office/powerpoint/2010/main" val="39927916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D34715E0-8B1C-7E53-E837-023E8CA332B2}"/>
              </a:ext>
            </a:extLst>
          </p:cNvPr>
          <p:cNvSpPr txBox="1"/>
          <p:nvPr/>
        </p:nvSpPr>
        <p:spPr>
          <a:xfrm>
            <a:off x="173048" y="525630"/>
            <a:ext cx="11346598" cy="1019446"/>
          </a:xfrm>
          <a:prstGeom prst="rect">
            <a:avLst/>
          </a:prstGeom>
          <a:noFill/>
        </p:spPr>
        <p:txBody>
          <a:bodyPr wrap="square">
            <a:spAutoFit/>
          </a:bodyPr>
          <a:lstStyle/>
          <a:p>
            <a:pPr>
              <a:lnSpc>
                <a:spcPct val="115000"/>
              </a:lnSpc>
              <a:spcAft>
                <a:spcPts val="800"/>
              </a:spcAft>
            </a:pPr>
            <a:endParaRPr lang="pt-BR" sz="2400" dirty="0">
              <a:latin typeface="Arial Narrow" panose="020B0606020202030204" pitchFamily="34" charset="0"/>
              <a:ea typeface="Calibri" panose="020F0502020204030204" pitchFamily="34" charset="0"/>
            </a:endParaRPr>
          </a:p>
          <a:p>
            <a:pPr>
              <a:lnSpc>
                <a:spcPct val="115000"/>
              </a:lnSpc>
              <a:spcAft>
                <a:spcPts val="800"/>
              </a:spcAft>
            </a:pPr>
            <a:endParaRPr lang="pt-BR" sz="24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22FF2CD5-5D16-1C7F-3AC0-E6B753C86AB0}"/>
              </a:ext>
            </a:extLst>
          </p:cNvPr>
          <p:cNvSpPr txBox="1"/>
          <p:nvPr/>
        </p:nvSpPr>
        <p:spPr>
          <a:xfrm>
            <a:off x="345056" y="525630"/>
            <a:ext cx="11481759" cy="4674485"/>
          </a:xfrm>
          <a:prstGeom prst="rect">
            <a:avLst/>
          </a:prstGeom>
          <a:noFill/>
        </p:spPr>
        <p:txBody>
          <a:bodyPr wrap="square">
            <a:spAutoFit/>
          </a:bodyPr>
          <a:lstStyle/>
          <a:p>
            <a:pPr>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20. Caiu no Enem 2014</a:t>
            </a:r>
          </a:p>
          <a:p>
            <a:pPr>
              <a:lnSpc>
                <a:spcPct val="107000"/>
              </a:lnSpc>
              <a:spcAft>
                <a:spcPts val="800"/>
              </a:spcAft>
            </a:pP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Em museus de ciências, é comum encontrarem-se máquinas que eletrizam materiais e geram intensas descargas elétricas. O gerador de Van de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Graaff</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(Figura 1) é um exemplo, como atestam as faíscas (Figura 2) que ele produz. O experimento fica mais interessante quando se aproxima do gerador em funcionamento, com a mão, uma lâmpada fluorescente (Figura 3). Quando a descarga atinge a lâmpada, mesmo desconectada da rede elétrica, ela brilha por breves instantes. Muitas pessoas pensam que é o fato de a descarga atingir a lâmpada que a faz brilhar. Contudo, se a lâmpada for aproximada dos corpos da situação (Figura 2), quando a descarga ocorrer entre eles, a lâmpada também brilhará, apesar de não receber nenhuma descarga elétrica.</a:t>
            </a:r>
            <a:endParaRPr lang="pt-BR" sz="2400" dirty="0">
              <a:effectLst/>
              <a:latin typeface="Calibri" panose="020F0502020204030204" pitchFamily="34" charset="0"/>
              <a:ea typeface="Calibri" panose="020F0502020204030204" pitchFamily="34" charset="0"/>
            </a:endParaRPr>
          </a:p>
          <a:p>
            <a:pPr algn="r">
              <a:lnSpc>
                <a:spcPct val="107000"/>
              </a:lnSpc>
              <a:spcAft>
                <a:spcPts val="800"/>
              </a:spcAft>
            </a:pPr>
            <a:br>
              <a:rPr lang="pt-BR" sz="1200" dirty="0">
                <a:effectLst/>
                <a:latin typeface="Arial Narrow" panose="020B0606020202030204" pitchFamily="34" charset="0"/>
                <a:ea typeface="Arial Narrow" panose="020B0606020202030204" pitchFamily="34" charset="0"/>
                <a:cs typeface="Arial Narrow" panose="020B0606020202030204" pitchFamily="34" charset="0"/>
              </a:rPr>
            </a:b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http://naveastro.com. Acesso em: 10 dez. 2023.</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321183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C9CE3549-F4D5-41BC-CA3B-F08511961D9B}"/>
              </a:ext>
            </a:extLst>
          </p:cNvPr>
          <p:cNvPicPr>
            <a:picLocks noChangeAspect="1"/>
          </p:cNvPicPr>
          <p:nvPr/>
        </p:nvPicPr>
        <p:blipFill>
          <a:blip r:embed="rId2"/>
          <a:stretch>
            <a:fillRect/>
          </a:stretch>
        </p:blipFill>
        <p:spPr>
          <a:xfrm>
            <a:off x="0" y="41327"/>
            <a:ext cx="12192000" cy="6775346"/>
          </a:xfrm>
          <a:prstGeom prst="rect">
            <a:avLst/>
          </a:prstGeom>
        </p:spPr>
      </p:pic>
      <p:sp>
        <p:nvSpPr>
          <p:cNvPr id="4" name="CaixaDeTexto 3">
            <a:extLst>
              <a:ext uri="{FF2B5EF4-FFF2-40B4-BE49-F238E27FC236}">
                <a16:creationId xmlns:a16="http://schemas.microsoft.com/office/drawing/2014/main" id="{D34715E0-8B1C-7E53-E837-023E8CA332B2}"/>
              </a:ext>
            </a:extLst>
          </p:cNvPr>
          <p:cNvSpPr txBox="1"/>
          <p:nvPr/>
        </p:nvSpPr>
        <p:spPr>
          <a:xfrm>
            <a:off x="173048" y="525630"/>
            <a:ext cx="11346598" cy="1019446"/>
          </a:xfrm>
          <a:prstGeom prst="rect">
            <a:avLst/>
          </a:prstGeom>
          <a:noFill/>
        </p:spPr>
        <p:txBody>
          <a:bodyPr wrap="square">
            <a:spAutoFit/>
          </a:bodyPr>
          <a:lstStyle/>
          <a:p>
            <a:pPr>
              <a:lnSpc>
                <a:spcPct val="115000"/>
              </a:lnSpc>
              <a:spcAft>
                <a:spcPts val="800"/>
              </a:spcAft>
            </a:pPr>
            <a:endParaRPr lang="pt-BR" sz="2400" dirty="0">
              <a:latin typeface="Arial Narrow" panose="020B0606020202030204" pitchFamily="34" charset="0"/>
              <a:ea typeface="Calibri" panose="020F0502020204030204" pitchFamily="34" charset="0"/>
            </a:endParaRPr>
          </a:p>
          <a:p>
            <a:pPr>
              <a:lnSpc>
                <a:spcPct val="115000"/>
              </a:lnSpc>
              <a:spcAft>
                <a:spcPts val="800"/>
              </a:spcAft>
            </a:pPr>
            <a:endParaRPr lang="pt-BR" sz="24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57AEA83D-2C40-6000-49FD-D3505AF94F3C}"/>
              </a:ext>
            </a:extLst>
          </p:cNvPr>
          <p:cNvSpPr txBox="1"/>
          <p:nvPr/>
        </p:nvSpPr>
        <p:spPr>
          <a:xfrm>
            <a:off x="301925" y="1322224"/>
            <a:ext cx="11550769" cy="3351302"/>
          </a:xfrm>
          <a:prstGeom prst="rect">
            <a:avLst/>
          </a:prstGeom>
          <a:noFill/>
        </p:spPr>
        <p:txBody>
          <a:bodyPr wrap="square">
            <a:spAutoFit/>
          </a:bodyPr>
          <a:lstStyle/>
          <a:p>
            <a:pPr>
              <a:lnSpc>
                <a:spcPct val="107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grandeza física associada ao brilho instantâneo da lâmpada fluorescente, por estar próxima a uma descarga elétrica, é o(a)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carga elétrica.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campo elétrico.</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corrente elétrica.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capacitância elétrica.</a:t>
            </a:r>
            <a:endParaRPr lang="pt-BR" sz="2400" dirty="0">
              <a:effectLst/>
              <a:latin typeface="Calibri" panose="020F0502020204030204" pitchFamily="34" charset="0"/>
              <a:ea typeface="Calibri" panose="020F0502020204030204" pitchFamily="34" charset="0"/>
            </a:endParaRPr>
          </a:p>
          <a:p>
            <a:pPr marL="342900" lvl="0" indent="-342900" algn="just" fontAlgn="base">
              <a:lnSpc>
                <a:spcPct val="107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condutividade elétrica.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598243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2BB7C3-250F-6948-AFAC-0B08AED24AE8}"/>
              </a:ext>
            </a:extLst>
          </p:cNvPr>
          <p:cNvSpPr txBox="1"/>
          <p:nvPr/>
        </p:nvSpPr>
        <p:spPr>
          <a:xfrm>
            <a:off x="468884" y="3255653"/>
            <a:ext cx="3673746" cy="830997"/>
          </a:xfrm>
          <a:prstGeom prst="rect">
            <a:avLst/>
          </a:prstGeom>
          <a:noFill/>
        </p:spPr>
        <p:txBody>
          <a:bodyPr wrap="square" rtlCol="0">
            <a:spAutoFit/>
          </a:bodyPr>
          <a:lstStyle/>
          <a:p>
            <a:r>
              <a:rPr lang="pt-BR" sz="4800" b="1" dirty="0">
                <a:solidFill>
                  <a:schemeClr val="bg1"/>
                </a:solidFill>
                <a:ea typeface="Verdana" panose="020B0604030504040204" pitchFamily="34" charset="0"/>
                <a:cs typeface="Arial" panose="020B0604020202020204" pitchFamily="34" charset="0"/>
              </a:rPr>
              <a:t>3ª SÉRIE</a:t>
            </a:r>
          </a:p>
        </p:txBody>
      </p:sp>
      <p:pic>
        <p:nvPicPr>
          <p:cNvPr id="3" name="Imagem 2">
            <a:extLst>
              <a:ext uri="{FF2B5EF4-FFF2-40B4-BE49-F238E27FC236}">
                <a16:creationId xmlns:a16="http://schemas.microsoft.com/office/drawing/2014/main" id="{FFE1D02C-D789-A84E-616D-EDA725CFEE5C}"/>
              </a:ext>
            </a:extLst>
          </p:cNvPr>
          <p:cNvPicPr>
            <a:picLocks noChangeAspect="1"/>
          </p:cNvPicPr>
          <p:nvPr/>
        </p:nvPicPr>
        <p:blipFill>
          <a:blip r:embed="rId2"/>
          <a:stretch>
            <a:fillRect/>
          </a:stretch>
        </p:blipFill>
        <p:spPr>
          <a:xfrm>
            <a:off x="109537" y="76200"/>
            <a:ext cx="11972925" cy="6781800"/>
          </a:xfrm>
          <a:prstGeom prst="rect">
            <a:avLst/>
          </a:prstGeom>
        </p:spPr>
      </p:pic>
    </p:spTree>
    <p:extLst>
      <p:ext uri="{BB962C8B-B14F-4D97-AF65-F5344CB8AC3E}">
        <p14:creationId xmlns:p14="http://schemas.microsoft.com/office/powerpoint/2010/main" val="72659520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TotalTime>
  <Words>5480</Words>
  <Application>Microsoft Office PowerPoint</Application>
  <PresentationFormat>Widescreen</PresentationFormat>
  <Paragraphs>426</Paragraphs>
  <Slides>77</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77</vt:i4>
      </vt:variant>
    </vt:vector>
  </HeadingPairs>
  <TitlesOfParts>
    <vt:vector size="86" baseType="lpstr">
      <vt:lpstr>Arial</vt:lpstr>
      <vt:lpstr>Arial Narrow</vt:lpstr>
      <vt:lpstr>Arial Unicode MS</vt:lpstr>
      <vt:lpstr>Calibri</vt:lpstr>
      <vt:lpstr>Calibri Light</vt:lpstr>
      <vt:lpstr>Cambria Math</vt:lpstr>
      <vt:lpstr>system-ui</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Sandra Márcia de Oliveira Silva</cp:lastModifiedBy>
  <cp:revision>11</cp:revision>
  <dcterms:created xsi:type="dcterms:W3CDTF">2024-02-06T14:35:52Z</dcterms:created>
  <dcterms:modified xsi:type="dcterms:W3CDTF">2024-04-26T14:11:37Z</dcterms:modified>
</cp:coreProperties>
</file>