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52" r:id="rId2"/>
  </p:sldMasterIdLst>
  <p:sldIdLst>
    <p:sldId id="256" r:id="rId3"/>
    <p:sldId id="454" r:id="rId4"/>
    <p:sldId id="408" r:id="rId5"/>
    <p:sldId id="456" r:id="rId6"/>
    <p:sldId id="451" r:id="rId7"/>
    <p:sldId id="450" r:id="rId8"/>
    <p:sldId id="449" r:id="rId9"/>
    <p:sldId id="489" r:id="rId10"/>
    <p:sldId id="453" r:id="rId11"/>
    <p:sldId id="488" r:id="rId12"/>
    <p:sldId id="455" r:id="rId13"/>
    <p:sldId id="448" r:id="rId14"/>
    <p:sldId id="452" r:id="rId15"/>
    <p:sldId id="459" r:id="rId16"/>
    <p:sldId id="458" r:id="rId17"/>
    <p:sldId id="460" r:id="rId18"/>
    <p:sldId id="490" r:id="rId19"/>
    <p:sldId id="457" r:id="rId20"/>
    <p:sldId id="447" r:id="rId21"/>
    <p:sldId id="463" r:id="rId22"/>
    <p:sldId id="462" r:id="rId23"/>
    <p:sldId id="446" r:id="rId24"/>
    <p:sldId id="461" r:id="rId25"/>
    <p:sldId id="469" r:id="rId26"/>
    <p:sldId id="470" r:id="rId27"/>
    <p:sldId id="465" r:id="rId28"/>
    <p:sldId id="468" r:id="rId29"/>
    <p:sldId id="467" r:id="rId30"/>
    <p:sldId id="472" r:id="rId31"/>
    <p:sldId id="466" r:id="rId32"/>
    <p:sldId id="368" r:id="rId3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36" autoAdjust="0"/>
    <p:restoredTop sz="94660"/>
  </p:normalViewPr>
  <p:slideViewPr>
    <p:cSldViewPr snapToGrid="0">
      <p:cViewPr varScale="1">
        <p:scale>
          <a:sx n="111" d="100"/>
          <a:sy n="111" d="100"/>
        </p:scale>
        <p:origin x="6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598730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74213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2163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16886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862226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7597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64422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913613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754818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48784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88452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05/09/2024</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70543419"/>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Uma imagem contendo Mapa&#10;&#10;Descrição gerada automaticamente">
            <a:extLst>
              <a:ext uri="{FF2B5EF4-FFF2-40B4-BE49-F238E27FC236}">
                <a16:creationId xmlns:a16="http://schemas.microsoft.com/office/drawing/2014/main" id="{50484FA5-7B82-6985-886F-6F6769EB96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aixaDeTexto 5">
            <a:extLst>
              <a:ext uri="{FF2B5EF4-FFF2-40B4-BE49-F238E27FC236}">
                <a16:creationId xmlns:a16="http://schemas.microsoft.com/office/drawing/2014/main" id="{0B2BB7C3-250F-6948-AFAC-0B08AED24AE8}"/>
              </a:ext>
            </a:extLst>
          </p:cNvPr>
          <p:cNvSpPr txBox="1"/>
          <p:nvPr/>
        </p:nvSpPr>
        <p:spPr>
          <a:xfrm>
            <a:off x="60385" y="3165895"/>
            <a:ext cx="576244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rial" panose="020B0604020202020204" pitchFamily="34" charset="0"/>
              </a:rPr>
              <a:t>3ª SÉRIE - </a:t>
            </a:r>
            <a:r>
              <a:rPr lang="pt-BR" sz="4000" b="1" dirty="0">
                <a:solidFill>
                  <a:prstClr val="white"/>
                </a:solidFill>
                <a:latin typeface="Calibri" panose="020F0502020204030204"/>
                <a:ea typeface="Verdana" panose="020B0604030504040204" pitchFamily="34" charset="0"/>
                <a:cs typeface="Arial" panose="020B0604020202020204" pitchFamily="34" charset="0"/>
              </a:rPr>
              <a:t>Biologia</a:t>
            </a:r>
            <a:endPar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0D4EE4CD-9BB3-00FF-1163-FCDC97289C33}"/>
              </a:ext>
            </a:extLst>
          </p:cNvPr>
          <p:cNvSpPr txBox="1"/>
          <p:nvPr/>
        </p:nvSpPr>
        <p:spPr>
          <a:xfrm>
            <a:off x="405516" y="5422790"/>
            <a:ext cx="4546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4472C4"/>
                </a:solidFill>
                <a:effectLst/>
                <a:uLnTx/>
                <a:uFillTx/>
                <a:latin typeface="Calibri" panose="020F0502020204030204"/>
                <a:ea typeface="+mn-ea"/>
                <a:cs typeface="+mn-cs"/>
              </a:rPr>
              <a:t>Outubro/</a:t>
            </a:r>
            <a:r>
              <a:rPr lang="pt-BR" sz="2800" dirty="0">
                <a:solidFill>
                  <a:srgbClr val="4472C4"/>
                </a:solidFill>
                <a:latin typeface="Calibri" panose="020F0502020204030204"/>
              </a:rPr>
              <a:t>Novem</a:t>
            </a:r>
            <a:r>
              <a:rPr kumimoji="0" lang="pt-BR" sz="2800" b="0" i="0" u="none" strike="noStrike" kern="1200" cap="none" spc="0" normalizeH="0" baseline="0" noProof="0" dirty="0" err="1">
                <a:ln>
                  <a:noFill/>
                </a:ln>
                <a:solidFill>
                  <a:srgbClr val="4472C4"/>
                </a:solidFill>
                <a:effectLst/>
                <a:uLnTx/>
                <a:uFillTx/>
                <a:latin typeface="Calibri" panose="020F0502020204030204"/>
                <a:ea typeface="+mn-ea"/>
                <a:cs typeface="+mn-cs"/>
              </a:rPr>
              <a:t>bro</a:t>
            </a:r>
            <a:r>
              <a:rPr kumimoji="0" lang="pt-BR" sz="2800" b="0" i="0" u="none" strike="noStrike" kern="1200" cap="none" spc="0" normalizeH="0" baseline="0" noProof="0" dirty="0">
                <a:ln>
                  <a:noFill/>
                </a:ln>
                <a:solidFill>
                  <a:srgbClr val="4472C4"/>
                </a:solidFill>
                <a:effectLst/>
                <a:uLnTx/>
                <a:uFillTx/>
                <a:latin typeface="Calibri" panose="020F0502020204030204"/>
                <a:ea typeface="+mn-ea"/>
                <a:cs typeface="+mn-cs"/>
              </a:rPr>
              <a:t>- 2024</a:t>
            </a:r>
          </a:p>
        </p:txBody>
      </p:sp>
    </p:spTree>
    <p:extLst>
      <p:ext uri="{BB962C8B-B14F-4D97-AF65-F5344CB8AC3E}">
        <p14:creationId xmlns:p14="http://schemas.microsoft.com/office/powerpoint/2010/main" val="1324571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E8A244D-7AC7-B97A-EF79-4D5154C3FAD5}"/>
              </a:ext>
            </a:extLst>
          </p:cNvPr>
          <p:cNvSpPr txBox="1"/>
          <p:nvPr/>
        </p:nvSpPr>
        <p:spPr>
          <a:xfrm>
            <a:off x="2546253" y="443980"/>
            <a:ext cx="6474654" cy="489301"/>
          </a:xfrm>
          <a:prstGeom prst="rect">
            <a:avLst/>
          </a:prstGeom>
          <a:noFill/>
        </p:spPr>
        <p:txBody>
          <a:bodyPr wrap="square">
            <a:spAutoFit/>
          </a:bodyPr>
          <a:lstStyle/>
          <a:p>
            <a:pPr algn="ctr">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Biologia</a:t>
            </a:r>
            <a:endParaRPr lang="pt-BR" sz="2400" dirty="0">
              <a:effectLst/>
              <a:latin typeface="Calibri" panose="020F0502020204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7285F9D7-76DD-5535-7F4A-46FB4A328551}"/>
              </a:ext>
            </a:extLst>
          </p:cNvPr>
          <p:cNvSpPr txBox="1"/>
          <p:nvPr/>
        </p:nvSpPr>
        <p:spPr>
          <a:xfrm>
            <a:off x="276046" y="933281"/>
            <a:ext cx="11524404" cy="4965270"/>
          </a:xfrm>
          <a:prstGeom prst="rect">
            <a:avLst/>
          </a:prstGeom>
          <a:noFill/>
        </p:spPr>
        <p:txBody>
          <a:bodyPr wrap="square">
            <a:spAutoFit/>
          </a:bodyPr>
          <a:lstStyle/>
          <a:p>
            <a:pPr algn="just">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TEMÁTICA: Alterações Genéticas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Habilidade</a:t>
            </a:r>
          </a:p>
          <a:p>
            <a:pPr algn="just">
              <a:lnSpc>
                <a:spcPct val="115000"/>
              </a:lnSpc>
              <a:spcAft>
                <a:spcPts val="800"/>
              </a:spcAft>
            </a:pPr>
            <a:r>
              <a:rPr lang="pt-PT" sz="2200" b="1" dirty="0">
                <a:effectLst/>
                <a:latin typeface="Arial Narrow" panose="020B0606020202030204" pitchFamily="34" charset="0"/>
                <a:ea typeface="Arial Narrow" panose="020B0606020202030204" pitchFamily="34" charset="0"/>
                <a:cs typeface="Arial Narrow" panose="020B0606020202030204" pitchFamily="34" charset="0"/>
              </a:rPr>
              <a:t>(EM13CNT205</a:t>
            </a:r>
            <a:r>
              <a:rPr lang="pt-PT" sz="2200" dirty="0">
                <a:effectLst/>
                <a:latin typeface="Arial Narrow" panose="020B0606020202030204" pitchFamily="34" charset="0"/>
                <a:ea typeface="Arial Narrow" panose="020B0606020202030204" pitchFamily="34" charset="0"/>
                <a:cs typeface="Arial Narrow" panose="020B0606020202030204" pitchFamily="34" charset="0"/>
              </a:rPr>
              <a:t>) Interpretar resultados e realizar previsões sobre atividades experimentais, fenômenos naturais e processos tecnológicos, com base nas noções de probabilidade e incerteza, reconhecendo os limites explicativos das ciências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Objetivo de aprendizagem </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Arial" panose="020B0604020202020204" pitchFamily="34" charset="0"/>
              </a:rPr>
              <a:t>(</a:t>
            </a:r>
            <a:r>
              <a:rPr lang="pt-BR" sz="2200" b="1" dirty="0">
                <a:effectLst/>
                <a:latin typeface="Arial Narrow" panose="020B0606020202030204" pitchFamily="34" charset="0"/>
                <a:ea typeface="Calibri" panose="020F0502020204030204" pitchFamily="34" charset="0"/>
                <a:cs typeface="Arial" panose="020B0604020202020204" pitchFamily="34" charset="0"/>
              </a:rPr>
              <a:t>GO-EMCNT205G</a:t>
            </a:r>
            <a:r>
              <a:rPr lang="pt-BR" sz="2200" dirty="0">
                <a:effectLst/>
                <a:latin typeface="Arial Narrow" panose="020B0606020202030204" pitchFamily="34" charset="0"/>
                <a:ea typeface="Calibri" panose="020F0502020204030204" pitchFamily="34" charset="0"/>
                <a:cs typeface="Arial" panose="020B0604020202020204" pitchFamily="34" charset="0"/>
              </a:rPr>
              <a:t>) Identificar doenças genéticas, considerando alterações moleculares, estruturais e numéricas dos cromossomos, bem como interferências externas ao genoma que influenciam na expressão do fenótipo para prever o caráter hereditário ou não de determinada anomalia em uma população.</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Objeto de Conhecimento </a:t>
            </a:r>
            <a:endParaRPr lang="pt-BR" sz="22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Wingdings" panose="05000000000000000000" pitchFamily="2" charset="2"/>
              <a:buChar char=""/>
            </a:pPr>
            <a:r>
              <a:rPr lang="pt-BR" sz="2200" dirty="0">
                <a:latin typeface="Arial Narrow" panose="020B0606020202030204" pitchFamily="34" charset="0"/>
                <a:ea typeface="Calibri" panose="020F0502020204030204" pitchFamily="34" charset="0"/>
              </a:rPr>
              <a:t>Doenças Genéticas</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7642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3E8C4F1-4B07-726F-7DEA-D35CA1735D41}"/>
              </a:ext>
            </a:extLst>
          </p:cNvPr>
          <p:cNvGraphicFramePr>
            <a:graphicFrameLocks noGrp="1"/>
          </p:cNvGraphicFramePr>
          <p:nvPr>
            <p:extLst>
              <p:ext uri="{D42A27DB-BD31-4B8C-83A1-F6EECF244321}">
                <p14:modId xmlns:p14="http://schemas.microsoft.com/office/powerpoint/2010/main" val="3719502681"/>
              </p:ext>
            </p:extLst>
          </p:nvPr>
        </p:nvGraphicFramePr>
        <p:xfrm>
          <a:off x="276045" y="612476"/>
          <a:ext cx="11585276" cy="414067"/>
        </p:xfrm>
        <a:graphic>
          <a:graphicData uri="http://schemas.openxmlformats.org/drawingml/2006/table">
            <a:tbl>
              <a:tblPr firstRow="1" firstCol="1" bandRow="1"/>
              <a:tblGrid>
                <a:gridCol w="11585276">
                  <a:extLst>
                    <a:ext uri="{9D8B030D-6E8A-4147-A177-3AD203B41FA5}">
                      <a16:colId xmlns:a16="http://schemas.microsoft.com/office/drawing/2014/main" val="2045682370"/>
                    </a:ext>
                  </a:extLst>
                </a:gridCol>
              </a:tblGrid>
              <a:tr h="414067">
                <a:tc>
                  <a:txBody>
                    <a:bodyPr/>
                    <a:lstStyle/>
                    <a:p>
                      <a:pPr algn="ctr">
                        <a:lnSpc>
                          <a:spcPct val="115000"/>
                        </a:lnSpc>
                        <a:spcAft>
                          <a:spcPts val="800"/>
                        </a:spcAft>
                      </a:pPr>
                      <a:r>
                        <a:rPr lang="pt-BR" sz="24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Semana 1- OUTUBRO</a:t>
                      </a:r>
                      <a:endParaRPr lang="pt-BR" sz="24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726721506"/>
                  </a:ext>
                </a:extLst>
              </a:tr>
            </a:tbl>
          </a:graphicData>
        </a:graphic>
      </p:graphicFrame>
      <p:sp>
        <p:nvSpPr>
          <p:cNvPr id="5" name="CaixaDeTexto 4">
            <a:extLst>
              <a:ext uri="{FF2B5EF4-FFF2-40B4-BE49-F238E27FC236}">
                <a16:creationId xmlns:a16="http://schemas.microsoft.com/office/drawing/2014/main" id="{11B5D9E5-B33F-A3AE-1ABE-BFB9802CBEE7}"/>
              </a:ext>
            </a:extLst>
          </p:cNvPr>
          <p:cNvSpPr txBox="1"/>
          <p:nvPr/>
        </p:nvSpPr>
        <p:spPr>
          <a:xfrm>
            <a:off x="276046" y="1302589"/>
            <a:ext cx="11585276" cy="1313180"/>
          </a:xfrm>
          <a:prstGeom prst="rect">
            <a:avLst/>
          </a:prstGeom>
          <a:noFill/>
        </p:spPr>
        <p:txBody>
          <a:bodyPr wrap="square">
            <a:spAutoFit/>
          </a:bodyPr>
          <a:lstStyle/>
          <a:p>
            <a:pPr algn="just">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200" dirty="0">
              <a:effectLst/>
              <a:latin typeface="Calibri" panose="020F0502020204030204" pitchFamily="34" charset="0"/>
              <a:ea typeface="Calibri" panose="020F0502020204030204" pitchFamily="34" charset="0"/>
            </a:endParaRPr>
          </a:p>
          <a:p>
            <a:pPr algn="just">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Texto l</a:t>
            </a:r>
            <a:endParaRPr lang="pt-BR" sz="2200" dirty="0">
              <a:effectLst/>
              <a:latin typeface="Calibri" panose="020F0502020204030204" pitchFamily="34" charset="0"/>
              <a:ea typeface="Calibri" panose="020F0502020204030204" pitchFamily="34" charset="0"/>
            </a:endParaRPr>
          </a:p>
          <a:p>
            <a:pPr algn="just">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O que é mutação?</a:t>
            </a:r>
            <a:endParaRPr lang="pt-BR" sz="22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08351B6F-C663-182D-F248-84D3B135EC0E}"/>
              </a:ext>
            </a:extLst>
          </p:cNvPr>
          <p:cNvPicPr>
            <a:picLocks noChangeAspect="1"/>
          </p:cNvPicPr>
          <p:nvPr/>
        </p:nvPicPr>
        <p:blipFill>
          <a:blip r:embed="rId2"/>
          <a:stretch>
            <a:fillRect/>
          </a:stretch>
        </p:blipFill>
        <p:spPr>
          <a:xfrm>
            <a:off x="465827" y="2816358"/>
            <a:ext cx="3295289" cy="2661415"/>
          </a:xfrm>
          <a:prstGeom prst="rect">
            <a:avLst/>
          </a:prstGeom>
        </p:spPr>
      </p:pic>
      <p:sp>
        <p:nvSpPr>
          <p:cNvPr id="9" name="CaixaDeTexto 8">
            <a:extLst>
              <a:ext uri="{FF2B5EF4-FFF2-40B4-BE49-F238E27FC236}">
                <a16:creationId xmlns:a16="http://schemas.microsoft.com/office/drawing/2014/main" id="{675C9832-D9F0-45D8-1998-7D9D575B1940}"/>
              </a:ext>
            </a:extLst>
          </p:cNvPr>
          <p:cNvSpPr txBox="1"/>
          <p:nvPr/>
        </p:nvSpPr>
        <p:spPr>
          <a:xfrm>
            <a:off x="4810664" y="2447026"/>
            <a:ext cx="4330461" cy="369332"/>
          </a:xfrm>
          <a:prstGeom prst="rect">
            <a:avLst/>
          </a:prstGeom>
          <a:noFill/>
        </p:spPr>
        <p:txBody>
          <a:bodyPr wrap="square" rtlCol="0">
            <a:spAutoFit/>
          </a:bodyPr>
          <a:lstStyle/>
          <a:p>
            <a:endParaRPr lang="pt-BR" dirty="0"/>
          </a:p>
        </p:txBody>
      </p:sp>
      <p:pic>
        <p:nvPicPr>
          <p:cNvPr id="10" name="Imagem 9">
            <a:extLst>
              <a:ext uri="{FF2B5EF4-FFF2-40B4-BE49-F238E27FC236}">
                <a16:creationId xmlns:a16="http://schemas.microsoft.com/office/drawing/2014/main" id="{F8413F9C-A805-FD8F-422E-4E3CE3D6A8EB}"/>
              </a:ext>
            </a:extLst>
          </p:cNvPr>
          <p:cNvPicPr>
            <a:picLocks noChangeAspect="1"/>
          </p:cNvPicPr>
          <p:nvPr/>
        </p:nvPicPr>
        <p:blipFill>
          <a:blip r:embed="rId3"/>
          <a:stretch>
            <a:fillRect/>
          </a:stretch>
        </p:blipFill>
        <p:spPr>
          <a:xfrm>
            <a:off x="3928684" y="3243056"/>
            <a:ext cx="4334632" cy="371888"/>
          </a:xfrm>
          <a:prstGeom prst="rect">
            <a:avLst/>
          </a:prstGeom>
        </p:spPr>
      </p:pic>
      <p:sp>
        <p:nvSpPr>
          <p:cNvPr id="12" name="CaixaDeTexto 11">
            <a:extLst>
              <a:ext uri="{FF2B5EF4-FFF2-40B4-BE49-F238E27FC236}">
                <a16:creationId xmlns:a16="http://schemas.microsoft.com/office/drawing/2014/main" id="{0D8210C8-68E7-0737-300D-22F2880F50C6}"/>
              </a:ext>
            </a:extLst>
          </p:cNvPr>
          <p:cNvSpPr txBox="1"/>
          <p:nvPr/>
        </p:nvSpPr>
        <p:spPr>
          <a:xfrm>
            <a:off x="4244196" y="1639020"/>
            <a:ext cx="7481977" cy="4582793"/>
          </a:xfrm>
          <a:prstGeom prst="rect">
            <a:avLst/>
          </a:prstGeom>
          <a:noFill/>
        </p:spPr>
        <p:txBody>
          <a:bodyPr wrap="square">
            <a:spAutoFit/>
          </a:bodyPr>
          <a:lstStyle/>
          <a:p>
            <a:pPr algn="just">
              <a:lnSpc>
                <a:spcPct val="115000"/>
              </a:lnSpc>
              <a:spcAft>
                <a:spcPts val="800"/>
              </a:spcAf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t>
            </a:r>
          </a:p>
          <a:p>
            <a:pPr algn="just">
              <a:lnSpc>
                <a:spcPct val="115000"/>
              </a:lnSpc>
              <a:spcAft>
                <a:spcPts val="800"/>
              </a:spcAft>
            </a:pPr>
            <a:endParaRPr lang="pt-BR" dirty="0">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Entender o que é mutação é importante para compreender a existência de variabilidade genética entre os indivíduos e, consequentemente, o surgimento de novas espécies.</a:t>
            </a:r>
            <a:endParaRPr lang="pt-BR" sz="2400" dirty="0">
              <a:effectLst/>
              <a:latin typeface="Calibri" panose="020F0502020204030204" pitchFamily="34" charset="0"/>
              <a:ea typeface="Calibri" panose="020F0502020204030204" pitchFamily="34" charset="0"/>
            </a:endParaRPr>
          </a:p>
          <a:p>
            <a:pPr algn="just"/>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As mutações podem ser definidas como mudanças que ocorrem no material genético (DNA) dos organismos vivos. Essas mudanças constituem uma importante fonte de variabilidade genética, sendo muitas vezes responsáveis pelo surgimento de novas espécies.</a:t>
            </a:r>
            <a:endParaRPr lang="pt-BR" sz="2400" dirty="0"/>
          </a:p>
        </p:txBody>
      </p:sp>
    </p:spTree>
    <p:extLst>
      <p:ext uri="{BB962C8B-B14F-4D97-AF65-F5344CB8AC3E}">
        <p14:creationId xmlns:p14="http://schemas.microsoft.com/office/powerpoint/2010/main" val="1680350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2D930A4-2334-FFC5-68B3-5187FD4C0350}"/>
              </a:ext>
            </a:extLst>
          </p:cNvPr>
          <p:cNvSpPr txBox="1"/>
          <p:nvPr/>
        </p:nvSpPr>
        <p:spPr>
          <a:xfrm>
            <a:off x="422694" y="776377"/>
            <a:ext cx="11335109" cy="5928098"/>
          </a:xfrm>
          <a:prstGeom prst="rect">
            <a:avLst/>
          </a:prstGeom>
          <a:noFill/>
        </p:spPr>
        <p:txBody>
          <a:bodyPr wrap="square">
            <a:spAutoFit/>
          </a:bodyPr>
          <a:lstStyle/>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As mudanças no material genético são extremamente importantes, pois é o DNA que carrega as informações necessárias para a síntese de proteínas. Algumas modificações nos genes afetam diretamente a proteína a ser sintetizada, resultando no surgimento de uma característica não esperada. Vale destacar que as mutações no DNA podem causar desde mudanças físicas até mudanças comportamentais.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O que causa as mutações?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As mutações podem ocorrer por causa de erros na replicação ou ainda por fatores externos. Na replicação incorreta, no momento da síntese da nova molécula de DNA, podem ocorrer erros que fazem com que a cópia não seja idêntica à original. Além de falhas na replicação, podemos citar a ação de agentes externos, que podem causar a quebra do DNA e uma reparação incorreta. Como exemplo de fatores externos, podemos citar a radiação.</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Existem diferentes tipos de mutações. Existem aquelas causadas pela substituição de uma base por outra, aquelas em que ocorre inversão de novas bases e aquelas em que se observa a perda de uma porção de DNA.</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4448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9607FBE-D23C-2B6E-9E16-A468E561B25E}"/>
              </a:ext>
            </a:extLst>
          </p:cNvPr>
          <p:cNvSpPr txBox="1"/>
          <p:nvPr/>
        </p:nvSpPr>
        <p:spPr>
          <a:xfrm>
            <a:off x="215660" y="595224"/>
            <a:ext cx="11723298" cy="6044732"/>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As mutações ocorrem de maneira aleatória, ou seja, não surgem como forma de suprir uma necessidade do organismo ou até mesmo para prejudicá-lo de alguma forma. Por ocorrerem ao acaso, as mutações geram diferentes respostas no organismo, afetando de forma positiva, negativa ou não causando nenhuma mudança.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Chamamos de mutações silenciosas aquelas que provocam mudanças no material genético, mas as bases alteradas não influenciam as proteínas que serão produzidas. Isso acontece porque um mesmo aminoácido pode ser codificado por trincas diferentes, uma propriedade do código genético que chamamos de redundância.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As mutações nem sempre são de interesse evolutivo. Algumas mutações afetam células somáticas, não podendo ser, portanto, transmitidas aos descendentes. As únicas mutações importantes para o processo evolutivo são aquelas que afetam as células reprodutivas, pois estas podem ser transmitidas de geração a geração, causando mudanças significativas ao longo do tempo. Essas mutações são denominadas de germinativas.</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a:p>
            <a:pPr algn="r"/>
            <a:r>
              <a:rPr lang="pt-BR" sz="800" dirty="0">
                <a:effectLst/>
                <a:latin typeface="Arial Narrow" panose="020B0606020202030204" pitchFamily="34" charset="0"/>
                <a:ea typeface="Arial Narrow" panose="020B0606020202030204" pitchFamily="34" charset="0"/>
                <a:cs typeface="Arial Narrow" panose="020B0606020202030204" pitchFamily="34" charset="0"/>
              </a:rPr>
              <a:t>Disponível em: https://brasilescola.uol.com.br/</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o-que-e</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/biologia/o-que-e-mutacao.htm. Acesso em: 8 ago. 2024.</a:t>
            </a:r>
            <a:endParaRPr lang="pt-BR" dirty="0"/>
          </a:p>
        </p:txBody>
      </p:sp>
    </p:spTree>
    <p:extLst>
      <p:ext uri="{BB962C8B-B14F-4D97-AF65-F5344CB8AC3E}">
        <p14:creationId xmlns:p14="http://schemas.microsoft.com/office/powerpoint/2010/main" val="387570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EC32CD2-7979-B68D-981E-F72E0719714F}"/>
              </a:ext>
            </a:extLst>
          </p:cNvPr>
          <p:cNvSpPr txBox="1"/>
          <p:nvPr/>
        </p:nvSpPr>
        <p:spPr>
          <a:xfrm>
            <a:off x="506437" y="647114"/>
            <a:ext cx="11366695" cy="290913"/>
          </a:xfrm>
          <a:prstGeom prst="rect">
            <a:avLst/>
          </a:prstGeom>
          <a:noFill/>
        </p:spPr>
        <p:txBody>
          <a:bodyPr wrap="square">
            <a:spAutoFit/>
          </a:bodyPr>
          <a:lstStyle/>
          <a:p>
            <a:pPr>
              <a:lnSpc>
                <a:spcPct val="115000"/>
              </a:lnSpc>
              <a:spcAft>
                <a:spcPts val="800"/>
              </a:spcAf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p:txBody>
      </p:sp>
      <p:sp>
        <p:nvSpPr>
          <p:cNvPr id="2" name="CaixaDeTexto 1">
            <a:extLst>
              <a:ext uri="{FF2B5EF4-FFF2-40B4-BE49-F238E27FC236}">
                <a16:creationId xmlns:a16="http://schemas.microsoft.com/office/drawing/2014/main" id="{F3446693-90DA-A2A5-EE54-60BE84197E43}"/>
              </a:ext>
            </a:extLst>
          </p:cNvPr>
          <p:cNvSpPr txBox="1"/>
          <p:nvPr/>
        </p:nvSpPr>
        <p:spPr>
          <a:xfrm>
            <a:off x="658837" y="799514"/>
            <a:ext cx="11366695" cy="290913"/>
          </a:xfrm>
          <a:prstGeom prst="rect">
            <a:avLst/>
          </a:prstGeom>
          <a:noFill/>
        </p:spPr>
        <p:txBody>
          <a:bodyPr wrap="square">
            <a:spAutoFit/>
          </a:bodyPr>
          <a:lstStyle/>
          <a:p>
            <a:pPr>
              <a:lnSpc>
                <a:spcPct val="115000"/>
              </a:lnSpc>
              <a:spcAft>
                <a:spcPts val="800"/>
              </a:spcAf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7833CAEE-9F82-949A-A519-9B553578534A}"/>
              </a:ext>
            </a:extLst>
          </p:cNvPr>
          <p:cNvSpPr txBox="1"/>
          <p:nvPr/>
        </p:nvSpPr>
        <p:spPr>
          <a:xfrm>
            <a:off x="569343" y="799514"/>
            <a:ext cx="10963820" cy="2853410"/>
          </a:xfrm>
          <a:prstGeom prst="rect">
            <a:avLst/>
          </a:prstGeom>
          <a:noFill/>
        </p:spPr>
        <p:txBody>
          <a:bodyPr wrap="square">
            <a:spAutoFit/>
          </a:bodyPr>
          <a:lstStyle/>
          <a:p>
            <a:pPr marL="457200" indent="-457200" algn="just">
              <a:lnSpc>
                <a:spcPct val="107000"/>
              </a:lnSpc>
              <a:spcAft>
                <a:spcPts val="800"/>
              </a:spcAft>
              <a:buAutoNum type="arabicPeriod"/>
            </a:pP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a definição de mutação genética ou gênica apresentada no texto I ?</a:t>
            </a:r>
          </a:p>
          <a:p>
            <a:pPr marL="457200" indent="-457200" algn="just">
              <a:lnSpc>
                <a:spcPct val="107000"/>
              </a:lnSpc>
              <a:spcAft>
                <a:spcPts val="800"/>
              </a:spcAft>
              <a:buAutoNum type="arabicPeriod"/>
            </a:pP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Considerando as informações do texto, qual a importância das mutações para o processo evolutivo dos seres vivos?</a:t>
            </a:r>
          </a:p>
          <a:p>
            <a:pPr algn="just">
              <a:lnSpc>
                <a:spcPct val="107000"/>
              </a:lnSpc>
              <a:spcAft>
                <a:spcPts val="800"/>
              </a:spcAft>
            </a:pP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3</a:t>
            </a: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Como ocorrem as mutações gênicas?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030452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2A30AB9A-63AD-73F6-CDDE-E106C706E5D3}"/>
              </a:ext>
            </a:extLst>
          </p:cNvPr>
          <p:cNvGraphicFramePr>
            <a:graphicFrameLocks noGrp="1"/>
          </p:cNvGraphicFramePr>
          <p:nvPr>
            <p:extLst>
              <p:ext uri="{D42A27DB-BD31-4B8C-83A1-F6EECF244321}">
                <p14:modId xmlns:p14="http://schemas.microsoft.com/office/powerpoint/2010/main" val="315317356"/>
              </p:ext>
            </p:extLst>
          </p:nvPr>
        </p:nvGraphicFramePr>
        <p:xfrm>
          <a:off x="405442" y="974786"/>
          <a:ext cx="11524890" cy="422694"/>
        </p:xfrm>
        <a:graphic>
          <a:graphicData uri="http://schemas.openxmlformats.org/drawingml/2006/table">
            <a:tbl>
              <a:tblPr firstRow="1" firstCol="1" bandRow="1"/>
              <a:tblGrid>
                <a:gridCol w="11524890">
                  <a:extLst>
                    <a:ext uri="{9D8B030D-6E8A-4147-A177-3AD203B41FA5}">
                      <a16:colId xmlns:a16="http://schemas.microsoft.com/office/drawing/2014/main" val="2843079554"/>
                    </a:ext>
                  </a:extLst>
                </a:gridCol>
              </a:tblGrid>
              <a:tr h="422694">
                <a:tc>
                  <a:txBody>
                    <a:bodyPr/>
                    <a:lstStyle/>
                    <a:p>
                      <a:pPr algn="ctr">
                        <a:lnSpc>
                          <a:spcPct val="115000"/>
                        </a:lnSpc>
                        <a:spcAft>
                          <a:spcPts val="800"/>
                        </a:spcAft>
                      </a:pPr>
                      <a:r>
                        <a:rPr lang="pt-BR" sz="2400" b="1" i="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Semana 2 e 3- OUTUBRO </a:t>
                      </a:r>
                      <a:endParaRPr lang="pt-BR" sz="24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3876779058"/>
                  </a:ext>
                </a:extLst>
              </a:tr>
            </a:tbl>
          </a:graphicData>
        </a:graphic>
      </p:graphicFrame>
      <p:sp>
        <p:nvSpPr>
          <p:cNvPr id="5" name="CaixaDeTexto 4">
            <a:extLst>
              <a:ext uri="{FF2B5EF4-FFF2-40B4-BE49-F238E27FC236}">
                <a16:creationId xmlns:a16="http://schemas.microsoft.com/office/drawing/2014/main" id="{615FFD93-3324-2E20-0EFD-2409F2438006}"/>
              </a:ext>
            </a:extLst>
          </p:cNvPr>
          <p:cNvSpPr txBox="1"/>
          <p:nvPr/>
        </p:nvSpPr>
        <p:spPr>
          <a:xfrm>
            <a:off x="405442" y="1587260"/>
            <a:ext cx="11421373" cy="4712444"/>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II</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Tipos de mutações</a:t>
            </a:r>
            <a:endParaRPr lang="pt-BR" sz="2400" dirty="0">
              <a:effectLst/>
              <a:latin typeface="Calibri" panose="020F0502020204030204" pitchFamily="34" charset="0"/>
              <a:ea typeface="Calibri" panose="020F0502020204030204" pitchFamily="34" charset="0"/>
            </a:endParaRPr>
          </a:p>
          <a:p>
            <a:pPr algn="ctr">
              <a:lnSpc>
                <a:spcPct val="115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rPr>
              <a:t>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 mutação pode ser definida como qualquer alteração no material genético de um organismo. Essa alteração poderá promover mudanças nas características físicas, ou seja, no fenótipo. Elas podem ocorrer de forma espontânea ou de forma induzida. De forma espontânea, ocorre devido a erros na replicação do DNA e a induzida, quando o organismo é exposto a um agente mutagênico, como a radiação. As mutações podem ocorrer em células somáticas ou germinativas (óvulo e </a:t>
            </a:r>
            <a:r>
              <a:rPr lang="pt-BR" sz="2400" dirty="0" err="1">
                <a:effectLst/>
                <a:latin typeface="Arial Narrow" panose="020B0606020202030204" pitchFamily="34" charset="0"/>
                <a:ea typeface="Calibri" panose="020F0502020204030204" pitchFamily="34" charset="0"/>
                <a:cs typeface="Times New Roman" panose="02020603050405020304" pitchFamily="18" charset="0"/>
              </a:rPr>
              <a:t>espermatózoide</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e podem ser de dois tipos: gênica ou cromossômica</a:t>
            </a:r>
            <a:r>
              <a:rPr lang="pt-BR" sz="18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996213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Diagrama&#10;&#10;Descrição gerada automaticamente">
            <a:extLst>
              <a:ext uri="{FF2B5EF4-FFF2-40B4-BE49-F238E27FC236}">
                <a16:creationId xmlns:a16="http://schemas.microsoft.com/office/drawing/2014/main" id="{265470D6-C95F-DB55-DEB9-100948A10586}"/>
              </a:ext>
            </a:extLst>
          </p:cNvPr>
          <p:cNvPicPr>
            <a:picLocks noChangeAspect="1"/>
          </p:cNvPicPr>
          <p:nvPr/>
        </p:nvPicPr>
        <p:blipFill rotWithShape="1">
          <a:blip r:embed="rId2">
            <a:extLst>
              <a:ext uri="{28A0092B-C50C-407E-A947-70E740481C1C}">
                <a14:useLocalDpi xmlns:a14="http://schemas.microsoft.com/office/drawing/2010/main" val="0"/>
              </a:ext>
            </a:extLst>
          </a:blip>
          <a:srcRect l="5314" t="4354" r="3855"/>
          <a:stretch/>
        </p:blipFill>
        <p:spPr bwMode="auto">
          <a:xfrm>
            <a:off x="284672" y="1502434"/>
            <a:ext cx="2573007" cy="2438400"/>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3D467BED-CD2C-04A2-964E-46F3867534CF}"/>
              </a:ext>
            </a:extLst>
          </p:cNvPr>
          <p:cNvSpPr txBox="1"/>
          <p:nvPr/>
        </p:nvSpPr>
        <p:spPr>
          <a:xfrm>
            <a:off x="3047280" y="-310485"/>
            <a:ext cx="8860048" cy="563231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400" dirty="0">
              <a:solidFill>
                <a:prstClr val="black"/>
              </a:solidFill>
              <a:latin typeface="Arial Narrow" panose="020B0606020202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 mutação gênica é caracterizada por alterações do código de bases nitrogenadas do DNA, que originam novas versões dos genes. Essa condição pode produzir novas características nos portadores da mutação.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Na mutação gênica pode ocorrer substituição, eliminação ou inserção de uma, ou várias bases na cadeia de DNA. Observe a seguir os tipos de mutações gênicas: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Substituição: ocorre a troca de um ou mais pares de bases;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lang="pt-BR" sz="2400" dirty="0">
                <a:solidFill>
                  <a:prstClr val="black"/>
                </a:solidFill>
                <a:latin typeface="Arial Narrow" panose="020B0606020202030204" pitchFamily="34" charset="0"/>
              </a:rPr>
              <a:t>I</a:t>
            </a:r>
            <a:r>
              <a:rPr kumimoji="0" lang="pt-BR" sz="24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nserção</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quando uma ou mais bases são adicionadas ao DNA, modificando a ordem de leitura da molécula durante a replicação ou a transcrição;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Deleção: ocorre quando uma ou mais bases são retiradas do DNA, modificando a ordem da leitura, durante a replicação ou a transcrição.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 mutação gênica pode, ainda, ser do tipo silenciosa. </a:t>
            </a:r>
            <a:endParaRPr lang="pt-BR" dirty="0"/>
          </a:p>
        </p:txBody>
      </p:sp>
    </p:spTree>
    <p:extLst>
      <p:ext uri="{BB962C8B-B14F-4D97-AF65-F5344CB8AC3E}">
        <p14:creationId xmlns:p14="http://schemas.microsoft.com/office/powerpoint/2010/main" val="3452254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484936A-0BE7-1BC3-9D47-B09181C29B5E}"/>
              </a:ext>
            </a:extLst>
          </p:cNvPr>
          <p:cNvSpPr txBox="1"/>
          <p:nvPr/>
        </p:nvSpPr>
        <p:spPr>
          <a:xfrm>
            <a:off x="370936" y="586595"/>
            <a:ext cx="11395494" cy="1569660"/>
          </a:xfrm>
          <a:prstGeom prst="rect">
            <a:avLst/>
          </a:prstGeom>
          <a:noFill/>
        </p:spPr>
        <p:txBody>
          <a:bodyPr wrap="square">
            <a:spAutoFit/>
          </a:bodyPr>
          <a:lstStyle/>
          <a:p>
            <a:pPr algn="just"/>
            <a:r>
              <a:rPr lang="pt-BR" sz="2400" dirty="0">
                <a:latin typeface="Arial Narrow" panose="020B0606020202030204" pitchFamily="34" charset="0"/>
              </a:rPr>
              <a:t>	Essa mutação ocorre quando a substituição de um determinado nucleotídeo do DNA não provoca alterações nos aminoácidos sintetizados. São exemplos de mutações gênicas por substituição: Anemia falciforme; por Deleção: Síndrome de </a:t>
            </a:r>
            <a:r>
              <a:rPr lang="pt-BR" sz="2400" dirty="0" err="1">
                <a:latin typeface="Arial Narrow" panose="020B0606020202030204" pitchFamily="34" charset="0"/>
              </a:rPr>
              <a:t>DiGeorge</a:t>
            </a:r>
            <a:r>
              <a:rPr lang="pt-BR" sz="2400" dirty="0">
                <a:latin typeface="Arial Narrow" panose="020B0606020202030204" pitchFamily="34" charset="0"/>
              </a:rPr>
              <a:t> e Inserção: Síndrome de Huntington</a:t>
            </a:r>
            <a:r>
              <a:rPr lang="pt-BR" dirty="0">
                <a:latin typeface="Arial Narrow" panose="020B0606020202030204" pitchFamily="34" charset="0"/>
              </a:rPr>
              <a:t>.</a:t>
            </a:r>
          </a:p>
        </p:txBody>
      </p:sp>
      <p:sp>
        <p:nvSpPr>
          <p:cNvPr id="8" name="CaixaDeTexto 7">
            <a:extLst>
              <a:ext uri="{FF2B5EF4-FFF2-40B4-BE49-F238E27FC236}">
                <a16:creationId xmlns:a16="http://schemas.microsoft.com/office/drawing/2014/main" id="{10340CE6-73D2-9D25-1B5A-E17997AD3CC9}"/>
              </a:ext>
            </a:extLst>
          </p:cNvPr>
          <p:cNvSpPr txBox="1"/>
          <p:nvPr/>
        </p:nvSpPr>
        <p:spPr>
          <a:xfrm>
            <a:off x="370936" y="2329132"/>
            <a:ext cx="11395494" cy="3770328"/>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Mutação Cromossômica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 mutação cromossômica refere-se a qualquer alteração no número ou estrutura dos cromossomos e pode ser de dois tipos:</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mj-lt"/>
              <a:buAutoNum type="arabicPeriod"/>
              <a:tabLst>
                <a:tab pos="90170" algn="l"/>
                <a:tab pos="180340" algn="l"/>
                <a:tab pos="270510" algn="l"/>
                <a:tab pos="450215" algn="l"/>
              </a:tabLs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Mutações numéricas</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podem ser classificadas em: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Aneuploidia</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ocorre quando há perda ou acréscimo de um, ou mais cromossomos, devido a erros na distribuição dos cromossomos durante a mitose ou meiose. Este tipo de mutação é responsável por causar distúrbios e doenças em humanos, como a Síndromes de </a:t>
            </a:r>
            <a:r>
              <a:rPr lang="pt-BR" sz="2400" dirty="0" err="1">
                <a:effectLst/>
                <a:latin typeface="Arial Narrow" panose="020B0606020202030204" pitchFamily="34" charset="0"/>
                <a:ea typeface="Calibri" panose="020F0502020204030204" pitchFamily="34" charset="0"/>
                <a:cs typeface="Times New Roman" panose="02020603050405020304" pitchFamily="18" charset="0"/>
              </a:rPr>
              <a:t>Klinefelter</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de Down; de Turner;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Patau e Edwards.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98971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60646C8-3582-09C0-FBF3-9AE79646BBBB}"/>
              </a:ext>
            </a:extLst>
          </p:cNvPr>
          <p:cNvSpPr txBox="1"/>
          <p:nvPr/>
        </p:nvSpPr>
        <p:spPr>
          <a:xfrm>
            <a:off x="370936" y="603850"/>
            <a:ext cx="11473132" cy="6602320"/>
          </a:xfrm>
          <a:prstGeom prst="rect">
            <a:avLst/>
          </a:prstGeom>
          <a:noFill/>
        </p:spPr>
        <p:txBody>
          <a:bodyPr wrap="square">
            <a:spAutoFit/>
          </a:bodyPr>
          <a:lstStyle/>
          <a:p>
            <a:pPr algn="just">
              <a:lnSpc>
                <a:spcPct val="115000"/>
              </a:lnSpc>
              <a:spcAft>
                <a:spcPts val="800"/>
              </a:spcAft>
              <a:tabLst>
                <a:tab pos="90170" algn="l"/>
                <a:tab pos="180340" algn="l"/>
                <a:tab pos="630555" algn="l"/>
                <a:tab pos="810260" algn="l"/>
                <a:tab pos="1710690" algn="l"/>
                <a:tab pos="1890395" algn="l"/>
                <a:tab pos="2430780" algn="l"/>
              </a:tabLst>
            </a:pPr>
            <a:r>
              <a:rPr lang="pt-BR" sz="2200" b="1" dirty="0" err="1">
                <a:effectLst/>
                <a:latin typeface="Arial Narrow" panose="020B0606020202030204" pitchFamily="34" charset="0"/>
                <a:ea typeface="Calibri" panose="020F0502020204030204" pitchFamily="34" charset="0"/>
                <a:cs typeface="Times New Roman" panose="02020603050405020304" pitchFamily="18" charset="0"/>
              </a:rPr>
              <a:t>Euploidia</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ocorre quando há perda ou acréscimo de genomas completos. Surge quando os cromossomos se duplicam e a célula não se divide. Neste tipo de mutação podem ser formados indivíduos </a:t>
            </a:r>
            <a:r>
              <a:rPr lang="pt-BR" sz="2200" dirty="0" err="1">
                <a:effectLst/>
                <a:latin typeface="Arial Narrow" panose="020B0606020202030204" pitchFamily="34" charset="0"/>
                <a:ea typeface="Calibri" panose="020F0502020204030204" pitchFamily="34" charset="0"/>
                <a:cs typeface="Times New Roman" panose="02020603050405020304" pitchFamily="18" charset="0"/>
              </a:rPr>
              <a:t>triplóides</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(3n), </a:t>
            </a:r>
            <a:r>
              <a:rPr lang="pt-BR" sz="2200" dirty="0" err="1">
                <a:effectLst/>
                <a:latin typeface="Arial Narrow" panose="020B0606020202030204" pitchFamily="34" charset="0"/>
                <a:ea typeface="Calibri" panose="020F0502020204030204" pitchFamily="34" charset="0"/>
                <a:cs typeface="Times New Roman" panose="02020603050405020304" pitchFamily="18" charset="0"/>
              </a:rPr>
              <a:t>tetraplóides</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(4n), entre outros casos de poliploidia. Nesse tipo de mutação não há viabilidade para a formação de um embrião, portanto, não existem exemplos de doenças humanas nesse tipo de alteração cromossômica. Porém, em plantas, as </a:t>
            </a:r>
            <a:r>
              <a:rPr lang="pt-BR" sz="2200" dirty="0" err="1">
                <a:effectLst/>
                <a:latin typeface="Arial Narrow" panose="020B0606020202030204" pitchFamily="34" charset="0"/>
                <a:ea typeface="Calibri" panose="020F0502020204030204" pitchFamily="34" charset="0"/>
                <a:cs typeface="Times New Roman" panose="02020603050405020304" pitchFamily="18" charset="0"/>
              </a:rPr>
              <a:t>euploidias</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desempenham papel importantíssimo nos processos de adaptação e evolução.</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2.   Mutações estruturais</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São alterações que afetam a estrutura dos cromossomos, ou seja, o número ou o arranjo dos genes e podem ser classificadas em alguns tipos:</a:t>
            </a:r>
            <a:endParaRPr lang="pt-BR" sz="22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90170" algn="l"/>
                <a:tab pos="180340" algn="l"/>
              </a:tabLs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Deleção: quando falta um pedaço ao cromossomo. Exemplo: Síndrome de Williams.</a:t>
            </a:r>
            <a:endParaRPr lang="pt-BR" sz="22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90170" algn="l"/>
                <a:tab pos="180340" algn="l"/>
              </a:tabLs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Duplicação: quando o cromossomo tem um pedaço repetido. Exemplo: Síndrome de </a:t>
            </a:r>
            <a:r>
              <a:rPr lang="pt-BR" sz="2200" dirty="0" err="1">
                <a:effectLst/>
                <a:latin typeface="Arial Narrow" panose="020B0606020202030204" pitchFamily="34" charset="0"/>
                <a:ea typeface="Calibri" panose="020F0502020204030204" pitchFamily="34" charset="0"/>
                <a:cs typeface="Times New Roman" panose="02020603050405020304" pitchFamily="18" charset="0"/>
              </a:rPr>
              <a:t>Charcot</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-Marie-</a:t>
            </a:r>
            <a:r>
              <a:rPr lang="pt-BR" sz="2200" dirty="0" err="1">
                <a:effectLst/>
                <a:latin typeface="Arial Narrow" panose="020B0606020202030204" pitchFamily="34" charset="0"/>
                <a:ea typeface="Calibri" panose="020F0502020204030204" pitchFamily="34" charset="0"/>
                <a:cs typeface="Times New Roman" panose="02020603050405020304" pitchFamily="18" charset="0"/>
              </a:rPr>
              <a:t>Tooth</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90170" algn="l"/>
                <a:tab pos="180340" algn="l"/>
              </a:tabLs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Inversão: quando o cromossomo tem um pedaço invertido. Exemplo: Hemofilia do tipo A.</a:t>
            </a:r>
            <a:endParaRPr lang="pt-BR" sz="22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90170" algn="l"/>
                <a:tab pos="180340" algn="l"/>
              </a:tabLs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Translocação: quando um cromossomo tem um pedaço proveniente de outro cromossomo. Exemplo: Leucemia Mieloide Crônica (LMC).</a:t>
            </a:r>
            <a:endParaRPr lang="pt-BR" sz="2200" dirty="0">
              <a:effectLst/>
              <a:latin typeface="Calibri" panose="020F0502020204030204" pitchFamily="34" charset="0"/>
              <a:ea typeface="Calibri" panose="020F0502020204030204" pitchFamily="34" charset="0"/>
            </a:endParaRPr>
          </a:p>
          <a:p>
            <a:pPr algn="r">
              <a:lnSpc>
                <a:spcPct val="107000"/>
              </a:lnSpc>
              <a:spcAft>
                <a:spcPts val="800"/>
              </a:spcAft>
            </a:pPr>
            <a:r>
              <a:rPr lang="pt-BR" sz="8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100" dirty="0">
              <a:effectLst/>
              <a:latin typeface="Calibri" panose="020F0502020204030204" pitchFamily="34" charset="0"/>
              <a:ea typeface="Calibri" panose="020F0502020204030204" pitchFamily="34" charset="0"/>
            </a:endParaRPr>
          </a:p>
          <a:p>
            <a:pPr algn="r">
              <a:lnSpc>
                <a:spcPct val="107000"/>
              </a:lnSpc>
              <a:spcAft>
                <a:spcPts val="800"/>
              </a:spcAft>
            </a:pPr>
            <a:r>
              <a:rPr lang="pt-BR" sz="800" dirty="0">
                <a:effectLst/>
                <a:latin typeface="Arial Narrow" panose="020B0606020202030204" pitchFamily="34" charset="0"/>
                <a:ea typeface="Calibri" panose="020F0502020204030204" pitchFamily="34" charset="0"/>
                <a:cs typeface="Times New Roman" panose="02020603050405020304" pitchFamily="18" charset="0"/>
              </a:rPr>
              <a:t>Disponível em: https://www.todamateria.com.br/</a:t>
            </a:r>
            <a:r>
              <a:rPr lang="pt-BR" sz="800" dirty="0" err="1">
                <a:effectLst/>
                <a:latin typeface="Arial Narrow" panose="020B0606020202030204" pitchFamily="34" charset="0"/>
                <a:ea typeface="Calibri" panose="020F0502020204030204" pitchFamily="34" charset="0"/>
                <a:cs typeface="Times New Roman" panose="02020603050405020304" pitchFamily="18" charset="0"/>
              </a:rPr>
              <a:t>exercicios</a:t>
            </a:r>
            <a:r>
              <a:rPr lang="pt-BR" sz="800" dirty="0">
                <a:effectLst/>
                <a:latin typeface="Arial Narrow" panose="020B0606020202030204" pitchFamily="34" charset="0"/>
                <a:ea typeface="Calibri" panose="020F0502020204030204" pitchFamily="34" charset="0"/>
                <a:cs typeface="Times New Roman" panose="02020603050405020304" pitchFamily="18" charset="0"/>
              </a:rPr>
              <a:t>-</a:t>
            </a:r>
            <a:r>
              <a:rPr lang="pt-BR" sz="800" dirty="0" err="1">
                <a:effectLst/>
                <a:latin typeface="Arial Narrow" panose="020B0606020202030204" pitchFamily="34" charset="0"/>
                <a:ea typeface="Calibri" panose="020F0502020204030204" pitchFamily="34" charset="0"/>
                <a:cs typeface="Times New Roman" panose="02020603050405020304" pitchFamily="18" charset="0"/>
              </a:rPr>
              <a:t>sobre-mutacao</a:t>
            </a:r>
            <a:r>
              <a:rPr lang="pt-BR" sz="800" dirty="0">
                <a:effectLst/>
                <a:latin typeface="Arial Narrow" panose="020B0606020202030204" pitchFamily="34" charset="0"/>
                <a:ea typeface="Calibri" panose="020F0502020204030204" pitchFamily="34" charset="0"/>
                <a:cs typeface="Times New Roman" panose="02020603050405020304" pitchFamily="18" charset="0"/>
              </a:rPr>
              <a:t>/. Acesso em: 8 ago. 2024.</a:t>
            </a:r>
            <a:endParaRPr lang="pt-BR" sz="11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200" b="1"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40723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887B649-424D-4814-988C-5F73FE7CB7BA}"/>
              </a:ext>
            </a:extLst>
          </p:cNvPr>
          <p:cNvSpPr txBox="1"/>
          <p:nvPr/>
        </p:nvSpPr>
        <p:spPr>
          <a:xfrm>
            <a:off x="353684" y="534838"/>
            <a:ext cx="11576648" cy="6592086"/>
          </a:xfrm>
          <a:prstGeom prst="rect">
            <a:avLst/>
          </a:prstGeom>
          <a:noFill/>
        </p:spPr>
        <p:txBody>
          <a:bodyPr wrap="square">
            <a:spAutoFit/>
          </a:bodyPr>
          <a:lstStyle/>
          <a:p>
            <a:pPr algn="just">
              <a:lnSpc>
                <a:spcPct val="107000"/>
              </a:lnSpc>
              <a:spcAft>
                <a:spcPts val="800"/>
              </a:spcAft>
            </a:pPr>
            <a:r>
              <a:rPr lang="pt-BR" sz="2200" b="1" dirty="0">
                <a:effectLst/>
                <a:latin typeface="Arial Narrow" panose="020B0606020202030204" pitchFamily="34" charset="0"/>
                <a:ea typeface="Calibri" panose="020F0502020204030204" pitchFamily="34" charset="0"/>
              </a:rPr>
              <a:t>4.</a:t>
            </a:r>
            <a:r>
              <a:rPr lang="pt-BR" sz="2200" dirty="0">
                <a:effectLst/>
                <a:latin typeface="Arial Narrow" panose="020B0606020202030204" pitchFamily="34" charset="0"/>
                <a:ea typeface="Calibri" panose="020F0502020204030204" pitchFamily="34" charset="0"/>
              </a:rPr>
              <a:t> Após a leitura do texto II, relate a diferença entre mutação gênica e mutação cromossômica.</a:t>
            </a:r>
            <a:endParaRPr lang="pt-BR" sz="22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200" b="1" dirty="0">
                <a:effectLst/>
                <a:latin typeface="Arial Narrow" panose="020B0606020202030204" pitchFamily="34" charset="0"/>
                <a:ea typeface="Calibri" panose="020F0502020204030204" pitchFamily="34" charset="0"/>
              </a:rPr>
              <a:t>5.</a:t>
            </a:r>
            <a:r>
              <a:rPr lang="pt-BR" sz="2200" dirty="0">
                <a:effectLst/>
                <a:latin typeface="Arial Narrow" panose="020B0606020202030204" pitchFamily="34" charset="0"/>
                <a:ea typeface="Calibri" panose="020F0502020204030204" pitchFamily="34" charset="0"/>
              </a:rPr>
              <a:t> Considerando o que foi lido  no texto II, por que não existem mutações cromossômicas numéricas do tipo </a:t>
            </a:r>
            <a:r>
              <a:rPr lang="pt-BR" sz="2200" dirty="0" err="1">
                <a:effectLst/>
                <a:latin typeface="Arial Narrow" panose="020B0606020202030204" pitchFamily="34" charset="0"/>
                <a:ea typeface="Calibri" panose="020F0502020204030204" pitchFamily="34" charset="0"/>
              </a:rPr>
              <a:t>Euploidia</a:t>
            </a:r>
            <a:r>
              <a:rPr lang="pt-BR" sz="2200" dirty="0">
                <a:effectLst/>
                <a:latin typeface="Arial Narrow" panose="020B0606020202030204" pitchFamily="34" charset="0"/>
                <a:ea typeface="Calibri" panose="020F0502020204030204" pitchFamily="34" charset="0"/>
              </a:rPr>
              <a:t> na espécie humana?</a:t>
            </a:r>
            <a:endParaRPr lang="pt-BR" sz="2200"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z="2200" dirty="0">
                <a:solidFill>
                  <a:srgbClr val="FF0000"/>
                </a:solidFill>
                <a:effectLst/>
                <a:latin typeface="Arial Narrow" panose="020B0606020202030204" pitchFamily="34" charset="0"/>
                <a:ea typeface="Calibri" panose="020F0502020204030204" pitchFamily="34" charset="0"/>
              </a:rPr>
              <a:t> </a:t>
            </a:r>
            <a:r>
              <a:rPr lang="pt-BR" sz="2200" b="1" dirty="0">
                <a:effectLst/>
                <a:latin typeface="Arial Narrow" panose="020B0606020202030204" pitchFamily="34" charset="0"/>
                <a:ea typeface="Calibri" panose="020F0502020204030204" pitchFamily="34" charset="0"/>
              </a:rPr>
              <a:t>6.</a:t>
            </a:r>
            <a:r>
              <a:rPr lang="pt-BR" sz="2200" dirty="0">
                <a:solidFill>
                  <a:srgbClr val="404040"/>
                </a:solidFill>
                <a:effectLst/>
                <a:latin typeface="Arial Narrow" panose="020B0606020202030204" pitchFamily="34" charset="0"/>
                <a:ea typeface="Calibri" panose="020F0502020204030204" pitchFamily="34" charset="0"/>
              </a:rPr>
              <a:t> Quando falamos </a:t>
            </a:r>
            <a:r>
              <a:rPr lang="pt-BR" sz="2200" dirty="0">
                <a:effectLst/>
                <a:latin typeface="Arial Narrow" panose="020B0606020202030204" pitchFamily="34" charset="0"/>
                <a:ea typeface="Calibri" panose="020F0502020204030204" pitchFamily="34" charset="0"/>
              </a:rPr>
              <a:t>em substituição, inserção ou deleção em genética, estamos nos referindo a um tipo de mutação</a:t>
            </a:r>
            <a:endParaRPr lang="pt-BR" sz="2200" dirty="0">
              <a:effectLst/>
              <a:latin typeface="Calibri" panose="020F0502020204030204" pitchFamily="34" charset="0"/>
              <a:ea typeface="Calibri" panose="020F0502020204030204" pitchFamily="34" charset="0"/>
            </a:endParaRPr>
          </a:p>
          <a:p>
            <a:pPr marL="342900" lvl="0" indent="-342900">
              <a:lnSpc>
                <a:spcPct val="106000"/>
              </a:lnSpc>
              <a:buFont typeface="+mj-l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rPr>
              <a:t> Cromossômica.</a:t>
            </a:r>
            <a:endParaRPr lang="pt-BR" sz="2200" dirty="0">
              <a:effectLst/>
              <a:latin typeface="Calibri" panose="020F0502020204030204" pitchFamily="34" charset="0"/>
              <a:ea typeface="Calibri" panose="020F0502020204030204" pitchFamily="34" charset="0"/>
            </a:endParaRPr>
          </a:p>
          <a:p>
            <a:pPr marL="342900" lvl="0" indent="-342900" algn="just">
              <a:lnSpc>
                <a:spcPct val="107000"/>
              </a:lnSpc>
              <a:buFont typeface="+mj-l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rPr>
              <a:t> Estrutural.</a:t>
            </a:r>
            <a:endParaRPr lang="pt-BR" sz="2200" dirty="0">
              <a:effectLst/>
              <a:latin typeface="Calibri" panose="020F0502020204030204" pitchFamily="34" charset="0"/>
              <a:ea typeface="Calibri" panose="020F0502020204030204" pitchFamily="34" charset="0"/>
            </a:endParaRPr>
          </a:p>
          <a:p>
            <a:pPr marL="342900" lvl="0" indent="-342900">
              <a:lnSpc>
                <a:spcPct val="106000"/>
              </a:lnSpc>
              <a:buFont typeface="+mj-l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rPr>
              <a:t> Silenciosa.</a:t>
            </a:r>
            <a:endParaRPr lang="pt-BR" sz="2200" dirty="0">
              <a:effectLst/>
              <a:latin typeface="Calibri" panose="020F0502020204030204" pitchFamily="34" charset="0"/>
              <a:ea typeface="Calibri" panose="020F0502020204030204" pitchFamily="34" charset="0"/>
            </a:endParaRPr>
          </a:p>
          <a:p>
            <a:pPr marL="342900" lvl="0" indent="-342900" algn="just">
              <a:lnSpc>
                <a:spcPct val="107000"/>
              </a:lnSpc>
              <a:buFont typeface="+mj-l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rPr>
              <a:t> Externa.</a:t>
            </a:r>
            <a:endParaRPr lang="pt-BR" sz="2200" dirty="0">
              <a:effectLst/>
              <a:latin typeface="Calibri" panose="020F0502020204030204" pitchFamily="34" charset="0"/>
              <a:ea typeface="Calibri" panose="020F0502020204030204" pitchFamily="34" charset="0"/>
            </a:endParaRPr>
          </a:p>
          <a:p>
            <a:pPr marL="342900" lvl="0" indent="-342900" algn="just">
              <a:lnSpc>
                <a:spcPct val="107000"/>
              </a:lnSpc>
              <a:spcAft>
                <a:spcPts val="800"/>
              </a:spcAft>
              <a:buFont typeface="+mj-l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rPr>
              <a:t> Gênica.</a:t>
            </a:r>
            <a:endParaRPr lang="pt-BR" sz="2200"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z="2200" dirty="0">
                <a:solidFill>
                  <a:srgbClr val="FF0000"/>
                </a:solidFill>
                <a:effectLst/>
                <a:latin typeface="Arial Narrow" panose="020B0606020202030204" pitchFamily="34" charset="0"/>
                <a:ea typeface="Calibri" panose="020F0502020204030204" pitchFamily="34" charset="0"/>
              </a:rPr>
              <a:t> </a:t>
            </a:r>
            <a:r>
              <a:rPr lang="pt-BR" sz="2200" b="1" dirty="0">
                <a:effectLst/>
                <a:latin typeface="Arial Narrow" panose="020B0606020202030204" pitchFamily="34" charset="0"/>
                <a:ea typeface="Calibri" panose="020F0502020204030204" pitchFamily="34" charset="0"/>
              </a:rPr>
              <a:t>7</a:t>
            </a:r>
            <a:r>
              <a:rPr lang="pt-BR" sz="2200" dirty="0">
                <a:effectLst/>
                <a:latin typeface="Arial Narrow" panose="020B0606020202030204" pitchFamily="34" charset="0"/>
                <a:ea typeface="Calibri" panose="020F0502020204030204" pitchFamily="34" charset="0"/>
              </a:rPr>
              <a:t>. Nas mutações cromossômicas do tipo estruturais, ocorrem modificações do tipo</a:t>
            </a:r>
            <a:endParaRPr lang="pt-BR" sz="22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rPr>
              <a:t> duplicação, erro, translocação e reversão. </a:t>
            </a:r>
            <a:endParaRPr lang="pt-BR" sz="22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rPr>
              <a:t> deleção, duplicação, inversão e repetição. </a:t>
            </a:r>
            <a:endParaRPr lang="pt-BR" sz="22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rPr>
              <a:t> deleção, inversão, reversão e translocação. </a:t>
            </a:r>
            <a:endParaRPr lang="pt-BR" sz="22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rPr>
              <a:t> deleção, duplicação, translocação e inversão. </a:t>
            </a:r>
            <a:endParaRPr lang="pt-BR" sz="22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mj-l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rPr>
              <a:t> duplicação, deleção, translocação e realocação dos genes.</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81663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D9042F3-A8D8-9B46-D324-D1743E509191}"/>
              </a:ext>
            </a:extLst>
          </p:cNvPr>
          <p:cNvSpPr txBox="1"/>
          <p:nvPr/>
        </p:nvSpPr>
        <p:spPr>
          <a:xfrm>
            <a:off x="337625" y="562708"/>
            <a:ext cx="11521440" cy="1533497"/>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III</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Fenóis</a:t>
            </a: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6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ED62219E-4860-88DE-E15F-54C7D27E27C5}"/>
              </a:ext>
            </a:extLst>
          </p:cNvPr>
          <p:cNvPicPr>
            <a:picLocks noChangeAspect="1"/>
          </p:cNvPicPr>
          <p:nvPr/>
        </p:nvPicPr>
        <p:blipFill rotWithShape="1">
          <a:blip r:embed="rId2">
            <a:extLst>
              <a:ext uri="{28A0092B-C50C-407E-A947-70E740481C1C}">
                <a14:useLocalDpi xmlns:a14="http://schemas.microsoft.com/office/drawing/2010/main" val="0"/>
              </a:ext>
            </a:extLst>
          </a:blip>
          <a:srcRect l="19477"/>
          <a:stretch/>
        </p:blipFill>
        <p:spPr bwMode="auto">
          <a:xfrm>
            <a:off x="1642471" y="1989455"/>
            <a:ext cx="9963375" cy="1021031"/>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28728FD9-2E45-342E-092C-230A26798472}"/>
              </a:ext>
            </a:extLst>
          </p:cNvPr>
          <p:cNvSpPr txBox="1"/>
          <p:nvPr/>
        </p:nvSpPr>
        <p:spPr>
          <a:xfrm>
            <a:off x="337625" y="2927928"/>
            <a:ext cx="11521440" cy="3667735"/>
          </a:xfrm>
          <a:prstGeom prst="rect">
            <a:avLst/>
          </a:prstGeom>
          <a:noFill/>
        </p:spPr>
        <p:txBody>
          <a:bodyPr wrap="square">
            <a:spAutoFit/>
          </a:bodyPr>
          <a:lstStyle/>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Fenóis são constituídos de um ou mais grupo hidroxila (OH) ligado diretamente a um anel aromático, fato que faz com que sejam diferentes dos álcoois comuns. São classificados de acordo com a quantidade de hidroxilas ligadas ao anel, sendo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monofenol</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(1 OH), difenol (2 OH) ou polifenol (3 ou mais OH).</a:t>
            </a:r>
            <a:r>
              <a:rPr lang="pt-BR" sz="2400" dirty="0">
                <a:effectLst/>
                <a:latin typeface="Calibri" panose="020F0502020204030204" pitchFamily="34" charset="0"/>
                <a:ea typeface="Calibri" panose="020F0502020204030204" pitchFamily="34" charset="0"/>
              </a:rPr>
              <a:t> </a:t>
            </a: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Nomenclatura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Há várias maneiras de se nomear os fenóis, todas partindo do pressuposto de que o anel aromático é a cadeia principal na hora de numerar os carbonos, onde se encontram os substituintes. A mais simples delas é adicionar o radical correspondente ao substituinte antes da palavra fenol.</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81065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295C0030-E89A-D047-F3C8-FF146F4140C8}"/>
              </a:ext>
            </a:extLst>
          </p:cNvPr>
          <p:cNvSpPr txBox="1"/>
          <p:nvPr/>
        </p:nvSpPr>
        <p:spPr>
          <a:xfrm>
            <a:off x="3049172" y="3102318"/>
            <a:ext cx="8739554" cy="646331"/>
          </a:xfrm>
          <a:prstGeom prst="rect">
            <a:avLst/>
          </a:prstGeom>
          <a:noFill/>
        </p:spPr>
        <p:txBody>
          <a:bodyPr wrap="square">
            <a:spAutoFit/>
          </a:bodyPr>
          <a:lstStyle/>
          <a:p>
            <a:endParaRPr lang="pt-BR" sz="18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dirty="0">
              <a:latin typeface="Arial Narrow" panose="020B0606020202030204" pitchFamily="34" charset="0"/>
              <a:ea typeface="Arial Narrow" panose="020B0606020202030204" pitchFamily="34" charset="0"/>
              <a:cs typeface="Arial Narrow" panose="020B0606020202030204" pitchFamily="34" charset="0"/>
            </a:endParaRPr>
          </a:p>
        </p:txBody>
      </p:sp>
      <p:sp>
        <p:nvSpPr>
          <p:cNvPr id="4" name="CaixaDeTexto 3">
            <a:extLst>
              <a:ext uri="{FF2B5EF4-FFF2-40B4-BE49-F238E27FC236}">
                <a16:creationId xmlns:a16="http://schemas.microsoft.com/office/drawing/2014/main" id="{4F6FB363-FBA6-A16B-30C1-C9743D4E5915}"/>
              </a:ext>
            </a:extLst>
          </p:cNvPr>
          <p:cNvSpPr txBox="1"/>
          <p:nvPr/>
        </p:nvSpPr>
        <p:spPr>
          <a:xfrm>
            <a:off x="327804" y="552091"/>
            <a:ext cx="11568022" cy="6293383"/>
          </a:xfrm>
          <a:prstGeom prst="rect">
            <a:avLst/>
          </a:prstGeom>
          <a:noFill/>
        </p:spPr>
        <p:txBody>
          <a:bodyPr wrap="square">
            <a:spAutoFit/>
          </a:bodyPr>
          <a:lstStyle/>
          <a:p>
            <a:pPr>
              <a:lnSpc>
                <a:spcPct val="107000"/>
              </a:lnSpc>
              <a:spcAft>
                <a:spcPts val="800"/>
              </a:spcAft>
              <a:tabLst>
                <a:tab pos="90170" algn="l"/>
                <a:tab pos="180340" algn="l"/>
              </a:tabLst>
            </a:pPr>
            <a:r>
              <a:rPr lang="pt-BR" sz="2400" b="1" dirty="0">
                <a:effectLst/>
                <a:latin typeface="Arial Narrow" panose="020B0606020202030204" pitchFamily="34" charset="0"/>
                <a:ea typeface="Calibri" panose="020F0502020204030204" pitchFamily="34" charset="0"/>
              </a:rPr>
              <a:t>8</a:t>
            </a:r>
            <a:r>
              <a:rPr lang="pt-BR" sz="2400" dirty="0">
                <a:effectLst/>
                <a:latin typeface="Arial Narrow" panose="020B0606020202030204" pitchFamily="34" charset="0"/>
                <a:ea typeface="Calibri" panose="020F0502020204030204" pitchFamily="34" charset="0"/>
              </a:rPr>
              <a:t>. Muitas alterações  podem ocorrer na sequência dos pares de bases nitrogenadas de uma molécula de DNA, ou mudanças na estrutura ou na quantidade de cromossomos de um indivíduo. Essas alterações são denominadas:</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(A) deleções.</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(B) proteínas.</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(C) mutantes.</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(D) mutações.</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(E) seleção natural.</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tabLst>
                <a:tab pos="90170" algn="l"/>
                <a:tab pos="180340" algn="l"/>
              </a:tabLst>
            </a:pPr>
            <a:r>
              <a:rPr lang="pt-BR" sz="2400" b="1" dirty="0">
                <a:effectLst/>
                <a:latin typeface="Arial Narrow" panose="020B0606020202030204" pitchFamily="34" charset="0"/>
                <a:ea typeface="Calibri" panose="020F0502020204030204" pitchFamily="34" charset="0"/>
              </a:rPr>
              <a:t>9</a:t>
            </a:r>
            <a:r>
              <a:rPr lang="pt-BR" sz="2400" dirty="0">
                <a:effectLst/>
                <a:latin typeface="Arial Narrow" panose="020B0606020202030204" pitchFamily="34" charset="0"/>
                <a:ea typeface="Calibri" panose="020F0502020204030204" pitchFamily="34" charset="0"/>
              </a:rPr>
              <a:t>. Quando há troca na sequência de bases nitrogenadas no gene que não altera a síntese final do aminoácido, denominamos mutação do tipo </a:t>
            </a:r>
            <a:endParaRPr lang="pt-BR" sz="24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tabLst>
                <a:tab pos="90170" algn="l"/>
                <a:tab pos="180340" algn="l"/>
                <a:tab pos="270510" algn="l"/>
              </a:tabLst>
            </a:pPr>
            <a:r>
              <a:rPr lang="pt-BR" sz="2400" dirty="0">
                <a:effectLst/>
                <a:latin typeface="Arial Narrow" panose="020B0606020202030204" pitchFamily="34" charset="0"/>
                <a:ea typeface="Calibri" panose="020F0502020204030204" pitchFamily="34" charset="0"/>
              </a:rPr>
              <a:t> inversão</a:t>
            </a:r>
            <a:endParaRPr lang="pt-BR" sz="24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tabLst>
                <a:tab pos="90170" algn="l"/>
                <a:tab pos="180340" algn="l"/>
                <a:tab pos="270510" algn="l"/>
              </a:tabLst>
            </a:pPr>
            <a:r>
              <a:rPr lang="pt-BR" sz="2400" dirty="0">
                <a:effectLst/>
                <a:latin typeface="Arial Narrow" panose="020B0606020202030204" pitchFamily="34" charset="0"/>
                <a:ea typeface="Calibri" panose="020F0502020204030204" pitchFamily="34" charset="0"/>
              </a:rPr>
              <a:t> deleção</a:t>
            </a:r>
            <a:endParaRPr lang="pt-BR" sz="2400" dirty="0">
              <a:effectLst/>
              <a:latin typeface="Calibri" panose="020F0502020204030204" pitchFamily="34" charset="0"/>
              <a:ea typeface="Calibri" panose="020F0502020204030204" pitchFamily="34" charset="0"/>
            </a:endParaRPr>
          </a:p>
          <a:p>
            <a:pPr marL="342900" lvl="0" indent="-342900">
              <a:lnSpc>
                <a:spcPct val="107000"/>
              </a:lnSpc>
              <a:buFont typeface="+mj-lt"/>
              <a:buAutoNum type="alphaUcParenBoth"/>
              <a:tabLst>
                <a:tab pos="90170" algn="l"/>
                <a:tab pos="180340" algn="l"/>
                <a:tab pos="270510" algn="l"/>
              </a:tabLst>
            </a:pPr>
            <a:r>
              <a:rPr lang="pt-BR" sz="2400" dirty="0">
                <a:effectLst/>
                <a:latin typeface="Arial Narrow" panose="020B0606020202030204" pitchFamily="34" charset="0"/>
                <a:ea typeface="Calibri" panose="020F0502020204030204" pitchFamily="34" charset="0"/>
              </a:rPr>
              <a:t> inserção</a:t>
            </a:r>
            <a:endParaRPr lang="pt-BR" sz="2400" dirty="0">
              <a:effectLst/>
              <a:latin typeface="Calibri" panose="020F0502020204030204" pitchFamily="34" charset="0"/>
              <a:ea typeface="Calibri" panose="020F0502020204030204" pitchFamily="34" charset="0"/>
            </a:endParaRPr>
          </a:p>
          <a:p>
            <a:pPr marL="342900" lvl="0" indent="-342900">
              <a:lnSpc>
                <a:spcPct val="106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 silenciosa</a:t>
            </a:r>
            <a:endParaRPr lang="pt-BR" sz="2400" dirty="0">
              <a:effectLst/>
              <a:latin typeface="Calibri" panose="020F0502020204030204" pitchFamily="34" charset="0"/>
              <a:ea typeface="Calibri" panose="020F0502020204030204" pitchFamily="34" charset="0"/>
            </a:endParaRPr>
          </a:p>
          <a:p>
            <a:pPr marL="342900" lvl="0" indent="-342900">
              <a:lnSpc>
                <a:spcPct val="106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 translocação</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78850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70C877A-84AA-21FB-1B61-6AD5C9269ECF}"/>
              </a:ext>
            </a:extLst>
          </p:cNvPr>
          <p:cNvSpPr txBox="1"/>
          <p:nvPr/>
        </p:nvSpPr>
        <p:spPr>
          <a:xfrm>
            <a:off x="345056" y="534839"/>
            <a:ext cx="11421373" cy="5354607"/>
          </a:xfrm>
          <a:prstGeom prst="rect">
            <a:avLst/>
          </a:prstGeom>
          <a:noFill/>
        </p:spPr>
        <p:txBody>
          <a:bodyPr wrap="square">
            <a:spAutoFit/>
          </a:bodyPr>
          <a:lstStyle/>
          <a:p>
            <a:pPr algn="just">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t>
            </a:r>
            <a:r>
              <a:rPr lang="pt-BR" sz="2200" dirty="0">
                <a:effectLst/>
                <a:latin typeface="Times New Roman" panose="02020603050405020304" pitchFamily="18" charset="0"/>
                <a:ea typeface="Times New Roman" panose="02020603050405020304" pitchFamily="18" charset="0"/>
              </a:rPr>
              <a:t> </a:t>
            </a: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(Enem-2015) </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 </a:t>
            </a:r>
            <a:r>
              <a:rPr lang="pt-BR" sz="2200" dirty="0" err="1">
                <a:effectLst/>
                <a:latin typeface="Arial Narrow" panose="020B0606020202030204" pitchFamily="34" charset="0"/>
                <a:ea typeface="Arial Narrow" panose="020B0606020202030204" pitchFamily="34" charset="0"/>
                <a:cs typeface="Arial Narrow" panose="020B0606020202030204" pitchFamily="34" charset="0"/>
              </a:rPr>
              <a:t>cariotipagem</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é um método que analisa células de um indivíduo para determinar seu padrão cromossômico. Essa técnica consiste na montagem fotográfica, em sequência, dos pares de cromossomos e permite identificar um indivíduo normal (46, XX ou 46, XY) ou com alguma alteração cromossômica. A investigação do cariótipo de uma criança do sexo masculino com alterações morfológicas e comprometimento cognitivo verificou que ela apresentava fórmula </a:t>
            </a:r>
            <a:r>
              <a:rPr lang="pt-BR" sz="2200" dirty="0" err="1">
                <a:effectLst/>
                <a:latin typeface="Arial Narrow" panose="020B0606020202030204" pitchFamily="34" charset="0"/>
                <a:ea typeface="Arial Narrow" panose="020B0606020202030204" pitchFamily="34" charset="0"/>
                <a:cs typeface="Arial Narrow" panose="020B0606020202030204" pitchFamily="34" charset="0"/>
              </a:rPr>
              <a:t>cariotípica</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47, XY, +18. </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br>
              <a:rPr lang="pt-BR" sz="2200" dirty="0">
                <a:effectLst/>
                <a:latin typeface="Arial Narrow" panose="020B0606020202030204" pitchFamily="34" charset="0"/>
                <a:ea typeface="Arial Narrow" panose="020B0606020202030204" pitchFamily="34" charset="0"/>
                <a:cs typeface="Arial Narrow" panose="020B0606020202030204" pitchFamily="34" charset="0"/>
              </a:rPr>
            </a:b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 alteração cromossômica da criança pode ser classificada como</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 estrutural, do tipo deleção.</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(B) numérica, do tipo </a:t>
            </a:r>
            <a:r>
              <a:rPr lang="pt-BR" sz="2200" dirty="0" err="1">
                <a:effectLst/>
                <a:latin typeface="Arial Narrow" panose="020B0606020202030204" pitchFamily="34" charset="0"/>
                <a:ea typeface="Arial Narrow" panose="020B0606020202030204" pitchFamily="34" charset="0"/>
                <a:cs typeface="Arial Narrow" panose="020B0606020202030204" pitchFamily="34" charset="0"/>
              </a:rPr>
              <a:t>euploidia</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 numérica, do tipo poliploidia.</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(D) estrutural, do tipo duplicação.</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(E) numérica, do tipo aneuploidia.</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879391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323B945-574E-4E20-D7E2-93A0752E65E2}"/>
              </a:ext>
            </a:extLst>
          </p:cNvPr>
          <p:cNvSpPr txBox="1"/>
          <p:nvPr/>
        </p:nvSpPr>
        <p:spPr>
          <a:xfrm>
            <a:off x="353682" y="543464"/>
            <a:ext cx="11499011" cy="5796459"/>
          </a:xfrm>
          <a:prstGeom prst="rect">
            <a:avLst/>
          </a:prstGeom>
          <a:noFill/>
        </p:spPr>
        <p:txBody>
          <a:bodyPr wrap="square">
            <a:spAutoFit/>
          </a:bodyPr>
          <a:lstStyle/>
          <a:p>
            <a:pPr algn="just">
              <a:lnSpc>
                <a:spcPct val="115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11</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Os descendentes são iguais ao progenitor, na reprodução assexuada. Porém, algumas vezes , podem ocorrer mutações, aumentando assim a </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variabilidade genética.          (B) capacidade de mitótica.          (C) capacidade de meiótica.</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capacidade reprodutiva da espécie.  </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semelhança entre os descentes e progenitores.</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12</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r>
              <a:rPr lang="pt-BR" sz="2000" dirty="0">
                <a:effectLst/>
                <a:latin typeface="Arial Narrow" panose="020B0606020202030204" pitchFamily="34" charset="0"/>
                <a:ea typeface="Calibri" panose="020F0502020204030204" pitchFamily="34" charset="0"/>
                <a:cs typeface="Times New Roman" panose="02020603050405020304" pitchFamily="18" charset="0"/>
              </a:rPr>
              <a:t> Aneuploidia ocorre quando há perda ou acréscimo de um ou mais cromossomos, devido a erros na distribuição dos cromossomos durante a mitose ou meiose. Este tipo de mutação é responsável por causar distúrbios e doenças em humanos, como a Síndrome de </a:t>
            </a:r>
            <a:r>
              <a:rPr lang="pt-BR" sz="2000" dirty="0" err="1">
                <a:effectLst/>
                <a:latin typeface="Arial Narrow" panose="020B0606020202030204" pitchFamily="34" charset="0"/>
                <a:ea typeface="Calibri" panose="020F0502020204030204" pitchFamily="34" charset="0"/>
                <a:cs typeface="Times New Roman" panose="02020603050405020304" pitchFamily="18" charset="0"/>
              </a:rPr>
              <a:t>Klinefelter</a:t>
            </a:r>
            <a:r>
              <a:rPr lang="pt-BR" sz="2000" dirty="0">
                <a:effectLst/>
                <a:latin typeface="Arial Narrow" panose="020B0606020202030204" pitchFamily="34" charset="0"/>
                <a:ea typeface="Calibri" panose="020F0502020204030204" pitchFamily="34" charset="0"/>
                <a:cs typeface="Times New Roman" panose="02020603050405020304" pitchFamily="18" charset="0"/>
              </a:rPr>
              <a:t>, de Down; de Turner; de Patau e </a:t>
            </a:r>
            <a:r>
              <a:rPr lang="pt-BR" sz="2000" dirty="0" err="1">
                <a:effectLst/>
                <a:latin typeface="Arial Narrow" panose="020B0606020202030204" pitchFamily="34" charset="0"/>
                <a:ea typeface="Calibri" panose="020F0502020204030204" pitchFamily="34" charset="0"/>
                <a:cs typeface="Times New Roman" panose="02020603050405020304" pitchFamily="18" charset="0"/>
              </a:rPr>
              <a:t>Eduards</a:t>
            </a:r>
            <a:r>
              <a:rPr lang="pt-BR" sz="20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dirty="0">
              <a:effectLst/>
              <a:latin typeface="Arial Narrow" panose="020B0606020202030204" pitchFamily="34" charset="0"/>
              <a:ea typeface="Calibri" panose="020F0502020204030204" pitchFamily="34" charset="0"/>
            </a:endParaRPr>
          </a:p>
          <a:p>
            <a:pPr>
              <a:spcAft>
                <a:spcPts val="800"/>
              </a:spcAft>
            </a:pPr>
            <a:r>
              <a:rPr lang="pt-BR" sz="2000" dirty="0">
                <a:effectLst/>
                <a:latin typeface="Arial Narrow" panose="020B0606020202030204" pitchFamily="34" charset="0"/>
                <a:ea typeface="Times New Roman" panose="02020603050405020304" pitchFamily="18" charset="0"/>
              </a:rPr>
              <a:t>De acordo com as características da aneuploidia, podemos dizer que se trata de uma alteração:</a:t>
            </a:r>
            <a:endParaRPr lang="pt-BR" sz="2000" dirty="0">
              <a:effectLst/>
              <a:latin typeface="Arial Narrow" panose="020B0606020202030204" pitchFamily="34" charset="0"/>
              <a:ea typeface="Calibri" panose="020F0502020204030204" pitchFamily="34" charset="0"/>
            </a:endParaRPr>
          </a:p>
          <a:p>
            <a:pPr>
              <a:spcAft>
                <a:spcPts val="800"/>
              </a:spcAft>
            </a:pPr>
            <a:r>
              <a:rPr lang="pt-BR" sz="2000" dirty="0">
                <a:effectLst/>
                <a:latin typeface="Arial Narrow" panose="020B0606020202030204" pitchFamily="34" charset="0"/>
                <a:ea typeface="Times New Roman" panose="02020603050405020304" pitchFamily="18" charset="0"/>
              </a:rPr>
              <a:t>(A) numérica. </a:t>
            </a:r>
            <a:endParaRPr lang="pt-BR" sz="2000" dirty="0">
              <a:effectLst/>
              <a:latin typeface="Arial Narrow" panose="020B0606020202030204" pitchFamily="34" charset="0"/>
              <a:ea typeface="Calibri" panose="020F0502020204030204" pitchFamily="34" charset="0"/>
            </a:endParaRPr>
          </a:p>
          <a:p>
            <a:pPr>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estrutural.</a:t>
            </a:r>
            <a:endParaRPr lang="pt-BR" sz="2000" dirty="0">
              <a:effectLst/>
              <a:latin typeface="Arial Narrow" panose="020B0606020202030204" pitchFamily="34" charset="0"/>
              <a:ea typeface="Calibri" panose="020F0502020204030204" pitchFamily="34" charset="0"/>
            </a:endParaRPr>
          </a:p>
          <a:p>
            <a:pPr>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transversa.</a:t>
            </a:r>
            <a:endParaRPr lang="pt-BR" sz="2000" dirty="0">
              <a:effectLst/>
              <a:latin typeface="Arial Narrow" panose="020B0606020202030204" pitchFamily="34" charset="0"/>
              <a:ea typeface="Calibri" panose="020F0502020204030204" pitchFamily="34" charset="0"/>
            </a:endParaRPr>
          </a:p>
          <a:p>
            <a:pPr>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recombinante.</a:t>
            </a:r>
            <a:endParaRPr lang="pt-BR" sz="2000" dirty="0">
              <a:effectLst/>
              <a:latin typeface="Arial Narrow" panose="020B0606020202030204" pitchFamily="34" charset="0"/>
              <a:ea typeface="Calibri" panose="020F0502020204030204" pitchFamily="34" charset="0"/>
            </a:endParaRPr>
          </a:p>
          <a:p>
            <a:pPr>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capacidade reprodutiva da espécie.</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677685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B26172A-FD4E-840B-A048-1688FB596160}"/>
              </a:ext>
            </a:extLst>
          </p:cNvPr>
          <p:cNvGraphicFramePr>
            <a:graphicFrameLocks noGrp="1"/>
          </p:cNvGraphicFramePr>
          <p:nvPr>
            <p:extLst>
              <p:ext uri="{D42A27DB-BD31-4B8C-83A1-F6EECF244321}">
                <p14:modId xmlns:p14="http://schemas.microsoft.com/office/powerpoint/2010/main" val="1895329136"/>
              </p:ext>
            </p:extLst>
          </p:nvPr>
        </p:nvGraphicFramePr>
        <p:xfrm>
          <a:off x="390617" y="603682"/>
          <a:ext cx="11434439" cy="456028"/>
        </p:xfrm>
        <a:graphic>
          <a:graphicData uri="http://schemas.openxmlformats.org/drawingml/2006/table">
            <a:tbl>
              <a:tblPr firstRow="1" firstCol="1" bandRow="1"/>
              <a:tblGrid>
                <a:gridCol w="11434439">
                  <a:extLst>
                    <a:ext uri="{9D8B030D-6E8A-4147-A177-3AD203B41FA5}">
                      <a16:colId xmlns:a16="http://schemas.microsoft.com/office/drawing/2014/main" val="269008915"/>
                    </a:ext>
                  </a:extLst>
                </a:gridCol>
              </a:tblGrid>
              <a:tr h="456028">
                <a:tc>
                  <a:txBody>
                    <a:bodyPr/>
                    <a:lstStyle/>
                    <a:p>
                      <a:pPr algn="ctr">
                        <a:lnSpc>
                          <a:spcPct val="115000"/>
                        </a:lnSpc>
                        <a:spcAft>
                          <a:spcPts val="800"/>
                        </a:spcAft>
                      </a:pPr>
                      <a:r>
                        <a:rPr lang="pt-BR" sz="2400" b="1" i="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Semana 4 e 5 - NOVEMBRO</a:t>
                      </a:r>
                      <a:endParaRPr lang="pt-BR" sz="24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2153407608"/>
                  </a:ext>
                </a:extLst>
              </a:tr>
            </a:tbl>
          </a:graphicData>
        </a:graphic>
      </p:graphicFrame>
      <p:sp>
        <p:nvSpPr>
          <p:cNvPr id="4" name="Rectangle 1">
            <a:extLst>
              <a:ext uri="{FF2B5EF4-FFF2-40B4-BE49-F238E27FC236}">
                <a16:creationId xmlns:a16="http://schemas.microsoft.com/office/drawing/2014/main" id="{693CBC21-7BFC-77E3-1CB0-89985541E96B}"/>
              </a:ext>
            </a:extLst>
          </p:cNvPr>
          <p:cNvSpPr>
            <a:spLocks noChangeArrowheads="1"/>
          </p:cNvSpPr>
          <p:nvPr/>
        </p:nvSpPr>
        <p:spPr bwMode="auto">
          <a:xfrm>
            <a:off x="2767013"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6" name="Imagem 5" descr="Radiação e Saúde - Trabalho com enfoque nos aspectos da radiação e ...">
            <a:extLst>
              <a:ext uri="{FF2B5EF4-FFF2-40B4-BE49-F238E27FC236}">
                <a16:creationId xmlns:a16="http://schemas.microsoft.com/office/drawing/2014/main" id="{22E993B3-2A97-1EE4-4EB3-5A6E87E4FC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4904" y="2712403"/>
            <a:ext cx="2865755" cy="2382520"/>
          </a:xfrm>
          <a:prstGeom prst="rect">
            <a:avLst/>
          </a:prstGeom>
          <a:noFill/>
          <a:ln>
            <a:noFill/>
          </a:ln>
        </p:spPr>
      </p:pic>
      <p:sp>
        <p:nvSpPr>
          <p:cNvPr id="8" name="CaixaDeTexto 7">
            <a:extLst>
              <a:ext uri="{FF2B5EF4-FFF2-40B4-BE49-F238E27FC236}">
                <a16:creationId xmlns:a16="http://schemas.microsoft.com/office/drawing/2014/main" id="{83EB171A-B623-FA46-4CFC-E1C294A94CFB}"/>
              </a:ext>
            </a:extLst>
          </p:cNvPr>
          <p:cNvSpPr txBox="1"/>
          <p:nvPr/>
        </p:nvSpPr>
        <p:spPr>
          <a:xfrm>
            <a:off x="230819" y="1059710"/>
            <a:ext cx="10988336" cy="1220847"/>
          </a:xfrm>
          <a:prstGeom prst="rect">
            <a:avLst/>
          </a:prstGeom>
          <a:noFill/>
        </p:spPr>
        <p:txBody>
          <a:bodyPr wrap="square">
            <a:spAutoFit/>
          </a:bodyPr>
          <a:lstStyle/>
          <a:p>
            <a:pPr algn="just">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000" dirty="0">
              <a:effectLst/>
              <a:latin typeface="Calibri" panose="020F0502020204030204" pitchFamily="34" charset="0"/>
              <a:ea typeface="Calibri" panose="020F0502020204030204" pitchFamily="34" charset="0"/>
            </a:endParaRPr>
          </a:p>
          <a:p>
            <a:pPr algn="just">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Texto III</a:t>
            </a:r>
            <a:endParaRPr lang="pt-BR" sz="2000" dirty="0">
              <a:effectLst/>
              <a:latin typeface="Calibri" panose="020F0502020204030204" pitchFamily="34" charset="0"/>
              <a:ea typeface="Calibri" panose="020F0502020204030204" pitchFamily="34" charset="0"/>
            </a:endParaRPr>
          </a:p>
          <a:p>
            <a:pPr>
              <a:spcAft>
                <a:spcPts val="800"/>
              </a:spcAft>
            </a:pPr>
            <a:r>
              <a:rPr lang="pt-BR" sz="2000" b="1" dirty="0">
                <a:effectLst/>
                <a:latin typeface="Arial Narrow" panose="020B0606020202030204" pitchFamily="34" charset="0"/>
                <a:ea typeface="Calibri" panose="020F0502020204030204" pitchFamily="34" charset="0"/>
                <a:cs typeface="Times New Roman" panose="02020603050405020304" pitchFamily="18" charset="0"/>
              </a:rPr>
              <a:t>Mutações provocadas por radiação: como ocorrem?</a:t>
            </a:r>
            <a:endParaRPr lang="pt-BR" sz="20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30E5D0A8-446D-779B-F954-E38E38B77219}"/>
              </a:ext>
            </a:extLst>
          </p:cNvPr>
          <p:cNvSpPr txBox="1"/>
          <p:nvPr/>
        </p:nvSpPr>
        <p:spPr>
          <a:xfrm>
            <a:off x="3533314" y="2280557"/>
            <a:ext cx="8353886" cy="6709465"/>
          </a:xfrm>
          <a:prstGeom prst="rect">
            <a:avLst/>
          </a:prstGeom>
          <a:noFill/>
        </p:spPr>
        <p:txBody>
          <a:bodyPr wrap="square">
            <a:spAutoFit/>
          </a:bodyPr>
          <a:lstStyle/>
          <a:p>
            <a:pPr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As mutações que são causadas por radiação podem ser de maneira direta ou indireta. Quando de maneira direta, a radiação age sobre uma biomolécula muito importante (ADN), provocando mudanças no material genético. Já quando acontece de maneira indireta, a radiação faz com que as moléculas de água se quebrem e liberem como produto da reação peróxido de hidrogênio (também conhecido como “água oxigenada”) que é altamente toxico e provoca mudanças na célula. A radiação pode passar pelo organismo sem provocar nenhuma alteração, pode danificar a célula que o organismo, prontamente, repara, pode matar a célula ou fazer com que ela se torne incapaz de se reproduzir e pode danificar o núcleo da célula, mudando sua constituição e podendo se desenvolver em algo  maligno.</a:t>
            </a:r>
            <a:endParaRPr lang="pt-BR" sz="2200" dirty="0">
              <a:effectLst/>
              <a:latin typeface="Calibri" panose="020F0502020204030204" pitchFamily="34" charset="0"/>
              <a:ea typeface="Calibri" panose="020F0502020204030204" pitchFamily="34" charset="0"/>
            </a:endParaRPr>
          </a:p>
          <a:p>
            <a:pPr>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         Os efeitos da radiação podem ser hereditários, isto é, ser passado aos descendentes tanto como forma de suscetibilidade a determinadas doenças crônicas ou como anomalias e monstruosidades à fetos que podem, em alguns casos, não sobreviver. Eles também podem ser somáticos, isto é, afetar a pessoa irradiada. </a:t>
            </a:r>
            <a:endParaRPr lang="pt-BR" sz="2200" dirty="0">
              <a:effectLst/>
              <a:latin typeface="Calibri" panose="020F0502020204030204" pitchFamily="34" charset="0"/>
              <a:ea typeface="Calibri" panose="020F0502020204030204" pitchFamily="34" charset="0"/>
            </a:endParaRPr>
          </a:p>
          <a:p>
            <a:pPr>
              <a:lnSpc>
                <a:spcPct val="107000"/>
              </a:lnSpc>
              <a:spcAft>
                <a:spcPts val="800"/>
              </a:spcAft>
            </a:pPr>
            <a:r>
              <a:rPr lang="pt-BR" sz="12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800" dirty="0" err="1">
                <a:effectLst/>
                <a:latin typeface="Arial Narrow" panose="020B0606020202030204" pitchFamily="34" charset="0"/>
                <a:ea typeface="Calibri" panose="020F0502020204030204" pitchFamily="34" charset="0"/>
                <a:cs typeface="Times New Roman" panose="02020603050405020304" pitchFamily="18" charset="0"/>
              </a:rPr>
              <a:t>Disponivel</a:t>
            </a:r>
            <a:r>
              <a:rPr lang="pt-BR" sz="800" dirty="0">
                <a:effectLst/>
                <a:latin typeface="Arial Narrow" panose="020B0606020202030204" pitchFamily="34" charset="0"/>
                <a:ea typeface="Calibri" panose="020F0502020204030204" pitchFamily="34" charset="0"/>
                <a:cs typeface="Times New Roman" panose="02020603050405020304" pitchFamily="18" charset="0"/>
              </a:rPr>
              <a:t> em : https://encurtador.com.br/iwP09, Acesso em 05 set 2023</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80747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693CBC21-7BFC-77E3-1CB0-89985541E96B}"/>
              </a:ext>
            </a:extLst>
          </p:cNvPr>
          <p:cNvSpPr>
            <a:spLocks noChangeArrowheads="1"/>
          </p:cNvSpPr>
          <p:nvPr/>
        </p:nvSpPr>
        <p:spPr bwMode="auto">
          <a:xfrm>
            <a:off x="2740379" y="392273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30E5D0A8-446D-779B-F954-E38E38B77219}"/>
              </a:ext>
            </a:extLst>
          </p:cNvPr>
          <p:cNvSpPr txBox="1"/>
          <p:nvPr/>
        </p:nvSpPr>
        <p:spPr>
          <a:xfrm>
            <a:off x="304800" y="568171"/>
            <a:ext cx="11582400" cy="2005614"/>
          </a:xfrm>
          <a:prstGeom prst="rect">
            <a:avLst/>
          </a:prstGeom>
          <a:noFill/>
        </p:spPr>
        <p:txBody>
          <a:bodyPr wrap="square">
            <a:spAutoFit/>
          </a:bodyPr>
          <a:lstStyle/>
          <a:p>
            <a:pPr algn="just">
              <a:lnSpc>
                <a:spcPct val="115000"/>
              </a:lnSpc>
              <a:spcAft>
                <a:spcPts val="800"/>
              </a:spcAft>
            </a:pPr>
            <a:r>
              <a:rPr lang="pt-BR" sz="2300" dirty="0">
                <a:effectLst/>
                <a:latin typeface="Arial Narrow" panose="020B0606020202030204" pitchFamily="34" charset="0"/>
                <a:ea typeface="Calibri" panose="020F0502020204030204" pitchFamily="34" charset="0"/>
                <a:cs typeface="Times New Roman" panose="02020603050405020304" pitchFamily="18" charset="0"/>
              </a:rPr>
              <a:t>Os efeitos da radiação podem ser hereditários, isto é, ser passado aos descendentes tanto como forma de suscetibilidade a determinadas doenças crônicas ou como anomalias e monstruosidades à fetos que podem, em alguns casos, não sobreviver. Eles também podem ser somáticos, isto é, afetar a pessoa irradiada. </a:t>
            </a:r>
            <a:endParaRPr lang="pt-BR" sz="2300" dirty="0">
              <a:effectLst/>
              <a:latin typeface="Calibri" panose="020F0502020204030204" pitchFamily="34" charset="0"/>
              <a:ea typeface="Calibri" panose="020F0502020204030204" pitchFamily="34" charset="0"/>
            </a:endParaRPr>
          </a:p>
          <a:p>
            <a:pPr algn="r">
              <a:lnSpc>
                <a:spcPct val="107000"/>
              </a:lnSpc>
              <a:spcAft>
                <a:spcPts val="800"/>
              </a:spcAft>
            </a:pPr>
            <a:r>
              <a:rPr lang="pt-BR" sz="12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800" dirty="0" err="1">
                <a:effectLst/>
                <a:latin typeface="Arial Narrow" panose="020B0606020202030204" pitchFamily="34" charset="0"/>
                <a:ea typeface="Calibri" panose="020F0502020204030204" pitchFamily="34" charset="0"/>
                <a:cs typeface="Times New Roman" panose="02020603050405020304" pitchFamily="18" charset="0"/>
              </a:rPr>
              <a:t>Disponivel</a:t>
            </a:r>
            <a:r>
              <a:rPr lang="pt-BR" sz="800" dirty="0">
                <a:effectLst/>
                <a:latin typeface="Arial Narrow" panose="020B0606020202030204" pitchFamily="34" charset="0"/>
                <a:ea typeface="Calibri" panose="020F0502020204030204" pitchFamily="34" charset="0"/>
                <a:cs typeface="Times New Roman" panose="02020603050405020304" pitchFamily="18" charset="0"/>
              </a:rPr>
              <a:t> em : https://encurtador.com.br/iwP09, Acesso em 05 set 2023</a:t>
            </a:r>
            <a:endParaRPr lang="pt-BR" sz="11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6043F4C3-C0F0-C070-F894-EE51C1723006}"/>
              </a:ext>
            </a:extLst>
          </p:cNvPr>
          <p:cNvSpPr txBox="1"/>
          <p:nvPr/>
        </p:nvSpPr>
        <p:spPr>
          <a:xfrm>
            <a:off x="304799" y="2246050"/>
            <a:ext cx="11662299" cy="3708451"/>
          </a:xfrm>
          <a:prstGeom prst="rect">
            <a:avLst/>
          </a:prstGeom>
          <a:noFill/>
        </p:spPr>
        <p:txBody>
          <a:bodyPr wrap="square">
            <a:spAutoFit/>
          </a:bodyPr>
          <a:lstStyle/>
          <a:p>
            <a:pPr algn="just">
              <a:lnSpc>
                <a:spcPct val="107000"/>
              </a:lnSpc>
              <a:spcAft>
                <a:spcPts val="800"/>
              </a:spcAft>
            </a:pPr>
            <a:endParaRPr lang="pt-BR" sz="2300" b="1"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pt-BR" sz="2300" b="1" dirty="0">
                <a:effectLst/>
                <a:latin typeface="Arial Narrow" panose="020B0606020202030204" pitchFamily="34" charset="0"/>
                <a:ea typeface="Times New Roman" panose="02020603050405020304" pitchFamily="18" charset="0"/>
                <a:cs typeface="Times New Roman" panose="02020603050405020304" pitchFamily="18" charset="0"/>
              </a:rPr>
              <a:t>13</a:t>
            </a: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 De acordo com o texto III, o que pode provocar as mutações?</a:t>
            </a:r>
            <a:endParaRPr lang="pt-BR" sz="23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300" b="1" dirty="0">
                <a:effectLst/>
                <a:latin typeface="Arial Narrow" panose="020B0606020202030204" pitchFamily="34" charset="0"/>
                <a:ea typeface="Times New Roman" panose="02020603050405020304" pitchFamily="18" charset="0"/>
                <a:cs typeface="Times New Roman" panose="02020603050405020304" pitchFamily="18" charset="0"/>
              </a:rPr>
              <a:t>14</a:t>
            </a: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 Segundo o texto III, as radiações podem ser de maneira direta e indireta. Explique.</a:t>
            </a:r>
            <a:endParaRPr lang="pt-BR" sz="2300" dirty="0">
              <a:effectLst/>
              <a:latin typeface="Arial Narrow" panose="020B0606020202030204" pitchFamily="34" charset="0"/>
              <a:ea typeface="Calibri" panose="020F0502020204030204" pitchFamily="34" charset="0"/>
            </a:endParaRPr>
          </a:p>
          <a:p>
            <a:pPr algn="just">
              <a:lnSpc>
                <a:spcPct val="107000"/>
              </a:lnSpc>
              <a:spcAft>
                <a:spcPts val="800"/>
              </a:spcAft>
            </a:pPr>
            <a:endParaRPr lang="pt-BR" sz="23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b="1" dirty="0">
                <a:effectLst/>
                <a:latin typeface="Arial Narrow" panose="020B0606020202030204" pitchFamily="34" charset="0"/>
                <a:ea typeface="Times New Roman" panose="02020603050405020304" pitchFamily="18" charset="0"/>
                <a:cs typeface="Times New Roman" panose="02020603050405020304" pitchFamily="18" charset="0"/>
              </a:rPr>
              <a:t>15. </a:t>
            </a: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Considerando as informações presentes no texto III os efeitos da radiação podem ser transmitidos aos descendentes. Reescreva o trecho que afirma sobre essa hereditariedade.</a:t>
            </a:r>
            <a:endParaRPr lang="pt-BR" sz="23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300" dirty="0">
                <a:effectLst/>
                <a:latin typeface="Arial Narrow" panose="020B0606020202030204" pitchFamily="34" charset="0"/>
                <a:ea typeface="Times New Roman" panose="02020603050405020304" pitchFamily="18" charset="0"/>
              </a:rPr>
              <a:t> </a:t>
            </a:r>
            <a:endParaRPr lang="pt-BR" sz="23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300" b="1" dirty="0">
                <a:effectLst/>
                <a:latin typeface="Arial Narrow" panose="020B0606020202030204" pitchFamily="34" charset="0"/>
                <a:ea typeface="Times New Roman" panose="02020603050405020304" pitchFamily="18" charset="0"/>
                <a:cs typeface="Times New Roman" panose="02020603050405020304" pitchFamily="18" charset="0"/>
              </a:rPr>
              <a:t>16</a:t>
            </a: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 Após a leitura do texto III, qual a relação que podemos fazer entre a radiação e os tumores malignos?</a:t>
            </a:r>
            <a:endParaRPr lang="pt-BR" sz="23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544541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AA610B4-6609-007B-8D69-679969D30291}"/>
              </a:ext>
            </a:extLst>
          </p:cNvPr>
          <p:cNvSpPr txBox="1"/>
          <p:nvPr/>
        </p:nvSpPr>
        <p:spPr>
          <a:xfrm>
            <a:off x="439946" y="638355"/>
            <a:ext cx="11197087" cy="4360746"/>
          </a:xfrm>
          <a:prstGeom prst="rect">
            <a:avLst/>
          </a:prstGeom>
          <a:noFill/>
        </p:spPr>
        <p:txBody>
          <a:bodyPr wrap="square">
            <a:spAutoFit/>
          </a:bodyPr>
          <a:lstStyle/>
          <a:p>
            <a:pPr algn="just" fontAlgn="base">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17</a:t>
            </a:r>
            <a: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a:t>
            </a:r>
            <a:r>
              <a:rPr lang="pt-BR" sz="2400" b="1"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(Enem-2011)</a:t>
            </a:r>
            <a: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Os materiais radioativos emitem diferentes tipos de radiação. A radiação gama, por exemplo, por sua alta energia e penetração, consegue remover elétrons dos átomos dos tecidos internos e romper ligações químicas por ionização, podendo causar mutação no DNA. Já as partículas betas têm o mesmo efeito ionizante, mas atuam sobre as células da pele.</a:t>
            </a:r>
            <a:endParaRPr lang="pt-BR" sz="2400" dirty="0">
              <a:effectLst/>
              <a:latin typeface="Calibri" panose="020F0502020204030204" pitchFamily="34" charset="0"/>
              <a:ea typeface="Calibri" panose="020F0502020204030204" pitchFamily="34" charset="0"/>
            </a:endParaRPr>
          </a:p>
          <a:p>
            <a:pPr algn="r" fontAlgn="base">
              <a:lnSpc>
                <a:spcPct val="107000"/>
              </a:lnSpc>
              <a:spcAft>
                <a:spcPts val="800"/>
              </a:spcAft>
            </a:pPr>
            <a:r>
              <a:rPr lang="pt-BR" sz="8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RODRIGUES JR., A. A. O que é radiação? E contaminação radioativa? Vamos esclarecer. Física na Escola. V. 8, nº 2, 2007. São Paulo: Sociedade Brasileira de Física (adaptado).</a:t>
            </a:r>
            <a:endParaRPr lang="pt-BR" sz="1100" dirty="0">
              <a:effectLst/>
              <a:latin typeface="Calibri" panose="020F0502020204030204" pitchFamily="34" charset="0"/>
              <a:ea typeface="Calibri" panose="020F0502020204030204" pitchFamily="34" charset="0"/>
            </a:endParaRPr>
          </a:p>
          <a:p>
            <a:pPr fontAlgn="base">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Segundo o texto, um indivíduo irradiado por uma fonte radioativa é exposto ao risco de</a:t>
            </a:r>
            <a:b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br>
            <a: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(A) absorver a radiação e armazená-la.</a:t>
            </a:r>
            <a:b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br>
            <a: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(B) transformar-se em um corpo radioativo.</a:t>
            </a:r>
            <a:b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br>
            <a: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(C) emitir radiação e contaminar outras pessoas.</a:t>
            </a:r>
            <a:b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br>
            <a: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(D) sofrer alterações gênicas e desenvolver câncer.</a:t>
            </a:r>
            <a:b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br>
            <a:r>
              <a:rPr lang="pt-BR" sz="24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(E) transportar a radiação e contaminar outros ambientes.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911039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8D34FB-D774-6B01-E29D-58B780C03C36}"/>
              </a:ext>
            </a:extLst>
          </p:cNvPr>
          <p:cNvSpPr txBox="1"/>
          <p:nvPr/>
        </p:nvSpPr>
        <p:spPr>
          <a:xfrm>
            <a:off x="478301" y="604912"/>
            <a:ext cx="11380763" cy="489301"/>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Calibri" panose="020F0502020204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ECEA06A3-0FE6-7E37-A87E-993F88926732}"/>
              </a:ext>
            </a:extLst>
          </p:cNvPr>
          <p:cNvSpPr txBox="1"/>
          <p:nvPr/>
        </p:nvSpPr>
        <p:spPr>
          <a:xfrm>
            <a:off x="332936" y="604913"/>
            <a:ext cx="11526128" cy="4136004"/>
          </a:xfrm>
          <a:prstGeom prst="rect">
            <a:avLst/>
          </a:prstGeom>
          <a:noFill/>
        </p:spPr>
        <p:txBody>
          <a:bodyPr wrap="square">
            <a:spAutoFit/>
          </a:bodyPr>
          <a:lstStyle/>
          <a:p>
            <a:pPr algn="just" fontAlgn="base">
              <a:lnSpc>
                <a:spcPct val="107000"/>
              </a:lnSpc>
              <a:spcAft>
                <a:spcPts val="800"/>
              </a:spcAft>
            </a:pP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18</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dirty="0">
                <a:solidFill>
                  <a:srgbClr val="000000"/>
                </a:solidFill>
                <a:effectLst/>
                <a:latin typeface="Arial Narrow" panose="020B0606020202030204" pitchFamily="34" charset="0"/>
                <a:ea typeface="Times New Roman" panose="02020603050405020304" pitchFamily="18" charset="0"/>
              </a:rPr>
              <a:t>A </a:t>
            </a:r>
            <a:r>
              <a:rPr lang="pt-BR" sz="2400" dirty="0" err="1">
                <a:solidFill>
                  <a:srgbClr val="000000"/>
                </a:solidFill>
                <a:effectLst/>
                <a:latin typeface="Arial Narrow" panose="020B0606020202030204" pitchFamily="34" charset="0"/>
                <a:ea typeface="Times New Roman" panose="02020603050405020304" pitchFamily="18" charset="0"/>
              </a:rPr>
              <a:t>heterocromia</a:t>
            </a:r>
            <a:r>
              <a:rPr lang="pt-BR" sz="2400" dirty="0">
                <a:solidFill>
                  <a:srgbClr val="000000"/>
                </a:solidFill>
                <a:effectLst/>
                <a:latin typeface="Arial Narrow" panose="020B0606020202030204" pitchFamily="34" charset="0"/>
                <a:ea typeface="Times New Roman" panose="02020603050405020304" pitchFamily="18" charset="0"/>
              </a:rPr>
              <a:t> de íris é uma condição em que um indivíduo apresenta duas íris com cores diferentes ou ainda apenas uma parte da íris de cor diferente. Essa característica não é passada ao descendente, sendo restrita ao indivíduo que a porta. Essa característica é, portanto, um caso de mutação:</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 aleatória.</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(B) somática.</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(C) deletéria.</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(D) gamética.</a:t>
            </a:r>
            <a:endParaRPr lang="pt-BR" sz="2400" dirty="0">
              <a:effectLst/>
              <a:latin typeface="Calibri" panose="020F0502020204030204" pitchFamily="34" charset="0"/>
              <a:ea typeface="Calibri" panose="020F0502020204030204" pitchFamily="34" charset="0"/>
            </a:endParaRPr>
          </a:p>
          <a:p>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(E) germinativa</a:t>
            </a:r>
            <a:endParaRPr lang="pt-BR" sz="2400" dirty="0"/>
          </a:p>
        </p:txBody>
      </p:sp>
    </p:spTree>
    <p:extLst>
      <p:ext uri="{BB962C8B-B14F-4D97-AF65-F5344CB8AC3E}">
        <p14:creationId xmlns:p14="http://schemas.microsoft.com/office/powerpoint/2010/main" val="853571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DBF0B99-6571-AB3A-691B-77DC575C64C5}"/>
              </a:ext>
            </a:extLst>
          </p:cNvPr>
          <p:cNvSpPr txBox="1"/>
          <p:nvPr/>
        </p:nvSpPr>
        <p:spPr>
          <a:xfrm>
            <a:off x="3047281" y="3259306"/>
            <a:ext cx="6094562" cy="339388"/>
          </a:xfrm>
          <a:prstGeom prst="rect">
            <a:avLst/>
          </a:prstGeom>
          <a:noFill/>
        </p:spPr>
        <p:txBody>
          <a:bodyPr wrap="square">
            <a:spAutoFit/>
          </a:bodyPr>
          <a:lstStyle/>
          <a:p>
            <a:pPr algn="just">
              <a:lnSpc>
                <a:spcPct val="150000"/>
              </a:lnSpc>
              <a:spcAft>
                <a:spcPts val="800"/>
              </a:spcAft>
            </a:pPr>
            <a:r>
              <a:rPr lang="pt-BR" sz="1200" dirty="0">
                <a:effectLst/>
                <a:latin typeface="Arial Narrow" panose="020B0606020202030204" pitchFamily="34" charset="0"/>
                <a:ea typeface="Calibri" panose="020F0502020204030204" pitchFamily="34" charset="0"/>
                <a:cs typeface="Arial" panose="020B0604020202020204" pitchFamily="34" charset="0"/>
              </a:rPr>
              <a:t> </a:t>
            </a:r>
            <a:endParaRPr lang="pt-BR" sz="1100" dirty="0">
              <a:effectLst/>
              <a:latin typeface="Calibri" panose="020F0502020204030204" pitchFamily="34" charset="0"/>
              <a:ea typeface="Calibri" panose="020F0502020204030204" pitchFamily="34" charset="0"/>
            </a:endParaRPr>
          </a:p>
        </p:txBody>
      </p:sp>
      <p:graphicFrame>
        <p:nvGraphicFramePr>
          <p:cNvPr id="5" name="Tabela 4">
            <a:extLst>
              <a:ext uri="{FF2B5EF4-FFF2-40B4-BE49-F238E27FC236}">
                <a16:creationId xmlns:a16="http://schemas.microsoft.com/office/drawing/2014/main" id="{75AA642B-E1A6-1614-456D-3AF1F89D65EA}"/>
              </a:ext>
            </a:extLst>
          </p:cNvPr>
          <p:cNvGraphicFramePr>
            <a:graphicFrameLocks noGrp="1"/>
          </p:cNvGraphicFramePr>
          <p:nvPr>
            <p:extLst>
              <p:ext uri="{D42A27DB-BD31-4B8C-83A1-F6EECF244321}">
                <p14:modId xmlns:p14="http://schemas.microsoft.com/office/powerpoint/2010/main" val="22299404"/>
              </p:ext>
            </p:extLst>
          </p:nvPr>
        </p:nvGraphicFramePr>
        <p:xfrm>
          <a:off x="319596" y="603682"/>
          <a:ext cx="11407806" cy="457200"/>
        </p:xfrm>
        <a:graphic>
          <a:graphicData uri="http://schemas.openxmlformats.org/drawingml/2006/table">
            <a:tbl>
              <a:tblPr firstRow="1" firstCol="1" bandRow="1"/>
              <a:tblGrid>
                <a:gridCol w="11407806">
                  <a:extLst>
                    <a:ext uri="{9D8B030D-6E8A-4147-A177-3AD203B41FA5}">
                      <a16:colId xmlns:a16="http://schemas.microsoft.com/office/drawing/2014/main" val="3731482987"/>
                    </a:ext>
                  </a:extLst>
                </a:gridCol>
              </a:tblGrid>
              <a:tr h="457200">
                <a:tc>
                  <a:txBody>
                    <a:bodyPr/>
                    <a:lstStyle/>
                    <a:p>
                      <a:pPr algn="ctr">
                        <a:lnSpc>
                          <a:spcPct val="115000"/>
                        </a:lnSpc>
                        <a:spcAft>
                          <a:spcPts val="800"/>
                        </a:spcAft>
                      </a:pPr>
                      <a:r>
                        <a:rPr lang="pt-BR" sz="2400" b="1" i="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Semana 6 e 7- NOVEMBRO </a:t>
                      </a:r>
                      <a:endParaRPr lang="pt-BR" sz="24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3280354080"/>
                  </a:ext>
                </a:extLst>
              </a:tr>
            </a:tbl>
          </a:graphicData>
        </a:graphic>
      </p:graphicFrame>
      <p:sp>
        <p:nvSpPr>
          <p:cNvPr id="6" name="Rectangle 1">
            <a:extLst>
              <a:ext uri="{FF2B5EF4-FFF2-40B4-BE49-F238E27FC236}">
                <a16:creationId xmlns:a16="http://schemas.microsoft.com/office/drawing/2014/main" id="{23D168C5-4966-61E1-6E1D-6ABF32671735}"/>
              </a:ext>
            </a:extLst>
          </p:cNvPr>
          <p:cNvSpPr>
            <a:spLocks noChangeArrowheads="1"/>
          </p:cNvSpPr>
          <p:nvPr/>
        </p:nvSpPr>
        <p:spPr bwMode="auto">
          <a:xfrm>
            <a:off x="2767013"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37BF7E07-AAA2-A49E-4F15-2EF873EE2163}"/>
              </a:ext>
            </a:extLst>
          </p:cNvPr>
          <p:cNvSpPr txBox="1"/>
          <p:nvPr/>
        </p:nvSpPr>
        <p:spPr>
          <a:xfrm>
            <a:off x="195308" y="1136342"/>
            <a:ext cx="11656381" cy="5475345"/>
          </a:xfrm>
          <a:prstGeom prst="rect">
            <a:avLst/>
          </a:prstGeom>
          <a:noFill/>
        </p:spPr>
        <p:txBody>
          <a:bodyPr wrap="square">
            <a:spAutoFit/>
          </a:bodyPr>
          <a:lstStyle/>
          <a:p>
            <a:pPr algn="just">
              <a:spcAft>
                <a:spcPts val="800"/>
              </a:spcAft>
            </a:pPr>
            <a:r>
              <a:rPr lang="pt-BR" sz="23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300" dirty="0">
              <a:effectLst/>
              <a:latin typeface="Calibri" panose="020F0502020204030204" pitchFamily="34" charset="0"/>
              <a:ea typeface="Calibri" panose="020F0502020204030204" pitchFamily="34" charset="0"/>
            </a:endParaRPr>
          </a:p>
          <a:p>
            <a:pPr algn="just">
              <a:spcAft>
                <a:spcPts val="800"/>
              </a:spcAft>
            </a:pPr>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Texto IV</a:t>
            </a:r>
            <a:endParaRPr lang="pt-BR" sz="2300" dirty="0">
              <a:effectLst/>
              <a:latin typeface="Calibri" panose="020F0502020204030204" pitchFamily="34" charset="0"/>
              <a:ea typeface="Calibri" panose="020F0502020204030204" pitchFamily="34" charset="0"/>
            </a:endParaRPr>
          </a:p>
          <a:p>
            <a:pPr>
              <a:spcAft>
                <a:spcPts val="800"/>
              </a:spcAft>
            </a:pP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ANEMIA FALCIFORME</a:t>
            </a:r>
            <a:endParaRPr lang="pt-BR" sz="2300" dirty="0">
              <a:effectLst/>
              <a:latin typeface="Calibri" panose="020F0502020204030204" pitchFamily="34" charset="0"/>
              <a:ea typeface="Calibri" panose="020F0502020204030204" pitchFamily="34" charset="0"/>
            </a:endParaRPr>
          </a:p>
          <a:p>
            <a:pPr algn="ctr">
              <a:lnSpc>
                <a:spcPct val="107000"/>
              </a:lnSpc>
              <a:spcAft>
                <a:spcPts val="800"/>
              </a:spcAft>
            </a:pPr>
            <a:endParaRPr lang="pt-BR" sz="1200" b="1"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12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1200" b="1"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dirty="0">
                <a:effectLst/>
                <a:latin typeface="Arial Narrow" panose="020B0606020202030204" pitchFamily="34" charset="0"/>
                <a:ea typeface="Calibri" panose="020F0502020204030204" pitchFamily="34" charset="0"/>
                <a:cs typeface="Times New Roman" panose="02020603050405020304" pitchFamily="18" charset="0"/>
              </a:rPr>
              <a:t>	A anemia falciforme é uma doença genética e hereditária, predominante em negros, mas que pode manifestar-se também nos brancos. 	Ela se caracteriza por uma alteração nos glóbulos vermelhos, que perdem a forma arredondada e elástica, adquirem o aspecto de uma foice (daí o nome falciforme) e endurecem, o que dificulta a passagem do sangue pelos vasos de pequeno calibre e, consequentemente, a oxigenação dos tecidos.</a:t>
            </a:r>
            <a:endParaRPr lang="pt-BR" sz="23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300" dirty="0">
                <a:effectLst/>
                <a:latin typeface="Arial Narrow" panose="020B0606020202030204" pitchFamily="34" charset="0"/>
                <a:ea typeface="Calibri" panose="020F0502020204030204" pitchFamily="34" charset="0"/>
                <a:cs typeface="Times New Roman" panose="02020603050405020304" pitchFamily="18" charset="0"/>
              </a:rPr>
              <a:t>	As hemácias falciformes contêm um tipo de hemoglobina, chamada hemoglobina S, que se cristaliza na falta de oxigênio, formando trombos que bloqueiam o fluxo de sangue, porque não têm a maleabilidade da hemácia normal. Pessoas negras são mais atingidas pela doença por fatores genéticos.</a:t>
            </a:r>
            <a:endParaRPr lang="pt-BR" sz="2300" dirty="0">
              <a:effectLst/>
              <a:latin typeface="Calibri" panose="020F0502020204030204" pitchFamily="34" charset="0"/>
              <a:ea typeface="Calibri" panose="020F0502020204030204" pitchFamily="34" charset="0"/>
            </a:endParaRPr>
          </a:p>
        </p:txBody>
      </p:sp>
      <p:pic>
        <p:nvPicPr>
          <p:cNvPr id="9" name="Imagem 8" descr="Diagrama&#10;&#10;Descrição gerada automaticamente">
            <a:extLst>
              <a:ext uri="{FF2B5EF4-FFF2-40B4-BE49-F238E27FC236}">
                <a16:creationId xmlns:a16="http://schemas.microsoft.com/office/drawing/2014/main" id="{8B2FB0C9-7A5A-203A-2B0B-2351A2001E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64049" y="1924100"/>
            <a:ext cx="2091055" cy="1296035"/>
          </a:xfrm>
          <a:prstGeom prst="rect">
            <a:avLst/>
          </a:prstGeom>
          <a:noFill/>
        </p:spPr>
      </p:pic>
    </p:spTree>
    <p:extLst>
      <p:ext uri="{BB962C8B-B14F-4D97-AF65-F5344CB8AC3E}">
        <p14:creationId xmlns:p14="http://schemas.microsoft.com/office/powerpoint/2010/main" val="2106552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F3977F5-1567-F2A9-3CED-07C980309C1F}"/>
              </a:ext>
            </a:extLst>
          </p:cNvPr>
          <p:cNvSpPr txBox="1"/>
          <p:nvPr/>
        </p:nvSpPr>
        <p:spPr>
          <a:xfrm>
            <a:off x="316303" y="698740"/>
            <a:ext cx="11588150" cy="3096788"/>
          </a:xfrm>
          <a:prstGeom prst="rect">
            <a:avLst/>
          </a:prstGeom>
          <a:noFill/>
        </p:spPr>
        <p:txBody>
          <a:bodyPr wrap="square">
            <a:spAutoFit/>
          </a:bodyPr>
          <a:lstStyle/>
          <a:p>
            <a:pPr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A anemia falciforme é causada por mutação genética, responsável pela deformidade dos glóbulos vermelhos. Para ser portador da doença, é preciso que o gene alterado seja transmitido pelo pai e pela mãe. Se for transmitido apenas por um dos pais, o filho terá o traço falciforme, que poderá passar para seus descendentes, mas não a doença manifesta.  Os sintomas de anemia falciforme podem ser: dor forte provocada pelo bloqueio do fluxo sanguíneo e pela falta de oxigenação nos tecidos, fadiga intensa, palidez, icterícia, atraso no crescimento, feridas nas pernas e outros.</a:t>
            </a:r>
            <a:endParaRPr lang="pt-BR" sz="2400" dirty="0">
              <a:effectLst/>
              <a:latin typeface="Calibri" panose="020F0502020204030204" pitchFamily="34" charset="0"/>
              <a:ea typeface="Calibri" panose="020F0502020204030204" pitchFamily="34" charset="0"/>
            </a:endParaRPr>
          </a:p>
          <a:p>
            <a:pPr algn="r">
              <a:lnSpc>
                <a:spcPct val="107000"/>
              </a:lnSpc>
              <a:spcAft>
                <a:spcPts val="800"/>
              </a:spcAft>
            </a:pPr>
            <a:r>
              <a:rPr lang="pt-BR" sz="800" dirty="0">
                <a:effectLst/>
                <a:latin typeface="Arial Narrow" panose="020B0606020202030204" pitchFamily="34" charset="0"/>
                <a:ea typeface="Calibri" panose="020F0502020204030204" pitchFamily="34" charset="0"/>
                <a:cs typeface="Times New Roman" panose="02020603050405020304" pitchFamily="18" charset="0"/>
              </a:rPr>
              <a:t>Disponível em: https://drauziovarella.uol.com.br/doencas-e-sintomas/anemia-falciforme/ . Acesso em: 15 ago. 2024 (adaptado)</a:t>
            </a:r>
            <a:r>
              <a:rPr lang="pt-BR" sz="12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1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200" b="1"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11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B883EC94-681B-831E-9E1E-8820EECBC3AB}"/>
              </a:ext>
            </a:extLst>
          </p:cNvPr>
          <p:cNvSpPr txBox="1"/>
          <p:nvPr/>
        </p:nvSpPr>
        <p:spPr>
          <a:xfrm>
            <a:off x="388189" y="3312543"/>
            <a:ext cx="11415622" cy="2176814"/>
          </a:xfrm>
          <a:prstGeom prst="rect">
            <a:avLst/>
          </a:prstGeom>
          <a:noFill/>
        </p:spPr>
        <p:txBody>
          <a:bodyPr wrap="square">
            <a:spAutoFit/>
          </a:bodyPr>
          <a:lstStyle/>
          <a:p>
            <a:pPr>
              <a:lnSpc>
                <a:spcPct val="115000"/>
              </a:lnSpc>
              <a:spcAft>
                <a:spcPts val="800"/>
              </a:spcAft>
              <a:tabLst>
                <a:tab pos="180340" algn="l"/>
                <a:tab pos="270510" algn="l"/>
              </a:tabLs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solidFill>
                  <a:srgbClr val="222222"/>
                </a:solidFill>
                <a:effectLst/>
                <a:latin typeface="Arial Narrow" panose="020B0606020202030204" pitchFamily="34" charset="0"/>
                <a:ea typeface="Times New Roman" panose="02020603050405020304" pitchFamily="18" charset="0"/>
                <a:cs typeface="Times New Roman" panose="02020603050405020304" pitchFamily="18" charset="0"/>
              </a:rPr>
              <a:t>19</a:t>
            </a:r>
            <a:r>
              <a:rPr lang="pt-BR" sz="2400" dirty="0">
                <a:solidFill>
                  <a:srgbClr val="222222"/>
                </a:solidFill>
                <a:effectLst/>
                <a:latin typeface="Arial Narrow" panose="020B0606020202030204" pitchFamily="34" charset="0"/>
                <a:ea typeface="Times New Roman" panose="02020603050405020304" pitchFamily="18" charset="0"/>
                <a:cs typeface="Times New Roman" panose="02020603050405020304" pitchFamily="18" charset="0"/>
              </a:rPr>
              <a:t>. Após a leitura do texto IV, relate sobre a causa da anemia falciforme.</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20.</a:t>
            </a: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Quais são as consequências das alterações nas hemácias causadas pela anemia falciforme?</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solidFill>
                  <a:srgbClr val="222222"/>
                </a:solidFill>
                <a:effectLst/>
                <a:latin typeface="Arial Narrow" panose="020B0606020202030204" pitchFamily="34" charset="0"/>
                <a:ea typeface="Times New Roman" panose="02020603050405020304" pitchFamily="18" charset="0"/>
                <a:cs typeface="Times New Roman" panose="02020603050405020304" pitchFamily="18" charset="0"/>
              </a:rPr>
              <a:t>21</a:t>
            </a:r>
            <a:r>
              <a:rPr lang="pt-BR" sz="2400" dirty="0">
                <a:solidFill>
                  <a:srgbClr val="222222"/>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Quais são as condições genéticas para ser portador da anemia falciforme?</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834935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FA4CCAB9-934A-CB03-0284-84EA65CED0A2}"/>
              </a:ext>
            </a:extLst>
          </p:cNvPr>
          <p:cNvSpPr>
            <a:spLocks noChangeArrowheads="1"/>
          </p:cNvSpPr>
          <p:nvPr/>
        </p:nvSpPr>
        <p:spPr bwMode="auto">
          <a:xfrm>
            <a:off x="2817813"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49E6B1F6-7538-8346-246B-A492B6FA8E64}"/>
              </a:ext>
            </a:extLst>
          </p:cNvPr>
          <p:cNvSpPr txBox="1"/>
          <p:nvPr/>
        </p:nvSpPr>
        <p:spPr>
          <a:xfrm>
            <a:off x="319596" y="488273"/>
            <a:ext cx="11549849" cy="5565819"/>
          </a:xfrm>
          <a:prstGeom prst="rect">
            <a:avLst/>
          </a:prstGeom>
          <a:noFill/>
        </p:spPr>
        <p:txBody>
          <a:bodyPr wrap="square">
            <a:spAutoFit/>
          </a:bodyPr>
          <a:lstStyle/>
          <a:p>
            <a:pPr algn="just">
              <a:lnSpc>
                <a:spcPct val="115000"/>
              </a:lnSpc>
              <a:spcAft>
                <a:spcPts val="800"/>
              </a:spcAft>
            </a:pPr>
            <a:r>
              <a:rPr lang="pt-BR" sz="23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22</a:t>
            </a:r>
            <a:r>
              <a:rPr lang="pt-BR" sz="23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3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anemia falciforme é um problema dos glóbulos vermelhos que persiste por toda a vida. É uma doença com a qual se nasce e que faz com que alguns dos glóbulos vermelhos adquiram um formato incomum</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r>
              <a:rPr lang="pt-BR" sz="23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Para ser portador dessa doença, é preciso que o gene alterado seja transmitido pelo pai e pela mãe. Com essas informações, calcule a probabilidade de uma mãe saudável, sem os traços para a doença e, o pai, com anemia falciforme, ter um filho com traços falciforme?</a:t>
            </a:r>
            <a:endParaRPr lang="pt-BR" sz="23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3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zero.</a:t>
            </a:r>
            <a:endParaRPr lang="pt-BR" sz="23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3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25%.</a:t>
            </a:r>
            <a:endParaRPr lang="pt-BR" sz="23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3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50%.</a:t>
            </a:r>
            <a:endParaRPr lang="pt-BR" sz="23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3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35%.</a:t>
            </a:r>
            <a:endParaRPr lang="pt-BR" sz="23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3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100%.</a:t>
            </a:r>
            <a:endParaRPr lang="pt-BR" sz="23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300" b="1" dirty="0">
                <a:effectLst/>
                <a:latin typeface="Arial Narrow" panose="020B0606020202030204" pitchFamily="34" charset="0"/>
                <a:ea typeface="Times New Roman" panose="02020603050405020304" pitchFamily="18" charset="0"/>
                <a:cs typeface="Arial" panose="020B0604020202020204" pitchFamily="34" charset="0"/>
              </a:rPr>
              <a:t>23</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Quais são as consequências da mudança de formato das hemácias, para o organismo, mencionadas no texto?</a:t>
            </a:r>
            <a:endParaRPr lang="pt-BR" sz="23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37473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EAA0DD7-8DC1-80CC-5592-8470A3442B69}"/>
              </a:ext>
            </a:extLst>
          </p:cNvPr>
          <p:cNvGraphicFramePr>
            <a:graphicFrameLocks noGrp="1"/>
          </p:cNvGraphicFramePr>
          <p:nvPr>
            <p:extLst>
              <p:ext uri="{D42A27DB-BD31-4B8C-83A1-F6EECF244321}">
                <p14:modId xmlns:p14="http://schemas.microsoft.com/office/powerpoint/2010/main" val="336715110"/>
              </p:ext>
            </p:extLst>
          </p:nvPr>
        </p:nvGraphicFramePr>
        <p:xfrm>
          <a:off x="328474" y="612559"/>
          <a:ext cx="11523215" cy="429049"/>
        </p:xfrm>
        <a:graphic>
          <a:graphicData uri="http://schemas.openxmlformats.org/drawingml/2006/table">
            <a:tbl>
              <a:tblPr firstRow="1" firstCol="1" bandRow="1"/>
              <a:tblGrid>
                <a:gridCol w="11523215">
                  <a:extLst>
                    <a:ext uri="{9D8B030D-6E8A-4147-A177-3AD203B41FA5}">
                      <a16:colId xmlns:a16="http://schemas.microsoft.com/office/drawing/2014/main" val="2692951381"/>
                    </a:ext>
                  </a:extLst>
                </a:gridCol>
              </a:tblGrid>
              <a:tr h="429049">
                <a:tc>
                  <a:txBody>
                    <a:bodyPr/>
                    <a:lstStyle/>
                    <a:p>
                      <a:pPr algn="ctr">
                        <a:lnSpc>
                          <a:spcPct val="115000"/>
                        </a:lnSpc>
                        <a:spcAft>
                          <a:spcPts val="800"/>
                        </a:spcAft>
                      </a:pPr>
                      <a:r>
                        <a:rPr lang="pt-BR" sz="2400" b="1" i="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Semana 8- NOVEMBRO </a:t>
                      </a:r>
                      <a:endParaRPr lang="pt-BR" sz="24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649553578"/>
                  </a:ext>
                </a:extLst>
              </a:tr>
            </a:tbl>
          </a:graphicData>
        </a:graphic>
      </p:graphicFrame>
      <p:sp>
        <p:nvSpPr>
          <p:cNvPr id="3" name="Rectangle 1">
            <a:extLst>
              <a:ext uri="{FF2B5EF4-FFF2-40B4-BE49-F238E27FC236}">
                <a16:creationId xmlns:a16="http://schemas.microsoft.com/office/drawing/2014/main" id="{4F8A99F7-32B1-0D96-F376-0125BEAEE1BA}"/>
              </a:ext>
            </a:extLst>
          </p:cNvPr>
          <p:cNvSpPr>
            <a:spLocks noChangeArrowheads="1"/>
          </p:cNvSpPr>
          <p:nvPr/>
        </p:nvSpPr>
        <p:spPr bwMode="auto">
          <a:xfrm>
            <a:off x="2767013"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0F77854B-38CC-B326-0C14-979DC0CB5946}"/>
              </a:ext>
            </a:extLst>
          </p:cNvPr>
          <p:cNvSpPr txBox="1"/>
          <p:nvPr/>
        </p:nvSpPr>
        <p:spPr>
          <a:xfrm>
            <a:off x="328474" y="1500326"/>
            <a:ext cx="11523215" cy="4943918"/>
          </a:xfrm>
          <a:prstGeom prst="rect">
            <a:avLst/>
          </a:prstGeom>
          <a:noFill/>
        </p:spPr>
        <p:txBody>
          <a:bodyPr wrap="square">
            <a:spAutoFit/>
          </a:bodyPr>
          <a:lstStyle/>
          <a:p>
            <a:pPr algn="just">
              <a:spcAft>
                <a:spcPts val="800"/>
              </a:spcAft>
            </a:pPr>
            <a:r>
              <a:rPr lang="pt-BR" sz="23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300" dirty="0">
              <a:effectLst/>
              <a:latin typeface="Calibri" panose="020F0502020204030204" pitchFamily="34" charset="0"/>
              <a:ea typeface="Calibri" panose="020F0502020204030204" pitchFamily="34" charset="0"/>
            </a:endParaRPr>
          </a:p>
          <a:p>
            <a:pPr algn="just">
              <a:spcAft>
                <a:spcPts val="800"/>
              </a:spcAft>
            </a:pPr>
            <a:r>
              <a:rPr lang="pt-BR" sz="2300" b="1" dirty="0">
                <a:effectLst/>
                <a:latin typeface="Arial Narrow" panose="020B0606020202030204" pitchFamily="34" charset="0"/>
                <a:ea typeface="Arial Narrow" panose="020B0606020202030204" pitchFamily="34" charset="0"/>
                <a:cs typeface="Arial Narrow" panose="020B0606020202030204" pitchFamily="34" charset="0"/>
              </a:rPr>
              <a:t>Texto V</a:t>
            </a:r>
            <a:endParaRPr lang="pt-BR" sz="2300" dirty="0">
              <a:effectLst/>
              <a:latin typeface="Calibri" panose="020F0502020204030204" pitchFamily="34" charset="0"/>
              <a:ea typeface="Calibri" panose="020F0502020204030204" pitchFamily="34" charset="0"/>
            </a:endParaRPr>
          </a:p>
          <a:p>
            <a:pPr algn="just">
              <a:spcAft>
                <a:spcPts val="800"/>
              </a:spcAft>
            </a:pPr>
            <a:r>
              <a:rPr lang="pt-BR" sz="2300" b="1" dirty="0">
                <a:effectLst/>
                <a:latin typeface="Arial Narrow" panose="020B0606020202030204" pitchFamily="34" charset="0"/>
                <a:ea typeface="Arial Narrow" panose="020B0606020202030204" pitchFamily="34" charset="0"/>
                <a:cs typeface="Arial Narrow" panose="020B0606020202030204" pitchFamily="34" charset="0"/>
              </a:rPr>
              <a:t>SÍNDROME DE DOWN</a:t>
            </a:r>
            <a:endParaRPr lang="pt-BR" sz="23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300" b="1"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A síndrome de Down é uma condição genética geralmente causada por uma cópia extra do cromossomo 21, que faz com que a criança nasça com algumas características específicas, como implantação mais baixa das orelhas, olhos puxados para cima e língua grande.  Esta síndrome, conhecida também como trissomia 21, na maioria das vezes surge de uma divisão celular incorreta dos cromossomos durante o desenvolvimento do embrião, fazendo com que a criança tenha 47 cromossomos, em vez de 46.  Como a síndrome de Down é o resultado de uma alteração genética, não existe nenhum tratamento específico. Porém, alguns tratamentos como a fisioterapia, a estimulação psicomotora e a fonoaudiologia são importantes para estimular e auxiliar no desenvolvimento da criança.</a:t>
            </a:r>
            <a:endParaRPr lang="pt-BR" sz="2300" dirty="0">
              <a:effectLst/>
              <a:latin typeface="Calibri" panose="020F0502020204030204" pitchFamily="34" charset="0"/>
              <a:ea typeface="Calibri" panose="020F0502020204030204" pitchFamily="34" charset="0"/>
            </a:endParaRPr>
          </a:p>
          <a:p>
            <a:pPr algn="r"/>
            <a:r>
              <a:rPr lang="pt-BR" sz="800" dirty="0">
                <a:effectLst/>
                <a:latin typeface="Arial Narrow" panose="020B0606020202030204" pitchFamily="34" charset="0"/>
                <a:ea typeface="Arial Narrow" panose="020B0606020202030204" pitchFamily="34" charset="0"/>
                <a:cs typeface="Arial Narrow" panose="020B0606020202030204" pitchFamily="34" charset="0"/>
              </a:rPr>
              <a:t>Disponível em: https://www.biologianet.com/</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genetica</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/clonagem.htm. Acesso em 24 jul.2024.</a:t>
            </a:r>
            <a:endParaRPr lang="pt-BR" dirty="0"/>
          </a:p>
        </p:txBody>
      </p:sp>
    </p:spTree>
    <p:extLst>
      <p:ext uri="{BB962C8B-B14F-4D97-AF65-F5344CB8AC3E}">
        <p14:creationId xmlns:p14="http://schemas.microsoft.com/office/powerpoint/2010/main" val="4137430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F46CD1-CFB7-3FD6-2EFF-BE5F96EF86A9}"/>
              </a:ext>
            </a:extLst>
          </p:cNvPr>
          <p:cNvSpPr txBox="1"/>
          <p:nvPr/>
        </p:nvSpPr>
        <p:spPr>
          <a:xfrm>
            <a:off x="407963" y="647115"/>
            <a:ext cx="11437034" cy="5541838"/>
          </a:xfrm>
          <a:prstGeom prst="rect">
            <a:avLst/>
          </a:prstGeom>
          <a:noFill/>
        </p:spPr>
        <p:txBody>
          <a:bodyPr wrap="square">
            <a:spAutoFit/>
          </a:bodyPr>
          <a:lstStyle/>
          <a:p>
            <a:pPr algn="just">
              <a:lnSpc>
                <a:spcPct val="107000"/>
              </a:lnSpc>
              <a:spcAft>
                <a:spcPts val="800"/>
              </a:spcAft>
            </a:pPr>
            <a:r>
              <a:rPr lang="pt-BR" sz="24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24</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Segundo o texto V, quais são as causas da Síndrome de Down?</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25</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Considerando  as informações do texto, existe algum tratamento para a síndrome de Down?</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pPr>
            <a:r>
              <a:rPr lang="pt-BR" sz="2400" dirty="0">
                <a:solidFill>
                  <a:srgbClr val="FF0000"/>
                </a:solidFill>
                <a:effectLst/>
                <a:latin typeface="Arial Narrow" panose="020B0606020202030204" pitchFamily="34" charset="0"/>
                <a:ea typeface="Calibri" panose="020F0502020204030204" pitchFamily="34" charset="0"/>
              </a:rPr>
              <a:t>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26</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A Síndrome de Down é um caso de alteração cromossômica bastante conhecido. Essa alteração é causada por uma cópia extra do cromossomo 21. Assim sendo, trata-se de</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 Monossomia.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(B) </a:t>
            </a:r>
            <a:r>
              <a:rPr lang="pt-BR" sz="2400" dirty="0" err="1">
                <a:effectLst/>
                <a:latin typeface="Arial Narrow" panose="020B0606020202030204" pitchFamily="34" charset="0"/>
                <a:ea typeface="Times New Roman" panose="02020603050405020304" pitchFamily="18" charset="0"/>
                <a:cs typeface="Times New Roman" panose="02020603050405020304" pitchFamily="18" charset="0"/>
              </a:rPr>
              <a:t>Diploidia</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(C) </a:t>
            </a:r>
            <a:r>
              <a:rPr lang="pt-BR" sz="2400" dirty="0" err="1">
                <a:effectLst/>
                <a:latin typeface="Arial Narrow" panose="020B0606020202030204" pitchFamily="34" charset="0"/>
                <a:ea typeface="Times New Roman" panose="02020603050405020304" pitchFamily="18" charset="0"/>
                <a:cs typeface="Times New Roman" panose="02020603050405020304" pitchFamily="18" charset="0"/>
              </a:rPr>
              <a:t>Triploidia</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(D) Trissomia.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(E) Monoploidia.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49208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F46CD1-CFB7-3FD6-2EFF-BE5F96EF86A9}"/>
              </a:ext>
            </a:extLst>
          </p:cNvPr>
          <p:cNvSpPr txBox="1"/>
          <p:nvPr/>
        </p:nvSpPr>
        <p:spPr>
          <a:xfrm>
            <a:off x="351692" y="520505"/>
            <a:ext cx="11581612" cy="1220462"/>
          </a:xfrm>
          <a:prstGeom prst="rect">
            <a:avLst/>
          </a:prstGeom>
          <a:noFill/>
        </p:spPr>
        <p:txBody>
          <a:bodyPr wrap="square">
            <a:spAutoFit/>
          </a:bodyPr>
          <a:lstStyle/>
          <a:p>
            <a:pPr>
              <a:lnSpc>
                <a:spcPct val="115000"/>
              </a:lnSpc>
              <a:spcAft>
                <a:spcPts val="800"/>
              </a:spcAft>
            </a:pPr>
            <a:endParaRPr lang="pt-BR" sz="1200" dirty="0">
              <a:effectLst/>
              <a:latin typeface="Arial Narrow" panose="020B0606020202030204" pitchFamily="34" charset="0"/>
              <a:ea typeface="Calibri" panose="020F0502020204030204" pitchFamily="34" charset="0"/>
            </a:endParaRPr>
          </a:p>
          <a:p>
            <a:pPr>
              <a:lnSpc>
                <a:spcPct val="115000"/>
              </a:lnSpc>
              <a:spcAft>
                <a:spcPts val="800"/>
              </a:spcAft>
            </a:pPr>
            <a:endParaRPr lang="pt-BR" sz="1200" dirty="0">
              <a:latin typeface="Arial Narrow" panose="020B0606020202030204" pitchFamily="34" charset="0"/>
              <a:ea typeface="Calibri" panose="020F0502020204030204" pitchFamily="34" charset="0"/>
            </a:endParaRPr>
          </a:p>
          <a:p>
            <a:pPr>
              <a:lnSpc>
                <a:spcPct val="115000"/>
              </a:lnSpc>
              <a:spcAft>
                <a:spcPts val="800"/>
              </a:spcAft>
            </a:pPr>
            <a:endParaRPr lang="pt-BR" sz="1200" dirty="0">
              <a:effectLst/>
              <a:latin typeface="Arial Narrow" panose="020B0606020202030204" pitchFamily="34" charset="0"/>
              <a:ea typeface="Calibri" panose="020F0502020204030204" pitchFamily="34" charset="0"/>
            </a:endParaRPr>
          </a:p>
          <a:p>
            <a:pPr>
              <a:lnSpc>
                <a:spcPct val="115000"/>
              </a:lnSpc>
              <a:spcAft>
                <a:spcPts val="800"/>
              </a:spcAft>
            </a:pPr>
            <a:endParaRPr lang="pt-BR" sz="1100" dirty="0">
              <a:effectLst/>
              <a:latin typeface="Calibri" panose="020F0502020204030204" pitchFamily="34" charset="0"/>
              <a:ea typeface="Calibri" panose="020F0502020204030204" pitchFamily="34" charset="0"/>
            </a:endParaRPr>
          </a:p>
        </p:txBody>
      </p:sp>
      <p:pic>
        <p:nvPicPr>
          <p:cNvPr id="2" name="Imagem 1" descr="Texto&#10;&#10;Descrição gerada automaticamente com confiança média">
            <a:extLst>
              <a:ext uri="{FF2B5EF4-FFF2-40B4-BE49-F238E27FC236}">
                <a16:creationId xmlns:a16="http://schemas.microsoft.com/office/drawing/2014/main" id="{F7C9E42D-262C-C389-BE79-17DDA31113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418" y="1470079"/>
            <a:ext cx="2916748" cy="1790706"/>
          </a:xfrm>
          <a:prstGeom prst="rect">
            <a:avLst/>
          </a:prstGeom>
          <a:noFill/>
        </p:spPr>
      </p:pic>
      <p:sp>
        <p:nvSpPr>
          <p:cNvPr id="5" name="CaixaDeTexto 4">
            <a:extLst>
              <a:ext uri="{FF2B5EF4-FFF2-40B4-BE49-F238E27FC236}">
                <a16:creationId xmlns:a16="http://schemas.microsoft.com/office/drawing/2014/main" id="{5BE1A01D-5DF4-5D50-7508-4F968678FD4A}"/>
              </a:ext>
            </a:extLst>
          </p:cNvPr>
          <p:cNvSpPr txBox="1"/>
          <p:nvPr/>
        </p:nvSpPr>
        <p:spPr>
          <a:xfrm>
            <a:off x="577970" y="612476"/>
            <a:ext cx="10282687" cy="5592749"/>
          </a:xfrm>
          <a:prstGeom prst="rect">
            <a:avLst/>
          </a:prstGeom>
          <a:noFill/>
        </p:spPr>
        <p:txBody>
          <a:bodyPr wrap="square">
            <a:spAutoFit/>
          </a:bodyPr>
          <a:lstStyle/>
          <a:p>
            <a:pPr>
              <a:lnSpc>
                <a:spcPct val="115000"/>
              </a:lnSpc>
              <a:spcAft>
                <a:spcPts val="800"/>
              </a:spcAft>
            </a:pPr>
            <a:r>
              <a:rPr lang="pt-BR" sz="24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b="1" dirty="0">
                <a:effectLst/>
                <a:latin typeface="Arial Narrow" panose="020B0606020202030204" pitchFamily="34" charset="0"/>
                <a:ea typeface="Calibri" panose="020F0502020204030204" pitchFamily="34" charset="0"/>
                <a:cs typeface="Arial" panose="020B0604020202020204" pitchFamily="34" charset="0"/>
              </a:rPr>
              <a:t>27</a:t>
            </a:r>
            <a:r>
              <a:rPr lang="pt-BR" sz="2400" dirty="0">
                <a:effectLst/>
                <a:latin typeface="Arial Narrow" panose="020B0606020202030204" pitchFamily="34" charset="0"/>
                <a:ea typeface="Calibri" panose="020F0502020204030204" pitchFamily="34" charset="0"/>
                <a:cs typeface="Arial" panose="020B0604020202020204" pitchFamily="34" charset="0"/>
              </a:rPr>
              <a:t>. </a:t>
            </a:r>
            <a:r>
              <a:rPr lang="pt-BR" sz="2400" dirty="0">
                <a:effectLst/>
                <a:latin typeface="Arial Narrow" panose="020B0606020202030204" pitchFamily="34" charset="0"/>
                <a:ea typeface="Calibri" panose="020F0502020204030204" pitchFamily="34" charset="0"/>
              </a:rPr>
              <a:t>Observe o cariótipo abaixo.</a:t>
            </a: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r>
              <a:rPr lang="pt-BR" sz="2400" dirty="0">
                <a:effectLst/>
                <a:latin typeface="Calibri" panose="020F0502020204030204" pitchFamily="34" charset="0"/>
                <a:ea typeface="Calibri" panose="020F0502020204030204" pitchFamily="34" charset="0"/>
              </a:rPr>
              <a:t> </a:t>
            </a:r>
          </a:p>
          <a:p>
            <a:pPr>
              <a:lnSpc>
                <a:spcPct val="115000"/>
              </a:lnSpc>
              <a:spcAft>
                <a:spcPts val="800"/>
              </a:spcAft>
            </a:pPr>
            <a:endParaRPr lang="pt-BR" sz="2400" dirty="0">
              <a:latin typeface="Calibri" panose="020F0502020204030204" pitchFamily="34" charset="0"/>
              <a:ea typeface="Calibri" panose="020F0502020204030204" pitchFamily="34" charset="0"/>
            </a:endParaRPr>
          </a:p>
          <a:p>
            <a:pPr>
              <a:lnSpc>
                <a:spcPct val="115000"/>
              </a:lnSpc>
              <a:spcAft>
                <a:spcPts val="800"/>
              </a:spcAft>
            </a:pPr>
            <a:endParaRPr lang="pt-BR" sz="2400" dirty="0">
              <a:effectLst/>
              <a:latin typeface="Calibri" panose="020F0502020204030204" pitchFamily="34" charset="0"/>
              <a:ea typeface="Calibri" panose="020F0502020204030204" pitchFamily="34" charset="0"/>
            </a:endParaRPr>
          </a:p>
          <a:p>
            <a:pPr>
              <a:lnSpc>
                <a:spcPct val="115000"/>
              </a:lnSpc>
              <a:spcAft>
                <a:spcPts val="800"/>
              </a:spcAft>
            </a:pP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Ele representa uma aneuploidia conhecida como:</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 Síndrome de Down.</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(B) Síndrome de Patau.</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(C) Síndrome de Turner.</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(D) Síndrome de Edwards.</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(E) Síndrome de </a:t>
            </a:r>
            <a:r>
              <a:rPr lang="pt-BR" sz="2400" dirty="0" err="1">
                <a:effectLst/>
                <a:latin typeface="Arial Narrow" panose="020B0606020202030204" pitchFamily="34" charset="0"/>
                <a:ea typeface="Times New Roman" panose="02020603050405020304" pitchFamily="18" charset="0"/>
                <a:cs typeface="Times New Roman" panose="02020603050405020304" pitchFamily="18" charset="0"/>
              </a:rPr>
              <a:t>Klinefelter</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01780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E4D1F9E-F87F-7536-4DBE-8B964BB7EBCB}"/>
              </a:ext>
            </a:extLst>
          </p:cNvPr>
          <p:cNvSpPr txBox="1"/>
          <p:nvPr/>
        </p:nvSpPr>
        <p:spPr>
          <a:xfrm>
            <a:off x="362310" y="741872"/>
            <a:ext cx="11447252" cy="5711820"/>
          </a:xfrm>
          <a:prstGeom prst="rect">
            <a:avLst/>
          </a:prstGeom>
          <a:noFill/>
        </p:spPr>
        <p:txBody>
          <a:bodyPr wrap="square">
            <a:spAutoFit/>
          </a:bodyPr>
          <a:lstStyle/>
          <a:p>
            <a:pPr algn="just">
              <a:lnSpc>
                <a:spcPct val="115000"/>
              </a:lnSpc>
              <a:spcAft>
                <a:spcPts val="800"/>
              </a:spcAft>
            </a:pPr>
            <a:r>
              <a:rPr lang="pt-BR" sz="23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3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300" b="1" dirty="0">
                <a:effectLst/>
                <a:latin typeface="Arial Narrow" panose="020B0606020202030204" pitchFamily="34" charset="0"/>
                <a:ea typeface="Arial Narrow" panose="020B0606020202030204" pitchFamily="34" charset="0"/>
                <a:cs typeface="Arial Narrow" panose="020B0606020202030204" pitchFamily="34" charset="0"/>
              </a:rPr>
              <a:t>Texto VI</a:t>
            </a:r>
            <a:endParaRPr lang="pt-BR" sz="2300" dirty="0">
              <a:effectLst/>
              <a:latin typeface="Calibri" panose="020F0502020204030204" pitchFamily="34" charset="0"/>
              <a:ea typeface="Calibri" panose="020F0502020204030204" pitchFamily="34" charset="0"/>
            </a:endParaRPr>
          </a:p>
          <a:p>
            <a:pPr algn="just">
              <a:lnSpc>
                <a:spcPct val="150000"/>
              </a:lnSpc>
              <a:spcAft>
                <a:spcPts val="800"/>
              </a:spcAft>
            </a:pPr>
            <a:r>
              <a:rPr lang="pt-BR" sz="2300" b="1" dirty="0">
                <a:effectLst/>
                <a:latin typeface="Arial Narrow" panose="020B0606020202030204" pitchFamily="34" charset="0"/>
                <a:ea typeface="Arial Narrow" panose="020B0606020202030204" pitchFamily="34" charset="0"/>
                <a:cs typeface="Arial Narrow" panose="020B0606020202030204" pitchFamily="34" charset="0"/>
              </a:rPr>
              <a:t>SÍNDROME DE TURNER</a:t>
            </a:r>
          </a:p>
          <a:p>
            <a:pPr algn="just">
              <a:lnSpc>
                <a:spcPct val="150000"/>
              </a:lnSpc>
              <a:spcAft>
                <a:spcPts val="800"/>
              </a:spcAft>
            </a:pPr>
            <a:endParaRPr lang="pt-BR" sz="2300" b="1" dirty="0">
              <a:effectLst/>
              <a:latin typeface="Arial Narrow" panose="020B0606020202030204" pitchFamily="34" charset="0"/>
              <a:ea typeface="Calibri" panose="020F0502020204030204" pitchFamily="34" charset="0"/>
            </a:endParaRPr>
          </a:p>
          <a:p>
            <a:pPr algn="just">
              <a:lnSpc>
                <a:spcPct val="150000"/>
              </a:lnSpc>
              <a:spcAft>
                <a:spcPts val="800"/>
              </a:spcAft>
            </a:pPr>
            <a:endParaRPr lang="pt-BR" sz="2300" b="1" dirty="0">
              <a:latin typeface="Arial Narrow" panose="020B0606020202030204" pitchFamily="34" charset="0"/>
              <a:ea typeface="Calibri" panose="020F0502020204030204" pitchFamily="34" charset="0"/>
            </a:endParaRPr>
          </a:p>
          <a:p>
            <a:pPr algn="just">
              <a:lnSpc>
                <a:spcPct val="150000"/>
              </a:lnSpc>
              <a:spcAft>
                <a:spcPts val="800"/>
              </a:spcAft>
            </a:pPr>
            <a:endParaRPr lang="pt-BR" sz="2300" dirty="0">
              <a:effectLst/>
              <a:latin typeface="Calibri" panose="020F0502020204030204" pitchFamily="34" charset="0"/>
              <a:ea typeface="Calibri" panose="020F0502020204030204" pitchFamily="34" charset="0"/>
            </a:endParaRPr>
          </a:p>
          <a:p>
            <a:pPr algn="just">
              <a:lnSpc>
                <a:spcPct val="150000"/>
              </a:lnSpc>
              <a:spcAft>
                <a:spcPts val="800"/>
              </a:spcAft>
            </a:pPr>
            <a:r>
              <a:rPr lang="pt-BR" sz="2300" b="1"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300" dirty="0">
                <a:effectLst/>
                <a:latin typeface="Arial Narrow" panose="020B0606020202030204" pitchFamily="34" charset="0"/>
                <a:ea typeface="Arial Narrow" panose="020B0606020202030204" pitchFamily="34" charset="0"/>
                <a:cs typeface="Arial Narrow" panose="020B0606020202030204" pitchFamily="34" charset="0"/>
              </a:rPr>
              <a:t>A síndrome de Turner é uma doença genética rara que surge apenas nas meninas, causada por alterações no espermatozoide ou no óvulo, ou por uma divisão celular incorreta dos cromossomos durante os estágios iniciais do desenvolvimento do embrião, fazendo com que a criança apresente ausência total ou parcial de um dos dois cromossomos X.</a:t>
            </a:r>
            <a:endParaRPr lang="pt-BR" sz="2300" dirty="0">
              <a:effectLst/>
              <a:latin typeface="Calibri" panose="020F0502020204030204" pitchFamily="34" charset="0"/>
              <a:ea typeface="Calibri" panose="020F0502020204030204" pitchFamily="34" charset="0"/>
            </a:endParaRPr>
          </a:p>
        </p:txBody>
      </p:sp>
      <p:pic>
        <p:nvPicPr>
          <p:cNvPr id="4" name="Imagem 3" descr="Calendário&#10;&#10;Descrição gerada automaticamente">
            <a:extLst>
              <a:ext uri="{FF2B5EF4-FFF2-40B4-BE49-F238E27FC236}">
                <a16:creationId xmlns:a16="http://schemas.microsoft.com/office/drawing/2014/main" id="{7D10CDE9-8A39-7E20-C202-B5ACBA4E70EE}"/>
              </a:ext>
            </a:extLst>
          </p:cNvPr>
          <p:cNvPicPr>
            <a:picLocks noChangeAspect="1"/>
          </p:cNvPicPr>
          <p:nvPr/>
        </p:nvPicPr>
        <p:blipFill rotWithShape="1">
          <a:blip r:embed="rId2">
            <a:extLst>
              <a:ext uri="{28A0092B-C50C-407E-A947-70E740481C1C}">
                <a14:useLocalDpi xmlns:a14="http://schemas.microsoft.com/office/drawing/2010/main" val="0"/>
              </a:ext>
            </a:extLst>
          </a:blip>
          <a:srcRect t="16254"/>
          <a:stretch/>
        </p:blipFill>
        <p:spPr bwMode="auto">
          <a:xfrm>
            <a:off x="3717985" y="2501073"/>
            <a:ext cx="3225889" cy="185585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44490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1B5B31B-2FFC-A710-8DF4-FE9CABAD0268}"/>
              </a:ext>
            </a:extLst>
          </p:cNvPr>
          <p:cNvSpPr txBox="1"/>
          <p:nvPr/>
        </p:nvSpPr>
        <p:spPr>
          <a:xfrm>
            <a:off x="345057" y="646981"/>
            <a:ext cx="11516264" cy="5777031"/>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ausência parcial ou total de um dos cromossomos X faz com que a criança nasça com algumas características, como baixa estatura, excesso de pele no pescoço e tórax alargado, por exemplo. O diagnóstico da síndrome de Turner, também chamada de monossomia do X ou disgenesia gonadal, é feito pelo obstetra durante a gestação ou pelo pediatra após o nascimento, através da observação das características apresentadas, bem como da realização de exames moleculares para identificação dos cromossomos.</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As principais características da síndrome de Turner são:</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Baixa estatura ao nascer, podendo a pessoa atingir até 1,47 m na vida adulta;</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Excesso de pele no pescoço;</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Pescoço alado unido aos ombros;</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Linha de implantação do cabelo na nuca baixa;</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Pálpebras caídas;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08842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DE0A177-1B14-E769-3942-987CBB54CBF4}"/>
              </a:ext>
            </a:extLst>
          </p:cNvPr>
          <p:cNvSpPr txBox="1"/>
          <p:nvPr/>
        </p:nvSpPr>
        <p:spPr>
          <a:xfrm>
            <a:off x="396814" y="560717"/>
            <a:ext cx="11447253" cy="6064802"/>
          </a:xfrm>
          <a:prstGeom prst="rect">
            <a:avLst/>
          </a:prstGeom>
          <a:noFill/>
        </p:spPr>
        <p:txBody>
          <a:bodyPr wrap="square">
            <a:spAutoFit/>
          </a:bodyPr>
          <a:lstStyle/>
          <a:p>
            <a:pPr marL="342900" lvl="0" indent="-342900" algn="just">
              <a:lnSpc>
                <a:spcPct val="115000"/>
              </a:lnSpc>
              <a:spcAft>
                <a:spcPts val="800"/>
              </a:spcAft>
              <a:buSzPts val="1000"/>
              <a:buFont typeface="Symbol" panose="05050102010706020507" pitchFamily="18" charset="2"/>
              <a:buChar char=""/>
              <a:tabLst>
                <a:tab pos="457200" algn="l"/>
              </a:tabLst>
            </a:pPr>
            <a:r>
              <a:rPr lang="pt-BR" sz="2300" dirty="0">
                <a:effectLst/>
                <a:latin typeface="Arial Narrow" panose="020B0606020202030204" pitchFamily="34" charset="0"/>
                <a:ea typeface="Arial Narrow" panose="020B0606020202030204" pitchFamily="34" charset="0"/>
                <a:cs typeface="Arial Narrow" panose="020B0606020202030204" pitchFamily="34" charset="0"/>
              </a:rPr>
              <a:t>Tórax largo com mamilos bem separados;</a:t>
            </a:r>
            <a:endParaRPr lang="pt-BR" sz="23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300" dirty="0">
                <a:effectLst/>
                <a:latin typeface="Arial Narrow" panose="020B0606020202030204" pitchFamily="34" charset="0"/>
                <a:ea typeface="Arial Narrow" panose="020B0606020202030204" pitchFamily="34" charset="0"/>
                <a:cs typeface="Arial Narrow" panose="020B0606020202030204" pitchFamily="34" charset="0"/>
              </a:rPr>
              <a:t>Muitas saliências cobertas por pelos escuros sobre a pele;</a:t>
            </a:r>
            <a:endParaRPr lang="pt-BR" sz="23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300" dirty="0">
                <a:effectLst/>
                <a:latin typeface="Arial Narrow" panose="020B0606020202030204" pitchFamily="34" charset="0"/>
                <a:ea typeface="Arial Narrow" panose="020B0606020202030204" pitchFamily="34" charset="0"/>
                <a:cs typeface="Arial Narrow" panose="020B0606020202030204" pitchFamily="34" charset="0"/>
              </a:rPr>
              <a:t>Atraso na puberdade, podendo não haver menstruação;</a:t>
            </a:r>
            <a:endParaRPr lang="pt-BR" sz="23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300" dirty="0">
                <a:effectLst/>
                <a:latin typeface="Arial Narrow" panose="020B0606020202030204" pitchFamily="34" charset="0"/>
                <a:ea typeface="Arial Narrow" panose="020B0606020202030204" pitchFamily="34" charset="0"/>
                <a:cs typeface="Arial Narrow" panose="020B0606020202030204" pitchFamily="34" charset="0"/>
              </a:rPr>
              <a:t>Mamas, vagina e lábios vaginais sempre imaturos;</a:t>
            </a:r>
            <a:endParaRPr lang="pt-BR" sz="23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300" dirty="0">
                <a:effectLst/>
                <a:latin typeface="Arial Narrow" panose="020B0606020202030204" pitchFamily="34" charset="0"/>
                <a:ea typeface="Arial Narrow" panose="020B0606020202030204" pitchFamily="34" charset="0"/>
                <a:cs typeface="Arial Narrow" panose="020B0606020202030204" pitchFamily="34" charset="0"/>
              </a:rPr>
              <a:t>Ovários sem óvulos em desenvolvimento;</a:t>
            </a:r>
            <a:endParaRPr lang="pt-BR" sz="23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300" dirty="0">
                <a:effectLst/>
                <a:latin typeface="Arial Narrow" panose="020B0606020202030204" pitchFamily="34" charset="0"/>
                <a:ea typeface="Arial Narrow" panose="020B0606020202030204" pitchFamily="34" charset="0"/>
                <a:cs typeface="Arial Narrow" panose="020B0606020202030204" pitchFamily="34" charset="0"/>
              </a:rPr>
              <a:t>Alterações cardiovasculares;</a:t>
            </a:r>
            <a:endParaRPr lang="pt-BR" sz="23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300" dirty="0">
                <a:effectLst/>
                <a:latin typeface="Arial Narrow" panose="020B0606020202030204" pitchFamily="34" charset="0"/>
                <a:ea typeface="Arial Narrow" panose="020B0606020202030204" pitchFamily="34" charset="0"/>
                <a:cs typeface="Arial Narrow" panose="020B0606020202030204" pitchFamily="34" charset="0"/>
              </a:rPr>
              <a:t>Defeitos renais;</a:t>
            </a:r>
            <a:endParaRPr lang="pt-BR" sz="23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300" dirty="0">
                <a:effectLst/>
                <a:latin typeface="Arial Narrow" panose="020B0606020202030204" pitchFamily="34" charset="0"/>
                <a:ea typeface="Arial Narrow" panose="020B0606020202030204" pitchFamily="34" charset="0"/>
                <a:cs typeface="Arial Narrow" panose="020B0606020202030204" pitchFamily="34" charset="0"/>
              </a:rPr>
              <a:t>Pequenos hemangiomas, que correspondem ao crescimento de vasos sanguíneos.</a:t>
            </a:r>
            <a:endParaRPr lang="pt-BR" sz="23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300" dirty="0">
                <a:effectLst/>
                <a:latin typeface="Arial Narrow" panose="020B0606020202030204" pitchFamily="34" charset="0"/>
                <a:ea typeface="Arial Narrow" panose="020B0606020202030204" pitchFamily="34" charset="0"/>
                <a:cs typeface="Arial Narrow" panose="020B0606020202030204" pitchFamily="34" charset="0"/>
              </a:rPr>
              <a:t>O retardo mental ocorre em raros casos, mas muitas meninas com síndrome de Turner apresentam dificuldade para orientar-se espacialmente e tendem a apresentar uma má pontuação em testes que exigem destreza e cálculo, embora em testes de inteligência verbal sejam normais ou superiores ao normal.</a:t>
            </a:r>
            <a:endParaRPr lang="pt-BR" sz="2300" dirty="0">
              <a:effectLst/>
              <a:latin typeface="Calibri" panose="020F0502020204030204" pitchFamily="34" charset="0"/>
              <a:ea typeface="Calibri" panose="020F0502020204030204" pitchFamily="34" charset="0"/>
            </a:endParaRPr>
          </a:p>
          <a:p>
            <a:pPr algn="r">
              <a:lnSpc>
                <a:spcPct val="150000"/>
              </a:lnSpc>
              <a:spcAft>
                <a:spcPts val="800"/>
              </a:spcAft>
            </a:pPr>
            <a:r>
              <a:rPr lang="pt-BR" sz="800" dirty="0">
                <a:effectLst/>
                <a:latin typeface="Arial Narrow" panose="020B0606020202030204" pitchFamily="34" charset="0"/>
                <a:ea typeface="Arial Narrow" panose="020B0606020202030204" pitchFamily="34" charset="0"/>
                <a:cs typeface="Arial Narrow" panose="020B0606020202030204" pitchFamily="34" charset="0"/>
              </a:rPr>
              <a:t>Disponível em: https://www.tuasaude.com/</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sindrome</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-de-</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turner</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 Acesso em: 20 ago. 2024.</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249574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3E6BF7-819F-8065-765D-14AE4FC0B008}"/>
              </a:ext>
            </a:extLst>
          </p:cNvPr>
          <p:cNvSpPr txBox="1"/>
          <p:nvPr/>
        </p:nvSpPr>
        <p:spPr>
          <a:xfrm>
            <a:off x="301925" y="577970"/>
            <a:ext cx="11499011" cy="5467522"/>
          </a:xfrm>
          <a:prstGeom prst="rect">
            <a:avLst/>
          </a:prstGeom>
          <a:noFill/>
        </p:spPr>
        <p:txBody>
          <a:bodyPr wrap="square">
            <a:spAutoFit/>
          </a:bodyPr>
          <a:lstStyle/>
          <a:p>
            <a:pPr algn="just">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28</a:t>
            </a: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De acordo com o texto, o que causa a Síndrome de Turner?</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29</a:t>
            </a: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Quais são as principais características físicas de uma pessoa com a Síndrome de Turner?</a:t>
            </a:r>
          </a:p>
          <a:p>
            <a:pPr algn="just">
              <a:lnSpc>
                <a:spcPct val="107000"/>
              </a:lnSpc>
              <a:spcAft>
                <a:spcPts val="800"/>
              </a:spcAft>
            </a:pP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b="1" dirty="0">
                <a:effectLst/>
                <a:latin typeface="Arial Narrow" panose="020B0606020202030204" pitchFamily="34" charset="0"/>
                <a:ea typeface="Calibri" panose="020F0502020204030204" pitchFamily="34" charset="0"/>
                <a:cs typeface="Arial" panose="020B0604020202020204" pitchFamily="34" charset="0"/>
              </a:rPr>
              <a:t>30</a:t>
            </a:r>
            <a:r>
              <a:rPr lang="pt-BR" sz="2400" dirty="0">
                <a:effectLst/>
                <a:latin typeface="Arial Narrow" panose="020B0606020202030204" pitchFamily="34" charset="0"/>
                <a:ea typeface="Calibri" panose="020F0502020204030204" pitchFamily="34" charset="0"/>
                <a:cs typeface="Arial" panose="020B0604020202020204" pitchFamily="34" charset="0"/>
              </a:rPr>
              <a:t>. As mutações cromossômicas são aquelas que envolvem alterações no material genético. As Síndromes de Down, Turner, Patau, Edwards e </a:t>
            </a:r>
            <a:r>
              <a:rPr lang="pt-BR" sz="2400" dirty="0" err="1">
                <a:effectLst/>
                <a:latin typeface="Arial Narrow" panose="020B0606020202030204" pitchFamily="34" charset="0"/>
                <a:ea typeface="Calibri" panose="020F0502020204030204" pitchFamily="34" charset="0"/>
                <a:cs typeface="Arial" panose="020B0604020202020204" pitchFamily="34" charset="0"/>
              </a:rPr>
              <a:t>Klinefelter</a:t>
            </a:r>
            <a:r>
              <a:rPr lang="pt-BR" sz="2400" dirty="0">
                <a:effectLst/>
                <a:latin typeface="Arial Narrow" panose="020B0606020202030204" pitchFamily="34" charset="0"/>
                <a:ea typeface="Calibri" panose="020F0502020204030204" pitchFamily="34" charset="0"/>
                <a:cs typeface="Arial" panose="020B0604020202020204" pitchFamily="34" charset="0"/>
              </a:rPr>
              <a:t> são exemplos de mutações cromossômicas de qual tipo?</a:t>
            </a:r>
            <a:endParaRPr lang="pt-BR" sz="2400" dirty="0">
              <a:effectLst/>
              <a:latin typeface="Calibri" panose="020F0502020204030204" pitchFamily="34" charset="0"/>
              <a:ea typeface="Calibri" panose="020F0502020204030204" pitchFamily="34" charset="0"/>
            </a:endParaRPr>
          </a:p>
          <a:p>
            <a:pPr marL="342900" lvl="0" indent="-342900">
              <a:lnSpc>
                <a:spcPct val="115000"/>
              </a:lnSpc>
              <a:buFont typeface="+mj-lt"/>
              <a:buAutoNum type="alphaUcParenBoth"/>
              <a:tabLst>
                <a:tab pos="90170" algn="l"/>
                <a:tab pos="180340" algn="l"/>
                <a:tab pos="270510" algn="l"/>
              </a:tabLst>
            </a:pPr>
            <a:r>
              <a:rPr lang="pt-BR" sz="2400" dirty="0">
                <a:effectLst/>
                <a:latin typeface="Arial Narrow" panose="020B0606020202030204" pitchFamily="34" charset="0"/>
                <a:ea typeface="Calibri" panose="020F0502020204030204" pitchFamily="34" charset="0"/>
                <a:cs typeface="Arial" panose="020B0604020202020204" pitchFamily="34" charset="0"/>
              </a:rPr>
              <a:t> Gênica.</a:t>
            </a:r>
            <a:endParaRPr lang="pt-BR" sz="2400" dirty="0">
              <a:effectLst/>
              <a:latin typeface="Calibri" panose="020F0502020204030204" pitchFamily="34" charset="0"/>
              <a:ea typeface="Calibri" panose="020F0502020204030204" pitchFamily="34" charset="0"/>
            </a:endParaRPr>
          </a:p>
          <a:p>
            <a:pPr marL="342900" lvl="0" indent="-342900">
              <a:lnSpc>
                <a:spcPct val="115000"/>
              </a:lnSpc>
              <a:buFont typeface="+mj-lt"/>
              <a:buAutoNum type="alphaUcParenBoth"/>
              <a:tabLst>
                <a:tab pos="90170" algn="l"/>
                <a:tab pos="180340" algn="l"/>
                <a:tab pos="270510" algn="l"/>
              </a:tabLst>
            </a:pPr>
            <a:r>
              <a:rPr lang="pt-BR" sz="2400" dirty="0">
                <a:effectLst/>
                <a:latin typeface="Arial Narrow" panose="020B0606020202030204" pitchFamily="34" charset="0"/>
                <a:ea typeface="Calibri" panose="020F0502020204030204" pitchFamily="34" charset="0"/>
                <a:cs typeface="Arial" panose="020B0604020202020204" pitchFamily="34" charset="0"/>
              </a:rPr>
              <a:t> </a:t>
            </a:r>
            <a:r>
              <a:rPr lang="pt-BR" sz="2400" dirty="0" err="1">
                <a:effectLst/>
                <a:latin typeface="Arial Narrow" panose="020B0606020202030204" pitchFamily="34" charset="0"/>
                <a:ea typeface="Calibri" panose="020F0502020204030204" pitchFamily="34" charset="0"/>
                <a:cs typeface="Arial" panose="020B0604020202020204" pitchFamily="34" charset="0"/>
              </a:rPr>
              <a:t>Plastidiais</a:t>
            </a:r>
            <a:r>
              <a:rPr lang="pt-BR" sz="2400" dirty="0">
                <a:effectLst/>
                <a:latin typeface="Arial Narrow" panose="020B0606020202030204" pitchFamily="34" charset="0"/>
                <a:ea typeface="Calibri" panose="020F0502020204030204" pitchFamily="34" charset="0"/>
                <a:cs typeface="Arial" panose="020B0604020202020204" pitchFamily="34" charset="0"/>
              </a:rPr>
              <a:t>.</a:t>
            </a:r>
            <a:endParaRPr lang="pt-BR" sz="2400" dirty="0">
              <a:effectLst/>
              <a:latin typeface="Calibri" panose="020F0502020204030204" pitchFamily="34" charset="0"/>
              <a:ea typeface="Calibri" panose="020F0502020204030204" pitchFamily="34" charset="0"/>
            </a:endParaRPr>
          </a:p>
          <a:p>
            <a:pPr marL="342900" lvl="0" indent="-342900">
              <a:lnSpc>
                <a:spcPct val="115000"/>
              </a:lnSpc>
              <a:buFont typeface="+mj-lt"/>
              <a:buAutoNum type="alphaUcParenBoth"/>
              <a:tabLst>
                <a:tab pos="90170" algn="l"/>
                <a:tab pos="180340" algn="l"/>
                <a:tab pos="270510" algn="l"/>
              </a:tabLst>
            </a:pPr>
            <a:r>
              <a:rPr lang="pt-BR" sz="2400" dirty="0">
                <a:effectLst/>
                <a:latin typeface="Arial Narrow" panose="020B0606020202030204" pitchFamily="34" charset="0"/>
                <a:ea typeface="Calibri" panose="020F0502020204030204" pitchFamily="34" charset="0"/>
                <a:cs typeface="Arial" panose="020B0604020202020204" pitchFamily="34" charset="0"/>
              </a:rPr>
              <a:t> </a:t>
            </a:r>
            <a:r>
              <a:rPr lang="pt-BR" sz="2400" dirty="0" err="1">
                <a:effectLst/>
                <a:latin typeface="Arial Narrow" panose="020B0606020202030204" pitchFamily="34" charset="0"/>
                <a:ea typeface="Calibri" panose="020F0502020204030204" pitchFamily="34" charset="0"/>
                <a:cs typeface="Arial" panose="020B0604020202020204" pitchFamily="34" charset="0"/>
              </a:rPr>
              <a:t>Haploidias</a:t>
            </a:r>
            <a:r>
              <a:rPr lang="pt-BR" sz="2400" dirty="0">
                <a:effectLst/>
                <a:latin typeface="Arial Narrow" panose="020B0606020202030204" pitchFamily="34" charset="0"/>
                <a:ea typeface="Calibri" panose="020F0502020204030204" pitchFamily="34" charset="0"/>
                <a:cs typeface="Arial" panose="020B0604020202020204" pitchFamily="34" charset="0"/>
              </a:rPr>
              <a:t>.</a:t>
            </a:r>
            <a:endParaRPr lang="pt-BR" sz="2400" dirty="0">
              <a:effectLst/>
              <a:latin typeface="Calibri" panose="020F0502020204030204" pitchFamily="34" charset="0"/>
              <a:ea typeface="Calibri" panose="020F0502020204030204" pitchFamily="34" charset="0"/>
            </a:endParaRPr>
          </a:p>
          <a:p>
            <a:pPr marL="342900" lvl="0" indent="-342900">
              <a:lnSpc>
                <a:spcPct val="115000"/>
              </a:lnSpc>
              <a:buFont typeface="+mj-lt"/>
              <a:buAutoNum type="alphaUcParenBoth"/>
              <a:tabLst>
                <a:tab pos="90170" algn="l"/>
                <a:tab pos="180340" algn="l"/>
                <a:tab pos="270510" algn="l"/>
              </a:tabLst>
            </a:pPr>
            <a:r>
              <a:rPr lang="pt-BR" sz="2400" dirty="0">
                <a:effectLst/>
                <a:latin typeface="Arial Narrow" panose="020B0606020202030204" pitchFamily="34" charset="0"/>
                <a:ea typeface="Calibri" panose="020F0502020204030204" pitchFamily="34" charset="0"/>
                <a:cs typeface="Arial" panose="020B0604020202020204" pitchFamily="34" charset="0"/>
              </a:rPr>
              <a:t> </a:t>
            </a:r>
            <a:r>
              <a:rPr lang="pt-BR" sz="2400" dirty="0" err="1">
                <a:effectLst/>
                <a:latin typeface="Arial Narrow" panose="020B0606020202030204" pitchFamily="34" charset="0"/>
                <a:ea typeface="Calibri" panose="020F0502020204030204" pitchFamily="34" charset="0"/>
                <a:cs typeface="Arial" panose="020B0604020202020204" pitchFamily="34" charset="0"/>
              </a:rPr>
              <a:t>Euploidias</a:t>
            </a:r>
            <a:r>
              <a:rPr lang="pt-BR" sz="2400" dirty="0">
                <a:effectLst/>
                <a:latin typeface="Arial Narrow" panose="020B0606020202030204" pitchFamily="34" charset="0"/>
                <a:ea typeface="Calibri" panose="020F0502020204030204" pitchFamily="34" charset="0"/>
                <a:cs typeface="Arial" panose="020B0604020202020204" pitchFamily="34" charset="0"/>
              </a:rPr>
              <a:t>.</a:t>
            </a:r>
            <a:endParaRPr lang="pt-BR" sz="2400" dirty="0">
              <a:effectLst/>
              <a:latin typeface="Calibri" panose="020F0502020204030204" pitchFamily="34" charset="0"/>
              <a:ea typeface="Calibri" panose="020F0502020204030204" pitchFamily="34" charset="0"/>
            </a:endParaRPr>
          </a:p>
          <a:p>
            <a:pPr marL="342900" lvl="0" indent="-342900">
              <a:lnSpc>
                <a:spcPct val="115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Calibri" panose="020F0502020204030204" pitchFamily="34" charset="0"/>
                <a:cs typeface="Arial" panose="020B0604020202020204" pitchFamily="34" charset="0"/>
              </a:rPr>
              <a:t> Aneuploidias.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86398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25FC405-EC11-FED3-2955-09B20F4124D5}"/>
              </a:ext>
            </a:extLst>
          </p:cNvPr>
          <p:cNvSpPr txBox="1"/>
          <p:nvPr/>
        </p:nvSpPr>
        <p:spPr>
          <a:xfrm>
            <a:off x="370937" y="595223"/>
            <a:ext cx="11524890" cy="6237157"/>
          </a:xfrm>
          <a:prstGeom prst="rect">
            <a:avLst/>
          </a:prstGeom>
          <a:noFill/>
        </p:spPr>
        <p:txBody>
          <a:bodyPr wrap="square">
            <a:spAutoFit/>
          </a:bodyPr>
          <a:lstStyle/>
          <a:p>
            <a:pPr algn="just">
              <a:lnSpc>
                <a:spcPct val="115000"/>
              </a:lnSpc>
            </a:pPr>
            <a:r>
              <a:rPr lang="pt-BR" sz="2400" b="1" dirty="0">
                <a:effectLst/>
                <a:latin typeface="Arial Narrow" panose="020B0606020202030204" pitchFamily="34" charset="0"/>
                <a:ea typeface="Calibri" panose="020F0502020204030204" pitchFamily="34" charset="0"/>
                <a:cs typeface="Arial" panose="020B0604020202020204" pitchFamily="34" charset="0"/>
              </a:rPr>
              <a:t>31. </a:t>
            </a:r>
            <a:r>
              <a:rPr lang="pt-BR" sz="2400" b="1" dirty="0">
                <a:effectLst/>
                <a:latin typeface="Arial Narrow" panose="020B0606020202030204" pitchFamily="34" charset="0"/>
                <a:ea typeface="Calibri" panose="020F0502020204030204" pitchFamily="34" charset="0"/>
              </a:rPr>
              <a:t>(FCM-PB)</a:t>
            </a:r>
            <a:r>
              <a:rPr lang="pt-BR" sz="2400" dirty="0">
                <a:effectLst/>
                <a:latin typeface="Arial Narrow" panose="020B0606020202030204" pitchFamily="34" charset="0"/>
                <a:ea typeface="Calibri" panose="020F0502020204030204" pitchFamily="34" charset="0"/>
              </a:rPr>
              <a:t> As anomalias cromossômicas são bastante frequentes na população humana. Cada espécie apresenta um cariótipo típico, isto é, um conjunto de cromossomos caracterizado e identificado em número, forma e tamanho. Alterações no material genético, quantitativas ou qualitativas, podem ocorrer durante os processos de preparação para duplicação. Mesmo durante as divisões mitóticas ou meióticas acontecem irregularidades (aberrações) na divisão celular ou ocorrem ação de agentes externos como as radiações que podem cortar cromossomos. Como os cromossomos são os depositários dos genes, qualquer alteração numérica ou estrutural é capaz de modificar a expressão gênica, originando organismos anormais ou inviáveis. Qual das seguintes síndromes humanas apresenta uma monossomia?</a:t>
            </a:r>
            <a:endParaRPr lang="pt-BR" sz="2400" dirty="0">
              <a:effectLst/>
              <a:latin typeface="Calibri" panose="020F0502020204030204" pitchFamily="34" charset="0"/>
              <a:ea typeface="Calibri" panose="020F0502020204030204" pitchFamily="34" charset="0"/>
            </a:endParaRPr>
          </a:p>
          <a:p>
            <a:pPr>
              <a:lnSpc>
                <a:spcPct val="115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(A) Síndrome de </a:t>
            </a:r>
            <a:r>
              <a:rPr lang="pt-BR" sz="2400" dirty="0" err="1">
                <a:effectLst/>
                <a:latin typeface="Arial Narrow" panose="020B0606020202030204" pitchFamily="34" charset="0"/>
                <a:ea typeface="Calibri" panose="020F0502020204030204" pitchFamily="34" charset="0"/>
                <a:cs typeface="Times New Roman" panose="02020603050405020304" pitchFamily="18" charset="0"/>
              </a:rPr>
              <a:t>Klinefelter</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dirty="0">
              <a:effectLst/>
              <a:latin typeface="Calibri" panose="020F0502020204030204" pitchFamily="34" charset="0"/>
              <a:ea typeface="Calibri" panose="020F0502020204030204" pitchFamily="34" charset="0"/>
            </a:endParaRPr>
          </a:p>
          <a:p>
            <a:pPr>
              <a:lnSpc>
                <a:spcPct val="115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(B) Síndrome de Edwards.</a:t>
            </a:r>
            <a:endParaRPr lang="pt-BR" sz="2400" dirty="0">
              <a:effectLst/>
              <a:latin typeface="Calibri" panose="020F0502020204030204" pitchFamily="34" charset="0"/>
              <a:ea typeface="Calibri" panose="020F0502020204030204" pitchFamily="34" charset="0"/>
            </a:endParaRPr>
          </a:p>
          <a:p>
            <a:pPr>
              <a:lnSpc>
                <a:spcPct val="115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(C) Síndrome de Turner.</a:t>
            </a:r>
            <a:endParaRPr lang="pt-BR" sz="2400" dirty="0">
              <a:effectLst/>
              <a:latin typeface="Calibri" panose="020F0502020204030204" pitchFamily="34" charset="0"/>
              <a:ea typeface="Calibri" panose="020F0502020204030204" pitchFamily="34" charset="0"/>
            </a:endParaRPr>
          </a:p>
          <a:p>
            <a:pPr>
              <a:lnSpc>
                <a:spcPct val="115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(D) Síndrome de Patau.</a:t>
            </a:r>
            <a:endParaRPr lang="pt-BR" sz="2400" dirty="0">
              <a:effectLst/>
              <a:latin typeface="Calibri" panose="020F0502020204030204" pitchFamily="34" charset="0"/>
              <a:ea typeface="Calibri" panose="020F0502020204030204" pitchFamily="34" charset="0"/>
            </a:endParaRPr>
          </a:p>
          <a:p>
            <a:pPr>
              <a:lnSpc>
                <a:spcPct val="115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(E) Síndrome de Down.</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22258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1974</TotalTime>
  <Words>3905</Words>
  <Application>Microsoft Office PowerPoint</Application>
  <PresentationFormat>Widescreen</PresentationFormat>
  <Paragraphs>228</Paragraphs>
  <Slides>31</Slides>
  <Notes>0</Notes>
  <HiddenSlides>0</HiddenSlides>
  <MMClips>0</MMClips>
  <ScaleCrop>false</ScaleCrop>
  <HeadingPairs>
    <vt:vector size="6" baseType="variant">
      <vt:variant>
        <vt:lpstr>Fontes usadas</vt:lpstr>
      </vt:variant>
      <vt:variant>
        <vt:i4>7</vt:i4>
      </vt:variant>
      <vt:variant>
        <vt:lpstr>Tema</vt:lpstr>
      </vt:variant>
      <vt:variant>
        <vt:i4>2</vt:i4>
      </vt:variant>
      <vt:variant>
        <vt:lpstr>Títulos de slides</vt:lpstr>
      </vt:variant>
      <vt:variant>
        <vt:i4>31</vt:i4>
      </vt:variant>
    </vt:vector>
  </HeadingPairs>
  <TitlesOfParts>
    <vt:vector size="40" baseType="lpstr">
      <vt:lpstr>Arial</vt:lpstr>
      <vt:lpstr>Arial Narrow</vt:lpstr>
      <vt:lpstr>Calibri</vt:lpstr>
      <vt:lpstr>Calibri Light</vt:lpstr>
      <vt:lpstr>Symbol</vt:lpstr>
      <vt:lpstr>Times New Roman</vt:lpstr>
      <vt:lpstr>Wingdings</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Sandra Márcia de Oliveira Silva</cp:lastModifiedBy>
  <cp:revision>57</cp:revision>
  <dcterms:created xsi:type="dcterms:W3CDTF">2023-05-30T13:00:46Z</dcterms:created>
  <dcterms:modified xsi:type="dcterms:W3CDTF">2024-09-05T17:36:17Z</dcterms:modified>
</cp:coreProperties>
</file>