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330"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331"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007605-8AB8-4833-BF37-5D96AB577617}" v="94" dt="2024-09-09T12:41:19.512"/>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07" d="100"/>
          <a:sy n="107" d="100"/>
        </p:scale>
        <p:origin x="5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presProps" Target="presProps.xml"/><Relationship Id="rId9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ilirio Neto" userId="457339ee7ae6e424" providerId="LiveId" clId="{7C007605-8AB8-4833-BF37-5D96AB577617}"/>
    <pc:docChg chg="undo custSel delSld modSld">
      <pc:chgData name="Basilirio Neto" userId="457339ee7ae6e424" providerId="LiveId" clId="{7C007605-8AB8-4833-BF37-5D96AB577617}" dt="2024-09-09T12:41:22.102" v="258" actId="962"/>
      <pc:docMkLst>
        <pc:docMk/>
      </pc:docMkLst>
      <pc:sldChg chg="addSp modSp mod">
        <pc:chgData name="Basilirio Neto" userId="457339ee7ae6e424" providerId="LiveId" clId="{7C007605-8AB8-4833-BF37-5D96AB577617}" dt="2024-09-09T12:05:46.773" v="8" actId="255"/>
        <pc:sldMkLst>
          <pc:docMk/>
          <pc:sldMk cId="3471385772" sldId="337"/>
        </pc:sldMkLst>
        <pc:spChg chg="add mod">
          <ac:chgData name="Basilirio Neto" userId="457339ee7ae6e424" providerId="LiveId" clId="{7C007605-8AB8-4833-BF37-5D96AB577617}" dt="2024-09-09T12:05:11.524" v="4" actId="1076"/>
          <ac:spMkLst>
            <pc:docMk/>
            <pc:sldMk cId="3471385772" sldId="337"/>
            <ac:spMk id="4" creationId="{728AEA6D-D69D-61F1-0680-5FE492C77A9B}"/>
          </ac:spMkLst>
        </pc:spChg>
        <pc:spChg chg="add mod">
          <ac:chgData name="Basilirio Neto" userId="457339ee7ae6e424" providerId="LiveId" clId="{7C007605-8AB8-4833-BF37-5D96AB577617}" dt="2024-09-09T12:05:46.773" v="8" actId="255"/>
          <ac:spMkLst>
            <pc:docMk/>
            <pc:sldMk cId="3471385772" sldId="337"/>
            <ac:spMk id="6" creationId="{928E9C41-6724-3A2F-BDF5-8C050296666D}"/>
          </ac:spMkLst>
        </pc:spChg>
      </pc:sldChg>
      <pc:sldChg chg="addSp modSp mod">
        <pc:chgData name="Basilirio Neto" userId="457339ee7ae6e424" providerId="LiveId" clId="{7C007605-8AB8-4833-BF37-5D96AB577617}" dt="2024-09-09T12:14:36.532" v="62" actId="1076"/>
        <pc:sldMkLst>
          <pc:docMk/>
          <pc:sldMk cId="829504751" sldId="338"/>
        </pc:sldMkLst>
        <pc:spChg chg="add mod">
          <ac:chgData name="Basilirio Neto" userId="457339ee7ae6e424" providerId="LiveId" clId="{7C007605-8AB8-4833-BF37-5D96AB577617}" dt="2024-09-09T12:14:36.532" v="62" actId="1076"/>
          <ac:spMkLst>
            <pc:docMk/>
            <pc:sldMk cId="829504751" sldId="338"/>
            <ac:spMk id="7" creationId="{6C8FD09F-166C-DC8C-81D9-82CB3C1F0CB6}"/>
          </ac:spMkLst>
        </pc:spChg>
        <pc:spChg chg="add mod">
          <ac:chgData name="Basilirio Neto" userId="457339ee7ae6e424" providerId="LiveId" clId="{7C007605-8AB8-4833-BF37-5D96AB577617}" dt="2024-09-09T12:14:24.835" v="60" actId="1076"/>
          <ac:spMkLst>
            <pc:docMk/>
            <pc:sldMk cId="829504751" sldId="338"/>
            <ac:spMk id="8" creationId="{B8EDA1FA-E1EB-7C3E-7159-27330466FFF5}"/>
          </ac:spMkLst>
        </pc:spChg>
        <pc:spChg chg="add mod">
          <ac:chgData name="Basilirio Neto" userId="457339ee7ae6e424" providerId="LiveId" clId="{7C007605-8AB8-4833-BF37-5D96AB577617}" dt="2024-09-09T12:14:29.661" v="61" actId="1076"/>
          <ac:spMkLst>
            <pc:docMk/>
            <pc:sldMk cId="829504751" sldId="338"/>
            <ac:spMk id="10" creationId="{FD187517-511D-F71C-5CD2-209B778831BF}"/>
          </ac:spMkLst>
        </pc:spChg>
        <pc:spChg chg="add mod">
          <ac:chgData name="Basilirio Neto" userId="457339ee7ae6e424" providerId="LiveId" clId="{7C007605-8AB8-4833-BF37-5D96AB577617}" dt="2024-09-09T12:14:13.559" v="59" actId="1076"/>
          <ac:spMkLst>
            <pc:docMk/>
            <pc:sldMk cId="829504751" sldId="338"/>
            <ac:spMk id="12" creationId="{E705AE48-06CD-EA52-F6F4-CA6652C7558B}"/>
          </ac:spMkLst>
        </pc:spChg>
        <pc:picChg chg="add mod modCrop">
          <ac:chgData name="Basilirio Neto" userId="457339ee7ae6e424" providerId="LiveId" clId="{7C007605-8AB8-4833-BF37-5D96AB577617}" dt="2024-09-09T12:14:00.725" v="58"/>
          <ac:picMkLst>
            <pc:docMk/>
            <pc:sldMk cId="829504751" sldId="338"/>
            <ac:picMk id="4" creationId="{6E15E635-8F32-F757-EC66-8456367BCCA4}"/>
          </ac:picMkLst>
        </pc:picChg>
        <pc:picChg chg="add mod">
          <ac:chgData name="Basilirio Neto" userId="457339ee7ae6e424" providerId="LiveId" clId="{7C007605-8AB8-4833-BF37-5D96AB577617}" dt="2024-09-09T12:07:18.799" v="17" actId="1076"/>
          <ac:picMkLst>
            <pc:docMk/>
            <pc:sldMk cId="829504751" sldId="338"/>
            <ac:picMk id="5" creationId="{E5A9F070-393C-4804-27D7-FF5E2656F0A2}"/>
          </ac:picMkLst>
        </pc:picChg>
      </pc:sldChg>
      <pc:sldChg chg="addSp delSp modSp mod">
        <pc:chgData name="Basilirio Neto" userId="457339ee7ae6e424" providerId="LiveId" clId="{7C007605-8AB8-4833-BF37-5D96AB577617}" dt="2024-09-09T12:18:21.067" v="82" actId="1076"/>
        <pc:sldMkLst>
          <pc:docMk/>
          <pc:sldMk cId="2934906197" sldId="339"/>
        </pc:sldMkLst>
        <pc:spChg chg="add mod">
          <ac:chgData name="Basilirio Neto" userId="457339ee7ae6e424" providerId="LiveId" clId="{7C007605-8AB8-4833-BF37-5D96AB577617}" dt="2024-09-09T12:16:25.110" v="72" actId="20577"/>
          <ac:spMkLst>
            <pc:docMk/>
            <pc:sldMk cId="2934906197" sldId="339"/>
            <ac:spMk id="4" creationId="{8EA10C55-237E-FD9A-473E-01A3D64089C2}"/>
          </ac:spMkLst>
        </pc:spChg>
        <pc:spChg chg="add del mod">
          <ac:chgData name="Basilirio Neto" userId="457339ee7ae6e424" providerId="LiveId" clId="{7C007605-8AB8-4833-BF37-5D96AB577617}" dt="2024-09-09T12:16:43.476" v="76" actId="22"/>
          <ac:spMkLst>
            <pc:docMk/>
            <pc:sldMk cId="2934906197" sldId="339"/>
            <ac:spMk id="6" creationId="{62F18F07-5FA6-E978-18E0-6D43749381F8}"/>
          </ac:spMkLst>
        </pc:spChg>
        <pc:spChg chg="add mod">
          <ac:chgData name="Basilirio Neto" userId="457339ee7ae6e424" providerId="LiveId" clId="{7C007605-8AB8-4833-BF37-5D96AB577617}" dt="2024-09-09T12:18:21.067" v="82" actId="1076"/>
          <ac:spMkLst>
            <pc:docMk/>
            <pc:sldMk cId="2934906197" sldId="339"/>
            <ac:spMk id="8" creationId="{A2154294-A4C4-333D-4B33-F0FA7D0AB34E}"/>
          </ac:spMkLst>
        </pc:spChg>
      </pc:sldChg>
      <pc:sldChg chg="addSp modSp mod">
        <pc:chgData name="Basilirio Neto" userId="457339ee7ae6e424" providerId="LiveId" clId="{7C007605-8AB8-4833-BF37-5D96AB577617}" dt="2024-09-09T12:23:05.837" v="123"/>
        <pc:sldMkLst>
          <pc:docMk/>
          <pc:sldMk cId="2992476985" sldId="340"/>
        </pc:sldMkLst>
        <pc:spChg chg="add mod">
          <ac:chgData name="Basilirio Neto" userId="457339ee7ae6e424" providerId="LiveId" clId="{7C007605-8AB8-4833-BF37-5D96AB577617}" dt="2024-09-09T12:19:48.315" v="89" actId="179"/>
          <ac:spMkLst>
            <pc:docMk/>
            <pc:sldMk cId="2992476985" sldId="340"/>
            <ac:spMk id="4" creationId="{869EEAA0-7149-78C8-035B-AD8D6ACC2ABF}"/>
          </ac:spMkLst>
        </pc:spChg>
        <pc:spChg chg="add mod">
          <ac:chgData name="Basilirio Neto" userId="457339ee7ae6e424" providerId="LiveId" clId="{7C007605-8AB8-4833-BF37-5D96AB577617}" dt="2024-09-09T12:23:05.837" v="123"/>
          <ac:spMkLst>
            <pc:docMk/>
            <pc:sldMk cId="2992476985" sldId="340"/>
            <ac:spMk id="7" creationId="{CE0FF9E0-8033-AC5E-CC0F-B4D9366BDAB9}"/>
          </ac:spMkLst>
        </pc:spChg>
        <pc:picChg chg="add mod">
          <ac:chgData name="Basilirio Neto" userId="457339ee7ae6e424" providerId="LiveId" clId="{7C007605-8AB8-4833-BF37-5D96AB577617}" dt="2024-09-09T12:21:16.003" v="100" actId="1076"/>
          <ac:picMkLst>
            <pc:docMk/>
            <pc:sldMk cId="2992476985" sldId="340"/>
            <ac:picMk id="5" creationId="{0844FDB0-E17B-0E88-6C50-8CA2A53AFE19}"/>
          </ac:picMkLst>
        </pc:picChg>
      </pc:sldChg>
      <pc:sldChg chg="addSp modSp mod">
        <pc:chgData name="Basilirio Neto" userId="457339ee7ae6e424" providerId="LiveId" clId="{7C007605-8AB8-4833-BF37-5D96AB577617}" dt="2024-09-09T12:26:39.231" v="142" actId="1076"/>
        <pc:sldMkLst>
          <pc:docMk/>
          <pc:sldMk cId="2416745225" sldId="341"/>
        </pc:sldMkLst>
        <pc:spChg chg="add mod">
          <ac:chgData name="Basilirio Neto" userId="457339ee7ae6e424" providerId="LiveId" clId="{7C007605-8AB8-4833-BF37-5D96AB577617}" dt="2024-09-09T12:26:12.814" v="136" actId="1076"/>
          <ac:spMkLst>
            <pc:docMk/>
            <pc:sldMk cId="2416745225" sldId="341"/>
            <ac:spMk id="5" creationId="{B929882D-C80B-5F71-2A0A-56DFD9E3E6E9}"/>
          </ac:spMkLst>
        </pc:spChg>
        <pc:spChg chg="add mod">
          <ac:chgData name="Basilirio Neto" userId="457339ee7ae6e424" providerId="LiveId" clId="{7C007605-8AB8-4833-BF37-5D96AB577617}" dt="2024-09-09T12:26:39.231" v="142" actId="1076"/>
          <ac:spMkLst>
            <pc:docMk/>
            <pc:sldMk cId="2416745225" sldId="341"/>
            <ac:spMk id="7" creationId="{FD432C58-151D-E0C5-8403-2DB54B7186D1}"/>
          </ac:spMkLst>
        </pc:spChg>
        <pc:picChg chg="add mod">
          <ac:chgData name="Basilirio Neto" userId="457339ee7ae6e424" providerId="LiveId" clId="{7C007605-8AB8-4833-BF37-5D96AB577617}" dt="2024-09-09T12:26:17.064" v="137" actId="1076"/>
          <ac:picMkLst>
            <pc:docMk/>
            <pc:sldMk cId="2416745225" sldId="341"/>
            <ac:picMk id="3" creationId="{3ED30771-1B39-63BE-35B0-714E19E0A8AA}"/>
          </ac:picMkLst>
        </pc:picChg>
      </pc:sldChg>
      <pc:sldChg chg="addSp modSp mod">
        <pc:chgData name="Basilirio Neto" userId="457339ee7ae6e424" providerId="LiveId" clId="{7C007605-8AB8-4833-BF37-5D96AB577617}" dt="2024-09-09T12:32:43.073" v="191" actId="1076"/>
        <pc:sldMkLst>
          <pc:docMk/>
          <pc:sldMk cId="641265027" sldId="342"/>
        </pc:sldMkLst>
        <pc:spChg chg="add mod">
          <ac:chgData name="Basilirio Neto" userId="457339ee7ae6e424" providerId="LiveId" clId="{7C007605-8AB8-4833-BF37-5D96AB577617}" dt="2024-09-09T12:28:41.448" v="161" actId="20577"/>
          <ac:spMkLst>
            <pc:docMk/>
            <pc:sldMk cId="641265027" sldId="342"/>
            <ac:spMk id="4" creationId="{7E9B507C-FB50-7620-3405-0356ADD11A2C}"/>
          </ac:spMkLst>
        </pc:spChg>
        <pc:spChg chg="add mod">
          <ac:chgData name="Basilirio Neto" userId="457339ee7ae6e424" providerId="LiveId" clId="{7C007605-8AB8-4833-BF37-5D96AB577617}" dt="2024-09-09T12:32:05.217" v="186" actId="20577"/>
          <ac:spMkLst>
            <pc:docMk/>
            <pc:sldMk cId="641265027" sldId="342"/>
            <ac:spMk id="6" creationId="{89A5D2C7-7905-53F5-878B-74EA6BA49673}"/>
          </ac:spMkLst>
        </pc:spChg>
        <pc:spChg chg="add mod">
          <ac:chgData name="Basilirio Neto" userId="457339ee7ae6e424" providerId="LiveId" clId="{7C007605-8AB8-4833-BF37-5D96AB577617}" dt="2024-09-09T12:32:43.073" v="191" actId="1076"/>
          <ac:spMkLst>
            <pc:docMk/>
            <pc:sldMk cId="641265027" sldId="342"/>
            <ac:spMk id="8" creationId="{D628D8FF-6DE4-A7E1-2402-0C2F4AA378AF}"/>
          </ac:spMkLst>
        </pc:spChg>
      </pc:sldChg>
      <pc:sldChg chg="addSp modSp mod">
        <pc:chgData name="Basilirio Neto" userId="457339ee7ae6e424" providerId="LiveId" clId="{7C007605-8AB8-4833-BF37-5D96AB577617}" dt="2024-09-09T12:35:38.642" v="214" actId="1076"/>
        <pc:sldMkLst>
          <pc:docMk/>
          <pc:sldMk cId="2777461966" sldId="343"/>
        </pc:sldMkLst>
        <pc:spChg chg="add mod">
          <ac:chgData name="Basilirio Neto" userId="457339ee7ae6e424" providerId="LiveId" clId="{7C007605-8AB8-4833-BF37-5D96AB577617}" dt="2024-09-09T12:33:52.751" v="198" actId="2710"/>
          <ac:spMkLst>
            <pc:docMk/>
            <pc:sldMk cId="2777461966" sldId="343"/>
            <ac:spMk id="4" creationId="{D29FFEB0-1A6C-C812-6ECA-C1262EFC29A5}"/>
          </ac:spMkLst>
        </pc:spChg>
        <pc:spChg chg="add mod">
          <ac:chgData name="Basilirio Neto" userId="457339ee7ae6e424" providerId="LiveId" clId="{7C007605-8AB8-4833-BF37-5D96AB577617}" dt="2024-09-09T12:35:02.035" v="207" actId="1076"/>
          <ac:spMkLst>
            <pc:docMk/>
            <pc:sldMk cId="2777461966" sldId="343"/>
            <ac:spMk id="6" creationId="{3563CF3D-98EC-D625-1CA6-7628991CBA44}"/>
          </ac:spMkLst>
        </pc:spChg>
        <pc:spChg chg="add mod">
          <ac:chgData name="Basilirio Neto" userId="457339ee7ae6e424" providerId="LiveId" clId="{7C007605-8AB8-4833-BF37-5D96AB577617}" dt="2024-09-09T12:35:38.642" v="214" actId="1076"/>
          <ac:spMkLst>
            <pc:docMk/>
            <pc:sldMk cId="2777461966" sldId="343"/>
            <ac:spMk id="8" creationId="{29479449-2297-7502-B33F-BCABC319FDFF}"/>
          </ac:spMkLst>
        </pc:spChg>
      </pc:sldChg>
      <pc:sldChg chg="addSp modSp mod">
        <pc:chgData name="Basilirio Neto" userId="457339ee7ae6e424" providerId="LiveId" clId="{7C007605-8AB8-4833-BF37-5D96AB577617}" dt="2024-09-09T12:37:22.797" v="232" actId="404"/>
        <pc:sldMkLst>
          <pc:docMk/>
          <pc:sldMk cId="3771421931" sldId="344"/>
        </pc:sldMkLst>
        <pc:spChg chg="add mod">
          <ac:chgData name="Basilirio Neto" userId="457339ee7ae6e424" providerId="LiveId" clId="{7C007605-8AB8-4833-BF37-5D96AB577617}" dt="2024-09-09T12:36:21.507" v="220" actId="123"/>
          <ac:spMkLst>
            <pc:docMk/>
            <pc:sldMk cId="3771421931" sldId="344"/>
            <ac:spMk id="4" creationId="{E243964B-2BEA-86B4-F5A2-C9E26965C8C5}"/>
          </ac:spMkLst>
        </pc:spChg>
        <pc:spChg chg="add mod">
          <ac:chgData name="Basilirio Neto" userId="457339ee7ae6e424" providerId="LiveId" clId="{7C007605-8AB8-4833-BF37-5D96AB577617}" dt="2024-09-09T12:37:22.797" v="232" actId="404"/>
          <ac:spMkLst>
            <pc:docMk/>
            <pc:sldMk cId="3771421931" sldId="344"/>
            <ac:spMk id="6" creationId="{900CE72F-E5D2-0EBE-0B7F-7AE2BB9F1CAA}"/>
          </ac:spMkLst>
        </pc:spChg>
      </pc:sldChg>
      <pc:sldChg chg="addSp modSp mod">
        <pc:chgData name="Basilirio Neto" userId="457339ee7ae6e424" providerId="LiveId" clId="{7C007605-8AB8-4833-BF37-5D96AB577617}" dt="2024-09-09T12:38:31.315" v="241" actId="255"/>
        <pc:sldMkLst>
          <pc:docMk/>
          <pc:sldMk cId="1955334069" sldId="345"/>
        </pc:sldMkLst>
        <pc:spChg chg="add mod">
          <ac:chgData name="Basilirio Neto" userId="457339ee7ae6e424" providerId="LiveId" clId="{7C007605-8AB8-4833-BF37-5D96AB577617}" dt="2024-09-09T12:38:13.356" v="237" actId="255"/>
          <ac:spMkLst>
            <pc:docMk/>
            <pc:sldMk cId="1955334069" sldId="345"/>
            <ac:spMk id="4" creationId="{38172B23-DD60-6AE0-1984-B0A6FA443018}"/>
          </ac:spMkLst>
        </pc:spChg>
        <pc:spChg chg="add mod">
          <ac:chgData name="Basilirio Neto" userId="457339ee7ae6e424" providerId="LiveId" clId="{7C007605-8AB8-4833-BF37-5D96AB577617}" dt="2024-09-09T12:38:31.315" v="241" actId="255"/>
          <ac:spMkLst>
            <pc:docMk/>
            <pc:sldMk cId="1955334069" sldId="345"/>
            <ac:spMk id="6" creationId="{36A8D286-D611-ACD9-E4EE-95C98B7600B4}"/>
          </ac:spMkLst>
        </pc:spChg>
      </pc:sldChg>
      <pc:sldChg chg="addSp delSp modSp mod">
        <pc:chgData name="Basilirio Neto" userId="457339ee7ae6e424" providerId="LiveId" clId="{7C007605-8AB8-4833-BF37-5D96AB577617}" dt="2024-09-09T12:41:22.102" v="258" actId="962"/>
        <pc:sldMkLst>
          <pc:docMk/>
          <pc:sldMk cId="2976348086" sldId="346"/>
        </pc:sldMkLst>
        <pc:picChg chg="add mod">
          <ac:chgData name="Basilirio Neto" userId="457339ee7ae6e424" providerId="LiveId" clId="{7C007605-8AB8-4833-BF37-5D96AB577617}" dt="2024-09-09T12:41:22.102" v="258" actId="962"/>
          <ac:picMkLst>
            <pc:docMk/>
            <pc:sldMk cId="2976348086" sldId="346"/>
            <ac:picMk id="3" creationId="{DFD34D2E-ED0A-3CD2-C6E2-2F96845395F3}"/>
          </ac:picMkLst>
        </pc:picChg>
        <pc:cxnChg chg="del">
          <ac:chgData name="Basilirio Neto" userId="457339ee7ae6e424" providerId="LiveId" clId="{7C007605-8AB8-4833-BF37-5D96AB577617}" dt="2024-09-09T12:38:39.365" v="242" actId="478"/>
          <ac:cxnSpMkLst>
            <pc:docMk/>
            <pc:sldMk cId="2976348086" sldId="346"/>
            <ac:cxnSpMk id="2" creationId="{0932505E-FA8A-F252-0D48-1CBBC8E71950}"/>
          </ac:cxnSpMkLst>
        </pc:cxnChg>
      </pc:sldChg>
      <pc:sldChg chg="del">
        <pc:chgData name="Basilirio Neto" userId="457339ee7ae6e424" providerId="LiveId" clId="{7C007605-8AB8-4833-BF37-5D96AB577617}" dt="2024-09-09T12:38:43.508" v="243" actId="2696"/>
        <pc:sldMkLst>
          <pc:docMk/>
          <pc:sldMk cId="1499446853" sldId="347"/>
        </pc:sldMkLst>
      </pc:sldChg>
      <pc:sldChg chg="del">
        <pc:chgData name="Basilirio Neto" userId="457339ee7ae6e424" providerId="LiveId" clId="{7C007605-8AB8-4833-BF37-5D96AB577617}" dt="2024-09-09T12:38:45.945" v="244" actId="2696"/>
        <pc:sldMkLst>
          <pc:docMk/>
          <pc:sldMk cId="1433704079" sldId="348"/>
        </pc:sldMkLst>
      </pc:sldChg>
      <pc:sldChg chg="del">
        <pc:chgData name="Basilirio Neto" userId="457339ee7ae6e424" providerId="LiveId" clId="{7C007605-8AB8-4833-BF37-5D96AB577617}" dt="2024-09-09T12:38:48.566" v="245" actId="2696"/>
        <pc:sldMkLst>
          <pc:docMk/>
          <pc:sldMk cId="2273189941" sldId="349"/>
        </pc:sldMkLst>
      </pc:sldChg>
      <pc:sldChg chg="del">
        <pc:chgData name="Basilirio Neto" userId="457339ee7ae6e424" providerId="LiveId" clId="{7C007605-8AB8-4833-BF37-5D96AB577617}" dt="2024-09-09T12:39:19.866" v="246" actId="2696"/>
        <pc:sldMkLst>
          <pc:docMk/>
          <pc:sldMk cId="1108680573" sldId="350"/>
        </pc:sldMkLst>
      </pc:sldChg>
      <pc:sldChg chg="del">
        <pc:chgData name="Basilirio Neto" userId="457339ee7ae6e424" providerId="LiveId" clId="{7C007605-8AB8-4833-BF37-5D96AB577617}" dt="2024-09-09T12:39:39.934" v="253" actId="2696"/>
        <pc:sldMkLst>
          <pc:docMk/>
          <pc:sldMk cId="3787772806" sldId="351"/>
        </pc:sldMkLst>
      </pc:sldChg>
      <pc:sldChg chg="del">
        <pc:chgData name="Basilirio Neto" userId="457339ee7ae6e424" providerId="LiveId" clId="{7C007605-8AB8-4833-BF37-5D96AB577617}" dt="2024-09-09T12:39:42.055" v="254" actId="2696"/>
        <pc:sldMkLst>
          <pc:docMk/>
          <pc:sldMk cId="3495099501" sldId="352"/>
        </pc:sldMkLst>
      </pc:sldChg>
      <pc:sldChg chg="del">
        <pc:chgData name="Basilirio Neto" userId="457339ee7ae6e424" providerId="LiveId" clId="{7C007605-8AB8-4833-BF37-5D96AB577617}" dt="2024-09-09T12:39:36.593" v="252" actId="2696"/>
        <pc:sldMkLst>
          <pc:docMk/>
          <pc:sldMk cId="45188600" sldId="353"/>
        </pc:sldMkLst>
      </pc:sldChg>
      <pc:sldChg chg="del">
        <pc:chgData name="Basilirio Neto" userId="457339ee7ae6e424" providerId="LiveId" clId="{7C007605-8AB8-4833-BF37-5D96AB577617}" dt="2024-09-09T12:39:57.118" v="255" actId="2696"/>
        <pc:sldMkLst>
          <pc:docMk/>
          <pc:sldMk cId="3696640594" sldId="354"/>
        </pc:sldMkLst>
      </pc:sldChg>
      <pc:sldChg chg="del">
        <pc:chgData name="Basilirio Neto" userId="457339ee7ae6e424" providerId="LiveId" clId="{7C007605-8AB8-4833-BF37-5D96AB577617}" dt="2024-09-09T12:39:31.416" v="250" actId="2696"/>
        <pc:sldMkLst>
          <pc:docMk/>
          <pc:sldMk cId="3283407057" sldId="355"/>
        </pc:sldMkLst>
      </pc:sldChg>
      <pc:sldChg chg="del">
        <pc:chgData name="Basilirio Neto" userId="457339ee7ae6e424" providerId="LiveId" clId="{7C007605-8AB8-4833-BF37-5D96AB577617}" dt="2024-09-09T12:39:26.674" v="248" actId="2696"/>
        <pc:sldMkLst>
          <pc:docMk/>
          <pc:sldMk cId="789311946" sldId="356"/>
        </pc:sldMkLst>
      </pc:sldChg>
      <pc:sldChg chg="del">
        <pc:chgData name="Basilirio Neto" userId="457339ee7ae6e424" providerId="LiveId" clId="{7C007605-8AB8-4833-BF37-5D96AB577617}" dt="2024-09-09T12:39:33.314" v="251" actId="2696"/>
        <pc:sldMkLst>
          <pc:docMk/>
          <pc:sldMk cId="1839836506" sldId="357"/>
        </pc:sldMkLst>
      </pc:sldChg>
      <pc:sldChg chg="del">
        <pc:chgData name="Basilirio Neto" userId="457339ee7ae6e424" providerId="LiveId" clId="{7C007605-8AB8-4833-BF37-5D96AB577617}" dt="2024-09-09T12:39:29.187" v="249" actId="2696"/>
        <pc:sldMkLst>
          <pc:docMk/>
          <pc:sldMk cId="577999257" sldId="358"/>
        </pc:sldMkLst>
      </pc:sldChg>
      <pc:sldChg chg="del">
        <pc:chgData name="Basilirio Neto" userId="457339ee7ae6e424" providerId="LiveId" clId="{7C007605-8AB8-4833-BF37-5D96AB577617}" dt="2024-09-09T12:39:24.729" v="247" actId="2696"/>
        <pc:sldMkLst>
          <pc:docMk/>
          <pc:sldMk cId="3179694534" sldId="35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1.png"/><Relationship Id="rId7" Type="http://schemas.openxmlformats.org/officeDocument/2006/relationships/image" Target="../media/image76.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2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9.png"/><Relationship Id="rId1" Type="http://schemas.openxmlformats.org/officeDocument/2006/relationships/slideLayout" Target="../slideLayouts/slideLayout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3.png"/><Relationship Id="rId4" Type="http://schemas.openxmlformats.org/officeDocument/2006/relationships/image" Target="../media/image94.png"/></Relationships>
</file>

<file path=ppt/slides/_rels/slide3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3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5.pn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108.png"/></Relationships>
</file>

<file path=ppt/slides/_rels/slide3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4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130.png"/><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71.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image" Target="../media/image142.png"/></Relationships>
</file>

<file path=ppt/slides/_rels/slide5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5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5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56.png"/><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6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 Id="rId4" Type="http://schemas.openxmlformats.org/officeDocument/2006/relationships/image" Target="../media/image169.png"/></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170.png"/><Relationship Id="rId2" Type="http://schemas.openxmlformats.org/officeDocument/2006/relationships/image" Target="../media/image164.png"/><Relationship Id="rId1" Type="http://schemas.openxmlformats.org/officeDocument/2006/relationships/slideLayout" Target="../slideLayouts/slideLayout2.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6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74.png"/><Relationship Id="rId1" Type="http://schemas.openxmlformats.org/officeDocument/2006/relationships/slideLayout" Target="../slideLayouts/slideLayout2.xml"/><Relationship Id="rId4" Type="http://schemas.openxmlformats.org/officeDocument/2006/relationships/image" Target="../media/image176.png"/></Relationships>
</file>

<file path=ppt/slides/_rels/slide6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33.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175.png"/></Relationships>
</file>

<file path=ppt/slides/_rels/slide7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185.png"/><Relationship Id="rId4" Type="http://schemas.openxmlformats.org/officeDocument/2006/relationships/image" Target="../media/image184.png"/></Relationships>
</file>

<file path=ppt/slides/_rels/slide7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 Id="rId4" Type="http://schemas.openxmlformats.org/officeDocument/2006/relationships/image" Target="../media/image188.png"/></Relationships>
</file>

<file path=ppt/slides/_rels/slide74.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194.png"/><Relationship Id="rId2" Type="http://schemas.openxmlformats.org/officeDocument/2006/relationships/image" Target="../media/image182.png"/><Relationship Id="rId1" Type="http://schemas.openxmlformats.org/officeDocument/2006/relationships/slideLayout" Target="../slideLayouts/slideLayout2.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7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 Id="rId4" Type="http://schemas.openxmlformats.org/officeDocument/2006/relationships/image" Target="../media/image197.png"/></Relationships>
</file>

<file path=ppt/slides/_rels/slide7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79.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s>
</file>

<file path=ppt/slides/_rels/slide8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211.png"/></Relationships>
</file>

<file path=ppt/slides/_rels/slide82.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microsoft.com/office/2007/relationships/hdphoto" Target="../media/hdphoto9.wdp"/><Relationship Id="rId7" Type="http://schemas.openxmlformats.org/officeDocument/2006/relationships/image" Target="../media/image215.png"/><Relationship Id="rId2"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214.png"/><Relationship Id="rId5" Type="http://schemas.openxmlformats.org/officeDocument/2006/relationships/image" Target="../media/image213.png"/><Relationship Id="rId4" Type="http://schemas.openxmlformats.org/officeDocument/2006/relationships/image" Target="../media/image57.png"/></Relationships>
</file>

<file path=ppt/slides/_rels/slide84.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18.png"/><Relationship Id="rId1" Type="http://schemas.openxmlformats.org/officeDocument/2006/relationships/slideLayout" Target="../slideLayouts/slideLayout2.xml"/><Relationship Id="rId4" Type="http://schemas.openxmlformats.org/officeDocument/2006/relationships/image" Target="../media/image219.png"/></Relationships>
</file>

<file path=ppt/slides/_rels/slide8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2.xml"/><Relationship Id="rId4" Type="http://schemas.openxmlformats.org/officeDocument/2006/relationships/image" Target="../media/image22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Seta&#10;&#10;Descrição gerada automaticamente com confiança média">
            <a:extLst>
              <a:ext uri="{FF2B5EF4-FFF2-40B4-BE49-F238E27FC236}">
                <a16:creationId xmlns:a16="http://schemas.microsoft.com/office/drawing/2014/main" id="{E067563B-70BA-7477-1FAC-7A571498C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aixaDeTexto 3">
            <a:extLst>
              <a:ext uri="{FF2B5EF4-FFF2-40B4-BE49-F238E27FC236}">
                <a16:creationId xmlns:a16="http://schemas.microsoft.com/office/drawing/2014/main" id="{6EEEB700-CB53-E6A8-902A-BB7A6D468080}"/>
              </a:ext>
            </a:extLst>
          </p:cNvPr>
          <p:cNvSpPr txBox="1"/>
          <p:nvPr/>
        </p:nvSpPr>
        <p:spPr>
          <a:xfrm>
            <a:off x="546847" y="3321423"/>
            <a:ext cx="2357718" cy="646331"/>
          </a:xfrm>
          <a:prstGeom prst="rect">
            <a:avLst/>
          </a:prstGeom>
          <a:noFill/>
        </p:spPr>
        <p:txBody>
          <a:bodyPr wrap="square">
            <a:spAutoFit/>
          </a:bodyPr>
          <a:lstStyle/>
          <a:p>
            <a:r>
              <a:rPr lang="pt-BR" sz="3600" b="1" dirty="0">
                <a:solidFill>
                  <a:schemeClr val="bg1"/>
                </a:solidFill>
                <a:ea typeface="Verdana" panose="020B0604030504040204" pitchFamily="34" charset="0"/>
                <a:cs typeface="ADLaM Display" panose="02010000000000000000" pitchFamily="2" charset="0"/>
              </a:rPr>
              <a:t>1ª SÉRIE</a:t>
            </a:r>
          </a:p>
        </p:txBody>
      </p:sp>
      <p:sp>
        <p:nvSpPr>
          <p:cNvPr id="5" name="CaixaDeTexto 4">
            <a:extLst>
              <a:ext uri="{FF2B5EF4-FFF2-40B4-BE49-F238E27FC236}">
                <a16:creationId xmlns:a16="http://schemas.microsoft.com/office/drawing/2014/main" id="{1508C3B4-91C0-DDF5-55DB-D14D5D3BD884}"/>
              </a:ext>
            </a:extLst>
          </p:cNvPr>
          <p:cNvSpPr txBox="1"/>
          <p:nvPr/>
        </p:nvSpPr>
        <p:spPr>
          <a:xfrm>
            <a:off x="546847" y="4200483"/>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
        <p:nvSpPr>
          <p:cNvPr id="6" name="CaixaDeTexto 5">
            <a:extLst>
              <a:ext uri="{FF2B5EF4-FFF2-40B4-BE49-F238E27FC236}">
                <a16:creationId xmlns:a16="http://schemas.microsoft.com/office/drawing/2014/main" id="{3ECEDD10-CA31-C46B-CEF0-4982D717EF4A}"/>
              </a:ext>
            </a:extLst>
          </p:cNvPr>
          <p:cNvSpPr txBox="1"/>
          <p:nvPr/>
        </p:nvSpPr>
        <p:spPr>
          <a:xfrm>
            <a:off x="555812" y="5413826"/>
            <a:ext cx="4197518" cy="523220"/>
          </a:xfrm>
          <a:prstGeom prst="rect">
            <a:avLst/>
          </a:prstGeom>
          <a:noFill/>
        </p:spPr>
        <p:txBody>
          <a:bodyPr wrap="square" rtlCol="0">
            <a:spAutoFit/>
          </a:bodyPr>
          <a:lstStyle/>
          <a:p>
            <a:r>
              <a:rPr lang="pt-BR" sz="2800" dirty="0">
                <a:solidFill>
                  <a:schemeClr val="accent2"/>
                </a:solidFill>
              </a:rPr>
              <a:t>Outubro/Novembro - 2024</a:t>
            </a:r>
          </a:p>
        </p:txBody>
      </p:sp>
    </p:spTree>
    <p:extLst>
      <p:ext uri="{BB962C8B-B14F-4D97-AF65-F5344CB8AC3E}">
        <p14:creationId xmlns:p14="http://schemas.microsoft.com/office/powerpoint/2010/main" val="476362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A8D5CDA-3A25-8EC7-9542-87E008431FD0}"/>
              </a:ext>
            </a:extLst>
          </p:cNvPr>
          <p:cNvCxnSpPr>
            <a:cxnSpLocks/>
          </p:cNvCxnSpPr>
          <p:nvPr/>
        </p:nvCxnSpPr>
        <p:spPr>
          <a:xfrm>
            <a:off x="6096000" y="2259271"/>
            <a:ext cx="0" cy="4284964"/>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7" name="Imagem 6">
            <a:extLst>
              <a:ext uri="{FF2B5EF4-FFF2-40B4-BE49-F238E27FC236}">
                <a16:creationId xmlns:a16="http://schemas.microsoft.com/office/drawing/2014/main" id="{1F9D76AF-0EFF-51FC-7BE9-3623A1E4BFE3}"/>
              </a:ext>
            </a:extLst>
          </p:cNvPr>
          <p:cNvPicPr>
            <a:picLocks noChangeAspect="1"/>
          </p:cNvPicPr>
          <p:nvPr/>
        </p:nvPicPr>
        <p:blipFill>
          <a:blip r:embed="rId2"/>
          <a:stretch>
            <a:fillRect/>
          </a:stretch>
        </p:blipFill>
        <p:spPr>
          <a:xfrm>
            <a:off x="3552468" y="735859"/>
            <a:ext cx="5087059" cy="1424377"/>
          </a:xfrm>
          <a:prstGeom prst="rect">
            <a:avLst/>
          </a:prstGeom>
        </p:spPr>
      </p:pic>
      <p:sp>
        <p:nvSpPr>
          <p:cNvPr id="8" name="CaixaDeTexto 7">
            <a:extLst>
              <a:ext uri="{FF2B5EF4-FFF2-40B4-BE49-F238E27FC236}">
                <a16:creationId xmlns:a16="http://schemas.microsoft.com/office/drawing/2014/main" id="{7E62AE58-69BA-681C-2543-ED8610C1835C}"/>
              </a:ext>
            </a:extLst>
          </p:cNvPr>
          <p:cNvSpPr txBox="1"/>
          <p:nvPr/>
        </p:nvSpPr>
        <p:spPr>
          <a:xfrm>
            <a:off x="448233" y="2201509"/>
            <a:ext cx="5647765" cy="830997"/>
          </a:xfrm>
          <a:prstGeom prst="rect">
            <a:avLst/>
          </a:prstGeom>
          <a:noFill/>
        </p:spPr>
        <p:txBody>
          <a:bodyPr wrap="square" rtlCol="0">
            <a:spAutoFit/>
          </a:bodyPr>
          <a:lstStyle/>
          <a:p>
            <a:pPr algn="just"/>
            <a:r>
              <a:rPr lang="pt-BR" sz="2400" b="1" dirty="0">
                <a:latin typeface="Arial Narrow" panose="020B0606020202030204" pitchFamily="34" charset="0"/>
              </a:rPr>
              <a:t>1. </a:t>
            </a:r>
            <a:r>
              <a:rPr lang="pt-BR" sz="2400" dirty="0">
                <a:latin typeface="Arial Narrow" panose="020B0606020202030204" pitchFamily="34" charset="0"/>
              </a:rPr>
              <a:t>Considere as seis primeiras figuras da seguinte sequência.</a:t>
            </a:r>
          </a:p>
        </p:txBody>
      </p:sp>
      <p:pic>
        <p:nvPicPr>
          <p:cNvPr id="9" name="Imagem 8" descr="Gráfico, Gráfico de cascata&#10;&#10;Descrição gerada automaticamente">
            <a:extLst>
              <a:ext uri="{FF2B5EF4-FFF2-40B4-BE49-F238E27FC236}">
                <a16:creationId xmlns:a16="http://schemas.microsoft.com/office/drawing/2014/main" id="{568D5CC9-8DCB-8308-CB82-A80BFBFE16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231" y="2962652"/>
            <a:ext cx="5541690" cy="932695"/>
          </a:xfrm>
          <a:prstGeom prst="rect">
            <a:avLst/>
          </a:prstGeom>
          <a:noFill/>
          <a:ln>
            <a:noFill/>
          </a:ln>
        </p:spPr>
      </p:pic>
      <p:sp>
        <p:nvSpPr>
          <p:cNvPr id="11" name="CaixaDeTexto 10">
            <a:extLst>
              <a:ext uri="{FF2B5EF4-FFF2-40B4-BE49-F238E27FC236}">
                <a16:creationId xmlns:a16="http://schemas.microsoft.com/office/drawing/2014/main" id="{CF4BE1AD-9E84-02FB-6FDF-1A90AB5A29D0}"/>
              </a:ext>
            </a:extLst>
          </p:cNvPr>
          <p:cNvSpPr txBox="1"/>
          <p:nvPr/>
        </p:nvSpPr>
        <p:spPr>
          <a:xfrm>
            <a:off x="448232" y="4048253"/>
            <a:ext cx="5647765" cy="461665"/>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A próxima figura dessa sequência é</a:t>
            </a:r>
            <a:endParaRPr lang="pt-BR" sz="2400" dirty="0"/>
          </a:p>
        </p:txBody>
      </p:sp>
      <p:sp>
        <p:nvSpPr>
          <p:cNvPr id="13" name="CaixaDeTexto 12">
            <a:extLst>
              <a:ext uri="{FF2B5EF4-FFF2-40B4-BE49-F238E27FC236}">
                <a16:creationId xmlns:a16="http://schemas.microsoft.com/office/drawing/2014/main" id="{3A93FC15-E0C4-2474-E49A-2DB7267C8EB5}"/>
              </a:ext>
            </a:extLst>
          </p:cNvPr>
          <p:cNvSpPr txBox="1"/>
          <p:nvPr/>
        </p:nvSpPr>
        <p:spPr>
          <a:xfrm>
            <a:off x="448231" y="4766608"/>
            <a:ext cx="6096000" cy="373564"/>
          </a:xfrm>
          <a:prstGeom prst="rect">
            <a:avLst/>
          </a:prstGeom>
          <a:noFill/>
        </p:spPr>
        <p:txBody>
          <a:bodyPr wrap="square">
            <a:spAutoFit/>
          </a:bodyPr>
          <a:lstStyle/>
          <a:p>
            <a:pPr indent="20320" algn="just">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descr="Gráfico, Gráfico de cascata&#10;&#10;Descrição gerada automaticamente">
            <a:extLst>
              <a:ext uri="{FF2B5EF4-FFF2-40B4-BE49-F238E27FC236}">
                <a16:creationId xmlns:a16="http://schemas.microsoft.com/office/drawing/2014/main" id="{F00693C7-66D3-AFEC-9282-BB24F942FA9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9072" y="5010129"/>
            <a:ext cx="1615889" cy="1491590"/>
          </a:xfrm>
          <a:prstGeom prst="rect">
            <a:avLst/>
          </a:prstGeom>
          <a:noFill/>
          <a:ln>
            <a:noFill/>
          </a:ln>
        </p:spPr>
      </p:pic>
      <p:sp>
        <p:nvSpPr>
          <p:cNvPr id="16" name="CaixaDeTexto 15">
            <a:extLst>
              <a:ext uri="{FF2B5EF4-FFF2-40B4-BE49-F238E27FC236}">
                <a16:creationId xmlns:a16="http://schemas.microsoft.com/office/drawing/2014/main" id="{8364DCE2-3B4D-4067-B644-EB8D17027C0D}"/>
              </a:ext>
            </a:extLst>
          </p:cNvPr>
          <p:cNvSpPr txBox="1"/>
          <p:nvPr/>
        </p:nvSpPr>
        <p:spPr>
          <a:xfrm>
            <a:off x="6096000" y="2230144"/>
            <a:ext cx="6096000" cy="373564"/>
          </a:xfrm>
          <a:prstGeom prst="rect">
            <a:avLst/>
          </a:prstGeom>
          <a:noFill/>
        </p:spPr>
        <p:txBody>
          <a:bodyPr wrap="square">
            <a:spAutoFit/>
          </a:bodyPr>
          <a:lstStyle/>
          <a:p>
            <a:pPr indent="20320" algn="just">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Imagem 16" descr="Gráfico, Gráfico de cascata&#10;&#10;Descrição gerada automaticamente">
            <a:extLst>
              <a:ext uri="{FF2B5EF4-FFF2-40B4-BE49-F238E27FC236}">
                <a16:creationId xmlns:a16="http://schemas.microsoft.com/office/drawing/2014/main" id="{F8B78031-9FBA-AD16-1D1F-04A48A2B42C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44231" y="2412919"/>
            <a:ext cx="1521421" cy="1382651"/>
          </a:xfrm>
          <a:prstGeom prst="rect">
            <a:avLst/>
          </a:prstGeom>
          <a:noFill/>
          <a:ln>
            <a:noFill/>
          </a:ln>
        </p:spPr>
      </p:pic>
      <p:sp>
        <p:nvSpPr>
          <p:cNvPr id="19" name="CaixaDeTexto 18">
            <a:extLst>
              <a:ext uri="{FF2B5EF4-FFF2-40B4-BE49-F238E27FC236}">
                <a16:creationId xmlns:a16="http://schemas.microsoft.com/office/drawing/2014/main" id="{0FD6D339-0713-7A35-ED26-0A5177152C15}"/>
              </a:ext>
            </a:extLst>
          </p:cNvPr>
          <p:cNvSpPr txBox="1"/>
          <p:nvPr/>
        </p:nvSpPr>
        <p:spPr>
          <a:xfrm>
            <a:off x="8513882" y="2243443"/>
            <a:ext cx="2184598" cy="373564"/>
          </a:xfrm>
          <a:prstGeom prst="rect">
            <a:avLst/>
          </a:prstGeom>
          <a:noFill/>
        </p:spPr>
        <p:txBody>
          <a:bodyPr wrap="square">
            <a:spAutoFit/>
          </a:bodyPr>
          <a:lstStyle/>
          <a:p>
            <a:pPr indent="20320" algn="just">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 name="Imagem 19" descr="Gráfico, Gráfico de cascata&#10;&#10;Descrição gerada automaticamente">
            <a:extLst>
              <a:ext uri="{FF2B5EF4-FFF2-40B4-BE49-F238E27FC236}">
                <a16:creationId xmlns:a16="http://schemas.microsoft.com/office/drawing/2014/main" id="{881C3D34-EE24-5390-4BD2-3984327AA47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4000" y="2414718"/>
            <a:ext cx="1810871" cy="1480629"/>
          </a:xfrm>
          <a:prstGeom prst="rect">
            <a:avLst/>
          </a:prstGeom>
          <a:noFill/>
          <a:ln>
            <a:noFill/>
          </a:ln>
        </p:spPr>
      </p:pic>
      <p:sp>
        <p:nvSpPr>
          <p:cNvPr id="22" name="CaixaDeTexto 21">
            <a:extLst>
              <a:ext uri="{FF2B5EF4-FFF2-40B4-BE49-F238E27FC236}">
                <a16:creationId xmlns:a16="http://schemas.microsoft.com/office/drawing/2014/main" id="{B67FD1A7-62C4-C7E4-A7F9-27497490869A}"/>
              </a:ext>
            </a:extLst>
          </p:cNvPr>
          <p:cNvSpPr txBox="1"/>
          <p:nvPr/>
        </p:nvSpPr>
        <p:spPr>
          <a:xfrm>
            <a:off x="6095997" y="4766608"/>
            <a:ext cx="708212" cy="373564"/>
          </a:xfrm>
          <a:prstGeom prst="rect">
            <a:avLst/>
          </a:prstGeom>
          <a:noFill/>
        </p:spPr>
        <p:txBody>
          <a:bodyPr wrap="square">
            <a:spAutoFit/>
          </a:bodyPr>
          <a:lstStyle/>
          <a:p>
            <a:pPr indent="20320" algn="just">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3" name="Imagem 22" descr="Gráfico, Gráfico de cascata&#10;&#10;Descrição gerada automaticamente">
            <a:extLst>
              <a:ext uri="{FF2B5EF4-FFF2-40B4-BE49-F238E27FC236}">
                <a16:creationId xmlns:a16="http://schemas.microsoft.com/office/drawing/2014/main" id="{835EBCE2-E197-03DF-B251-696752384F0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99885" y="5010129"/>
            <a:ext cx="1659424" cy="1546047"/>
          </a:xfrm>
          <a:prstGeom prst="rect">
            <a:avLst/>
          </a:prstGeom>
          <a:noFill/>
          <a:ln>
            <a:noFill/>
          </a:ln>
        </p:spPr>
      </p:pic>
      <p:sp>
        <p:nvSpPr>
          <p:cNvPr id="25" name="CaixaDeTexto 24">
            <a:extLst>
              <a:ext uri="{FF2B5EF4-FFF2-40B4-BE49-F238E27FC236}">
                <a16:creationId xmlns:a16="http://schemas.microsoft.com/office/drawing/2014/main" id="{D60E5407-262B-688E-445A-0EC4586F499F}"/>
              </a:ext>
            </a:extLst>
          </p:cNvPr>
          <p:cNvSpPr txBox="1"/>
          <p:nvPr/>
        </p:nvSpPr>
        <p:spPr>
          <a:xfrm>
            <a:off x="8639527" y="4766608"/>
            <a:ext cx="2339792" cy="373564"/>
          </a:xfrm>
          <a:prstGeom prst="rect">
            <a:avLst/>
          </a:prstGeom>
          <a:noFill/>
        </p:spPr>
        <p:txBody>
          <a:bodyPr wrap="square">
            <a:spAutoFit/>
          </a:bodyPr>
          <a:lstStyle/>
          <a:p>
            <a:pPr indent="20320" algn="just">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6" name="Imagem 25" descr="Gráfico, Gráfico de cascata&#10;&#10;Descrição gerada automaticamente">
            <a:extLst>
              <a:ext uri="{FF2B5EF4-FFF2-40B4-BE49-F238E27FC236}">
                <a16:creationId xmlns:a16="http://schemas.microsoft.com/office/drawing/2014/main" id="{4F707DF9-42A6-FD2B-F822-43F7AB3AB28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289993" y="4961579"/>
            <a:ext cx="1689326" cy="1564382"/>
          </a:xfrm>
          <a:prstGeom prst="rect">
            <a:avLst/>
          </a:prstGeom>
          <a:noFill/>
          <a:ln>
            <a:noFill/>
          </a:ln>
        </p:spPr>
      </p:pic>
    </p:spTree>
    <p:extLst>
      <p:ext uri="{BB962C8B-B14F-4D97-AF65-F5344CB8AC3E}">
        <p14:creationId xmlns:p14="http://schemas.microsoft.com/office/powerpoint/2010/main" val="78525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ector reto 8">
            <a:extLst>
              <a:ext uri="{FF2B5EF4-FFF2-40B4-BE49-F238E27FC236}">
                <a16:creationId xmlns:a16="http://schemas.microsoft.com/office/drawing/2014/main" id="{28A9B346-B20D-1C0D-D624-43F28C9ED935}"/>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9EB27A7-1D1F-C0F7-7612-B2DE6171CFF9}"/>
                  </a:ext>
                </a:extLst>
              </p:cNvPr>
              <p:cNvSpPr txBox="1"/>
              <p:nvPr/>
            </p:nvSpPr>
            <p:spPr>
              <a:xfrm>
                <a:off x="259976" y="752475"/>
                <a:ext cx="5656724" cy="5332422"/>
              </a:xfrm>
              <a:prstGeom prst="rect">
                <a:avLst/>
              </a:prstGeom>
              <a:noFill/>
            </p:spPr>
            <p:txBody>
              <a:bodyPr wrap="square">
                <a:spAutoFit/>
              </a:bodyPr>
              <a:lstStyle/>
              <a:p>
                <a:pPr indent="20320"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os quatro primeiros termos da sequência numérica a seguir.</a:t>
                </a:r>
              </a:p>
              <a:p>
                <a:pPr indent="20320" algn="just">
                  <a:lnSpc>
                    <a:spcPct val="107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0320"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4;  9;  16</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0320" algn="just">
                  <a:lnSpc>
                    <a:spcPct val="107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sétimo termo dessa sequência é igual a </a:t>
                </a:r>
              </a:p>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25. </a:t>
                </a:r>
              </a:p>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27. </a:t>
                </a:r>
              </a:p>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35. </a:t>
                </a:r>
              </a:p>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36. </a:t>
                </a:r>
              </a:p>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49. </a:t>
                </a:r>
              </a:p>
            </p:txBody>
          </p:sp>
        </mc:Choice>
        <mc:Fallback xmlns="">
          <p:sp>
            <p:nvSpPr>
              <p:cNvPr id="3" name="CaixaDeTexto 2">
                <a:extLst>
                  <a:ext uri="{FF2B5EF4-FFF2-40B4-BE49-F238E27FC236}">
                    <a16:creationId xmlns:a16="http://schemas.microsoft.com/office/drawing/2014/main" id="{29EB27A7-1D1F-C0F7-7612-B2DE6171CFF9}"/>
                  </a:ext>
                </a:extLst>
              </p:cNvPr>
              <p:cNvSpPr txBox="1">
                <a:spLocks noRot="1" noChangeAspect="1" noMove="1" noResize="1" noEditPoints="1" noAdjustHandles="1" noChangeArrowheads="1" noChangeShapeType="1" noTextEdit="1"/>
              </p:cNvSpPr>
              <p:nvPr/>
            </p:nvSpPr>
            <p:spPr>
              <a:xfrm>
                <a:off x="259976" y="752475"/>
                <a:ext cx="5656724" cy="5332422"/>
              </a:xfrm>
              <a:prstGeom prst="rect">
                <a:avLst/>
              </a:prstGeom>
              <a:blipFill>
                <a:blip r:embed="rId2"/>
                <a:stretch>
                  <a:fillRect l="-1724" t="-1029" r="-1616" b="-171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40C2A09-033D-464E-1369-FED5A3F7C431}"/>
                  </a:ext>
                </a:extLst>
              </p:cNvPr>
              <p:cNvSpPr txBox="1"/>
              <p:nvPr/>
            </p:nvSpPr>
            <p:spPr>
              <a:xfrm>
                <a:off x="6275301" y="752475"/>
                <a:ext cx="5513283" cy="522540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a sequência de palavras, a seguir.</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abacate</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ac</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é</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falo</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adjacente</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a</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é</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reo</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m:t>
                          </m:r>
                        </m:e>
                      </m:d>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próxima palavra dessa sequência é</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voo.</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banana.</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afago.</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beleza.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ágil.</a:t>
                </a:r>
              </a:p>
            </p:txBody>
          </p:sp>
        </mc:Choice>
        <mc:Fallback xmlns="">
          <p:sp>
            <p:nvSpPr>
              <p:cNvPr id="6" name="CaixaDeTexto 5">
                <a:extLst>
                  <a:ext uri="{FF2B5EF4-FFF2-40B4-BE49-F238E27FC236}">
                    <a16:creationId xmlns:a16="http://schemas.microsoft.com/office/drawing/2014/main" id="{F40C2A09-033D-464E-1369-FED5A3F7C431}"/>
                  </a:ext>
                </a:extLst>
              </p:cNvPr>
              <p:cNvSpPr txBox="1">
                <a:spLocks noRot="1" noChangeAspect="1" noMove="1" noResize="1" noEditPoints="1" noAdjustHandles="1" noChangeArrowheads="1" noChangeShapeType="1" noTextEdit="1"/>
              </p:cNvSpPr>
              <p:nvPr/>
            </p:nvSpPr>
            <p:spPr>
              <a:xfrm>
                <a:off x="6275301" y="752475"/>
                <a:ext cx="5513283" cy="5225405"/>
              </a:xfrm>
              <a:prstGeom prst="rect">
                <a:avLst/>
              </a:prstGeom>
              <a:blipFill>
                <a:blip r:embed="rId3"/>
                <a:stretch>
                  <a:fillRect l="-1657" t="-583" r="-331" b="-1748"/>
                </a:stretch>
              </a:blipFill>
            </p:spPr>
            <p:txBody>
              <a:bodyPr/>
              <a:lstStyle/>
              <a:p>
                <a:r>
                  <a:rPr lang="pt-BR">
                    <a:noFill/>
                  </a:rPr>
                  <a:t> </a:t>
                </a:r>
              </a:p>
            </p:txBody>
          </p:sp>
        </mc:Fallback>
      </mc:AlternateContent>
    </p:spTree>
    <p:extLst>
      <p:ext uri="{BB962C8B-B14F-4D97-AF65-F5344CB8AC3E}">
        <p14:creationId xmlns:p14="http://schemas.microsoft.com/office/powerpoint/2010/main" val="266930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8C5E9C5-B4CF-C576-8FE3-DA567EBD1F57}"/>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5A23C17E-A903-6877-5864-A64B01A55836}"/>
                  </a:ext>
                </a:extLst>
              </p:cNvPr>
              <p:cNvSpPr txBox="1"/>
              <p:nvPr/>
            </p:nvSpPr>
            <p:spPr>
              <a:xfrm>
                <a:off x="439270" y="752475"/>
                <a:ext cx="5531220" cy="5772799"/>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4.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 sequência numérica, a seguir.</a:t>
                </a:r>
              </a:p>
              <a:p>
                <a:pPr algn="just">
                  <a:lnSpc>
                    <a:spcPct val="107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3; 5;  7;  9;  11; …</m:t>
                      </m:r>
                    </m:oMath>
                  </m:oMathPara>
                </a14:m>
                <a:endParaRPr lang="pt-BR" sz="2800" dirty="0">
                  <a:solidFill>
                    <a:srgbClr val="000000"/>
                  </a:solidFill>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expressão algébrica que relaciona cada número (n) a sua posição (p) nessa sequência é igual a</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5A23C17E-A903-6877-5864-A64B01A55836}"/>
                  </a:ext>
                </a:extLst>
              </p:cNvPr>
              <p:cNvSpPr txBox="1">
                <a:spLocks noRot="1" noChangeAspect="1" noMove="1" noResize="1" noEditPoints="1" noAdjustHandles="1" noChangeArrowheads="1" noChangeShapeType="1" noTextEdit="1"/>
              </p:cNvSpPr>
              <p:nvPr/>
            </p:nvSpPr>
            <p:spPr>
              <a:xfrm>
                <a:off x="439270" y="752475"/>
                <a:ext cx="5531220" cy="5772799"/>
              </a:xfrm>
              <a:prstGeom prst="rect">
                <a:avLst/>
              </a:prstGeom>
              <a:blipFill>
                <a:blip r:embed="rId2"/>
                <a:stretch>
                  <a:fillRect l="-1654" t="-950" r="-1764" b="-158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A2015D2-B2ED-F291-EEEF-8AF3C00D7200}"/>
                  </a:ext>
                </a:extLst>
              </p:cNvPr>
              <p:cNvSpPr txBox="1"/>
              <p:nvPr/>
            </p:nvSpPr>
            <p:spPr>
              <a:xfrm>
                <a:off x="6221511" y="752475"/>
                <a:ext cx="5531215" cy="579786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as sequências numéricas.</a:t>
                </a: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i)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6; 9; 12; 15; 18)</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err="1">
                    <a:effectLst/>
                    <a:latin typeface="Arial Narrow" panose="020B0606020202030204" pitchFamily="34" charset="0"/>
                    <a:ea typeface="Times New Roman" panose="02020603050405020304" pitchFamily="18" charset="0"/>
                    <a:cs typeface="Times New Roman" panose="02020603050405020304" pitchFamily="18" charset="0"/>
                  </a:rPr>
                  <a:t>ii</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(17; −2; 25; 39; −13; 28; 0; 29)</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err="1">
                    <a:effectLst/>
                    <a:latin typeface="Arial Narrow" panose="020B0606020202030204" pitchFamily="34" charset="0"/>
                    <a:ea typeface="Times New Roman" panose="02020603050405020304" pitchFamily="18" charset="0"/>
                    <a:cs typeface="Times New Roman" panose="02020603050405020304" pitchFamily="18" charset="0"/>
                  </a:rPr>
                  <a:t>iii</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(0;4;8;12;16;20;24;28;…)</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err="1">
                    <a:effectLst/>
                    <a:latin typeface="Arial Narrow" panose="020B0606020202030204" pitchFamily="34" charset="0"/>
                    <a:ea typeface="Times New Roman" panose="02020603050405020304" pitchFamily="18" charset="0"/>
                    <a:cs typeface="Times New Roman" panose="02020603050405020304" pitchFamily="18" charset="0"/>
                  </a:rPr>
                  <a:t>iv</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(1;12;234;1976;25 875;…)</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v)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(32; 28; 24; 20; 16; 12; ...)</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Quais dessas sequências usam uma constante aditiva para obter, a partir do segundo elemento, os demais?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 e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ii</a:t>
                </a:r>
                <a:r>
                  <a:rPr lang="pt-BR" sz="2400" kern="100" dirty="0">
                    <a:latin typeface="Arial Narrow" panose="020B0606020202030204" pitchFamily="34" charset="0"/>
                    <a:ea typeface="Calibri" panose="020F0502020204030204" pitchFamily="34" charset="0"/>
                    <a:cs typeface="Times New Roman" panose="02020603050405020304" pitchFamily="18" charset="0"/>
                  </a:rPr>
                  <a:t>.                       (D) i, </a:t>
                </a:r>
                <a:r>
                  <a:rPr lang="pt-BR" sz="2400" kern="100" dirty="0" err="1">
                    <a:latin typeface="Arial Narrow" panose="020B0606020202030204" pitchFamily="34" charset="0"/>
                    <a:ea typeface="Calibri" panose="020F0502020204030204" pitchFamily="34" charset="0"/>
                    <a:cs typeface="Times New Roman" panose="02020603050405020304" pitchFamily="18" charset="0"/>
                  </a:rPr>
                  <a:t>iii</a:t>
                </a:r>
                <a:r>
                  <a:rPr lang="pt-BR" sz="2400" kern="100" dirty="0">
                    <a:latin typeface="Arial Narrow" panose="020B0606020202030204" pitchFamily="34" charset="0"/>
                    <a:ea typeface="Calibri" panose="020F0502020204030204" pitchFamily="34" charset="0"/>
                    <a:cs typeface="Times New Roman" panose="02020603050405020304" pitchFamily="18" charset="0"/>
                  </a:rPr>
                  <a:t> e v.</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i;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iii</a:t>
                </a:r>
                <a:r>
                  <a:rPr lang="pt-BR" sz="2400" kern="100" dirty="0">
                    <a:latin typeface="Arial Narrow" panose="020B0606020202030204" pitchFamily="34" charset="0"/>
                    <a:ea typeface="Calibri" panose="020F0502020204030204" pitchFamily="34" charset="0"/>
                    <a:cs typeface="Times New Roman" panose="02020603050405020304" pitchFamily="18" charset="0"/>
                  </a:rPr>
                  <a:t>.                   (E) </a:t>
                </a:r>
                <a:r>
                  <a:rPr lang="pt-BR" sz="2400" kern="100" dirty="0" err="1">
                    <a:latin typeface="Arial Narrow" panose="020B0606020202030204" pitchFamily="34" charset="0"/>
                    <a:ea typeface="Calibri" panose="020F0502020204030204" pitchFamily="34" charset="0"/>
                    <a:cs typeface="Times New Roman" panose="02020603050405020304" pitchFamily="18" charset="0"/>
                  </a:rPr>
                  <a:t>ii</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err="1">
                    <a:latin typeface="Arial Narrow" panose="020B0606020202030204" pitchFamily="34" charset="0"/>
                    <a:ea typeface="Calibri" panose="020F0502020204030204" pitchFamily="34" charset="0"/>
                    <a:cs typeface="Times New Roman" panose="02020603050405020304" pitchFamily="18" charset="0"/>
                  </a:rPr>
                  <a:t>iii</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err="1">
                    <a:latin typeface="Arial Narrow" panose="020B0606020202030204" pitchFamily="34" charset="0"/>
                    <a:ea typeface="Calibri" panose="020F0502020204030204" pitchFamily="34" charset="0"/>
                    <a:cs typeface="Times New Roman" panose="02020603050405020304" pitchFamily="18" charset="0"/>
                  </a:rPr>
                  <a:t>iv</a:t>
                </a:r>
                <a:r>
                  <a:rPr lang="pt-BR" sz="2400" kern="100" dirty="0">
                    <a:latin typeface="Arial Narrow" panose="020B0606020202030204" pitchFamily="34" charset="0"/>
                    <a:ea typeface="Calibri" panose="020F0502020204030204" pitchFamily="34" charset="0"/>
                    <a:cs typeface="Times New Roman" panose="02020603050405020304" pitchFamily="18" charset="0"/>
                  </a:rPr>
                  <a:t> e v.</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iii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iv</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p>
            </p:txBody>
          </p:sp>
        </mc:Choice>
        <mc:Fallback xmlns="">
          <p:sp>
            <p:nvSpPr>
              <p:cNvPr id="10" name="CaixaDeTexto 9">
                <a:extLst>
                  <a:ext uri="{FF2B5EF4-FFF2-40B4-BE49-F238E27FC236}">
                    <a16:creationId xmlns:a16="http://schemas.microsoft.com/office/drawing/2014/main" id="{2A2015D2-B2ED-F291-EEEF-8AF3C00D7200}"/>
                  </a:ext>
                </a:extLst>
              </p:cNvPr>
              <p:cNvSpPr txBox="1">
                <a:spLocks noRot="1" noChangeAspect="1" noMove="1" noResize="1" noEditPoints="1" noAdjustHandles="1" noChangeArrowheads="1" noChangeShapeType="1" noTextEdit="1"/>
              </p:cNvSpPr>
              <p:nvPr/>
            </p:nvSpPr>
            <p:spPr>
              <a:xfrm>
                <a:off x="6221511" y="752475"/>
                <a:ext cx="5531215" cy="5797869"/>
              </a:xfrm>
              <a:prstGeom prst="rect">
                <a:avLst/>
              </a:prstGeom>
              <a:blipFill>
                <a:blip r:embed="rId3"/>
                <a:stretch>
                  <a:fillRect l="-1764" t="-525" r="-1654" b="-1471"/>
                </a:stretch>
              </a:blipFill>
            </p:spPr>
            <p:txBody>
              <a:bodyPr/>
              <a:lstStyle/>
              <a:p>
                <a:r>
                  <a:rPr lang="pt-BR">
                    <a:noFill/>
                  </a:rPr>
                  <a:t> </a:t>
                </a:r>
              </a:p>
            </p:txBody>
          </p:sp>
        </mc:Fallback>
      </mc:AlternateContent>
    </p:spTree>
    <p:extLst>
      <p:ext uri="{BB962C8B-B14F-4D97-AF65-F5344CB8AC3E}">
        <p14:creationId xmlns:p14="http://schemas.microsoft.com/office/powerpoint/2010/main" val="69323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E67B0B4-3BC8-2D91-2A57-7FB4E18BFC5D}"/>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02C82D5-22E9-C5F8-8BD3-568F4E086C29}"/>
                  </a:ext>
                </a:extLst>
              </p:cNvPr>
              <p:cNvSpPr txBox="1"/>
              <p:nvPr/>
            </p:nvSpPr>
            <p:spPr>
              <a:xfrm>
                <a:off x="331695" y="752475"/>
                <a:ext cx="5656726" cy="5697009"/>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6. </a:t>
                </a:r>
                <a:r>
                  <a:rPr lang="pt-BR" sz="2400" kern="100" dirty="0">
                    <a:effectLst/>
                    <a:latin typeface="Arial Narrow" panose="020B0606020202030204" pitchFamily="34" charset="0"/>
                    <a:ea typeface="Calibri" panose="020F0502020204030204" pitchFamily="34" charset="0"/>
                    <a:cs typeface="Calibri Light" panose="020F0302020204030204" pitchFamily="34" charset="0"/>
                  </a:rPr>
                  <a:t>Considere a sequência:</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Calibri Light" panose="020F0302020204030204" pitchFamily="34" charset="0"/>
                        </a:rPr>
                        <m:t>(7; 10; 13; 16; 19; 22; ...)</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Qual é a lei de formação que gera qualquer termo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oMath>
                </a14:m>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 dessa sequência a partir da sua posição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oMath>
                </a14:m>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(A)</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 </m:t>
                    </m:r>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=7</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(B)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=6</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(C)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=3</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+4</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(D)</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 </m:t>
                    </m:r>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=4</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+3</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(E)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=2</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+4</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D02C82D5-22E9-C5F8-8BD3-568F4E086C29}"/>
                  </a:ext>
                </a:extLst>
              </p:cNvPr>
              <p:cNvSpPr txBox="1">
                <a:spLocks noRot="1" noChangeAspect="1" noMove="1" noResize="1" noEditPoints="1" noAdjustHandles="1" noChangeArrowheads="1" noChangeShapeType="1" noTextEdit="1"/>
              </p:cNvSpPr>
              <p:nvPr/>
            </p:nvSpPr>
            <p:spPr>
              <a:xfrm>
                <a:off x="331695" y="752475"/>
                <a:ext cx="5656726" cy="5697009"/>
              </a:xfrm>
              <a:prstGeom prst="rect">
                <a:avLst/>
              </a:prstGeom>
              <a:blipFill>
                <a:blip r:embed="rId2"/>
                <a:stretch>
                  <a:fillRect l="-1616" t="-856" r="-1724" b="-1390"/>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F95F6724-BCBC-6C39-5DA2-73342567B3AF}"/>
              </a:ext>
            </a:extLst>
          </p:cNvPr>
          <p:cNvSpPr txBox="1"/>
          <p:nvPr/>
        </p:nvSpPr>
        <p:spPr>
          <a:xfrm>
            <a:off x="6320119" y="752475"/>
            <a:ext cx="5540186" cy="406816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Quantos são os múltiplos de 6 compreendidos entre 20 e 110?</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12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13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15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16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17 </a:t>
            </a: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592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15078DA-3AF5-3BBB-53ED-8CB6332662DD}"/>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8" name="CaixaDeTexto 7">
            <a:extLst>
              <a:ext uri="{FF2B5EF4-FFF2-40B4-BE49-F238E27FC236}">
                <a16:creationId xmlns:a16="http://schemas.microsoft.com/office/drawing/2014/main" id="{2B631C16-0B8B-9E5A-7FD0-8024EB71DA30}"/>
              </a:ext>
            </a:extLst>
          </p:cNvPr>
          <p:cNvSpPr txBox="1"/>
          <p:nvPr/>
        </p:nvSpPr>
        <p:spPr>
          <a:xfrm>
            <a:off x="367552" y="752475"/>
            <a:ext cx="5620867" cy="914161"/>
          </a:xfrm>
          <a:prstGeom prst="rect">
            <a:avLst/>
          </a:prstGeom>
          <a:noFill/>
        </p:spPr>
        <p:txBody>
          <a:bodyPr wrap="square">
            <a:spAutoFit/>
          </a:bodyPr>
          <a:lstStyle/>
          <a:p>
            <a:pPr algn="just">
              <a:lnSpc>
                <a:spcPct val="115000"/>
              </a:lnSpc>
              <a:spcAft>
                <a:spcPts val="800"/>
              </a:spcAft>
              <a:tabLst>
                <a:tab pos="3330575" algn="l"/>
              </a:tabLs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8.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os seguintes pontos marcados no plano cartesiano: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descr="Gráfico, Gráfico de linhas&#10;&#10;Descrição gerada automaticamente">
            <a:extLst>
              <a:ext uri="{FF2B5EF4-FFF2-40B4-BE49-F238E27FC236}">
                <a16:creationId xmlns:a16="http://schemas.microsoft.com/office/drawing/2014/main" id="{FEC0CE32-700C-9DF8-0879-9D385517F2EF}"/>
              </a:ext>
            </a:extLst>
          </p:cNvPr>
          <p:cNvPicPr>
            <a:picLocks noChangeAspect="1"/>
          </p:cNvPicPr>
          <p:nvPr/>
        </p:nvPicPr>
        <p:blipFill>
          <a:blip r:embed="rId2"/>
          <a:stretch>
            <a:fillRect/>
          </a:stretch>
        </p:blipFill>
        <p:spPr>
          <a:xfrm>
            <a:off x="1369658" y="1774035"/>
            <a:ext cx="2691354" cy="4770200"/>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938802E5-30CC-ABC3-51C2-6573E482D265}"/>
                  </a:ext>
                </a:extLst>
              </p:cNvPr>
              <p:cNvSpPr txBox="1"/>
              <p:nvPr/>
            </p:nvSpPr>
            <p:spPr>
              <a:xfrm>
                <a:off x="6203582" y="752475"/>
                <a:ext cx="5719474" cy="450283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ordenadas, denotadas por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desses pontos representam os termos de uma sequência numérica cuja lei de formação é</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938802E5-30CC-ABC3-51C2-6573E482D265}"/>
                  </a:ext>
                </a:extLst>
              </p:cNvPr>
              <p:cNvSpPr txBox="1">
                <a:spLocks noRot="1" noChangeAspect="1" noMove="1" noResize="1" noEditPoints="1" noAdjustHandles="1" noChangeArrowheads="1" noChangeShapeType="1" noTextEdit="1"/>
              </p:cNvSpPr>
              <p:nvPr/>
            </p:nvSpPr>
            <p:spPr>
              <a:xfrm>
                <a:off x="6203582" y="752475"/>
                <a:ext cx="5719474" cy="4502836"/>
              </a:xfrm>
              <a:prstGeom prst="rect">
                <a:avLst/>
              </a:prstGeom>
              <a:blipFill>
                <a:blip r:embed="rId3"/>
                <a:stretch>
                  <a:fillRect l="-1706" t="-541" r="-1599" b="-2030"/>
                </a:stretch>
              </a:blipFill>
            </p:spPr>
            <p:txBody>
              <a:bodyPr/>
              <a:lstStyle/>
              <a:p>
                <a:r>
                  <a:rPr lang="pt-BR">
                    <a:noFill/>
                  </a:rPr>
                  <a:t> </a:t>
                </a:r>
              </a:p>
            </p:txBody>
          </p:sp>
        </mc:Fallback>
      </mc:AlternateContent>
    </p:spTree>
    <p:extLst>
      <p:ext uri="{BB962C8B-B14F-4D97-AF65-F5344CB8AC3E}">
        <p14:creationId xmlns:p14="http://schemas.microsoft.com/office/powerpoint/2010/main" val="3980737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3C5D2E6-B46A-C98E-8602-369B19149CE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631FBB3-B478-EC77-2B9B-8B9388E02778}"/>
                  </a:ext>
                </a:extLst>
              </p:cNvPr>
              <p:cNvSpPr txBox="1"/>
              <p:nvPr/>
            </p:nvSpPr>
            <p:spPr>
              <a:xfrm>
                <a:off x="367555" y="752475"/>
                <a:ext cx="5647764" cy="523534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9.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 sequência, a seguir.</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2; 3;…; 48; 49; 50</m:t>
                          </m: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soma dos termos dessa sequência é igual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635.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1275.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1550.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2375.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2550.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631FBB3-B478-EC77-2B9B-8B9388E02778}"/>
                  </a:ext>
                </a:extLst>
              </p:cNvPr>
              <p:cNvSpPr txBox="1">
                <a:spLocks noRot="1" noChangeAspect="1" noMove="1" noResize="1" noEditPoints="1" noAdjustHandles="1" noChangeArrowheads="1" noChangeShapeType="1" noTextEdit="1"/>
              </p:cNvSpPr>
              <p:nvPr/>
            </p:nvSpPr>
            <p:spPr>
              <a:xfrm>
                <a:off x="367555" y="752475"/>
                <a:ext cx="5647764" cy="5235344"/>
              </a:xfrm>
              <a:prstGeom prst="rect">
                <a:avLst/>
              </a:prstGeom>
              <a:blipFill>
                <a:blip r:embed="rId2"/>
                <a:stretch>
                  <a:fillRect l="-1618" t="-582" b="-163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D6C253B-FF13-31D1-A78B-0A1FE3EF0076}"/>
                  </a:ext>
                </a:extLst>
              </p:cNvPr>
              <p:cNvSpPr txBox="1"/>
              <p:nvPr/>
            </p:nvSpPr>
            <p:spPr>
              <a:xfrm>
                <a:off x="6176682" y="752475"/>
                <a:ext cx="5746376" cy="5235344"/>
              </a:xfrm>
              <a:prstGeom prst="rect">
                <a:avLst/>
              </a:prstGeom>
              <a:noFill/>
            </p:spPr>
            <p:txBody>
              <a:bodyPr wrap="square">
                <a:spAutoFit/>
              </a:bodyPr>
              <a:lstStyle/>
              <a:p>
                <a:pPr algn="just">
                  <a:lnSpc>
                    <a:spcPct val="115000"/>
                  </a:lnSpc>
                  <a:spcAft>
                    <a:spcPts val="800"/>
                  </a:spcAft>
                </a:pPr>
                <a:r>
                  <a:rPr lang="pt-BR" sz="2400" b="1" kern="0" dirty="0">
                    <a:effectLst/>
                    <a:latin typeface="Arial Narrow" panose="020B0606020202030204" pitchFamily="34" charset="0"/>
                    <a:ea typeface="Calibri" panose="020F0502020204030204" pitchFamily="34" charset="0"/>
                    <a:cs typeface="ArialMT"/>
                  </a:rPr>
                  <a:t>10.</a:t>
                </a:r>
                <a:r>
                  <a:rPr lang="pt-BR" sz="2400" kern="0" dirty="0">
                    <a:effectLst/>
                    <a:latin typeface="Arial Narrow" panose="020B0606020202030204" pitchFamily="34" charset="0"/>
                    <a:ea typeface="Calibri" panose="020F0502020204030204" pitchFamily="34" charset="0"/>
                    <a:cs typeface="ArialMT"/>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 sequência. </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6; 9; 12; 15;…</m:t>
                          </m: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é o trigésimo termo dessa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90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75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60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45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30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9D6C253B-FF13-31D1-A78B-0A1FE3EF0076}"/>
                  </a:ext>
                </a:extLst>
              </p:cNvPr>
              <p:cNvSpPr txBox="1">
                <a:spLocks noRot="1" noChangeAspect="1" noMove="1" noResize="1" noEditPoints="1" noAdjustHandles="1" noChangeArrowheads="1" noChangeShapeType="1" noTextEdit="1"/>
              </p:cNvSpPr>
              <p:nvPr/>
            </p:nvSpPr>
            <p:spPr>
              <a:xfrm>
                <a:off x="6176682" y="752475"/>
                <a:ext cx="5746376" cy="5235344"/>
              </a:xfrm>
              <a:prstGeom prst="rect">
                <a:avLst/>
              </a:prstGeom>
              <a:blipFill>
                <a:blip r:embed="rId3"/>
                <a:stretch>
                  <a:fillRect l="-1591" t="-582" b="-1630"/>
                </a:stretch>
              </a:blipFill>
            </p:spPr>
            <p:txBody>
              <a:bodyPr/>
              <a:lstStyle/>
              <a:p>
                <a:r>
                  <a:rPr lang="pt-BR">
                    <a:noFill/>
                  </a:rPr>
                  <a:t> </a:t>
                </a:r>
              </a:p>
            </p:txBody>
          </p:sp>
        </mc:Fallback>
      </mc:AlternateContent>
    </p:spTree>
    <p:extLst>
      <p:ext uri="{BB962C8B-B14F-4D97-AF65-F5344CB8AC3E}">
        <p14:creationId xmlns:p14="http://schemas.microsoft.com/office/powerpoint/2010/main" val="308343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FB051EE-F139-73E8-64E2-11CF9855E167}"/>
                  </a:ext>
                </a:extLst>
              </p:cNvPr>
              <p:cNvSpPr txBox="1"/>
              <p:nvPr/>
            </p:nvSpPr>
            <p:spPr>
              <a:xfrm>
                <a:off x="349623" y="752475"/>
                <a:ext cx="11528612" cy="544963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11.</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 sequência,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9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27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d>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Quais são os três próximos termos dessa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0;3</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9</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81</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243</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54</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108</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216</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81</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243</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54</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108</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216</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9FB051EE-F139-73E8-64E2-11CF9855E167}"/>
                  </a:ext>
                </a:extLst>
              </p:cNvPr>
              <p:cNvSpPr txBox="1">
                <a:spLocks noRot="1" noChangeAspect="1" noMove="1" noResize="1" noEditPoints="1" noAdjustHandles="1" noChangeArrowheads="1" noChangeShapeType="1" noTextEdit="1"/>
              </p:cNvSpPr>
              <p:nvPr/>
            </p:nvSpPr>
            <p:spPr>
              <a:xfrm>
                <a:off x="349623" y="752475"/>
                <a:ext cx="11528612" cy="5449633"/>
              </a:xfrm>
              <a:prstGeom prst="rect">
                <a:avLst/>
              </a:prstGeom>
              <a:blipFill>
                <a:blip r:embed="rId2"/>
                <a:stretch>
                  <a:fillRect l="-793" t="-559" b="-112"/>
                </a:stretch>
              </a:blipFill>
            </p:spPr>
            <p:txBody>
              <a:bodyPr/>
              <a:lstStyle/>
              <a:p>
                <a:r>
                  <a:rPr lang="pt-BR">
                    <a:noFill/>
                  </a:rPr>
                  <a:t> </a:t>
                </a:r>
              </a:p>
            </p:txBody>
          </p:sp>
        </mc:Fallback>
      </mc:AlternateContent>
    </p:spTree>
    <p:extLst>
      <p:ext uri="{BB962C8B-B14F-4D97-AF65-F5344CB8AC3E}">
        <p14:creationId xmlns:p14="http://schemas.microsoft.com/office/powerpoint/2010/main" val="4219402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B825A1D-A640-7E51-8DF5-76F6607B9022}"/>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4F4841B-6AEF-A118-D694-8293A4752441}"/>
              </a:ext>
            </a:extLst>
          </p:cNvPr>
          <p:cNvSpPr txBox="1"/>
          <p:nvPr/>
        </p:nvSpPr>
        <p:spPr>
          <a:xfrm>
            <a:off x="322730" y="652143"/>
            <a:ext cx="5674658" cy="914161"/>
          </a:xfrm>
          <a:prstGeom prst="rect">
            <a:avLst/>
          </a:prstGeom>
          <a:noFill/>
        </p:spPr>
        <p:txBody>
          <a:bodyPr wrap="square">
            <a:spAutoFit/>
          </a:bodyPr>
          <a:lstStyle/>
          <a:p>
            <a:pPr algn="just">
              <a:lnSpc>
                <a:spcPct val="115000"/>
              </a:lnSpc>
              <a:spcAft>
                <a:spcPts val="800"/>
              </a:spcAft>
            </a:pPr>
            <a:r>
              <a:rPr lang="pt-BR" sz="2400" b="1" kern="0" dirty="0">
                <a:effectLst/>
                <a:latin typeface="Arial Narrow" panose="020B0606020202030204" pitchFamily="34" charset="0"/>
                <a:ea typeface="Calibri" panose="020F0502020204030204" pitchFamily="34" charset="0"/>
                <a:cs typeface="ArialMT"/>
              </a:rPr>
              <a:t>12.</a:t>
            </a:r>
            <a:r>
              <a:rPr lang="pt-BR" sz="2400" kern="0" dirty="0">
                <a:effectLst/>
                <a:latin typeface="Arial Narrow" panose="020B0606020202030204" pitchFamily="34" charset="0"/>
                <a:ea typeface="Calibri" panose="020F0502020204030204" pitchFamily="34" charset="0"/>
                <a:cs typeface="ArialMT"/>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os seguintes pontos marcados no plano cartesiano: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9500F33-F6F2-60D0-5FD6-EA11027ED63C}"/>
              </a:ext>
            </a:extLst>
          </p:cNvPr>
          <p:cNvPicPr>
            <a:picLocks noChangeAspect="1"/>
          </p:cNvPicPr>
          <p:nvPr/>
        </p:nvPicPr>
        <p:blipFill>
          <a:blip r:embed="rId2"/>
          <a:stretch>
            <a:fillRect/>
          </a:stretch>
        </p:blipFill>
        <p:spPr>
          <a:xfrm>
            <a:off x="2034989" y="1566304"/>
            <a:ext cx="2353720" cy="4860981"/>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26B4D3A5-1AAD-8C03-E087-EE3AB6B33F51}"/>
                  </a:ext>
                </a:extLst>
              </p:cNvPr>
              <p:cNvSpPr txBox="1"/>
              <p:nvPr/>
            </p:nvSpPr>
            <p:spPr>
              <a:xfrm>
                <a:off x="6194613" y="651583"/>
                <a:ext cx="5746369" cy="495347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ordenadas denotadas por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desses pontos, representam os termos de uma sequência numérica cuja lei de formação é</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p>
                        </m:sSup>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sup>
                        </m:sSup>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26B4D3A5-1AAD-8C03-E087-EE3AB6B33F51}"/>
                  </a:ext>
                </a:extLst>
              </p:cNvPr>
              <p:cNvSpPr txBox="1">
                <a:spLocks noRot="1" noChangeAspect="1" noMove="1" noResize="1" noEditPoints="1" noAdjustHandles="1" noChangeArrowheads="1" noChangeShapeType="1" noTextEdit="1"/>
              </p:cNvSpPr>
              <p:nvPr/>
            </p:nvSpPr>
            <p:spPr>
              <a:xfrm>
                <a:off x="6194613" y="651583"/>
                <a:ext cx="5746369" cy="4953472"/>
              </a:xfrm>
              <a:prstGeom prst="rect">
                <a:avLst/>
              </a:prstGeom>
              <a:blipFill>
                <a:blip r:embed="rId3"/>
                <a:stretch>
                  <a:fillRect l="-1591" t="-493" r="-1697" b="-1847"/>
                </a:stretch>
              </a:blipFill>
            </p:spPr>
            <p:txBody>
              <a:bodyPr/>
              <a:lstStyle/>
              <a:p>
                <a:r>
                  <a:rPr lang="pt-BR">
                    <a:noFill/>
                  </a:rPr>
                  <a:t> </a:t>
                </a:r>
              </a:p>
            </p:txBody>
          </p:sp>
        </mc:Fallback>
      </mc:AlternateContent>
    </p:spTree>
    <p:extLst>
      <p:ext uri="{BB962C8B-B14F-4D97-AF65-F5344CB8AC3E}">
        <p14:creationId xmlns:p14="http://schemas.microsoft.com/office/powerpoint/2010/main" val="382592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994310D-4DE0-FFFD-3582-31CFB87C0C29}"/>
              </a:ext>
            </a:extLst>
          </p:cNvPr>
          <p:cNvCxnSpPr>
            <a:cxnSpLocks/>
            <a:stCxn id="7" idx="2"/>
          </p:cNvCxnSpPr>
          <p:nvPr/>
        </p:nvCxnSpPr>
        <p:spPr>
          <a:xfrm>
            <a:off x="6096000" y="1990164"/>
            <a:ext cx="0" cy="4554071"/>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7" name="Imagem 6">
            <a:extLst>
              <a:ext uri="{FF2B5EF4-FFF2-40B4-BE49-F238E27FC236}">
                <a16:creationId xmlns:a16="http://schemas.microsoft.com/office/drawing/2014/main" id="{A906CFA9-688C-2514-5618-682F07A550CA}"/>
              </a:ext>
            </a:extLst>
          </p:cNvPr>
          <p:cNvPicPr>
            <a:picLocks noChangeAspect="1"/>
          </p:cNvPicPr>
          <p:nvPr/>
        </p:nvPicPr>
        <p:blipFill>
          <a:blip r:embed="rId2"/>
          <a:srcRect l="2337" t="8144" b="4102"/>
          <a:stretch/>
        </p:blipFill>
        <p:spPr>
          <a:xfrm>
            <a:off x="3230452" y="627528"/>
            <a:ext cx="5731095" cy="1362636"/>
          </a:xfrm>
          <a:prstGeom prst="rect">
            <a:avLst/>
          </a:prstGeom>
        </p:spPr>
      </p:pic>
      <p:pic>
        <p:nvPicPr>
          <p:cNvPr id="10" name="Imagem 9">
            <a:extLst>
              <a:ext uri="{FF2B5EF4-FFF2-40B4-BE49-F238E27FC236}">
                <a16:creationId xmlns:a16="http://schemas.microsoft.com/office/drawing/2014/main" id="{403B1287-7DE5-3DE5-BF22-EC4DE3E1BC16}"/>
              </a:ext>
            </a:extLst>
          </p:cNvPr>
          <p:cNvPicPr>
            <a:picLocks noChangeAspect="1"/>
          </p:cNvPicPr>
          <p:nvPr/>
        </p:nvPicPr>
        <p:blipFill>
          <a:blip r:embed="rId3"/>
          <a:stretch>
            <a:fillRect/>
          </a:stretch>
        </p:blipFill>
        <p:spPr>
          <a:xfrm>
            <a:off x="1433178" y="1990164"/>
            <a:ext cx="3594547" cy="735107"/>
          </a:xfrm>
          <a:prstGeom prst="rect">
            <a:avLst/>
          </a:prstGeom>
        </p:spPr>
      </p:pic>
      <p:sp>
        <p:nvSpPr>
          <p:cNvPr id="14" name="CaixaDeTexto 13">
            <a:extLst>
              <a:ext uri="{FF2B5EF4-FFF2-40B4-BE49-F238E27FC236}">
                <a16:creationId xmlns:a16="http://schemas.microsoft.com/office/drawing/2014/main" id="{236FB6B5-43F1-F5AA-567A-45D9EA65D69F}"/>
              </a:ext>
            </a:extLst>
          </p:cNvPr>
          <p:cNvSpPr txBox="1"/>
          <p:nvPr/>
        </p:nvSpPr>
        <p:spPr>
          <a:xfrm>
            <a:off x="314279" y="2725271"/>
            <a:ext cx="5731090" cy="1938992"/>
          </a:xfrm>
          <a:prstGeom prst="rect">
            <a:avLst/>
          </a:prstGeom>
          <a:noFill/>
        </p:spPr>
        <p:txBody>
          <a:bodyPr wrap="square">
            <a:spAutoFit/>
          </a:bodyPr>
          <a:lstStyle/>
          <a:p>
            <a:pPr indent="179388" algn="ctr"/>
            <a:r>
              <a:rPr lang="pt-BR" sz="2400" b="1" dirty="0">
                <a:latin typeface="Arial Narrow" panose="020B0606020202030204" pitchFamily="34" charset="0"/>
              </a:rPr>
              <a:t>O que precisamos saber sobre Sequências? </a:t>
            </a:r>
          </a:p>
          <a:p>
            <a:pPr indent="179388" algn="ctr"/>
            <a:endParaRPr lang="pt-BR" sz="2400" b="1" dirty="0">
              <a:latin typeface="Arial Narrow" panose="020B0606020202030204" pitchFamily="34" charset="0"/>
            </a:endParaRPr>
          </a:p>
          <a:p>
            <a:pPr indent="179388" algn="just"/>
            <a:r>
              <a:rPr lang="pt-BR" sz="2400" b="1" dirty="0">
                <a:latin typeface="Arial Narrow" panose="020B0606020202030204" pitchFamily="34" charset="0"/>
              </a:rPr>
              <a:t>• Sequência de figuras</a:t>
            </a:r>
          </a:p>
          <a:p>
            <a:pPr indent="179388" algn="just"/>
            <a:r>
              <a:rPr lang="pt-BR" sz="2400" dirty="0">
                <a:latin typeface="Arial Narrow" panose="020B0606020202030204" pitchFamily="34" charset="0"/>
              </a:rPr>
              <a:t> Na imagem, a seguir, temos uma sequência de figuras formadas por pentágonos.</a:t>
            </a:r>
          </a:p>
        </p:txBody>
      </p:sp>
      <p:pic>
        <p:nvPicPr>
          <p:cNvPr id="15" name="Imagem 14" descr="Gráfico, Gráfico de linhas&#10;&#10;Descrição gerada automaticamente">
            <a:extLst>
              <a:ext uri="{FF2B5EF4-FFF2-40B4-BE49-F238E27FC236}">
                <a16:creationId xmlns:a16="http://schemas.microsoft.com/office/drawing/2014/main" id="{DFA42712-D530-395A-8AC9-C950EB34D344}"/>
              </a:ext>
            </a:extLst>
          </p:cNvPr>
          <p:cNvPicPr>
            <a:picLocks noChangeAspect="1"/>
          </p:cNvPicPr>
          <p:nvPr/>
        </p:nvPicPr>
        <p:blipFill>
          <a:blip r:embed="rId4" cstate="print">
            <a:extLst>
              <a:ext uri="{28A0092B-C50C-407E-A947-70E740481C1C}">
                <a14:useLocalDpi xmlns:a14="http://schemas.microsoft.com/office/drawing/2010/main" val="0"/>
              </a:ext>
            </a:extLst>
          </a:blip>
          <a:srcRect l="1565" r="1225"/>
          <a:stretch/>
        </p:blipFill>
        <p:spPr>
          <a:xfrm>
            <a:off x="242051" y="4741939"/>
            <a:ext cx="5731090" cy="1804913"/>
          </a:xfrm>
          <a:prstGeom prst="rect">
            <a:avLst/>
          </a:prstGeom>
        </p:spPr>
      </p:pic>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B118D5E9-D984-5F95-4ED1-F7B813BAC691}"/>
                  </a:ext>
                </a:extLst>
              </p:cNvPr>
              <p:cNvSpPr txBox="1"/>
              <p:nvPr/>
            </p:nvSpPr>
            <p:spPr>
              <a:xfrm>
                <a:off x="6096000" y="1990164"/>
                <a:ext cx="5781721" cy="4443652"/>
              </a:xfrm>
              <a:prstGeom prst="rect">
                <a:avLst/>
              </a:prstGeom>
              <a:noFill/>
            </p:spPr>
            <p:txBody>
              <a:bodyPr wrap="square">
                <a:spAutoFit/>
              </a:bodyPr>
              <a:lstStyle/>
              <a:p>
                <a:pPr marL="20320"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Percebemos que:</a:t>
                </a:r>
              </a:p>
              <a:p>
                <a:pPr marL="20320" algn="just">
                  <a:lnSpc>
                    <a:spcPct val="115000"/>
                  </a:lnSpc>
                </a:pPr>
                <a:endParaRPr lang="pt-BR" sz="2800" dirty="0">
                  <a:solidFill>
                    <a:srgbClr val="000000"/>
                  </a:solidFill>
                  <a:effectLst/>
                  <a:latin typeface="Arial Narrow" panose="020B060602020203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pt-BR" sz="2400" dirty="0">
                    <a:solidFill>
                      <a:srgbClr val="000000"/>
                    </a:solidFill>
                    <a:effectLst/>
                    <a:latin typeface="Arial Narrow" panose="020B0606020202030204" pitchFamily="34" charset="0"/>
                    <a:ea typeface="Calibri" panose="020F0502020204030204" pitchFamily="34" charset="0"/>
                  </a:rPr>
                  <a:t>A figura 1 é formada por um pentágono (possui 5 segmentos);</a:t>
                </a:r>
                <a:endParaRPr lang="pt-BR" sz="2800" dirty="0">
                  <a:solidFill>
                    <a:srgbClr val="000000"/>
                  </a:solidFill>
                  <a:effectLst/>
                  <a:latin typeface="Arial Narrow" panose="020B060602020203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pt-BR" sz="2400" dirty="0">
                    <a:solidFill>
                      <a:srgbClr val="000000"/>
                    </a:solidFill>
                    <a:effectLst/>
                    <a:latin typeface="Arial Narrow" panose="020B0606020202030204" pitchFamily="34" charset="0"/>
                    <a:ea typeface="Calibri" panose="020F0502020204030204" pitchFamily="34" charset="0"/>
                  </a:rPr>
                  <a:t>A figura 2 é formada por dois pentágonos (possui </a:t>
                </a:r>
                <a14:m>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4∙2+1=9</m:t>
                    </m:r>
                  </m:oMath>
                </a14:m>
                <a:r>
                  <a:rPr lang="pt-BR" sz="2400" dirty="0">
                    <a:solidFill>
                      <a:srgbClr val="000000"/>
                    </a:solidFill>
                    <a:effectLst/>
                    <a:latin typeface="Arial Narrow" panose="020B0606020202030204" pitchFamily="34" charset="0"/>
                    <a:ea typeface="Calibri" panose="020F0502020204030204" pitchFamily="34" charset="0"/>
                  </a:rPr>
                  <a:t> segmentos);</a:t>
                </a:r>
                <a:endParaRPr lang="pt-BR" sz="2800" dirty="0">
                  <a:solidFill>
                    <a:srgbClr val="000000"/>
                  </a:solidFill>
                  <a:effectLst/>
                  <a:latin typeface="Arial Narrow" panose="020B060602020203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pt-BR" sz="2400" dirty="0">
                    <a:solidFill>
                      <a:srgbClr val="000000"/>
                    </a:solidFill>
                    <a:effectLst/>
                    <a:latin typeface="Arial Narrow" panose="020B0606020202030204" pitchFamily="34" charset="0"/>
                    <a:ea typeface="Calibri" panose="020F0502020204030204" pitchFamily="34" charset="0"/>
                  </a:rPr>
                  <a:t>A figura 3 por é formada por três pentágonos (possui </a:t>
                </a:r>
                <a14:m>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4∙3+1=13</m:t>
                    </m:r>
                  </m:oMath>
                </a14:m>
                <a:r>
                  <a:rPr lang="pt-BR" sz="2400" dirty="0">
                    <a:solidFill>
                      <a:srgbClr val="000000"/>
                    </a:solidFill>
                    <a:effectLst/>
                    <a:latin typeface="Arial Narrow" panose="020B0606020202030204" pitchFamily="34" charset="0"/>
                    <a:ea typeface="Calibri" panose="020F0502020204030204" pitchFamily="34" charset="0"/>
                  </a:rPr>
                  <a:t> segmentos).</a:t>
                </a:r>
              </a:p>
              <a:p>
                <a:pPr marL="342900" lvl="0" indent="-342900" algn="just">
                  <a:lnSpc>
                    <a:spcPct val="115000"/>
                  </a:lnSpc>
                  <a:buFont typeface="Symbol" panose="05050102010706020507" pitchFamily="18" charset="2"/>
                  <a:buChar char=""/>
                </a:pPr>
                <a:endParaRPr lang="pt-BR" sz="2800" dirty="0">
                  <a:solidFill>
                    <a:srgbClr val="000000"/>
                  </a:solidFill>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Logo, a figura 4 terá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4∙4+1=17</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segmentos. </a:t>
                </a:r>
              </a:p>
            </p:txBody>
          </p:sp>
        </mc:Choice>
        <mc:Fallback xmlns="">
          <p:sp>
            <p:nvSpPr>
              <p:cNvPr id="17" name="CaixaDeTexto 16">
                <a:extLst>
                  <a:ext uri="{FF2B5EF4-FFF2-40B4-BE49-F238E27FC236}">
                    <a16:creationId xmlns:a16="http://schemas.microsoft.com/office/drawing/2014/main" id="{B118D5E9-D984-5F95-4ED1-F7B813BAC691}"/>
                  </a:ext>
                </a:extLst>
              </p:cNvPr>
              <p:cNvSpPr txBox="1">
                <a:spLocks noRot="1" noChangeAspect="1" noMove="1" noResize="1" noEditPoints="1" noAdjustHandles="1" noChangeArrowheads="1" noChangeShapeType="1" noTextEdit="1"/>
              </p:cNvSpPr>
              <p:nvPr/>
            </p:nvSpPr>
            <p:spPr>
              <a:xfrm>
                <a:off x="6096000" y="1990164"/>
                <a:ext cx="5781721" cy="4443652"/>
              </a:xfrm>
              <a:prstGeom prst="rect">
                <a:avLst/>
              </a:prstGeom>
              <a:blipFill>
                <a:blip r:embed="rId5"/>
                <a:stretch>
                  <a:fillRect l="-1688" t="-549" r="-1582" b="-2332"/>
                </a:stretch>
              </a:blipFill>
            </p:spPr>
            <p:txBody>
              <a:bodyPr/>
              <a:lstStyle/>
              <a:p>
                <a:r>
                  <a:rPr lang="pt-BR">
                    <a:noFill/>
                  </a:rPr>
                  <a:t> </a:t>
                </a:r>
              </a:p>
            </p:txBody>
          </p:sp>
        </mc:Fallback>
      </mc:AlternateContent>
    </p:spTree>
    <p:extLst>
      <p:ext uri="{BB962C8B-B14F-4D97-AF65-F5344CB8AC3E}">
        <p14:creationId xmlns:p14="http://schemas.microsoft.com/office/powerpoint/2010/main" val="1804607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999DE7F-764C-FBE4-710F-DAA6F4A03FD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5" name="CaixaDeTexto 4">
            <a:extLst>
              <a:ext uri="{FF2B5EF4-FFF2-40B4-BE49-F238E27FC236}">
                <a16:creationId xmlns:a16="http://schemas.microsoft.com/office/drawing/2014/main" id="{A2F8B930-DD3C-5FB9-9A36-FF666FF3D4EB}"/>
              </a:ext>
            </a:extLst>
          </p:cNvPr>
          <p:cNvSpPr txBox="1"/>
          <p:nvPr/>
        </p:nvSpPr>
        <p:spPr>
          <a:xfrm>
            <a:off x="295836" y="752475"/>
            <a:ext cx="5719482" cy="3556358"/>
          </a:xfrm>
          <a:prstGeom prst="rect">
            <a:avLst/>
          </a:prstGeom>
          <a:noFill/>
        </p:spPr>
        <p:txBody>
          <a:bodyPr wrap="square">
            <a:spAutoFit/>
          </a:bodyPr>
          <a:lstStyle/>
          <a:p>
            <a:pPr lvl="0" indent="179388" algn="just">
              <a:lnSpc>
                <a:spcPct val="115000"/>
              </a:lnSpc>
              <a:spcAft>
                <a:spcPts val="800"/>
              </a:spcAft>
              <a:buFont typeface="Arial" panose="020B0604020202020204" pitchFamily="34" charset="0"/>
              <a:buChar char="•"/>
            </a:pP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Sequências numéricas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79388" algn="just">
              <a:lnSpc>
                <a:spcPct val="115000"/>
              </a:lnSpc>
            </a:pPr>
            <a:r>
              <a:rPr lang="pt-BR" sz="2400" b="1" dirty="0">
                <a:solidFill>
                  <a:srgbClr val="000000"/>
                </a:solidFill>
                <a:effectLst/>
                <a:latin typeface="Arial Narrow" panose="020B0606020202030204" pitchFamily="34" charset="0"/>
                <a:ea typeface="Calibri" panose="020F0502020204030204" pitchFamily="34" charset="0"/>
              </a:rPr>
              <a:t>Sequência numérica recursiva:</a:t>
            </a:r>
            <a:r>
              <a:rPr lang="pt-BR" sz="2400" b="1" dirty="0">
                <a:solidFill>
                  <a:srgbClr val="70AD47"/>
                </a:solidFill>
                <a:effectLst/>
                <a:latin typeface="Arial Narrow" panose="020B0606020202030204" pitchFamily="34" charset="0"/>
                <a:ea typeface="Calibri" panose="020F0502020204030204" pitchFamily="34" charset="0"/>
              </a:rPr>
              <a:t> </a:t>
            </a:r>
            <a:r>
              <a:rPr lang="pt-BR" sz="2400" dirty="0">
                <a:solidFill>
                  <a:srgbClr val="000000"/>
                </a:solidFill>
                <a:effectLst/>
                <a:latin typeface="Arial Narrow" panose="020B0606020202030204" pitchFamily="34" charset="0"/>
                <a:ea typeface="Calibri" panose="020F0502020204030204" pitchFamily="34" charset="0"/>
              </a:rPr>
              <a:t>Uma sequência é recursiva quando cada termo depende do anterior ou de termos anteriores (conhecido como termo inicial).</a:t>
            </a:r>
            <a:endParaRPr lang="pt-BR" sz="2800" dirty="0">
              <a:solidFill>
                <a:srgbClr val="000000"/>
              </a:solidFill>
              <a:effectLst/>
              <a:latin typeface="Arial" panose="020B0604020202020204" pitchFamily="34" charset="0"/>
              <a:ea typeface="Calibri" panose="020F0502020204030204" pitchFamily="34" charset="0"/>
            </a:endParaRPr>
          </a:p>
          <a:p>
            <a:pPr indent="179388"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Exemplos: (1, 5, 9, 13, 17, ...) – Nesta sequência, a partir do segundo, cada termo é o termo anterior adicionando 4 unidades. Observe:</a:t>
            </a:r>
            <a:endParaRPr lang="pt-BR" sz="2800" dirty="0">
              <a:solidFill>
                <a:srgbClr val="000000"/>
              </a:solidFill>
              <a:effectLst/>
              <a:latin typeface="Arial" panose="020B0604020202020204" pitchFamily="34" charset="0"/>
              <a:ea typeface="Calibri" panose="020F0502020204030204" pitchFamily="34" charset="0"/>
            </a:endParaRPr>
          </a:p>
        </p:txBody>
      </p:sp>
      <p:pic>
        <p:nvPicPr>
          <p:cNvPr id="6" name="Imagem 5" descr="Diagrama&#10;&#10;Descrição gerada automaticamente">
            <a:extLst>
              <a:ext uri="{FF2B5EF4-FFF2-40B4-BE49-F238E27FC236}">
                <a16:creationId xmlns:a16="http://schemas.microsoft.com/office/drawing/2014/main" id="{031F49C9-CC2D-9F9E-2B89-696BE39052C6}"/>
              </a:ext>
            </a:extLst>
          </p:cNvPr>
          <p:cNvPicPr>
            <a:picLocks noChangeAspect="1"/>
          </p:cNvPicPr>
          <p:nvPr/>
        </p:nvPicPr>
        <p:blipFill>
          <a:blip r:embed="rId2"/>
          <a:stretch>
            <a:fillRect/>
          </a:stretch>
        </p:blipFill>
        <p:spPr>
          <a:xfrm>
            <a:off x="869578" y="4308832"/>
            <a:ext cx="4320000" cy="1197268"/>
          </a:xfrm>
          <a:prstGeom prst="rect">
            <a:avLst/>
          </a:prstGeom>
        </p:spPr>
      </p:pic>
      <p:sp>
        <p:nvSpPr>
          <p:cNvPr id="8" name="CaixaDeTexto 7">
            <a:extLst>
              <a:ext uri="{FF2B5EF4-FFF2-40B4-BE49-F238E27FC236}">
                <a16:creationId xmlns:a16="http://schemas.microsoft.com/office/drawing/2014/main" id="{CAB864FC-7441-4275-084D-2E6789557019}"/>
              </a:ext>
            </a:extLst>
          </p:cNvPr>
          <p:cNvSpPr txBox="1"/>
          <p:nvPr/>
        </p:nvSpPr>
        <p:spPr>
          <a:xfrm>
            <a:off x="295835" y="5493952"/>
            <a:ext cx="5719471" cy="480644"/>
          </a:xfrm>
          <a:prstGeom prst="rect">
            <a:avLst/>
          </a:prstGeom>
          <a:noFill/>
        </p:spPr>
        <p:txBody>
          <a:bodyPr wrap="square">
            <a:spAutoFit/>
          </a:bodyPr>
          <a:lstStyle/>
          <a:p>
            <a:pPr algn="ctr">
              <a:lnSpc>
                <a:spcPct val="115000"/>
              </a:lnSpc>
            </a:pPr>
            <a:r>
              <a:rPr lang="pt-BR" sz="2400" dirty="0">
                <a:solidFill>
                  <a:srgbClr val="00B050"/>
                </a:solidFill>
                <a:effectLst/>
                <a:latin typeface="Arial Narrow" panose="020B0606020202030204" pitchFamily="34" charset="0"/>
                <a:ea typeface="Calibri" panose="020F0502020204030204" pitchFamily="34" charset="0"/>
              </a:rPr>
              <a:t>Esta sequência é chamada de sequência aditiva</a:t>
            </a:r>
            <a:r>
              <a:rPr lang="pt-BR" sz="2400" dirty="0">
                <a:solidFill>
                  <a:schemeClr val="accent6"/>
                </a:solidFill>
                <a:effectLst/>
                <a:latin typeface="Arial Narrow" panose="020B0606020202030204" pitchFamily="34" charset="0"/>
                <a:ea typeface="Calibri" panose="020F0502020204030204" pitchFamily="34" charset="0"/>
              </a:rPr>
              <a:t>.</a:t>
            </a:r>
            <a:endParaRPr lang="pt-BR" sz="2800" dirty="0">
              <a:solidFill>
                <a:schemeClr val="accent6"/>
              </a:solidFill>
              <a:effectLst/>
              <a:latin typeface="Arial" panose="020B060402020202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5A93EACD-FBE8-C361-44AB-66196D148377}"/>
              </a:ext>
            </a:extLst>
          </p:cNvPr>
          <p:cNvSpPr txBox="1"/>
          <p:nvPr/>
        </p:nvSpPr>
        <p:spPr>
          <a:xfrm>
            <a:off x="6176686" y="842122"/>
            <a:ext cx="5719478" cy="1330108"/>
          </a:xfrm>
          <a:prstGeom prst="rect">
            <a:avLst/>
          </a:prstGeom>
          <a:noFill/>
        </p:spPr>
        <p:txBody>
          <a:bodyPr wrap="square">
            <a:spAutoFit/>
          </a:bodyPr>
          <a:lstStyle/>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(2, 6, 18, 54, 162, ...) – Nesta sequência, cada termo, a partir do segundo, é o temo anterior multiplicado por 3. Observe:</a:t>
            </a:r>
            <a:endParaRPr lang="pt-BR" sz="2800" dirty="0">
              <a:solidFill>
                <a:srgbClr val="000000"/>
              </a:solidFill>
              <a:effectLst/>
              <a:latin typeface="Arial" panose="020B0604020202020204" pitchFamily="34" charset="0"/>
              <a:ea typeface="Calibri" panose="020F0502020204030204" pitchFamily="34" charset="0"/>
            </a:endParaRPr>
          </a:p>
        </p:txBody>
      </p:sp>
      <p:pic>
        <p:nvPicPr>
          <p:cNvPr id="11" name="Imagem 10" descr="Círculo&#10;&#10;Descrição gerada automaticamente">
            <a:extLst>
              <a:ext uri="{FF2B5EF4-FFF2-40B4-BE49-F238E27FC236}">
                <a16:creationId xmlns:a16="http://schemas.microsoft.com/office/drawing/2014/main" id="{9289D238-6596-BA8E-75E6-3B5C5BCD1E97}"/>
              </a:ext>
            </a:extLst>
          </p:cNvPr>
          <p:cNvPicPr>
            <a:picLocks noChangeAspect="1"/>
          </p:cNvPicPr>
          <p:nvPr/>
        </p:nvPicPr>
        <p:blipFill>
          <a:blip r:embed="rId3"/>
          <a:stretch>
            <a:fillRect/>
          </a:stretch>
        </p:blipFill>
        <p:spPr>
          <a:xfrm>
            <a:off x="7020351" y="2384118"/>
            <a:ext cx="4320000" cy="1126858"/>
          </a:xfrm>
          <a:prstGeom prst="rect">
            <a:avLst/>
          </a:prstGeom>
        </p:spPr>
      </p:pic>
      <p:sp>
        <p:nvSpPr>
          <p:cNvPr id="13" name="CaixaDeTexto 12">
            <a:extLst>
              <a:ext uri="{FF2B5EF4-FFF2-40B4-BE49-F238E27FC236}">
                <a16:creationId xmlns:a16="http://schemas.microsoft.com/office/drawing/2014/main" id="{84755B64-1F5B-037A-917D-B0280D38BE36}"/>
              </a:ext>
            </a:extLst>
          </p:cNvPr>
          <p:cNvSpPr txBox="1"/>
          <p:nvPr/>
        </p:nvSpPr>
        <p:spPr>
          <a:xfrm>
            <a:off x="6270810" y="3609308"/>
            <a:ext cx="5531224" cy="862480"/>
          </a:xfrm>
          <a:prstGeom prst="rect">
            <a:avLst/>
          </a:prstGeom>
          <a:noFill/>
        </p:spPr>
        <p:txBody>
          <a:bodyPr wrap="square">
            <a:spAutoFit/>
          </a:bodyPr>
          <a:lstStyle/>
          <a:p>
            <a:pPr algn="ctr">
              <a:lnSpc>
                <a:spcPct val="107000"/>
              </a:lnSpc>
              <a:spcAft>
                <a:spcPts val="800"/>
              </a:spcAft>
            </a:pPr>
            <a:r>
              <a:rPr lang="pt-BR" sz="2400"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Esta sequência é chamada de sequência multiplicativa.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1833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to 3">
            <a:extLst>
              <a:ext uri="{FF2B5EF4-FFF2-40B4-BE49-F238E27FC236}">
                <a16:creationId xmlns:a16="http://schemas.microsoft.com/office/drawing/2014/main" id="{5E927470-E3BB-E9A8-9B31-08FA86FAF015}"/>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7" name="CaixaDeTexto 6">
            <a:extLst>
              <a:ext uri="{FF2B5EF4-FFF2-40B4-BE49-F238E27FC236}">
                <a16:creationId xmlns:a16="http://schemas.microsoft.com/office/drawing/2014/main" id="{374CCCAB-5897-62EC-04A7-49484483DA82}"/>
              </a:ext>
            </a:extLst>
          </p:cNvPr>
          <p:cNvSpPr txBox="1"/>
          <p:nvPr/>
        </p:nvSpPr>
        <p:spPr>
          <a:xfrm>
            <a:off x="277906" y="752475"/>
            <a:ext cx="5728446" cy="4014048"/>
          </a:xfrm>
          <a:prstGeom prst="rect">
            <a:avLst/>
          </a:prstGeom>
          <a:noFill/>
        </p:spPr>
        <p:txBody>
          <a:bodyPr wrap="square">
            <a:spAutoFit/>
          </a:bodyPr>
          <a:lstStyle/>
          <a:p>
            <a:pPr indent="179388" algn="just">
              <a:lnSpc>
                <a:spcPct val="115000"/>
              </a:lnSpc>
            </a:pPr>
            <a:r>
              <a:rPr lang="pt-BR" sz="2800" b="1" dirty="0">
                <a:solidFill>
                  <a:srgbClr val="000000"/>
                </a:solidFill>
                <a:effectLst/>
                <a:latin typeface="Arial Narrow" panose="020B0606020202030204" pitchFamily="34" charset="0"/>
                <a:ea typeface="Calibri" panose="020F0502020204030204" pitchFamily="34" charset="0"/>
              </a:rPr>
              <a:t>Sequência numérica não recursiva: </a:t>
            </a:r>
            <a:r>
              <a:rPr lang="pt-BR" sz="2800" dirty="0">
                <a:solidFill>
                  <a:srgbClr val="000000"/>
                </a:solidFill>
                <a:effectLst/>
                <a:latin typeface="Arial Narrow" panose="020B0606020202030204" pitchFamily="34" charset="0"/>
                <a:ea typeface="Calibri" panose="020F0502020204030204" pitchFamily="34" charset="0"/>
              </a:rPr>
              <a:t>São as sequências que não dependem de termos anteriores para determinar o próximo termo.</a:t>
            </a:r>
            <a:endParaRPr lang="pt-BR" sz="3200" dirty="0">
              <a:solidFill>
                <a:srgbClr val="000000"/>
              </a:solidFill>
              <a:effectLst/>
              <a:latin typeface="Arial" panose="020B0604020202020204" pitchFamily="34" charset="0"/>
              <a:ea typeface="Calibri" panose="020F0502020204030204" pitchFamily="34" charset="0"/>
            </a:endParaRPr>
          </a:p>
          <a:p>
            <a:pPr indent="179388" algn="just">
              <a:lnSpc>
                <a:spcPct val="115000"/>
              </a:lnSpc>
            </a:pPr>
            <a:r>
              <a:rPr lang="pt-BR" sz="2800" dirty="0">
                <a:solidFill>
                  <a:srgbClr val="000000"/>
                </a:solidFill>
                <a:effectLst/>
                <a:latin typeface="Arial Narrow" panose="020B0606020202030204" pitchFamily="34" charset="0"/>
                <a:ea typeface="Calibri" panose="020F0502020204030204" pitchFamily="34" charset="0"/>
              </a:rPr>
              <a:t>Exemplos: (1, 2, 4, 8, 16, ...) – Esta sequência é formada pelas potências de base 2, portanto os termos não dependem do termo anterior. Observe:</a:t>
            </a:r>
            <a:endParaRPr lang="pt-BR" sz="3200" dirty="0">
              <a:solidFill>
                <a:srgbClr val="000000"/>
              </a:solidFill>
              <a:effectLst/>
              <a:latin typeface="Arial" panose="020B0604020202020204" pitchFamily="34" charset="0"/>
              <a:ea typeface="Calibri" panose="020F0502020204030204" pitchFamily="34" charset="0"/>
            </a:endParaRPr>
          </a:p>
        </p:txBody>
      </p:sp>
      <p:pic>
        <p:nvPicPr>
          <p:cNvPr id="8" name="Imagem 7" descr="Desenho de pessoa com texto branco&#10;&#10;Descrição gerada automaticamente com confiança média">
            <a:extLst>
              <a:ext uri="{FF2B5EF4-FFF2-40B4-BE49-F238E27FC236}">
                <a16:creationId xmlns:a16="http://schemas.microsoft.com/office/drawing/2014/main" id="{58B2CF8B-97B3-6705-9049-664CC38FD96F}"/>
              </a:ext>
            </a:extLst>
          </p:cNvPr>
          <p:cNvPicPr>
            <a:picLocks noChangeAspect="1"/>
          </p:cNvPicPr>
          <p:nvPr/>
        </p:nvPicPr>
        <p:blipFill>
          <a:blip r:embed="rId2"/>
          <a:stretch>
            <a:fillRect/>
          </a:stretch>
        </p:blipFill>
        <p:spPr>
          <a:xfrm>
            <a:off x="605135" y="4766523"/>
            <a:ext cx="4320000" cy="1222782"/>
          </a:xfrm>
          <a:prstGeom prst="rect">
            <a:avLst/>
          </a:prstGeom>
        </p:spPr>
      </p:pic>
      <p:sp>
        <p:nvSpPr>
          <p:cNvPr id="10" name="CaixaDeTexto 9">
            <a:extLst>
              <a:ext uri="{FF2B5EF4-FFF2-40B4-BE49-F238E27FC236}">
                <a16:creationId xmlns:a16="http://schemas.microsoft.com/office/drawing/2014/main" id="{543F5EE1-F210-0233-5D36-7F6A151670D2}"/>
              </a:ext>
            </a:extLst>
          </p:cNvPr>
          <p:cNvSpPr txBox="1"/>
          <p:nvPr/>
        </p:nvSpPr>
        <p:spPr>
          <a:xfrm>
            <a:off x="6185649" y="752475"/>
            <a:ext cx="5728443" cy="2031967"/>
          </a:xfrm>
          <a:prstGeom prst="rect">
            <a:avLst/>
          </a:prstGeom>
          <a:noFill/>
        </p:spPr>
        <p:txBody>
          <a:bodyPr wrap="square">
            <a:spAutoFit/>
          </a:bodyPr>
          <a:lstStyle/>
          <a:p>
            <a:pPr algn="just">
              <a:lnSpc>
                <a:spcPct val="115000"/>
              </a:lnSpc>
            </a:pPr>
            <a:r>
              <a:rPr lang="pt-BR" sz="2800" dirty="0">
                <a:solidFill>
                  <a:srgbClr val="000000"/>
                </a:solidFill>
                <a:effectLst/>
                <a:latin typeface="Arial Narrow" panose="020B0606020202030204" pitchFamily="34" charset="0"/>
                <a:ea typeface="Calibri" panose="020F0502020204030204" pitchFamily="34" charset="0"/>
              </a:rPr>
              <a:t>(3, 6, 9, 12, 15, ...) – Esta sequência é formada pelos múltiplos naturais de 3, portanto os termos não dependem do termo anterior. Observe:</a:t>
            </a:r>
            <a:endParaRPr lang="pt-BR" sz="3200" dirty="0">
              <a:solidFill>
                <a:srgbClr val="000000"/>
              </a:solidFill>
              <a:effectLst/>
              <a:latin typeface="Arial" panose="020B0604020202020204" pitchFamily="34" charset="0"/>
              <a:ea typeface="Calibri" panose="020F0502020204030204" pitchFamily="34" charset="0"/>
            </a:endParaRPr>
          </a:p>
        </p:txBody>
      </p:sp>
      <p:pic>
        <p:nvPicPr>
          <p:cNvPr id="11" name="Imagem 10" descr="Desenho com traços pretos em fundo branco&#10;&#10;Descrição gerada automaticamente com confiança média">
            <a:extLst>
              <a:ext uri="{FF2B5EF4-FFF2-40B4-BE49-F238E27FC236}">
                <a16:creationId xmlns:a16="http://schemas.microsoft.com/office/drawing/2014/main" id="{3BB16AC4-15AC-97A4-3B05-108693AD3431}"/>
              </a:ext>
            </a:extLst>
          </p:cNvPr>
          <p:cNvPicPr>
            <a:picLocks noChangeAspect="1"/>
          </p:cNvPicPr>
          <p:nvPr/>
        </p:nvPicPr>
        <p:blipFill>
          <a:blip r:embed="rId3"/>
          <a:stretch>
            <a:fillRect/>
          </a:stretch>
        </p:blipFill>
        <p:spPr>
          <a:xfrm>
            <a:off x="6889870" y="3235978"/>
            <a:ext cx="4320000" cy="1115171"/>
          </a:xfrm>
          <a:prstGeom prst="rect">
            <a:avLst/>
          </a:prstGeom>
        </p:spPr>
      </p:pic>
    </p:spTree>
    <p:extLst>
      <p:ext uri="{BB962C8B-B14F-4D97-AF65-F5344CB8AC3E}">
        <p14:creationId xmlns:p14="http://schemas.microsoft.com/office/powerpoint/2010/main" val="4022984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2627B76-C66D-DEA6-EEDC-116E6BD477B1}"/>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6" name="Imagem 5">
            <a:extLst>
              <a:ext uri="{FF2B5EF4-FFF2-40B4-BE49-F238E27FC236}">
                <a16:creationId xmlns:a16="http://schemas.microsoft.com/office/drawing/2014/main" id="{57124F0E-F406-5CBE-5779-9B294754797E}"/>
              </a:ext>
            </a:extLst>
          </p:cNvPr>
          <p:cNvPicPr>
            <a:picLocks noChangeAspect="1"/>
          </p:cNvPicPr>
          <p:nvPr/>
        </p:nvPicPr>
        <p:blipFill>
          <a:blip r:embed="rId2"/>
          <a:stretch>
            <a:fillRect/>
          </a:stretch>
        </p:blipFill>
        <p:spPr>
          <a:xfrm>
            <a:off x="502181" y="596921"/>
            <a:ext cx="4822852" cy="867477"/>
          </a:xfrm>
          <a:prstGeom prst="rect">
            <a:avLst/>
          </a:prstGeom>
        </p:spPr>
      </p:pic>
      <p:sp>
        <p:nvSpPr>
          <p:cNvPr id="8" name="CaixaDeTexto 7">
            <a:extLst>
              <a:ext uri="{FF2B5EF4-FFF2-40B4-BE49-F238E27FC236}">
                <a16:creationId xmlns:a16="http://schemas.microsoft.com/office/drawing/2014/main" id="{DFE01621-0194-A962-9FB2-B6BE42DC3130}"/>
              </a:ext>
            </a:extLst>
          </p:cNvPr>
          <p:cNvSpPr txBox="1"/>
          <p:nvPr/>
        </p:nvSpPr>
        <p:spPr>
          <a:xfrm>
            <a:off x="376518" y="1619670"/>
            <a:ext cx="5620865" cy="467179"/>
          </a:xfrm>
          <a:prstGeom prst="rect">
            <a:avLst/>
          </a:prstGeom>
          <a:noFill/>
        </p:spPr>
        <p:txBody>
          <a:bodyPr wrap="square">
            <a:spAutoFit/>
          </a:bodyPr>
          <a:lstStyle/>
          <a:p>
            <a:pPr indent="20320"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Considere a seguinte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descr="Gráfico, Gráfico de cascata&#10;&#10;Descrição gerada automaticamente">
            <a:extLst>
              <a:ext uri="{FF2B5EF4-FFF2-40B4-BE49-F238E27FC236}">
                <a16:creationId xmlns:a16="http://schemas.microsoft.com/office/drawing/2014/main" id="{F58E937C-2013-A6DC-599A-D04A17C35AF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178" y="2242121"/>
            <a:ext cx="5379946" cy="1249423"/>
          </a:xfrm>
          <a:prstGeom prst="rect">
            <a:avLst/>
          </a:prstGeom>
          <a:noFill/>
          <a:ln>
            <a:noFill/>
          </a:ln>
        </p:spPr>
      </p:pic>
      <p:sp>
        <p:nvSpPr>
          <p:cNvPr id="11" name="CaixaDeTexto 10">
            <a:extLst>
              <a:ext uri="{FF2B5EF4-FFF2-40B4-BE49-F238E27FC236}">
                <a16:creationId xmlns:a16="http://schemas.microsoft.com/office/drawing/2014/main" id="{E92BF941-81DE-602B-973E-7DE3CF01CCA3}"/>
              </a:ext>
            </a:extLst>
          </p:cNvPr>
          <p:cNvSpPr txBox="1"/>
          <p:nvPr/>
        </p:nvSpPr>
        <p:spPr>
          <a:xfrm>
            <a:off x="502178" y="3646816"/>
            <a:ext cx="5495205" cy="467307"/>
          </a:xfrm>
          <a:prstGeom prst="rect">
            <a:avLst/>
          </a:prstGeom>
          <a:noFill/>
        </p:spPr>
        <p:txBody>
          <a:bodyPr wrap="square">
            <a:spAutoFit/>
          </a:bodyPr>
          <a:lstStyle/>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Desenhe a próxima figura desta sequência.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D4A801DB-6E02-DFB9-F5A9-064D649B9909}"/>
              </a:ext>
            </a:extLst>
          </p:cNvPr>
          <p:cNvSpPr txBox="1"/>
          <p:nvPr/>
        </p:nvSpPr>
        <p:spPr>
          <a:xfrm>
            <a:off x="6194618" y="862854"/>
            <a:ext cx="5773261" cy="467179"/>
          </a:xfrm>
          <a:prstGeom prst="rect">
            <a:avLst/>
          </a:prstGeom>
          <a:noFill/>
        </p:spPr>
        <p:txBody>
          <a:bodyPr wrap="square">
            <a:spAutoFit/>
          </a:bodyPr>
          <a:lstStyle/>
          <a:p>
            <a:pPr indent="20320"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a sequência,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descr="Texto preto sobre fundo branco&#10;&#10;Descrição gerada automaticamente com confiança média">
            <a:extLst>
              <a:ext uri="{FF2B5EF4-FFF2-40B4-BE49-F238E27FC236}">
                <a16:creationId xmlns:a16="http://schemas.microsoft.com/office/drawing/2014/main" id="{DEF388F9-D237-C216-EEA1-28D15E7C1BB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9877" y="1619670"/>
            <a:ext cx="5386278" cy="1737509"/>
          </a:xfrm>
          <a:prstGeom prst="rect">
            <a:avLst/>
          </a:prstGeom>
          <a:noFill/>
          <a:ln>
            <a:noFill/>
          </a:ln>
        </p:spPr>
      </p:pic>
      <p:sp>
        <p:nvSpPr>
          <p:cNvPr id="16" name="CaixaDeTexto 15">
            <a:extLst>
              <a:ext uri="{FF2B5EF4-FFF2-40B4-BE49-F238E27FC236}">
                <a16:creationId xmlns:a16="http://schemas.microsoft.com/office/drawing/2014/main" id="{574C9ECB-DB29-8732-6972-667847D77D65}"/>
              </a:ext>
            </a:extLst>
          </p:cNvPr>
          <p:cNvSpPr txBox="1"/>
          <p:nvPr/>
        </p:nvSpPr>
        <p:spPr>
          <a:xfrm>
            <a:off x="6309877" y="3646816"/>
            <a:ext cx="5514568" cy="862480"/>
          </a:xfrm>
          <a:prstGeom prst="rect">
            <a:avLst/>
          </a:prstGeom>
          <a:noFill/>
        </p:spPr>
        <p:txBody>
          <a:bodyPr wrap="square">
            <a:spAutoFit/>
          </a:bodyPr>
          <a:lstStyle/>
          <a:p>
            <a:pPr indent="20320"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Quantos quadradinhos brancos deverá ter a 6</a:t>
            </a:r>
            <a:r>
              <a:rPr lang="pt-BR" sz="2400" kern="100" baseline="300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figura desta sequência?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6499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B5591AF-EFE9-FB91-C281-D02CE9E0CBA2}"/>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5" name="CaixaDeTexto 4">
            <a:extLst>
              <a:ext uri="{FF2B5EF4-FFF2-40B4-BE49-F238E27FC236}">
                <a16:creationId xmlns:a16="http://schemas.microsoft.com/office/drawing/2014/main" id="{361D4A9B-A084-AC8F-AEA3-4B03ED13D462}"/>
              </a:ext>
            </a:extLst>
          </p:cNvPr>
          <p:cNvSpPr txBox="1"/>
          <p:nvPr/>
        </p:nvSpPr>
        <p:spPr>
          <a:xfrm>
            <a:off x="358588" y="752475"/>
            <a:ext cx="5638798" cy="5577424"/>
          </a:xfrm>
          <a:prstGeom prst="rect">
            <a:avLst/>
          </a:prstGeom>
          <a:noFill/>
        </p:spPr>
        <p:txBody>
          <a:bodyPr wrap="square">
            <a:spAutoFit/>
          </a:bodyPr>
          <a:lstStyle/>
          <a:p>
            <a:pPr algn="just">
              <a:lnSpc>
                <a:spcPct val="115000"/>
              </a:lnSpc>
            </a:pPr>
            <a:r>
              <a:rPr lang="pt-BR" sz="2400" b="1" dirty="0">
                <a:solidFill>
                  <a:srgbClr val="000000"/>
                </a:solidFill>
                <a:effectLst/>
                <a:latin typeface="Arial Narrow" panose="020B0606020202030204" pitchFamily="34" charset="0"/>
                <a:ea typeface="Calibri" panose="020F0502020204030204" pitchFamily="34" charset="0"/>
              </a:rPr>
              <a:t>3.</a:t>
            </a:r>
            <a:r>
              <a:rPr lang="pt-BR" sz="2400" dirty="0">
                <a:solidFill>
                  <a:srgbClr val="000000"/>
                </a:solidFill>
                <a:effectLst/>
                <a:latin typeface="Arial Narrow" panose="020B0606020202030204" pitchFamily="34" charset="0"/>
                <a:ea typeface="Calibri" panose="020F0502020204030204" pitchFamily="34" charset="0"/>
              </a:rPr>
              <a:t> Leonardo ganhou um casal de coelhos recém-nascidos. Imagine que os coelhos chegam à idade de acasalar um mês depois de nascerem e que as fêmeas demoram um mês para parir, gerando apenas outro casal e que vão aumentando de acordo com a sequência:        {1, 1, 2, 3, 5, 8,...}. Quantos casais de coelhos ele terá depois de um ano?</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(A) 121</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(B) 144</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(C) 198</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(D) 233</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(E) 377</a:t>
            </a:r>
            <a:endParaRPr lang="pt-BR" sz="2400" dirty="0">
              <a:solidFill>
                <a:srgbClr val="000000"/>
              </a:solidFill>
              <a:effectLst/>
              <a:latin typeface="Arial" panose="020B060402020202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8EF06189-144C-0230-62E9-1D2A91B6233B}"/>
                  </a:ext>
                </a:extLst>
              </p:cNvPr>
              <p:cNvSpPr txBox="1"/>
              <p:nvPr/>
            </p:nvSpPr>
            <p:spPr>
              <a:xfrm>
                <a:off x="6194615" y="752475"/>
                <a:ext cx="5764303" cy="5826082"/>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figuras representam caixas numeradas de  1 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contendo bolinhas. </a:t>
                </a:r>
              </a:p>
              <a:p>
                <a:pPr algn="ctr">
                  <a:lnSpc>
                    <a:spcPct val="107000"/>
                  </a:lnSpc>
                  <a:spcAft>
                    <a:spcPts val="800"/>
                  </a:spcAft>
                </a:pPr>
                <a:endParaRPr lang="pt-BR" sz="24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Determine a quantidade de bolinhas da caixa 10.</a:t>
                </a:r>
              </a:p>
              <a:p>
                <a:pPr algn="just">
                  <a:lnSpc>
                    <a:spcPct val="115000"/>
                  </a:lnSpc>
                </a:pPr>
                <a:endParaRPr lang="pt-BR" sz="2400" dirty="0">
                  <a:solidFill>
                    <a:srgbClr val="000000"/>
                  </a:solidFill>
                  <a:effectLst/>
                  <a:latin typeface="Arial Narrow" panose="020B0606020202030204" pitchFamily="34" charset="0"/>
                  <a:ea typeface="Calibri" panose="020F0502020204030204" pitchFamily="34" charset="0"/>
                </a:endParaRPr>
              </a:p>
              <a:p>
                <a:pPr algn="just">
                  <a:lnSpc>
                    <a:spcPct val="115000"/>
                  </a:lnSpc>
                </a:pPr>
                <a:r>
                  <a:rPr lang="pt-BR" sz="2400" b="1" dirty="0">
                    <a:solidFill>
                      <a:srgbClr val="000000"/>
                    </a:solidFill>
                    <a:effectLst/>
                    <a:latin typeface="Arial Narrow" panose="020B0606020202030204" pitchFamily="34" charset="0"/>
                    <a:ea typeface="Calibri" panose="020F0502020204030204" pitchFamily="34" charset="0"/>
                  </a:rPr>
                  <a:t>5.</a:t>
                </a:r>
                <a:r>
                  <a:rPr lang="pt-BR" sz="2400" dirty="0">
                    <a:solidFill>
                      <a:srgbClr val="000000"/>
                    </a:solidFill>
                    <a:effectLst/>
                    <a:latin typeface="Arial Narrow" panose="020B0606020202030204" pitchFamily="34" charset="0"/>
                    <a:ea typeface="Calibri" panose="020F0502020204030204" pitchFamily="34" charset="0"/>
                  </a:rPr>
                  <a:t> Escreva os 5 próximos termos das sequências numéricas, a seguir.</a:t>
                </a:r>
              </a:p>
              <a:p>
                <a:pPr algn="just">
                  <a:lnSpc>
                    <a:spcPct val="115000"/>
                  </a:lnSpc>
                </a:pPr>
                <a:endParaRPr lang="pt-BR" sz="16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a) 2, 4, 6, 8, ...</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b) 1, 3, 5, 7, 9, ...</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c) 1, 4, 7, 10, ... </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d) 1, 6, 11, 16, 21, ...</a:t>
                </a:r>
                <a:endParaRPr lang="pt-BR" sz="2400" dirty="0">
                  <a:solidFill>
                    <a:srgbClr val="000000"/>
                  </a:solidFill>
                  <a:effectLst/>
                  <a:latin typeface="Arial" panose="020B0604020202020204" pitchFamily="34" charset="0"/>
                  <a:ea typeface="Calibri" panose="020F0502020204030204" pitchFamily="34" charset="0"/>
                </a:endParaRPr>
              </a:p>
            </p:txBody>
          </p:sp>
        </mc:Choice>
        <mc:Fallback xmlns="">
          <p:sp>
            <p:nvSpPr>
              <p:cNvPr id="9" name="CaixaDeTexto 8">
                <a:extLst>
                  <a:ext uri="{FF2B5EF4-FFF2-40B4-BE49-F238E27FC236}">
                    <a16:creationId xmlns:a16="http://schemas.microsoft.com/office/drawing/2014/main" id="{8EF06189-144C-0230-62E9-1D2A91B6233B}"/>
                  </a:ext>
                </a:extLst>
              </p:cNvPr>
              <p:cNvSpPr txBox="1">
                <a:spLocks noRot="1" noChangeAspect="1" noMove="1" noResize="1" noEditPoints="1" noAdjustHandles="1" noChangeArrowheads="1" noChangeShapeType="1" noTextEdit="1"/>
              </p:cNvSpPr>
              <p:nvPr/>
            </p:nvSpPr>
            <p:spPr>
              <a:xfrm>
                <a:off x="6194615" y="752475"/>
                <a:ext cx="5764303" cy="5826082"/>
              </a:xfrm>
              <a:prstGeom prst="rect">
                <a:avLst/>
              </a:prstGeom>
              <a:blipFill>
                <a:blip r:embed="rId2"/>
                <a:stretch>
                  <a:fillRect l="-1586" t="-523" r="-1586"/>
                </a:stretch>
              </a:blipFill>
            </p:spPr>
            <p:txBody>
              <a:bodyPr/>
              <a:lstStyle/>
              <a:p>
                <a:r>
                  <a:rPr lang="pt-BR">
                    <a:noFill/>
                  </a:rPr>
                  <a:t> </a:t>
                </a:r>
              </a:p>
            </p:txBody>
          </p:sp>
        </mc:Fallback>
      </mc:AlternateContent>
      <p:pic>
        <p:nvPicPr>
          <p:cNvPr id="11" name="Imagem 10" descr="Teclado de computador com texto preto sobre fundo branco&#10;&#10;Descrição gerada automaticamente com confiança baixa">
            <a:extLst>
              <a:ext uri="{FF2B5EF4-FFF2-40B4-BE49-F238E27FC236}">
                <a16:creationId xmlns:a16="http://schemas.microsoft.com/office/drawing/2014/main" id="{47FB39E5-CB0D-96C8-BF1B-E0248C7446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6762" y="1622923"/>
            <a:ext cx="4082932" cy="1222878"/>
          </a:xfrm>
          <a:prstGeom prst="rect">
            <a:avLst/>
          </a:prstGeom>
          <a:noFill/>
          <a:ln>
            <a:noFill/>
          </a:ln>
        </p:spPr>
      </p:pic>
    </p:spTree>
    <p:extLst>
      <p:ext uri="{BB962C8B-B14F-4D97-AF65-F5344CB8AC3E}">
        <p14:creationId xmlns:p14="http://schemas.microsoft.com/office/powerpoint/2010/main" val="3592404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D4A1944-0015-F7F5-7BE6-B16E0F33BCED}"/>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5" name="Imagem 4" descr="Texto&#10;&#10;Descrição gerada automaticamente com confiança média">
            <a:extLst>
              <a:ext uri="{FF2B5EF4-FFF2-40B4-BE49-F238E27FC236}">
                <a16:creationId xmlns:a16="http://schemas.microsoft.com/office/drawing/2014/main" id="{720B6081-4656-D38C-C1DD-A005B7D510C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631"/>
          <a:stretch/>
        </p:blipFill>
        <p:spPr bwMode="auto">
          <a:xfrm>
            <a:off x="866120" y="752475"/>
            <a:ext cx="3395340" cy="681878"/>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9182F09F-8182-620D-2FC2-79D8789CB814}"/>
              </a:ext>
            </a:extLst>
          </p:cNvPr>
          <p:cNvSpPr txBox="1"/>
          <p:nvPr/>
        </p:nvSpPr>
        <p:spPr>
          <a:xfrm>
            <a:off x="304801" y="1509087"/>
            <a:ext cx="5728446" cy="2179571"/>
          </a:xfrm>
          <a:prstGeom prst="rect">
            <a:avLst/>
          </a:prstGeom>
          <a:noFill/>
        </p:spPr>
        <p:txBody>
          <a:bodyPr wrap="square">
            <a:spAutoFit/>
          </a:bodyPr>
          <a:lstStyle/>
          <a:p>
            <a:pPr algn="ctr">
              <a:lnSpc>
                <a:spcPct val="115000"/>
              </a:lnSpc>
            </a:pPr>
            <a:r>
              <a:rPr lang="pt-BR" sz="2400" b="1" dirty="0">
                <a:solidFill>
                  <a:srgbClr val="000000"/>
                </a:solidFill>
                <a:effectLst/>
                <a:latin typeface="Arial Narrow" panose="020B0606020202030204" pitchFamily="34" charset="0"/>
                <a:ea typeface="Calibri" panose="020F0502020204030204" pitchFamily="34" charset="0"/>
              </a:rPr>
              <a:t>Lei de Formação ou Termo Geral de uma sequência</a:t>
            </a:r>
          </a:p>
          <a:p>
            <a:pPr algn="ctr">
              <a:lnSpc>
                <a:spcPct val="115000"/>
              </a:lnSpc>
            </a:pPr>
            <a:endParaRPr lang="pt-BR" sz="2400" dirty="0">
              <a:solidFill>
                <a:srgbClr val="000000"/>
              </a:solidFill>
              <a:effectLst/>
              <a:latin typeface="Arial" panose="020B0604020202020204" pitchFamily="34" charset="0"/>
              <a:ea typeface="Calibri" panose="020F0502020204030204" pitchFamily="34" charset="0"/>
            </a:endParaRPr>
          </a:p>
          <a:p>
            <a:pPr indent="179388"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Voltando à sequência de figuras formadas por pentágonos. </a:t>
            </a:r>
            <a:endParaRPr lang="pt-BR" sz="2400" dirty="0">
              <a:solidFill>
                <a:srgbClr val="000000"/>
              </a:solidFill>
              <a:effectLst/>
              <a:latin typeface="Arial" panose="020B0604020202020204" pitchFamily="34" charset="0"/>
              <a:ea typeface="Calibri" panose="020F0502020204030204" pitchFamily="34" charset="0"/>
            </a:endParaRPr>
          </a:p>
        </p:txBody>
      </p:sp>
      <p:pic>
        <p:nvPicPr>
          <p:cNvPr id="8" name="Imagem 7" descr="Gráfico, Gráfico de linhas&#10;&#10;Descrição gerada automaticamente">
            <a:extLst>
              <a:ext uri="{FF2B5EF4-FFF2-40B4-BE49-F238E27FC236}">
                <a16:creationId xmlns:a16="http://schemas.microsoft.com/office/drawing/2014/main" id="{ED70EF5C-8C68-06D8-DBEB-3192297980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024" y="3894472"/>
            <a:ext cx="5040000" cy="1542834"/>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5423C41D-FD56-B55C-30DA-19560D9ED735}"/>
                  </a:ext>
                </a:extLst>
              </p:cNvPr>
              <p:cNvSpPr txBox="1"/>
              <p:nvPr/>
            </p:nvSpPr>
            <p:spPr>
              <a:xfrm>
                <a:off x="6096000" y="752475"/>
                <a:ext cx="5862918" cy="2179571"/>
              </a:xfrm>
              <a:prstGeom prst="rect">
                <a:avLst/>
              </a:prstGeom>
              <a:noFill/>
            </p:spPr>
            <p:txBody>
              <a:bodyPr wrap="square">
                <a:spAutoFit/>
              </a:bodyPr>
              <a:lstStyle/>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rPr>
                  <a:t>Sabendo que as próximas figuras, seguem esse mesmo padrão, é possível determinar uma expressão algébrica que relacione a quantidade de segmentos </a:t>
                </a:r>
                <a14:m>
                  <m:oMath xmlns:m="http://schemas.openxmlformats.org/officeDocument/2006/math">
                    <m:r>
                      <a:rPr lang="pt-BR" sz="2400" b="1" i="1">
                        <a:solidFill>
                          <a:srgbClr val="FFC000"/>
                        </a:solidFill>
                        <a:effectLst/>
                        <a:latin typeface="Cambria Math" panose="02040503050406030204" pitchFamily="18" charset="0"/>
                        <a:ea typeface="Calibri" panose="020F0502020204030204" pitchFamily="34" charset="0"/>
                      </a:rPr>
                      <m:t>𝑸</m:t>
                    </m:r>
                  </m:oMath>
                </a14:m>
                <a:r>
                  <a:rPr lang="pt-BR" sz="2400" dirty="0">
                    <a:solidFill>
                      <a:srgbClr val="000000"/>
                    </a:solidFill>
                    <a:effectLst/>
                    <a:latin typeface="Arial Narrow" panose="020B0606020202030204" pitchFamily="34" charset="0"/>
                    <a:ea typeface="Calibri" panose="020F0502020204030204" pitchFamily="34" charset="0"/>
                  </a:rPr>
                  <a:t> da figura, que possui um número de pentágonos igual a </a:t>
                </a:r>
                <a14:m>
                  <m:oMath xmlns:m="http://schemas.openxmlformats.org/officeDocument/2006/math">
                    <m:r>
                      <a:rPr lang="pt-BR" sz="2400" b="1" i="1">
                        <a:solidFill>
                          <a:srgbClr val="FF0000"/>
                        </a:solidFill>
                        <a:effectLst/>
                        <a:latin typeface="Cambria Math" panose="02040503050406030204" pitchFamily="18" charset="0"/>
                        <a:ea typeface="Calibri" panose="020F0502020204030204" pitchFamily="34" charset="0"/>
                      </a:rPr>
                      <m:t>𝒏</m:t>
                    </m:r>
                  </m:oMath>
                </a14:m>
                <a:r>
                  <a:rPr lang="pt-BR" sz="2400" dirty="0">
                    <a:solidFill>
                      <a:srgbClr val="000000"/>
                    </a:solidFill>
                    <a:effectLst/>
                    <a:latin typeface="Arial Narrow" panose="020B0606020202030204" pitchFamily="34" charset="0"/>
                    <a:ea typeface="Calibri" panose="020F0502020204030204" pitchFamily="34" charset="0"/>
                  </a:rPr>
                  <a:t>.</a:t>
                </a:r>
                <a:endParaRPr lang="pt-BR" sz="2400" dirty="0">
                  <a:solidFill>
                    <a:srgbClr val="000000"/>
                  </a:solidFill>
                  <a:effectLst/>
                  <a:latin typeface="Arial" panose="020B060402020202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5423C41D-FD56-B55C-30DA-19560D9ED735}"/>
                  </a:ext>
                </a:extLst>
              </p:cNvPr>
              <p:cNvSpPr txBox="1">
                <a:spLocks noRot="1" noChangeAspect="1" noMove="1" noResize="1" noEditPoints="1" noAdjustHandles="1" noChangeArrowheads="1" noChangeShapeType="1" noTextEdit="1"/>
              </p:cNvSpPr>
              <p:nvPr/>
            </p:nvSpPr>
            <p:spPr>
              <a:xfrm>
                <a:off x="6096000" y="752475"/>
                <a:ext cx="5862918" cy="2179571"/>
              </a:xfrm>
              <a:prstGeom prst="rect">
                <a:avLst/>
              </a:prstGeom>
              <a:blipFill>
                <a:blip r:embed="rId4"/>
                <a:stretch>
                  <a:fillRect l="-1559" t="-1117" r="-1559" b="-5587"/>
                </a:stretch>
              </a:blipFill>
            </p:spPr>
            <p:txBody>
              <a:bodyPr/>
              <a:lstStyle/>
              <a:p>
                <a:r>
                  <a:rPr lang="pt-BR">
                    <a:noFill/>
                  </a:rPr>
                  <a:t> </a:t>
                </a:r>
              </a:p>
            </p:txBody>
          </p:sp>
        </mc:Fallback>
      </mc:AlternateContent>
      <p:pic>
        <p:nvPicPr>
          <p:cNvPr id="11" name="Imagem 10" descr="Tabela&#10;&#10;Descrição gerada automaticamente">
            <a:extLst>
              <a:ext uri="{FF2B5EF4-FFF2-40B4-BE49-F238E27FC236}">
                <a16:creationId xmlns:a16="http://schemas.microsoft.com/office/drawing/2014/main" id="{D3FD1AA4-8BCF-A8DB-C08A-5E3DC82904E6}"/>
              </a:ext>
            </a:extLst>
          </p:cNvPr>
          <p:cNvPicPr>
            <a:picLocks noChangeAspect="1"/>
          </p:cNvPicPr>
          <p:nvPr/>
        </p:nvPicPr>
        <p:blipFill>
          <a:blip r:embed="rId5"/>
          <a:stretch>
            <a:fillRect/>
          </a:stretch>
        </p:blipFill>
        <p:spPr>
          <a:xfrm>
            <a:off x="6507459" y="3048985"/>
            <a:ext cx="5040000" cy="3056540"/>
          </a:xfrm>
          <a:prstGeom prst="rect">
            <a:avLst/>
          </a:prstGeom>
        </p:spPr>
      </p:pic>
    </p:spTree>
    <p:extLst>
      <p:ext uri="{BB962C8B-B14F-4D97-AF65-F5344CB8AC3E}">
        <p14:creationId xmlns:p14="http://schemas.microsoft.com/office/powerpoint/2010/main" val="2710138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77E92AC-1933-3189-7459-49D875A2F32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5CA65D0-3A4F-B60E-7A1C-4A9CE6D71688}"/>
                  </a:ext>
                </a:extLst>
              </p:cNvPr>
              <p:cNvSpPr txBox="1"/>
              <p:nvPr/>
            </p:nvSpPr>
            <p:spPr>
              <a:xfrm>
                <a:off x="177864" y="752475"/>
                <a:ext cx="5846414" cy="1257652"/>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Portanto, a figura que possui um número de pentágonos igual a </a:t>
                </a:r>
                <a14:m>
                  <m:oMath xmlns:m="http://schemas.openxmlformats.org/officeDocument/2006/math">
                    <m:r>
                      <a:rPr lang="pt-BR"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terá uma quantidade de segmentos iguais a </a:t>
                </a:r>
                <a14:m>
                  <m:oMath xmlns:m="http://schemas.openxmlformats.org/officeDocument/2006/math">
                    <m:r>
                      <a:rPr lang="pt-BR" sz="2400" b="1" i="1" kern="100">
                        <a:solidFill>
                          <a:srgbClr val="FFC000"/>
                        </a:solidFill>
                        <a:effectLst/>
                        <a:latin typeface="Cambria Math" panose="02040503050406030204" pitchFamily="18" charset="0"/>
                        <a:ea typeface="Calibri" panose="020F0502020204030204" pitchFamily="34" charset="0"/>
                        <a:cs typeface="Calibri" panose="020F0502020204030204" pitchFamily="34" charset="0"/>
                      </a:rPr>
                      <m:t>𝑸</m:t>
                    </m:r>
                    <m:r>
                      <a:rPr lang="pt-BR" sz="2400" b="1" i="1" kern="100">
                        <a:effectLst/>
                        <a:latin typeface="Cambria Math" panose="02040503050406030204" pitchFamily="18" charset="0"/>
                        <a:ea typeface="Calibri" panose="020F0502020204030204" pitchFamily="34" charset="0"/>
                        <a:cs typeface="Calibri" panose="020F0502020204030204" pitchFamily="34" charset="0"/>
                      </a:rPr>
                      <m:t>=</m:t>
                    </m:r>
                    <m:r>
                      <a:rPr lang="pt-BR" sz="2400" i="1" kern="100">
                        <a:effectLst/>
                        <a:latin typeface="Cambria Math" panose="02040503050406030204" pitchFamily="18" charset="0"/>
                        <a:ea typeface="Calibri" panose="020F0502020204030204" pitchFamily="34" charset="0"/>
                        <a:cs typeface="Calibri" panose="020F0502020204030204" pitchFamily="34" charset="0"/>
                      </a:rPr>
                      <m:t>4</m:t>
                    </m:r>
                    <m:r>
                      <a:rPr lang="pt-BR" sz="2400" b="1" i="1" kern="100">
                        <a:solidFill>
                          <a:srgbClr val="FF0000"/>
                        </a:solidFill>
                        <a:effectLst/>
                        <a:latin typeface="Cambria Math" panose="02040503050406030204" pitchFamily="18" charset="0"/>
                        <a:ea typeface="Calibri" panose="020F0502020204030204" pitchFamily="34" charset="0"/>
                        <a:cs typeface="Calibri" panose="020F0502020204030204" pitchFamily="34" charset="0"/>
                      </a:rPr>
                      <m:t>𝒏</m:t>
                    </m:r>
                    <m:r>
                      <a:rPr lang="pt-BR" sz="2400" i="1" kern="100">
                        <a:effectLst/>
                        <a:latin typeface="Cambria Math" panose="02040503050406030204" pitchFamily="18" charset="0"/>
                        <a:ea typeface="Calibri" panose="020F0502020204030204" pitchFamily="34" charset="0"/>
                        <a:cs typeface="Calibri" panose="020F0502020204030204" pitchFamily="34"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5CA65D0-3A4F-B60E-7A1C-4A9CE6D71688}"/>
                  </a:ext>
                </a:extLst>
              </p:cNvPr>
              <p:cNvSpPr txBox="1">
                <a:spLocks noRot="1" noChangeAspect="1" noMove="1" noResize="1" noEditPoints="1" noAdjustHandles="1" noChangeArrowheads="1" noChangeShapeType="1" noTextEdit="1"/>
              </p:cNvSpPr>
              <p:nvPr/>
            </p:nvSpPr>
            <p:spPr>
              <a:xfrm>
                <a:off x="177864" y="752475"/>
                <a:ext cx="5846414" cy="1257652"/>
              </a:xfrm>
              <a:prstGeom prst="rect">
                <a:avLst/>
              </a:prstGeom>
              <a:blipFill>
                <a:blip r:embed="rId2"/>
                <a:stretch>
                  <a:fillRect l="-1564" t="-3865" r="-1668" b="-9662"/>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32C983FE-02B0-FDB2-CE75-6B8CA3157636}"/>
              </a:ext>
            </a:extLst>
          </p:cNvPr>
          <p:cNvPicPr>
            <a:picLocks noChangeAspect="1"/>
          </p:cNvPicPr>
          <p:nvPr/>
        </p:nvPicPr>
        <p:blipFill>
          <a:blip r:embed="rId3"/>
          <a:stretch>
            <a:fillRect/>
          </a:stretch>
        </p:blipFill>
        <p:spPr>
          <a:xfrm>
            <a:off x="460058" y="2123396"/>
            <a:ext cx="5400000" cy="1186813"/>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D3BE8E0-5FAC-B252-8AC4-313068C10F36}"/>
                  </a:ext>
                </a:extLst>
              </p:cNvPr>
              <p:cNvSpPr txBox="1"/>
              <p:nvPr/>
            </p:nvSpPr>
            <p:spPr>
              <a:xfrm>
                <a:off x="177864" y="3310209"/>
                <a:ext cx="5846417" cy="3107774"/>
              </a:xfrm>
              <a:prstGeom prst="rect">
                <a:avLst/>
              </a:prstGeom>
              <a:noFill/>
            </p:spPr>
            <p:txBody>
              <a:bodyPr wrap="square">
                <a:spAutoFit/>
              </a:bodyPr>
              <a:lstStyle/>
              <a:p>
                <a:pPr>
                  <a:lnSpc>
                    <a:spcPct val="115000"/>
                  </a:lnSpc>
                </a:pP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300" dirty="0">
                  <a:solidFill>
                    <a:srgbClr val="000000"/>
                  </a:solidFill>
                  <a:latin typeface="Arial" panose="020B0604020202020204" pitchFamily="34" charset="0"/>
                  <a:ea typeface="Calibri" panose="020F0502020204030204" pitchFamily="34" charset="0"/>
                </a:endParaRPr>
              </a:p>
              <a:p>
                <a:pPr>
                  <a:lnSpc>
                    <a:spcPct val="150000"/>
                  </a:lnSpc>
                </a:pPr>
                <a14:m>
                  <m:oMathPara xmlns:m="http://schemas.openxmlformats.org/officeDocument/2006/math">
                    <m:oMathParaPr>
                      <m:jc m:val="left"/>
                    </m:oMathParaPr>
                    <m:oMath xmlns:m="http://schemas.openxmlformats.org/officeDocument/2006/math">
                      <m:r>
                        <a:rPr lang="pt-BR" sz="2100" b="0" i="1">
                          <a:solidFill>
                            <a:srgbClr val="000000"/>
                          </a:solidFill>
                          <a:effectLst/>
                          <a:latin typeface="Cambria Math" panose="02040503050406030204" pitchFamily="18" charset="0"/>
                          <a:ea typeface="Calibri" panose="020F0502020204030204" pitchFamily="34" charset="0"/>
                        </a:rPr>
                        <m:t>(4</m:t>
                      </m:r>
                      <m:sSup>
                        <m:sSupPr>
                          <m:ctrlPr>
                            <a:rPr lang="pt-BR" sz="2100" i="1">
                              <a:solidFill>
                                <a:srgbClr val="000000"/>
                              </a:solidFill>
                              <a:effectLst/>
                              <a:latin typeface="Cambria Math" panose="02040503050406030204" pitchFamily="18" charset="0"/>
                              <a:ea typeface="Calibri" panose="020F0502020204030204" pitchFamily="34" charset="0"/>
                            </a:rPr>
                          </m:ctrlPr>
                        </m:sSupPr>
                        <m:e>
                          <m:r>
                            <a:rPr lang="pt-BR" sz="2100" b="0" i="1">
                              <a:solidFill>
                                <a:srgbClr val="000000"/>
                              </a:solidFill>
                              <a:effectLst/>
                              <a:latin typeface="Cambria Math" panose="02040503050406030204" pitchFamily="18" charset="0"/>
                              <a:ea typeface="Calibri" panose="020F0502020204030204" pitchFamily="34" charset="0"/>
                            </a:rPr>
                            <m:t>𝑥</m:t>
                          </m:r>
                        </m:e>
                        <m:sup>
                          <m:r>
                            <a:rPr lang="pt-BR" sz="2100" b="0" i="1">
                              <a:solidFill>
                                <a:srgbClr val="000000"/>
                              </a:solidFill>
                              <a:effectLst/>
                              <a:latin typeface="Cambria Math" panose="02040503050406030204" pitchFamily="18" charset="0"/>
                              <a:ea typeface="Calibri" panose="020F0502020204030204" pitchFamily="34" charset="0"/>
                            </a:rPr>
                            <m:t>2</m:t>
                          </m:r>
                        </m:sup>
                      </m:sSup>
                      <m:r>
                        <a:rPr lang="pt-BR" sz="2100" b="0" i="1">
                          <a:solidFill>
                            <a:srgbClr val="000000"/>
                          </a:solidFill>
                          <a:effectLst/>
                          <a:latin typeface="Cambria Math" panose="02040503050406030204" pitchFamily="18" charset="0"/>
                          <a:ea typeface="Calibri" panose="020F0502020204030204" pitchFamily="34" charset="0"/>
                        </a:rPr>
                        <m:t>–7</m:t>
                      </m:r>
                      <m:r>
                        <a:rPr lang="pt-BR" sz="2100" b="0" i="1">
                          <a:solidFill>
                            <a:srgbClr val="000000"/>
                          </a:solidFill>
                          <a:effectLst/>
                          <a:latin typeface="Cambria Math" panose="02040503050406030204" pitchFamily="18" charset="0"/>
                          <a:ea typeface="Calibri" panose="020F0502020204030204" pitchFamily="34" charset="0"/>
                        </a:rPr>
                        <m:t>𝑥</m:t>
                      </m:r>
                      <m:r>
                        <a:rPr lang="pt-BR" sz="2100" b="0" i="1">
                          <a:solidFill>
                            <a:srgbClr val="000000"/>
                          </a:solidFill>
                          <a:effectLst/>
                          <a:latin typeface="Cambria Math" panose="02040503050406030204" pitchFamily="18" charset="0"/>
                          <a:ea typeface="Calibri" panose="020F0502020204030204" pitchFamily="34" charset="0"/>
                        </a:rPr>
                        <m:t>+2)+(3</m:t>
                      </m:r>
                      <m:sSup>
                        <m:sSupPr>
                          <m:ctrlPr>
                            <a:rPr lang="pt-BR" sz="2100" i="1">
                              <a:solidFill>
                                <a:srgbClr val="000000"/>
                              </a:solidFill>
                              <a:effectLst/>
                              <a:latin typeface="Cambria Math" panose="02040503050406030204" pitchFamily="18" charset="0"/>
                              <a:ea typeface="Calibri" panose="020F0502020204030204" pitchFamily="34" charset="0"/>
                            </a:rPr>
                          </m:ctrlPr>
                        </m:sSupPr>
                        <m:e>
                          <m:r>
                            <a:rPr lang="pt-BR" sz="2100" b="0" i="1">
                              <a:solidFill>
                                <a:srgbClr val="000000"/>
                              </a:solidFill>
                              <a:effectLst/>
                              <a:latin typeface="Cambria Math" panose="02040503050406030204" pitchFamily="18" charset="0"/>
                              <a:ea typeface="Calibri" panose="020F0502020204030204" pitchFamily="34" charset="0"/>
                            </a:rPr>
                            <m:t>𝑥</m:t>
                          </m:r>
                        </m:e>
                        <m:sup>
                          <m:r>
                            <a:rPr lang="pt-BR" sz="2100" b="0" i="1">
                              <a:solidFill>
                                <a:srgbClr val="000000"/>
                              </a:solidFill>
                              <a:effectLst/>
                              <a:latin typeface="Cambria Math" panose="02040503050406030204" pitchFamily="18" charset="0"/>
                              <a:ea typeface="Calibri" panose="020F0502020204030204" pitchFamily="34" charset="0"/>
                            </a:rPr>
                            <m:t>2</m:t>
                          </m:r>
                        </m:sup>
                      </m:sSup>
                      <m:r>
                        <a:rPr lang="pt-BR" sz="2100" b="0" i="1" smtClean="0">
                          <a:solidFill>
                            <a:srgbClr val="000000"/>
                          </a:solidFill>
                          <a:effectLst/>
                          <a:latin typeface="Cambria Math" panose="02040503050406030204" pitchFamily="18" charset="0"/>
                          <a:ea typeface="Calibri" panose="020F0502020204030204" pitchFamily="34" charset="0"/>
                        </a:rPr>
                        <m:t>+</m:t>
                      </m:r>
                      <m:r>
                        <a:rPr lang="pt-BR" sz="2100" b="0" i="1">
                          <a:solidFill>
                            <a:srgbClr val="000000"/>
                          </a:solidFill>
                          <a:effectLst/>
                          <a:latin typeface="Cambria Math" panose="02040503050406030204" pitchFamily="18" charset="0"/>
                          <a:ea typeface="Calibri" panose="020F0502020204030204" pitchFamily="34" charset="0"/>
                        </a:rPr>
                        <m:t>2</m:t>
                      </m:r>
                      <m:r>
                        <a:rPr lang="pt-BR" sz="2100" b="0" i="1" smtClean="0">
                          <a:solidFill>
                            <a:srgbClr val="000000"/>
                          </a:solidFill>
                          <a:effectLst/>
                          <a:latin typeface="Cambria Math" panose="02040503050406030204" pitchFamily="18" charset="0"/>
                          <a:ea typeface="Calibri" panose="020F0502020204030204" pitchFamily="34" charset="0"/>
                        </a:rPr>
                        <m:t>𝑥</m:t>
                      </m:r>
                      <m:r>
                        <a:rPr lang="pt-BR" sz="2100" b="0" i="1" smtClean="0">
                          <a:solidFill>
                            <a:srgbClr val="000000"/>
                          </a:solidFill>
                          <a:effectLst/>
                          <a:latin typeface="Cambria Math" panose="02040503050406030204" pitchFamily="18" charset="0"/>
                          <a:ea typeface="Calibri" panose="020F0502020204030204" pitchFamily="34" charset="0"/>
                        </a:rPr>
                        <m:t> +3) –(2</m:t>
                      </m:r>
                      <m:sSup>
                        <m:sSupPr>
                          <m:ctrlPr>
                            <a:rPr lang="pt-BR" sz="2100" i="1">
                              <a:solidFill>
                                <a:srgbClr val="000000"/>
                              </a:solidFill>
                              <a:effectLst/>
                              <a:latin typeface="Cambria Math" panose="02040503050406030204" pitchFamily="18" charset="0"/>
                              <a:ea typeface="Calibri" panose="020F0502020204030204" pitchFamily="34" charset="0"/>
                            </a:rPr>
                          </m:ctrlPr>
                        </m:sSupPr>
                        <m:e>
                          <m:r>
                            <a:rPr lang="pt-BR" sz="2100" b="0" i="1">
                              <a:solidFill>
                                <a:srgbClr val="000000"/>
                              </a:solidFill>
                              <a:effectLst/>
                              <a:latin typeface="Cambria Math" panose="02040503050406030204" pitchFamily="18" charset="0"/>
                              <a:ea typeface="Calibri" panose="020F0502020204030204" pitchFamily="34" charset="0"/>
                            </a:rPr>
                            <m:t>𝑥</m:t>
                          </m:r>
                        </m:e>
                        <m:sup>
                          <m:r>
                            <a:rPr lang="pt-BR" sz="2100" b="0" i="1">
                              <a:solidFill>
                                <a:srgbClr val="000000"/>
                              </a:solidFill>
                              <a:effectLst/>
                              <a:latin typeface="Cambria Math" panose="02040503050406030204" pitchFamily="18" charset="0"/>
                              <a:ea typeface="Calibri" panose="020F0502020204030204" pitchFamily="34" charset="0"/>
                            </a:rPr>
                            <m:t>2</m:t>
                          </m:r>
                        </m:sup>
                      </m:sSup>
                      <m:r>
                        <a:rPr lang="pt-BR" sz="2100" b="0" i="1">
                          <a:solidFill>
                            <a:srgbClr val="000000"/>
                          </a:solidFill>
                          <a:effectLst/>
                          <a:latin typeface="Cambria Math" panose="02040503050406030204" pitchFamily="18" charset="0"/>
                          <a:ea typeface="Calibri" panose="020F0502020204030204" pitchFamily="34" charset="0"/>
                        </a:rPr>
                        <m:t>–</m:t>
                      </m:r>
                      <m:r>
                        <a:rPr lang="pt-BR" sz="2100" b="0" i="1">
                          <a:solidFill>
                            <a:srgbClr val="000000"/>
                          </a:solidFill>
                          <a:effectLst/>
                          <a:latin typeface="Cambria Math" panose="02040503050406030204" pitchFamily="18" charset="0"/>
                          <a:ea typeface="Calibri" panose="020F0502020204030204" pitchFamily="34" charset="0"/>
                        </a:rPr>
                        <m:t>𝑥</m:t>
                      </m:r>
                      <m:r>
                        <a:rPr lang="pt-BR" sz="2100" b="0" i="1">
                          <a:solidFill>
                            <a:srgbClr val="000000"/>
                          </a:solidFill>
                          <a:effectLst/>
                          <a:latin typeface="Cambria Math" panose="02040503050406030204" pitchFamily="18" charset="0"/>
                          <a:ea typeface="Calibri" panose="020F0502020204030204" pitchFamily="34" charset="0"/>
                        </a:rPr>
                        <m:t>+6)=</m:t>
                      </m:r>
                    </m:oMath>
                  </m:oMathPara>
                </a14:m>
                <a:endParaRPr lang="pt-BR" sz="2100" dirty="0">
                  <a:solidFill>
                    <a:srgbClr val="000000"/>
                  </a:solidFill>
                  <a:effectLst/>
                  <a:latin typeface="Arial" panose="020B0604020202020204" pitchFamily="34" charset="0"/>
                  <a:ea typeface="Calibri" panose="020F0502020204030204" pitchFamily="34" charset="0"/>
                </a:endParaRPr>
              </a:p>
              <a:p>
                <a:pPr>
                  <a:lnSpc>
                    <a:spcPct val="150000"/>
                  </a:lnSpc>
                </a:pPr>
                <a14:m>
                  <m:oMathPara xmlns:m="http://schemas.openxmlformats.org/officeDocument/2006/math">
                    <m:oMathParaPr>
                      <m:jc m:val="centerGroup"/>
                    </m:oMathParaPr>
                    <m:oMath xmlns:m="http://schemas.openxmlformats.org/officeDocument/2006/math">
                      <m:r>
                        <a:rPr lang="pt-BR" sz="2300" b="0" i="1">
                          <a:solidFill>
                            <a:srgbClr val="000000"/>
                          </a:solidFill>
                          <a:effectLst/>
                          <a:latin typeface="Cambria Math" panose="02040503050406030204" pitchFamily="18" charset="0"/>
                          <a:ea typeface="Calibri" panose="020F0502020204030204" pitchFamily="34" charset="0"/>
                        </a:rPr>
                        <m:t>4</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b="0" i="1">
                              <a:solidFill>
                                <a:srgbClr val="000000"/>
                              </a:solidFill>
                              <a:effectLst/>
                              <a:latin typeface="Cambria Math" panose="02040503050406030204" pitchFamily="18" charset="0"/>
                              <a:ea typeface="Calibri" panose="020F0502020204030204" pitchFamily="34" charset="0"/>
                            </a:rPr>
                            <m:t>𝑥</m:t>
                          </m:r>
                        </m:e>
                        <m:sup>
                          <m:r>
                            <a:rPr lang="pt-BR" sz="2300" b="0" i="1">
                              <a:solidFill>
                                <a:srgbClr val="000000"/>
                              </a:solidFill>
                              <a:effectLst/>
                              <a:latin typeface="Cambria Math" panose="02040503050406030204" pitchFamily="18" charset="0"/>
                              <a:ea typeface="Calibri" panose="020F0502020204030204" pitchFamily="34" charset="0"/>
                            </a:rPr>
                            <m:t>2</m:t>
                          </m:r>
                        </m:sup>
                      </m:sSup>
                      <m:r>
                        <a:rPr lang="pt-BR" sz="2300" b="0" i="1">
                          <a:solidFill>
                            <a:srgbClr val="000000"/>
                          </a:solidFill>
                          <a:effectLst/>
                          <a:latin typeface="Cambria Math" panose="02040503050406030204" pitchFamily="18" charset="0"/>
                          <a:ea typeface="Calibri" panose="020F0502020204030204" pitchFamily="34" charset="0"/>
                        </a:rPr>
                        <m:t>–7</m:t>
                      </m:r>
                      <m:r>
                        <a:rPr lang="pt-BR" sz="2300" b="0" i="1">
                          <a:solidFill>
                            <a:srgbClr val="000000"/>
                          </a:solidFill>
                          <a:effectLst/>
                          <a:latin typeface="Cambria Math" panose="02040503050406030204" pitchFamily="18" charset="0"/>
                          <a:ea typeface="Calibri" panose="020F0502020204030204" pitchFamily="34" charset="0"/>
                        </a:rPr>
                        <m:t>𝑥</m:t>
                      </m:r>
                      <m:r>
                        <a:rPr lang="pt-BR" sz="2300" b="0" i="1">
                          <a:solidFill>
                            <a:srgbClr val="000000"/>
                          </a:solidFill>
                          <a:effectLst/>
                          <a:latin typeface="Cambria Math" panose="02040503050406030204" pitchFamily="18" charset="0"/>
                          <a:ea typeface="Calibri" panose="020F0502020204030204" pitchFamily="34" charset="0"/>
                        </a:rPr>
                        <m:t>+2+3</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b="0" i="1">
                              <a:solidFill>
                                <a:srgbClr val="000000"/>
                              </a:solidFill>
                              <a:effectLst/>
                              <a:latin typeface="Cambria Math" panose="02040503050406030204" pitchFamily="18" charset="0"/>
                              <a:ea typeface="Calibri" panose="020F0502020204030204" pitchFamily="34" charset="0"/>
                            </a:rPr>
                            <m:t>𝑥</m:t>
                          </m:r>
                        </m:e>
                        <m:sup>
                          <m:r>
                            <a:rPr lang="pt-BR" sz="2300" b="0" i="1">
                              <a:solidFill>
                                <a:srgbClr val="000000"/>
                              </a:solidFill>
                              <a:effectLst/>
                              <a:latin typeface="Cambria Math" panose="02040503050406030204" pitchFamily="18" charset="0"/>
                              <a:ea typeface="Calibri" panose="020F0502020204030204" pitchFamily="34" charset="0"/>
                            </a:rPr>
                            <m:t>2</m:t>
                          </m:r>
                        </m:sup>
                      </m:sSup>
                      <m:r>
                        <a:rPr lang="pt-BR" sz="2300" b="0" i="1">
                          <a:solidFill>
                            <a:srgbClr val="000000"/>
                          </a:solidFill>
                          <a:effectLst/>
                          <a:latin typeface="Cambria Math" panose="02040503050406030204" pitchFamily="18" charset="0"/>
                          <a:ea typeface="Calibri" panose="020F0502020204030204" pitchFamily="34" charset="0"/>
                        </a:rPr>
                        <m:t>+2</m:t>
                      </m:r>
                      <m:r>
                        <a:rPr lang="pt-BR" sz="2300" b="0" i="1">
                          <a:solidFill>
                            <a:srgbClr val="000000"/>
                          </a:solidFill>
                          <a:effectLst/>
                          <a:latin typeface="Cambria Math" panose="02040503050406030204" pitchFamily="18" charset="0"/>
                          <a:ea typeface="Calibri" panose="020F0502020204030204" pitchFamily="34" charset="0"/>
                        </a:rPr>
                        <m:t>𝑥</m:t>
                      </m:r>
                      <m:r>
                        <a:rPr lang="pt-BR" sz="2300" b="0" i="1">
                          <a:solidFill>
                            <a:srgbClr val="000000"/>
                          </a:solidFill>
                          <a:effectLst/>
                          <a:latin typeface="Cambria Math" panose="02040503050406030204" pitchFamily="18" charset="0"/>
                          <a:ea typeface="Calibri" panose="020F0502020204030204" pitchFamily="34" charset="0"/>
                        </a:rPr>
                        <m:t>+3–2</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b="0" i="1">
                              <a:solidFill>
                                <a:srgbClr val="000000"/>
                              </a:solidFill>
                              <a:effectLst/>
                              <a:latin typeface="Cambria Math" panose="02040503050406030204" pitchFamily="18" charset="0"/>
                              <a:ea typeface="Calibri" panose="020F0502020204030204" pitchFamily="34" charset="0"/>
                            </a:rPr>
                            <m:t>𝑥</m:t>
                          </m:r>
                        </m:e>
                        <m:sup>
                          <m:r>
                            <a:rPr lang="pt-BR" sz="2300" b="0" i="1">
                              <a:solidFill>
                                <a:srgbClr val="000000"/>
                              </a:solidFill>
                              <a:effectLst/>
                              <a:latin typeface="Cambria Math" panose="02040503050406030204" pitchFamily="18" charset="0"/>
                              <a:ea typeface="Calibri" panose="020F0502020204030204" pitchFamily="34" charset="0"/>
                            </a:rPr>
                            <m:t>2</m:t>
                          </m:r>
                        </m:sup>
                      </m:sSup>
                      <m:r>
                        <a:rPr lang="pt-BR" sz="2300" b="0" i="1">
                          <a:solidFill>
                            <a:srgbClr val="000000"/>
                          </a:solidFill>
                          <a:effectLst/>
                          <a:latin typeface="Cambria Math" panose="02040503050406030204" pitchFamily="18" charset="0"/>
                          <a:ea typeface="Calibri" panose="020F0502020204030204" pitchFamily="34" charset="0"/>
                        </a:rPr>
                        <m:t>+</m:t>
                      </m:r>
                      <m:r>
                        <a:rPr lang="pt-BR" sz="2300" b="0" i="1">
                          <a:solidFill>
                            <a:srgbClr val="000000"/>
                          </a:solidFill>
                          <a:effectLst/>
                          <a:latin typeface="Cambria Math" panose="02040503050406030204" pitchFamily="18" charset="0"/>
                          <a:ea typeface="Calibri" panose="020F0502020204030204" pitchFamily="34" charset="0"/>
                        </a:rPr>
                        <m:t>𝑥</m:t>
                      </m:r>
                      <m:r>
                        <a:rPr lang="pt-BR" sz="2300" b="0" i="1">
                          <a:solidFill>
                            <a:srgbClr val="000000"/>
                          </a:solidFill>
                          <a:effectLst/>
                          <a:latin typeface="Cambria Math" panose="02040503050406030204" pitchFamily="18" charset="0"/>
                          <a:ea typeface="Calibri" panose="020F0502020204030204" pitchFamily="34" charset="0"/>
                        </a:rPr>
                        <m:t>− 6 =</m:t>
                      </m:r>
                    </m:oMath>
                  </m:oMathPara>
                </a14:m>
                <a:endParaRPr lang="pt-BR" sz="2300" dirty="0">
                  <a:solidFill>
                    <a:srgbClr val="000000"/>
                  </a:solidFill>
                  <a:effectLst/>
                  <a:latin typeface="Arial" panose="020B0604020202020204" pitchFamily="34" charset="0"/>
                  <a:ea typeface="Calibri" panose="020F0502020204030204" pitchFamily="34" charset="0"/>
                </a:endParaRPr>
              </a:p>
              <a:p>
                <a:pPr>
                  <a:lnSpc>
                    <a:spcPct val="150000"/>
                  </a:lnSpc>
                </a:pPr>
                <a14:m>
                  <m:oMathPara xmlns:m="http://schemas.openxmlformats.org/officeDocument/2006/math">
                    <m:oMathParaPr>
                      <m:jc m:val="centerGroup"/>
                    </m:oMathParaPr>
                    <m:oMath xmlns:m="http://schemas.openxmlformats.org/officeDocument/2006/math">
                      <m:r>
                        <a:rPr lang="pt-BR" sz="2300" b="0" i="1">
                          <a:solidFill>
                            <a:srgbClr val="ED7D31"/>
                          </a:solidFill>
                          <a:effectLst/>
                          <a:latin typeface="Cambria Math" panose="02040503050406030204" pitchFamily="18" charset="0"/>
                          <a:ea typeface="Calibri" panose="020F0502020204030204" pitchFamily="34" charset="0"/>
                        </a:rPr>
                        <m:t>4</m:t>
                      </m:r>
                      <m:sSup>
                        <m:sSupPr>
                          <m:ctrlPr>
                            <a:rPr lang="pt-BR" sz="2300" i="1">
                              <a:solidFill>
                                <a:srgbClr val="ED7D31"/>
                              </a:solidFill>
                              <a:effectLst/>
                              <a:latin typeface="Cambria Math" panose="02040503050406030204" pitchFamily="18" charset="0"/>
                              <a:ea typeface="Calibri" panose="020F0502020204030204" pitchFamily="34" charset="0"/>
                            </a:rPr>
                          </m:ctrlPr>
                        </m:sSupPr>
                        <m:e>
                          <m:r>
                            <a:rPr lang="pt-BR" sz="2300" b="0" i="1">
                              <a:solidFill>
                                <a:srgbClr val="ED7D31"/>
                              </a:solidFill>
                              <a:effectLst/>
                              <a:latin typeface="Cambria Math" panose="02040503050406030204" pitchFamily="18" charset="0"/>
                              <a:ea typeface="Calibri" panose="020F0502020204030204" pitchFamily="34" charset="0"/>
                            </a:rPr>
                            <m:t>𝑥</m:t>
                          </m:r>
                        </m:e>
                        <m:sup>
                          <m:r>
                            <a:rPr lang="pt-BR" sz="2300" b="0" i="1">
                              <a:solidFill>
                                <a:srgbClr val="ED7D31"/>
                              </a:solidFill>
                              <a:effectLst/>
                              <a:latin typeface="Cambria Math" panose="02040503050406030204" pitchFamily="18" charset="0"/>
                              <a:ea typeface="Calibri" panose="020F0502020204030204" pitchFamily="34" charset="0"/>
                            </a:rPr>
                            <m:t>2</m:t>
                          </m:r>
                        </m:sup>
                      </m:sSup>
                      <m:r>
                        <a:rPr lang="pt-BR" sz="2300" b="0" i="1">
                          <a:solidFill>
                            <a:srgbClr val="000000"/>
                          </a:solidFill>
                          <a:effectLst/>
                          <a:latin typeface="Cambria Math" panose="02040503050406030204" pitchFamily="18" charset="0"/>
                          <a:ea typeface="Calibri" panose="020F0502020204030204" pitchFamily="34" charset="0"/>
                        </a:rPr>
                        <m:t> </m:t>
                      </m:r>
                      <m:r>
                        <a:rPr lang="pt-BR" sz="2300" b="0" i="1">
                          <a:solidFill>
                            <a:srgbClr val="5B9BD5"/>
                          </a:solidFill>
                          <a:effectLst/>
                          <a:latin typeface="Cambria Math" panose="02040503050406030204" pitchFamily="18" charset="0"/>
                          <a:ea typeface="Calibri" panose="020F0502020204030204" pitchFamily="34" charset="0"/>
                        </a:rPr>
                        <m:t>–7</m:t>
                      </m:r>
                      <m:r>
                        <a:rPr lang="pt-BR" sz="2300" b="0" i="1">
                          <a:solidFill>
                            <a:srgbClr val="5B9BD5"/>
                          </a:solidFill>
                          <a:effectLst/>
                          <a:latin typeface="Cambria Math" panose="02040503050406030204" pitchFamily="18" charset="0"/>
                          <a:ea typeface="Calibri" panose="020F0502020204030204" pitchFamily="34" charset="0"/>
                        </a:rPr>
                        <m:t>𝑥</m:t>
                      </m:r>
                      <m:r>
                        <a:rPr lang="pt-BR" sz="2300" b="0" i="1">
                          <a:solidFill>
                            <a:srgbClr val="FF0000"/>
                          </a:solidFill>
                          <a:effectLst/>
                          <a:latin typeface="Cambria Math" panose="02040503050406030204" pitchFamily="18" charset="0"/>
                          <a:ea typeface="Calibri" panose="020F0502020204030204" pitchFamily="34" charset="0"/>
                        </a:rPr>
                        <m:t>+2</m:t>
                      </m:r>
                      <m:r>
                        <a:rPr lang="pt-BR" sz="2300" b="0" i="1" smtClean="0">
                          <a:solidFill>
                            <a:srgbClr val="FF0000"/>
                          </a:solidFill>
                          <a:effectLst/>
                          <a:latin typeface="Cambria Math" panose="02040503050406030204" pitchFamily="18" charset="0"/>
                          <a:ea typeface="Calibri" panose="020F0502020204030204" pitchFamily="34" charset="0"/>
                        </a:rPr>
                        <m:t>+</m:t>
                      </m:r>
                      <m:r>
                        <a:rPr lang="pt-BR" sz="2300" b="0" i="1">
                          <a:solidFill>
                            <a:srgbClr val="ED7D31"/>
                          </a:solidFill>
                          <a:effectLst/>
                          <a:latin typeface="Cambria Math" panose="02040503050406030204" pitchFamily="18" charset="0"/>
                          <a:ea typeface="Calibri" panose="020F0502020204030204" pitchFamily="34" charset="0"/>
                        </a:rPr>
                        <m:t>3</m:t>
                      </m:r>
                      <m:sSup>
                        <m:sSupPr>
                          <m:ctrlPr>
                            <a:rPr lang="pt-BR" sz="2300" i="1">
                              <a:solidFill>
                                <a:srgbClr val="ED7D31"/>
                              </a:solidFill>
                              <a:effectLst/>
                              <a:latin typeface="Cambria Math" panose="02040503050406030204" pitchFamily="18" charset="0"/>
                              <a:ea typeface="Calibri" panose="020F0502020204030204" pitchFamily="34" charset="0"/>
                            </a:rPr>
                          </m:ctrlPr>
                        </m:sSupPr>
                        <m:e>
                          <m:r>
                            <a:rPr lang="pt-BR" sz="2300" b="0" i="1">
                              <a:solidFill>
                                <a:srgbClr val="ED7D31"/>
                              </a:solidFill>
                              <a:effectLst/>
                              <a:latin typeface="Cambria Math" panose="02040503050406030204" pitchFamily="18" charset="0"/>
                              <a:ea typeface="Calibri" panose="020F0502020204030204" pitchFamily="34" charset="0"/>
                            </a:rPr>
                            <m:t>𝑥</m:t>
                          </m:r>
                        </m:e>
                        <m:sup>
                          <m:r>
                            <a:rPr lang="pt-BR" sz="2300" b="0" i="1">
                              <a:solidFill>
                                <a:srgbClr val="ED7D31"/>
                              </a:solidFill>
                              <a:effectLst/>
                              <a:latin typeface="Cambria Math" panose="02040503050406030204" pitchFamily="18" charset="0"/>
                              <a:ea typeface="Calibri" panose="020F0502020204030204" pitchFamily="34" charset="0"/>
                            </a:rPr>
                            <m:t>2</m:t>
                          </m:r>
                        </m:sup>
                      </m:sSup>
                      <m:r>
                        <a:rPr lang="pt-BR" sz="2300" b="0" i="1">
                          <a:solidFill>
                            <a:srgbClr val="5B9BD5"/>
                          </a:solidFill>
                          <a:effectLst/>
                          <a:latin typeface="Cambria Math" panose="02040503050406030204" pitchFamily="18" charset="0"/>
                          <a:ea typeface="Calibri" panose="020F0502020204030204" pitchFamily="34" charset="0"/>
                        </a:rPr>
                        <m:t>+2</m:t>
                      </m:r>
                      <m:r>
                        <a:rPr lang="pt-BR" sz="2300" b="0" i="1">
                          <a:solidFill>
                            <a:srgbClr val="5B9BD5"/>
                          </a:solidFill>
                          <a:effectLst/>
                          <a:latin typeface="Cambria Math" panose="02040503050406030204" pitchFamily="18" charset="0"/>
                          <a:ea typeface="Calibri" panose="020F0502020204030204" pitchFamily="34" charset="0"/>
                        </a:rPr>
                        <m:t>𝑥</m:t>
                      </m:r>
                      <m:r>
                        <a:rPr lang="pt-BR" sz="2300" b="0" i="1">
                          <a:solidFill>
                            <a:srgbClr val="FF0000"/>
                          </a:solidFill>
                          <a:effectLst/>
                          <a:latin typeface="Cambria Math" panose="02040503050406030204" pitchFamily="18" charset="0"/>
                          <a:ea typeface="Calibri" panose="020F0502020204030204" pitchFamily="34" charset="0"/>
                        </a:rPr>
                        <m:t>+3</m:t>
                      </m:r>
                      <m:r>
                        <a:rPr lang="pt-BR" sz="2300" b="0" i="1">
                          <a:solidFill>
                            <a:srgbClr val="000000"/>
                          </a:solidFill>
                          <a:effectLst/>
                          <a:latin typeface="Cambria Math" panose="02040503050406030204" pitchFamily="18" charset="0"/>
                          <a:ea typeface="Calibri" panose="020F0502020204030204" pitchFamily="34" charset="0"/>
                        </a:rPr>
                        <m:t> </m:t>
                      </m:r>
                      <m:r>
                        <a:rPr lang="pt-BR" sz="2300" b="0" i="1">
                          <a:solidFill>
                            <a:srgbClr val="ED7D31"/>
                          </a:solidFill>
                          <a:effectLst/>
                          <a:latin typeface="Cambria Math" panose="02040503050406030204" pitchFamily="18" charset="0"/>
                          <a:ea typeface="Calibri" panose="020F0502020204030204" pitchFamily="34" charset="0"/>
                        </a:rPr>
                        <m:t>–2</m:t>
                      </m:r>
                      <m:sSup>
                        <m:sSupPr>
                          <m:ctrlPr>
                            <a:rPr lang="pt-BR" sz="2300" i="1">
                              <a:solidFill>
                                <a:srgbClr val="ED7D31"/>
                              </a:solidFill>
                              <a:effectLst/>
                              <a:latin typeface="Cambria Math" panose="02040503050406030204" pitchFamily="18" charset="0"/>
                              <a:ea typeface="Calibri" panose="020F0502020204030204" pitchFamily="34" charset="0"/>
                            </a:rPr>
                          </m:ctrlPr>
                        </m:sSupPr>
                        <m:e>
                          <m:r>
                            <a:rPr lang="pt-BR" sz="2300" b="0" i="1">
                              <a:solidFill>
                                <a:srgbClr val="ED7D31"/>
                              </a:solidFill>
                              <a:effectLst/>
                              <a:latin typeface="Cambria Math" panose="02040503050406030204" pitchFamily="18" charset="0"/>
                              <a:ea typeface="Calibri" panose="020F0502020204030204" pitchFamily="34" charset="0"/>
                            </a:rPr>
                            <m:t>𝑥</m:t>
                          </m:r>
                        </m:e>
                        <m:sup>
                          <m:r>
                            <a:rPr lang="pt-BR" sz="2300" b="0" i="1">
                              <a:solidFill>
                                <a:srgbClr val="ED7D31"/>
                              </a:solidFill>
                              <a:effectLst/>
                              <a:latin typeface="Cambria Math" panose="02040503050406030204" pitchFamily="18" charset="0"/>
                              <a:ea typeface="Calibri" panose="020F0502020204030204" pitchFamily="34" charset="0"/>
                            </a:rPr>
                            <m:t>2</m:t>
                          </m:r>
                        </m:sup>
                      </m:sSup>
                      <m:r>
                        <a:rPr lang="pt-BR" sz="2300" b="0" i="1">
                          <a:solidFill>
                            <a:srgbClr val="5B9BD5"/>
                          </a:solidFill>
                          <a:effectLst/>
                          <a:latin typeface="Cambria Math" panose="02040503050406030204" pitchFamily="18" charset="0"/>
                          <a:ea typeface="Calibri" panose="020F0502020204030204" pitchFamily="34" charset="0"/>
                        </a:rPr>
                        <m:t>+</m:t>
                      </m:r>
                      <m:r>
                        <a:rPr lang="pt-BR" sz="2300" b="0" i="1">
                          <a:solidFill>
                            <a:srgbClr val="5B9BD5"/>
                          </a:solidFill>
                          <a:effectLst/>
                          <a:latin typeface="Cambria Math" panose="02040503050406030204" pitchFamily="18" charset="0"/>
                          <a:ea typeface="Calibri" panose="020F0502020204030204" pitchFamily="34" charset="0"/>
                        </a:rPr>
                        <m:t>𝑥</m:t>
                      </m:r>
                      <m:r>
                        <a:rPr lang="pt-BR" sz="2300" b="0" i="1">
                          <a:solidFill>
                            <a:srgbClr val="FF0000"/>
                          </a:solidFill>
                          <a:effectLst/>
                          <a:latin typeface="Cambria Math" panose="02040503050406030204" pitchFamily="18" charset="0"/>
                          <a:ea typeface="Calibri" panose="020F0502020204030204" pitchFamily="34" charset="0"/>
                        </a:rPr>
                        <m:t>−6</m:t>
                      </m:r>
                      <m:r>
                        <a:rPr lang="pt-BR" sz="2300" b="0" i="1">
                          <a:solidFill>
                            <a:srgbClr val="000000"/>
                          </a:solidFill>
                          <a:effectLst/>
                          <a:latin typeface="Cambria Math" panose="02040503050406030204" pitchFamily="18" charset="0"/>
                          <a:ea typeface="Calibri" panose="020F0502020204030204" pitchFamily="34" charset="0"/>
                        </a:rPr>
                        <m:t>=</m:t>
                      </m:r>
                    </m:oMath>
                  </m:oMathPara>
                </a14:m>
                <a:endParaRPr lang="pt-BR" sz="2300" dirty="0">
                  <a:solidFill>
                    <a:srgbClr val="000000"/>
                  </a:solidFill>
                  <a:effectLst/>
                  <a:latin typeface="Arial" panose="020B0604020202020204" pitchFamily="34" charset="0"/>
                  <a:ea typeface="Calibri" panose="020F0502020204030204" pitchFamily="34" charset="0"/>
                </a:endParaRPr>
              </a:p>
              <a:p>
                <a:pPr>
                  <a:lnSpc>
                    <a:spcPct val="150000"/>
                  </a:lnSpc>
                </a:pPr>
                <a14:m>
                  <m:oMathPara xmlns:m="http://schemas.openxmlformats.org/officeDocument/2006/math">
                    <m:oMathParaPr>
                      <m:jc m:val="centerGroup"/>
                    </m:oMathParaPr>
                    <m:oMath xmlns:m="http://schemas.openxmlformats.org/officeDocument/2006/math">
                      <m:r>
                        <a:rPr lang="pt-BR" sz="2300" b="0" i="1">
                          <a:solidFill>
                            <a:srgbClr val="ED7D31"/>
                          </a:solidFill>
                          <a:effectLst/>
                          <a:latin typeface="Cambria Math" panose="02040503050406030204" pitchFamily="18" charset="0"/>
                          <a:ea typeface="Calibri" panose="020F0502020204030204" pitchFamily="34" charset="0"/>
                        </a:rPr>
                        <m:t>4</m:t>
                      </m:r>
                      <m:sSup>
                        <m:sSupPr>
                          <m:ctrlPr>
                            <a:rPr lang="pt-BR" sz="2300" i="1">
                              <a:solidFill>
                                <a:srgbClr val="ED7D31"/>
                              </a:solidFill>
                              <a:effectLst/>
                              <a:latin typeface="Cambria Math" panose="02040503050406030204" pitchFamily="18" charset="0"/>
                              <a:ea typeface="Calibri" panose="020F0502020204030204" pitchFamily="34" charset="0"/>
                            </a:rPr>
                          </m:ctrlPr>
                        </m:sSupPr>
                        <m:e>
                          <m:r>
                            <a:rPr lang="pt-BR" sz="2300" b="0" i="1">
                              <a:solidFill>
                                <a:srgbClr val="ED7D31"/>
                              </a:solidFill>
                              <a:effectLst/>
                              <a:latin typeface="Cambria Math" panose="02040503050406030204" pitchFamily="18" charset="0"/>
                              <a:ea typeface="Calibri" panose="020F0502020204030204" pitchFamily="34" charset="0"/>
                            </a:rPr>
                            <m:t>𝑥</m:t>
                          </m:r>
                        </m:e>
                        <m:sup>
                          <m:r>
                            <a:rPr lang="pt-BR" sz="2300" b="0" i="1">
                              <a:solidFill>
                                <a:srgbClr val="ED7D31"/>
                              </a:solidFill>
                              <a:effectLst/>
                              <a:latin typeface="Cambria Math" panose="02040503050406030204" pitchFamily="18" charset="0"/>
                              <a:ea typeface="Calibri" panose="020F0502020204030204" pitchFamily="34" charset="0"/>
                            </a:rPr>
                            <m:t>2</m:t>
                          </m:r>
                        </m:sup>
                      </m:sSup>
                      <m:r>
                        <a:rPr lang="pt-BR" sz="2300" b="0" i="1">
                          <a:solidFill>
                            <a:srgbClr val="ED7D31"/>
                          </a:solidFill>
                          <a:effectLst/>
                          <a:latin typeface="Cambria Math" panose="02040503050406030204" pitchFamily="18" charset="0"/>
                          <a:ea typeface="Calibri" panose="020F0502020204030204" pitchFamily="34" charset="0"/>
                        </a:rPr>
                        <m:t>+3</m:t>
                      </m:r>
                      <m:sSup>
                        <m:sSupPr>
                          <m:ctrlPr>
                            <a:rPr lang="pt-BR" sz="2300" i="1">
                              <a:solidFill>
                                <a:srgbClr val="ED7D31"/>
                              </a:solidFill>
                              <a:effectLst/>
                              <a:latin typeface="Cambria Math" panose="02040503050406030204" pitchFamily="18" charset="0"/>
                              <a:ea typeface="Calibri" panose="020F0502020204030204" pitchFamily="34" charset="0"/>
                            </a:rPr>
                          </m:ctrlPr>
                        </m:sSupPr>
                        <m:e>
                          <m:r>
                            <a:rPr lang="pt-BR" sz="2300" b="0" i="1">
                              <a:solidFill>
                                <a:srgbClr val="ED7D31"/>
                              </a:solidFill>
                              <a:effectLst/>
                              <a:latin typeface="Cambria Math" panose="02040503050406030204" pitchFamily="18" charset="0"/>
                              <a:ea typeface="Calibri" panose="020F0502020204030204" pitchFamily="34" charset="0"/>
                            </a:rPr>
                            <m:t>𝑥</m:t>
                          </m:r>
                        </m:e>
                        <m:sup>
                          <m:r>
                            <a:rPr lang="pt-BR" sz="2300" b="0" i="1">
                              <a:solidFill>
                                <a:srgbClr val="ED7D31"/>
                              </a:solidFill>
                              <a:effectLst/>
                              <a:latin typeface="Cambria Math" panose="02040503050406030204" pitchFamily="18" charset="0"/>
                              <a:ea typeface="Calibri" panose="020F0502020204030204" pitchFamily="34" charset="0"/>
                            </a:rPr>
                            <m:t>2</m:t>
                          </m:r>
                        </m:sup>
                      </m:sSup>
                      <m:r>
                        <a:rPr lang="pt-BR" sz="2300" b="0" i="1">
                          <a:solidFill>
                            <a:srgbClr val="ED7D31"/>
                          </a:solidFill>
                          <a:effectLst/>
                          <a:latin typeface="Cambria Math" panose="02040503050406030204" pitchFamily="18" charset="0"/>
                          <a:ea typeface="Calibri" panose="020F0502020204030204" pitchFamily="34" charset="0"/>
                        </a:rPr>
                        <m:t>–2</m:t>
                      </m:r>
                      <m:sSup>
                        <m:sSupPr>
                          <m:ctrlPr>
                            <a:rPr lang="pt-BR" sz="2300" i="1">
                              <a:solidFill>
                                <a:srgbClr val="ED7D31"/>
                              </a:solidFill>
                              <a:effectLst/>
                              <a:latin typeface="Cambria Math" panose="02040503050406030204" pitchFamily="18" charset="0"/>
                              <a:ea typeface="Calibri" panose="020F0502020204030204" pitchFamily="34" charset="0"/>
                            </a:rPr>
                          </m:ctrlPr>
                        </m:sSupPr>
                        <m:e>
                          <m:r>
                            <a:rPr lang="pt-BR" sz="2300" b="0" i="1">
                              <a:solidFill>
                                <a:srgbClr val="ED7D31"/>
                              </a:solidFill>
                              <a:effectLst/>
                              <a:latin typeface="Cambria Math" panose="02040503050406030204" pitchFamily="18" charset="0"/>
                              <a:ea typeface="Calibri" panose="020F0502020204030204" pitchFamily="34" charset="0"/>
                            </a:rPr>
                            <m:t>𝑥</m:t>
                          </m:r>
                        </m:e>
                        <m:sup>
                          <m:r>
                            <a:rPr lang="pt-BR" sz="2300" b="0" i="1">
                              <a:solidFill>
                                <a:srgbClr val="ED7D31"/>
                              </a:solidFill>
                              <a:effectLst/>
                              <a:latin typeface="Cambria Math" panose="02040503050406030204" pitchFamily="18" charset="0"/>
                              <a:ea typeface="Calibri" panose="020F0502020204030204" pitchFamily="34" charset="0"/>
                            </a:rPr>
                            <m:t>2</m:t>
                          </m:r>
                        </m:sup>
                      </m:sSup>
                      <m:r>
                        <a:rPr lang="pt-BR" sz="2300" b="0" i="1">
                          <a:solidFill>
                            <a:srgbClr val="5B9BD5"/>
                          </a:solidFill>
                          <a:effectLst/>
                          <a:latin typeface="Cambria Math" panose="02040503050406030204" pitchFamily="18" charset="0"/>
                          <a:ea typeface="Calibri" panose="020F0502020204030204" pitchFamily="34" charset="0"/>
                        </a:rPr>
                        <m:t>–7</m:t>
                      </m:r>
                      <m:r>
                        <a:rPr lang="pt-BR" sz="2300" b="0" i="1" smtClean="0">
                          <a:solidFill>
                            <a:srgbClr val="5B9BD5"/>
                          </a:solidFill>
                          <a:effectLst/>
                          <a:latin typeface="Cambria Math" panose="02040503050406030204" pitchFamily="18" charset="0"/>
                          <a:ea typeface="Calibri" panose="020F0502020204030204" pitchFamily="34" charset="0"/>
                        </a:rPr>
                        <m:t>𝑥</m:t>
                      </m:r>
                      <m:r>
                        <a:rPr lang="pt-BR" sz="2300" b="0" i="1">
                          <a:solidFill>
                            <a:srgbClr val="5B9BD5"/>
                          </a:solidFill>
                          <a:effectLst/>
                          <a:latin typeface="Cambria Math" panose="02040503050406030204" pitchFamily="18" charset="0"/>
                          <a:ea typeface="Calibri" panose="020F0502020204030204" pitchFamily="34" charset="0"/>
                        </a:rPr>
                        <m:t>+2</m:t>
                      </m:r>
                      <m:r>
                        <a:rPr lang="pt-BR" sz="2300" b="0" i="1">
                          <a:solidFill>
                            <a:srgbClr val="5B9BD5"/>
                          </a:solidFill>
                          <a:effectLst/>
                          <a:latin typeface="Cambria Math" panose="02040503050406030204" pitchFamily="18" charset="0"/>
                          <a:ea typeface="Calibri" panose="020F0502020204030204" pitchFamily="34" charset="0"/>
                        </a:rPr>
                        <m:t>𝑥</m:t>
                      </m:r>
                      <m:r>
                        <a:rPr lang="pt-BR" sz="2300" b="0" i="1">
                          <a:solidFill>
                            <a:srgbClr val="5B9BD5"/>
                          </a:solidFill>
                          <a:effectLst/>
                          <a:latin typeface="Cambria Math" panose="02040503050406030204" pitchFamily="18" charset="0"/>
                          <a:ea typeface="Calibri" panose="020F0502020204030204" pitchFamily="34" charset="0"/>
                        </a:rPr>
                        <m:t>+</m:t>
                      </m:r>
                      <m:r>
                        <a:rPr lang="pt-BR" sz="2300" b="0" i="1">
                          <a:solidFill>
                            <a:srgbClr val="5B9BD5"/>
                          </a:solidFill>
                          <a:effectLst/>
                          <a:latin typeface="Cambria Math" panose="02040503050406030204" pitchFamily="18" charset="0"/>
                          <a:ea typeface="Calibri" panose="020F0502020204030204" pitchFamily="34" charset="0"/>
                        </a:rPr>
                        <m:t>𝑥</m:t>
                      </m:r>
                      <m:r>
                        <a:rPr lang="pt-BR" sz="2300" b="0" i="1">
                          <a:solidFill>
                            <a:srgbClr val="FF0000"/>
                          </a:solidFill>
                          <a:effectLst/>
                          <a:latin typeface="Cambria Math" panose="02040503050406030204" pitchFamily="18" charset="0"/>
                          <a:ea typeface="Calibri" panose="020F0502020204030204" pitchFamily="34" charset="0"/>
                        </a:rPr>
                        <m:t>+2+3−6 </m:t>
                      </m:r>
                      <m:r>
                        <a:rPr lang="pt-BR" sz="2300" b="0" i="1">
                          <a:solidFill>
                            <a:srgbClr val="000000"/>
                          </a:solidFill>
                          <a:effectLst/>
                          <a:latin typeface="Cambria Math" panose="02040503050406030204" pitchFamily="18" charset="0"/>
                          <a:ea typeface="Calibri" panose="020F0502020204030204" pitchFamily="34" charset="0"/>
                        </a:rPr>
                        <m:t>=</m:t>
                      </m:r>
                    </m:oMath>
                  </m:oMathPara>
                </a14:m>
                <a:endParaRPr lang="pt-BR" sz="2300" dirty="0">
                  <a:solidFill>
                    <a:srgbClr val="000000"/>
                  </a:solidFill>
                  <a:effectLst/>
                  <a:latin typeface="Arial" panose="020B0604020202020204" pitchFamily="34" charset="0"/>
                  <a:ea typeface="Calibri" panose="020F0502020204030204" pitchFamily="34" charset="0"/>
                </a:endParaRPr>
              </a:p>
              <a:p>
                <a:pPr>
                  <a:lnSpc>
                    <a:spcPct val="150000"/>
                  </a:lnSpc>
                </a:pPr>
                <a14:m>
                  <m:oMathPara xmlns:m="http://schemas.openxmlformats.org/officeDocument/2006/math">
                    <m:oMathParaPr>
                      <m:jc m:val="centerGroup"/>
                    </m:oMathParaPr>
                    <m:oMath xmlns:m="http://schemas.openxmlformats.org/officeDocument/2006/math">
                      <m:r>
                        <a:rPr lang="pt-BR" sz="2300" b="0" i="1">
                          <a:solidFill>
                            <a:srgbClr val="000000"/>
                          </a:solidFill>
                          <a:effectLst/>
                          <a:latin typeface="Cambria Math" panose="02040503050406030204" pitchFamily="18" charset="0"/>
                          <a:ea typeface="Calibri" panose="020F0502020204030204" pitchFamily="34" charset="0"/>
                        </a:rPr>
                        <m:t>5</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b="0" i="1">
                              <a:solidFill>
                                <a:srgbClr val="000000"/>
                              </a:solidFill>
                              <a:effectLst/>
                              <a:latin typeface="Cambria Math" panose="02040503050406030204" pitchFamily="18" charset="0"/>
                              <a:ea typeface="Calibri" panose="020F0502020204030204" pitchFamily="34" charset="0"/>
                            </a:rPr>
                            <m:t>𝑥</m:t>
                          </m:r>
                        </m:e>
                        <m:sup>
                          <m:r>
                            <a:rPr lang="pt-BR" sz="2300" b="0" i="1">
                              <a:solidFill>
                                <a:srgbClr val="000000"/>
                              </a:solidFill>
                              <a:effectLst/>
                              <a:latin typeface="Cambria Math" panose="02040503050406030204" pitchFamily="18" charset="0"/>
                              <a:ea typeface="Calibri" panose="020F0502020204030204" pitchFamily="34" charset="0"/>
                            </a:rPr>
                            <m:t>2</m:t>
                          </m:r>
                        </m:sup>
                      </m:sSup>
                      <m:r>
                        <a:rPr lang="pt-BR" sz="2300" b="0" i="1">
                          <a:solidFill>
                            <a:srgbClr val="000000"/>
                          </a:solidFill>
                          <a:effectLst/>
                          <a:latin typeface="Cambria Math" panose="02040503050406030204" pitchFamily="18" charset="0"/>
                          <a:ea typeface="Calibri" panose="020F0502020204030204" pitchFamily="34" charset="0"/>
                        </a:rPr>
                        <m:t> – 4</m:t>
                      </m:r>
                      <m:r>
                        <a:rPr lang="pt-BR" sz="2300" b="0" i="1">
                          <a:solidFill>
                            <a:srgbClr val="000000"/>
                          </a:solidFill>
                          <a:effectLst/>
                          <a:latin typeface="Cambria Math" panose="02040503050406030204" pitchFamily="18" charset="0"/>
                          <a:ea typeface="Calibri" panose="020F0502020204030204" pitchFamily="34" charset="0"/>
                        </a:rPr>
                        <m:t>𝑥</m:t>
                      </m:r>
                      <m:r>
                        <a:rPr lang="pt-BR" sz="2300" b="0" i="1">
                          <a:solidFill>
                            <a:srgbClr val="000000"/>
                          </a:solidFill>
                          <a:effectLst/>
                          <a:latin typeface="Cambria Math" panose="02040503050406030204" pitchFamily="18" charset="0"/>
                          <a:ea typeface="Calibri" panose="020F0502020204030204" pitchFamily="34" charset="0"/>
                        </a:rPr>
                        <m:t>−1</m:t>
                      </m:r>
                    </m:oMath>
                  </m:oMathPara>
                </a14:m>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9" name="CaixaDeTexto 8">
                <a:extLst>
                  <a:ext uri="{FF2B5EF4-FFF2-40B4-BE49-F238E27FC236}">
                    <a16:creationId xmlns:a16="http://schemas.microsoft.com/office/drawing/2014/main" id="{AD3BE8E0-5FAC-B252-8AC4-313068C10F36}"/>
                  </a:ext>
                </a:extLst>
              </p:cNvPr>
              <p:cNvSpPr txBox="1">
                <a:spLocks noRot="1" noChangeAspect="1" noMove="1" noResize="1" noEditPoints="1" noAdjustHandles="1" noChangeArrowheads="1" noChangeShapeType="1" noTextEdit="1"/>
              </p:cNvSpPr>
              <p:nvPr/>
            </p:nvSpPr>
            <p:spPr>
              <a:xfrm>
                <a:off x="177864" y="3310209"/>
                <a:ext cx="5846417" cy="3107774"/>
              </a:xfrm>
              <a:prstGeom prst="rect">
                <a:avLst/>
              </a:prstGeom>
              <a:blipFill>
                <a:blip r:embed="rId4"/>
                <a:stretch>
                  <a:fillRect l="-1460" t="-784"/>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DBCD0CBC-7F0C-7B51-DD89-EA18C3E1932C}"/>
              </a:ext>
            </a:extLst>
          </p:cNvPr>
          <p:cNvSpPr txBox="1"/>
          <p:nvPr/>
        </p:nvSpPr>
        <p:spPr>
          <a:xfrm>
            <a:off x="6167720" y="752475"/>
            <a:ext cx="5782230" cy="480516"/>
          </a:xfrm>
          <a:prstGeom prst="rect">
            <a:avLst/>
          </a:prstGeom>
          <a:noFill/>
        </p:spPr>
        <p:txBody>
          <a:bodyPr wrap="square">
            <a:spAutoFit/>
          </a:bodyPr>
          <a:lstStyle/>
          <a:p>
            <a:pPr algn="ctr">
              <a:lnSpc>
                <a:spcPct val="115000"/>
              </a:lnSpc>
            </a:pPr>
            <a:r>
              <a:rPr lang="pt-BR" sz="2400" b="1" u="sng" dirty="0">
                <a:solidFill>
                  <a:srgbClr val="000000"/>
                </a:solidFill>
                <a:effectLst/>
                <a:latin typeface="Arial Narrow" panose="020B0606020202030204" pitchFamily="34" charset="0"/>
                <a:ea typeface="Calibri" panose="020F0502020204030204" pitchFamily="34" charset="0"/>
              </a:rPr>
              <a:t>Multiplicação de Monômio por Polinômio</a:t>
            </a:r>
            <a:endParaRPr lang="pt-BR" sz="2800" dirty="0">
              <a:solidFill>
                <a:srgbClr val="000000"/>
              </a:solidFill>
              <a:effectLst/>
              <a:latin typeface="Arial" panose="020B0604020202020204" pitchFamily="34" charset="0"/>
              <a:ea typeface="Calibri" panose="020F0502020204030204" pitchFamily="34" charset="0"/>
            </a:endParaRPr>
          </a:p>
        </p:txBody>
      </p:sp>
      <p:pic>
        <p:nvPicPr>
          <p:cNvPr id="13" name="Imagem 12">
            <a:extLst>
              <a:ext uri="{FF2B5EF4-FFF2-40B4-BE49-F238E27FC236}">
                <a16:creationId xmlns:a16="http://schemas.microsoft.com/office/drawing/2014/main" id="{0C419F0C-7806-88EF-3874-0F212E390238}"/>
              </a:ext>
            </a:extLst>
          </p:cNvPr>
          <p:cNvPicPr>
            <a:picLocks noChangeAspect="1"/>
          </p:cNvPicPr>
          <p:nvPr/>
        </p:nvPicPr>
        <p:blipFill>
          <a:blip r:embed="rId5"/>
          <a:stretch>
            <a:fillRect/>
          </a:stretch>
        </p:blipFill>
        <p:spPr>
          <a:xfrm>
            <a:off x="6358835" y="1358110"/>
            <a:ext cx="5400000" cy="765286"/>
          </a:xfrm>
          <a:prstGeom prst="rect">
            <a:avLst/>
          </a:prstGeom>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0451DE76-44C9-5AFA-9625-92B7A78147E3}"/>
                  </a:ext>
                </a:extLst>
              </p:cNvPr>
              <p:cNvSpPr txBox="1"/>
              <p:nvPr/>
            </p:nvSpPr>
            <p:spPr>
              <a:xfrm>
                <a:off x="6167720" y="2191049"/>
                <a:ext cx="6096000" cy="3034805"/>
              </a:xfrm>
              <a:prstGeom prst="rect">
                <a:avLst/>
              </a:prstGeom>
              <a:noFill/>
            </p:spPr>
            <p:txBody>
              <a:bodyPr wrap="square">
                <a:spAutoFit/>
              </a:bodyPr>
              <a:lstStyle/>
              <a:p>
                <a:pPr algn="just">
                  <a:lnSpc>
                    <a:spcPct val="115000"/>
                  </a:lnSpc>
                </a:pPr>
                <a:endPar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p>
              <a:p>
                <a:pPr algn="just">
                  <a:lnSpc>
                    <a:spcPct val="115000"/>
                  </a:lnSpc>
                </a:pPr>
                <a:endParaRPr lang="pt-BR" sz="2400" dirty="0">
                  <a:solidFill>
                    <a:srgbClr val="000000"/>
                  </a:solidFill>
                  <a:latin typeface="Arial" panose="020B0604020202020204" pitchFamily="34" charset="0"/>
                  <a:ea typeface="Calibri" panose="020F0502020204030204" pitchFamily="34" charset="0"/>
                </a:endParaRPr>
              </a:p>
              <a:p>
                <a:pPr algn="ctr">
                  <a:lnSpc>
                    <a:spcPct val="150000"/>
                  </a:lnSpc>
                </a:pPr>
                <a14:m>
                  <m:oMathPara xmlns:m="http://schemas.openxmlformats.org/officeDocument/2006/math">
                    <m:oMathParaPr>
                      <m:jc m:val="center"/>
                    </m:oMathParaPr>
                    <m:oMath xmlns:m="http://schemas.openxmlformats.org/officeDocument/2006/math">
                      <m:r>
                        <a:rPr lang="pt-BR" sz="2400" i="1">
                          <a:solidFill>
                            <a:srgbClr val="FF0000"/>
                          </a:solidFill>
                          <a:effectLst/>
                          <a:latin typeface="Cambria Math" panose="02040503050406030204" pitchFamily="18" charset="0"/>
                          <a:ea typeface="Calibri" panose="020F0502020204030204" pitchFamily="34" charset="0"/>
                        </a:rPr>
                        <m:t>4</m:t>
                      </m:r>
                      <m:sSup>
                        <m:sSupPr>
                          <m:ctrlPr>
                            <a:rPr lang="pt-BR" sz="2400" i="1">
                              <a:solidFill>
                                <a:srgbClr val="FF0000"/>
                              </a:solidFill>
                              <a:effectLst/>
                              <a:latin typeface="Cambria Math" panose="02040503050406030204" pitchFamily="18" charset="0"/>
                              <a:ea typeface="Calibri" panose="020F0502020204030204" pitchFamily="34" charset="0"/>
                            </a:rPr>
                          </m:ctrlPr>
                        </m:sSupPr>
                        <m:e>
                          <m:r>
                            <a:rPr lang="pt-BR" sz="2400" i="1">
                              <a:solidFill>
                                <a:srgbClr val="FF0000"/>
                              </a:solidFill>
                              <a:effectLst/>
                              <a:latin typeface="Cambria Math" panose="02040503050406030204" pitchFamily="18" charset="0"/>
                              <a:ea typeface="Calibri" panose="020F0502020204030204" pitchFamily="34" charset="0"/>
                            </a:rPr>
                            <m:t>𝑥</m:t>
                          </m:r>
                        </m:e>
                        <m:sup>
                          <m:r>
                            <a:rPr lang="pt-BR" sz="2400" i="1">
                              <a:solidFill>
                                <a:srgbClr val="FF0000"/>
                              </a:solidFill>
                              <a:effectLst/>
                              <a:latin typeface="Cambria Math" panose="02040503050406030204" pitchFamily="18" charset="0"/>
                              <a:ea typeface="Calibri" panose="020F0502020204030204" pitchFamily="34" charset="0"/>
                            </a:rPr>
                            <m:t>2</m:t>
                          </m:r>
                        </m:sup>
                      </m:sSup>
                      <m:sSup>
                        <m:sSupPr>
                          <m:ctrlPr>
                            <a:rPr lang="pt-BR" sz="2400" i="1">
                              <a:solidFill>
                                <a:srgbClr val="FF0000"/>
                              </a:solidFill>
                              <a:effectLst/>
                              <a:latin typeface="Cambria Math" panose="02040503050406030204" pitchFamily="18" charset="0"/>
                              <a:ea typeface="Calibri" panose="020F0502020204030204" pitchFamily="34" charset="0"/>
                            </a:rPr>
                          </m:ctrlPr>
                        </m:sSupPr>
                        <m:e>
                          <m:r>
                            <a:rPr lang="pt-BR" sz="2400" i="1">
                              <a:solidFill>
                                <a:srgbClr val="FF0000"/>
                              </a:solidFill>
                              <a:effectLst/>
                              <a:latin typeface="Cambria Math" panose="02040503050406030204" pitchFamily="18" charset="0"/>
                              <a:ea typeface="Calibri" panose="020F0502020204030204" pitchFamily="34" charset="0"/>
                            </a:rPr>
                            <m:t>𝑦</m:t>
                          </m:r>
                        </m:e>
                        <m:sup>
                          <m:r>
                            <a:rPr lang="pt-BR" sz="2400" i="1">
                              <a:solidFill>
                                <a:srgbClr val="FF0000"/>
                              </a:solidFill>
                              <a:effectLst/>
                              <a:latin typeface="Cambria Math" panose="02040503050406030204" pitchFamily="18" charset="0"/>
                              <a:ea typeface="Calibri" panose="020F0502020204030204" pitchFamily="34" charset="0"/>
                            </a:rPr>
                            <m:t>3</m:t>
                          </m:r>
                        </m:sup>
                      </m:sSup>
                      <m:r>
                        <a:rPr lang="pt-BR" sz="2400" i="1">
                          <a:solidFill>
                            <a:srgbClr val="000000"/>
                          </a:solidFill>
                          <a:effectLst/>
                          <a:latin typeface="Cambria Math" panose="02040503050406030204" pitchFamily="18" charset="0"/>
                          <a:ea typeface="Calibri" panose="020F0502020204030204" pitchFamily="34" charset="0"/>
                        </a:rPr>
                        <m:t>  ∙(</m:t>
                      </m:r>
                      <m:r>
                        <a:rPr lang="pt-BR" sz="2400" i="1">
                          <a:solidFill>
                            <a:srgbClr val="00B050"/>
                          </a:solidFill>
                          <a:effectLst/>
                          <a:latin typeface="Cambria Math" panose="02040503050406030204" pitchFamily="18" charset="0"/>
                          <a:ea typeface="Calibri" panose="020F0502020204030204" pitchFamily="34" charset="0"/>
                        </a:rPr>
                        <m:t>2</m:t>
                      </m:r>
                      <m:sSup>
                        <m:sSupPr>
                          <m:ctrlPr>
                            <a:rPr lang="pt-BR" sz="2400" i="1">
                              <a:solidFill>
                                <a:srgbClr val="00B050"/>
                              </a:solidFill>
                              <a:effectLst/>
                              <a:latin typeface="Cambria Math" panose="02040503050406030204" pitchFamily="18" charset="0"/>
                              <a:ea typeface="Calibri" panose="020F0502020204030204" pitchFamily="34" charset="0"/>
                            </a:rPr>
                          </m:ctrlPr>
                        </m:sSupPr>
                        <m:e>
                          <m:r>
                            <a:rPr lang="pt-BR" sz="2400" i="1">
                              <a:solidFill>
                                <a:srgbClr val="00B050"/>
                              </a:solidFill>
                              <a:effectLst/>
                              <a:latin typeface="Cambria Math" panose="02040503050406030204" pitchFamily="18" charset="0"/>
                              <a:ea typeface="Calibri" panose="020F0502020204030204" pitchFamily="34" charset="0"/>
                            </a:rPr>
                            <m:t>𝑥</m:t>
                          </m:r>
                        </m:e>
                        <m:sup>
                          <m:r>
                            <a:rPr lang="pt-BR" sz="2400" i="1">
                              <a:solidFill>
                                <a:srgbClr val="00B050"/>
                              </a:solidFill>
                              <a:effectLst/>
                              <a:latin typeface="Cambria Math" panose="02040503050406030204" pitchFamily="18" charset="0"/>
                              <a:ea typeface="Calibri" panose="020F0502020204030204" pitchFamily="34" charset="0"/>
                            </a:rPr>
                            <m:t>3</m:t>
                          </m:r>
                        </m:sup>
                      </m:sSup>
                      <m:r>
                        <a:rPr lang="pt-BR" sz="2400" i="1">
                          <a:solidFill>
                            <a:srgbClr val="000000"/>
                          </a:solidFill>
                          <a:effectLst/>
                          <a:latin typeface="Cambria Math" panose="02040503050406030204" pitchFamily="18" charset="0"/>
                          <a:ea typeface="Calibri" panose="020F0502020204030204" pitchFamily="34" charset="0"/>
                        </a:rPr>
                        <m:t> </m:t>
                      </m:r>
                      <m:r>
                        <a:rPr lang="pt-BR" sz="2400" i="1">
                          <a:solidFill>
                            <a:srgbClr val="FF00FF"/>
                          </a:solidFill>
                          <a:effectLst/>
                          <a:latin typeface="Cambria Math" panose="02040503050406030204" pitchFamily="18" charset="0"/>
                          <a:ea typeface="Calibri" panose="020F0502020204030204" pitchFamily="34" charset="0"/>
                        </a:rPr>
                        <m:t>– 5</m:t>
                      </m:r>
                      <m:r>
                        <a:rPr lang="pt-BR" sz="2400" i="1">
                          <a:solidFill>
                            <a:srgbClr val="FF00FF"/>
                          </a:solidFill>
                          <a:effectLst/>
                          <a:latin typeface="Cambria Math" panose="02040503050406030204" pitchFamily="18" charset="0"/>
                          <a:ea typeface="Calibri" panose="020F0502020204030204" pitchFamily="34" charset="0"/>
                        </a:rPr>
                        <m:t>𝑥</m:t>
                      </m:r>
                      <m:sSup>
                        <m:sSupPr>
                          <m:ctrlPr>
                            <a:rPr lang="pt-BR" sz="2400" i="1">
                              <a:solidFill>
                                <a:srgbClr val="FF00FF"/>
                              </a:solidFill>
                              <a:effectLst/>
                              <a:latin typeface="Cambria Math" panose="02040503050406030204" pitchFamily="18" charset="0"/>
                              <a:ea typeface="Calibri" panose="020F0502020204030204" pitchFamily="34" charset="0"/>
                            </a:rPr>
                          </m:ctrlPr>
                        </m:sSupPr>
                        <m:e>
                          <m:r>
                            <a:rPr lang="pt-BR" sz="2400" i="1">
                              <a:solidFill>
                                <a:srgbClr val="FF00FF"/>
                              </a:solidFill>
                              <a:effectLst/>
                              <a:latin typeface="Cambria Math" panose="02040503050406030204" pitchFamily="18" charset="0"/>
                              <a:ea typeface="Calibri" panose="020F0502020204030204" pitchFamily="34" charset="0"/>
                            </a:rPr>
                            <m:t>𝑦</m:t>
                          </m:r>
                        </m:e>
                        <m:sup>
                          <m:r>
                            <a:rPr lang="pt-BR" sz="2400" i="1">
                              <a:solidFill>
                                <a:srgbClr val="FF00FF"/>
                              </a:solidFill>
                              <a:effectLst/>
                              <a:latin typeface="Cambria Math" panose="02040503050406030204" pitchFamily="18" charset="0"/>
                              <a:ea typeface="Calibri" panose="020F0502020204030204" pitchFamily="34" charset="0"/>
                            </a:rPr>
                            <m:t>4</m:t>
                          </m:r>
                        </m:sup>
                      </m:sSup>
                      <m:r>
                        <a:rPr lang="pt-BR" sz="2400" i="1">
                          <a:solidFill>
                            <a:srgbClr val="000000"/>
                          </a:solidFill>
                          <a:effectLst/>
                          <a:latin typeface="Cambria Math" panose="02040503050406030204" pitchFamily="18" charset="0"/>
                          <a:ea typeface="Calibri" panose="020F0502020204030204" pitchFamily="34" charset="0"/>
                        </a:rPr>
                        <m:t>) =</m:t>
                      </m:r>
                    </m:oMath>
                  </m:oMathPara>
                </a14:m>
                <a:endParaRPr lang="pt-BR" sz="2400" dirty="0">
                  <a:solidFill>
                    <a:srgbClr val="000000"/>
                  </a:solidFill>
                  <a:effectLst/>
                  <a:latin typeface="Arial" panose="020B0604020202020204" pitchFamily="34" charset="0"/>
                  <a:ea typeface="Calibri" panose="020F0502020204030204" pitchFamily="34" charset="0"/>
                </a:endParaRPr>
              </a:p>
              <a:p>
                <a:pPr algn="ctr">
                  <a:lnSpc>
                    <a:spcPct val="150000"/>
                  </a:lnSpc>
                </a:pPr>
                <a14:m>
                  <m:oMathPara xmlns:m="http://schemas.openxmlformats.org/officeDocument/2006/math">
                    <m:oMathParaPr>
                      <m:jc m:val="center"/>
                    </m:oMathParaPr>
                    <m:oMath xmlns:m="http://schemas.openxmlformats.org/officeDocument/2006/math">
                      <m:r>
                        <a:rPr lang="pt-BR" sz="2400" i="1">
                          <a:solidFill>
                            <a:srgbClr val="FF0000"/>
                          </a:solidFill>
                          <a:effectLst/>
                          <a:latin typeface="Cambria Math" panose="02040503050406030204" pitchFamily="18" charset="0"/>
                          <a:ea typeface="Calibri" panose="020F0502020204030204" pitchFamily="34" charset="0"/>
                        </a:rPr>
                        <m:t>4</m:t>
                      </m:r>
                      <m:sSup>
                        <m:sSupPr>
                          <m:ctrlPr>
                            <a:rPr lang="pt-BR" sz="2400" i="1">
                              <a:solidFill>
                                <a:srgbClr val="FF0000"/>
                              </a:solidFill>
                              <a:effectLst/>
                              <a:latin typeface="Cambria Math" panose="02040503050406030204" pitchFamily="18" charset="0"/>
                              <a:ea typeface="Calibri" panose="020F0502020204030204" pitchFamily="34" charset="0"/>
                            </a:rPr>
                          </m:ctrlPr>
                        </m:sSupPr>
                        <m:e>
                          <m:r>
                            <a:rPr lang="pt-BR" sz="2400" i="1">
                              <a:solidFill>
                                <a:srgbClr val="FF0000"/>
                              </a:solidFill>
                              <a:effectLst/>
                              <a:latin typeface="Cambria Math" panose="02040503050406030204" pitchFamily="18" charset="0"/>
                              <a:ea typeface="Calibri" panose="020F0502020204030204" pitchFamily="34" charset="0"/>
                            </a:rPr>
                            <m:t>𝑥</m:t>
                          </m:r>
                        </m:e>
                        <m:sup>
                          <m:r>
                            <a:rPr lang="pt-BR" sz="2400" i="1">
                              <a:solidFill>
                                <a:srgbClr val="FF0000"/>
                              </a:solidFill>
                              <a:effectLst/>
                              <a:latin typeface="Cambria Math" panose="02040503050406030204" pitchFamily="18" charset="0"/>
                              <a:ea typeface="Calibri" panose="020F0502020204030204" pitchFamily="34" charset="0"/>
                            </a:rPr>
                            <m:t>2</m:t>
                          </m:r>
                        </m:sup>
                      </m:sSup>
                      <m:sSup>
                        <m:sSupPr>
                          <m:ctrlPr>
                            <a:rPr lang="pt-BR" sz="2400" i="1">
                              <a:solidFill>
                                <a:srgbClr val="FF0000"/>
                              </a:solidFill>
                              <a:effectLst/>
                              <a:latin typeface="Cambria Math" panose="02040503050406030204" pitchFamily="18" charset="0"/>
                              <a:ea typeface="Calibri" panose="020F0502020204030204" pitchFamily="34" charset="0"/>
                            </a:rPr>
                          </m:ctrlPr>
                        </m:sSupPr>
                        <m:e>
                          <m:r>
                            <a:rPr lang="pt-BR" sz="2400" i="1">
                              <a:solidFill>
                                <a:srgbClr val="FF0000"/>
                              </a:solidFill>
                              <a:effectLst/>
                              <a:latin typeface="Cambria Math" panose="02040503050406030204" pitchFamily="18" charset="0"/>
                              <a:ea typeface="Calibri" panose="020F0502020204030204" pitchFamily="34" charset="0"/>
                            </a:rPr>
                            <m:t>𝑦</m:t>
                          </m:r>
                        </m:e>
                        <m:sup>
                          <m:r>
                            <a:rPr lang="pt-BR" sz="2400" i="1">
                              <a:solidFill>
                                <a:srgbClr val="FF0000"/>
                              </a:solidFill>
                              <a:effectLst/>
                              <a:latin typeface="Cambria Math" panose="02040503050406030204" pitchFamily="18" charset="0"/>
                              <a:ea typeface="Calibri" panose="020F0502020204030204" pitchFamily="34" charset="0"/>
                            </a:rPr>
                            <m:t>3</m:t>
                          </m:r>
                        </m:sup>
                      </m:sSup>
                      <m:r>
                        <a:rPr lang="pt-BR" sz="2400" i="1">
                          <a:solidFill>
                            <a:srgbClr val="000000"/>
                          </a:solidFill>
                          <a:effectLst/>
                          <a:latin typeface="Cambria Math" panose="02040503050406030204" pitchFamily="18" charset="0"/>
                          <a:ea typeface="Calibri" panose="020F0502020204030204" pitchFamily="34" charset="0"/>
                        </a:rPr>
                        <m:t>∙</m:t>
                      </m:r>
                      <m:d>
                        <m:dPr>
                          <m:ctrlPr>
                            <a:rPr lang="pt-BR" sz="2400" i="1">
                              <a:solidFill>
                                <a:srgbClr val="000000"/>
                              </a:solidFill>
                              <a:effectLst/>
                              <a:latin typeface="Cambria Math" panose="02040503050406030204" pitchFamily="18" charset="0"/>
                              <a:ea typeface="Calibri" panose="020F0502020204030204" pitchFamily="34" charset="0"/>
                            </a:rPr>
                          </m:ctrlPr>
                        </m:dPr>
                        <m:e>
                          <m:r>
                            <a:rPr lang="pt-BR" sz="2400" i="1">
                              <a:solidFill>
                                <a:srgbClr val="00B050"/>
                              </a:solidFill>
                              <a:effectLst/>
                              <a:latin typeface="Cambria Math" panose="02040503050406030204" pitchFamily="18" charset="0"/>
                              <a:ea typeface="Calibri" panose="020F0502020204030204" pitchFamily="34" charset="0"/>
                            </a:rPr>
                            <m:t>2</m:t>
                          </m:r>
                          <m:sSup>
                            <m:sSupPr>
                              <m:ctrlPr>
                                <a:rPr lang="pt-BR" sz="2400" i="1">
                                  <a:solidFill>
                                    <a:srgbClr val="00B050"/>
                                  </a:solidFill>
                                  <a:effectLst/>
                                  <a:latin typeface="Cambria Math" panose="02040503050406030204" pitchFamily="18" charset="0"/>
                                  <a:ea typeface="Calibri" panose="020F0502020204030204" pitchFamily="34" charset="0"/>
                                </a:rPr>
                              </m:ctrlPr>
                            </m:sSupPr>
                            <m:e>
                              <m:r>
                                <a:rPr lang="pt-BR" sz="2400" i="1">
                                  <a:solidFill>
                                    <a:srgbClr val="00B050"/>
                                  </a:solidFill>
                                  <a:effectLst/>
                                  <a:latin typeface="Cambria Math" panose="02040503050406030204" pitchFamily="18" charset="0"/>
                                  <a:ea typeface="Calibri" panose="020F0502020204030204" pitchFamily="34" charset="0"/>
                                </a:rPr>
                                <m:t>𝑥</m:t>
                              </m:r>
                            </m:e>
                            <m:sup>
                              <m:r>
                                <a:rPr lang="pt-BR" sz="2400" i="1">
                                  <a:solidFill>
                                    <a:srgbClr val="00B050"/>
                                  </a:solidFill>
                                  <a:effectLst/>
                                  <a:latin typeface="Cambria Math" panose="02040503050406030204" pitchFamily="18" charset="0"/>
                                  <a:ea typeface="Calibri" panose="020F0502020204030204" pitchFamily="34" charset="0"/>
                                </a:rPr>
                                <m:t>3</m:t>
                              </m:r>
                            </m:sup>
                          </m:sSup>
                        </m:e>
                      </m:d>
                      <m:r>
                        <a:rPr lang="pt-BR" sz="2400" i="1">
                          <a:solidFill>
                            <a:srgbClr val="000000"/>
                          </a:solidFill>
                          <a:effectLst/>
                          <a:latin typeface="Cambria Math" panose="02040503050406030204" pitchFamily="18" charset="0"/>
                          <a:ea typeface="Calibri" panose="020F0502020204030204" pitchFamily="34" charset="0"/>
                        </a:rPr>
                        <m:t>+</m:t>
                      </m:r>
                      <m:r>
                        <a:rPr lang="pt-BR" sz="2400" i="1">
                          <a:solidFill>
                            <a:srgbClr val="FF0000"/>
                          </a:solidFill>
                          <a:effectLst/>
                          <a:latin typeface="Cambria Math" panose="02040503050406030204" pitchFamily="18" charset="0"/>
                          <a:ea typeface="Calibri" panose="020F0502020204030204" pitchFamily="34" charset="0"/>
                        </a:rPr>
                        <m:t>4</m:t>
                      </m:r>
                      <m:sSup>
                        <m:sSupPr>
                          <m:ctrlPr>
                            <a:rPr lang="pt-BR" sz="2400" i="1">
                              <a:solidFill>
                                <a:srgbClr val="FF0000"/>
                              </a:solidFill>
                              <a:effectLst/>
                              <a:latin typeface="Cambria Math" panose="02040503050406030204" pitchFamily="18" charset="0"/>
                              <a:ea typeface="Calibri" panose="020F0502020204030204" pitchFamily="34" charset="0"/>
                            </a:rPr>
                          </m:ctrlPr>
                        </m:sSupPr>
                        <m:e>
                          <m:r>
                            <a:rPr lang="pt-BR" sz="2400" i="1">
                              <a:solidFill>
                                <a:srgbClr val="FF0000"/>
                              </a:solidFill>
                              <a:effectLst/>
                              <a:latin typeface="Cambria Math" panose="02040503050406030204" pitchFamily="18" charset="0"/>
                              <a:ea typeface="Calibri" panose="020F0502020204030204" pitchFamily="34" charset="0"/>
                            </a:rPr>
                            <m:t>𝑥</m:t>
                          </m:r>
                        </m:e>
                        <m:sup>
                          <m:r>
                            <a:rPr lang="pt-BR" sz="2400" i="1">
                              <a:solidFill>
                                <a:srgbClr val="FF0000"/>
                              </a:solidFill>
                              <a:effectLst/>
                              <a:latin typeface="Cambria Math" panose="02040503050406030204" pitchFamily="18" charset="0"/>
                              <a:ea typeface="Calibri" panose="020F0502020204030204" pitchFamily="34" charset="0"/>
                            </a:rPr>
                            <m:t>2</m:t>
                          </m:r>
                        </m:sup>
                      </m:sSup>
                      <m:sSup>
                        <m:sSupPr>
                          <m:ctrlPr>
                            <a:rPr lang="pt-BR" sz="2400" i="1">
                              <a:solidFill>
                                <a:srgbClr val="FF0000"/>
                              </a:solidFill>
                              <a:effectLst/>
                              <a:latin typeface="Cambria Math" panose="02040503050406030204" pitchFamily="18" charset="0"/>
                              <a:ea typeface="Calibri" panose="020F0502020204030204" pitchFamily="34" charset="0"/>
                            </a:rPr>
                          </m:ctrlPr>
                        </m:sSupPr>
                        <m:e>
                          <m:r>
                            <a:rPr lang="pt-BR" sz="2400" i="1">
                              <a:solidFill>
                                <a:srgbClr val="FF0000"/>
                              </a:solidFill>
                              <a:effectLst/>
                              <a:latin typeface="Cambria Math" panose="02040503050406030204" pitchFamily="18" charset="0"/>
                              <a:ea typeface="Calibri" panose="020F0502020204030204" pitchFamily="34" charset="0"/>
                            </a:rPr>
                            <m:t>𝑦</m:t>
                          </m:r>
                        </m:e>
                        <m:sup>
                          <m:r>
                            <a:rPr lang="pt-BR" sz="2400" i="1">
                              <a:solidFill>
                                <a:srgbClr val="FF0000"/>
                              </a:solidFill>
                              <a:effectLst/>
                              <a:latin typeface="Cambria Math" panose="02040503050406030204" pitchFamily="18" charset="0"/>
                              <a:ea typeface="Calibri" panose="020F0502020204030204" pitchFamily="34" charset="0"/>
                            </a:rPr>
                            <m:t>3</m:t>
                          </m:r>
                        </m:sup>
                      </m:sSup>
                      <m:r>
                        <a:rPr lang="pt-BR" sz="2400" i="1">
                          <a:solidFill>
                            <a:srgbClr val="000000"/>
                          </a:solidFill>
                          <a:effectLst/>
                          <a:latin typeface="Cambria Math" panose="02040503050406030204" pitchFamily="18" charset="0"/>
                          <a:ea typeface="Calibri" panose="020F0502020204030204" pitchFamily="34" charset="0"/>
                        </a:rPr>
                        <m:t>∙</m:t>
                      </m:r>
                      <m:d>
                        <m:dPr>
                          <m:ctrlPr>
                            <a:rPr lang="pt-BR" sz="2400" i="1">
                              <a:solidFill>
                                <a:srgbClr val="000000"/>
                              </a:solidFill>
                              <a:effectLst/>
                              <a:latin typeface="Cambria Math" panose="02040503050406030204" pitchFamily="18" charset="0"/>
                              <a:ea typeface="Calibri" panose="020F0502020204030204" pitchFamily="34" charset="0"/>
                            </a:rPr>
                          </m:ctrlPr>
                        </m:dPr>
                        <m:e>
                          <m:r>
                            <a:rPr lang="pt-BR" sz="2400" i="1">
                              <a:solidFill>
                                <a:srgbClr val="FF00FF"/>
                              </a:solidFill>
                              <a:effectLst/>
                              <a:latin typeface="Cambria Math" panose="02040503050406030204" pitchFamily="18" charset="0"/>
                              <a:ea typeface="Calibri" panose="020F0502020204030204" pitchFamily="34" charset="0"/>
                            </a:rPr>
                            <m:t>– 5</m:t>
                          </m:r>
                          <m:r>
                            <a:rPr lang="pt-BR" sz="2400" i="1">
                              <a:solidFill>
                                <a:srgbClr val="FF00FF"/>
                              </a:solidFill>
                              <a:effectLst/>
                              <a:latin typeface="Cambria Math" panose="02040503050406030204" pitchFamily="18" charset="0"/>
                              <a:ea typeface="Calibri" panose="020F0502020204030204" pitchFamily="34" charset="0"/>
                            </a:rPr>
                            <m:t>𝑥</m:t>
                          </m:r>
                          <m:sSup>
                            <m:sSupPr>
                              <m:ctrlPr>
                                <a:rPr lang="pt-BR" sz="2400" i="1">
                                  <a:solidFill>
                                    <a:srgbClr val="FF00FF"/>
                                  </a:solidFill>
                                  <a:effectLst/>
                                  <a:latin typeface="Cambria Math" panose="02040503050406030204" pitchFamily="18" charset="0"/>
                                  <a:ea typeface="Calibri" panose="020F0502020204030204" pitchFamily="34" charset="0"/>
                                </a:rPr>
                              </m:ctrlPr>
                            </m:sSupPr>
                            <m:e>
                              <m:r>
                                <a:rPr lang="pt-BR" sz="2400" i="1">
                                  <a:solidFill>
                                    <a:srgbClr val="FF00FF"/>
                                  </a:solidFill>
                                  <a:effectLst/>
                                  <a:latin typeface="Cambria Math" panose="02040503050406030204" pitchFamily="18" charset="0"/>
                                  <a:ea typeface="Calibri" panose="020F0502020204030204" pitchFamily="34" charset="0"/>
                                </a:rPr>
                                <m:t>𝑦</m:t>
                              </m:r>
                            </m:e>
                            <m:sup>
                              <m:r>
                                <a:rPr lang="pt-BR" sz="2400" i="1">
                                  <a:solidFill>
                                    <a:srgbClr val="FF00FF"/>
                                  </a:solidFill>
                                  <a:effectLst/>
                                  <a:latin typeface="Cambria Math" panose="02040503050406030204" pitchFamily="18" charset="0"/>
                                  <a:ea typeface="Calibri" panose="020F0502020204030204" pitchFamily="34" charset="0"/>
                                </a:rPr>
                                <m:t>4</m:t>
                              </m:r>
                            </m:sup>
                          </m:sSup>
                        </m:e>
                      </m:d>
                      <m:r>
                        <a:rPr lang="pt-BR" sz="2400" i="1">
                          <a:solidFill>
                            <a:srgbClr val="000000"/>
                          </a:solidFill>
                          <a:effectLst/>
                          <a:latin typeface="Cambria Math" panose="02040503050406030204" pitchFamily="18" charset="0"/>
                          <a:ea typeface="Calibri" panose="020F0502020204030204" pitchFamily="34" charset="0"/>
                        </a:rPr>
                        <m:t>=</m:t>
                      </m:r>
                    </m:oMath>
                  </m:oMathPara>
                </a14:m>
                <a:endParaRPr lang="pt-BR" sz="2400" i="1" dirty="0">
                  <a:solidFill>
                    <a:srgbClr val="000000"/>
                  </a:solidFill>
                  <a:effectLst/>
                  <a:latin typeface="Cambria Math" panose="02040503050406030204" pitchFamily="18" charset="0"/>
                  <a:ea typeface="Calibri" panose="020F0502020204030204" pitchFamily="34" charset="0"/>
                </a:endParaRPr>
              </a:p>
              <a:p>
                <a:pPr algn="ctr">
                  <a:lnSpc>
                    <a:spcPct val="150000"/>
                  </a:lnSpc>
                </a:pPr>
                <a14:m>
                  <m:oMathPara xmlns:m="http://schemas.openxmlformats.org/officeDocument/2006/math">
                    <m:oMathParaPr>
                      <m:jc m:val="center"/>
                    </m:oMathParaPr>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8</m:t>
                      </m:r>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𝑥</m:t>
                          </m:r>
                        </m:e>
                        <m:sup>
                          <m:r>
                            <a:rPr lang="pt-BR" sz="2400" i="1">
                              <a:solidFill>
                                <a:srgbClr val="000000"/>
                              </a:solidFill>
                              <a:effectLst/>
                              <a:latin typeface="Cambria Math" panose="02040503050406030204" pitchFamily="18" charset="0"/>
                              <a:ea typeface="Calibri" panose="020F0502020204030204" pitchFamily="34" charset="0"/>
                            </a:rPr>
                            <m:t>5</m:t>
                          </m:r>
                        </m:sup>
                      </m:sSup>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𝑦</m:t>
                          </m:r>
                        </m:e>
                        <m:sup>
                          <m:r>
                            <a:rPr lang="pt-BR" sz="2400" i="1">
                              <a:solidFill>
                                <a:srgbClr val="000000"/>
                              </a:solidFill>
                              <a:effectLst/>
                              <a:latin typeface="Cambria Math" panose="02040503050406030204" pitchFamily="18" charset="0"/>
                              <a:ea typeface="Calibri" panose="020F0502020204030204" pitchFamily="34" charset="0"/>
                            </a:rPr>
                            <m:t>3</m:t>
                          </m:r>
                        </m:sup>
                      </m:sSup>
                      <m:r>
                        <a:rPr lang="pt-BR" sz="2400" i="1">
                          <a:solidFill>
                            <a:srgbClr val="000000"/>
                          </a:solidFill>
                          <a:effectLst/>
                          <a:latin typeface="Cambria Math" panose="02040503050406030204" pitchFamily="18" charset="0"/>
                          <a:ea typeface="Calibri" panose="020F0502020204030204" pitchFamily="34" charset="0"/>
                        </a:rPr>
                        <m:t>−20</m:t>
                      </m:r>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𝑥</m:t>
                          </m:r>
                        </m:e>
                        <m:sup>
                          <m:r>
                            <a:rPr lang="pt-BR" sz="2400" i="1">
                              <a:solidFill>
                                <a:srgbClr val="000000"/>
                              </a:solidFill>
                              <a:effectLst/>
                              <a:latin typeface="Cambria Math" panose="02040503050406030204" pitchFamily="18" charset="0"/>
                              <a:ea typeface="Calibri" panose="020F0502020204030204" pitchFamily="34" charset="0"/>
                            </a:rPr>
                            <m:t>3</m:t>
                          </m:r>
                        </m:sup>
                      </m:sSup>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𝑦</m:t>
                          </m:r>
                        </m:e>
                        <m:sup>
                          <m:r>
                            <a:rPr lang="pt-BR" sz="2400" i="1">
                              <a:solidFill>
                                <a:srgbClr val="000000"/>
                              </a:solidFill>
                              <a:effectLst/>
                              <a:latin typeface="Cambria Math" panose="02040503050406030204" pitchFamily="18" charset="0"/>
                              <a:ea typeface="Calibri" panose="020F0502020204030204" pitchFamily="34" charset="0"/>
                            </a:rPr>
                            <m:t>7</m:t>
                          </m:r>
                        </m:sup>
                      </m:sSup>
                    </m:oMath>
                  </m:oMathPara>
                </a14:m>
                <a:endParaRPr lang="pt-BR" sz="2400" dirty="0">
                  <a:solidFill>
                    <a:srgbClr val="000000"/>
                  </a:solidFill>
                  <a:effectLst/>
                  <a:latin typeface="Arial" panose="020B0604020202020204" pitchFamily="34" charset="0"/>
                  <a:ea typeface="Calibri" panose="020F0502020204030204" pitchFamily="34" charset="0"/>
                </a:endParaRPr>
              </a:p>
            </p:txBody>
          </p:sp>
        </mc:Choice>
        <mc:Fallback xmlns="">
          <p:sp>
            <p:nvSpPr>
              <p:cNvPr id="15" name="CaixaDeTexto 14">
                <a:extLst>
                  <a:ext uri="{FF2B5EF4-FFF2-40B4-BE49-F238E27FC236}">
                    <a16:creationId xmlns:a16="http://schemas.microsoft.com/office/drawing/2014/main" id="{0451DE76-44C9-5AFA-9625-92B7A78147E3}"/>
                  </a:ext>
                </a:extLst>
              </p:cNvPr>
              <p:cNvSpPr txBox="1">
                <a:spLocks noRot="1" noChangeAspect="1" noMove="1" noResize="1" noEditPoints="1" noAdjustHandles="1" noChangeArrowheads="1" noChangeShapeType="1" noTextEdit="1"/>
              </p:cNvSpPr>
              <p:nvPr/>
            </p:nvSpPr>
            <p:spPr>
              <a:xfrm>
                <a:off x="6167720" y="2191049"/>
                <a:ext cx="6096000" cy="3034805"/>
              </a:xfrm>
              <a:prstGeom prst="rect">
                <a:avLst/>
              </a:prstGeom>
              <a:blipFill>
                <a:blip r:embed="rId6"/>
                <a:stretch>
                  <a:fillRect l="-1600"/>
                </a:stretch>
              </a:blipFill>
            </p:spPr>
            <p:txBody>
              <a:bodyPr/>
              <a:lstStyle/>
              <a:p>
                <a:r>
                  <a:rPr lang="pt-BR">
                    <a:noFill/>
                  </a:rPr>
                  <a:t> </a:t>
                </a:r>
              </a:p>
            </p:txBody>
          </p:sp>
        </mc:Fallback>
      </mc:AlternateContent>
    </p:spTree>
    <p:extLst>
      <p:ext uri="{BB962C8B-B14F-4D97-AF65-F5344CB8AC3E}">
        <p14:creationId xmlns:p14="http://schemas.microsoft.com/office/powerpoint/2010/main" val="1265382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8EE36D4-EA3F-5A7E-E0F8-4882ACFB9C37}"/>
              </a:ext>
            </a:extLst>
          </p:cNvPr>
          <p:cNvSpPr txBox="1"/>
          <p:nvPr/>
        </p:nvSpPr>
        <p:spPr>
          <a:xfrm>
            <a:off x="367553" y="752475"/>
            <a:ext cx="11483788" cy="480516"/>
          </a:xfrm>
          <a:prstGeom prst="rect">
            <a:avLst/>
          </a:prstGeom>
          <a:noFill/>
        </p:spPr>
        <p:txBody>
          <a:bodyPr wrap="square">
            <a:spAutoFit/>
          </a:bodyPr>
          <a:lstStyle/>
          <a:p>
            <a:pPr algn="ctr">
              <a:lnSpc>
                <a:spcPct val="115000"/>
              </a:lnSpc>
            </a:pPr>
            <a:r>
              <a:rPr lang="pt-BR" sz="2400" b="1" u="sng" dirty="0">
                <a:solidFill>
                  <a:srgbClr val="000000"/>
                </a:solidFill>
                <a:effectLst/>
                <a:latin typeface="Arial Narrow" panose="020B0606020202030204" pitchFamily="34" charset="0"/>
                <a:ea typeface="Calibri" panose="020F0502020204030204" pitchFamily="34" charset="0"/>
              </a:rPr>
              <a:t>Divisão de Polinômio por Monômio</a:t>
            </a:r>
            <a:endParaRPr lang="pt-BR" sz="2800" dirty="0">
              <a:solidFill>
                <a:srgbClr val="000000"/>
              </a:solidFill>
              <a:effectLst/>
              <a:latin typeface="Arial" panose="020B060402020202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39DBE4D8-53A6-3A4D-C806-0189F3139538}"/>
              </a:ext>
            </a:extLst>
          </p:cNvPr>
          <p:cNvPicPr>
            <a:picLocks noChangeAspect="1"/>
          </p:cNvPicPr>
          <p:nvPr/>
        </p:nvPicPr>
        <p:blipFill>
          <a:blip r:embed="rId2"/>
          <a:stretch>
            <a:fillRect/>
          </a:stretch>
        </p:blipFill>
        <p:spPr>
          <a:xfrm>
            <a:off x="2887221" y="1377704"/>
            <a:ext cx="6650654" cy="953120"/>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4B59291-D629-3EFF-482E-F0A37B9A8CD7}"/>
                  </a:ext>
                </a:extLst>
              </p:cNvPr>
              <p:cNvSpPr txBox="1"/>
              <p:nvPr/>
            </p:nvSpPr>
            <p:spPr>
              <a:xfrm>
                <a:off x="457214" y="2330824"/>
                <a:ext cx="11394127" cy="4179286"/>
              </a:xfrm>
              <a:prstGeom prst="rect">
                <a:avLst/>
              </a:prstGeom>
              <a:noFill/>
            </p:spPr>
            <p:txBody>
              <a:bodyPr wrap="square">
                <a:spAutoFit/>
              </a:bodyPr>
              <a:lstStyle/>
              <a:p>
                <a:pPr algn="just">
                  <a:lnSpc>
                    <a:spcPct val="150000"/>
                  </a:lnSpc>
                </a:pPr>
                <a:r>
                  <a:rPr lang="pt-BR" sz="2400" dirty="0">
                    <a:solidFill>
                      <a:srgbClr val="000000"/>
                    </a:solidFill>
                    <a:effectLst/>
                    <a:latin typeface="Arial Narrow" panose="020B0606020202030204" pitchFamily="34" charset="0"/>
                    <a:ea typeface="Calibri" panose="020F0502020204030204" pitchFamily="34" charset="0"/>
                  </a:rPr>
                  <a:t>Exemplos: </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50000"/>
                  </a:lnSpc>
                </a:pPr>
                <a:r>
                  <a:rPr lang="pt-BR" sz="2400" b="1" dirty="0">
                    <a:solidFill>
                      <a:srgbClr val="000000"/>
                    </a:solidFill>
                    <a:effectLst/>
                    <a:latin typeface="Arial Narrow" panose="020B0606020202030204" pitchFamily="34" charset="0"/>
                    <a:ea typeface="Times New Roman" panose="02020603050405020304" pitchFamily="18" charset="0"/>
                  </a:rPr>
                  <a:t>1)</a:t>
                </a:r>
                <a:r>
                  <a:rPr lang="pt-BR" sz="2400" dirty="0">
                    <a:solidFill>
                      <a:srgbClr val="000000"/>
                    </a:solidFill>
                    <a:effectLst/>
                    <a:latin typeface="Arial Narrow" panose="020B0606020202030204" pitchFamily="34" charset="0"/>
                    <a:ea typeface="Times New Roman" panose="02020603050405020304" pitchFamily="18" charset="0"/>
                  </a:rPr>
                  <a:t> </a:t>
                </a:r>
                <a14:m>
                  <m:oMath xmlns:m="http://schemas.openxmlformats.org/officeDocument/2006/math">
                    <m:r>
                      <a:rPr lang="pt-BR" sz="2400" i="1">
                        <a:solidFill>
                          <a:srgbClr val="000000"/>
                        </a:solidFill>
                        <a:effectLst/>
                        <a:latin typeface="Cambria Math" panose="02040503050406030204" pitchFamily="18" charset="0"/>
                        <a:ea typeface="Calibri" panose="020F0502020204030204" pitchFamily="34" charset="0"/>
                      </a:rPr>
                      <m:t>(18</m:t>
                    </m:r>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𝑥</m:t>
                        </m:r>
                      </m:e>
                      <m:sup>
                        <m:r>
                          <a:rPr lang="pt-BR" sz="2400" i="1">
                            <a:solidFill>
                              <a:srgbClr val="000000"/>
                            </a:solidFill>
                            <a:effectLst/>
                            <a:latin typeface="Cambria Math" panose="02040503050406030204" pitchFamily="18" charset="0"/>
                            <a:ea typeface="Calibri" panose="020F0502020204030204" pitchFamily="34" charset="0"/>
                          </a:rPr>
                          <m:t>3</m:t>
                        </m:r>
                      </m:sup>
                    </m:sSup>
                    <m:r>
                      <a:rPr lang="pt-BR" sz="2400" i="1">
                        <a:solidFill>
                          <a:srgbClr val="000000"/>
                        </a:solidFill>
                        <a:effectLst/>
                        <a:latin typeface="Cambria Math" panose="02040503050406030204" pitchFamily="18" charset="0"/>
                        <a:ea typeface="Calibri" panose="020F0502020204030204" pitchFamily="34" charset="0"/>
                      </a:rPr>
                      <m:t> – 12</m:t>
                    </m:r>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𝑥</m:t>
                        </m:r>
                      </m:e>
                      <m:sup>
                        <m:r>
                          <a:rPr lang="pt-BR" sz="2400" i="1">
                            <a:solidFill>
                              <a:srgbClr val="000000"/>
                            </a:solidFill>
                            <a:effectLst/>
                            <a:latin typeface="Cambria Math" panose="02040503050406030204" pitchFamily="18" charset="0"/>
                            <a:ea typeface="Calibri" panose="020F0502020204030204" pitchFamily="34" charset="0"/>
                          </a:rPr>
                          <m:t>2</m:t>
                        </m:r>
                      </m:sup>
                    </m:sSup>
                    <m:r>
                      <a:rPr lang="pt-BR" sz="2400" i="1">
                        <a:solidFill>
                          <a:srgbClr val="000000"/>
                        </a:solidFill>
                        <a:effectLst/>
                        <a:latin typeface="Cambria Math" panose="02040503050406030204" pitchFamily="18" charset="0"/>
                        <a:ea typeface="Calibri" panose="020F0502020204030204" pitchFamily="34" charset="0"/>
                      </a:rPr>
                      <m:t> + 3</m:t>
                    </m:r>
                    <m:r>
                      <a:rPr lang="pt-BR" sz="2400" i="1">
                        <a:solidFill>
                          <a:srgbClr val="000000"/>
                        </a:solidFill>
                        <a:effectLst/>
                        <a:latin typeface="Cambria Math" panose="02040503050406030204" pitchFamily="18" charset="0"/>
                        <a:ea typeface="Calibri" panose="020F0502020204030204" pitchFamily="34" charset="0"/>
                      </a:rPr>
                      <m:t>𝑥</m:t>
                    </m:r>
                    <m:r>
                      <a:rPr lang="pt-BR" sz="2400" i="1">
                        <a:solidFill>
                          <a:srgbClr val="000000"/>
                        </a:solidFill>
                        <a:effectLst/>
                        <a:latin typeface="Cambria Math" panose="02040503050406030204" pitchFamily="18" charset="0"/>
                        <a:ea typeface="Calibri" panose="020F0502020204030204" pitchFamily="34" charset="0"/>
                      </a:rPr>
                      <m:t>) : (3</m:t>
                    </m:r>
                    <m:r>
                      <a:rPr lang="pt-BR" sz="2400" i="1">
                        <a:solidFill>
                          <a:srgbClr val="000000"/>
                        </a:solidFill>
                        <a:effectLst/>
                        <a:latin typeface="Cambria Math" panose="02040503050406030204" pitchFamily="18" charset="0"/>
                        <a:ea typeface="Calibri" panose="020F0502020204030204" pitchFamily="34" charset="0"/>
                      </a:rPr>
                      <m:t>𝑥</m:t>
                    </m:r>
                    <m:r>
                      <a:rPr lang="pt-BR" sz="2400" i="1">
                        <a:solidFill>
                          <a:srgbClr val="000000"/>
                        </a:solidFill>
                        <a:effectLst/>
                        <a:latin typeface="Cambria Math" panose="02040503050406030204" pitchFamily="18" charset="0"/>
                        <a:ea typeface="Calibri" panose="020F0502020204030204" pitchFamily="34" charset="0"/>
                      </a:rPr>
                      <m:t>)=</m:t>
                    </m:r>
                  </m:oMath>
                </a14:m>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50000"/>
                  </a:lnSpc>
                </a:pPr>
                <a14:m>
                  <m:oMathPara xmlns:m="http://schemas.openxmlformats.org/officeDocument/2006/math">
                    <m:oMathParaPr>
                      <m:jc m:val="left"/>
                    </m:oMathParaPr>
                    <m:oMath xmlns:m="http://schemas.openxmlformats.org/officeDocument/2006/math">
                      <m:d>
                        <m:dPr>
                          <m:ctrlPr>
                            <a:rPr lang="pt-BR" sz="2400" i="1">
                              <a:solidFill>
                                <a:srgbClr val="000000"/>
                              </a:solidFill>
                              <a:effectLst/>
                              <a:latin typeface="Cambria Math" panose="02040503050406030204" pitchFamily="18" charset="0"/>
                              <a:ea typeface="Calibri" panose="020F0502020204030204" pitchFamily="34" charset="0"/>
                            </a:rPr>
                          </m:ctrlPr>
                        </m:dPr>
                        <m:e>
                          <m:r>
                            <a:rPr lang="pt-BR" sz="2400" i="1">
                              <a:solidFill>
                                <a:srgbClr val="FF00FF"/>
                              </a:solidFill>
                              <a:effectLst/>
                              <a:latin typeface="Cambria Math" panose="02040503050406030204" pitchFamily="18" charset="0"/>
                              <a:ea typeface="Calibri" panose="020F0502020204030204" pitchFamily="34" charset="0"/>
                            </a:rPr>
                            <m:t>18</m:t>
                          </m:r>
                          <m:sSup>
                            <m:sSupPr>
                              <m:ctrlPr>
                                <a:rPr lang="pt-BR" sz="2400" i="1">
                                  <a:solidFill>
                                    <a:srgbClr val="FF00FF"/>
                                  </a:solidFill>
                                  <a:effectLst/>
                                  <a:latin typeface="Cambria Math" panose="02040503050406030204" pitchFamily="18" charset="0"/>
                                  <a:ea typeface="Calibri" panose="020F0502020204030204" pitchFamily="34" charset="0"/>
                                </a:rPr>
                              </m:ctrlPr>
                            </m:sSupPr>
                            <m:e>
                              <m:r>
                                <a:rPr lang="pt-BR" sz="2400" i="1">
                                  <a:solidFill>
                                    <a:srgbClr val="FF00FF"/>
                                  </a:solidFill>
                                  <a:effectLst/>
                                  <a:latin typeface="Cambria Math" panose="02040503050406030204" pitchFamily="18" charset="0"/>
                                  <a:ea typeface="Calibri" panose="020F0502020204030204" pitchFamily="34" charset="0"/>
                                </a:rPr>
                                <m:t>𝑥</m:t>
                              </m:r>
                            </m:e>
                            <m:sup>
                              <m:r>
                                <a:rPr lang="pt-BR" sz="2400" i="1">
                                  <a:solidFill>
                                    <a:srgbClr val="FF00FF"/>
                                  </a:solidFill>
                                  <a:effectLst/>
                                  <a:latin typeface="Cambria Math" panose="02040503050406030204" pitchFamily="18" charset="0"/>
                                  <a:ea typeface="Calibri" panose="020F0502020204030204" pitchFamily="34" charset="0"/>
                                </a:rPr>
                                <m:t>3</m:t>
                              </m:r>
                            </m:sup>
                          </m:sSup>
                          <m:r>
                            <a:rPr lang="pt-BR" sz="2400" i="1">
                              <a:solidFill>
                                <a:srgbClr val="FF00FF"/>
                              </a:solidFill>
                              <a:effectLst/>
                              <a:latin typeface="Cambria Math" panose="02040503050406030204" pitchFamily="18" charset="0"/>
                              <a:ea typeface="Calibri" panose="020F0502020204030204" pitchFamily="34" charset="0"/>
                            </a:rPr>
                            <m:t>: 3</m:t>
                          </m:r>
                          <m:r>
                            <a:rPr lang="pt-BR" sz="2400" i="1">
                              <a:solidFill>
                                <a:srgbClr val="FF00FF"/>
                              </a:solidFill>
                              <a:effectLst/>
                              <a:latin typeface="Cambria Math" panose="02040503050406030204" pitchFamily="18" charset="0"/>
                              <a:ea typeface="Calibri" panose="020F0502020204030204" pitchFamily="34" charset="0"/>
                            </a:rPr>
                            <m:t>𝑥</m:t>
                          </m:r>
                        </m:e>
                      </m:d>
                      <m:r>
                        <a:rPr lang="pt-BR" sz="2400" i="1">
                          <a:solidFill>
                            <a:srgbClr val="000000"/>
                          </a:solidFill>
                          <a:effectLst/>
                          <a:latin typeface="Cambria Math" panose="02040503050406030204" pitchFamily="18" charset="0"/>
                          <a:ea typeface="Calibri" panose="020F0502020204030204" pitchFamily="34" charset="0"/>
                        </a:rPr>
                        <m:t> –</m:t>
                      </m:r>
                      <m:d>
                        <m:dPr>
                          <m:ctrlPr>
                            <a:rPr lang="pt-BR" sz="2400" i="1">
                              <a:solidFill>
                                <a:srgbClr val="000000"/>
                              </a:solidFill>
                              <a:effectLst/>
                              <a:latin typeface="Cambria Math" panose="02040503050406030204" pitchFamily="18" charset="0"/>
                              <a:ea typeface="Calibri" panose="020F0502020204030204" pitchFamily="34" charset="0"/>
                            </a:rPr>
                          </m:ctrlPr>
                        </m:dPr>
                        <m:e>
                          <m:r>
                            <a:rPr lang="pt-BR" sz="2400" i="1">
                              <a:solidFill>
                                <a:srgbClr val="ED7D31"/>
                              </a:solidFill>
                              <a:effectLst/>
                              <a:latin typeface="Cambria Math" panose="02040503050406030204" pitchFamily="18" charset="0"/>
                              <a:ea typeface="Calibri" panose="020F0502020204030204" pitchFamily="34" charset="0"/>
                            </a:rPr>
                            <m:t>12</m:t>
                          </m:r>
                          <m:sSup>
                            <m:sSupPr>
                              <m:ctrlPr>
                                <a:rPr lang="pt-BR" sz="2400" i="1">
                                  <a:solidFill>
                                    <a:srgbClr val="ED7D31"/>
                                  </a:solidFill>
                                  <a:effectLst/>
                                  <a:latin typeface="Cambria Math" panose="02040503050406030204" pitchFamily="18" charset="0"/>
                                  <a:ea typeface="Calibri" panose="020F0502020204030204" pitchFamily="34" charset="0"/>
                                </a:rPr>
                              </m:ctrlPr>
                            </m:sSupPr>
                            <m:e>
                              <m:r>
                                <a:rPr lang="pt-BR" sz="2400" i="1">
                                  <a:solidFill>
                                    <a:srgbClr val="ED7D31"/>
                                  </a:solidFill>
                                  <a:effectLst/>
                                  <a:latin typeface="Cambria Math" panose="02040503050406030204" pitchFamily="18" charset="0"/>
                                  <a:ea typeface="Calibri" panose="020F0502020204030204" pitchFamily="34" charset="0"/>
                                </a:rPr>
                                <m:t>𝑥</m:t>
                              </m:r>
                            </m:e>
                            <m:sup>
                              <m:r>
                                <a:rPr lang="pt-BR" sz="2400" i="1">
                                  <a:solidFill>
                                    <a:srgbClr val="ED7D31"/>
                                  </a:solidFill>
                                  <a:effectLst/>
                                  <a:latin typeface="Cambria Math" panose="02040503050406030204" pitchFamily="18" charset="0"/>
                                  <a:ea typeface="Calibri" panose="020F0502020204030204" pitchFamily="34" charset="0"/>
                                </a:rPr>
                                <m:t>2</m:t>
                              </m:r>
                            </m:sup>
                          </m:sSup>
                          <m:r>
                            <a:rPr lang="pt-BR" sz="2400" i="1">
                              <a:solidFill>
                                <a:srgbClr val="ED7D31"/>
                              </a:solidFill>
                              <a:effectLst/>
                              <a:latin typeface="Cambria Math" panose="02040503050406030204" pitchFamily="18" charset="0"/>
                              <a:ea typeface="Calibri" panose="020F0502020204030204" pitchFamily="34" charset="0"/>
                            </a:rPr>
                            <m:t> :3</m:t>
                          </m:r>
                          <m:r>
                            <a:rPr lang="pt-BR" sz="2400" i="1">
                              <a:solidFill>
                                <a:srgbClr val="ED7D31"/>
                              </a:solidFill>
                              <a:effectLst/>
                              <a:latin typeface="Cambria Math" panose="02040503050406030204" pitchFamily="18" charset="0"/>
                              <a:ea typeface="Calibri" panose="020F0502020204030204" pitchFamily="34" charset="0"/>
                            </a:rPr>
                            <m:t>𝑥</m:t>
                          </m:r>
                        </m:e>
                      </m:d>
                      <m:r>
                        <a:rPr lang="pt-BR" sz="2400" i="1">
                          <a:solidFill>
                            <a:srgbClr val="000000"/>
                          </a:solidFill>
                          <a:effectLst/>
                          <a:latin typeface="Cambria Math" panose="02040503050406030204" pitchFamily="18" charset="0"/>
                          <a:ea typeface="Calibri" panose="020F0502020204030204" pitchFamily="34" charset="0"/>
                        </a:rPr>
                        <m:t>+</m:t>
                      </m:r>
                      <m:d>
                        <m:dPr>
                          <m:ctrlPr>
                            <a:rPr lang="pt-BR" sz="2400" i="1">
                              <a:solidFill>
                                <a:srgbClr val="000000"/>
                              </a:solidFill>
                              <a:effectLst/>
                              <a:latin typeface="Cambria Math" panose="02040503050406030204" pitchFamily="18" charset="0"/>
                              <a:ea typeface="Calibri" panose="020F0502020204030204" pitchFamily="34" charset="0"/>
                            </a:rPr>
                          </m:ctrlPr>
                        </m:dPr>
                        <m:e>
                          <m:r>
                            <a:rPr lang="pt-BR" sz="2400" i="1">
                              <a:solidFill>
                                <a:srgbClr val="00B050"/>
                              </a:solidFill>
                              <a:effectLst/>
                              <a:latin typeface="Cambria Math" panose="02040503050406030204" pitchFamily="18" charset="0"/>
                              <a:ea typeface="Calibri" panose="020F0502020204030204" pitchFamily="34" charset="0"/>
                            </a:rPr>
                            <m:t>3</m:t>
                          </m:r>
                          <m:r>
                            <a:rPr lang="pt-BR" sz="2400" i="1">
                              <a:solidFill>
                                <a:srgbClr val="00B050"/>
                              </a:solidFill>
                              <a:effectLst/>
                              <a:latin typeface="Cambria Math" panose="02040503050406030204" pitchFamily="18" charset="0"/>
                              <a:ea typeface="Calibri" panose="020F0502020204030204" pitchFamily="34" charset="0"/>
                            </a:rPr>
                            <m:t>𝑥</m:t>
                          </m:r>
                          <m:r>
                            <a:rPr lang="pt-BR" sz="2400" b="0" i="1" smtClean="0">
                              <a:solidFill>
                                <a:srgbClr val="00B050"/>
                              </a:solidFill>
                              <a:effectLst/>
                              <a:latin typeface="Cambria Math" panose="02040503050406030204" pitchFamily="18" charset="0"/>
                              <a:ea typeface="Calibri" panose="020F0502020204030204" pitchFamily="34" charset="0"/>
                            </a:rPr>
                            <m:t> </m:t>
                          </m:r>
                          <m:r>
                            <a:rPr lang="pt-BR" sz="2400" i="1">
                              <a:solidFill>
                                <a:srgbClr val="00B050"/>
                              </a:solidFill>
                              <a:effectLst/>
                              <a:latin typeface="Cambria Math" panose="02040503050406030204" pitchFamily="18" charset="0"/>
                              <a:ea typeface="Calibri" panose="020F0502020204030204" pitchFamily="34" charset="0"/>
                            </a:rPr>
                            <m:t>:3</m:t>
                          </m:r>
                          <m:r>
                            <a:rPr lang="pt-BR" sz="2400" i="1">
                              <a:solidFill>
                                <a:srgbClr val="00B050"/>
                              </a:solidFill>
                              <a:effectLst/>
                              <a:latin typeface="Cambria Math" panose="02040503050406030204" pitchFamily="18" charset="0"/>
                              <a:ea typeface="Calibri" panose="020F0502020204030204" pitchFamily="34" charset="0"/>
                            </a:rPr>
                            <m:t>𝑥</m:t>
                          </m:r>
                        </m:e>
                      </m:d>
                      <m:r>
                        <a:rPr lang="pt-BR" sz="2400" i="1">
                          <a:solidFill>
                            <a:srgbClr val="000000"/>
                          </a:solidFill>
                          <a:effectLst/>
                          <a:latin typeface="Cambria Math" panose="02040503050406030204" pitchFamily="18" charset="0"/>
                          <a:ea typeface="Calibri" panose="020F0502020204030204" pitchFamily="34" charset="0"/>
                        </a:rPr>
                        <m:t>=6</m:t>
                      </m:r>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i="1">
                              <a:solidFill>
                                <a:srgbClr val="000000"/>
                              </a:solidFill>
                              <a:effectLst/>
                              <a:latin typeface="Cambria Math" panose="02040503050406030204" pitchFamily="18" charset="0"/>
                              <a:ea typeface="Calibri" panose="020F0502020204030204" pitchFamily="34" charset="0"/>
                            </a:rPr>
                            <m:t>𝑥</m:t>
                          </m:r>
                        </m:e>
                        <m:sup>
                          <m:r>
                            <a:rPr lang="pt-BR" sz="2400" i="1">
                              <a:solidFill>
                                <a:srgbClr val="000000"/>
                              </a:solidFill>
                              <a:effectLst/>
                              <a:latin typeface="Cambria Math" panose="02040503050406030204" pitchFamily="18" charset="0"/>
                              <a:ea typeface="Calibri" panose="020F0502020204030204" pitchFamily="34" charset="0"/>
                            </a:rPr>
                            <m:t>2</m:t>
                          </m:r>
                        </m:sup>
                      </m:sSup>
                      <m:r>
                        <a:rPr lang="pt-BR" sz="2400" i="1">
                          <a:solidFill>
                            <a:srgbClr val="000000"/>
                          </a:solidFill>
                          <a:effectLst/>
                          <a:latin typeface="Cambria Math" panose="02040503050406030204" pitchFamily="18" charset="0"/>
                          <a:ea typeface="Calibri" panose="020F0502020204030204" pitchFamily="34" charset="0"/>
                        </a:rPr>
                        <m:t> – 4</m:t>
                      </m:r>
                      <m:r>
                        <a:rPr lang="pt-BR" sz="2400" i="1">
                          <a:solidFill>
                            <a:srgbClr val="000000"/>
                          </a:solidFill>
                          <a:effectLst/>
                          <a:latin typeface="Cambria Math" panose="02040503050406030204" pitchFamily="18" charset="0"/>
                          <a:ea typeface="Calibri" panose="020F0502020204030204" pitchFamily="34" charset="0"/>
                        </a:rPr>
                        <m:t>𝑥</m:t>
                      </m:r>
                      <m:r>
                        <a:rPr lang="pt-BR" sz="2400" i="1">
                          <a:solidFill>
                            <a:srgbClr val="000000"/>
                          </a:solidFill>
                          <a:effectLst/>
                          <a:latin typeface="Cambria Math" panose="02040503050406030204" pitchFamily="18" charset="0"/>
                          <a:ea typeface="Calibri" panose="020F0502020204030204" pitchFamily="34" charset="0"/>
                        </a:rPr>
                        <m:t> + 1</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28</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𝑏</m:t>
                        </m:r>
                      </m:e>
                    </m:d>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d>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28</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28</m:t>
                          </m:r>
                        </m:num>
                        <m:den>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7</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 </m:t>
                              </m:r>
                            </m:e>
                            <m:sup>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m:t>
                              </m:r>
                            </m:sup>
                          </m:sSup>
                        </m:num>
                        <m:den>
                          <m:sSup>
                            <m:sSupPr>
                              <m:ctrlP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sup>
                          </m:sSup>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1</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2−1</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𝑎𝑏</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C4B59291-D629-3EFF-482E-F0A37B9A8CD7}"/>
                  </a:ext>
                </a:extLst>
              </p:cNvPr>
              <p:cNvSpPr txBox="1">
                <a:spLocks noRot="1" noChangeAspect="1" noMove="1" noResize="1" noEditPoints="1" noAdjustHandles="1" noChangeArrowheads="1" noChangeShapeType="1" noTextEdit="1"/>
              </p:cNvSpPr>
              <p:nvPr/>
            </p:nvSpPr>
            <p:spPr>
              <a:xfrm>
                <a:off x="457214" y="2330824"/>
                <a:ext cx="11394127" cy="4179286"/>
              </a:xfrm>
              <a:prstGeom prst="rect">
                <a:avLst/>
              </a:prstGeom>
              <a:blipFill>
                <a:blip r:embed="rId3"/>
                <a:stretch>
                  <a:fillRect l="-803"/>
                </a:stretch>
              </a:blipFill>
            </p:spPr>
            <p:txBody>
              <a:bodyPr/>
              <a:lstStyle/>
              <a:p>
                <a:r>
                  <a:rPr lang="pt-BR">
                    <a:noFill/>
                  </a:rPr>
                  <a:t> </a:t>
                </a:r>
              </a:p>
            </p:txBody>
          </p:sp>
        </mc:Fallback>
      </mc:AlternateContent>
    </p:spTree>
    <p:extLst>
      <p:ext uri="{BB962C8B-B14F-4D97-AF65-F5344CB8AC3E}">
        <p14:creationId xmlns:p14="http://schemas.microsoft.com/office/powerpoint/2010/main" val="4175543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B22F8EF-E7F0-87E6-9517-0187D39C2E0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Texto&#10;&#10;Descrição gerada automaticamente">
            <a:extLst>
              <a:ext uri="{FF2B5EF4-FFF2-40B4-BE49-F238E27FC236}">
                <a16:creationId xmlns:a16="http://schemas.microsoft.com/office/drawing/2014/main" id="{1F9FE520-9DA0-D5B8-0F85-BA7618C3753B}"/>
              </a:ext>
            </a:extLst>
          </p:cNvPr>
          <p:cNvPicPr>
            <a:picLocks noChangeAspect="1"/>
          </p:cNvPicPr>
          <p:nvPr/>
        </p:nvPicPr>
        <p:blipFill>
          <a:blip r:embed="rId2"/>
          <a:stretch>
            <a:fillRect/>
          </a:stretch>
        </p:blipFill>
        <p:spPr>
          <a:xfrm>
            <a:off x="524304" y="752474"/>
            <a:ext cx="4789640" cy="717737"/>
          </a:xfrm>
          <a:prstGeom prst="rect">
            <a:avLst/>
          </a:prstGeom>
        </p:spPr>
      </p:pic>
      <p:sp>
        <p:nvSpPr>
          <p:cNvPr id="5" name="CaixaDeTexto 4">
            <a:extLst>
              <a:ext uri="{FF2B5EF4-FFF2-40B4-BE49-F238E27FC236}">
                <a16:creationId xmlns:a16="http://schemas.microsoft.com/office/drawing/2014/main" id="{2523ED85-2C0A-A733-005F-9368F5BF1190}"/>
              </a:ext>
            </a:extLst>
          </p:cNvPr>
          <p:cNvSpPr txBox="1"/>
          <p:nvPr/>
        </p:nvSpPr>
        <p:spPr>
          <a:xfrm>
            <a:off x="340659" y="1470211"/>
            <a:ext cx="5683623" cy="5187959"/>
          </a:xfrm>
          <a:prstGeom prst="rect">
            <a:avLst/>
          </a:prstGeom>
          <a:noFill/>
        </p:spPr>
        <p:txBody>
          <a:bodyPr wrap="square">
            <a:spAutoFit/>
          </a:bodyPr>
          <a:lstStyle/>
          <a:p>
            <a:pPr>
              <a:lnSpc>
                <a:spcPct val="115000"/>
              </a:lnSpc>
            </a:pPr>
            <a:r>
              <a:rPr lang="pt-BR" sz="2400" b="1" dirty="0">
                <a:solidFill>
                  <a:srgbClr val="000000"/>
                </a:solidFill>
                <a:effectLst/>
                <a:latin typeface="Arial Narrow" panose="020B0606020202030204" pitchFamily="34" charset="0"/>
                <a:ea typeface="Calibri" panose="020F0502020204030204" pitchFamily="34" charset="0"/>
              </a:rPr>
              <a:t>6.</a:t>
            </a:r>
            <a:r>
              <a:rPr lang="pt-BR" sz="2400" dirty="0">
                <a:solidFill>
                  <a:srgbClr val="000000"/>
                </a:solidFill>
                <a:effectLst/>
                <a:latin typeface="Arial Narrow" panose="020B0606020202030204" pitchFamily="34" charset="0"/>
                <a:ea typeface="Calibri" panose="020F0502020204030204" pitchFamily="34" charset="0"/>
              </a:rPr>
              <a:t> Observe a sequência, a seguir.</a:t>
            </a:r>
          </a:p>
          <a:p>
            <a:pPr>
              <a:lnSpc>
                <a:spcPct val="115000"/>
              </a:lnSpc>
            </a:pPr>
            <a:endParaRPr lang="pt-BR" sz="2400" dirty="0">
              <a:solidFill>
                <a:srgbClr val="000000"/>
              </a:solidFill>
              <a:effectLst/>
              <a:latin typeface="Arial Narrow" panose="020B0606020202030204" pitchFamily="34" charset="0"/>
              <a:ea typeface="Calibri" panose="020F0502020204030204" pitchFamily="34" charset="0"/>
            </a:endParaRPr>
          </a:p>
          <a:p>
            <a:pPr>
              <a:lnSpc>
                <a:spcPct val="115000"/>
              </a:lnSpc>
            </a:pPr>
            <a:endParaRPr lang="pt-BR" sz="2400" dirty="0">
              <a:solidFill>
                <a:srgbClr val="000000"/>
              </a:solidFill>
              <a:latin typeface="Arial Narrow" panose="020B0606020202030204" pitchFamily="34" charset="0"/>
              <a:ea typeface="Calibri" panose="020F0502020204030204" pitchFamily="34" charset="0"/>
            </a:endParaRPr>
          </a:p>
          <a:p>
            <a:pPr>
              <a:lnSpc>
                <a:spcPct val="115000"/>
              </a:lnSpc>
            </a:pPr>
            <a:endParaRPr lang="pt-BR" sz="2400" dirty="0">
              <a:solidFill>
                <a:srgbClr val="000000"/>
              </a:solidFill>
              <a:effectLst/>
              <a:latin typeface="Arial Narrow" panose="020B0606020202030204" pitchFamily="34" charset="0"/>
              <a:ea typeface="Calibri" panose="020F0502020204030204" pitchFamily="34" charset="0"/>
            </a:endParaRPr>
          </a:p>
          <a:p>
            <a:pPr>
              <a:lnSpc>
                <a:spcPct val="115000"/>
              </a:lnSpc>
            </a:pPr>
            <a:endParaRPr lang="pt-BR" sz="2400" dirty="0">
              <a:solidFill>
                <a:srgbClr val="000000"/>
              </a:solidFill>
              <a:latin typeface="Arial Narrow" panose="020B0606020202030204" pitchFamily="34" charset="0"/>
              <a:ea typeface="Calibri" panose="020F0502020204030204" pitchFamily="34" charset="0"/>
            </a:endParaRPr>
          </a:p>
          <a:p>
            <a:pPr>
              <a:lnSpc>
                <a:spcPct val="115000"/>
              </a:lnSpc>
            </a:pPr>
            <a:endParaRPr lang="pt-BR" sz="2400" dirty="0">
              <a:solidFill>
                <a:srgbClr val="000000"/>
              </a:solidFill>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Elabore um quadro que relacione a posição da figura e o número de losangos que a compõe.</a:t>
            </a:r>
          </a:p>
          <a:p>
            <a:pPr algn="just">
              <a:lnSpc>
                <a:spcPct val="107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Mantendo o padrão dessa sequência, quantos losangos devem compor as duas próximas figuras?</a:t>
            </a:r>
            <a:r>
              <a:rPr lang="pt-BR" sz="2400" dirty="0">
                <a:solidFill>
                  <a:srgbClr val="000000"/>
                </a:solidFill>
                <a:effectLst/>
                <a:latin typeface="Arial Narrow" panose="020B0606020202030204" pitchFamily="34" charset="0"/>
                <a:ea typeface="Calibri" panose="020F0502020204030204" pitchFamily="34" charset="0"/>
              </a:rPr>
              <a:t> </a:t>
            </a:r>
            <a:endParaRPr lang="pt-BR" sz="2400" dirty="0">
              <a:solidFill>
                <a:srgbClr val="000000"/>
              </a:solidFill>
              <a:effectLst/>
              <a:latin typeface="Arial" panose="020B060402020202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27FD4A35-C904-9B97-422A-9984EAEABA27}"/>
              </a:ext>
            </a:extLst>
          </p:cNvPr>
          <p:cNvSpPr txBox="1"/>
          <p:nvPr/>
        </p:nvSpPr>
        <p:spPr>
          <a:xfrm>
            <a:off x="6207927" y="752474"/>
            <a:ext cx="5706163" cy="2253181"/>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Quantos losangos devem conter nas figuras que ocupam as posições 10 e 11?</a:t>
            </a:r>
          </a:p>
          <a:p>
            <a:pPr algn="just">
              <a:lnSpc>
                <a:spcPct val="107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Qual é a expressão algébrica que descreve o padrão dessa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descr="Desenho de animal&#10;&#10;Descrição gerada automaticamente">
            <a:extLst>
              <a:ext uri="{FF2B5EF4-FFF2-40B4-BE49-F238E27FC236}">
                <a16:creationId xmlns:a16="http://schemas.microsoft.com/office/drawing/2014/main" id="{D9110F0E-C294-D374-68AC-2BB418A2C9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304" y="2155268"/>
            <a:ext cx="5040000" cy="1593173"/>
          </a:xfrm>
          <a:prstGeom prst="rect">
            <a:avLst/>
          </a:prstGeom>
          <a:noFill/>
          <a:ln>
            <a:noFill/>
          </a:ln>
        </p:spPr>
      </p:pic>
    </p:spTree>
    <p:extLst>
      <p:ext uri="{BB962C8B-B14F-4D97-AF65-F5344CB8AC3E}">
        <p14:creationId xmlns:p14="http://schemas.microsoft.com/office/powerpoint/2010/main" val="137384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BFF1961-F748-2000-B864-F2E00F62C3F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9D394734-3690-6948-44AA-523AD23152FD}"/>
              </a:ext>
            </a:extLst>
          </p:cNvPr>
          <p:cNvSpPr txBox="1"/>
          <p:nvPr/>
        </p:nvSpPr>
        <p:spPr>
          <a:xfrm>
            <a:off x="385485" y="752475"/>
            <a:ext cx="5602939" cy="467179"/>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7.</a:t>
            </a:r>
            <a:r>
              <a:rPr lang="pt-BR" sz="2400" kern="100" dirty="0">
                <a:effectLst/>
                <a:latin typeface="Arial Narrow" panose="020B0606020202030204" pitchFamily="34" charset="0"/>
                <a:ea typeface="Calibri" panose="020F0502020204030204" pitchFamily="34" charset="0"/>
                <a:cs typeface="Calibri" panose="020F0502020204030204" pitchFamily="34" charset="0"/>
              </a:rPr>
              <a:t> Observe a sequência de figuras,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Tela de celular&#10;&#10;Descrição gerada automaticamente com confiança média">
            <a:extLst>
              <a:ext uri="{FF2B5EF4-FFF2-40B4-BE49-F238E27FC236}">
                <a16:creationId xmlns:a16="http://schemas.microsoft.com/office/drawing/2014/main" id="{4B6E6CE7-68FF-7114-2505-A1FF8AA4E9AF}"/>
              </a:ext>
            </a:extLst>
          </p:cNvPr>
          <p:cNvPicPr>
            <a:picLocks noChangeAspect="1"/>
          </p:cNvPicPr>
          <p:nvPr/>
        </p:nvPicPr>
        <p:blipFill>
          <a:blip r:embed="rId2"/>
          <a:stretch>
            <a:fillRect/>
          </a:stretch>
        </p:blipFill>
        <p:spPr>
          <a:xfrm>
            <a:off x="385485" y="1443318"/>
            <a:ext cx="5256217" cy="1985682"/>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7C22FB78-ABF2-2984-58AB-CF6BFCDC0BDE}"/>
                  </a:ext>
                </a:extLst>
              </p:cNvPr>
              <p:cNvSpPr txBox="1"/>
              <p:nvPr/>
            </p:nvSpPr>
            <p:spPr>
              <a:xfrm>
                <a:off x="286870" y="3648355"/>
                <a:ext cx="5701547" cy="3043525"/>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a) Escreva uma sequência numérica que faça uma correspondência biunívoca com essa sequência de figuras. </a:t>
                </a:r>
              </a:p>
              <a:p>
                <a:pPr algn="just">
                  <a:lnSpc>
                    <a:spcPct val="107000"/>
                  </a:lnSpc>
                  <a:spcAft>
                    <a:spcPts val="800"/>
                  </a:spcAft>
                </a:pP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b) Qual é a expressão que permite calcular a quantidade de quadrados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𝑞</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das figuras, desta sequência, de acordo com sua posição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panose="020F0502020204030204" pitchFamily="34" charset="0"/>
                      </a:rPr>
                      <m:t>𝑝</m:t>
                    </m:r>
                  </m:oMath>
                </a14:m>
                <a:r>
                  <a:rPr lang="pt-BR" sz="24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7C22FB78-ABF2-2984-58AB-CF6BFCDC0BDE}"/>
                  </a:ext>
                </a:extLst>
              </p:cNvPr>
              <p:cNvSpPr txBox="1">
                <a:spLocks noRot="1" noChangeAspect="1" noMove="1" noResize="1" noEditPoints="1" noAdjustHandles="1" noChangeArrowheads="1" noChangeShapeType="1" noTextEdit="1"/>
              </p:cNvSpPr>
              <p:nvPr/>
            </p:nvSpPr>
            <p:spPr>
              <a:xfrm>
                <a:off x="286870" y="3648355"/>
                <a:ext cx="5701547" cy="3043525"/>
              </a:xfrm>
              <a:prstGeom prst="rect">
                <a:avLst/>
              </a:prstGeom>
              <a:blipFill>
                <a:blip r:embed="rId3"/>
                <a:stretch>
                  <a:fillRect l="-1604" t="-1600" r="-1711" b="-2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A43635B-75A5-128B-77C5-BDD5F9FC3D8E}"/>
                  </a:ext>
                </a:extLst>
              </p:cNvPr>
              <p:cNvSpPr txBox="1"/>
              <p:nvPr/>
            </p:nvSpPr>
            <p:spPr>
              <a:xfrm>
                <a:off x="6203577" y="752475"/>
                <a:ext cx="5692588" cy="3908186"/>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Para cada quadro, a seguir, determine a sentença que relaciona os valores de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de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a:t>
                </a:r>
              </a:p>
              <a:p>
                <a:pPr algn="just">
                  <a:lnSpc>
                    <a:spcPct val="107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AA43635B-75A5-128B-77C5-BDD5F9FC3D8E}"/>
                  </a:ext>
                </a:extLst>
              </p:cNvPr>
              <p:cNvSpPr txBox="1">
                <a:spLocks noRot="1" noChangeAspect="1" noMove="1" noResize="1" noEditPoints="1" noAdjustHandles="1" noChangeArrowheads="1" noChangeShapeType="1" noTextEdit="1"/>
              </p:cNvSpPr>
              <p:nvPr/>
            </p:nvSpPr>
            <p:spPr>
              <a:xfrm>
                <a:off x="6203577" y="752475"/>
                <a:ext cx="5692588" cy="3908186"/>
              </a:xfrm>
              <a:prstGeom prst="rect">
                <a:avLst/>
              </a:prstGeom>
              <a:blipFill>
                <a:blip r:embed="rId4"/>
                <a:stretch>
                  <a:fillRect l="-1715" t="-779" r="-1715"/>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AB77798A-3864-EF65-20D7-217C619D8DD8}"/>
              </a:ext>
            </a:extLst>
          </p:cNvPr>
          <p:cNvPicPr>
            <a:picLocks noChangeAspect="1"/>
          </p:cNvPicPr>
          <p:nvPr/>
        </p:nvPicPr>
        <p:blipFill>
          <a:blip r:embed="rId5"/>
          <a:stretch>
            <a:fillRect/>
          </a:stretch>
        </p:blipFill>
        <p:spPr>
          <a:xfrm>
            <a:off x="6662513" y="2072747"/>
            <a:ext cx="5040000" cy="1008000"/>
          </a:xfrm>
          <a:prstGeom prst="rect">
            <a:avLst/>
          </a:prstGeom>
        </p:spPr>
      </p:pic>
      <p:pic>
        <p:nvPicPr>
          <p:cNvPr id="13" name="Imagem 12">
            <a:extLst>
              <a:ext uri="{FF2B5EF4-FFF2-40B4-BE49-F238E27FC236}">
                <a16:creationId xmlns:a16="http://schemas.microsoft.com/office/drawing/2014/main" id="{310E302C-7192-8DC0-2D78-C93D0BA85543}"/>
              </a:ext>
            </a:extLst>
          </p:cNvPr>
          <p:cNvPicPr>
            <a:picLocks noChangeAspect="1"/>
          </p:cNvPicPr>
          <p:nvPr/>
        </p:nvPicPr>
        <p:blipFill>
          <a:blip r:embed="rId6"/>
          <a:stretch>
            <a:fillRect/>
          </a:stretch>
        </p:blipFill>
        <p:spPr>
          <a:xfrm>
            <a:off x="6662513" y="4114928"/>
            <a:ext cx="5040000" cy="1055189"/>
          </a:xfrm>
          <a:prstGeom prst="rect">
            <a:avLst/>
          </a:prstGeom>
        </p:spPr>
      </p:pic>
    </p:spTree>
    <p:extLst>
      <p:ext uri="{BB962C8B-B14F-4D97-AF65-F5344CB8AC3E}">
        <p14:creationId xmlns:p14="http://schemas.microsoft.com/office/powerpoint/2010/main" val="57070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B5CF1E5-72EC-4513-D516-1783FB5E2E8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11F36A9D-2B97-F6FD-094A-F7F89856B782}"/>
              </a:ext>
            </a:extLst>
          </p:cNvPr>
          <p:cNvSpPr txBox="1"/>
          <p:nvPr/>
        </p:nvSpPr>
        <p:spPr>
          <a:xfrm>
            <a:off x="268945" y="752475"/>
            <a:ext cx="5746373" cy="3947299"/>
          </a:xfrm>
          <a:prstGeom prst="rect">
            <a:avLst/>
          </a:prstGeom>
          <a:noFill/>
        </p:spPr>
        <p:txBody>
          <a:bodyPr wrap="square">
            <a:spAutoFit/>
          </a:bodyPr>
          <a:lstStyle/>
          <a:p>
            <a:pPr algn="just">
              <a:lnSpc>
                <a:spcPct val="115000"/>
              </a:lnSpc>
            </a:pPr>
            <a:r>
              <a:rPr lang="pt-BR" sz="2400" b="1" dirty="0">
                <a:solidFill>
                  <a:srgbClr val="000000"/>
                </a:solidFill>
                <a:effectLst/>
                <a:latin typeface="Arial Narrow" panose="020B0606020202030204" pitchFamily="34" charset="0"/>
                <a:ea typeface="Calibri" panose="020F0502020204030204" pitchFamily="34" charset="0"/>
              </a:rPr>
              <a:t>9.</a:t>
            </a:r>
            <a:r>
              <a:rPr lang="pt-BR" sz="2400" dirty="0">
                <a:solidFill>
                  <a:srgbClr val="000000"/>
                </a:solidFill>
                <a:effectLst/>
                <a:latin typeface="Arial Narrow" panose="020B0606020202030204" pitchFamily="34" charset="0"/>
                <a:ea typeface="Calibri" panose="020F0502020204030204" pitchFamily="34" charset="0"/>
              </a:rPr>
              <a:t> Nas sequências numéricas, a seguir, escreva a sentença que relacione cada termo (n) a sua posição (p).</a:t>
            </a:r>
          </a:p>
          <a:p>
            <a:pPr algn="just">
              <a:lnSpc>
                <a:spcPct val="115000"/>
              </a:lnSpc>
            </a:pP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50000"/>
              </a:lnSpc>
            </a:pPr>
            <a:r>
              <a:rPr lang="pt-BR" sz="2400" dirty="0">
                <a:solidFill>
                  <a:srgbClr val="000000"/>
                </a:solidFill>
                <a:effectLst/>
                <a:latin typeface="Arial Narrow" panose="020B0606020202030204" pitchFamily="34" charset="0"/>
                <a:ea typeface="Calibri" panose="020F0502020204030204" pitchFamily="34" charset="0"/>
              </a:rPr>
              <a:t>a) 2, 4, 6, 8, ...</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50000"/>
              </a:lnSpc>
            </a:pPr>
            <a:r>
              <a:rPr lang="pt-BR" sz="2400" dirty="0">
                <a:solidFill>
                  <a:srgbClr val="000000"/>
                </a:solidFill>
                <a:effectLst/>
                <a:latin typeface="Arial Narrow" panose="020B0606020202030204" pitchFamily="34" charset="0"/>
                <a:ea typeface="Calibri" panose="020F0502020204030204" pitchFamily="34" charset="0"/>
              </a:rPr>
              <a:t>b) 1, 3, 5, 7, 9, ...</a:t>
            </a:r>
            <a:endParaRPr lang="pt-BR" sz="2400" dirty="0">
              <a:solidFill>
                <a:srgbClr val="000000"/>
              </a:solidFill>
              <a:effectLst/>
              <a:latin typeface="Arial" panose="020B0604020202020204" pitchFamily="34" charset="0"/>
              <a:ea typeface="Calibri" panose="020F0502020204030204" pitchFamily="34" charset="0"/>
            </a:endParaRPr>
          </a:p>
          <a:p>
            <a:pPr algn="just">
              <a:lnSpc>
                <a:spcPct val="150000"/>
              </a:lnSpc>
            </a:pPr>
            <a:r>
              <a:rPr lang="pt-BR" sz="2400" dirty="0">
                <a:solidFill>
                  <a:srgbClr val="000000"/>
                </a:solidFill>
                <a:effectLst/>
                <a:latin typeface="Arial Narrow" panose="020B0606020202030204" pitchFamily="34" charset="0"/>
                <a:ea typeface="Calibri" panose="020F0502020204030204" pitchFamily="34" charset="0"/>
              </a:rPr>
              <a:t>c) 1, 4, 7, 10, ...</a:t>
            </a:r>
            <a:endParaRPr lang="pt-BR" sz="2400" dirty="0">
              <a:solidFill>
                <a:srgbClr val="000000"/>
              </a:solidFill>
              <a:effectLst/>
              <a:latin typeface="Arial" panose="020B0604020202020204" pitchFamily="34" charset="0"/>
              <a:ea typeface="Calibri" panose="020F0502020204030204" pitchFamily="34" charset="0"/>
            </a:endParaRPr>
          </a:p>
          <a:p>
            <a:pPr>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1, 6, 11, 16, 21,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8A95A4B8-B534-D7E0-C40B-5F7FC1F6B6A8}"/>
              </a:ext>
            </a:extLst>
          </p:cNvPr>
          <p:cNvPicPr>
            <a:picLocks noChangeAspect="1"/>
          </p:cNvPicPr>
          <p:nvPr/>
        </p:nvPicPr>
        <p:blipFill>
          <a:blip r:embed="rId2"/>
          <a:stretch>
            <a:fillRect/>
          </a:stretch>
        </p:blipFill>
        <p:spPr>
          <a:xfrm>
            <a:off x="6349869" y="651783"/>
            <a:ext cx="5400000" cy="410578"/>
          </a:xfrm>
          <a:prstGeom prst="rect">
            <a:avLst/>
          </a:prstGeom>
        </p:spPr>
      </p:pic>
      <p:pic>
        <p:nvPicPr>
          <p:cNvPr id="7" name="Imagem 6" descr="Desenho de bandeira&#10;&#10;Descrição gerada automaticamente com confiança média">
            <a:extLst>
              <a:ext uri="{FF2B5EF4-FFF2-40B4-BE49-F238E27FC236}">
                <a16:creationId xmlns:a16="http://schemas.microsoft.com/office/drawing/2014/main" id="{D5EA2C89-76A9-70BE-B751-83673FF0FD74}"/>
              </a:ext>
            </a:extLst>
          </p:cNvPr>
          <p:cNvPicPr>
            <a:picLocks noChangeAspect="1"/>
          </p:cNvPicPr>
          <p:nvPr/>
        </p:nvPicPr>
        <p:blipFill>
          <a:blip r:embed="rId3"/>
          <a:stretch>
            <a:fillRect/>
          </a:stretch>
        </p:blipFill>
        <p:spPr>
          <a:xfrm>
            <a:off x="7274872" y="1180981"/>
            <a:ext cx="3896365" cy="647818"/>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826322F4-5CDF-5360-ED90-74ACFD97DFA9}"/>
                  </a:ext>
                </a:extLst>
              </p:cNvPr>
              <p:cNvSpPr txBox="1"/>
              <p:nvPr/>
            </p:nvSpPr>
            <p:spPr>
              <a:xfrm>
                <a:off x="6176683" y="1828799"/>
                <a:ext cx="5746372" cy="4839338"/>
              </a:xfrm>
              <a:prstGeom prst="rect">
                <a:avLst/>
              </a:prstGeom>
              <a:noFill/>
            </p:spPr>
            <p:txBody>
              <a:bodyPr wrap="square">
                <a:spAutoFit/>
              </a:bodyPr>
              <a:lstStyle/>
              <a:p>
                <a:pPr algn="ctr">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79388" algn="just">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Sequência numérica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é</a:t>
                </a: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uma sequência finita de </a:t>
                </a:r>
                <a14:m>
                  <m:oMath xmlns:m="http://schemas.openxmlformats.org/officeDocument/2006/math">
                    <m:r>
                      <a:rPr lang="pt-BR" sz="24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termos, sendo uma função cujo domínio é o conjunto dos números naturais não nulos</a:t>
                </a:r>
                <a:r>
                  <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 2; 3; ...; </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 os números do contradomínio são indicados por </a:t>
                </a:r>
                <a14:m>
                  <m:oMath xmlns:m="http://schemas.openxmlformats.org/officeDocument/2006/math">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Assim, o primeiro termo de uma sequência é representado por </a:t>
                </a:r>
                <a14:m>
                  <m:oMath xmlns:m="http://schemas.openxmlformats.org/officeDocument/2006/math">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 segundo termo é representado por </a:t>
                </a:r>
                <a14:m>
                  <m:oMath xmlns:m="http://schemas.openxmlformats.org/officeDocument/2006/math">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 terceiro termo é representado por </a:t>
                </a:r>
                <a14:m>
                  <m:oMath xmlns:m="http://schemas.openxmlformats.org/officeDocument/2006/math">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assim, sucessivamente.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826322F4-5CDF-5360-ED90-74ACFD97DFA9}"/>
                  </a:ext>
                </a:extLst>
              </p:cNvPr>
              <p:cNvSpPr txBox="1">
                <a:spLocks noRot="1" noChangeAspect="1" noMove="1" noResize="1" noEditPoints="1" noAdjustHandles="1" noChangeArrowheads="1" noChangeShapeType="1" noTextEdit="1"/>
              </p:cNvSpPr>
              <p:nvPr/>
            </p:nvSpPr>
            <p:spPr>
              <a:xfrm>
                <a:off x="6176683" y="1828799"/>
                <a:ext cx="5746372" cy="4839338"/>
              </a:xfrm>
              <a:prstGeom prst="rect">
                <a:avLst/>
              </a:prstGeom>
              <a:blipFill>
                <a:blip r:embed="rId4"/>
                <a:stretch>
                  <a:fillRect l="-1591" t="-630" r="-1697" b="-1763"/>
                </a:stretch>
              </a:blipFill>
            </p:spPr>
            <p:txBody>
              <a:bodyPr/>
              <a:lstStyle/>
              <a:p>
                <a:r>
                  <a:rPr lang="pt-BR">
                    <a:noFill/>
                  </a:rPr>
                  <a:t> </a:t>
                </a:r>
              </a:p>
            </p:txBody>
          </p:sp>
        </mc:Fallback>
      </mc:AlternateContent>
    </p:spTree>
    <p:extLst>
      <p:ext uri="{BB962C8B-B14F-4D97-AF65-F5344CB8AC3E}">
        <p14:creationId xmlns:p14="http://schemas.microsoft.com/office/powerpoint/2010/main" val="1587131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102F3F3-58C2-8FCA-430F-6C4D7A3837C7}"/>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135020F-49DD-FD87-96FC-83ABF1606531}"/>
                  </a:ext>
                </a:extLst>
              </p:cNvPr>
              <p:cNvSpPr txBox="1"/>
              <p:nvPr/>
            </p:nvSpPr>
            <p:spPr>
              <a:xfrm>
                <a:off x="322730" y="752475"/>
                <a:ext cx="5692585" cy="2604239"/>
              </a:xfrm>
              <a:prstGeom prst="rect">
                <a:avLst/>
              </a:prstGeom>
              <a:noFill/>
            </p:spPr>
            <p:txBody>
              <a:bodyPr wrap="square">
                <a:spAutoFit/>
              </a:bodyPr>
              <a:lstStyle/>
              <a:p>
                <a:pPr algn="just">
                  <a:spcAft>
                    <a:spcPts val="800"/>
                  </a:spcAft>
                </a:pPr>
                <a:r>
                  <a:rPr lang="pt-BR" sz="2400" b="1" kern="100" dirty="0">
                    <a:solidFill>
                      <a:srgbClr val="002060"/>
                    </a:solidFill>
                    <a:effectLst/>
                    <a:latin typeface="Arial Narrow" panose="020B0606020202030204" pitchFamily="34" charset="0"/>
                    <a:ea typeface="Times New Roman" panose="02020603050405020304" pitchFamily="18" charset="0"/>
                    <a:cs typeface="Times New Roman" panose="02020603050405020304" pitchFamily="18" charset="0"/>
                  </a:rPr>
                  <a:t>Observação:</a:t>
                </a: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Uma sequência também pode ser infinita.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solidFill>
                      <a:srgbClr val="538135"/>
                    </a:solidFill>
                    <a:effectLst/>
                    <a:latin typeface="Arial Narrow" panose="020B0606020202030204" pitchFamily="34" charset="0"/>
                    <a:ea typeface="Calibri" panose="020F0502020204030204" pitchFamily="34" charset="0"/>
                    <a:cs typeface="Times New Roman" panose="02020603050405020304" pitchFamily="18" charset="0"/>
                  </a:rPr>
                  <a:t>S</a:t>
                </a: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equência dos múltiplos naturais, não nulos, de 3</a:t>
                </a:r>
                <a:r>
                  <a:rPr lang="pt-BR" sz="23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sym typeface="Wingdings" panose="05000000000000000000" pitchFamily="2" charset="2"/>
                  </a:rPr>
                  <a:t></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 6; 9; 12; 15; 18; 21;…)</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Nesta sequência, tem-se que:</a:t>
                </a:r>
                <a:endParaRPr lang="pt-BR" sz="2400" i="1" kern="100" dirty="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135020F-49DD-FD87-96FC-83ABF1606531}"/>
                  </a:ext>
                </a:extLst>
              </p:cNvPr>
              <p:cNvSpPr txBox="1">
                <a:spLocks noRot="1" noChangeAspect="1" noMove="1" noResize="1" noEditPoints="1" noAdjustHandles="1" noChangeArrowheads="1" noChangeShapeType="1" noTextEdit="1"/>
              </p:cNvSpPr>
              <p:nvPr/>
            </p:nvSpPr>
            <p:spPr>
              <a:xfrm>
                <a:off x="322730" y="752475"/>
                <a:ext cx="5692585" cy="2604239"/>
              </a:xfrm>
              <a:prstGeom prst="rect">
                <a:avLst/>
              </a:prstGeom>
              <a:blipFill>
                <a:blip r:embed="rId2"/>
                <a:stretch>
                  <a:fillRect l="-1713" t="-1869" r="-1606" b="-44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6CC867B-AB6F-89B8-6C73-98A0EC5CB7F9}"/>
                  </a:ext>
                </a:extLst>
              </p:cNvPr>
              <p:cNvSpPr txBox="1"/>
              <p:nvPr/>
            </p:nvSpPr>
            <p:spPr>
              <a:xfrm>
                <a:off x="116542" y="3356714"/>
                <a:ext cx="6427693" cy="619657"/>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50" i="1"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 </m:t>
                      </m:r>
                      <m:sSub>
                        <m:sSubPr>
                          <m:ctrlP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50" b="0" i="1"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6; </m:t>
                      </m:r>
                      <m:sSub>
                        <m:sSubPr>
                          <m:ctrlP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50" b="0" i="1"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9; </m:t>
                      </m:r>
                      <m:sSub>
                        <m:sSubPr>
                          <m:ctrlP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50" b="0" i="1"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12; </m:t>
                      </m:r>
                      <m:sSub>
                        <m:sSubPr>
                          <m:ctrlP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pt-BR" sz="2350" b="0" i="1"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5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6CC867B-AB6F-89B8-6C73-98A0EC5CB7F9}"/>
                  </a:ext>
                </a:extLst>
              </p:cNvPr>
              <p:cNvSpPr txBox="1">
                <a:spLocks noRot="1" noChangeAspect="1" noMove="1" noResize="1" noEditPoints="1" noAdjustHandles="1" noChangeArrowheads="1" noChangeShapeType="1" noTextEdit="1"/>
              </p:cNvSpPr>
              <p:nvPr/>
            </p:nvSpPr>
            <p:spPr>
              <a:xfrm>
                <a:off x="116542" y="3356714"/>
                <a:ext cx="6427693" cy="619657"/>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EB5499F-E0A0-9127-0C60-8F432D379C2B}"/>
                  </a:ext>
                </a:extLst>
              </p:cNvPr>
              <p:cNvSpPr txBox="1"/>
              <p:nvPr/>
            </p:nvSpPr>
            <p:spPr>
              <a:xfrm>
                <a:off x="322733" y="3902954"/>
                <a:ext cx="5692582" cy="2677656"/>
              </a:xfrm>
              <a:prstGeom prst="rect">
                <a:avLst/>
              </a:prstGeom>
              <a:noFill/>
            </p:spPr>
            <p:txBody>
              <a:bodyPr wrap="square">
                <a:spAutoFit/>
              </a:bodyPr>
              <a:lstStyle/>
              <a:p>
                <a:pPr algn="just"/>
                <a:r>
                  <a:rPr lang="pt-BR" sz="2400" b="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a:t>
                </a:r>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uma sequência que possui uma regularidade de um termo para o outro, essa regularidade é conhecida como </a:t>
                </a:r>
                <a:r>
                  <a:rPr lang="pt-BR" sz="2400" b="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razão</a:t>
                </a:r>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Ela é sempre estabelecida por uma </a:t>
                </a:r>
                <a:r>
                  <a:rPr lang="pt-BR" sz="2400" u="sng"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lei de formação</a:t>
                </a:r>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pois é uma fórmula matemática que possibilita determinar qualquer um de seus termos, a partir de sua ordem </a:t>
                </a:r>
                <a14:m>
                  <m:oMath xmlns:m="http://schemas.openxmlformats.org/officeDocument/2006/math">
                    <m:r>
                      <a:rPr lang="pt-BR" sz="2400" b="1"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b="1"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𝒏</m:t>
                    </m:r>
                    <m:r>
                      <a:rPr lang="pt-BR" sz="2400" b="1"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p>
            </p:txBody>
          </p:sp>
        </mc:Choice>
        <mc:Fallback xmlns="">
          <p:sp>
            <p:nvSpPr>
              <p:cNvPr id="8" name="CaixaDeTexto 7">
                <a:extLst>
                  <a:ext uri="{FF2B5EF4-FFF2-40B4-BE49-F238E27FC236}">
                    <a16:creationId xmlns:a16="http://schemas.microsoft.com/office/drawing/2014/main" id="{BEB5499F-E0A0-9127-0C60-8F432D379C2B}"/>
                  </a:ext>
                </a:extLst>
              </p:cNvPr>
              <p:cNvSpPr txBox="1">
                <a:spLocks noRot="1" noChangeAspect="1" noMove="1" noResize="1" noEditPoints="1" noAdjustHandles="1" noChangeArrowheads="1" noChangeShapeType="1" noTextEdit="1"/>
              </p:cNvSpPr>
              <p:nvPr/>
            </p:nvSpPr>
            <p:spPr>
              <a:xfrm>
                <a:off x="322733" y="3902954"/>
                <a:ext cx="5692582" cy="2677656"/>
              </a:xfrm>
              <a:prstGeom prst="rect">
                <a:avLst/>
              </a:prstGeom>
              <a:blipFill>
                <a:blip r:embed="rId4"/>
                <a:stretch>
                  <a:fillRect l="-1713" t="-1822" r="-1606" b="-41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F6306DCF-DEA1-960C-231C-1990334AE233}"/>
                  </a:ext>
                </a:extLst>
              </p:cNvPr>
              <p:cNvSpPr txBox="1"/>
              <p:nvPr/>
            </p:nvSpPr>
            <p:spPr>
              <a:xfrm>
                <a:off x="6176686" y="752475"/>
                <a:ext cx="5818086" cy="4930581"/>
              </a:xfrm>
              <a:prstGeom prst="rect">
                <a:avLst/>
              </a:prstGeom>
              <a:noFill/>
            </p:spPr>
            <p:txBody>
              <a:bodyPr wrap="square">
                <a:spAutoFit/>
              </a:bodyPr>
              <a:lstStyle/>
              <a:p>
                <a:pPr algn="just">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−3=4−3=1</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−3=8−3=5</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−3=12−3=9</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−3=16−3=13</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=17→</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17</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17</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−3=68−3=65</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5, 9, 13, …, 65, …)</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F6306DCF-DEA1-960C-231C-1990334AE233}"/>
                  </a:ext>
                </a:extLst>
              </p:cNvPr>
              <p:cNvSpPr txBox="1">
                <a:spLocks noRot="1" noChangeAspect="1" noMove="1" noResize="1" noEditPoints="1" noAdjustHandles="1" noChangeArrowheads="1" noChangeShapeType="1" noTextEdit="1"/>
              </p:cNvSpPr>
              <p:nvPr/>
            </p:nvSpPr>
            <p:spPr>
              <a:xfrm>
                <a:off x="6176686" y="752475"/>
                <a:ext cx="5818086" cy="4930581"/>
              </a:xfrm>
              <a:prstGeom prst="rect">
                <a:avLst/>
              </a:prstGeom>
              <a:blipFill>
                <a:blip r:embed="rId5"/>
                <a:stretch>
                  <a:fillRect l="-1571" t="-618"/>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EB517347-2681-0596-E125-F39077A86BE1}"/>
              </a:ext>
            </a:extLst>
          </p:cNvPr>
          <p:cNvSpPr txBox="1"/>
          <p:nvPr/>
        </p:nvSpPr>
        <p:spPr>
          <a:xfrm>
            <a:off x="6176686" y="5720492"/>
            <a:ext cx="5773266" cy="830997"/>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Existem dois casos de progressão, a progressão aritmética (PA) e a progressão geométrica (PG).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828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C8B247E-E7F7-25C7-2A76-0A86E02CECED}"/>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Texto&#10;&#10;Descrição gerada automaticamente com confiança média">
            <a:extLst>
              <a:ext uri="{FF2B5EF4-FFF2-40B4-BE49-F238E27FC236}">
                <a16:creationId xmlns:a16="http://schemas.microsoft.com/office/drawing/2014/main" id="{8EC66971-9A61-2D10-4A53-67AFDE852A8E}"/>
              </a:ext>
            </a:extLst>
          </p:cNvPr>
          <p:cNvPicPr>
            <a:picLocks noChangeAspect="1"/>
          </p:cNvPicPr>
          <p:nvPr/>
        </p:nvPicPr>
        <p:blipFill rotWithShape="1">
          <a:blip r:embed="rId2"/>
          <a:srcRect b="4033"/>
          <a:stretch/>
        </p:blipFill>
        <p:spPr bwMode="auto">
          <a:xfrm>
            <a:off x="585623" y="752475"/>
            <a:ext cx="4626307" cy="63705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99BAD8E-75C9-D4A1-2864-EE8512A7A91B}"/>
                  </a:ext>
                </a:extLst>
              </p:cNvPr>
              <p:cNvSpPr txBox="1"/>
              <p:nvPr/>
            </p:nvSpPr>
            <p:spPr>
              <a:xfrm>
                <a:off x="268943" y="1389529"/>
                <a:ext cx="5737406" cy="407810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Assinale, a seguir, as sequências numéricas que representam uma progressão.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4; 7; 10; 13; 16)</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 2; 25; 49; −13; 14; 0; 259)</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(−1;2;5;8;11;14;17;20;…)</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(1;11;234;1 976;25 874;…)</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2; 4; 8; 16; 32; 64; 128; 256;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99BAD8E-75C9-D4A1-2864-EE8512A7A91B}"/>
                  </a:ext>
                </a:extLst>
              </p:cNvPr>
              <p:cNvSpPr txBox="1">
                <a:spLocks noRot="1" noChangeAspect="1" noMove="1" noResize="1" noEditPoints="1" noAdjustHandles="1" noChangeArrowheads="1" noChangeShapeType="1" noTextEdit="1"/>
              </p:cNvSpPr>
              <p:nvPr/>
            </p:nvSpPr>
            <p:spPr>
              <a:xfrm>
                <a:off x="268943" y="1389529"/>
                <a:ext cx="5737406" cy="4078104"/>
              </a:xfrm>
              <a:prstGeom prst="rect">
                <a:avLst/>
              </a:prstGeom>
              <a:blipFill>
                <a:blip r:embed="rId3"/>
                <a:stretch>
                  <a:fillRect l="-1594" t="-747" r="-1700" b="-239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80BC8BD-BB6E-1EF2-A962-4AD8929FD110}"/>
                  </a:ext>
                </a:extLst>
              </p:cNvPr>
              <p:cNvSpPr txBox="1"/>
              <p:nvPr/>
            </p:nvSpPr>
            <p:spPr>
              <a:xfrm>
                <a:off x="6185652" y="752475"/>
                <a:ext cx="5737402" cy="4692118"/>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Escreva os três próximos termos de cada sequência, a seguir.</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(4;8;12;16; ____ ; ____ ; ____ )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(2;4;8;16; ____ ; ____ ; 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(2;9;16;23; ____ ; ____ ; 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(3;9;27;81; ____ ; ____ ; 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(1;4;9;16;25;36 ; ____ ; ____ ; ____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180BC8BD-BB6E-1EF2-A962-4AD8929FD110}"/>
                  </a:ext>
                </a:extLst>
              </p:cNvPr>
              <p:cNvSpPr txBox="1">
                <a:spLocks noRot="1" noChangeAspect="1" noMove="1" noResize="1" noEditPoints="1" noAdjustHandles="1" noChangeArrowheads="1" noChangeShapeType="1" noTextEdit="1"/>
              </p:cNvSpPr>
              <p:nvPr/>
            </p:nvSpPr>
            <p:spPr>
              <a:xfrm>
                <a:off x="6185652" y="752475"/>
                <a:ext cx="5737402" cy="4692118"/>
              </a:xfrm>
              <a:prstGeom prst="rect">
                <a:avLst/>
              </a:prstGeom>
              <a:blipFill>
                <a:blip r:embed="rId4"/>
                <a:stretch>
                  <a:fillRect l="-1700" t="-649" r="-1594" b="-1948"/>
                </a:stretch>
              </a:blipFill>
            </p:spPr>
            <p:txBody>
              <a:bodyPr/>
              <a:lstStyle/>
              <a:p>
                <a:r>
                  <a:rPr lang="pt-BR">
                    <a:noFill/>
                  </a:rPr>
                  <a:t> </a:t>
                </a:r>
              </a:p>
            </p:txBody>
          </p:sp>
        </mc:Fallback>
      </mc:AlternateContent>
    </p:spTree>
    <p:extLst>
      <p:ext uri="{BB962C8B-B14F-4D97-AF65-F5344CB8AC3E}">
        <p14:creationId xmlns:p14="http://schemas.microsoft.com/office/powerpoint/2010/main" val="4237884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153DD61-B35C-C0BD-9652-08739EB9C65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9ED19FF-8FEE-E377-F72B-E31344D70E5C}"/>
              </a:ext>
            </a:extLst>
          </p:cNvPr>
          <p:cNvSpPr txBox="1"/>
          <p:nvPr/>
        </p:nvSpPr>
        <p:spPr>
          <a:xfrm>
            <a:off x="242055" y="752475"/>
            <a:ext cx="5773263"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12. Desafio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4B8B962-701E-7101-C6B4-FE14C3070F68}"/>
              </a:ext>
            </a:extLst>
          </p:cNvPr>
          <p:cNvSpPr txBox="1"/>
          <p:nvPr/>
        </p:nvSpPr>
        <p:spPr>
          <a:xfrm>
            <a:off x="304802" y="1461970"/>
            <a:ext cx="5607417" cy="5175776"/>
          </a:xfrm>
          <a:prstGeom prst="rect">
            <a:avLst/>
          </a:prstGeom>
          <a:noFill/>
        </p:spPr>
        <p:txBody>
          <a:bodyPr wrap="square" rtlCol="0">
            <a:spAutoFit/>
          </a:bodyPr>
          <a:lstStyle/>
          <a:p>
            <a:pPr indent="179388" algn="just">
              <a:spcAft>
                <a:spcPts val="800"/>
              </a:spcAft>
            </a:pPr>
            <a:r>
              <a:rPr lang="pt-BR" sz="2300" kern="100" dirty="0">
                <a:effectLst/>
                <a:latin typeface="Arial Narrow" panose="020B0606020202030204" pitchFamily="34" charset="0"/>
                <a:ea typeface="Calibri" panose="020F0502020204030204" pitchFamily="34" charset="0"/>
                <a:cs typeface="Helvetica" panose="020B0604020202020204" pitchFamily="34" charset="0"/>
              </a:rPr>
              <a:t>Leonardo de Pisa, mais conhecido como Fibonacci, foi um Matemático italiano que viveu de 1180 a 1250. Em 1202 ele propôs em sua obra LiberAbaci (Livro dos Cálculos) o problema de grande repercussão por ter aplicações em várias áreas do conhecimento, como economia, biologia, física etc.</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79388" algn="just">
              <a:spcAft>
                <a:spcPts val="800"/>
              </a:spcAft>
            </a:pPr>
            <a:r>
              <a:rPr lang="pt-BR" sz="2300" i="1" kern="100" dirty="0">
                <a:solidFill>
                  <a:srgbClr val="00B050"/>
                </a:solidFill>
                <a:effectLst/>
                <a:latin typeface="Arial Narrow" panose="020B0606020202030204" pitchFamily="34" charset="0"/>
                <a:ea typeface="Calibri" panose="020F0502020204030204" pitchFamily="34" charset="0"/>
                <a:cs typeface="Helvetica" panose="020B0604020202020204" pitchFamily="34" charset="0"/>
              </a:rPr>
              <a:t>     “Admitindo-se que cada casal de coelhos só procrie pela primeira vez aos dois meses, exatamente, após o seu nascimento e que, a partir de então, gere um casal a cada mês, quantos casais haverá ao final de doze meses, partindo-se de um único casal de coelhos recém-nascidos?”</a:t>
            </a:r>
            <a:endParaRPr lang="pt-BR" sz="23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9" name="Retângulo 8">
            <a:extLst>
              <a:ext uri="{FF2B5EF4-FFF2-40B4-BE49-F238E27FC236}">
                <a16:creationId xmlns:a16="http://schemas.microsoft.com/office/drawing/2014/main" id="{7D8DC139-9729-F685-614F-F5DDA0F6BCD1}"/>
              </a:ext>
            </a:extLst>
          </p:cNvPr>
          <p:cNvSpPr/>
          <p:nvPr/>
        </p:nvSpPr>
        <p:spPr>
          <a:xfrm>
            <a:off x="304802" y="1241776"/>
            <a:ext cx="5638790" cy="5302459"/>
          </a:xfrm>
          <a:prstGeom prst="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3D1B648C-88D1-F220-1800-61687EAEF8CF}"/>
              </a:ext>
            </a:extLst>
          </p:cNvPr>
          <p:cNvSpPr/>
          <p:nvPr/>
        </p:nvSpPr>
        <p:spPr>
          <a:xfrm>
            <a:off x="6320118" y="752475"/>
            <a:ext cx="5567076" cy="5711078"/>
          </a:xfrm>
          <a:prstGeom prst="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BB74F19A-819C-2598-F3C8-BF7473B497AD}"/>
                  </a:ext>
                </a:extLst>
              </p:cNvPr>
              <p:cNvSpPr txBox="1"/>
              <p:nvPr/>
            </p:nvSpPr>
            <p:spPr>
              <a:xfrm>
                <a:off x="6320118" y="785988"/>
                <a:ext cx="5567071" cy="3731342"/>
              </a:xfrm>
              <a:prstGeom prst="rect">
                <a:avLst/>
              </a:prstGeom>
              <a:noFill/>
            </p:spPr>
            <p:txBody>
              <a:bodyPr wrap="square">
                <a:spAutoFit/>
              </a:bodyPr>
              <a:lstStyle/>
              <a:p>
                <a:pPr indent="179388" algn="just">
                  <a:lnSpc>
                    <a:spcPct val="115000"/>
                  </a:lnSpc>
                  <a:spcAft>
                    <a:spcPts val="800"/>
                  </a:spcAft>
                </a:pPr>
                <a:r>
                  <a:rPr lang="pt-BR" sz="2400" kern="100" dirty="0">
                    <a:solidFill>
                      <a:srgbClr val="26272C"/>
                    </a:solidFill>
                    <a:effectLst/>
                    <a:latin typeface="Arial Narrow" panose="020B0606020202030204" pitchFamily="34" charset="0"/>
                    <a:ea typeface="Calibri" panose="020F0502020204030204" pitchFamily="34" charset="0"/>
                    <a:cs typeface="Helvetica" panose="020B0604020202020204" pitchFamily="34" charset="0"/>
                  </a:rPr>
                  <a:t> A sequência formada pelo número de coelhos em cada mês ficou conhecida como sequência de Fibonacci.</a:t>
                </a:r>
              </a:p>
              <a:p>
                <a:pPr indent="179388" algn="just">
                  <a:lnSpc>
                    <a:spcPct val="115000"/>
                  </a:lnSpc>
                  <a:spcAft>
                    <a:spcPts val="800"/>
                  </a:spcAft>
                </a:pP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indent="179388"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1; 2; 3; 5; 8; 13;  ____ ; ____ ; ____ )</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indent="179388" algn="just">
                  <a:lnSpc>
                    <a:spcPct val="115000"/>
                  </a:lnSpc>
                  <a:spcAft>
                    <a:spcPts val="800"/>
                  </a:spcAft>
                </a:pPr>
                <a:endParaRPr lang="pt-BR" sz="1600" kern="100" dirty="0">
                  <a:latin typeface="Calibri" panose="020F0502020204030204" pitchFamily="34" charset="0"/>
                  <a:ea typeface="Calibri" panose="020F0502020204030204" pitchFamily="34" charset="0"/>
                  <a:cs typeface="Times New Roman" panose="02020603050405020304" pitchFamily="18" charset="0"/>
                </a:endParaRPr>
              </a:p>
              <a:p>
                <a:pPr indent="179388" algn="just">
                  <a:lnSpc>
                    <a:spcPct val="115000"/>
                  </a:lnSpc>
                  <a:spcAft>
                    <a:spcPts val="800"/>
                  </a:spcAft>
                </a:pPr>
                <a:r>
                  <a:rPr lang="pt-BR" sz="2400" kern="100" dirty="0">
                    <a:solidFill>
                      <a:srgbClr val="26272C"/>
                    </a:solidFill>
                    <a:effectLst/>
                    <a:latin typeface="Arial Narrow" panose="020B0606020202030204" pitchFamily="34" charset="0"/>
                    <a:ea typeface="Calibri" panose="020F0502020204030204" pitchFamily="34" charset="0"/>
                    <a:cs typeface="Helvetica" panose="020B0604020202020204" pitchFamily="34" charset="0"/>
                  </a:rPr>
                  <a:t>Agora, represente os doze primeiros termos da sequência de Fibonacci: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p>
            </p:txBody>
          </p:sp>
        </mc:Choice>
        <mc:Fallback xmlns="">
          <p:sp>
            <p:nvSpPr>
              <p:cNvPr id="12" name="CaixaDeTexto 11">
                <a:extLst>
                  <a:ext uri="{FF2B5EF4-FFF2-40B4-BE49-F238E27FC236}">
                    <a16:creationId xmlns:a16="http://schemas.microsoft.com/office/drawing/2014/main" id="{BB74F19A-819C-2598-F3C8-BF7473B497AD}"/>
                  </a:ext>
                </a:extLst>
              </p:cNvPr>
              <p:cNvSpPr txBox="1">
                <a:spLocks noRot="1" noChangeAspect="1" noMove="1" noResize="1" noEditPoints="1" noAdjustHandles="1" noChangeArrowheads="1" noChangeShapeType="1" noTextEdit="1"/>
              </p:cNvSpPr>
              <p:nvPr/>
            </p:nvSpPr>
            <p:spPr>
              <a:xfrm>
                <a:off x="6320118" y="785988"/>
                <a:ext cx="5567071" cy="3731342"/>
              </a:xfrm>
              <a:prstGeom prst="rect">
                <a:avLst/>
              </a:prstGeom>
              <a:blipFill>
                <a:blip r:embed="rId2"/>
                <a:stretch>
                  <a:fillRect l="-1752" t="-654" r="-1643"/>
                </a:stretch>
              </a:blipFill>
            </p:spPr>
            <p:txBody>
              <a:bodyPr/>
              <a:lstStyle/>
              <a:p>
                <a:r>
                  <a:rPr lang="pt-BR">
                    <a:noFill/>
                  </a:rPr>
                  <a:t> </a:t>
                </a:r>
              </a:p>
            </p:txBody>
          </p:sp>
        </mc:Fallback>
      </mc:AlternateContent>
      <p:pic>
        <p:nvPicPr>
          <p:cNvPr id="13" name="Imagem 12" descr="Pin en AWESOME PPL">
            <a:extLst>
              <a:ext uri="{FF2B5EF4-FFF2-40B4-BE49-F238E27FC236}">
                <a16:creationId xmlns:a16="http://schemas.microsoft.com/office/drawing/2014/main" id="{21A85B0A-0F8F-1937-B029-1FE03E1D010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9482" y="3893005"/>
            <a:ext cx="2232213" cy="2502984"/>
          </a:xfrm>
          <a:prstGeom prst="rect">
            <a:avLst/>
          </a:prstGeom>
          <a:noFill/>
          <a:ln>
            <a:noFill/>
          </a:ln>
        </p:spPr>
      </p:pic>
    </p:spTree>
    <p:extLst>
      <p:ext uri="{BB962C8B-B14F-4D97-AF65-F5344CB8AC3E}">
        <p14:creationId xmlns:p14="http://schemas.microsoft.com/office/powerpoint/2010/main" val="2728172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595A3EC-00CB-6F5C-417D-0836093CD3E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7" name="CaixaDeTexto 6">
            <a:extLst>
              <a:ext uri="{FF2B5EF4-FFF2-40B4-BE49-F238E27FC236}">
                <a16:creationId xmlns:a16="http://schemas.microsoft.com/office/drawing/2014/main" id="{BA9FD127-5786-1BBF-4E9A-3879594B5AA5}"/>
              </a:ext>
            </a:extLst>
          </p:cNvPr>
          <p:cNvSpPr txBox="1"/>
          <p:nvPr/>
        </p:nvSpPr>
        <p:spPr>
          <a:xfrm>
            <a:off x="304803" y="756957"/>
            <a:ext cx="5719479" cy="144148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13. Desafio 2!</a:t>
            </a:r>
          </a:p>
          <a:p>
            <a:pPr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Escreva os três próximos termos da sequência,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7CCAEB87-19F9-2B35-032E-D4289684C8C5}"/>
              </a:ext>
            </a:extLst>
          </p:cNvPr>
          <p:cNvPicPr>
            <a:picLocks noChangeAspect="1"/>
          </p:cNvPicPr>
          <p:nvPr/>
        </p:nvPicPr>
        <p:blipFill>
          <a:blip r:embed="rId2"/>
          <a:stretch>
            <a:fillRect/>
          </a:stretch>
        </p:blipFill>
        <p:spPr>
          <a:xfrm>
            <a:off x="501933" y="3301660"/>
            <a:ext cx="5325217" cy="485843"/>
          </a:xfrm>
          <a:prstGeom prst="rect">
            <a:avLst/>
          </a:prstGeom>
        </p:spPr>
      </p:pic>
      <p:pic>
        <p:nvPicPr>
          <p:cNvPr id="13" name="Imagem 12">
            <a:extLst>
              <a:ext uri="{FF2B5EF4-FFF2-40B4-BE49-F238E27FC236}">
                <a16:creationId xmlns:a16="http://schemas.microsoft.com/office/drawing/2014/main" id="{87938686-5DA4-FF84-F4C0-C10A4349764B}"/>
              </a:ext>
            </a:extLst>
          </p:cNvPr>
          <p:cNvPicPr>
            <a:picLocks noChangeAspect="1"/>
          </p:cNvPicPr>
          <p:nvPr/>
        </p:nvPicPr>
        <p:blipFill>
          <a:blip r:embed="rId3"/>
          <a:stretch>
            <a:fillRect/>
          </a:stretch>
        </p:blipFill>
        <p:spPr>
          <a:xfrm>
            <a:off x="1235168" y="1907299"/>
            <a:ext cx="1624571" cy="1377120"/>
          </a:xfrm>
          <a:prstGeom prst="rect">
            <a:avLst/>
          </a:prstGeom>
        </p:spPr>
      </p:pic>
      <p:sp>
        <p:nvSpPr>
          <p:cNvPr id="15" name="CaixaDeTexto 14">
            <a:extLst>
              <a:ext uri="{FF2B5EF4-FFF2-40B4-BE49-F238E27FC236}">
                <a16:creationId xmlns:a16="http://schemas.microsoft.com/office/drawing/2014/main" id="{9F6018AE-0F2E-28D8-0472-55F85249178E}"/>
              </a:ext>
            </a:extLst>
          </p:cNvPr>
          <p:cNvSpPr txBox="1"/>
          <p:nvPr/>
        </p:nvSpPr>
        <p:spPr>
          <a:xfrm>
            <a:off x="304803" y="4037736"/>
            <a:ext cx="5719479" cy="1763496"/>
          </a:xfrm>
          <a:prstGeom prst="rect">
            <a:avLst/>
          </a:prstGeom>
          <a:noFill/>
        </p:spPr>
        <p:txBody>
          <a:bodyPr wrap="square">
            <a:spAutoFit/>
          </a:bodyPr>
          <a:lstStyle/>
          <a:p>
            <a:pPr indent="449580"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Observação: o jargão “saia da caixinha”, que quer dizer “pensar fora do padrão”, significa abandonar os padrões que limitam seu pensamento e expandir sua criatividade.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E19FBB90-92DB-34E5-9645-1588A02883C0}"/>
                  </a:ext>
                </a:extLst>
              </p:cNvPr>
              <p:cNvSpPr txBox="1"/>
              <p:nvPr/>
            </p:nvSpPr>
            <p:spPr>
              <a:xfrm>
                <a:off x="6167719" y="660517"/>
                <a:ext cx="5674654" cy="5536965"/>
              </a:xfrm>
              <a:prstGeom prst="rect">
                <a:avLst/>
              </a:prstGeom>
              <a:noFill/>
            </p:spPr>
            <p:txBody>
              <a:bodyPr wrap="square">
                <a:spAutoFit/>
              </a:bodyPr>
              <a:lstStyle/>
              <a:p>
                <a:pPr algn="just">
                  <a:lnSpc>
                    <a:spcPct val="15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Escreva os cinco primeiros termos de cada sequência gerada pelas seguintes leis de formação: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 para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𝑒</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 name="CaixaDeTexto 16">
                <a:extLst>
                  <a:ext uri="{FF2B5EF4-FFF2-40B4-BE49-F238E27FC236}">
                    <a16:creationId xmlns:a16="http://schemas.microsoft.com/office/drawing/2014/main" id="{E19FBB90-92DB-34E5-9645-1588A02883C0}"/>
                  </a:ext>
                </a:extLst>
              </p:cNvPr>
              <p:cNvSpPr txBox="1">
                <a:spLocks noRot="1" noChangeAspect="1" noMove="1" noResize="1" noEditPoints="1" noAdjustHandles="1" noChangeArrowheads="1" noChangeShapeType="1" noTextEdit="1"/>
              </p:cNvSpPr>
              <p:nvPr/>
            </p:nvSpPr>
            <p:spPr>
              <a:xfrm>
                <a:off x="6167719" y="660517"/>
                <a:ext cx="5674654" cy="5536965"/>
              </a:xfrm>
              <a:prstGeom prst="rect">
                <a:avLst/>
              </a:prstGeom>
              <a:blipFill>
                <a:blip r:embed="rId4"/>
                <a:stretch>
                  <a:fillRect l="-1719" r="-1611" b="-1430"/>
                </a:stretch>
              </a:blipFill>
            </p:spPr>
            <p:txBody>
              <a:bodyPr/>
              <a:lstStyle/>
              <a:p>
                <a:r>
                  <a:rPr lang="pt-BR">
                    <a:noFill/>
                  </a:rPr>
                  <a:t> </a:t>
                </a:r>
              </a:p>
            </p:txBody>
          </p:sp>
        </mc:Fallback>
      </mc:AlternateContent>
    </p:spTree>
    <p:extLst>
      <p:ext uri="{BB962C8B-B14F-4D97-AF65-F5344CB8AC3E}">
        <p14:creationId xmlns:p14="http://schemas.microsoft.com/office/powerpoint/2010/main" val="2580622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C09DAA6-8D11-8BC0-003B-C5BBBA4A3FE4}"/>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1874C045-03D4-E80E-4E3D-29A5499C6960}"/>
              </a:ext>
            </a:extLst>
          </p:cNvPr>
          <p:cNvPicPr>
            <a:picLocks noChangeAspect="1"/>
          </p:cNvPicPr>
          <p:nvPr/>
        </p:nvPicPr>
        <p:blipFill>
          <a:blip r:embed="rId2"/>
          <a:stretch>
            <a:fillRect/>
          </a:stretch>
        </p:blipFill>
        <p:spPr>
          <a:xfrm>
            <a:off x="717178" y="752475"/>
            <a:ext cx="4513850" cy="922104"/>
          </a:xfrm>
          <a:prstGeom prst="rect">
            <a:avLst/>
          </a:prstGeom>
        </p:spPr>
      </p:pic>
      <p:pic>
        <p:nvPicPr>
          <p:cNvPr id="5" name="Imagem 4" descr="Interface gráfica do usuário&#10;&#10;Descrição gerada automaticamente com confiança média">
            <a:extLst>
              <a:ext uri="{FF2B5EF4-FFF2-40B4-BE49-F238E27FC236}">
                <a16:creationId xmlns:a16="http://schemas.microsoft.com/office/drawing/2014/main" id="{00077273-7847-2D14-BF3B-ECEC327F3CDF}"/>
              </a:ext>
            </a:extLst>
          </p:cNvPr>
          <p:cNvPicPr>
            <a:picLocks noChangeAspect="1"/>
          </p:cNvPicPr>
          <p:nvPr/>
        </p:nvPicPr>
        <p:blipFill rotWithShape="1">
          <a:blip r:embed="rId3"/>
          <a:srcRect t="3468" b="1"/>
          <a:stretch/>
        </p:blipFill>
        <p:spPr bwMode="auto">
          <a:xfrm>
            <a:off x="1254328" y="1674579"/>
            <a:ext cx="3439550" cy="65743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39E180F-E916-ACA5-7936-61ABE041A013}"/>
                  </a:ext>
                </a:extLst>
              </p:cNvPr>
              <p:cNvSpPr txBox="1"/>
              <p:nvPr/>
            </p:nvSpPr>
            <p:spPr>
              <a:xfrm>
                <a:off x="233088" y="2447729"/>
                <a:ext cx="5755333" cy="3657796"/>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PROGRESSÃO ARITMÉTICA (PA)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Progressão aritmética (PA) é toda sequência numérica na qual a diferença entre cada termo (a partir do segundo) e o termo antecessor é constante. Essa diferença constante é chamada de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razão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da PA e é representada por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𝒓</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400" b="1"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139E180F-E916-ACA5-7936-61ABE041A013}"/>
                  </a:ext>
                </a:extLst>
              </p:cNvPr>
              <p:cNvSpPr txBox="1">
                <a:spLocks noRot="1" noChangeAspect="1" noMove="1" noResize="1" noEditPoints="1" noAdjustHandles="1" noChangeArrowheads="1" noChangeShapeType="1" noTextEdit="1"/>
              </p:cNvSpPr>
              <p:nvPr/>
            </p:nvSpPr>
            <p:spPr>
              <a:xfrm>
                <a:off x="233088" y="2447729"/>
                <a:ext cx="5755333" cy="3657796"/>
              </a:xfrm>
              <a:prstGeom prst="rect">
                <a:avLst/>
              </a:prstGeom>
              <a:blipFill>
                <a:blip r:embed="rId4"/>
                <a:stretch>
                  <a:fillRect l="-1589" t="-833" r="-1695" b="-28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6463C73E-5817-A2A1-3847-F344E8BE1F2A}"/>
                  </a:ext>
                </a:extLst>
              </p:cNvPr>
              <p:cNvSpPr txBox="1"/>
              <p:nvPr/>
            </p:nvSpPr>
            <p:spPr>
              <a:xfrm>
                <a:off x="6095999" y="752475"/>
                <a:ext cx="6804213" cy="430887"/>
              </a:xfrm>
              <a:prstGeom prst="rect">
                <a:avLst/>
              </a:prstGeom>
              <a:noFill/>
            </p:spPr>
            <p:txBody>
              <a:bodyPr wrap="square">
                <a:spAutoFit/>
              </a:bodyPr>
              <a:lstStyle/>
              <a:p>
                <a:r>
                  <a:rPr lang="pt-BR" sz="2200" b="1" dirty="0">
                    <a:solidFill>
                      <a:srgbClr val="2E74B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𝟕</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𝟏𝟑</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𝟏𝟔</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𝟏𝟗</m:t>
                    </m:r>
                    <m:r>
                      <a:rPr lang="pt-BR" sz="2200" b="1" i="1">
                        <a:solidFill>
                          <a:srgbClr val="2E74B5"/>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dirty="0"/>
              </a:p>
            </p:txBody>
          </p:sp>
        </mc:Choice>
        <mc:Fallback xmlns="">
          <p:sp>
            <p:nvSpPr>
              <p:cNvPr id="14" name="CaixaDeTexto 13">
                <a:extLst>
                  <a:ext uri="{FF2B5EF4-FFF2-40B4-BE49-F238E27FC236}">
                    <a16:creationId xmlns:a16="http://schemas.microsoft.com/office/drawing/2014/main" id="{6463C73E-5817-A2A1-3847-F344E8BE1F2A}"/>
                  </a:ext>
                </a:extLst>
              </p:cNvPr>
              <p:cNvSpPr txBox="1">
                <a:spLocks noRot="1" noChangeAspect="1" noMove="1" noResize="1" noEditPoints="1" noAdjustHandles="1" noChangeArrowheads="1" noChangeShapeType="1" noTextEdit="1"/>
              </p:cNvSpPr>
              <p:nvPr/>
            </p:nvSpPr>
            <p:spPr>
              <a:xfrm>
                <a:off x="6095999" y="752475"/>
                <a:ext cx="6804213" cy="430887"/>
              </a:xfrm>
              <a:prstGeom prst="rect">
                <a:avLst/>
              </a:prstGeom>
              <a:blipFill>
                <a:blip r:embed="rId5"/>
                <a:stretch>
                  <a:fillRect l="-1165" t="-11268" b="-2535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B92137C6-836E-979C-A61A-05963A5BEEA4}"/>
                  </a:ext>
                </a:extLst>
              </p:cNvPr>
              <p:cNvSpPr txBox="1"/>
              <p:nvPr/>
            </p:nvSpPr>
            <p:spPr>
              <a:xfrm>
                <a:off x="6286764" y="1365271"/>
                <a:ext cx="2207558" cy="2484783"/>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t>7−4=3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10−7=3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13−10=3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16−13=3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19−16=3</m:t>
                      </m:r>
                    </m:oMath>
                  </m:oMathPara>
                </a14:m>
                <a:endParaRPr lang="pt-BR" sz="2300" dirty="0"/>
              </a:p>
            </p:txBody>
          </p:sp>
        </mc:Choice>
        <mc:Fallback xmlns="">
          <p:sp>
            <p:nvSpPr>
              <p:cNvPr id="16" name="CaixaDeTexto 15">
                <a:extLst>
                  <a:ext uri="{FF2B5EF4-FFF2-40B4-BE49-F238E27FC236}">
                    <a16:creationId xmlns:a16="http://schemas.microsoft.com/office/drawing/2014/main" id="{B92137C6-836E-979C-A61A-05963A5BEEA4}"/>
                  </a:ext>
                </a:extLst>
              </p:cNvPr>
              <p:cNvSpPr txBox="1">
                <a:spLocks noRot="1" noChangeAspect="1" noMove="1" noResize="1" noEditPoints="1" noAdjustHandles="1" noChangeArrowheads="1" noChangeShapeType="1" noTextEdit="1"/>
              </p:cNvSpPr>
              <p:nvPr/>
            </p:nvSpPr>
            <p:spPr>
              <a:xfrm>
                <a:off x="6286764" y="1365271"/>
                <a:ext cx="2207558" cy="2484783"/>
              </a:xfrm>
              <a:prstGeom prst="rect">
                <a:avLst/>
              </a:prstGeom>
              <a:blipFill>
                <a:blip r:embed="rId6"/>
                <a:stretch>
                  <a:fillRect l="-27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DD1FD30E-B9B3-628C-1EB7-166D6B82C4A0}"/>
                  </a:ext>
                </a:extLst>
              </p:cNvPr>
              <p:cNvSpPr txBox="1"/>
              <p:nvPr/>
            </p:nvSpPr>
            <p:spPr>
              <a:xfrm>
                <a:off x="8238564" y="1674579"/>
                <a:ext cx="3603811" cy="1569660"/>
              </a:xfrm>
              <a:prstGeom prst="rect">
                <a:avLst/>
              </a:prstGeom>
              <a:noFill/>
            </p:spPr>
            <p:txBody>
              <a:bodyPr wrap="square">
                <a:spAutoFit/>
              </a:bodyPr>
              <a:lstStyle/>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(4; 7; 10; 13; 16; 19;…)</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aritmética (PA) de razão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400" dirty="0">
                  <a:latin typeface="Arial Narrow" panose="020B0606020202030204" pitchFamily="34" charset="0"/>
                </a:endParaRPr>
              </a:p>
            </p:txBody>
          </p:sp>
        </mc:Choice>
        <mc:Fallback xmlns="">
          <p:sp>
            <p:nvSpPr>
              <p:cNvPr id="18" name="CaixaDeTexto 17">
                <a:extLst>
                  <a:ext uri="{FF2B5EF4-FFF2-40B4-BE49-F238E27FC236}">
                    <a16:creationId xmlns:a16="http://schemas.microsoft.com/office/drawing/2014/main" id="{DD1FD30E-B9B3-628C-1EB7-166D6B82C4A0}"/>
                  </a:ext>
                </a:extLst>
              </p:cNvPr>
              <p:cNvSpPr txBox="1">
                <a:spLocks noRot="1" noChangeAspect="1" noMove="1" noResize="1" noEditPoints="1" noAdjustHandles="1" noChangeArrowheads="1" noChangeShapeType="1" noTextEdit="1"/>
              </p:cNvSpPr>
              <p:nvPr/>
            </p:nvSpPr>
            <p:spPr>
              <a:xfrm>
                <a:off x="8238564" y="1674579"/>
                <a:ext cx="3603811" cy="1569660"/>
              </a:xfrm>
              <a:prstGeom prst="rect">
                <a:avLst/>
              </a:prstGeom>
              <a:blipFill>
                <a:blip r:embed="rId7"/>
                <a:stretch>
                  <a:fillRect l="-2534" t="-2724" b="-8560"/>
                </a:stretch>
              </a:blipFill>
            </p:spPr>
            <p:txBody>
              <a:bodyPr/>
              <a:lstStyle/>
              <a:p>
                <a:r>
                  <a:rPr lang="pt-BR">
                    <a:noFill/>
                  </a:rPr>
                  <a:t> </a:t>
                </a:r>
              </a:p>
            </p:txBody>
          </p:sp>
        </mc:Fallback>
      </mc:AlternateContent>
      <p:pic>
        <p:nvPicPr>
          <p:cNvPr id="20" name="Imagem 19">
            <a:extLst>
              <a:ext uri="{FF2B5EF4-FFF2-40B4-BE49-F238E27FC236}">
                <a16:creationId xmlns:a16="http://schemas.microsoft.com/office/drawing/2014/main" id="{70747492-4D73-6D6D-5FD2-7BFCAFD98245}"/>
              </a:ext>
            </a:extLst>
          </p:cNvPr>
          <p:cNvPicPr>
            <a:picLocks noChangeAspect="1"/>
          </p:cNvPicPr>
          <p:nvPr/>
        </p:nvPicPr>
        <p:blipFill>
          <a:blip r:embed="rId8"/>
          <a:stretch>
            <a:fillRect/>
          </a:stretch>
        </p:blipFill>
        <p:spPr>
          <a:xfrm>
            <a:off x="6203580" y="4031964"/>
            <a:ext cx="5789990" cy="2080613"/>
          </a:xfrm>
          <a:prstGeom prst="rect">
            <a:avLst/>
          </a:prstGeom>
        </p:spPr>
      </p:pic>
    </p:spTree>
    <p:extLst>
      <p:ext uri="{BB962C8B-B14F-4D97-AF65-F5344CB8AC3E}">
        <p14:creationId xmlns:p14="http://schemas.microsoft.com/office/powerpoint/2010/main" val="3738925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43F965E-7DEA-9350-992B-1E670DED9A2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DC96D3C-B23B-EDE7-1429-82CAB7AA8A71}"/>
              </a:ext>
            </a:extLst>
          </p:cNvPr>
          <p:cNvSpPr txBox="1"/>
          <p:nvPr/>
        </p:nvSpPr>
        <p:spPr>
          <a:xfrm>
            <a:off x="295835" y="752475"/>
            <a:ext cx="5737412" cy="1968809"/>
          </a:xfrm>
          <a:prstGeom prst="rect">
            <a:avLst/>
          </a:prstGeom>
          <a:noFill/>
        </p:spPr>
        <p:txBody>
          <a:bodyPr wrap="square">
            <a:spAutoFit/>
          </a:bodyPr>
          <a:lstStyle/>
          <a:p>
            <a:pPr lvl="0" indent="15875"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Pela definição de progressão aritmética, tem-se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DD2FE3D-CF32-0EF9-5ADE-021D76D8A070}"/>
                  </a:ext>
                </a:extLst>
              </p:cNvPr>
              <p:cNvSpPr txBox="1"/>
              <p:nvPr/>
            </p:nvSpPr>
            <p:spPr>
              <a:xfrm>
                <a:off x="197223" y="2649566"/>
                <a:ext cx="6096000" cy="2511265"/>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DD2FE3D-CF32-0EF9-5ADE-021D76D8A070}"/>
                  </a:ext>
                </a:extLst>
              </p:cNvPr>
              <p:cNvSpPr txBox="1">
                <a:spLocks noRot="1" noChangeAspect="1" noMove="1" noResize="1" noEditPoints="1" noAdjustHandles="1" noChangeArrowheads="1" noChangeShapeType="1" noTextEdit="1"/>
              </p:cNvSpPr>
              <p:nvPr/>
            </p:nvSpPr>
            <p:spPr>
              <a:xfrm>
                <a:off x="197223" y="2649566"/>
                <a:ext cx="6096000" cy="2511265"/>
              </a:xfrm>
              <a:prstGeom prst="rect">
                <a:avLst/>
              </a:prstGeom>
              <a:blipFill>
                <a:blip r:embed="rId2"/>
                <a:stretch>
                  <a:fillRect l="-1400" b="-4126"/>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BF0EDC0F-8D2D-B89F-E4F3-FAF8C679C8AB}"/>
              </a:ext>
            </a:extLst>
          </p:cNvPr>
          <p:cNvSpPr txBox="1"/>
          <p:nvPr/>
        </p:nvSpPr>
        <p:spPr>
          <a:xfrm>
            <a:off x="295835" y="5241513"/>
            <a:ext cx="5737411" cy="48942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Generalizando: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tângulo 8">
            <a:extLst>
              <a:ext uri="{FF2B5EF4-FFF2-40B4-BE49-F238E27FC236}">
                <a16:creationId xmlns:a16="http://schemas.microsoft.com/office/drawing/2014/main" id="{B3B50A52-E81C-8560-141A-D69A48F2AD75}"/>
              </a:ext>
            </a:extLst>
          </p:cNvPr>
          <p:cNvSpPr/>
          <p:nvPr/>
        </p:nvSpPr>
        <p:spPr>
          <a:xfrm>
            <a:off x="6974541" y="1048871"/>
            <a:ext cx="4329951" cy="1030941"/>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DC8273FF-DC79-DA1F-DC4F-44DD1C45079D}"/>
                  </a:ext>
                </a:extLst>
              </p:cNvPr>
              <p:cNvSpPr txBox="1"/>
              <p:nvPr/>
            </p:nvSpPr>
            <p:spPr>
              <a:xfrm>
                <a:off x="7297271" y="1333508"/>
                <a:ext cx="389964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b="1" i="1" smtClean="0">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1" i="1" smtClean="0">
                              <a:solidFill>
                                <a:srgbClr val="00B050"/>
                              </a:solidFill>
                              <a:latin typeface="Cambria Math" panose="02040503050406030204" pitchFamily="18" charset="0"/>
                            </a:rPr>
                            <m:t>𝒏</m:t>
                          </m:r>
                        </m:sub>
                      </m:sSub>
                      <m:r>
                        <a:rPr lang="pt-BR" sz="2400" b="0" i="0">
                          <a:latin typeface="Cambria Math" panose="02040503050406030204" pitchFamily="18" charset="0"/>
                        </a:rPr>
                        <m:t>=</m:t>
                      </m:r>
                      <m:sSub>
                        <m:sSubPr>
                          <m:ctrlPr>
                            <a:rPr lang="pt-BR" sz="2400" b="0" i="1">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0" i="0">
                              <a:latin typeface="Cambria Math" panose="02040503050406030204" pitchFamily="18" charset="0"/>
                            </a:rPr>
                            <m:t>1</m:t>
                          </m:r>
                        </m:sub>
                      </m:sSub>
                      <m:r>
                        <a:rPr lang="pt-BR" sz="2400" b="0" i="0">
                          <a:latin typeface="Cambria Math" panose="02040503050406030204" pitchFamily="18" charset="0"/>
                        </a:rPr>
                        <m:t>+</m:t>
                      </m:r>
                      <m:d>
                        <m:dPr>
                          <m:ctrlPr>
                            <a:rPr lang="pt-BR" sz="2400" b="0" i="1">
                              <a:latin typeface="Cambria Math" panose="02040503050406030204" pitchFamily="18" charset="0"/>
                            </a:rPr>
                          </m:ctrlPr>
                        </m:dPr>
                        <m:e>
                          <m:r>
                            <a:rPr lang="pt-BR" sz="2400" b="1" i="1" smtClean="0">
                              <a:solidFill>
                                <a:srgbClr val="00B050"/>
                              </a:solidFill>
                              <a:latin typeface="Cambria Math" panose="02040503050406030204" pitchFamily="18" charset="0"/>
                            </a:rPr>
                            <m:t>𝒏</m:t>
                          </m:r>
                          <m:r>
                            <a:rPr lang="pt-BR" sz="2400" b="0" i="0">
                              <a:solidFill>
                                <a:srgbClr val="00B050"/>
                              </a:solidFill>
                              <a:latin typeface="Cambria Math" panose="02040503050406030204" pitchFamily="18" charset="0"/>
                            </a:rPr>
                            <m:t>−</m:t>
                          </m:r>
                          <m:r>
                            <a:rPr lang="pt-BR" sz="2400" b="0" i="0" smtClean="0">
                              <a:solidFill>
                                <a:srgbClr val="00B050"/>
                              </a:solidFill>
                              <a:latin typeface="Cambria Math" panose="02040503050406030204" pitchFamily="18" charset="0"/>
                            </a:rPr>
                            <m:t>1</m:t>
                          </m:r>
                        </m:e>
                      </m:d>
                      <m:r>
                        <a:rPr lang="pt-BR" sz="2400" b="0" i="0">
                          <a:latin typeface="Cambria Math" panose="02040503050406030204" pitchFamily="18" charset="0"/>
                        </a:rPr>
                        <m:t>∙</m:t>
                      </m:r>
                      <m:r>
                        <a:rPr lang="pt-BR" sz="2400" b="1" i="1">
                          <a:latin typeface="Cambria Math" panose="02040503050406030204" pitchFamily="18" charset="0"/>
                        </a:rPr>
                        <m:t>𝒓</m:t>
                      </m:r>
                    </m:oMath>
                  </m:oMathPara>
                </a14:m>
                <a:endParaRPr lang="pt-BR" sz="2400" dirty="0"/>
              </a:p>
            </p:txBody>
          </p:sp>
        </mc:Choice>
        <mc:Fallback xmlns="">
          <p:sp>
            <p:nvSpPr>
              <p:cNvPr id="11" name="CaixaDeTexto 10">
                <a:extLst>
                  <a:ext uri="{FF2B5EF4-FFF2-40B4-BE49-F238E27FC236}">
                    <a16:creationId xmlns:a16="http://schemas.microsoft.com/office/drawing/2014/main" id="{DC8273FF-DC79-DA1F-DC4F-44DD1C45079D}"/>
                  </a:ext>
                </a:extLst>
              </p:cNvPr>
              <p:cNvSpPr txBox="1">
                <a:spLocks noRot="1" noChangeAspect="1" noMove="1" noResize="1" noEditPoints="1" noAdjustHandles="1" noChangeArrowheads="1" noChangeShapeType="1" noTextEdit="1"/>
              </p:cNvSpPr>
              <p:nvPr/>
            </p:nvSpPr>
            <p:spPr>
              <a:xfrm>
                <a:off x="7297271" y="1333508"/>
                <a:ext cx="3899648" cy="461665"/>
              </a:xfrm>
              <a:prstGeom prst="rect">
                <a:avLst/>
              </a:prstGeom>
              <a:blipFill>
                <a:blip r:embed="rId3"/>
                <a:stretch>
                  <a:fillRect b="-1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1DB54C26-2239-EA1F-2DAB-A8B5AA6F6CDD}"/>
                  </a:ext>
                </a:extLst>
              </p:cNvPr>
              <p:cNvSpPr txBox="1"/>
              <p:nvPr/>
            </p:nvSpPr>
            <p:spPr>
              <a:xfrm>
                <a:off x="6257367" y="2143520"/>
                <a:ext cx="5737410" cy="2570960"/>
              </a:xfrm>
              <a:prstGeom prst="rect">
                <a:avLst/>
              </a:prstGeom>
              <a:noFill/>
            </p:spPr>
            <p:txBody>
              <a:bodyPr wrap="square">
                <a:spAutoFit/>
              </a:bodyPr>
              <a:lstStyle/>
              <a:p>
                <a:pPr>
                  <a:lnSpc>
                    <a:spcPct val="115000"/>
                  </a:lnSpc>
                  <a:spcAft>
                    <a:spcPts val="800"/>
                  </a:spcAft>
                  <a:tabLst>
                    <a:tab pos="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0" algn="l"/>
                  </a:tabLs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PA</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0" algn="l"/>
                  </a:tabLs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 de uma PA</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0" algn="l"/>
                  </a:tabLst>
                </a:pPr>
                <a14:m>
                  <m:oMath xmlns:m="http://schemas.openxmlformats.org/officeDocument/2006/math">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ordem (posição) do termo</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0" algn="l"/>
                  </a:tabLst>
                </a:pPr>
                <a14:m>
                  <m:oMath xmlns:m="http://schemas.openxmlformats.org/officeDocument/2006/math">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razão da PA</a:t>
                </a:r>
                <a:endParaRPr lang="pt-BR" sz="2400" dirty="0"/>
              </a:p>
            </p:txBody>
          </p:sp>
        </mc:Choice>
        <mc:Fallback xmlns="">
          <p:sp>
            <p:nvSpPr>
              <p:cNvPr id="13" name="CaixaDeTexto 12">
                <a:extLst>
                  <a:ext uri="{FF2B5EF4-FFF2-40B4-BE49-F238E27FC236}">
                    <a16:creationId xmlns:a16="http://schemas.microsoft.com/office/drawing/2014/main" id="{1DB54C26-2239-EA1F-2DAB-A8B5AA6F6CDD}"/>
                  </a:ext>
                </a:extLst>
              </p:cNvPr>
              <p:cNvSpPr txBox="1">
                <a:spLocks noRot="1" noChangeAspect="1" noMove="1" noResize="1" noEditPoints="1" noAdjustHandles="1" noChangeArrowheads="1" noChangeShapeType="1" noTextEdit="1"/>
              </p:cNvSpPr>
              <p:nvPr/>
            </p:nvSpPr>
            <p:spPr>
              <a:xfrm>
                <a:off x="6257367" y="2143520"/>
                <a:ext cx="5737410" cy="2570960"/>
              </a:xfrm>
              <a:prstGeom prst="rect">
                <a:avLst/>
              </a:prstGeom>
              <a:blipFill>
                <a:blip r:embed="rId4"/>
                <a:stretch>
                  <a:fillRect l="-1592" t="-950" b="-451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9188F3A5-9A50-506B-4D05-E1D42F9CE1D3}"/>
                  </a:ext>
                </a:extLst>
              </p:cNvPr>
              <p:cNvSpPr txBox="1"/>
              <p:nvPr/>
            </p:nvSpPr>
            <p:spPr>
              <a:xfrm>
                <a:off x="6257367" y="4778188"/>
                <a:ext cx="5638798" cy="1569660"/>
              </a:xfrm>
              <a:prstGeom prst="rect">
                <a:avLst/>
              </a:prstGeom>
              <a:noFill/>
            </p:spPr>
            <p:txBody>
              <a:bodyPr wrap="square">
                <a:spAutoFit/>
              </a:bodyPr>
              <a:lstStyle/>
              <a:p>
                <a:pPr algn="just"/>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Tem-se, assim, uma fórmula que permite determinar qualquer termo </a:t>
                </a:r>
                <a14:m>
                  <m:oMath xmlns:m="http://schemas.openxmlformats.org/officeDocument/2006/math">
                    <m:d>
                      <m:d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de uma PA, sendo conhecidos seu primeiro termo e sua razão.</a:t>
                </a:r>
                <a:endParaRPr lang="pt-BR" sz="2400" dirty="0"/>
              </a:p>
            </p:txBody>
          </p:sp>
        </mc:Choice>
        <mc:Fallback xmlns="">
          <p:sp>
            <p:nvSpPr>
              <p:cNvPr id="15" name="CaixaDeTexto 14">
                <a:extLst>
                  <a:ext uri="{FF2B5EF4-FFF2-40B4-BE49-F238E27FC236}">
                    <a16:creationId xmlns:a16="http://schemas.microsoft.com/office/drawing/2014/main" id="{9188F3A5-9A50-506B-4D05-E1D42F9CE1D3}"/>
                  </a:ext>
                </a:extLst>
              </p:cNvPr>
              <p:cNvSpPr txBox="1">
                <a:spLocks noRot="1" noChangeAspect="1" noMove="1" noResize="1" noEditPoints="1" noAdjustHandles="1" noChangeArrowheads="1" noChangeShapeType="1" noTextEdit="1"/>
              </p:cNvSpPr>
              <p:nvPr/>
            </p:nvSpPr>
            <p:spPr>
              <a:xfrm>
                <a:off x="6257367" y="4778188"/>
                <a:ext cx="5638798" cy="1569660"/>
              </a:xfrm>
              <a:prstGeom prst="rect">
                <a:avLst/>
              </a:prstGeom>
              <a:blipFill>
                <a:blip r:embed="rId5"/>
                <a:stretch>
                  <a:fillRect l="-1622" t="-2724" r="-1730" b="-7782"/>
                </a:stretch>
              </a:blipFill>
            </p:spPr>
            <p:txBody>
              <a:bodyPr/>
              <a:lstStyle/>
              <a:p>
                <a:r>
                  <a:rPr lang="pt-BR">
                    <a:noFill/>
                  </a:rPr>
                  <a:t> </a:t>
                </a:r>
              </a:p>
            </p:txBody>
          </p:sp>
        </mc:Fallback>
      </mc:AlternateContent>
    </p:spTree>
    <p:extLst>
      <p:ext uri="{BB962C8B-B14F-4D97-AF65-F5344CB8AC3E}">
        <p14:creationId xmlns:p14="http://schemas.microsoft.com/office/powerpoint/2010/main" val="3723335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9C6D14B-9A57-77A1-8FE2-93060DD35652}"/>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D83C42C-A870-D857-B7D0-59FC6D28C3F7}"/>
                  </a:ext>
                </a:extLst>
              </p:cNvPr>
              <p:cNvSpPr txBox="1"/>
              <p:nvPr/>
            </p:nvSpPr>
            <p:spPr>
              <a:xfrm>
                <a:off x="215163" y="381284"/>
                <a:ext cx="5809118" cy="6063198"/>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 </a:t>
                </a:r>
                <a:endParaRPr lang="pt-BR"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Calcule o </a:t>
                </a:r>
                <a:r>
                  <a:rPr lang="pt-BR" sz="22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vigésimo termo</a:t>
                </a:r>
                <a:r>
                  <a:rPr lang="pt-BR" sz="22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da sequência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m:t>
                    </m:r>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vigésimo termo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ea typeface="Times New Roman" panose="02020603050405020304" pitchFamily="18" charset="0"/>
                    <a:cs typeface="Times New Roman" panose="02020603050405020304" pitchFamily="18" charset="0"/>
                  </a:rPr>
                  <a:t>q</a:t>
                </a:r>
                <a14:m>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pois,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6−2</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10−6</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14−10</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=2+(20−1)∙4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=2+19∙4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=2+76</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=78</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D83C42C-A870-D857-B7D0-59FC6D28C3F7}"/>
                  </a:ext>
                </a:extLst>
              </p:cNvPr>
              <p:cNvSpPr txBox="1">
                <a:spLocks noRot="1" noChangeAspect="1" noMove="1" noResize="1" noEditPoints="1" noAdjustHandles="1" noChangeArrowheads="1" noChangeShapeType="1" noTextEdit="1"/>
              </p:cNvSpPr>
              <p:nvPr/>
            </p:nvSpPr>
            <p:spPr>
              <a:xfrm>
                <a:off x="215163" y="381284"/>
                <a:ext cx="5809118" cy="6063198"/>
              </a:xfrm>
              <a:prstGeom prst="rect">
                <a:avLst/>
              </a:prstGeom>
              <a:blipFill>
                <a:blip r:embed="rId2"/>
                <a:stretch>
                  <a:fillRect l="-1364" t="-905" r="-136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5C03B02-99D0-BD25-1098-1F57BA945B98}"/>
                  </a:ext>
                </a:extLst>
              </p:cNvPr>
              <p:cNvSpPr txBox="1"/>
              <p:nvPr/>
            </p:nvSpPr>
            <p:spPr>
              <a:xfrm>
                <a:off x="6167721" y="752475"/>
                <a:ext cx="5809116" cy="587699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Determine o primeiro termo de uma PA em que o </a:t>
                </a:r>
                <a:r>
                  <a:rPr lang="pt-BR" sz="22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décimo segundo termo</a:t>
                </a:r>
                <a:r>
                  <a:rPr lang="pt-BR" sz="22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47 e a razão é 4.</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=47</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Substituindo os valores, obtemos: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+(12−1)∙4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47=</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+11∙4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47=</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47−44=</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5C03B02-99D0-BD25-1098-1F57BA945B98}"/>
                  </a:ext>
                </a:extLst>
              </p:cNvPr>
              <p:cNvSpPr txBox="1">
                <a:spLocks noRot="1" noChangeAspect="1" noMove="1" noResize="1" noEditPoints="1" noAdjustHandles="1" noChangeArrowheads="1" noChangeShapeType="1" noTextEdit="1"/>
              </p:cNvSpPr>
              <p:nvPr/>
            </p:nvSpPr>
            <p:spPr>
              <a:xfrm>
                <a:off x="6167721" y="752475"/>
                <a:ext cx="5809116" cy="5876993"/>
              </a:xfrm>
              <a:prstGeom prst="rect">
                <a:avLst/>
              </a:prstGeom>
              <a:blipFill>
                <a:blip r:embed="rId3"/>
                <a:stretch>
                  <a:fillRect l="-1364" t="-415" r="-1364"/>
                </a:stretch>
              </a:blipFill>
            </p:spPr>
            <p:txBody>
              <a:bodyPr/>
              <a:lstStyle/>
              <a:p>
                <a:r>
                  <a:rPr lang="pt-BR">
                    <a:noFill/>
                  </a:rPr>
                  <a:t> </a:t>
                </a:r>
              </a:p>
            </p:txBody>
          </p:sp>
        </mc:Fallback>
      </mc:AlternateContent>
    </p:spTree>
    <p:extLst>
      <p:ext uri="{BB962C8B-B14F-4D97-AF65-F5344CB8AC3E}">
        <p14:creationId xmlns:p14="http://schemas.microsoft.com/office/powerpoint/2010/main" val="3563895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B8DAFF0-A9F5-6524-F0E1-3C763E064B76}"/>
                  </a:ext>
                </a:extLst>
              </p:cNvPr>
              <p:cNvSpPr txBox="1"/>
              <p:nvPr/>
            </p:nvSpPr>
            <p:spPr>
              <a:xfrm>
                <a:off x="286870" y="881410"/>
                <a:ext cx="11618259" cy="5813194"/>
              </a:xfrm>
              <a:prstGeom prst="rect">
                <a:avLst/>
              </a:prstGeom>
              <a:noFill/>
            </p:spPr>
            <p:txBody>
              <a:bodyPr wrap="square">
                <a:spAutoFit/>
              </a:bodyPr>
              <a:lstStyle/>
              <a:p>
                <a:pPr indent="358775"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Observação: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essa fórmula (termo geral) nos permite determinar o primeiro termo </a:t>
                </a: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ordem </a:t>
                </a:r>
                <a14:m>
                  <m:oMath xmlns:m="http://schemas.openxmlformats.org/officeDocument/2006/math">
                    <m:d>
                      <m:d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 um termo ou a razão </a:t>
                </a:r>
                <a14:m>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da PA, a depender dos elementos conhecidos.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Propriedades da progressão aritmética (PA)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Qualquer termo de uma progressão aritmética, a partir do segundo termo, é a média aritmética entre seu </a:t>
                </a:r>
                <a:r>
                  <a:rPr lang="pt-BR" sz="2400" u="sng" kern="100" dirty="0">
                    <a:effectLst/>
                    <a:latin typeface="Arial Narrow" panose="020B0606020202030204" pitchFamily="34" charset="0"/>
                    <a:ea typeface="Times New Roman" panose="02020603050405020304" pitchFamily="18" charset="0"/>
                    <a:cs typeface="Times New Roman" panose="02020603050405020304" pitchFamily="18" charset="0"/>
                  </a:rPr>
                  <a:t>antecessor</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o seu </a:t>
                </a:r>
                <a:r>
                  <a:rPr lang="pt-BR" sz="2400" u="sng" kern="100" dirty="0">
                    <a:effectLst/>
                    <a:latin typeface="Arial Narrow" panose="020B0606020202030204" pitchFamily="34" charset="0"/>
                    <a:ea typeface="Times New Roman" panose="02020603050405020304" pitchFamily="18" charset="0"/>
                    <a:cs typeface="Times New Roman" panose="02020603050405020304" pitchFamily="18" charset="0"/>
                  </a:rPr>
                  <a:t>sucessor</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uma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progressão aritmética, a soma de dois termos equidistantes é igual à soma dos termos extremos (primeiro termo e último termo).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uma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progressão aritmética, com uma quantidade ímpar de termos, o termo central é igual à média aritmética dos termos extremos (primeiro termo e último termo).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uma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progressão aritmética, é sempre válida a seguinte relação: </a:t>
                </a:r>
              </a:p>
              <a:p>
                <a:pPr indent="358775" algn="ct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então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𝑝</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Times New Roman" panose="02020603050405020304" pitchFamily="18" charset="0"/>
                    <a:cs typeface="Calibri" panose="020F0502020204030204" pitchFamily="34"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B8DAFF0-A9F5-6524-F0E1-3C763E064B76}"/>
                  </a:ext>
                </a:extLst>
              </p:cNvPr>
              <p:cNvSpPr txBox="1">
                <a:spLocks noRot="1" noChangeAspect="1" noMove="1" noResize="1" noEditPoints="1" noAdjustHandles="1" noChangeArrowheads="1" noChangeShapeType="1" noTextEdit="1"/>
              </p:cNvSpPr>
              <p:nvPr/>
            </p:nvSpPr>
            <p:spPr>
              <a:xfrm>
                <a:off x="286870" y="881410"/>
                <a:ext cx="11618259" cy="5813194"/>
              </a:xfrm>
              <a:prstGeom prst="rect">
                <a:avLst/>
              </a:prstGeom>
              <a:blipFill>
                <a:blip r:embed="rId2"/>
                <a:stretch>
                  <a:fillRect l="-839" t="-525" r="-839"/>
                </a:stretch>
              </a:blipFill>
            </p:spPr>
            <p:txBody>
              <a:bodyPr/>
              <a:lstStyle/>
              <a:p>
                <a:r>
                  <a:rPr lang="pt-BR">
                    <a:noFill/>
                  </a:rPr>
                  <a:t> </a:t>
                </a:r>
              </a:p>
            </p:txBody>
          </p:sp>
        </mc:Fallback>
      </mc:AlternateContent>
    </p:spTree>
    <p:extLst>
      <p:ext uri="{BB962C8B-B14F-4D97-AF65-F5344CB8AC3E}">
        <p14:creationId xmlns:p14="http://schemas.microsoft.com/office/powerpoint/2010/main" val="2927335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34D77A3-C041-6E7B-A118-19C2FA325CF2}"/>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656314B-97B8-7689-D745-DEA3DE68977B}"/>
                  </a:ext>
                </a:extLst>
              </p:cNvPr>
              <p:cNvSpPr txBox="1"/>
              <p:nvPr/>
            </p:nvSpPr>
            <p:spPr>
              <a:xfrm>
                <a:off x="242047" y="1418661"/>
                <a:ext cx="5737403" cy="440024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400" kern="100" dirty="0">
                    <a:effectLst/>
                    <a:latin typeface="Arial Narrow" panose="020B0606020202030204" pitchFamily="34" charset="0"/>
                    <a:ea typeface="Calibri" panose="020F0502020204030204" pitchFamily="34" charset="0"/>
                    <a:cs typeface="Calibri Light" panose="020F0302020204030204" pitchFamily="34" charset="0"/>
                  </a:rPr>
                  <a:t>Considere a sequência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Calibri Light" panose="020F0302020204030204" pitchFamily="34" charset="0"/>
                      </a:rPr>
                      <m:t>(5</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 </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 </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8</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 </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11</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 </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14</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 </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17</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  </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20</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 </m:t>
                    </m:r>
                    <m:r>
                      <a:rPr lang="pt-BR" sz="2400" b="0" i="1" kern="100" smtClean="0">
                        <a:effectLst/>
                        <a:latin typeface="Cambria Math" panose="02040503050406030204" pitchFamily="18" charset="0"/>
                        <a:ea typeface="Calibri" panose="020F0502020204030204" pitchFamily="34" charset="0"/>
                        <a:cs typeface="Calibri Light" panose="020F0302020204030204" pitchFamily="34" charset="0"/>
                      </a:rPr>
                      <m:t>…</m:t>
                    </m:r>
                    <m:r>
                      <a:rPr lang="pt-BR" sz="2400" i="1" kern="100">
                        <a:effectLst/>
                        <a:latin typeface="Cambria Math" panose="02040503050406030204" pitchFamily="18" charset="0"/>
                        <a:ea typeface="Calibri" panose="020F0502020204030204" pitchFamily="34" charset="0"/>
                        <a:cs typeface="Calibri Light" panose="020F0302020204030204" pitchFamily="34" charset="0"/>
                      </a:rPr>
                      <m:t>)</m:t>
                    </m:r>
                  </m:oMath>
                </a14:m>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 A lei de formação que gera qualquer termo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oMath>
                </a14:m>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 dessa sequência, a partir da sua ordem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oMath>
                </a14:m>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 (posição), é igual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(A)</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 </m:t>
                    </m:r>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=5</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(B)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=4</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(C)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=3</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+2</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(D)</a:t>
                </a:r>
                <a:r>
                  <a:rPr lang="pt-BR" sz="2400" kern="100" dirty="0">
                    <a:effectLst/>
                    <a:ea typeface="Times New Roman" panose="02020603050405020304" pitchFamily="18" charset="0"/>
                    <a:cs typeface="Calibri Light" panose="020F0302020204030204" pitchFamily="34" charset="0"/>
                  </a:rPr>
                  <a:t>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=2</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+3</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Calibri Light" panose="020F0302020204030204" pitchFamily="34" charset="0"/>
                  </a:rPr>
                  <a:t>(E)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400" i="1" kern="100">
                        <a:effectLst/>
                        <a:latin typeface="Cambria Math" panose="02040503050406030204" pitchFamily="18" charset="0"/>
                        <a:ea typeface="Times New Roman" panose="02020603050405020304" pitchFamily="18" charset="0"/>
                        <a:cs typeface="Calibri Light" panose="020F0302020204030204" pitchFamily="34" charset="0"/>
                      </a:rPr>
                      <m:t>+4</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8656314B-97B8-7689-D745-DEA3DE68977B}"/>
                  </a:ext>
                </a:extLst>
              </p:cNvPr>
              <p:cNvSpPr txBox="1">
                <a:spLocks noRot="1" noChangeAspect="1" noMove="1" noResize="1" noEditPoints="1" noAdjustHandles="1" noChangeArrowheads="1" noChangeShapeType="1" noTextEdit="1"/>
              </p:cNvSpPr>
              <p:nvPr/>
            </p:nvSpPr>
            <p:spPr>
              <a:xfrm>
                <a:off x="242047" y="1418661"/>
                <a:ext cx="5737403" cy="4400244"/>
              </a:xfrm>
              <a:prstGeom prst="rect">
                <a:avLst/>
              </a:prstGeom>
              <a:blipFill>
                <a:blip r:embed="rId2"/>
                <a:stretch>
                  <a:fillRect l="-1700" t="-693" r="-1594" b="-20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32DAE6E0-F56E-A49F-7D9A-C38A6803CA41}"/>
                  </a:ext>
                </a:extLst>
              </p:cNvPr>
              <p:cNvSpPr txBox="1"/>
              <p:nvPr/>
            </p:nvSpPr>
            <p:spPr>
              <a:xfrm>
                <a:off x="6212551" y="752475"/>
                <a:ext cx="5737401" cy="482138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Entre as progressões, a seguir, assinale aquelas que são progressões aritméticas.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6; 9; 12; 15; 18;…)</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2; 4; 8; 16; 32; 64; 128;…)</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(0;5;10;15;20;25;30;35;…)</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(1;4;9;16;25;36;49;…)</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 3; 1; −1; −3; −5; −7; −9;...)</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 (   )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3;3;3;3;3;3;3;...</m:t>
                        </m: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32DAE6E0-F56E-A49F-7D9A-C38A6803CA41}"/>
                  </a:ext>
                </a:extLst>
              </p:cNvPr>
              <p:cNvSpPr txBox="1">
                <a:spLocks noRot="1" noChangeAspect="1" noMove="1" noResize="1" noEditPoints="1" noAdjustHandles="1" noChangeArrowheads="1" noChangeShapeType="1" noTextEdit="1"/>
              </p:cNvSpPr>
              <p:nvPr/>
            </p:nvSpPr>
            <p:spPr>
              <a:xfrm>
                <a:off x="6212551" y="752475"/>
                <a:ext cx="5737401" cy="4821384"/>
              </a:xfrm>
              <a:prstGeom prst="rect">
                <a:avLst/>
              </a:prstGeom>
              <a:blipFill>
                <a:blip r:embed="rId3"/>
                <a:stretch>
                  <a:fillRect l="-1594" t="-632" r="-1700" b="-1896"/>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8124AFB0-BFF0-97D1-87BD-330783BD41A9}"/>
              </a:ext>
            </a:extLst>
          </p:cNvPr>
          <p:cNvPicPr>
            <a:picLocks noChangeAspect="1"/>
          </p:cNvPicPr>
          <p:nvPr/>
        </p:nvPicPr>
        <p:blipFill>
          <a:blip r:embed="rId4"/>
          <a:stretch>
            <a:fillRect/>
          </a:stretch>
        </p:blipFill>
        <p:spPr>
          <a:xfrm>
            <a:off x="920908" y="668242"/>
            <a:ext cx="4123607" cy="741705"/>
          </a:xfrm>
          <a:prstGeom prst="rect">
            <a:avLst/>
          </a:prstGeom>
        </p:spPr>
      </p:pic>
    </p:spTree>
    <p:extLst>
      <p:ext uri="{BB962C8B-B14F-4D97-AF65-F5344CB8AC3E}">
        <p14:creationId xmlns:p14="http://schemas.microsoft.com/office/powerpoint/2010/main" val="3954031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D096AB8-AE99-9868-33F3-13063D452BD7}"/>
              </a:ext>
            </a:extLst>
          </p:cNvPr>
          <p:cNvSpPr txBox="1"/>
          <p:nvPr/>
        </p:nvSpPr>
        <p:spPr>
          <a:xfrm>
            <a:off x="259976" y="752475"/>
            <a:ext cx="1089211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Relacione cada progressão da 1ª coluna com sua respectiva razão na 2ª coluna.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4D4EFC2-DDD2-E947-4243-B735AC3F8BEB}"/>
                  </a:ext>
                </a:extLst>
              </p:cNvPr>
              <p:cNvSpPr txBox="1"/>
              <p:nvPr/>
            </p:nvSpPr>
            <p:spPr>
              <a:xfrm>
                <a:off x="257735" y="1349353"/>
                <a:ext cx="6096000" cy="3622338"/>
              </a:xfrm>
              <a:prstGeom prst="rect">
                <a:avLst/>
              </a:prstGeom>
              <a:noFill/>
            </p:spPr>
            <p:txBody>
              <a:bodyPr wrap="square">
                <a:spAutoFit/>
              </a:bodyPr>
              <a:lstStyle/>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25;22;19;16;13;10;…</m:t>
                        </m:r>
                      </m:e>
                    </m:d>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7; 7; 7; 7; 7; 7; ...</m:t>
                        </m:r>
                      </m:e>
                    </m:d>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1,25; 2,00; 2,75; 3,50; 4,25; …</m:t>
                        </m:r>
                      </m:e>
                    </m:d>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−3; −1;1;3;5;7;…</m:t>
                        </m:r>
                      </m:e>
                    </m:d>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−2; −7; −12; −17; −22;…</m:t>
                        </m:r>
                      </m:e>
                    </m:d>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(F)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0; </m:t>
                        </m:r>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;1; </m:t>
                        </m:r>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;2; </m:t>
                        </m:r>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5</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;3;…</m:t>
                        </m:r>
                      </m:e>
                    </m:d>
                  </m:oMath>
                </a14:m>
                <a:endParaRPr lang="pt-BR" sz="2400" dirty="0"/>
              </a:p>
            </p:txBody>
          </p:sp>
        </mc:Choice>
        <mc:Fallback xmlns="">
          <p:sp>
            <p:nvSpPr>
              <p:cNvPr id="10" name="CaixaDeTexto 9">
                <a:extLst>
                  <a:ext uri="{FF2B5EF4-FFF2-40B4-BE49-F238E27FC236}">
                    <a16:creationId xmlns:a16="http://schemas.microsoft.com/office/drawing/2014/main" id="{24D4EFC2-DDD2-E947-4243-B735AC3F8BEB}"/>
                  </a:ext>
                </a:extLst>
              </p:cNvPr>
              <p:cNvSpPr txBox="1">
                <a:spLocks noRot="1" noChangeAspect="1" noMove="1" noResize="1" noEditPoints="1" noAdjustHandles="1" noChangeArrowheads="1" noChangeShapeType="1" noTextEdit="1"/>
              </p:cNvSpPr>
              <p:nvPr/>
            </p:nvSpPr>
            <p:spPr>
              <a:xfrm>
                <a:off x="257735" y="1349353"/>
                <a:ext cx="6096000" cy="3622338"/>
              </a:xfrm>
              <a:prstGeom prst="rect">
                <a:avLst/>
              </a:prstGeom>
              <a:blipFill>
                <a:blip r:embed="rId2"/>
                <a:stretch>
                  <a:fillRect l="-1500" b="-33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E94272F-CE9D-0687-5E60-6CBDCE1B6C24}"/>
                  </a:ext>
                </a:extLst>
              </p:cNvPr>
              <p:cNvSpPr txBox="1"/>
              <p:nvPr/>
            </p:nvSpPr>
            <p:spPr>
              <a:xfrm>
                <a:off x="6353735" y="1391639"/>
                <a:ext cx="5347447" cy="3584699"/>
              </a:xfrm>
              <a:prstGeom prst="rect">
                <a:avLst/>
              </a:prstGeom>
              <a:noFill/>
            </p:spPr>
            <p:txBody>
              <a:bodyPr wrap="square">
                <a:spAutoFit/>
              </a:bodyPr>
              <a:lstStyle/>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a:effectLst/>
                        <a:latin typeface="Cambria Math" panose="02040503050406030204" pitchFamily="18" charset="0"/>
                        <a:ea typeface="Calibri" panose="020F0502020204030204" pitchFamily="34" charset="0"/>
                        <a:cs typeface="Times New Roman" panose="02020603050405020304" pitchFamily="18" charset="0"/>
                      </a:rPr>
                      <m:t>=0</m:t>
                    </m:r>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a:effectLst/>
                        <a:latin typeface="Cambria Math" panose="02040503050406030204" pitchFamily="18" charset="0"/>
                        <a:ea typeface="Calibri" panose="020F0502020204030204" pitchFamily="34" charset="0"/>
                        <a:cs typeface="Times New Roman" panose="02020603050405020304" pitchFamily="18" charset="0"/>
                      </a:rPr>
                      <m:t>=0,75</m:t>
                    </m:r>
                  </m:oMath>
                </a14:m>
                <a:endParaRPr lang="pt-BR" sz="2400" dirty="0"/>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a:effectLst/>
                        <a:latin typeface="Cambria Math" panose="02040503050406030204" pitchFamily="18" charset="0"/>
                        <a:ea typeface="Calibri" panose="020F0502020204030204" pitchFamily="34" charset="0"/>
                        <a:cs typeface="Times New Roman" panose="02020603050405020304" pitchFamily="18" charset="0"/>
                      </a:rPr>
                      <m:t>=−5</m:t>
                    </m:r>
                  </m:oMath>
                </a14:m>
                <a:endParaRPr lang="pt-BR" sz="2400" dirty="0"/>
              </a:p>
            </p:txBody>
          </p:sp>
        </mc:Choice>
        <mc:Fallback xmlns="">
          <p:sp>
            <p:nvSpPr>
              <p:cNvPr id="12" name="CaixaDeTexto 11">
                <a:extLst>
                  <a:ext uri="{FF2B5EF4-FFF2-40B4-BE49-F238E27FC236}">
                    <a16:creationId xmlns:a16="http://schemas.microsoft.com/office/drawing/2014/main" id="{EE94272F-CE9D-0687-5E60-6CBDCE1B6C24}"/>
                  </a:ext>
                </a:extLst>
              </p:cNvPr>
              <p:cNvSpPr txBox="1">
                <a:spLocks noRot="1" noChangeAspect="1" noMove="1" noResize="1" noEditPoints="1" noAdjustHandles="1" noChangeArrowheads="1" noChangeShapeType="1" noTextEdit="1"/>
              </p:cNvSpPr>
              <p:nvPr/>
            </p:nvSpPr>
            <p:spPr>
              <a:xfrm>
                <a:off x="6353735" y="1391639"/>
                <a:ext cx="5347447" cy="3584699"/>
              </a:xfrm>
              <a:prstGeom prst="rect">
                <a:avLst/>
              </a:prstGeom>
              <a:blipFill>
                <a:blip r:embed="rId3"/>
                <a:stretch>
                  <a:fillRect l="-1710" b="-2891"/>
                </a:stretch>
              </a:blipFill>
            </p:spPr>
            <p:txBody>
              <a:bodyPr/>
              <a:lstStyle/>
              <a:p>
                <a:r>
                  <a:rPr lang="pt-BR">
                    <a:noFill/>
                  </a:rPr>
                  <a:t> </a:t>
                </a:r>
              </a:p>
            </p:txBody>
          </p:sp>
        </mc:Fallback>
      </mc:AlternateContent>
    </p:spTree>
    <p:extLst>
      <p:ext uri="{BB962C8B-B14F-4D97-AF65-F5344CB8AC3E}">
        <p14:creationId xmlns:p14="http://schemas.microsoft.com/office/powerpoint/2010/main" val="1126325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0205130-CC56-EAF5-5672-EE347B2A5BE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73CA490-D98D-7BED-7C17-CF9B5C327467}"/>
                  </a:ext>
                </a:extLst>
              </p:cNvPr>
              <p:cNvSpPr txBox="1"/>
              <p:nvPr/>
            </p:nvSpPr>
            <p:spPr>
              <a:xfrm>
                <a:off x="304807" y="752475"/>
                <a:ext cx="5728440" cy="84568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Determine o quadragésimo oitavo termo da sequência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5;8;11;14;…</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73CA490-D98D-7BED-7C17-CF9B5C327467}"/>
                  </a:ext>
                </a:extLst>
              </p:cNvPr>
              <p:cNvSpPr txBox="1">
                <a:spLocks noRot="1" noChangeAspect="1" noMove="1" noResize="1" noEditPoints="1" noAdjustHandles="1" noChangeArrowheads="1" noChangeShapeType="1" noTextEdit="1"/>
              </p:cNvSpPr>
              <p:nvPr/>
            </p:nvSpPr>
            <p:spPr>
              <a:xfrm>
                <a:off x="304807" y="752475"/>
                <a:ext cx="5728440" cy="845681"/>
              </a:xfrm>
              <a:prstGeom prst="rect">
                <a:avLst/>
              </a:prstGeom>
              <a:blipFill>
                <a:blip r:embed="rId2"/>
                <a:stretch>
                  <a:fillRect l="-1383" t="-2878" r="-1383" b="-13669"/>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8D04E340-B19A-E338-0B3C-656B1BB68A53}"/>
              </a:ext>
            </a:extLst>
          </p:cNvPr>
          <p:cNvSpPr txBox="1"/>
          <p:nvPr/>
        </p:nvSpPr>
        <p:spPr>
          <a:xfrm>
            <a:off x="302262" y="1846565"/>
            <a:ext cx="5728437" cy="357104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 (ENEM 2020)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No Brasil, o tempo necessário para um estudante realizar sua formação até a diplomação em um curso superior, considerando os 9 anos de ensino fundamental, os 3 anos do ensino médio e os 4 anos de graduação (tempo médio), é de 16 anos. No entanto, a realidade dos brasileiros mostra que o tempo médio de estudo de pessoas acima de 14 anos é ainda muito pequeno, conforme apresentado na tabela.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Tabela&#10;&#10;Descrição gerada automaticamente">
            <a:extLst>
              <a:ext uri="{FF2B5EF4-FFF2-40B4-BE49-F238E27FC236}">
                <a16:creationId xmlns:a16="http://schemas.microsoft.com/office/drawing/2014/main" id="{EECCD44C-2898-EAFC-7F07-F2EF5D9A4B3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b="12935"/>
          <a:stretch/>
        </p:blipFill>
        <p:spPr bwMode="auto">
          <a:xfrm>
            <a:off x="370107" y="5297580"/>
            <a:ext cx="5592746" cy="1022537"/>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B0E6E54E-6859-FD66-CA06-A4F19AA84A99}"/>
              </a:ext>
            </a:extLst>
          </p:cNvPr>
          <p:cNvSpPr txBox="1"/>
          <p:nvPr/>
        </p:nvSpPr>
        <p:spPr>
          <a:xfrm>
            <a:off x="302262" y="6220236"/>
            <a:ext cx="6096000" cy="323999"/>
          </a:xfrm>
          <a:prstGeom prst="rect">
            <a:avLst/>
          </a:prstGeom>
          <a:noFill/>
        </p:spPr>
        <p:txBody>
          <a:bodyPr wrap="square">
            <a:spAutoFit/>
          </a:bodyPr>
          <a:lstStyle/>
          <a:p>
            <a:pPr algn="ctr">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www.ibge.gov.br. Acesso em: 19 dez. 2012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803A0E1E-33FD-75C7-025B-6FF6B49CECAC}"/>
              </a:ext>
            </a:extLst>
          </p:cNvPr>
          <p:cNvSpPr txBox="1"/>
          <p:nvPr/>
        </p:nvSpPr>
        <p:spPr>
          <a:xfrm>
            <a:off x="6166394" y="752475"/>
            <a:ext cx="5749632" cy="5900526"/>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Considere que o incremento no tempo de estudo, a cada período, para essas pessoas, se mantenha constante até o ano 2050, e que se pretenda chegar ao patamar de 70% do tempo necessário à obtenção do curso superior dado anteriormente.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ano em que o tempo médio de estudo de pessoas acima de 14 anos atingirá o percentual pretendido será</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2 018.</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2 023.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2 031.</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2 035.</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2 043.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6336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C4259E30-D758-522F-23A7-1C4FE6D6A119}"/>
                  </a:ext>
                </a:extLst>
              </p:cNvPr>
              <p:cNvSpPr txBox="1"/>
              <p:nvPr/>
            </p:nvSpPr>
            <p:spPr>
              <a:xfrm>
                <a:off x="242047" y="656238"/>
                <a:ext cx="11734800" cy="6201762"/>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 (ENEM 2016)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o objetivo de trabalhar a concentração e a sincronia de movimentos dos alunos de uma de suas turmas, um professor de educação física dividiu essa turma em três grupos (A, B e C) e estipulou a seguinte atividade: os alunos do grupo A deveriam bater palmas a cada 2s, os alunos do grupo B deveriam bater palmas a cada 3s e os alunos do grupo C deveriam bater palmas a cada 4s. O professor zerou o cronômetro e os três grupos começaram a bater palmas quando ele registrou 1s. Os movimentos prosseguiram até o cronômetro registrar 60s. Um estagiário anotou no papel a sequência formada pelos instantes em que os três grupos bateram palmas simultaneamente.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termo geral da sequência anotada?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24∙</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5</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24∙</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C4259E30-D758-522F-23A7-1C4FE6D6A119}"/>
                  </a:ext>
                </a:extLst>
              </p:cNvPr>
              <p:cNvSpPr txBox="1">
                <a:spLocks noRot="1" noChangeAspect="1" noMove="1" noResize="1" noEditPoints="1" noAdjustHandles="1" noChangeArrowheads="1" noChangeShapeType="1" noTextEdit="1"/>
              </p:cNvSpPr>
              <p:nvPr/>
            </p:nvSpPr>
            <p:spPr>
              <a:xfrm>
                <a:off x="242047" y="656238"/>
                <a:ext cx="11734800" cy="6201762"/>
              </a:xfrm>
              <a:prstGeom prst="rect">
                <a:avLst/>
              </a:prstGeom>
              <a:blipFill>
                <a:blip r:embed="rId2"/>
                <a:stretch>
                  <a:fillRect l="-779" t="-492" r="-727"/>
                </a:stretch>
              </a:blipFill>
            </p:spPr>
            <p:txBody>
              <a:bodyPr/>
              <a:lstStyle/>
              <a:p>
                <a:r>
                  <a:rPr lang="pt-BR">
                    <a:noFill/>
                  </a:rPr>
                  <a:t> </a:t>
                </a:r>
              </a:p>
            </p:txBody>
          </p:sp>
        </mc:Fallback>
      </mc:AlternateContent>
    </p:spTree>
    <p:extLst>
      <p:ext uri="{BB962C8B-B14F-4D97-AF65-F5344CB8AC3E}">
        <p14:creationId xmlns:p14="http://schemas.microsoft.com/office/powerpoint/2010/main" val="1383444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5E45037-93FC-8093-5399-AFE4027CD61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282CB45-9B19-01B8-EACD-1E81904FC20E}"/>
                  </a:ext>
                </a:extLst>
              </p:cNvPr>
              <p:cNvSpPr txBox="1"/>
              <p:nvPr/>
            </p:nvSpPr>
            <p:spPr>
              <a:xfrm>
                <a:off x="215153" y="1425388"/>
                <a:ext cx="5809125" cy="4092467"/>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Representação gráfica de uma progressão aritmética (PA).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representação gráfica da PA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 ;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formada pelos pontos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do plano cartesiano. Esses pontos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pertencem</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ao gráfico de uma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função afim</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(reta) de equação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onde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282CB45-9B19-01B8-EACD-1E81904FC20E}"/>
                  </a:ext>
                </a:extLst>
              </p:cNvPr>
              <p:cNvSpPr txBox="1">
                <a:spLocks noRot="1" noChangeAspect="1" noMove="1" noResize="1" noEditPoints="1" noAdjustHandles="1" noChangeArrowheads="1" noChangeShapeType="1" noTextEdit="1"/>
              </p:cNvSpPr>
              <p:nvPr/>
            </p:nvSpPr>
            <p:spPr>
              <a:xfrm>
                <a:off x="215153" y="1425388"/>
                <a:ext cx="5809125" cy="4092467"/>
              </a:xfrm>
              <a:prstGeom prst="rect">
                <a:avLst/>
              </a:prstGeom>
              <a:blipFill>
                <a:blip r:embed="rId2"/>
                <a:stretch>
                  <a:fillRect l="-1574" t="-745" r="-1679" b="-2235"/>
                </a:stretch>
              </a:blipFill>
            </p:spPr>
            <p:txBody>
              <a:bodyPr/>
              <a:lstStyle/>
              <a:p>
                <a:r>
                  <a:rPr lang="pt-BR">
                    <a:noFill/>
                  </a:rPr>
                  <a:t> </a:t>
                </a:r>
              </a:p>
            </p:txBody>
          </p:sp>
        </mc:Fallback>
      </mc:AlternateContent>
      <p:pic>
        <p:nvPicPr>
          <p:cNvPr id="3" name="Imagem 2" descr="Interface gráfica do usuário, Texto&#10;&#10;Descrição gerada automaticamente">
            <a:extLst>
              <a:ext uri="{FF2B5EF4-FFF2-40B4-BE49-F238E27FC236}">
                <a16:creationId xmlns:a16="http://schemas.microsoft.com/office/drawing/2014/main" id="{CE5E2A18-E000-F9B4-5B3E-D0B3D8D33C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4420" y="752475"/>
            <a:ext cx="3713656" cy="672913"/>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2B892AE-98BC-E8BC-4B33-6ED72EDEE611}"/>
                  </a:ext>
                </a:extLst>
              </p:cNvPr>
              <p:cNvSpPr txBox="1"/>
              <p:nvPr/>
            </p:nvSpPr>
            <p:spPr>
              <a:xfrm>
                <a:off x="286875" y="5729103"/>
                <a:ext cx="5809125" cy="461665"/>
              </a:xfrm>
              <a:prstGeom prst="rect">
                <a:avLst/>
              </a:prstGeom>
              <a:noFill/>
            </p:spPr>
            <p:txBody>
              <a:bodyPr wrap="square">
                <a:spAutoFit/>
              </a:bodyPr>
              <a:lstStyle/>
              <a:p>
                <a:r>
                  <a:rPr lang="pt-BR" sz="2400" b="1"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d>
                      <m:dPr>
                        <m:ctrlP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𝟔</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𝟏𝟒</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𝟏𝟖</m:t>
                        </m:r>
                        <m:r>
                          <a:rPr lang="pt-BR" sz="24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e>
                    </m:d>
                  </m:oMath>
                </a14:m>
                <a:endParaRPr lang="pt-BR" sz="2400" dirty="0"/>
              </a:p>
            </p:txBody>
          </p:sp>
        </mc:Choice>
        <mc:Fallback xmlns="">
          <p:sp>
            <p:nvSpPr>
              <p:cNvPr id="6" name="CaixaDeTexto 5">
                <a:extLst>
                  <a:ext uri="{FF2B5EF4-FFF2-40B4-BE49-F238E27FC236}">
                    <a16:creationId xmlns:a16="http://schemas.microsoft.com/office/drawing/2014/main" id="{D2B892AE-98BC-E8BC-4B33-6ED72EDEE611}"/>
                  </a:ext>
                </a:extLst>
              </p:cNvPr>
              <p:cNvSpPr txBox="1">
                <a:spLocks noRot="1" noChangeAspect="1" noMove="1" noResize="1" noEditPoints="1" noAdjustHandles="1" noChangeArrowheads="1" noChangeShapeType="1" noTextEdit="1"/>
              </p:cNvSpPr>
              <p:nvPr/>
            </p:nvSpPr>
            <p:spPr>
              <a:xfrm>
                <a:off x="286875" y="5729103"/>
                <a:ext cx="5809125" cy="461665"/>
              </a:xfrm>
              <a:prstGeom prst="rect">
                <a:avLst/>
              </a:prstGeom>
              <a:blipFill>
                <a:blip r:embed="rId4"/>
                <a:stretch>
                  <a:fillRect l="-1574" t="-13158" b="-26316"/>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8793CE89-98D6-4D45-7E04-8E4F92211BF6}"/>
              </a:ext>
            </a:extLst>
          </p:cNvPr>
          <p:cNvPicPr>
            <a:picLocks noChangeAspect="1"/>
          </p:cNvPicPr>
          <p:nvPr/>
        </p:nvPicPr>
        <p:blipFill>
          <a:blip r:embed="rId5"/>
          <a:stretch>
            <a:fillRect/>
          </a:stretch>
        </p:blipFill>
        <p:spPr>
          <a:xfrm>
            <a:off x="7743289" y="752475"/>
            <a:ext cx="3234291" cy="2604994"/>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4A90CCFC-3BE4-CE7C-87F9-939550039571}"/>
                  </a:ext>
                </a:extLst>
              </p:cNvPr>
              <p:cNvSpPr txBox="1"/>
              <p:nvPr/>
            </p:nvSpPr>
            <p:spPr>
              <a:xfrm>
                <a:off x="6257361" y="3357469"/>
                <a:ext cx="5647764" cy="3459409"/>
              </a:xfrm>
              <a:prstGeom prst="rect">
                <a:avLst/>
              </a:prstGeom>
              <a:noFill/>
            </p:spPr>
            <p:txBody>
              <a:bodyPr wrap="square">
                <a:spAutoFit/>
              </a:bodyPr>
              <a:lstStyle/>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Note que a razão é igual a 4.</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Logo, o termo geral desta sequência pode ser representado por: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=2+4</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4A90CCFC-3BE4-CE7C-87F9-939550039571}"/>
                  </a:ext>
                </a:extLst>
              </p:cNvPr>
              <p:cNvSpPr txBox="1">
                <a:spLocks noRot="1" noChangeAspect="1" noMove="1" noResize="1" noEditPoints="1" noAdjustHandles="1" noChangeArrowheads="1" noChangeShapeType="1" noTextEdit="1"/>
              </p:cNvSpPr>
              <p:nvPr/>
            </p:nvSpPr>
            <p:spPr>
              <a:xfrm>
                <a:off x="6257361" y="3357469"/>
                <a:ext cx="5647764" cy="3459409"/>
              </a:xfrm>
              <a:prstGeom prst="rect">
                <a:avLst/>
              </a:prstGeom>
              <a:blipFill>
                <a:blip r:embed="rId6"/>
                <a:stretch>
                  <a:fillRect l="-1618" t="-705" r="-1618"/>
                </a:stretch>
              </a:blipFill>
            </p:spPr>
            <p:txBody>
              <a:bodyPr/>
              <a:lstStyle/>
              <a:p>
                <a:r>
                  <a:rPr lang="pt-BR">
                    <a:noFill/>
                  </a:rPr>
                  <a:t> </a:t>
                </a:r>
              </a:p>
            </p:txBody>
          </p:sp>
        </mc:Fallback>
      </mc:AlternateContent>
    </p:spTree>
    <p:extLst>
      <p:ext uri="{BB962C8B-B14F-4D97-AF65-F5344CB8AC3E}">
        <p14:creationId xmlns:p14="http://schemas.microsoft.com/office/powerpoint/2010/main" val="3575133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42ADB04-C650-8AAB-0551-C9EC758009D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3FDF089F-A572-15DA-85EE-75ED6C482C5A}"/>
              </a:ext>
            </a:extLst>
          </p:cNvPr>
          <p:cNvSpPr txBox="1"/>
          <p:nvPr/>
        </p:nvSpPr>
        <p:spPr>
          <a:xfrm>
            <a:off x="268943" y="652080"/>
            <a:ext cx="5737410" cy="48942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representação gráfica: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Gráfico, Gráfico de linhas&#10;&#10;Descrição gerada automaticamente">
            <a:extLst>
              <a:ext uri="{FF2B5EF4-FFF2-40B4-BE49-F238E27FC236}">
                <a16:creationId xmlns:a16="http://schemas.microsoft.com/office/drawing/2014/main" id="{C3C7ABB9-F4FE-74E7-3DC9-B83805FC0AC7}"/>
              </a:ext>
            </a:extLst>
          </p:cNvPr>
          <p:cNvPicPr>
            <a:picLocks noChangeAspect="1"/>
          </p:cNvPicPr>
          <p:nvPr/>
        </p:nvPicPr>
        <p:blipFill>
          <a:blip r:embed="rId2"/>
          <a:stretch>
            <a:fillRect/>
          </a:stretch>
        </p:blipFill>
        <p:spPr>
          <a:xfrm>
            <a:off x="1296389" y="1198653"/>
            <a:ext cx="3419044" cy="5345582"/>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E964ADF-5DD9-F18F-8EA2-534A1A9712E6}"/>
                  </a:ext>
                </a:extLst>
              </p:cNvPr>
              <p:cNvSpPr txBox="1"/>
              <p:nvPr/>
            </p:nvSpPr>
            <p:spPr>
              <a:xfrm>
                <a:off x="6185647" y="696343"/>
                <a:ext cx="5737407" cy="5981125"/>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há uma relação entre a função afim e a progressão aritmética. Considerando a função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definida por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com a restrição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ℤ</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b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percebe-se que,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formam uma progressão aritmética.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Observe: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−2=4−2=2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−2=8−2=6</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−2=12−2=10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−2=16−2=14</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2;6;10;14;…</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aritmética de razão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1E964ADF-5DD9-F18F-8EA2-534A1A9712E6}"/>
                  </a:ext>
                </a:extLst>
              </p:cNvPr>
              <p:cNvSpPr txBox="1">
                <a:spLocks noRot="1" noChangeAspect="1" noMove="1" noResize="1" noEditPoints="1" noAdjustHandles="1" noChangeArrowheads="1" noChangeShapeType="1" noTextEdit="1"/>
              </p:cNvSpPr>
              <p:nvPr/>
            </p:nvSpPr>
            <p:spPr>
              <a:xfrm>
                <a:off x="6185647" y="696343"/>
                <a:ext cx="5737407" cy="5981125"/>
              </a:xfrm>
              <a:prstGeom prst="rect">
                <a:avLst/>
              </a:prstGeom>
              <a:blipFill>
                <a:blip r:embed="rId3"/>
                <a:stretch>
                  <a:fillRect l="-1700" t="-714" r="-1594" b="-1325"/>
                </a:stretch>
              </a:blipFill>
            </p:spPr>
            <p:txBody>
              <a:bodyPr/>
              <a:lstStyle/>
              <a:p>
                <a:r>
                  <a:rPr lang="pt-BR">
                    <a:noFill/>
                  </a:rPr>
                  <a:t> </a:t>
                </a:r>
              </a:p>
            </p:txBody>
          </p:sp>
        </mc:Fallback>
      </mc:AlternateContent>
    </p:spTree>
    <p:extLst>
      <p:ext uri="{BB962C8B-B14F-4D97-AF65-F5344CB8AC3E}">
        <p14:creationId xmlns:p14="http://schemas.microsoft.com/office/powerpoint/2010/main" val="3805071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6EFBD29-B911-8415-CAA9-0AEB6B3DD1C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2CBEC15-70E2-77E4-BE90-7E5D42CF8824}"/>
                  </a:ext>
                </a:extLst>
              </p:cNvPr>
              <p:cNvSpPr txBox="1"/>
              <p:nvPr/>
            </p:nvSpPr>
            <p:spPr>
              <a:xfrm>
                <a:off x="233082" y="752475"/>
                <a:ext cx="5782235" cy="5147115"/>
              </a:xfrm>
              <a:prstGeom prst="rect">
                <a:avLst/>
              </a:prstGeom>
              <a:noFill/>
            </p:spPr>
            <p:txBody>
              <a:bodyPr wrap="square">
                <a:spAutoFit/>
              </a:bodyPr>
              <a:lstStyle/>
              <a:p>
                <a:pPr lvl="0" indent="358775"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Interpolação aritmética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Interpolar (inserir ou intercalar) meios aritméticos, entre dois números, significa obter uma progressão aritmética de extremos conhecidos.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Escreva uma progressão aritmética cujo primeiro termo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o décimo termo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Tem-se que </a:t>
                </a:r>
                <a14:m>
                  <m:oMath xmlns:m="http://schemas.openxmlformats.org/officeDocument/2006/math">
                    <m:sSub>
                      <m:sSubPr>
                        <m:ctrlPr>
                          <a:rPr lang="pt-BR" sz="24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400"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b>
                      <m:sSubPr>
                        <m:ctrlP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10</m:t>
                        </m:r>
                      </m:sub>
                    </m:sSub>
                    <m:r>
                      <a:rPr lang="pt-BR" sz="24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=41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Aplicando a fórmula do termo geral obtém-se: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2CBEC15-70E2-77E4-BE90-7E5D42CF8824}"/>
                  </a:ext>
                </a:extLst>
              </p:cNvPr>
              <p:cNvSpPr txBox="1">
                <a:spLocks noRot="1" noChangeAspect="1" noMove="1" noResize="1" noEditPoints="1" noAdjustHandles="1" noChangeArrowheads="1" noChangeShapeType="1" noTextEdit="1"/>
              </p:cNvSpPr>
              <p:nvPr/>
            </p:nvSpPr>
            <p:spPr>
              <a:xfrm>
                <a:off x="233082" y="752475"/>
                <a:ext cx="5782235" cy="5147115"/>
              </a:xfrm>
              <a:prstGeom prst="rect">
                <a:avLst/>
              </a:prstGeom>
              <a:blipFill>
                <a:blip r:embed="rId2"/>
                <a:stretch>
                  <a:fillRect l="-1686" t="-710" r="-1581" b="-1538"/>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4979087F-8434-9A0A-E972-EB33C16BD44E}"/>
              </a:ext>
            </a:extLst>
          </p:cNvPr>
          <p:cNvPicPr>
            <a:picLocks noChangeAspect="1"/>
          </p:cNvPicPr>
          <p:nvPr/>
        </p:nvPicPr>
        <p:blipFill>
          <a:blip r:embed="rId3"/>
          <a:stretch>
            <a:fillRect/>
          </a:stretch>
        </p:blipFill>
        <p:spPr>
          <a:xfrm>
            <a:off x="6171795" y="752475"/>
            <a:ext cx="5787122" cy="3371290"/>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FDCAEAC-5546-9E7F-0389-800DADE6896F}"/>
                  </a:ext>
                </a:extLst>
              </p:cNvPr>
              <p:cNvSpPr txBox="1"/>
              <p:nvPr/>
            </p:nvSpPr>
            <p:spPr>
              <a:xfrm>
                <a:off x="6171795" y="4270540"/>
                <a:ext cx="5787121" cy="1146981"/>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 progressão aritmética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(5;9;13;17;21;25;29;33;37;41)</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0FDCAEAC-5546-9E7F-0389-800DADE6896F}"/>
                  </a:ext>
                </a:extLst>
              </p:cNvPr>
              <p:cNvSpPr txBox="1">
                <a:spLocks noRot="1" noChangeAspect="1" noMove="1" noResize="1" noEditPoints="1" noAdjustHandles="1" noChangeArrowheads="1" noChangeShapeType="1" noTextEdit="1"/>
              </p:cNvSpPr>
              <p:nvPr/>
            </p:nvSpPr>
            <p:spPr>
              <a:xfrm>
                <a:off x="6171795" y="4270540"/>
                <a:ext cx="5787121" cy="1146981"/>
              </a:xfrm>
              <a:prstGeom prst="rect">
                <a:avLst/>
              </a:prstGeom>
              <a:blipFill>
                <a:blip r:embed="rId4"/>
                <a:stretch>
                  <a:fillRect l="-1579" t="-2128"/>
                </a:stretch>
              </a:blipFill>
            </p:spPr>
            <p:txBody>
              <a:bodyPr/>
              <a:lstStyle/>
              <a:p>
                <a:r>
                  <a:rPr lang="pt-BR">
                    <a:noFill/>
                  </a:rPr>
                  <a:t> </a:t>
                </a:r>
              </a:p>
            </p:txBody>
          </p:sp>
        </mc:Fallback>
      </mc:AlternateContent>
    </p:spTree>
    <p:extLst>
      <p:ext uri="{BB962C8B-B14F-4D97-AF65-F5344CB8AC3E}">
        <p14:creationId xmlns:p14="http://schemas.microsoft.com/office/powerpoint/2010/main" val="676800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DD8ECFF-EDF9-7CD9-3475-1E1460BE6A4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58BDBE7-B3DC-7194-A142-9F5DBAE33CF5}"/>
                  </a:ext>
                </a:extLst>
              </p:cNvPr>
              <p:cNvSpPr txBox="1"/>
              <p:nvPr/>
            </p:nvSpPr>
            <p:spPr>
              <a:xfrm>
                <a:off x="304800" y="663595"/>
                <a:ext cx="5692581" cy="5969519"/>
              </a:xfrm>
              <a:prstGeom prst="rect">
                <a:avLst/>
              </a:prstGeom>
              <a:noFill/>
            </p:spPr>
            <p:txBody>
              <a:bodyPr wrap="square">
                <a:spAutoFit/>
              </a:bodyPr>
              <a:lstStyle/>
              <a:p>
                <a:pPr lvl="0" indent="358775"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Soma dos termos </a:t>
                </a:r>
                <a14:m>
                  <m:oMath xmlns:m="http://schemas.openxmlformats.org/officeDocument/2006/math">
                    <m:d>
                      <m:d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𝑺</m:t>
                            </m:r>
                          </m:e>
                          <m:sub>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 uma PA finita.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Pela segunda propriedade das progressões aritméticas sabe-se que,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uma PA</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soma de dois termos equidistantes é igual à soma dos termos extremos (primeiro termo e último termo). Ou seja, em uma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tem-se que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Como a soma de dois termos equidistantes dos extremos é igual à soma dos extremos, a soma da PA é dada pela soma dos extremos vezes a metade do número de termos, pois em cada soma estão envolvidos dois termos. Representando a soma dos termos de uma PA por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obtém-se: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58BDBE7-B3DC-7194-A142-9F5DBAE33CF5}"/>
                  </a:ext>
                </a:extLst>
              </p:cNvPr>
              <p:cNvSpPr txBox="1">
                <a:spLocks noRot="1" noChangeAspect="1" noMove="1" noResize="1" noEditPoints="1" noAdjustHandles="1" noChangeArrowheads="1" noChangeShapeType="1" noTextEdit="1"/>
              </p:cNvSpPr>
              <p:nvPr/>
            </p:nvSpPr>
            <p:spPr>
              <a:xfrm>
                <a:off x="304800" y="663595"/>
                <a:ext cx="5692581" cy="5969519"/>
              </a:xfrm>
              <a:prstGeom prst="rect">
                <a:avLst/>
              </a:prstGeom>
              <a:blipFill>
                <a:blip r:embed="rId2"/>
                <a:stretch>
                  <a:fillRect l="-1606" t="-613" r="-1499" b="-1226"/>
                </a:stretch>
              </a:blipFill>
            </p:spPr>
            <p:txBody>
              <a:bodyPr/>
              <a:lstStyle/>
              <a:p>
                <a:r>
                  <a:rPr lang="pt-BR">
                    <a:noFill/>
                  </a:rPr>
                  <a:t> </a:t>
                </a:r>
              </a:p>
            </p:txBody>
          </p:sp>
        </mc:Fallback>
      </mc:AlternateContent>
      <p:sp>
        <p:nvSpPr>
          <p:cNvPr id="5" name="Retângulo 4">
            <a:extLst>
              <a:ext uri="{FF2B5EF4-FFF2-40B4-BE49-F238E27FC236}">
                <a16:creationId xmlns:a16="http://schemas.microsoft.com/office/drawing/2014/main" id="{7D36D885-584A-E978-C000-3CC137B5AFA9}"/>
              </a:ext>
            </a:extLst>
          </p:cNvPr>
          <p:cNvSpPr/>
          <p:nvPr/>
        </p:nvSpPr>
        <p:spPr>
          <a:xfrm>
            <a:off x="6194620" y="752475"/>
            <a:ext cx="5692577" cy="1506631"/>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02F9F4A-35FC-B3EF-6EE3-51FE0CA385E8}"/>
                  </a:ext>
                </a:extLst>
              </p:cNvPr>
              <p:cNvSpPr txBox="1"/>
              <p:nvPr/>
            </p:nvSpPr>
            <p:spPr>
              <a:xfrm>
                <a:off x="6324602" y="1029507"/>
                <a:ext cx="5432611" cy="79316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ctrlPr>
                            <a:rPr lang="pt-BR" sz="2200" b="1" i="1" smtClean="0">
                              <a:solidFill>
                                <a:srgbClr val="836967"/>
                              </a:solidFill>
                              <a:latin typeface="Cambria Math" panose="02040503050406030204" pitchFamily="18" charset="0"/>
                            </a:rPr>
                          </m:ctrlPr>
                        </m:dPr>
                        <m:e>
                          <m:sSub>
                            <m:sSubPr>
                              <m:ctrlPr>
                                <a:rPr lang="pt-BR" sz="2200" b="1" i="1">
                                  <a:solidFill>
                                    <a:srgbClr val="836967"/>
                                  </a:solidFill>
                                  <a:latin typeface="Cambria Math" panose="02040503050406030204" pitchFamily="18" charset="0"/>
                                </a:rPr>
                              </m:ctrlPr>
                            </m:sSubPr>
                            <m:e>
                              <m:r>
                                <a:rPr lang="pt-BR" sz="2200" b="1" i="1">
                                  <a:latin typeface="Cambria Math" panose="02040503050406030204" pitchFamily="18" charset="0"/>
                                </a:rPr>
                                <m:t>𝑺</m:t>
                              </m:r>
                            </m:e>
                            <m:sub>
                              <m:r>
                                <a:rPr lang="pt-BR" sz="2200" b="1" i="1">
                                  <a:latin typeface="Cambria Math" panose="02040503050406030204" pitchFamily="18" charset="0"/>
                                </a:rPr>
                                <m:t>𝒏</m:t>
                              </m:r>
                            </m:sub>
                          </m:sSub>
                          <m:r>
                            <a:rPr lang="pt-BR" sz="2200" b="0" i="0">
                              <a:latin typeface="Cambria Math" panose="02040503050406030204" pitchFamily="18" charset="0"/>
                            </a:rPr>
                            <m:t>=</m:t>
                          </m:r>
                          <m:sSub>
                            <m:sSubPr>
                              <m:ctrlPr>
                                <a:rPr lang="pt-BR" sz="2200" b="0" i="1">
                                  <a:solidFill>
                                    <a:srgbClr val="836967"/>
                                  </a:solidFill>
                                  <a:latin typeface="Cambria Math" panose="02040503050406030204" pitchFamily="18" charset="0"/>
                                </a:rPr>
                              </m:ctrlPr>
                            </m:sSubPr>
                            <m:e>
                              <m:d>
                                <m:dPr>
                                  <m:endChr m:val=""/>
                                  <m:ctrlPr>
                                    <a:rPr lang="pt-BR" sz="2200" b="0" i="1">
                                      <a:latin typeface="Cambria Math" panose="02040503050406030204" pitchFamily="18" charset="0"/>
                                    </a:rPr>
                                  </m:ctrlPr>
                                </m:dPr>
                                <m:e>
                                  <m:r>
                                    <a:rPr lang="pt-BR" sz="2200" b="1" i="1">
                                      <a:latin typeface="Cambria Math" panose="02040503050406030204" pitchFamily="18" charset="0"/>
                                    </a:rPr>
                                    <m:t>𝒂</m:t>
                                  </m:r>
                                </m:e>
                              </m:d>
                            </m:e>
                            <m:sub>
                              <m:r>
                                <a:rPr lang="pt-BR" sz="2200" b="0" i="0">
                                  <a:latin typeface="Cambria Math" panose="02040503050406030204" pitchFamily="18" charset="0"/>
                                </a:rPr>
                                <m:t>1</m:t>
                              </m:r>
                            </m:sub>
                          </m:sSub>
                          <m:r>
                            <a:rPr lang="pt-BR" sz="2200" b="0" i="0">
                              <a:latin typeface="Cambria Math" panose="02040503050406030204" pitchFamily="18" charset="0"/>
                            </a:rPr>
                            <m:t>+</m:t>
                          </m:r>
                          <m:sSub>
                            <m:sSubPr>
                              <m:ctrlPr>
                                <a:rPr lang="pt-BR" sz="2200" b="0" i="1">
                                  <a:solidFill>
                                    <a:srgbClr val="836967"/>
                                  </a:solidFill>
                                  <a:latin typeface="Cambria Math" panose="02040503050406030204" pitchFamily="18" charset="0"/>
                                </a:rPr>
                              </m:ctrlPr>
                            </m:sSubPr>
                            <m:e>
                              <m:r>
                                <a:rPr lang="pt-BR" sz="2200" b="1" i="1">
                                  <a:latin typeface="Cambria Math" panose="02040503050406030204" pitchFamily="18" charset="0"/>
                                </a:rPr>
                                <m:t>𝒂</m:t>
                              </m:r>
                            </m:e>
                            <m:sub>
                              <m:r>
                                <a:rPr lang="pt-BR" sz="2200" b="1" i="1">
                                  <a:latin typeface="Cambria Math" panose="02040503050406030204" pitchFamily="18" charset="0"/>
                                </a:rPr>
                                <m:t>𝒏</m:t>
                              </m:r>
                            </m:sub>
                          </m:sSub>
                        </m:e>
                      </m:d>
                      <m:r>
                        <a:rPr lang="pt-BR" sz="2200" b="0" i="0">
                          <a:latin typeface="Cambria Math" panose="02040503050406030204" pitchFamily="18" charset="0"/>
                        </a:rPr>
                        <m:t>∙</m:t>
                      </m:r>
                      <m:f>
                        <m:fPr>
                          <m:ctrlPr>
                            <a:rPr lang="pt-BR" sz="2200" b="0" i="1">
                              <a:solidFill>
                                <a:srgbClr val="836967"/>
                              </a:solidFill>
                              <a:latin typeface="Cambria Math" panose="02040503050406030204" pitchFamily="18" charset="0"/>
                            </a:rPr>
                          </m:ctrlPr>
                        </m:fPr>
                        <m:num>
                          <m:r>
                            <a:rPr lang="pt-BR" sz="2200" b="1" i="1">
                              <a:latin typeface="Cambria Math" panose="02040503050406030204" pitchFamily="18" charset="0"/>
                            </a:rPr>
                            <m:t>𝒏</m:t>
                          </m:r>
                        </m:num>
                        <m:den>
                          <m:r>
                            <a:rPr lang="pt-BR" sz="2200" b="0" i="0">
                              <a:latin typeface="Cambria Math" panose="02040503050406030204" pitchFamily="18" charset="0"/>
                            </a:rPr>
                            <m:t>2</m:t>
                          </m:r>
                        </m:den>
                      </m:f>
                      <m:r>
                        <a:rPr lang="pt-BR" sz="2200" b="0" i="0">
                          <a:latin typeface="Cambria Math" panose="02040503050406030204" pitchFamily="18" charset="0"/>
                        </a:rPr>
                        <m:t>→</m:t>
                      </m:r>
                      <m:sSub>
                        <m:sSubPr>
                          <m:ctrlPr>
                            <a:rPr lang="pt-BR" sz="2200" b="0" i="1">
                              <a:solidFill>
                                <a:srgbClr val="836967"/>
                              </a:solidFill>
                              <a:latin typeface="Cambria Math" panose="02040503050406030204" pitchFamily="18" charset="0"/>
                            </a:rPr>
                          </m:ctrlPr>
                        </m:sSubPr>
                        <m:e>
                          <m:r>
                            <a:rPr lang="pt-BR" sz="2200" b="1" i="1">
                              <a:latin typeface="Cambria Math" panose="02040503050406030204" pitchFamily="18" charset="0"/>
                            </a:rPr>
                            <m:t>𝑺</m:t>
                          </m:r>
                        </m:e>
                        <m:sub>
                          <m:r>
                            <a:rPr lang="pt-BR" sz="2200" b="1" i="1">
                              <a:latin typeface="Cambria Math" panose="02040503050406030204" pitchFamily="18" charset="0"/>
                            </a:rPr>
                            <m:t>𝒏</m:t>
                          </m:r>
                        </m:sub>
                      </m:sSub>
                      <m:r>
                        <a:rPr lang="pt-BR" sz="2200" b="0" i="0">
                          <a:latin typeface="Cambria Math" panose="02040503050406030204" pitchFamily="18" charset="0"/>
                        </a:rPr>
                        <m:t>=</m:t>
                      </m:r>
                      <m:f>
                        <m:fPr>
                          <m:ctrlPr>
                            <a:rPr lang="pt-BR" sz="2200" b="0" i="1">
                              <a:solidFill>
                                <a:srgbClr val="836967"/>
                              </a:solidFill>
                              <a:latin typeface="Cambria Math" panose="02040503050406030204" pitchFamily="18" charset="0"/>
                            </a:rPr>
                          </m:ctrlPr>
                        </m:fPr>
                        <m:num>
                          <m:d>
                            <m:dPr>
                              <m:begChr m:val=""/>
                              <m:ctrlPr>
                                <a:rPr lang="pt-BR" sz="2200" b="0" i="1">
                                  <a:latin typeface="Cambria Math" panose="02040503050406030204" pitchFamily="18" charset="0"/>
                                </a:rPr>
                              </m:ctrlPr>
                            </m:dPr>
                            <m:e>
                              <m:sSub>
                                <m:sSubPr>
                                  <m:ctrlPr>
                                    <a:rPr lang="pt-BR" sz="2200" b="0" i="1">
                                      <a:solidFill>
                                        <a:srgbClr val="836967"/>
                                      </a:solidFill>
                                      <a:latin typeface="Cambria Math" panose="02040503050406030204" pitchFamily="18" charset="0"/>
                                    </a:rPr>
                                  </m:ctrlPr>
                                </m:sSubPr>
                                <m:e>
                                  <m:d>
                                    <m:dPr>
                                      <m:endChr m:val=""/>
                                      <m:ctrlPr>
                                        <a:rPr lang="pt-BR" sz="2200" b="0" i="1">
                                          <a:latin typeface="Cambria Math" panose="02040503050406030204" pitchFamily="18" charset="0"/>
                                        </a:rPr>
                                      </m:ctrlPr>
                                    </m:dPr>
                                    <m:e>
                                      <m:r>
                                        <a:rPr lang="pt-BR" sz="2200" b="1" i="1">
                                          <a:latin typeface="Cambria Math" panose="02040503050406030204" pitchFamily="18" charset="0"/>
                                        </a:rPr>
                                        <m:t>𝒂</m:t>
                                      </m:r>
                                    </m:e>
                                  </m:d>
                                </m:e>
                                <m:sub>
                                  <m:r>
                                    <a:rPr lang="pt-BR" sz="2200" b="0" i="0">
                                      <a:latin typeface="Cambria Math" panose="02040503050406030204" pitchFamily="18" charset="0"/>
                                    </a:rPr>
                                    <m:t>1</m:t>
                                  </m:r>
                                </m:sub>
                              </m:sSub>
                              <m:r>
                                <a:rPr lang="pt-BR" sz="2200" b="0" i="0">
                                  <a:latin typeface="Cambria Math" panose="02040503050406030204" pitchFamily="18" charset="0"/>
                                </a:rPr>
                                <m:t>+</m:t>
                              </m:r>
                              <m:sSub>
                                <m:sSubPr>
                                  <m:ctrlPr>
                                    <a:rPr lang="pt-BR" sz="2200" b="0" i="1">
                                      <a:solidFill>
                                        <a:srgbClr val="836967"/>
                                      </a:solidFill>
                                      <a:latin typeface="Cambria Math" panose="02040503050406030204" pitchFamily="18" charset="0"/>
                                    </a:rPr>
                                  </m:ctrlPr>
                                </m:sSubPr>
                                <m:e>
                                  <m:r>
                                    <a:rPr lang="pt-BR" sz="2200" b="1" i="1">
                                      <a:latin typeface="Cambria Math" panose="02040503050406030204" pitchFamily="18" charset="0"/>
                                    </a:rPr>
                                    <m:t>𝒂</m:t>
                                  </m:r>
                                </m:e>
                                <m:sub>
                                  <m:r>
                                    <a:rPr lang="pt-BR" sz="2200" b="1" i="1">
                                      <a:latin typeface="Cambria Math" panose="02040503050406030204" pitchFamily="18" charset="0"/>
                                    </a:rPr>
                                    <m:t>𝒏</m:t>
                                  </m:r>
                                </m:sub>
                              </m:sSub>
                            </m:e>
                          </m:d>
                          <m:r>
                            <a:rPr lang="pt-BR" sz="2200" b="0" i="0">
                              <a:latin typeface="Cambria Math" panose="02040503050406030204" pitchFamily="18" charset="0"/>
                            </a:rPr>
                            <m:t>∙</m:t>
                          </m:r>
                          <m:r>
                            <a:rPr lang="pt-BR" sz="2200" b="1" i="1">
                              <a:latin typeface="Cambria Math" panose="02040503050406030204" pitchFamily="18" charset="0"/>
                            </a:rPr>
                            <m:t>𝒏</m:t>
                          </m:r>
                        </m:num>
                        <m:den>
                          <m:r>
                            <a:rPr lang="pt-BR" sz="2200" b="0" i="0">
                              <a:latin typeface="Cambria Math" panose="02040503050406030204" pitchFamily="18" charset="0"/>
                            </a:rPr>
                            <m:t>2</m:t>
                          </m:r>
                        </m:den>
                      </m:f>
                    </m:oMath>
                  </m:oMathPara>
                </a14:m>
                <a:endParaRPr lang="pt-BR" sz="2200" dirty="0"/>
              </a:p>
            </p:txBody>
          </p:sp>
        </mc:Choice>
        <mc:Fallback xmlns="">
          <p:sp>
            <p:nvSpPr>
              <p:cNvPr id="7" name="CaixaDeTexto 6">
                <a:extLst>
                  <a:ext uri="{FF2B5EF4-FFF2-40B4-BE49-F238E27FC236}">
                    <a16:creationId xmlns:a16="http://schemas.microsoft.com/office/drawing/2014/main" id="{C02F9F4A-35FC-B3EF-6EE3-51FE0CA385E8}"/>
                  </a:ext>
                </a:extLst>
              </p:cNvPr>
              <p:cNvSpPr txBox="1">
                <a:spLocks noRot="1" noChangeAspect="1" noMove="1" noResize="1" noEditPoints="1" noAdjustHandles="1" noChangeArrowheads="1" noChangeShapeType="1" noTextEdit="1"/>
              </p:cNvSpPr>
              <p:nvPr/>
            </p:nvSpPr>
            <p:spPr>
              <a:xfrm>
                <a:off x="6324602" y="1029507"/>
                <a:ext cx="5432611" cy="793166"/>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79309B6-C3C1-EA4B-5D32-642FA387C7D8}"/>
                  </a:ext>
                </a:extLst>
              </p:cNvPr>
              <p:cNvSpPr txBox="1"/>
              <p:nvPr/>
            </p:nvSpPr>
            <p:spPr>
              <a:xfrm>
                <a:off x="6194620" y="2391696"/>
                <a:ext cx="5692577" cy="3023456"/>
              </a:xfrm>
              <a:prstGeom prst="rect">
                <a:avLst/>
              </a:prstGeom>
              <a:noFill/>
            </p:spPr>
            <p:txBody>
              <a:bodyPr wrap="square">
                <a:spAutoFit/>
              </a:bodyPr>
              <a:lstStyle/>
              <a:p>
                <a:pPr indent="358775">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𝑺</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soma dos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termos de uma PA</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PA (enésimo termo)</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 de uma PA</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ordem (posição) do termo</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(quantidade de termos).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779309B6-C3C1-EA4B-5D32-642FA387C7D8}"/>
                  </a:ext>
                </a:extLst>
              </p:cNvPr>
              <p:cNvSpPr txBox="1">
                <a:spLocks noRot="1" noChangeAspect="1" noMove="1" noResize="1" noEditPoints="1" noAdjustHandles="1" noChangeArrowheads="1" noChangeShapeType="1" noTextEdit="1"/>
              </p:cNvSpPr>
              <p:nvPr/>
            </p:nvSpPr>
            <p:spPr>
              <a:xfrm>
                <a:off x="6194620" y="2391696"/>
                <a:ext cx="5692577" cy="3023456"/>
              </a:xfrm>
              <a:prstGeom prst="rect">
                <a:avLst/>
              </a:prstGeom>
              <a:blipFill>
                <a:blip r:embed="rId4"/>
                <a:stretch>
                  <a:fillRect l="-1606" t="-806" r="-1713" b="-3427"/>
                </a:stretch>
              </a:blipFill>
            </p:spPr>
            <p:txBody>
              <a:bodyPr/>
              <a:lstStyle/>
              <a:p>
                <a:r>
                  <a:rPr lang="pt-BR">
                    <a:noFill/>
                  </a:rPr>
                  <a:t> </a:t>
                </a:r>
              </a:p>
            </p:txBody>
          </p:sp>
        </mc:Fallback>
      </mc:AlternateContent>
    </p:spTree>
    <p:extLst>
      <p:ext uri="{BB962C8B-B14F-4D97-AF65-F5344CB8AC3E}">
        <p14:creationId xmlns:p14="http://schemas.microsoft.com/office/powerpoint/2010/main" val="499969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B6B7555-6E81-9FBC-6F7B-ACDF961B5E7F}"/>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59C4C469-8DA3-E6FD-0A3B-F05DF1DBAFFC}"/>
              </a:ext>
            </a:extLst>
          </p:cNvPr>
          <p:cNvSpPr txBox="1"/>
          <p:nvPr/>
        </p:nvSpPr>
        <p:spPr>
          <a:xfrm>
            <a:off x="322729" y="521642"/>
            <a:ext cx="6096000" cy="461665"/>
          </a:xfrm>
          <a:prstGeom prst="rect">
            <a:avLst/>
          </a:prstGeom>
          <a:noFill/>
        </p:spPr>
        <p:txBody>
          <a:bodyPr wrap="square">
            <a:spAutoFit/>
          </a:bodyPr>
          <a:lstStyle/>
          <a:p>
            <a:r>
              <a:rPr lang="pt-BR" sz="2400" b="1" dirty="0">
                <a:latin typeface="Arial Narrow" panose="020B0606020202030204" pitchFamily="34" charset="0"/>
              </a:rPr>
              <a:t>Exemplo</a:t>
            </a:r>
            <a:r>
              <a:rPr lang="pt-BR" dirty="0"/>
              <a:t>: </a:t>
            </a:r>
          </a:p>
        </p:txBody>
      </p:sp>
      <p:pic>
        <p:nvPicPr>
          <p:cNvPr id="8" name="Imagem 7">
            <a:extLst>
              <a:ext uri="{FF2B5EF4-FFF2-40B4-BE49-F238E27FC236}">
                <a16:creationId xmlns:a16="http://schemas.microsoft.com/office/drawing/2014/main" id="{00930ED4-1EE2-A3C4-FA82-C4F1DDE1373F}"/>
              </a:ext>
            </a:extLst>
          </p:cNvPr>
          <p:cNvPicPr>
            <a:picLocks noChangeAspect="1"/>
          </p:cNvPicPr>
          <p:nvPr/>
        </p:nvPicPr>
        <p:blipFill>
          <a:blip r:embed="rId2"/>
          <a:stretch>
            <a:fillRect/>
          </a:stretch>
        </p:blipFill>
        <p:spPr>
          <a:xfrm>
            <a:off x="178492" y="936133"/>
            <a:ext cx="5868000" cy="3431098"/>
          </a:xfrm>
          <a:prstGeom prst="rect">
            <a:avLst/>
          </a:prstGeom>
        </p:spPr>
      </p:pic>
      <p:sp>
        <p:nvSpPr>
          <p:cNvPr id="10" name="CaixaDeTexto 9">
            <a:extLst>
              <a:ext uri="{FF2B5EF4-FFF2-40B4-BE49-F238E27FC236}">
                <a16:creationId xmlns:a16="http://schemas.microsoft.com/office/drawing/2014/main" id="{5EA69F8B-9135-39E9-0058-A370E575EDBB}"/>
              </a:ext>
            </a:extLst>
          </p:cNvPr>
          <p:cNvSpPr txBox="1"/>
          <p:nvPr/>
        </p:nvSpPr>
        <p:spPr>
          <a:xfrm>
            <a:off x="178492" y="4338410"/>
            <a:ext cx="6096000" cy="489301"/>
          </a:xfrm>
          <a:prstGeom prst="rect">
            <a:avLst/>
          </a:prstGeom>
          <a:noFill/>
        </p:spPr>
        <p:txBody>
          <a:bodyPr wrap="square">
            <a:spAutoFit/>
          </a:bodyPr>
          <a:lstStyle/>
          <a:p>
            <a:pPr algn="just">
              <a:lnSpc>
                <a:spcPct val="115000"/>
              </a:lnSpc>
              <a:spcAft>
                <a:spcPts val="800"/>
              </a:spcAft>
            </a:pPr>
            <a:r>
              <a:rPr lang="pt-BR" sz="2400" b="1" kern="100" dirty="0">
                <a:solidFill>
                  <a:srgbClr val="FF3399"/>
                </a:solidFill>
                <a:effectLst/>
                <a:latin typeface="Arial Narrow" panose="020B0606020202030204" pitchFamily="34" charset="0"/>
                <a:ea typeface="Times New Roman" panose="02020603050405020304" pitchFamily="18" charset="0"/>
                <a:cs typeface="Times New Roman" panose="02020603050405020304" pitchFamily="18" charset="0"/>
              </a:rPr>
              <a:t>Curiosidade!</a:t>
            </a:r>
            <a:endParaRPr lang="pt-BR" sz="2400" kern="100" dirty="0">
              <a:solidFill>
                <a:srgbClr val="FF339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DED3FAFE-B0A5-34B0-DB0B-C0F3055DB048}"/>
              </a:ext>
            </a:extLst>
          </p:cNvPr>
          <p:cNvSpPr txBox="1"/>
          <p:nvPr/>
        </p:nvSpPr>
        <p:spPr>
          <a:xfrm>
            <a:off x="178492" y="4781722"/>
            <a:ext cx="5867998" cy="1938992"/>
          </a:xfrm>
          <a:prstGeom prst="rect">
            <a:avLst/>
          </a:prstGeom>
          <a:noFill/>
        </p:spPr>
        <p:txBody>
          <a:bodyPr wrap="square">
            <a:spAutoFit/>
          </a:bodyPr>
          <a:lstStyle/>
          <a:p>
            <a:pPr indent="358775"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Karl Friedrich Gauss foi um matemático, físico e astrônomo alemão que viveu no século XVIII. Fez grandes contribuições em diversas áreas da ciência, como por exemplo: estatística, óptica, teoria dos números etc. </a:t>
            </a:r>
            <a:endParaRPr lang="pt-BR" sz="2400" dirty="0"/>
          </a:p>
        </p:txBody>
      </p:sp>
      <p:sp>
        <p:nvSpPr>
          <p:cNvPr id="14" name="CaixaDeTexto 13">
            <a:extLst>
              <a:ext uri="{FF2B5EF4-FFF2-40B4-BE49-F238E27FC236}">
                <a16:creationId xmlns:a16="http://schemas.microsoft.com/office/drawing/2014/main" id="{A2B6650D-BBAC-3CD1-D9F2-63731C69104D}"/>
              </a:ext>
            </a:extLst>
          </p:cNvPr>
          <p:cNvSpPr txBox="1"/>
          <p:nvPr/>
        </p:nvSpPr>
        <p:spPr>
          <a:xfrm>
            <a:off x="6095998" y="664516"/>
            <a:ext cx="5867996" cy="4521622"/>
          </a:xfrm>
          <a:prstGeom prst="rect">
            <a:avLst/>
          </a:prstGeom>
          <a:noFill/>
        </p:spPr>
        <p:txBody>
          <a:bodyPr wrap="square">
            <a:spAutoFit/>
          </a:bodyPr>
          <a:lstStyle/>
          <a:p>
            <a:pPr indent="358775"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Quando criança, Gauss e sua turma na escola foram instigados por um professor com o seguinte desafio: somar todos os números naturais de 1 a 100. Como bom matemático que já era desde pequeno, Gauss levou poucos minutos para encontrar o resultado 5050 e foi o único a acertar.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Gauss conseguiu esse feito por perceber que a soma dos extremos 1 e 100 é igual a 101, a soma do segundo com o penúltimo termo também é 101 e a do terceiro com o antepenúltimo também, e assim sucessivamente.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8575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A2B910E-6512-58C3-DF2B-7440B9A3DAF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6" name="Imagem 5" descr="Diagrama, Esquemático&#10;&#10;Descrição gerada automaticamente">
            <a:extLst>
              <a:ext uri="{FF2B5EF4-FFF2-40B4-BE49-F238E27FC236}">
                <a16:creationId xmlns:a16="http://schemas.microsoft.com/office/drawing/2014/main" id="{0F06828E-11CD-B1F0-A9C5-D035B09BDF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4219" y="895911"/>
            <a:ext cx="4668745" cy="2297352"/>
          </a:xfrm>
          <a:prstGeom prst="rect">
            <a:avLst/>
          </a:prstGeom>
          <a:noFill/>
          <a:ln>
            <a:noFill/>
          </a:ln>
        </p:spPr>
      </p:pic>
      <p:sp>
        <p:nvSpPr>
          <p:cNvPr id="8" name="CaixaDeTexto 7">
            <a:extLst>
              <a:ext uri="{FF2B5EF4-FFF2-40B4-BE49-F238E27FC236}">
                <a16:creationId xmlns:a16="http://schemas.microsoft.com/office/drawing/2014/main" id="{40DF3A99-E240-6706-22B1-9B90C8BC9E58}"/>
              </a:ext>
            </a:extLst>
          </p:cNvPr>
          <p:cNvSpPr txBox="1"/>
          <p:nvPr/>
        </p:nvSpPr>
        <p:spPr>
          <a:xfrm>
            <a:off x="251012" y="3442040"/>
            <a:ext cx="5755342" cy="2047997"/>
          </a:xfrm>
          <a:prstGeom prst="rect">
            <a:avLst/>
          </a:prstGeom>
          <a:noFill/>
        </p:spPr>
        <p:txBody>
          <a:bodyPr wrap="square">
            <a:spAutoFit/>
          </a:bodyPr>
          <a:lstStyle/>
          <a:p>
            <a:pPr indent="358775"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Gauss supôs que todas as somas dariam 101 e multiplicou esse resultado por metade do número de elementos da sequência, pois, como estava somando dois a dois, obteria 50 resultados iguais a 101. Ou seja: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585B6D7C-487E-56FC-D05B-3BBD7BEA0A3E}"/>
                  </a:ext>
                </a:extLst>
              </p:cNvPr>
              <p:cNvSpPr txBox="1"/>
              <p:nvPr/>
            </p:nvSpPr>
            <p:spPr>
              <a:xfrm>
                <a:off x="251012" y="5643860"/>
                <a:ext cx="584498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400" smtClean="0">
                          <a:latin typeface="Cambria Math" panose="02040503050406030204" pitchFamily="18" charset="0"/>
                        </a:rPr>
                        <m:t>1</m:t>
                      </m:r>
                      <m:r>
                        <a:rPr lang="pt-BR" sz="2400" i="0">
                          <a:latin typeface="Cambria Math" panose="02040503050406030204" pitchFamily="18" charset="0"/>
                        </a:rPr>
                        <m:t>+2+3+4+…+97+98+99+100</m:t>
                      </m:r>
                    </m:oMath>
                  </m:oMathPara>
                </a14:m>
                <a:endParaRPr lang="pt-BR" sz="2400" dirty="0"/>
              </a:p>
            </p:txBody>
          </p:sp>
        </mc:Choice>
        <mc:Fallback xmlns="">
          <p:sp>
            <p:nvSpPr>
              <p:cNvPr id="10" name="CaixaDeTexto 9">
                <a:extLst>
                  <a:ext uri="{FF2B5EF4-FFF2-40B4-BE49-F238E27FC236}">
                    <a16:creationId xmlns:a16="http://schemas.microsoft.com/office/drawing/2014/main" id="{585B6D7C-487E-56FC-D05B-3BBD7BEA0A3E}"/>
                  </a:ext>
                </a:extLst>
              </p:cNvPr>
              <p:cNvSpPr txBox="1">
                <a:spLocks noRot="1" noChangeAspect="1" noMove="1" noResize="1" noEditPoints="1" noAdjustHandles="1" noChangeArrowheads="1" noChangeShapeType="1" noTextEdit="1"/>
              </p:cNvSpPr>
              <p:nvPr/>
            </p:nvSpPr>
            <p:spPr>
              <a:xfrm>
                <a:off x="251012" y="5643860"/>
                <a:ext cx="5844988" cy="461665"/>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DA7D7DFF-B559-2D91-0CA8-7810BF161460}"/>
                  </a:ext>
                </a:extLst>
              </p:cNvPr>
              <p:cNvSpPr txBox="1"/>
              <p:nvPr/>
            </p:nvSpPr>
            <p:spPr>
              <a:xfrm>
                <a:off x="6185647" y="752475"/>
                <a:ext cx="5755342" cy="783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400" smtClean="0">
                          <a:latin typeface="Cambria Math" panose="02040503050406030204" pitchFamily="18" charset="0"/>
                        </a:rPr>
                        <m:t>=</m:t>
                      </m:r>
                      <m:d>
                        <m:dPr>
                          <m:ctrlPr>
                            <a:rPr lang="pt-BR" sz="2400" i="1">
                              <a:solidFill>
                                <a:srgbClr val="836967"/>
                              </a:solidFill>
                              <a:latin typeface="Cambria Math" panose="02040503050406030204" pitchFamily="18" charset="0"/>
                            </a:rPr>
                          </m:ctrlPr>
                        </m:dPr>
                        <m:e>
                          <m:r>
                            <a:rPr lang="pt-BR" sz="2400" i="0">
                              <a:latin typeface="Cambria Math" panose="02040503050406030204" pitchFamily="18" charset="0"/>
                            </a:rPr>
                            <m:t>1+100</m:t>
                          </m:r>
                        </m:e>
                      </m:d>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100</m:t>
                          </m:r>
                        </m:num>
                        <m:den>
                          <m:r>
                            <a:rPr lang="pt-BR" sz="2400" i="0">
                              <a:latin typeface="Cambria Math" panose="02040503050406030204" pitchFamily="18" charset="0"/>
                            </a:rPr>
                            <m:t>2</m:t>
                          </m:r>
                        </m:den>
                      </m:f>
                      <m:r>
                        <a:rPr lang="pt-BR" sz="2400" i="0">
                          <a:latin typeface="Cambria Math" panose="02040503050406030204" pitchFamily="18" charset="0"/>
                        </a:rPr>
                        <m:t>→101∙50=5 050</m:t>
                      </m:r>
                    </m:oMath>
                  </m:oMathPara>
                </a14:m>
                <a:endParaRPr lang="pt-BR" sz="2400" dirty="0"/>
              </a:p>
            </p:txBody>
          </p:sp>
        </mc:Choice>
        <mc:Fallback xmlns="">
          <p:sp>
            <p:nvSpPr>
              <p:cNvPr id="12" name="CaixaDeTexto 11">
                <a:extLst>
                  <a:ext uri="{FF2B5EF4-FFF2-40B4-BE49-F238E27FC236}">
                    <a16:creationId xmlns:a16="http://schemas.microsoft.com/office/drawing/2014/main" id="{DA7D7DFF-B559-2D91-0CA8-7810BF161460}"/>
                  </a:ext>
                </a:extLst>
              </p:cNvPr>
              <p:cNvSpPr txBox="1">
                <a:spLocks noRot="1" noChangeAspect="1" noMove="1" noResize="1" noEditPoints="1" noAdjustHandles="1" noChangeArrowheads="1" noChangeShapeType="1" noTextEdit="1"/>
              </p:cNvSpPr>
              <p:nvPr/>
            </p:nvSpPr>
            <p:spPr>
              <a:xfrm>
                <a:off x="6185647" y="752475"/>
                <a:ext cx="5755342" cy="783804"/>
              </a:xfrm>
              <a:prstGeom prst="rect">
                <a:avLst/>
              </a:prstGeom>
              <a:blipFill>
                <a:blip r:embed="rId4"/>
                <a:stretch>
                  <a:fillRect/>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82928BC4-1822-887B-0B9B-6DF5205B17D3}"/>
              </a:ext>
            </a:extLst>
          </p:cNvPr>
          <p:cNvPicPr>
            <a:picLocks noChangeAspect="1"/>
          </p:cNvPicPr>
          <p:nvPr/>
        </p:nvPicPr>
        <p:blipFill>
          <a:blip r:embed="rId5"/>
          <a:stretch>
            <a:fillRect/>
          </a:stretch>
        </p:blipFill>
        <p:spPr>
          <a:xfrm>
            <a:off x="6285375" y="2247824"/>
            <a:ext cx="4067743" cy="952633"/>
          </a:xfrm>
          <a:prstGeom prst="rect">
            <a:avLst/>
          </a:prstGeom>
        </p:spPr>
      </p:pic>
      <p:sp>
        <p:nvSpPr>
          <p:cNvPr id="16" name="CaixaDeTexto 15">
            <a:extLst>
              <a:ext uri="{FF2B5EF4-FFF2-40B4-BE49-F238E27FC236}">
                <a16:creationId xmlns:a16="http://schemas.microsoft.com/office/drawing/2014/main" id="{23649744-6748-58B5-BDAC-176F9AE0DBB9}"/>
              </a:ext>
            </a:extLst>
          </p:cNvPr>
          <p:cNvSpPr txBox="1"/>
          <p:nvPr/>
        </p:nvSpPr>
        <p:spPr>
          <a:xfrm>
            <a:off x="6185651" y="3429000"/>
            <a:ext cx="5755337" cy="1200329"/>
          </a:xfrm>
          <a:prstGeom prst="rect">
            <a:avLst/>
          </a:prstGeom>
          <a:noFill/>
        </p:spPr>
        <p:txBody>
          <a:bodyPr wrap="square">
            <a:spAutoFit/>
          </a:bodyPr>
          <a:lstStyle/>
          <a:p>
            <a:pPr algn="just"/>
            <a:r>
              <a:rPr lang="pt-BR" sz="2400" dirty="0">
                <a:latin typeface="Arial Narrow" panose="020B0606020202030204" pitchFamily="34" charset="0"/>
              </a:rPr>
              <a:t>Qual a relação da estratégia de Gauss com a fórmula apresentada para calcular a soma dos termos de uma PA?</a:t>
            </a:r>
          </a:p>
        </p:txBody>
      </p:sp>
    </p:spTree>
    <p:extLst>
      <p:ext uri="{BB962C8B-B14F-4D97-AF65-F5344CB8AC3E}">
        <p14:creationId xmlns:p14="http://schemas.microsoft.com/office/powerpoint/2010/main" val="1022918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3DCC82C-CC19-CBC4-4F3B-4350762DB4CD}"/>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D4E1E0F9-7214-B6D0-2594-329E57B8A464}"/>
              </a:ext>
            </a:extLst>
          </p:cNvPr>
          <p:cNvPicPr>
            <a:picLocks noChangeAspect="1"/>
          </p:cNvPicPr>
          <p:nvPr/>
        </p:nvPicPr>
        <p:blipFill>
          <a:blip r:embed="rId2"/>
          <a:srcRect t="4154" b="-1"/>
          <a:stretch/>
        </p:blipFill>
        <p:spPr>
          <a:xfrm>
            <a:off x="1138518" y="589483"/>
            <a:ext cx="3792070" cy="653746"/>
          </a:xfrm>
          <a:prstGeom prst="rect">
            <a:avLst/>
          </a:prstGeom>
        </p:spPr>
      </p:pic>
      <p:sp>
        <p:nvSpPr>
          <p:cNvPr id="5" name="CaixaDeTexto 4">
            <a:extLst>
              <a:ext uri="{FF2B5EF4-FFF2-40B4-BE49-F238E27FC236}">
                <a16:creationId xmlns:a16="http://schemas.microsoft.com/office/drawing/2014/main" id="{EE057E42-23FE-51E1-C1CC-A431576C68F4}"/>
              </a:ext>
            </a:extLst>
          </p:cNvPr>
          <p:cNvSpPr txBox="1"/>
          <p:nvPr/>
        </p:nvSpPr>
        <p:spPr>
          <a:xfrm>
            <a:off x="170338" y="1243229"/>
            <a:ext cx="5925662" cy="541975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4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Quantos são os múltiplos de 8 compreendidos entre 10 e 400?</a:t>
            </a:r>
          </a:p>
          <a:p>
            <a:pPr algn="just">
              <a:lnSpc>
                <a:spcPct val="115000"/>
              </a:lnSpc>
              <a:spcAft>
                <a:spcPts val="800"/>
              </a:spcAft>
            </a:pPr>
            <a:endParaRPr lang="pt-BR" sz="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 (ENEM 2018)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prefeitura de um pequeno município do interior decide colocar postes para iluminação ao longo de uma estrada retilínea, que inicia em uma praça central e termina numa fazenda na zona rural. Como a praça já possui iluminação, o primeiro poste será colocado a 80 metros da praça, o segundo, a 100 metros, o terceiro, a 120 metros, e assim sucessivamente, mantendo-se sempre uma distância de vinte metros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entre os postes, até que o último poste seja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A92D5C77-E42A-B227-AD66-02220BC82625}"/>
                  </a:ext>
                </a:extLst>
              </p:cNvPr>
              <p:cNvSpPr txBox="1"/>
              <p:nvPr/>
            </p:nvSpPr>
            <p:spPr>
              <a:xfrm>
                <a:off x="6221507" y="589483"/>
                <a:ext cx="5665694" cy="488133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colocado a uma distância de 1380 metros da praça.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a prefeitura pode pagar, no máximo, </a:t>
                </a:r>
                <a14:m>
                  <m:oMath xmlns:m="http://schemas.openxmlformats.org/officeDocument/2006/math">
                    <m:r>
                      <m:rPr>
                        <m:sty m:val="p"/>
                      </m:rPr>
                      <a:rPr lang="pt-BR" sz="2400" i="0" kern="100" dirty="0" smtClean="0">
                        <a:effectLst/>
                        <a:latin typeface="Cambria Math" panose="02040503050406030204" pitchFamily="18" charset="0"/>
                        <a:ea typeface="Calibri" panose="020F0502020204030204" pitchFamily="34" charset="0"/>
                        <a:cs typeface="Times New Roman" panose="02020603050405020304" pitchFamily="18" charset="0"/>
                      </a:rPr>
                      <m:t>R</m:t>
                    </m:r>
                    <m:r>
                      <a:rPr lang="pt-BR" sz="2400" i="0" kern="100" dirty="0" smtClean="0">
                        <a:effectLst/>
                        <a:latin typeface="Cambria Math" panose="02040503050406030204" pitchFamily="18" charset="0"/>
                        <a:ea typeface="Calibri" panose="020F0502020204030204" pitchFamily="34" charset="0"/>
                        <a:cs typeface="Times New Roman" panose="02020603050405020304" pitchFamily="18" charset="0"/>
                      </a:rPr>
                      <m:t>$ 8 000,00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por poste colocado, o maior valor que poderá gastar com a colocação desses postes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R$ 512 000,00.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R$ 520 000,00.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R$ 528 000,00.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R$ 552 000,00.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R$ 584 000,00.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A92D5C77-E42A-B227-AD66-02220BC82625}"/>
                  </a:ext>
                </a:extLst>
              </p:cNvPr>
              <p:cNvSpPr txBox="1">
                <a:spLocks noRot="1" noChangeAspect="1" noMove="1" noResize="1" noEditPoints="1" noAdjustHandles="1" noChangeArrowheads="1" noChangeShapeType="1" noTextEdit="1"/>
              </p:cNvSpPr>
              <p:nvPr/>
            </p:nvSpPr>
            <p:spPr>
              <a:xfrm>
                <a:off x="6221507" y="589483"/>
                <a:ext cx="5665694" cy="4881336"/>
              </a:xfrm>
              <a:prstGeom prst="rect">
                <a:avLst/>
              </a:prstGeom>
              <a:blipFill>
                <a:blip r:embed="rId3"/>
                <a:stretch>
                  <a:fillRect l="-1722" t="-500" r="-1615" b="-187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F5A34A6C-8152-0B9C-0815-3A8F6DE4133F}"/>
                  </a:ext>
                </a:extLst>
              </p:cNvPr>
              <p:cNvSpPr txBox="1"/>
              <p:nvPr/>
            </p:nvSpPr>
            <p:spPr>
              <a:xfrm>
                <a:off x="6221507" y="5748821"/>
                <a:ext cx="5665694" cy="91416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Calcule o 1º termo de uma PA de razão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𝑟</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cujo décimo termo é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F5A34A6C-8152-0B9C-0815-3A8F6DE4133F}"/>
                  </a:ext>
                </a:extLst>
              </p:cNvPr>
              <p:cNvSpPr txBox="1">
                <a:spLocks noRot="1" noChangeAspect="1" noMove="1" noResize="1" noEditPoints="1" noAdjustHandles="1" noChangeArrowheads="1" noChangeShapeType="1" noTextEdit="1"/>
              </p:cNvSpPr>
              <p:nvPr/>
            </p:nvSpPr>
            <p:spPr>
              <a:xfrm>
                <a:off x="6221507" y="5748821"/>
                <a:ext cx="5665694" cy="914161"/>
              </a:xfrm>
              <a:prstGeom prst="rect">
                <a:avLst/>
              </a:prstGeom>
              <a:blipFill>
                <a:blip r:embed="rId4"/>
                <a:stretch>
                  <a:fillRect l="-1722" t="-3333" r="-1615" b="-14000"/>
                </a:stretch>
              </a:blipFill>
            </p:spPr>
            <p:txBody>
              <a:bodyPr/>
              <a:lstStyle/>
              <a:p>
                <a:r>
                  <a:rPr lang="pt-BR">
                    <a:noFill/>
                  </a:rPr>
                  <a:t> </a:t>
                </a:r>
              </a:p>
            </p:txBody>
          </p:sp>
        </mc:Fallback>
      </mc:AlternateContent>
    </p:spTree>
    <p:extLst>
      <p:ext uri="{BB962C8B-B14F-4D97-AF65-F5344CB8AC3E}">
        <p14:creationId xmlns:p14="http://schemas.microsoft.com/office/powerpoint/2010/main" val="261491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BAD7342-2B79-EAA9-10B6-4798B012D85F}"/>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123F57ED-4762-AB43-436B-C0FF9D41FCDB}"/>
              </a:ext>
            </a:extLst>
          </p:cNvPr>
          <p:cNvSpPr txBox="1"/>
          <p:nvPr/>
        </p:nvSpPr>
        <p:spPr>
          <a:xfrm>
            <a:off x="290655" y="752475"/>
            <a:ext cx="5719479" cy="91416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os seguintes pontos marcados no plano cartesiano,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Gráfico, Gráfico de linhas&#10;&#10;Descrição gerada automaticamente">
            <a:extLst>
              <a:ext uri="{FF2B5EF4-FFF2-40B4-BE49-F238E27FC236}">
                <a16:creationId xmlns:a16="http://schemas.microsoft.com/office/drawing/2014/main" id="{1023E386-58D7-BAB2-E96E-74CADF4037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9130" y="1651686"/>
            <a:ext cx="2709935" cy="4932467"/>
          </a:xfrm>
          <a:prstGeom prst="rect">
            <a:avLst/>
          </a:prstGeom>
          <a:noFill/>
          <a:ln>
            <a:noFill/>
          </a:ln>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32D01BAC-025E-FEA1-CAB5-F3664821423F}"/>
                  </a:ext>
                </a:extLst>
              </p:cNvPr>
              <p:cNvSpPr txBox="1"/>
              <p:nvPr/>
            </p:nvSpPr>
            <p:spPr>
              <a:xfrm>
                <a:off x="6181867" y="752475"/>
                <a:ext cx="5719474" cy="416479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ordenadas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desses pontos representam os termos de uma PA cuja lei de formação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32D01BAC-025E-FEA1-CAB5-F3664821423F}"/>
                  </a:ext>
                </a:extLst>
              </p:cNvPr>
              <p:cNvSpPr txBox="1">
                <a:spLocks noRot="1" noChangeAspect="1" noMove="1" noResize="1" noEditPoints="1" noAdjustHandles="1" noChangeArrowheads="1" noChangeShapeType="1" noTextEdit="1"/>
              </p:cNvSpPr>
              <p:nvPr/>
            </p:nvSpPr>
            <p:spPr>
              <a:xfrm>
                <a:off x="6181867" y="752475"/>
                <a:ext cx="5719474" cy="4164794"/>
              </a:xfrm>
              <a:prstGeom prst="rect">
                <a:avLst/>
              </a:prstGeom>
              <a:blipFill>
                <a:blip r:embed="rId3"/>
                <a:stretch>
                  <a:fillRect l="-1599" t="-731" r="-1706" b="-2193"/>
                </a:stretch>
              </a:blipFill>
            </p:spPr>
            <p:txBody>
              <a:bodyPr/>
              <a:lstStyle/>
              <a:p>
                <a:r>
                  <a:rPr lang="pt-BR">
                    <a:noFill/>
                  </a:rPr>
                  <a:t> </a:t>
                </a:r>
              </a:p>
            </p:txBody>
          </p:sp>
        </mc:Fallback>
      </mc:AlternateContent>
    </p:spTree>
    <p:extLst>
      <p:ext uri="{BB962C8B-B14F-4D97-AF65-F5344CB8AC3E}">
        <p14:creationId xmlns:p14="http://schemas.microsoft.com/office/powerpoint/2010/main" val="351143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B35BCBE-0883-6CBF-92D8-DEC7319A8330}"/>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CE494E1A-3645-754D-3F07-53CA98528547}"/>
              </a:ext>
            </a:extLst>
          </p:cNvPr>
          <p:cNvSpPr txBox="1"/>
          <p:nvPr/>
        </p:nvSpPr>
        <p:spPr>
          <a:xfrm>
            <a:off x="233090" y="665703"/>
            <a:ext cx="5800155" cy="5878532"/>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 (ENEM 2014)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uma determinada estrada existem dois telefones instalados no acostamento: um no quilômetro 30 e outro no quilômetro 480. Entre eles serão colocados mais 8 telefones, mantendo-se entre dois telefones consecutivos sempre a mesma distância.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a sequência numérica que corresponde à quilometragem em que os novos telefones serão instalados?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80, 130, 180, 230, 280, 330, 380, 430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81, 132, 183, 234, 285, 336, 387, 438</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30, 90, 150, 210, 270, 330, 390, 450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75, 120, 165, 210, 255, 300, 345, 390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78, 126, 174, 222, 270, 318, 366, 414</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71D4950-94EE-D123-96DB-685A01F4B3FD}"/>
                  </a:ext>
                </a:extLst>
              </p:cNvPr>
              <p:cNvSpPr txBox="1"/>
              <p:nvPr/>
            </p:nvSpPr>
            <p:spPr>
              <a:xfrm>
                <a:off x="6096000" y="665703"/>
                <a:ext cx="5862907" cy="91416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Dada a progressão aritmética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3</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5</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7</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determine a soma dos seus 100 primeiros termos.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71D4950-94EE-D123-96DB-685A01F4B3FD}"/>
                  </a:ext>
                </a:extLst>
              </p:cNvPr>
              <p:cNvSpPr txBox="1">
                <a:spLocks noRot="1" noChangeAspect="1" noMove="1" noResize="1" noEditPoints="1" noAdjustHandles="1" noChangeArrowheads="1" noChangeShapeType="1" noTextEdit="1"/>
              </p:cNvSpPr>
              <p:nvPr/>
            </p:nvSpPr>
            <p:spPr>
              <a:xfrm>
                <a:off x="6096000" y="665703"/>
                <a:ext cx="5862907" cy="914161"/>
              </a:xfrm>
              <a:prstGeom prst="rect">
                <a:avLst/>
              </a:prstGeom>
              <a:blipFill>
                <a:blip r:embed="rId2"/>
                <a:stretch>
                  <a:fillRect l="-1559" t="-3333" r="-1559" b="-14000"/>
                </a:stretch>
              </a:blipFill>
            </p:spPr>
            <p:txBody>
              <a:bodyPr/>
              <a:lstStyle/>
              <a:p>
                <a:r>
                  <a:rPr lang="pt-BR">
                    <a:noFill/>
                  </a:rPr>
                  <a:t> </a:t>
                </a:r>
              </a:p>
            </p:txBody>
          </p:sp>
        </mc:Fallback>
      </mc:AlternateContent>
    </p:spTree>
    <p:extLst>
      <p:ext uri="{BB962C8B-B14F-4D97-AF65-F5344CB8AC3E}">
        <p14:creationId xmlns:p14="http://schemas.microsoft.com/office/powerpoint/2010/main" val="1114787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01FBC4B-570D-4476-A0AC-2FBAD34BCD81}"/>
              </a:ext>
            </a:extLst>
          </p:cNvPr>
          <p:cNvSpPr txBox="1"/>
          <p:nvPr/>
        </p:nvSpPr>
        <p:spPr>
          <a:xfrm>
            <a:off x="251012" y="752475"/>
            <a:ext cx="11519646" cy="5670976"/>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 (ENEM 2012)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Jogar baralho é uma atividade que estimula o raciocínio. Um jogo tradicional é a Paciência, que utiliza 52 cartas. Inicialmente são formadas sete colunas com as cartas. A primeira coluna tem uma carta, a segunda tem duas cartas, a terceira tem três cartas, a quarta tem quatro cartas, e assim sucessivamente até a sétima coluna, a qual tem sete cartas, e o que sobra forma o monte, que são as cartas não utilizadas nas colunas.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quantidade de cartas que forma o monte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21.</a:t>
            </a:r>
            <a:r>
              <a:rPr lang="pt-BR" sz="2300" kern="1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24.</a:t>
            </a:r>
            <a:r>
              <a:rPr lang="pt-BR" sz="2300" kern="1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26.</a:t>
            </a:r>
            <a:r>
              <a:rPr lang="pt-BR" sz="2300" kern="1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latin typeface="Arial Narrow" panose="020B0606020202030204" pitchFamily="34" charset="0"/>
                <a:ea typeface="Calibri" panose="020F0502020204030204" pitchFamily="34" charset="0"/>
                <a:cs typeface="Times New Roman" panose="02020603050405020304" pitchFamily="18" charset="0"/>
              </a:rPr>
              <a:t>(D) 28.</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latin typeface="Arial Narrow" panose="020B0606020202030204" pitchFamily="34" charset="0"/>
                <a:ea typeface="Calibri" panose="020F0502020204030204" pitchFamily="34" charset="0"/>
                <a:cs typeface="Times New Roman" panose="02020603050405020304" pitchFamily="18" charset="0"/>
              </a:rPr>
              <a:t>(E) 31.</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6898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C1D36C7-0FAD-49BC-FAA0-11858A7E999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54A4964F-BA4D-2473-F1DE-505C4674BADB}"/>
              </a:ext>
            </a:extLst>
          </p:cNvPr>
          <p:cNvSpPr txBox="1"/>
          <p:nvPr/>
        </p:nvSpPr>
        <p:spPr>
          <a:xfrm>
            <a:off x="152400" y="659149"/>
            <a:ext cx="5943597" cy="491185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 (ENEM 2010 – PPL)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trabalho em empresas de festas exige dos profissionais conhecimentos de diferentes áreas. Na semana passada, todos os funcionários de uma dessas empresas estavam envolvidos na tarefa de determinar a quantidade de estrelas que seriam utilizadas na confecção de um painel de Natal.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dos funcionários apresentou um esboço das primeiras cinco linhas do painel, que terá, no total, 150 linhas.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Desenho de um cachorro&#10;&#10;Descrição gerada automaticamente com confiança média">
            <a:extLst>
              <a:ext uri="{FF2B5EF4-FFF2-40B4-BE49-F238E27FC236}">
                <a16:creationId xmlns:a16="http://schemas.microsoft.com/office/drawing/2014/main" id="{903C4998-3AC2-BCD8-E45B-7CEE07BEABB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11933" b="9299"/>
          <a:stretch/>
        </p:blipFill>
        <p:spPr bwMode="auto">
          <a:xfrm>
            <a:off x="326407" y="4755217"/>
            <a:ext cx="5400000" cy="655540"/>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906DBB33-33EA-9B01-AA52-9A1A31AA5234}"/>
              </a:ext>
            </a:extLst>
          </p:cNvPr>
          <p:cNvSpPr txBox="1"/>
          <p:nvPr/>
        </p:nvSpPr>
        <p:spPr>
          <a:xfrm>
            <a:off x="152394" y="5571006"/>
            <a:ext cx="5943597" cy="845681"/>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Após avaliar o esboço, cada um dos funcionários esboçou sua resposta: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8828658E-CE61-AAA6-740A-4BE66DF3FFD1}"/>
              </a:ext>
            </a:extLst>
          </p:cNvPr>
          <p:cNvSpPr txBox="1"/>
          <p:nvPr/>
        </p:nvSpPr>
        <p:spPr>
          <a:xfrm>
            <a:off x="6158751" y="681797"/>
            <a:ext cx="5782235" cy="576497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FUNCIONÁRIO I: aproximadamente 200 estrelas.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FUNCIONÁRIO II: aproximadamente 6 000 estrelas.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FUNCIONÁRIO III: aproximadamente 12 000 estrelas.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FUNCIONÁRIO IV: aproximadamente 22 500 estrelas.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FUNCIONÁRIO V: aproximadamente 22 800 estrelas.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funcionário apresentou um resultado mais próximo da quantidade de estrelas necessária?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II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III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IV</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V</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4432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ABE53AD-1D8B-1260-6AFE-E77460C183B5}"/>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4A0422C7-8081-B4F6-F197-B680DBBD0D4F}"/>
              </a:ext>
            </a:extLst>
          </p:cNvPr>
          <p:cNvPicPr>
            <a:picLocks noChangeAspect="1"/>
          </p:cNvPicPr>
          <p:nvPr/>
        </p:nvPicPr>
        <p:blipFill>
          <a:blip r:embed="rId2"/>
          <a:stretch>
            <a:fillRect/>
          </a:stretch>
        </p:blipFill>
        <p:spPr>
          <a:xfrm>
            <a:off x="270783" y="590515"/>
            <a:ext cx="5715798" cy="495369"/>
          </a:xfrm>
          <a:prstGeom prst="rect">
            <a:avLst/>
          </a:prstGeom>
        </p:spPr>
      </p:pic>
      <p:pic>
        <p:nvPicPr>
          <p:cNvPr id="5" name="Imagem 4" descr="Desenho de bandeira&#10;&#10;Descrição gerada automaticamente com confiança média">
            <a:extLst>
              <a:ext uri="{FF2B5EF4-FFF2-40B4-BE49-F238E27FC236}">
                <a16:creationId xmlns:a16="http://schemas.microsoft.com/office/drawing/2014/main" id="{E879B2B5-6908-8008-5B0C-AEBAF068A4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8172" y="1148637"/>
            <a:ext cx="4001019" cy="665219"/>
          </a:xfrm>
          <a:prstGeom prst="rect">
            <a:avLst/>
          </a:prstGeom>
          <a:noFill/>
          <a:ln>
            <a:noFill/>
          </a:ln>
        </p:spPr>
      </p:pic>
      <p:sp>
        <p:nvSpPr>
          <p:cNvPr id="7" name="CaixaDeTexto 6">
            <a:extLst>
              <a:ext uri="{FF2B5EF4-FFF2-40B4-BE49-F238E27FC236}">
                <a16:creationId xmlns:a16="http://schemas.microsoft.com/office/drawing/2014/main" id="{4B2E47DC-1019-D282-1A22-D72C351177F3}"/>
              </a:ext>
            </a:extLst>
          </p:cNvPr>
          <p:cNvSpPr txBox="1"/>
          <p:nvPr/>
        </p:nvSpPr>
        <p:spPr>
          <a:xfrm>
            <a:off x="270783" y="1876609"/>
            <a:ext cx="5715798" cy="4092467"/>
          </a:xfrm>
          <a:prstGeom prst="rect">
            <a:avLst/>
          </a:prstGeom>
          <a:noFill/>
        </p:spPr>
        <p:txBody>
          <a:bodyPr wrap="square">
            <a:spAutoFit/>
          </a:bodyPr>
          <a:lstStyle/>
          <a:p>
            <a:pPr algn="ctr">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 ARITMÉTICA DE SEGUNDA ORDEM</a:t>
            </a:r>
            <a:endParaRPr lang="pt-BR" sz="2400" b="1" kern="100" dirty="0">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tabLst>
                <a:tab pos="0" algn="l"/>
              </a:tabLs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Considere uma sequência de números tal que, </a:t>
            </a: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as</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diferenças entre dois termos consecutivos</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 partir do segundo), formam uma progressão aritmética com razão diferente de zero. Essa sequência </a:t>
            </a: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é uma progressão aritmética de 2ª ordem</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F7C9CB7-392A-62E1-DB4B-DD9543C55B3F}"/>
              </a:ext>
            </a:extLst>
          </p:cNvPr>
          <p:cNvSpPr txBox="1"/>
          <p:nvPr/>
        </p:nvSpPr>
        <p:spPr>
          <a:xfrm>
            <a:off x="6175304" y="760879"/>
            <a:ext cx="6096000" cy="489301"/>
          </a:xfrm>
          <a:prstGeom prst="rect">
            <a:avLst/>
          </a:prstGeom>
          <a:noFill/>
        </p:spPr>
        <p:txBody>
          <a:bodyPr wrap="square">
            <a:spAutoFit/>
          </a:bodyPr>
          <a:lstStyle/>
          <a:p>
            <a:pPr algn="just">
              <a:lnSpc>
                <a:spcPct val="115000"/>
              </a:lnSpc>
              <a:spcAft>
                <a:spcPts val="800"/>
              </a:spcAft>
            </a:pP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(1; 3; 7; 13; 21; 31; 43;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7858D0AD-3666-41B2-A80F-066B7EB62E0B}"/>
                  </a:ext>
                </a:extLst>
              </p:cNvPr>
              <p:cNvSpPr txBox="1"/>
              <p:nvPr/>
            </p:nvSpPr>
            <p:spPr>
              <a:xfrm>
                <a:off x="6205420" y="1340228"/>
                <a:ext cx="2804109" cy="2994409"/>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t>3−1=2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7−3=4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13−7=6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21−13=8</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31−21=10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43−31=12</m:t>
                      </m:r>
                    </m:oMath>
                  </m:oMathPara>
                </a14:m>
                <a:endParaRPr lang="pt-BR" sz="2300" dirty="0"/>
              </a:p>
            </p:txBody>
          </p:sp>
        </mc:Choice>
        <mc:Fallback xmlns="">
          <p:sp>
            <p:nvSpPr>
              <p:cNvPr id="11" name="CaixaDeTexto 10">
                <a:extLst>
                  <a:ext uri="{FF2B5EF4-FFF2-40B4-BE49-F238E27FC236}">
                    <a16:creationId xmlns:a16="http://schemas.microsoft.com/office/drawing/2014/main" id="{7858D0AD-3666-41B2-A80F-066B7EB62E0B}"/>
                  </a:ext>
                </a:extLst>
              </p:cNvPr>
              <p:cNvSpPr txBox="1">
                <a:spLocks noRot="1" noChangeAspect="1" noMove="1" noResize="1" noEditPoints="1" noAdjustHandles="1" noChangeArrowheads="1" noChangeShapeType="1" noTextEdit="1"/>
              </p:cNvSpPr>
              <p:nvPr/>
            </p:nvSpPr>
            <p:spPr>
              <a:xfrm>
                <a:off x="6205420" y="1340228"/>
                <a:ext cx="2804109" cy="2994409"/>
              </a:xfrm>
              <a:prstGeom prst="rect">
                <a:avLst/>
              </a:prstGeom>
              <a:blipFill>
                <a:blip r:embed="rId4"/>
                <a:stretch>
                  <a:fillRect l="-435"/>
                </a:stretch>
              </a:blipFill>
            </p:spPr>
            <p:txBody>
              <a:bodyPr/>
              <a:lstStyle/>
              <a:p>
                <a:r>
                  <a:rPr lang="pt-BR">
                    <a:noFill/>
                  </a:rPr>
                  <a:t> </a:t>
                </a:r>
              </a:p>
            </p:txBody>
          </p:sp>
        </mc:Fallback>
      </mc:AlternateContent>
      <p:cxnSp>
        <p:nvCxnSpPr>
          <p:cNvPr id="13" name="Conector reto 12">
            <a:extLst>
              <a:ext uri="{FF2B5EF4-FFF2-40B4-BE49-F238E27FC236}">
                <a16:creationId xmlns:a16="http://schemas.microsoft.com/office/drawing/2014/main" id="{CC4A086D-F141-32CE-8E1B-6DBF610FB8AF}"/>
              </a:ext>
            </a:extLst>
          </p:cNvPr>
          <p:cNvCxnSpPr>
            <a:cxnSpLocks/>
          </p:cNvCxnSpPr>
          <p:nvPr/>
        </p:nvCxnSpPr>
        <p:spPr>
          <a:xfrm>
            <a:off x="8426823" y="1481246"/>
            <a:ext cx="0" cy="2853391"/>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21CED0DA-705A-025B-C951-E68A3F917FF8}"/>
                  </a:ext>
                </a:extLst>
              </p:cNvPr>
              <p:cNvSpPr txBox="1"/>
              <p:nvPr/>
            </p:nvSpPr>
            <p:spPr>
              <a:xfrm>
                <a:off x="8823512" y="2123746"/>
                <a:ext cx="2705097" cy="1154162"/>
              </a:xfrm>
              <a:prstGeom prst="rect">
                <a:avLst/>
              </a:prstGeom>
              <a:noFill/>
            </p:spPr>
            <p:txBody>
              <a:bodyPr wrap="square">
                <a:spAutoFit/>
              </a:bodyPr>
              <a:lstStyle/>
              <a:p>
                <a:pPr algn="ctr"/>
                <a14:m>
                  <m:oMath xmlns:m="http://schemas.openxmlformats.org/officeDocument/2006/math">
                    <m:r>
                      <a:rPr lang="pt-BR" sz="2300" i="1" smtClean="0">
                        <a:effectLst/>
                        <a:latin typeface="Cambria Math" panose="02040503050406030204" pitchFamily="18" charset="0"/>
                        <a:ea typeface="Times New Roman" panose="02020603050405020304" pitchFamily="18" charset="0"/>
                        <a:cs typeface="Times New Roman" panose="02020603050405020304" pitchFamily="18" charset="0"/>
                      </a:rPr>
                      <m:t>(2;4;6;8;10;12;…)</m:t>
                    </m:r>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é uma PA com razão </a:t>
                </a:r>
                <a14:m>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m:t>
                    </m:r>
                  </m:oMath>
                </a14:m>
                <a:endParaRPr lang="pt-BR" sz="2300" dirty="0"/>
              </a:p>
            </p:txBody>
          </p:sp>
        </mc:Choice>
        <mc:Fallback xmlns="">
          <p:sp>
            <p:nvSpPr>
              <p:cNvPr id="18" name="CaixaDeTexto 17">
                <a:extLst>
                  <a:ext uri="{FF2B5EF4-FFF2-40B4-BE49-F238E27FC236}">
                    <a16:creationId xmlns:a16="http://schemas.microsoft.com/office/drawing/2014/main" id="{21CED0DA-705A-025B-C951-E68A3F917FF8}"/>
                  </a:ext>
                </a:extLst>
              </p:cNvPr>
              <p:cNvSpPr txBox="1">
                <a:spLocks noRot="1" noChangeAspect="1" noMove="1" noResize="1" noEditPoints="1" noAdjustHandles="1" noChangeArrowheads="1" noChangeShapeType="1" noTextEdit="1"/>
              </p:cNvSpPr>
              <p:nvPr/>
            </p:nvSpPr>
            <p:spPr>
              <a:xfrm>
                <a:off x="8823512" y="2123746"/>
                <a:ext cx="2705097" cy="1154162"/>
              </a:xfrm>
              <a:prstGeom prst="rect">
                <a:avLst/>
              </a:prstGeom>
              <a:blipFill>
                <a:blip r:embed="rId5"/>
                <a:stretch>
                  <a:fillRect l="-2477" r="-270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516257AC-85ED-9B0C-F73F-09A8580507F5}"/>
                  </a:ext>
                </a:extLst>
              </p:cNvPr>
              <p:cNvSpPr txBox="1"/>
              <p:nvPr/>
            </p:nvSpPr>
            <p:spPr>
              <a:xfrm>
                <a:off x="6277541" y="4424685"/>
                <a:ext cx="5643676" cy="218835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sequência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 4; 6; 8; 10; 12; …</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formada pelas diferenças, é uma PA de 1ª ordem, ao mesmo tempo que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sequência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3; 7; 13; 21; 31; 43;…)</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2ª ordem.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516257AC-85ED-9B0C-F73F-09A8580507F5}"/>
                  </a:ext>
                </a:extLst>
              </p:cNvPr>
              <p:cNvSpPr txBox="1">
                <a:spLocks noRot="1" noChangeAspect="1" noMove="1" noResize="1" noEditPoints="1" noAdjustHandles="1" noChangeArrowheads="1" noChangeShapeType="1" noTextEdit="1"/>
              </p:cNvSpPr>
              <p:nvPr/>
            </p:nvSpPr>
            <p:spPr>
              <a:xfrm>
                <a:off x="6277541" y="4424685"/>
                <a:ext cx="5643676" cy="2188356"/>
              </a:xfrm>
              <a:prstGeom prst="rect">
                <a:avLst/>
              </a:prstGeom>
              <a:blipFill>
                <a:blip r:embed="rId6"/>
                <a:stretch>
                  <a:fillRect l="-1728" t="-1114" r="-1620" b="-5292"/>
                </a:stretch>
              </a:blipFill>
            </p:spPr>
            <p:txBody>
              <a:bodyPr/>
              <a:lstStyle/>
              <a:p>
                <a:r>
                  <a:rPr lang="pt-BR">
                    <a:noFill/>
                  </a:rPr>
                  <a:t> </a:t>
                </a:r>
              </a:p>
            </p:txBody>
          </p:sp>
        </mc:Fallback>
      </mc:AlternateContent>
    </p:spTree>
    <p:extLst>
      <p:ext uri="{BB962C8B-B14F-4D97-AF65-F5344CB8AC3E}">
        <p14:creationId xmlns:p14="http://schemas.microsoft.com/office/powerpoint/2010/main" val="3503145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2361966-E069-AFE8-CC18-2F94F56E9B9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DC2433B-CA7C-46E5-E181-942C5666ED1F}"/>
                  </a:ext>
                </a:extLst>
              </p:cNvPr>
              <p:cNvSpPr txBox="1"/>
              <p:nvPr/>
            </p:nvSpPr>
            <p:spPr>
              <a:xfrm>
                <a:off x="259978" y="752475"/>
                <a:ext cx="5755340" cy="3260380"/>
              </a:xfrm>
              <a:prstGeom prst="rect">
                <a:avLst/>
              </a:prstGeom>
              <a:noFill/>
            </p:spPr>
            <p:txBody>
              <a:bodyPr wrap="square">
                <a:spAutoFit/>
              </a:bodyPr>
              <a:lstStyle/>
              <a:p>
                <a:pPr lvl="0" indent="358775"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Termo geral </a:t>
                </a:r>
                <a14:m>
                  <m:oMath xmlns:m="http://schemas.openxmlformats.org/officeDocument/2006/math">
                    <m:d>
                      <m:dPr>
                        <m:ctrlP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oMath>
                </a14:m>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de uma PA de segunda ordem.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Para determinar o termo de uma PA de segunda ordem, adiciona-se o primeiro termo dessa progressão com a soma dos  </a:t>
                </a:r>
                <a14:m>
                  <m:oMath xmlns:m="http://schemas.openxmlformats.org/officeDocument/2006/math">
                    <m:d>
                      <m:dPr>
                        <m:ctrlPr>
                          <a:rPr lang="pt-BR" sz="2400" i="1">
                            <a:effectLst/>
                            <a:latin typeface="Cambria Math" panose="02040503050406030204" pitchFamily="18" charset="0"/>
                            <a:cs typeface="Times New Roman" panose="02020603050405020304" pitchFamily="18" charset="0"/>
                          </a:rPr>
                        </m:ctrlPr>
                      </m:d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e>
                    </m:d>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termos da nova progressão, de 1ª ordem, formada pela diferença dos termos da sequência original.</a:t>
                </a:r>
                <a:endParaRPr lang="pt-BR" sz="2400" dirty="0"/>
              </a:p>
            </p:txBody>
          </p:sp>
        </mc:Choice>
        <mc:Fallback xmlns="">
          <p:sp>
            <p:nvSpPr>
              <p:cNvPr id="4" name="CaixaDeTexto 3">
                <a:extLst>
                  <a:ext uri="{FF2B5EF4-FFF2-40B4-BE49-F238E27FC236}">
                    <a16:creationId xmlns:a16="http://schemas.microsoft.com/office/drawing/2014/main" id="{8DC2433B-CA7C-46E5-E181-942C5666ED1F}"/>
                  </a:ext>
                </a:extLst>
              </p:cNvPr>
              <p:cNvSpPr txBox="1">
                <a:spLocks noRot="1" noChangeAspect="1" noMove="1" noResize="1" noEditPoints="1" noAdjustHandles="1" noChangeArrowheads="1" noChangeShapeType="1" noTextEdit="1"/>
              </p:cNvSpPr>
              <p:nvPr/>
            </p:nvSpPr>
            <p:spPr>
              <a:xfrm>
                <a:off x="259978" y="752475"/>
                <a:ext cx="5755340" cy="3260380"/>
              </a:xfrm>
              <a:prstGeom prst="rect">
                <a:avLst/>
              </a:prstGeom>
              <a:blipFill>
                <a:blip r:embed="rId2"/>
                <a:stretch>
                  <a:fillRect l="-1695" t="-1121" r="-1589" b="-3178"/>
                </a:stretch>
              </a:blipFill>
            </p:spPr>
            <p:txBody>
              <a:bodyPr/>
              <a:lstStyle/>
              <a:p>
                <a:r>
                  <a:rPr lang="pt-BR">
                    <a:noFill/>
                  </a:rPr>
                  <a:t> </a:t>
                </a:r>
              </a:p>
            </p:txBody>
          </p:sp>
        </mc:Fallback>
      </mc:AlternateContent>
      <p:sp>
        <p:nvSpPr>
          <p:cNvPr id="5" name="Retângulo 4">
            <a:extLst>
              <a:ext uri="{FF2B5EF4-FFF2-40B4-BE49-F238E27FC236}">
                <a16:creationId xmlns:a16="http://schemas.microsoft.com/office/drawing/2014/main" id="{C4F8DC3F-BDE9-CA89-FA61-C56496DCD463}"/>
              </a:ext>
            </a:extLst>
          </p:cNvPr>
          <p:cNvSpPr/>
          <p:nvPr/>
        </p:nvSpPr>
        <p:spPr>
          <a:xfrm>
            <a:off x="385482" y="4012855"/>
            <a:ext cx="5468469" cy="890839"/>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291BEE3D-B09B-9B1F-A23C-D04A35D977ED}"/>
                  </a:ext>
                </a:extLst>
              </p:cNvPr>
              <p:cNvSpPr txBox="1"/>
              <p:nvPr/>
            </p:nvSpPr>
            <p:spPr>
              <a:xfrm>
                <a:off x="89648" y="4227442"/>
                <a:ext cx="609600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b="1" i="1" smtClean="0">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1" i="1">
                              <a:latin typeface="Cambria Math" panose="02040503050406030204" pitchFamily="18" charset="0"/>
                            </a:rPr>
                            <m:t>𝒏</m:t>
                          </m:r>
                        </m:sub>
                      </m:sSub>
                      <m:r>
                        <a:rPr lang="pt-BR" sz="2400" b="0" i="0">
                          <a:latin typeface="Cambria Math" panose="02040503050406030204" pitchFamily="18" charset="0"/>
                        </a:rPr>
                        <m:t>=</m:t>
                      </m:r>
                      <m:sSub>
                        <m:sSubPr>
                          <m:ctrlPr>
                            <a:rPr lang="pt-BR" sz="2400" b="0" i="1">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0" i="0">
                              <a:latin typeface="Cambria Math" panose="02040503050406030204" pitchFamily="18" charset="0"/>
                            </a:rPr>
                            <m:t>1</m:t>
                          </m:r>
                        </m:sub>
                      </m:sSub>
                      <m:d>
                        <m:dPr>
                          <m:ctrlPr>
                            <a:rPr lang="pt-BR" sz="2400" b="0" i="1">
                              <a:solidFill>
                                <a:srgbClr val="836967"/>
                              </a:solidFill>
                              <a:latin typeface="Cambria Math" panose="02040503050406030204" pitchFamily="18" charset="0"/>
                            </a:rPr>
                          </m:ctrlPr>
                        </m:dPr>
                        <m:e>
                          <m:r>
                            <a:rPr lang="pt-BR" sz="2400" b="0" i="0">
                              <a:latin typeface="Cambria Math" panose="02040503050406030204" pitchFamily="18" charset="0"/>
                            </a:rPr>
                            <m:t>2ª </m:t>
                          </m:r>
                          <m:r>
                            <a:rPr lang="pt-BR" sz="2400" b="1" i="1">
                              <a:latin typeface="Cambria Math" panose="02040503050406030204" pitchFamily="18" charset="0"/>
                            </a:rPr>
                            <m:t>𝒐𝒓𝒅𝒆𝒎</m:t>
                          </m:r>
                        </m:e>
                      </m:d>
                      <m:r>
                        <a:rPr lang="pt-BR" sz="2400" b="0" i="0">
                          <a:latin typeface="Cambria Math" panose="02040503050406030204" pitchFamily="18" charset="0"/>
                        </a:rPr>
                        <m:t>+</m:t>
                      </m:r>
                      <m:sSub>
                        <m:sSubPr>
                          <m:ctrlPr>
                            <a:rPr lang="pt-BR" sz="2400" b="0" i="1">
                              <a:solidFill>
                                <a:srgbClr val="836967"/>
                              </a:solidFill>
                              <a:latin typeface="Cambria Math" panose="02040503050406030204" pitchFamily="18" charset="0"/>
                            </a:rPr>
                          </m:ctrlPr>
                        </m:sSubPr>
                        <m:e>
                          <m:r>
                            <a:rPr lang="pt-BR" sz="2400" b="1" i="1">
                              <a:latin typeface="Cambria Math" panose="02040503050406030204" pitchFamily="18" charset="0"/>
                            </a:rPr>
                            <m:t>𝑺</m:t>
                          </m:r>
                        </m:e>
                        <m:sub>
                          <m:r>
                            <a:rPr lang="pt-BR" sz="2400" b="1" i="1">
                              <a:latin typeface="Cambria Math" panose="02040503050406030204" pitchFamily="18" charset="0"/>
                            </a:rPr>
                            <m:t>𝒏</m:t>
                          </m:r>
                          <m:r>
                            <a:rPr lang="pt-BR" sz="2400" b="0" i="0">
                              <a:latin typeface="Cambria Math" panose="02040503050406030204" pitchFamily="18" charset="0"/>
                            </a:rPr>
                            <m:t>−1</m:t>
                          </m:r>
                        </m:sub>
                      </m:sSub>
                      <m:d>
                        <m:dPr>
                          <m:ctrlPr>
                            <a:rPr lang="pt-BR" sz="2400" b="0" i="1">
                              <a:solidFill>
                                <a:srgbClr val="836967"/>
                              </a:solidFill>
                              <a:latin typeface="Cambria Math" panose="02040503050406030204" pitchFamily="18" charset="0"/>
                            </a:rPr>
                          </m:ctrlPr>
                        </m:dPr>
                        <m:e>
                          <m:r>
                            <a:rPr lang="pt-BR" sz="2400" b="0" i="0">
                              <a:latin typeface="Cambria Math" panose="02040503050406030204" pitchFamily="18" charset="0"/>
                            </a:rPr>
                            <m:t>1ª </m:t>
                          </m:r>
                          <m:r>
                            <a:rPr lang="pt-BR" sz="2400" b="1" i="1">
                              <a:latin typeface="Cambria Math" panose="02040503050406030204" pitchFamily="18" charset="0"/>
                            </a:rPr>
                            <m:t>𝒐𝒓𝒅𝒆𝒎</m:t>
                          </m:r>
                        </m:e>
                      </m:d>
                    </m:oMath>
                  </m:oMathPara>
                </a14:m>
                <a:endParaRPr lang="pt-BR" sz="2400" dirty="0"/>
              </a:p>
            </p:txBody>
          </p:sp>
        </mc:Choice>
        <mc:Fallback xmlns="">
          <p:sp>
            <p:nvSpPr>
              <p:cNvPr id="7" name="CaixaDeTexto 6">
                <a:extLst>
                  <a:ext uri="{FF2B5EF4-FFF2-40B4-BE49-F238E27FC236}">
                    <a16:creationId xmlns:a16="http://schemas.microsoft.com/office/drawing/2014/main" id="{291BEE3D-B09B-9B1F-A23C-D04A35D977ED}"/>
                  </a:ext>
                </a:extLst>
              </p:cNvPr>
              <p:cNvSpPr txBox="1">
                <a:spLocks noRot="1" noChangeAspect="1" noMove="1" noResize="1" noEditPoints="1" noAdjustHandles="1" noChangeArrowheads="1" noChangeShapeType="1" noTextEdit="1"/>
              </p:cNvSpPr>
              <p:nvPr/>
            </p:nvSpPr>
            <p:spPr>
              <a:xfrm>
                <a:off x="89648" y="4227442"/>
                <a:ext cx="6096000" cy="461665"/>
              </a:xfrm>
              <a:prstGeom prst="rect">
                <a:avLst/>
              </a:prstGeom>
              <a:blipFill>
                <a:blip r:embed="rId3"/>
                <a:stretch>
                  <a:fillRect b="-131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694D4C21-A7A2-F6D1-1895-BB1B0D4DAF3B}"/>
                  </a:ext>
                </a:extLst>
              </p:cNvPr>
              <p:cNvSpPr txBox="1"/>
              <p:nvPr/>
            </p:nvSpPr>
            <p:spPr>
              <a:xfrm>
                <a:off x="300320" y="5102750"/>
                <a:ext cx="5755339" cy="144148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Determine o </a:t>
                </a:r>
                <a:r>
                  <a:rPr lang="pt-BR" sz="2400" b="1" kern="100" dirty="0">
                    <a:solidFill>
                      <a:srgbClr val="538135"/>
                    </a:solidFill>
                    <a:effectLst/>
                    <a:latin typeface="Arial Narrow" panose="020B0606020202030204" pitchFamily="34" charset="0"/>
                    <a:ea typeface="Calibri" panose="020F0502020204030204" pitchFamily="34" charset="0"/>
                    <a:cs typeface="Times New Roman" panose="02020603050405020304" pitchFamily="18" charset="0"/>
                  </a:rPr>
                  <a:t>décimo quinto termo</a:t>
                </a:r>
                <a:r>
                  <a:rPr lang="pt-BR" sz="2400" kern="100" dirty="0">
                    <a:solidFill>
                      <a:srgbClr val="538135"/>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15</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da sequência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3; 7; 13; 21;…)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694D4C21-A7A2-F6D1-1895-BB1B0D4DAF3B}"/>
                  </a:ext>
                </a:extLst>
              </p:cNvPr>
              <p:cNvSpPr txBox="1">
                <a:spLocks noRot="1" noChangeAspect="1" noMove="1" noResize="1" noEditPoints="1" noAdjustHandles="1" noChangeArrowheads="1" noChangeShapeType="1" noTextEdit="1"/>
              </p:cNvSpPr>
              <p:nvPr/>
            </p:nvSpPr>
            <p:spPr>
              <a:xfrm>
                <a:off x="300320" y="5102750"/>
                <a:ext cx="5755339" cy="1441485"/>
              </a:xfrm>
              <a:prstGeom prst="rect">
                <a:avLst/>
              </a:prstGeom>
              <a:blipFill>
                <a:blip r:embed="rId4"/>
                <a:stretch>
                  <a:fillRect l="-1589" t="-2110" r="-1695" b="-80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4C295322-F72D-B327-AAB2-087C40D7F0F7}"/>
                  </a:ext>
                </a:extLst>
              </p:cNvPr>
              <p:cNvSpPr txBox="1"/>
              <p:nvPr/>
            </p:nvSpPr>
            <p:spPr>
              <a:xfrm>
                <a:off x="6136342" y="752475"/>
                <a:ext cx="5795680" cy="2290948"/>
              </a:xfrm>
              <a:prstGeom prst="rect">
                <a:avLst/>
              </a:prstGeom>
              <a:noFill/>
            </p:spPr>
            <p:txBody>
              <a:bodyPr wrap="square">
                <a:spAutoFit/>
              </a:bodyPr>
              <a:lstStyle/>
              <a:p>
                <a:pPr algn="just">
                  <a:lnSpc>
                    <a:spcPct val="115000"/>
                  </a:lnSpc>
                  <a:spcAft>
                    <a:spcPts val="800"/>
                  </a:spcAft>
                </a:pPr>
                <a:r>
                  <a:rPr lang="pt-BR" sz="2400" i="1" u="sng" kern="100" dirty="0">
                    <a:effectLst/>
                    <a:latin typeface="Arial Narrow" panose="020B0606020202030204" pitchFamily="34" charset="0"/>
                    <a:ea typeface="Times New Roman" panose="02020603050405020304" pitchFamily="18" charset="0"/>
                    <a:cs typeface="Times New Roman" panose="02020603050405020304" pitchFamily="18" charset="0"/>
                  </a:rPr>
                  <a:t>Solução:</a:t>
                </a:r>
                <a:endParaRPr lang="pt-BR"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sequência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3; 7; 13; 21;…)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2ª ordem e, a sequência resultante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 4; 6; 8; 10; 12;…)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1ª ordem, com razão 2.</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4C295322-F72D-B327-AAB2-087C40D7F0F7}"/>
                  </a:ext>
                </a:extLst>
              </p:cNvPr>
              <p:cNvSpPr txBox="1">
                <a:spLocks noRot="1" noChangeAspect="1" noMove="1" noResize="1" noEditPoints="1" noAdjustHandles="1" noChangeArrowheads="1" noChangeShapeType="1" noTextEdit="1"/>
              </p:cNvSpPr>
              <p:nvPr/>
            </p:nvSpPr>
            <p:spPr>
              <a:xfrm>
                <a:off x="6136342" y="752475"/>
                <a:ext cx="5795680" cy="2290948"/>
              </a:xfrm>
              <a:prstGeom prst="rect">
                <a:avLst/>
              </a:prstGeom>
              <a:blipFill>
                <a:blip r:embed="rId5"/>
                <a:stretch>
                  <a:fillRect l="-1684" t="-1064" r="-1684" b="-478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6CECCB71-EE4B-6123-D7BF-32F90A1C4DD5}"/>
                  </a:ext>
                </a:extLst>
              </p:cNvPr>
              <p:cNvSpPr txBox="1"/>
              <p:nvPr/>
            </p:nvSpPr>
            <p:spPr>
              <a:xfrm>
                <a:off x="6149785" y="3029907"/>
                <a:ext cx="5741894" cy="352301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Calcula-se, primeiramente, o décimo quarto termo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da PA de 1ª ordem: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=2+(14−1)∙2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=2+13∙2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=2+26</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sSub>
                        <m:sSub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=28</m:t>
                      </m:r>
                    </m:oMath>
                  </m:oMathPara>
                </a14:m>
                <a:endParaRPr lang="pt-BR" sz="2400" dirty="0"/>
              </a:p>
            </p:txBody>
          </p:sp>
        </mc:Choice>
        <mc:Fallback xmlns="">
          <p:sp>
            <p:nvSpPr>
              <p:cNvPr id="13" name="CaixaDeTexto 12">
                <a:extLst>
                  <a:ext uri="{FF2B5EF4-FFF2-40B4-BE49-F238E27FC236}">
                    <a16:creationId xmlns:a16="http://schemas.microsoft.com/office/drawing/2014/main" id="{6CECCB71-EE4B-6123-D7BF-32F90A1C4DD5}"/>
                  </a:ext>
                </a:extLst>
              </p:cNvPr>
              <p:cNvSpPr txBox="1">
                <a:spLocks noRot="1" noChangeAspect="1" noMove="1" noResize="1" noEditPoints="1" noAdjustHandles="1" noChangeArrowheads="1" noChangeShapeType="1" noTextEdit="1"/>
              </p:cNvSpPr>
              <p:nvPr/>
            </p:nvSpPr>
            <p:spPr>
              <a:xfrm>
                <a:off x="6149785" y="3029907"/>
                <a:ext cx="5741894" cy="3523016"/>
              </a:xfrm>
              <a:prstGeom prst="rect">
                <a:avLst/>
              </a:prstGeom>
              <a:blipFill>
                <a:blip r:embed="rId6"/>
                <a:stretch>
                  <a:fillRect l="-1699" t="-692" r="-1592"/>
                </a:stretch>
              </a:blipFill>
            </p:spPr>
            <p:txBody>
              <a:bodyPr/>
              <a:lstStyle/>
              <a:p>
                <a:r>
                  <a:rPr lang="pt-BR">
                    <a:noFill/>
                  </a:rPr>
                  <a:t> </a:t>
                </a:r>
              </a:p>
            </p:txBody>
          </p:sp>
        </mc:Fallback>
      </mc:AlternateContent>
    </p:spTree>
    <p:extLst>
      <p:ext uri="{BB962C8B-B14F-4D97-AF65-F5344CB8AC3E}">
        <p14:creationId xmlns:p14="http://schemas.microsoft.com/office/powerpoint/2010/main" val="4095651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5673EB6-6710-8870-4F98-D7C7A99170E7}"/>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BEED09F-56C5-1C4F-AF94-FBECCF776884}"/>
                  </a:ext>
                </a:extLst>
              </p:cNvPr>
              <p:cNvSpPr txBox="1"/>
              <p:nvPr/>
            </p:nvSpPr>
            <p:spPr>
              <a:xfrm>
                <a:off x="295839" y="752475"/>
                <a:ext cx="5719475" cy="4460837"/>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 seguida, calcula-se a soma dos 14 primeiros termos dessa PA de 1ª ordem: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(2+28)∙14</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=30∙7</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14:m>
                  <m:oMathPara xmlns:m="http://schemas.openxmlformats.org/officeDocument/2006/math">
                    <m:oMathParaPr>
                      <m:jc m:val="left"/>
                    </m:oMathParaPr>
                    <m:oMath xmlns:m="http://schemas.openxmlformats.org/officeDocument/2006/math">
                      <m:sSub>
                        <m:sSub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=210</m:t>
                      </m:r>
                    </m:oMath>
                  </m:oMathPara>
                </a14:m>
                <a:endParaRPr lang="pt-BR" sz="2400" dirty="0"/>
              </a:p>
            </p:txBody>
          </p:sp>
        </mc:Choice>
        <mc:Fallback xmlns="">
          <p:sp>
            <p:nvSpPr>
              <p:cNvPr id="4" name="CaixaDeTexto 3">
                <a:extLst>
                  <a:ext uri="{FF2B5EF4-FFF2-40B4-BE49-F238E27FC236}">
                    <a16:creationId xmlns:a16="http://schemas.microsoft.com/office/drawing/2014/main" id="{2BEED09F-56C5-1C4F-AF94-FBECCF776884}"/>
                  </a:ext>
                </a:extLst>
              </p:cNvPr>
              <p:cNvSpPr txBox="1">
                <a:spLocks noRot="1" noChangeAspect="1" noMove="1" noResize="1" noEditPoints="1" noAdjustHandles="1" noChangeArrowheads="1" noChangeShapeType="1" noTextEdit="1"/>
              </p:cNvSpPr>
              <p:nvPr/>
            </p:nvSpPr>
            <p:spPr>
              <a:xfrm>
                <a:off x="295839" y="752475"/>
                <a:ext cx="5719475" cy="4460837"/>
              </a:xfrm>
              <a:prstGeom prst="rect">
                <a:avLst/>
              </a:prstGeom>
              <a:blipFill>
                <a:blip r:embed="rId2"/>
                <a:stretch>
                  <a:fillRect l="-1706" t="-546" r="-1599"/>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F7C56B1E-2859-4F6A-E26C-77409CE8E496}"/>
              </a:ext>
            </a:extLst>
          </p:cNvPr>
          <p:cNvSpPr txBox="1"/>
          <p:nvPr/>
        </p:nvSpPr>
        <p:spPr>
          <a:xfrm>
            <a:off x="6176687" y="752475"/>
            <a:ext cx="5719472" cy="914161"/>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Finalmente, calcula-se o décimo quinto termo da PA de 2ª ordem: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4D2E6095-A2AA-482F-E745-307E0158C837}"/>
                  </a:ext>
                </a:extLst>
              </p:cNvPr>
              <p:cNvSpPr txBox="1"/>
              <p:nvPr/>
            </p:nvSpPr>
            <p:spPr>
              <a:xfrm>
                <a:off x="6418729" y="2715263"/>
                <a:ext cx="5226420" cy="1674305"/>
              </a:xfrm>
              <a:prstGeom prst="rect">
                <a:avLst/>
              </a:prstGeom>
              <a:noFill/>
            </p:spPr>
            <p:txBody>
              <a:bodyPr wrap="square">
                <a:spAutoFit/>
              </a:bodyPr>
              <a:lstStyle/>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2ª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𝑜𝑟𝑑𝑒𝑚</m:t>
                          </m:r>
                        </m:e>
                      </m:d>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1ª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𝑜𝑟𝑑𝑒𝑚</m:t>
                          </m: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=1+210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=211</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4D2E6095-A2AA-482F-E745-307E0158C837}"/>
                  </a:ext>
                </a:extLst>
              </p:cNvPr>
              <p:cNvSpPr txBox="1">
                <a:spLocks noRot="1" noChangeAspect="1" noMove="1" noResize="1" noEditPoints="1" noAdjustHandles="1" noChangeArrowheads="1" noChangeShapeType="1" noTextEdit="1"/>
              </p:cNvSpPr>
              <p:nvPr/>
            </p:nvSpPr>
            <p:spPr>
              <a:xfrm>
                <a:off x="6418729" y="2715263"/>
                <a:ext cx="5226420" cy="1674305"/>
              </a:xfrm>
              <a:prstGeom prst="rect">
                <a:avLst/>
              </a:prstGeom>
              <a:blipFill>
                <a:blip r:embed="rId3"/>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855162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FD44940-B63D-9314-4CF4-764121E1C866}"/>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F080F1CB-E3CE-5449-8BAC-C38FC710C1AA}"/>
              </a:ext>
            </a:extLst>
          </p:cNvPr>
          <p:cNvSpPr txBox="1"/>
          <p:nvPr/>
        </p:nvSpPr>
        <p:spPr>
          <a:xfrm>
            <a:off x="242047" y="752475"/>
            <a:ext cx="5746371" cy="5996578"/>
          </a:xfrm>
          <a:prstGeom prst="rect">
            <a:avLst/>
          </a:prstGeom>
          <a:noFill/>
        </p:spPr>
        <p:txBody>
          <a:bodyPr wrap="square">
            <a:spAutoFit/>
          </a:bodyPr>
          <a:lstStyle/>
          <a:p>
            <a:pPr lvl="0" indent="358775"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Progressão aritmética e o regime de capitalização simples (Juros simples)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operações financeiras, envolvendo juros simples, podem ser resolvidas por meio de uma PA.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Stephanny aplicará R$ 1000,00, a juros simples, de 1% ao mês. Contando o capital aplicado por ela, mais o juro a receber, ou seja, o montante, quanto ela terá ao final de um mês?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aplicação de juros simples de 1% ao mês significa que, a cada mês, Stephanny receberá de juro a quantia de 1% do capital aplicado.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346988D-26B6-17C7-9BA4-08ED70D4CC46}"/>
                  </a:ext>
                </a:extLst>
              </p:cNvPr>
              <p:cNvSpPr txBox="1"/>
              <p:nvPr/>
            </p:nvSpPr>
            <p:spPr>
              <a:xfrm>
                <a:off x="6203583" y="752475"/>
                <a:ext cx="5746368" cy="5262979"/>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t>𝐽</m:t>
                      </m:r>
                      <m: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t>=1% </m:t>
                      </m:r>
                      <m: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t>𝑑𝑒</m:t>
                      </m:r>
                      <m: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t> 1000=0,01∙1000=10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Assim, contando o capital aplicado mais o juro recebido, ela terá após um mês (em reais):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1000,00 + 10,00 = 1010,00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Quanto ela terá ao final de dois meses?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1000,00 + 2 </m:t>
                      </m:r>
                      <m:r>
                        <a:rPr lang="en-US" sz="2400" i="1" kern="100">
                          <a:effectLst/>
                          <a:latin typeface="Cambria Math" panose="02040503050406030204" pitchFamily="18" charset="0"/>
                          <a:ea typeface="Calibri" panose="020F0502020204030204" pitchFamily="34" charset="0"/>
                          <a:cs typeface="MS Mincho" panose="02020609040205080304" pitchFamily="49" charset="-128"/>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10,00 = 1020,00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Quanto ela terá ao final de três meses?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1000</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,00 + 3 </m:t>
                      </m:r>
                      <m:r>
                        <a:rPr lang="en-US" sz="2400" i="1" kern="100">
                          <a:effectLst/>
                          <a:latin typeface="Cambria Math" panose="02040503050406030204" pitchFamily="18" charset="0"/>
                          <a:ea typeface="Calibri" panose="020F0502020204030204" pitchFamily="34" charset="0"/>
                          <a:cs typeface="MS Mincho" panose="02020609040205080304" pitchFamily="49" charset="-128"/>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10,00 = 1030,00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Quanto ela terá ao final de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meses?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1000,00 +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en-US" sz="2400" i="1" kern="100">
                          <a:effectLst/>
                          <a:latin typeface="Cambria Math" panose="02040503050406030204" pitchFamily="18" charset="0"/>
                          <a:ea typeface="Calibri" panose="020F0502020204030204" pitchFamily="34" charset="0"/>
                          <a:cs typeface="MS Mincho" panose="02020609040205080304" pitchFamily="49" charset="-128"/>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10,00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346988D-26B6-17C7-9BA4-08ED70D4CC46}"/>
                  </a:ext>
                </a:extLst>
              </p:cNvPr>
              <p:cNvSpPr txBox="1">
                <a:spLocks noRot="1" noChangeAspect="1" noMove="1" noResize="1" noEditPoints="1" noAdjustHandles="1" noChangeArrowheads="1" noChangeShapeType="1" noTextEdit="1"/>
              </p:cNvSpPr>
              <p:nvPr/>
            </p:nvSpPr>
            <p:spPr>
              <a:xfrm>
                <a:off x="6203583" y="752475"/>
                <a:ext cx="5746368" cy="5262979"/>
              </a:xfrm>
              <a:prstGeom prst="rect">
                <a:avLst/>
              </a:prstGeom>
              <a:blipFill>
                <a:blip r:embed="rId2"/>
                <a:stretch>
                  <a:fillRect l="-1699" r="-1699"/>
                </a:stretch>
              </a:blipFill>
            </p:spPr>
            <p:txBody>
              <a:bodyPr/>
              <a:lstStyle/>
              <a:p>
                <a:r>
                  <a:rPr lang="pt-BR">
                    <a:noFill/>
                  </a:rPr>
                  <a:t> </a:t>
                </a:r>
              </a:p>
            </p:txBody>
          </p:sp>
        </mc:Fallback>
      </mc:AlternateContent>
    </p:spTree>
    <p:extLst>
      <p:ext uri="{BB962C8B-B14F-4D97-AF65-F5344CB8AC3E}">
        <p14:creationId xmlns:p14="http://schemas.microsoft.com/office/powerpoint/2010/main" val="1966971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93B0DB7-6DFB-71D5-72B4-2B40F3D13408}"/>
                  </a:ext>
                </a:extLst>
              </p:cNvPr>
              <p:cNvSpPr txBox="1"/>
              <p:nvPr/>
            </p:nvSpPr>
            <p:spPr>
              <a:xfrm>
                <a:off x="555812" y="791355"/>
                <a:ext cx="10972800" cy="4218142"/>
              </a:xfrm>
              <a:prstGeom prst="rect">
                <a:avLst/>
              </a:prstGeom>
              <a:noFill/>
            </p:spPr>
            <p:txBody>
              <a:bodyPr wrap="square">
                <a:spAutoFit/>
              </a:bodyPr>
              <a:lstStyle/>
              <a:p>
                <a:pPr indent="449580"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capital aplicado, mais o juro, somam o que é definido como o montante da aplicação. Nota-se que o capital inicial e os montantes, no final de cada mês, formam uma progressão aritmética. Mas qual será a razão dessa progressão aritmética?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Vamos montar a sequência de cada termo para descobrir a razão dessa PA: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(1000;1010;1020;1030;….)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Perceba que a diferença de um termo para o outro é exatamente o valor do juro. Assim, a razão dessa PA é 10 pois, é o juro recebido em um período de aplicação</a:t>
                </a:r>
                <a:endParaRPr lang="pt-BR" sz="2400" dirty="0"/>
              </a:p>
            </p:txBody>
          </p:sp>
        </mc:Choice>
        <mc:Fallback xmlns="">
          <p:sp>
            <p:nvSpPr>
              <p:cNvPr id="4" name="CaixaDeTexto 3">
                <a:extLst>
                  <a:ext uri="{FF2B5EF4-FFF2-40B4-BE49-F238E27FC236}">
                    <a16:creationId xmlns:a16="http://schemas.microsoft.com/office/drawing/2014/main" id="{493B0DB7-6DFB-71D5-72B4-2B40F3D13408}"/>
                  </a:ext>
                </a:extLst>
              </p:cNvPr>
              <p:cNvSpPr txBox="1">
                <a:spLocks noRot="1" noChangeAspect="1" noMove="1" noResize="1" noEditPoints="1" noAdjustHandles="1" noChangeArrowheads="1" noChangeShapeType="1" noTextEdit="1"/>
              </p:cNvSpPr>
              <p:nvPr/>
            </p:nvSpPr>
            <p:spPr>
              <a:xfrm>
                <a:off x="555812" y="791355"/>
                <a:ext cx="10972800" cy="4218142"/>
              </a:xfrm>
              <a:prstGeom prst="rect">
                <a:avLst/>
              </a:prstGeom>
              <a:blipFill>
                <a:blip r:embed="rId2"/>
                <a:stretch>
                  <a:fillRect l="-833" r="-889" b="-2312"/>
                </a:stretch>
              </a:blipFill>
            </p:spPr>
            <p:txBody>
              <a:bodyPr/>
              <a:lstStyle/>
              <a:p>
                <a:r>
                  <a:rPr lang="pt-BR">
                    <a:noFill/>
                  </a:rPr>
                  <a:t> </a:t>
                </a:r>
              </a:p>
            </p:txBody>
          </p:sp>
        </mc:Fallback>
      </mc:AlternateContent>
    </p:spTree>
    <p:extLst>
      <p:ext uri="{BB962C8B-B14F-4D97-AF65-F5344CB8AC3E}">
        <p14:creationId xmlns:p14="http://schemas.microsoft.com/office/powerpoint/2010/main" val="1649875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FC1B970-9843-B558-298F-1E2BF9FB8FAA}"/>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Texto&#10;&#10;Descrição gerada automaticamente com confiança média">
            <a:extLst>
              <a:ext uri="{FF2B5EF4-FFF2-40B4-BE49-F238E27FC236}">
                <a16:creationId xmlns:a16="http://schemas.microsoft.com/office/drawing/2014/main" id="{DDD0ADDF-43B0-CCF8-EF58-2D254D098470}"/>
              </a:ext>
            </a:extLst>
          </p:cNvPr>
          <p:cNvPicPr>
            <a:picLocks noChangeAspect="1"/>
          </p:cNvPicPr>
          <p:nvPr/>
        </p:nvPicPr>
        <p:blipFill>
          <a:blip r:embed="rId2">
            <a:extLst>
              <a:ext uri="{28A0092B-C50C-407E-A947-70E740481C1C}">
                <a14:useLocalDpi xmlns:a14="http://schemas.microsoft.com/office/drawing/2010/main" val="0"/>
              </a:ext>
            </a:extLst>
          </a:blip>
          <a:srcRect b="4033"/>
          <a:stretch>
            <a:fillRect/>
          </a:stretch>
        </p:blipFill>
        <p:spPr bwMode="auto">
          <a:xfrm>
            <a:off x="632010" y="752475"/>
            <a:ext cx="4241935" cy="583266"/>
          </a:xfrm>
          <a:prstGeom prst="rect">
            <a:avLst/>
          </a:prstGeom>
          <a:noFill/>
          <a:ln>
            <a:noFill/>
          </a:ln>
        </p:spPr>
      </p:pic>
      <p:sp>
        <p:nvSpPr>
          <p:cNvPr id="5" name="CaixaDeTexto 4">
            <a:extLst>
              <a:ext uri="{FF2B5EF4-FFF2-40B4-BE49-F238E27FC236}">
                <a16:creationId xmlns:a16="http://schemas.microsoft.com/office/drawing/2014/main" id="{F2B8C61E-2A34-BEDA-33C7-E19B4CF544CD}"/>
              </a:ext>
            </a:extLst>
          </p:cNvPr>
          <p:cNvSpPr txBox="1"/>
          <p:nvPr/>
        </p:nvSpPr>
        <p:spPr>
          <a:xfrm>
            <a:off x="179295" y="1335741"/>
            <a:ext cx="5844988" cy="334828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Verifique se a sequência </a:t>
            </a:r>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(0, 1, 4, 9, 16, 25, 36, 49,…)</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progressão aritmética de segunda ordem. </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é o trigésimo termo da sequência (2, 5, 11, 20, 32, …)?</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12F01F68-707D-4E0D-20BE-7E8711E92313}"/>
              </a:ext>
            </a:extLst>
          </p:cNvPr>
          <p:cNvSpPr txBox="1"/>
          <p:nvPr/>
        </p:nvSpPr>
        <p:spPr>
          <a:xfrm>
            <a:off x="6096000" y="687398"/>
            <a:ext cx="5916705" cy="914033"/>
          </a:xfrm>
          <a:prstGeom prst="rect">
            <a:avLst/>
          </a:prstGeom>
          <a:noFill/>
        </p:spPr>
        <p:txBody>
          <a:bodyPr wrap="square">
            <a:spAutoFit/>
          </a:bodyPr>
          <a:lstStyle/>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Apresentamos, a seguir, os quatros primeiros números triangulares.</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descr="Gráfico, Gráfico de linhas&#10;&#10;Descrição gerada automaticamente">
            <a:extLst>
              <a:ext uri="{FF2B5EF4-FFF2-40B4-BE49-F238E27FC236}">
                <a16:creationId xmlns:a16="http://schemas.microsoft.com/office/drawing/2014/main" id="{4DF4B29E-8319-7513-4420-041046375C4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tretch>
            <a:fillRect/>
          </a:stretch>
        </p:blipFill>
        <p:spPr>
          <a:xfrm>
            <a:off x="6371942" y="1668814"/>
            <a:ext cx="5264245" cy="1970785"/>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4238E4E-2D85-7691-5688-74C2026D8FE3}"/>
                  </a:ext>
                </a:extLst>
              </p:cNvPr>
              <p:cNvSpPr txBox="1"/>
              <p:nvPr/>
            </p:nvSpPr>
            <p:spPr>
              <a:xfrm>
                <a:off x="6167719" y="3783243"/>
                <a:ext cx="5764306" cy="196880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𝑇</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representa o n-ésimo número triangular, então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4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 …,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𝑇</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o valor de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𝑇</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34238E4E-2D85-7691-5688-74C2026D8FE3}"/>
                  </a:ext>
                </a:extLst>
              </p:cNvPr>
              <p:cNvSpPr txBox="1">
                <a:spLocks noRot="1" noChangeAspect="1" noMove="1" noResize="1" noEditPoints="1" noAdjustHandles="1" noChangeArrowheads="1" noChangeShapeType="1" noTextEdit="1"/>
              </p:cNvSpPr>
              <p:nvPr/>
            </p:nvSpPr>
            <p:spPr>
              <a:xfrm>
                <a:off x="6167719" y="3783243"/>
                <a:ext cx="5764306" cy="1968809"/>
              </a:xfrm>
              <a:prstGeom prst="rect">
                <a:avLst/>
              </a:prstGeom>
              <a:blipFill>
                <a:blip r:embed="rId5"/>
                <a:stretch>
                  <a:fillRect l="-1693" t="-1238" r="-1587" b="-5882"/>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9FB08244-B1E2-7778-BA7C-418F83D51263}"/>
              </a:ext>
            </a:extLst>
          </p:cNvPr>
          <p:cNvSpPr txBox="1"/>
          <p:nvPr/>
        </p:nvSpPr>
        <p:spPr>
          <a:xfrm>
            <a:off x="179295" y="4684030"/>
            <a:ext cx="5844986" cy="1938992"/>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“Números triangulares” são números que podem ser representados por pontos arranjados na forma de triângulos equiláteros. Convenientemente, definimos 1 como o primeiro número triangular. </a:t>
            </a:r>
            <a:endParaRPr lang="pt-BR" sz="2400" dirty="0"/>
          </a:p>
        </p:txBody>
      </p:sp>
    </p:spTree>
    <p:extLst>
      <p:ext uri="{BB962C8B-B14F-4D97-AF65-F5344CB8AC3E}">
        <p14:creationId xmlns:p14="http://schemas.microsoft.com/office/powerpoint/2010/main" val="1959969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FBA2CDE-313A-828E-E870-40C908193972}"/>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3A0A2548-F4C5-93C6-74D0-54A04A7731E7}"/>
              </a:ext>
            </a:extLst>
          </p:cNvPr>
          <p:cNvSpPr txBox="1"/>
          <p:nvPr/>
        </p:nvSpPr>
        <p:spPr>
          <a:xfrm>
            <a:off x="206188" y="752475"/>
            <a:ext cx="5818088" cy="590706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18. (ENEM 2019 – ADAPTADO)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slogan "Se beber não dirija", muito utilizado em campanhas publicitárias no Brasil, chama a atenção para o grave problema da ingestão de bebida alcoólica por motoristas e suas consequências para o trânsito. A gravidade desse problema pode ser percebida observando como o assunto é tratado pelo Código de Trânsito Brasileiro. Em 2013, a quantidade máxima de álcool permitida no sangue do condutor de um veículo, que já era pequena, foi reduzida, e o valor da multa para motoristas alcoolizados foi aumentado. Em consequência dessas mudanças, observou-se queda no número de acidentes registrados em uma suposta rodovia nos anos que se seguiram às mudanças implantadas em 2013, conforme dados no quadro.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Tabela&#10;&#10;Descrição gerada automaticamente">
            <a:extLst>
              <a:ext uri="{FF2B5EF4-FFF2-40B4-BE49-F238E27FC236}">
                <a16:creationId xmlns:a16="http://schemas.microsoft.com/office/drawing/2014/main" id="{D22A4310-0068-C2E0-1C4F-E3D9EF5D4BC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724184" y="752475"/>
            <a:ext cx="4682005" cy="1136529"/>
          </a:xfrm>
          <a:prstGeom prst="rect">
            <a:avLst/>
          </a:prstGeom>
        </p:spPr>
      </p:pic>
      <p:sp>
        <p:nvSpPr>
          <p:cNvPr id="7" name="CaixaDeTexto 6">
            <a:extLst>
              <a:ext uri="{FF2B5EF4-FFF2-40B4-BE49-F238E27FC236}">
                <a16:creationId xmlns:a16="http://schemas.microsoft.com/office/drawing/2014/main" id="{5E0CA4B2-80CE-759A-5E01-1BF681748E43}"/>
              </a:ext>
            </a:extLst>
          </p:cNvPr>
          <p:cNvSpPr txBox="1"/>
          <p:nvPr/>
        </p:nvSpPr>
        <p:spPr>
          <a:xfrm>
            <a:off x="6096005" y="1889004"/>
            <a:ext cx="5889807" cy="4770537"/>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Suponha que a tendência de redução no número de acidentes nessa rodovia para os anos subsequentes seja igual à redução absoluta observada de 2014 para 2015.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 base na situação apresentada, o número de acidentes esperados nessa rodovia em 2018 foi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150.                </a:t>
            </a:r>
            <a:r>
              <a:rPr lang="pt-BR" sz="2200" kern="100" dirty="0">
                <a:latin typeface="Arial Narrow" panose="020B0606020202030204" pitchFamily="34" charset="0"/>
                <a:ea typeface="Calibri" panose="020F0502020204030204" pitchFamily="34" charset="0"/>
                <a:cs typeface="Times New Roman" panose="02020603050405020304" pitchFamily="18" charset="0"/>
              </a:rPr>
              <a:t>(C) 550.             (E) 800.</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450.                </a:t>
            </a:r>
            <a:r>
              <a:rPr lang="pt-BR" sz="2200" kern="100" dirty="0">
                <a:latin typeface="Arial Narrow" panose="020B0606020202030204" pitchFamily="34" charset="0"/>
                <a:ea typeface="Calibri" panose="020F0502020204030204" pitchFamily="34" charset="0"/>
                <a:cs typeface="Times New Roman" panose="02020603050405020304" pitchFamily="18" charset="0"/>
              </a:rPr>
              <a:t>(D) 700. </a:t>
            </a:r>
          </a:p>
          <a:p>
            <a:pPr algn="just">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 fosse mantida a mesma tendência, em que ano o número de acidentes seria igual a zero?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2028</a:t>
            </a:r>
            <a:r>
              <a:rPr lang="pt-BR" sz="2200" kern="100" dirty="0">
                <a:latin typeface="Arial Narrow" panose="020B0606020202030204" pitchFamily="34" charset="0"/>
                <a:ea typeface="Calibri" panose="020F0502020204030204" pitchFamily="34" charset="0"/>
                <a:cs typeface="Times New Roman" panose="02020603050405020304" pitchFamily="18" charset="0"/>
              </a:rPr>
              <a:t>              (C) 2032             (E) 2036</a:t>
            </a:r>
            <a:endParaRPr lang="pt-BR" sz="22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2030 </a:t>
            </a:r>
            <a:r>
              <a:rPr lang="pt-BR" sz="2200" kern="100" dirty="0">
                <a:latin typeface="Arial Narrow" panose="020B0606020202030204" pitchFamily="34" charset="0"/>
                <a:ea typeface="Calibri" panose="020F0502020204030204" pitchFamily="34" charset="0"/>
                <a:cs typeface="Times New Roman" panose="02020603050405020304" pitchFamily="18" charset="0"/>
              </a:rPr>
              <a:t>             (D) 2034</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38279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940A526-8BE3-A90E-820F-62AA720FFB5B}"/>
              </a:ext>
            </a:extLst>
          </p:cNvPr>
          <p:cNvSpPr txBox="1"/>
          <p:nvPr/>
        </p:nvSpPr>
        <p:spPr>
          <a:xfrm>
            <a:off x="358587" y="588319"/>
            <a:ext cx="11492753" cy="609917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19. (ENEM 2016)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Sob a orientação de um mestre de obras, João e Pedro trabalharam na reforma de um edifício. João efetuou reparos na parte hidráulica nos andares 1, 3, 5, 7, e assim sucessivamente, de dois em dois andares. Pedro trabalhou na parte elétrica nos andares 1, 4, 7, 10, e assim sucessivamente, de três em três andares. Coincidentemente, terminaram seus trabalhos no último andar. Na conclusão da reforma, o mestre de obras informou, em seu relatório, o número de andares do edifício. Sabe-se que, ao longo da execução da obra, em exatamente 20 andares, foram realizados reparos nas partes hidráulica e elétrica por João e Pedro. Qual é o número de andares desse edifício?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40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60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100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115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120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26594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B47EE4E-81E6-05B8-A411-6BEAFDDCAFB4}"/>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ABDAE51D-53EF-9BD6-BC91-7F4ABAB1E9DB}"/>
              </a:ext>
            </a:extLst>
          </p:cNvPr>
          <p:cNvSpPr txBox="1"/>
          <p:nvPr/>
        </p:nvSpPr>
        <p:spPr>
          <a:xfrm>
            <a:off x="197223" y="752475"/>
            <a:ext cx="5818086" cy="346255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20. (ENEM 2013)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projeções para a produção de arroz no período de 2012 - 2021, em uma determinada região produtora, apontam para uma perspectiva de crescimento constante da produção anual. O quadro apresenta a quantidade de arroz, em toneladas, que será produzida nos primeiros anos desse período, de acordo com essa projeção.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DAB8865-3749-EC3F-722B-E68A4FE6EC27}"/>
              </a:ext>
            </a:extLst>
          </p:cNvPr>
          <p:cNvSpPr txBox="1"/>
          <p:nvPr/>
        </p:nvSpPr>
        <p:spPr>
          <a:xfrm>
            <a:off x="6176692" y="752475"/>
            <a:ext cx="5818080" cy="397551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quantidade total de arroz, em toneladas, que deverá ser produzida no período de 2012 a 2021 será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497,25.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500,85.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502,87.</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558,75.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563,25.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Tabela&#10;&#10;Descrição gerada automaticamente">
            <a:extLst>
              <a:ext uri="{FF2B5EF4-FFF2-40B4-BE49-F238E27FC236}">
                <a16:creationId xmlns:a16="http://schemas.microsoft.com/office/drawing/2014/main" id="{B95647A5-CAE9-F380-5B2C-807D811A2BD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79244" y="4295709"/>
            <a:ext cx="5252554" cy="2158880"/>
          </a:xfrm>
          <a:prstGeom prst="rect">
            <a:avLst/>
          </a:prstGeom>
        </p:spPr>
      </p:pic>
    </p:spTree>
    <p:extLst>
      <p:ext uri="{BB962C8B-B14F-4D97-AF65-F5344CB8AC3E}">
        <p14:creationId xmlns:p14="http://schemas.microsoft.com/office/powerpoint/2010/main" val="3644707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BD42AF6-A31B-8EE8-B634-6F0EABBD4A1F}"/>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5B918C7F-619A-B6FD-EF6E-8623B977C680}"/>
              </a:ext>
            </a:extLst>
          </p:cNvPr>
          <p:cNvSpPr txBox="1"/>
          <p:nvPr/>
        </p:nvSpPr>
        <p:spPr>
          <a:xfrm>
            <a:off x="242046" y="680757"/>
            <a:ext cx="5773271" cy="5501058"/>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 (ENEM 2017 – LIBRAS)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figura ilustra uma sequência de formas geométricas formadas por palitos, segundo uma certa regra. Continuando a sequência, segundo essa mesma regra, quantos palitos serão necessários para construir o décimo termo da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Continuando a sequência, segundo essa mesma regra, quantos palitos serão necessários para construir o décimo termo da sequência?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progressão aritmética. palitos">
            <a:extLst>
              <a:ext uri="{FF2B5EF4-FFF2-40B4-BE49-F238E27FC236}">
                <a16:creationId xmlns:a16="http://schemas.microsoft.com/office/drawing/2014/main" id="{5BD0017B-5A9E-95A8-048B-08CCB0C22E1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02583" y="3563471"/>
            <a:ext cx="5852196" cy="799054"/>
          </a:xfrm>
          <a:prstGeom prst="rect">
            <a:avLst/>
          </a:prstGeom>
          <a:noFill/>
          <a:ln>
            <a:noFill/>
          </a:ln>
        </p:spPr>
      </p:pic>
      <p:sp>
        <p:nvSpPr>
          <p:cNvPr id="7" name="CaixaDeTexto 6">
            <a:extLst>
              <a:ext uri="{FF2B5EF4-FFF2-40B4-BE49-F238E27FC236}">
                <a16:creationId xmlns:a16="http://schemas.microsoft.com/office/drawing/2014/main" id="{31BDCA1E-71ED-D5DE-097D-DBEB39A55B4F}"/>
              </a:ext>
            </a:extLst>
          </p:cNvPr>
          <p:cNvSpPr txBox="1"/>
          <p:nvPr/>
        </p:nvSpPr>
        <p:spPr>
          <a:xfrm>
            <a:off x="6176683" y="680757"/>
            <a:ext cx="5773271" cy="5352299"/>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30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39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40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43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57</a:t>
            </a:r>
          </a:p>
          <a:p>
            <a:pPr algn="just">
              <a:lnSpc>
                <a:spcPct val="115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Matheus investiu R$ 8000,00 em um negócio que renderá 10%, ao mês, no sistema de juros simples. Utilizando o que foi estudado sobre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progressão aritmética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calcule o montante que Matheus terá após um 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4858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D993916-6761-92F5-C847-D83B1B846A7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FA7E38E2-52EC-1D95-B0B1-74714C9356F7}"/>
              </a:ext>
            </a:extLst>
          </p:cNvPr>
          <p:cNvPicPr>
            <a:picLocks noChangeAspect="1"/>
          </p:cNvPicPr>
          <p:nvPr/>
        </p:nvPicPr>
        <p:blipFill>
          <a:blip r:embed="rId2"/>
          <a:stretch>
            <a:fillRect/>
          </a:stretch>
        </p:blipFill>
        <p:spPr>
          <a:xfrm>
            <a:off x="867218" y="626969"/>
            <a:ext cx="4504999" cy="977713"/>
          </a:xfrm>
          <a:prstGeom prst="rect">
            <a:avLst/>
          </a:prstGeom>
        </p:spPr>
      </p:pic>
      <p:pic>
        <p:nvPicPr>
          <p:cNvPr id="5" name="Imagem 4" descr="Interface gráfica do usuário&#10;&#10;Descrição gerada automaticamente com confiança média">
            <a:extLst>
              <a:ext uri="{FF2B5EF4-FFF2-40B4-BE49-F238E27FC236}">
                <a16:creationId xmlns:a16="http://schemas.microsoft.com/office/drawing/2014/main" id="{850B8EC3-52EE-0D21-4BCC-1DA150551D1B}"/>
              </a:ext>
            </a:extLst>
          </p:cNvPr>
          <p:cNvPicPr>
            <a:picLocks noChangeAspect="1"/>
          </p:cNvPicPr>
          <p:nvPr/>
        </p:nvPicPr>
        <p:blipFill rotWithShape="1">
          <a:blip r:embed="rId3"/>
          <a:srcRect t="3468" b="1"/>
          <a:stretch/>
        </p:blipFill>
        <p:spPr bwMode="auto">
          <a:xfrm>
            <a:off x="1632592" y="1604682"/>
            <a:ext cx="2974250" cy="56875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81DD585-D279-C31D-8991-B15D0871EB78}"/>
                  </a:ext>
                </a:extLst>
              </p:cNvPr>
              <p:cNvSpPr txBox="1"/>
              <p:nvPr/>
            </p:nvSpPr>
            <p:spPr>
              <a:xfrm>
                <a:off x="304800" y="2269247"/>
                <a:ext cx="5683624" cy="4092339"/>
              </a:xfrm>
              <a:prstGeom prst="rect">
                <a:avLst/>
              </a:prstGeom>
              <a:noFill/>
            </p:spPr>
            <p:txBody>
              <a:bodyPr wrap="square">
                <a:spAutoFit/>
              </a:bodyPr>
              <a:lstStyle/>
              <a:p>
                <a:pPr algn="ctr">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 GEOMÉTRICA (PG)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 geométrica (PG) é uma sequência numérica onde cada termo, a partir do segundo, é igual ao produto de seu antecessor, com uma constante </a:t>
                </a:r>
                <a14:m>
                  <m:oMath xmlns:m="http://schemas.openxmlformats.org/officeDocument/2006/math">
                    <m:d>
                      <m:d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𝒒</m:t>
                        </m:r>
                      </m:e>
                    </m:d>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chamada razão da PG. Em outras palavras, a razão entre dois termos quaisquer e consecutivos </a:t>
                </a:r>
                <a14:m>
                  <m:oMath xmlns:m="http://schemas.openxmlformats.org/officeDocument/2006/math">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sSub>
                      <m:sSub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de uma PG é uma constante.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81DD585-D279-C31D-8991-B15D0871EB78}"/>
                  </a:ext>
                </a:extLst>
              </p:cNvPr>
              <p:cNvSpPr txBox="1">
                <a:spLocks noRot="1" noChangeAspect="1" noMove="1" noResize="1" noEditPoints="1" noAdjustHandles="1" noChangeArrowheads="1" noChangeShapeType="1" noTextEdit="1"/>
              </p:cNvSpPr>
              <p:nvPr/>
            </p:nvSpPr>
            <p:spPr>
              <a:xfrm>
                <a:off x="304800" y="2269247"/>
                <a:ext cx="5683624" cy="4092339"/>
              </a:xfrm>
              <a:prstGeom prst="rect">
                <a:avLst/>
              </a:prstGeom>
              <a:blipFill>
                <a:blip r:embed="rId4"/>
                <a:stretch>
                  <a:fillRect l="-1609" t="-744" r="-1609" b="-20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0EB59FA-DCEE-7333-3285-6E713A480BC3}"/>
                  </a:ext>
                </a:extLst>
              </p:cNvPr>
              <p:cNvSpPr txBox="1"/>
              <p:nvPr/>
            </p:nvSpPr>
            <p:spPr>
              <a:xfrm>
                <a:off x="6096000" y="752475"/>
                <a:ext cx="6364941" cy="415498"/>
              </a:xfrm>
              <a:prstGeom prst="rect">
                <a:avLst/>
              </a:prstGeom>
              <a:noFill/>
            </p:spPr>
            <p:txBody>
              <a:bodyPr wrap="square">
                <a:spAutoFit/>
              </a:bodyPr>
              <a:lstStyle/>
              <a:p>
                <a:r>
                  <a:rPr lang="pt-BR" sz="2100" b="1"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𝟏𝟔</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𝟑𝟐</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𝟔𝟒</m:t>
                    </m:r>
                    <m:r>
                      <a:rPr lang="pt-BR" sz="21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100" dirty="0"/>
              </a:p>
            </p:txBody>
          </p:sp>
        </mc:Choice>
        <mc:Fallback xmlns="">
          <p:sp>
            <p:nvSpPr>
              <p:cNvPr id="9" name="CaixaDeTexto 8">
                <a:extLst>
                  <a:ext uri="{FF2B5EF4-FFF2-40B4-BE49-F238E27FC236}">
                    <a16:creationId xmlns:a16="http://schemas.microsoft.com/office/drawing/2014/main" id="{B0EB59FA-DCEE-7333-3285-6E713A480BC3}"/>
                  </a:ext>
                </a:extLst>
              </p:cNvPr>
              <p:cNvSpPr txBox="1">
                <a:spLocks noRot="1" noChangeAspect="1" noMove="1" noResize="1" noEditPoints="1" noAdjustHandles="1" noChangeArrowheads="1" noChangeShapeType="1" noTextEdit="1"/>
              </p:cNvSpPr>
              <p:nvPr/>
            </p:nvSpPr>
            <p:spPr>
              <a:xfrm>
                <a:off x="6096000" y="752475"/>
                <a:ext cx="6364941" cy="415498"/>
              </a:xfrm>
              <a:prstGeom prst="rect">
                <a:avLst/>
              </a:prstGeom>
              <a:blipFill>
                <a:blip r:embed="rId5"/>
                <a:stretch>
                  <a:fillRect l="-1149" t="-11594" b="-2463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A2CB5F5C-E531-A6D1-B866-C29DED3D2390}"/>
                  </a:ext>
                </a:extLst>
              </p:cNvPr>
              <p:cNvSpPr txBox="1"/>
              <p:nvPr/>
            </p:nvSpPr>
            <p:spPr>
              <a:xfrm>
                <a:off x="6274071" y="1381066"/>
                <a:ext cx="2622176" cy="2994409"/>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smtClean="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2÷1=2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8</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16</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8=2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32</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16=2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64</m:t>
                      </m:r>
                      <m:r>
                        <a:rPr lang="pt-BR" sz="2300"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32=2</m:t>
                      </m:r>
                    </m:oMath>
                  </m:oMathPara>
                </a14:m>
                <a:endParaRPr lang="pt-BR" sz="2300" dirty="0"/>
              </a:p>
            </p:txBody>
          </p:sp>
        </mc:Choice>
        <mc:Fallback xmlns="">
          <p:sp>
            <p:nvSpPr>
              <p:cNvPr id="11" name="CaixaDeTexto 10">
                <a:extLst>
                  <a:ext uri="{FF2B5EF4-FFF2-40B4-BE49-F238E27FC236}">
                    <a16:creationId xmlns:a16="http://schemas.microsoft.com/office/drawing/2014/main" id="{A2CB5F5C-E531-A6D1-B866-C29DED3D2390}"/>
                  </a:ext>
                </a:extLst>
              </p:cNvPr>
              <p:cNvSpPr txBox="1">
                <a:spLocks noRot="1" noChangeAspect="1" noMove="1" noResize="1" noEditPoints="1" noAdjustHandles="1" noChangeArrowheads="1" noChangeShapeType="1" noTextEdit="1"/>
              </p:cNvSpPr>
              <p:nvPr/>
            </p:nvSpPr>
            <p:spPr>
              <a:xfrm>
                <a:off x="6274071" y="1381066"/>
                <a:ext cx="2622176" cy="2994409"/>
              </a:xfrm>
              <a:prstGeom prst="rect">
                <a:avLst/>
              </a:prstGeom>
              <a:blipFill>
                <a:blip r:embed="rId6"/>
                <a:stretch>
                  <a:fillRect l="-233"/>
                </a:stretch>
              </a:blipFill>
            </p:spPr>
            <p:txBody>
              <a:bodyPr/>
              <a:lstStyle/>
              <a:p>
                <a:r>
                  <a:rPr lang="pt-BR">
                    <a:noFill/>
                  </a:rPr>
                  <a:t> </a:t>
                </a:r>
              </a:p>
            </p:txBody>
          </p:sp>
        </mc:Fallback>
      </mc:AlternateContent>
      <p:cxnSp>
        <p:nvCxnSpPr>
          <p:cNvPr id="13" name="Conector reto 12">
            <a:extLst>
              <a:ext uri="{FF2B5EF4-FFF2-40B4-BE49-F238E27FC236}">
                <a16:creationId xmlns:a16="http://schemas.microsoft.com/office/drawing/2014/main" id="{BC0C7128-22BF-61EB-7182-59550D106E62}"/>
              </a:ext>
            </a:extLst>
          </p:cNvPr>
          <p:cNvCxnSpPr>
            <a:cxnSpLocks/>
          </p:cNvCxnSpPr>
          <p:nvPr/>
        </p:nvCxnSpPr>
        <p:spPr>
          <a:xfrm>
            <a:off x="8292353" y="1381066"/>
            <a:ext cx="0" cy="2934350"/>
          </a:xfrm>
          <a:prstGeom prst="line">
            <a:avLst/>
          </a:prstGeom>
        </p:spPr>
        <p:style>
          <a:lnRef idx="3">
            <a:schemeClr val="accent6"/>
          </a:lnRef>
          <a:fillRef idx="0">
            <a:schemeClr val="accent6"/>
          </a:fillRef>
          <a:effectRef idx="2">
            <a:schemeClr val="accent6"/>
          </a:effectRef>
          <a:fontRef idx="minor">
            <a:schemeClr val="tx1"/>
          </a:fontRef>
        </p:style>
      </p:cxn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E3011940-1126-9769-A4FC-3ACF0770BB57}"/>
                  </a:ext>
                </a:extLst>
              </p:cNvPr>
              <p:cNvSpPr txBox="1"/>
              <p:nvPr/>
            </p:nvSpPr>
            <p:spPr>
              <a:xfrm>
                <a:off x="8399930" y="1797729"/>
                <a:ext cx="2805950" cy="2101024"/>
              </a:xfrm>
              <a:prstGeom prst="rect">
                <a:avLst/>
              </a:prstGeom>
              <a:noFill/>
            </p:spPr>
            <p:txBody>
              <a:bodyPr wrap="square">
                <a:spAutoFit/>
              </a:bodyPr>
              <a:lstStyle/>
              <a:p>
                <a:pPr>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 2; 4; 8; 16; 32; 64;…)</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uma progressão geométrica (PG) de razão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E3011940-1126-9769-A4FC-3ACF0770BB57}"/>
                  </a:ext>
                </a:extLst>
              </p:cNvPr>
              <p:cNvSpPr txBox="1">
                <a:spLocks noRot="1" noChangeAspect="1" noMove="1" noResize="1" noEditPoints="1" noAdjustHandles="1" noChangeArrowheads="1" noChangeShapeType="1" noTextEdit="1"/>
              </p:cNvSpPr>
              <p:nvPr/>
            </p:nvSpPr>
            <p:spPr>
              <a:xfrm>
                <a:off x="8399930" y="1797729"/>
                <a:ext cx="2805950" cy="2101024"/>
              </a:xfrm>
              <a:prstGeom prst="rect">
                <a:avLst/>
              </a:prstGeom>
              <a:blipFill>
                <a:blip r:embed="rId7"/>
                <a:stretch>
                  <a:fillRect l="-3261" t="-1449" r="-29783" b="-492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3D322351-7133-E142-6316-A383B27D4384}"/>
                  </a:ext>
                </a:extLst>
              </p:cNvPr>
              <p:cNvSpPr txBox="1"/>
              <p:nvPr/>
            </p:nvSpPr>
            <p:spPr>
              <a:xfrm>
                <a:off x="6163237" y="4487103"/>
                <a:ext cx="5723963" cy="1866217"/>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Observação 1: Uma PG pode ser finita ou infinita.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Observação 2: Uma PG pode ser crescente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&gt;1</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decrescente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0&lt;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&lt;1</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constante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oscilante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&lt;0</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3D322351-7133-E142-6316-A383B27D4384}"/>
                  </a:ext>
                </a:extLst>
              </p:cNvPr>
              <p:cNvSpPr txBox="1">
                <a:spLocks noRot="1" noChangeAspect="1" noMove="1" noResize="1" noEditPoints="1" noAdjustHandles="1" noChangeArrowheads="1" noChangeShapeType="1" noTextEdit="1"/>
              </p:cNvSpPr>
              <p:nvPr/>
            </p:nvSpPr>
            <p:spPr>
              <a:xfrm>
                <a:off x="6163237" y="4487103"/>
                <a:ext cx="5723963" cy="1866217"/>
              </a:xfrm>
              <a:prstGeom prst="rect">
                <a:avLst/>
              </a:prstGeom>
              <a:blipFill>
                <a:blip r:embed="rId8"/>
                <a:stretch>
                  <a:fillRect l="-1597" t="-1307" r="-1704" b="-6209"/>
                </a:stretch>
              </a:blipFill>
            </p:spPr>
            <p:txBody>
              <a:bodyPr/>
              <a:lstStyle/>
              <a:p>
                <a:r>
                  <a:rPr lang="pt-BR">
                    <a:noFill/>
                  </a:rPr>
                  <a:t> </a:t>
                </a:r>
              </a:p>
            </p:txBody>
          </p:sp>
        </mc:Fallback>
      </mc:AlternateContent>
    </p:spTree>
    <p:extLst>
      <p:ext uri="{BB962C8B-B14F-4D97-AF65-F5344CB8AC3E}">
        <p14:creationId xmlns:p14="http://schemas.microsoft.com/office/powerpoint/2010/main" val="18994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23260A4-38B2-DCB9-20F3-5C88FEB1096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B64E450-D0D3-AD46-23FB-D9ADB6B23422}"/>
                  </a:ext>
                </a:extLst>
              </p:cNvPr>
              <p:cNvSpPr txBox="1"/>
              <p:nvPr/>
            </p:nvSpPr>
            <p:spPr>
              <a:xfrm>
                <a:off x="224119" y="752475"/>
                <a:ext cx="5800164" cy="3718262"/>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Pela definição de progressão geométrica, tem-se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𝟓</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𝟒</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B64E450-D0D3-AD46-23FB-D9ADB6B23422}"/>
                  </a:ext>
                </a:extLst>
              </p:cNvPr>
              <p:cNvSpPr txBox="1">
                <a:spLocks noRot="1" noChangeAspect="1" noMove="1" noResize="1" noEditPoints="1" noAdjustHandles="1" noChangeArrowheads="1" noChangeShapeType="1" noTextEdit="1"/>
              </p:cNvSpPr>
              <p:nvPr/>
            </p:nvSpPr>
            <p:spPr>
              <a:xfrm>
                <a:off x="224119" y="752475"/>
                <a:ext cx="5800164" cy="3718262"/>
              </a:xfrm>
              <a:prstGeom prst="rect">
                <a:avLst/>
              </a:prstGeom>
              <a:blipFill>
                <a:blip r:embed="rId2"/>
                <a:stretch>
                  <a:fillRect l="-1682" t="-984" r="-1577"/>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64540BD8-2753-96A4-7994-3070102A1323}"/>
              </a:ext>
            </a:extLst>
          </p:cNvPr>
          <p:cNvSpPr txBox="1"/>
          <p:nvPr/>
        </p:nvSpPr>
        <p:spPr>
          <a:xfrm>
            <a:off x="224119" y="4470737"/>
            <a:ext cx="5800164" cy="48942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Generalizando: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D7CDC49F-DB95-24F0-6DBE-18389DDA1A7F}"/>
              </a:ext>
            </a:extLst>
          </p:cNvPr>
          <p:cNvSpPr/>
          <p:nvPr/>
        </p:nvSpPr>
        <p:spPr>
          <a:xfrm>
            <a:off x="313765" y="5100918"/>
            <a:ext cx="5602939" cy="824753"/>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4902853-1851-608C-589B-0F5B8647CB38}"/>
                  </a:ext>
                </a:extLst>
              </p:cNvPr>
              <p:cNvSpPr txBox="1"/>
              <p:nvPr/>
            </p:nvSpPr>
            <p:spPr>
              <a:xfrm>
                <a:off x="470648" y="5282461"/>
                <a:ext cx="5307105"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b="1" i="1" smtClean="0">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1" i="1" smtClean="0">
                              <a:solidFill>
                                <a:srgbClr val="00B050"/>
                              </a:solidFill>
                              <a:latin typeface="Cambria Math" panose="02040503050406030204" pitchFamily="18" charset="0"/>
                            </a:rPr>
                            <m:t>𝒏</m:t>
                          </m:r>
                        </m:sub>
                      </m:sSub>
                      <m:r>
                        <a:rPr lang="pt-BR" sz="2400" b="0" i="0">
                          <a:latin typeface="Cambria Math" panose="02040503050406030204" pitchFamily="18" charset="0"/>
                        </a:rPr>
                        <m:t>=</m:t>
                      </m:r>
                      <m:sSub>
                        <m:sSubPr>
                          <m:ctrlPr>
                            <a:rPr lang="pt-BR" sz="2400" b="0" i="1">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0" i="0">
                              <a:latin typeface="Cambria Math" panose="02040503050406030204" pitchFamily="18" charset="0"/>
                            </a:rPr>
                            <m:t>1</m:t>
                          </m:r>
                        </m:sub>
                      </m:sSub>
                      <m:r>
                        <a:rPr lang="pt-BR" sz="2400" b="0" i="0">
                          <a:latin typeface="Cambria Math" panose="02040503050406030204" pitchFamily="18" charset="0"/>
                        </a:rPr>
                        <m:t>∙</m:t>
                      </m:r>
                      <m:sSup>
                        <m:sSupPr>
                          <m:ctrlPr>
                            <a:rPr lang="pt-BR" sz="2400" b="0" i="1">
                              <a:solidFill>
                                <a:srgbClr val="836967"/>
                              </a:solidFill>
                              <a:latin typeface="Cambria Math" panose="02040503050406030204" pitchFamily="18" charset="0"/>
                            </a:rPr>
                          </m:ctrlPr>
                        </m:sSupPr>
                        <m:e>
                          <m:r>
                            <a:rPr lang="pt-BR" sz="2400" b="1" i="1">
                              <a:latin typeface="Cambria Math" panose="02040503050406030204" pitchFamily="18" charset="0"/>
                            </a:rPr>
                            <m:t>𝒒</m:t>
                          </m:r>
                        </m:e>
                        <m:sup>
                          <m:r>
                            <a:rPr lang="pt-BR" sz="2400" b="1" i="1" smtClean="0">
                              <a:solidFill>
                                <a:srgbClr val="00B050"/>
                              </a:solidFill>
                              <a:latin typeface="Cambria Math" panose="02040503050406030204" pitchFamily="18" charset="0"/>
                            </a:rPr>
                            <m:t>𝒏</m:t>
                          </m:r>
                          <m:r>
                            <a:rPr lang="pt-BR" sz="2400" b="0" i="0">
                              <a:solidFill>
                                <a:srgbClr val="00B050"/>
                              </a:solidFill>
                              <a:latin typeface="Cambria Math" panose="02040503050406030204" pitchFamily="18" charset="0"/>
                            </a:rPr>
                            <m:t>−1</m:t>
                          </m:r>
                        </m:sup>
                      </m:sSup>
                    </m:oMath>
                  </m:oMathPara>
                </a14:m>
                <a:endParaRPr lang="pt-BR" sz="2400" dirty="0"/>
              </a:p>
            </p:txBody>
          </p:sp>
        </mc:Choice>
        <mc:Fallback xmlns="">
          <p:sp>
            <p:nvSpPr>
              <p:cNvPr id="9" name="CaixaDeTexto 8">
                <a:extLst>
                  <a:ext uri="{FF2B5EF4-FFF2-40B4-BE49-F238E27FC236}">
                    <a16:creationId xmlns:a16="http://schemas.microsoft.com/office/drawing/2014/main" id="{14902853-1851-608C-589B-0F5B8647CB38}"/>
                  </a:ext>
                </a:extLst>
              </p:cNvPr>
              <p:cNvSpPr txBox="1">
                <a:spLocks noRot="1" noChangeAspect="1" noMove="1" noResize="1" noEditPoints="1" noAdjustHandles="1" noChangeArrowheads="1" noChangeShapeType="1" noTextEdit="1"/>
              </p:cNvSpPr>
              <p:nvPr/>
            </p:nvSpPr>
            <p:spPr>
              <a:xfrm>
                <a:off x="470648" y="5282461"/>
                <a:ext cx="5307105" cy="461665"/>
              </a:xfrm>
              <a:prstGeom prst="rect">
                <a:avLst/>
              </a:prstGeom>
              <a:blipFill>
                <a:blip r:embed="rId3"/>
                <a:stretch>
                  <a:fillRect b="-12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CB2F2C89-560F-6018-597D-DDBC055E357C}"/>
                  </a:ext>
                </a:extLst>
              </p:cNvPr>
              <p:cNvSpPr txBox="1"/>
              <p:nvPr/>
            </p:nvSpPr>
            <p:spPr>
              <a:xfrm>
                <a:off x="6167718" y="752475"/>
                <a:ext cx="5692588" cy="2570960"/>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PG</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 de uma PG</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ordem (posição) do termo</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14:m>
                  <m:oMath xmlns:m="http://schemas.openxmlformats.org/officeDocument/2006/math">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400" b="1"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razão da PG.</a:t>
                </a:r>
                <a:endParaRPr lang="pt-BR" sz="2400" dirty="0"/>
              </a:p>
            </p:txBody>
          </p:sp>
        </mc:Choice>
        <mc:Fallback xmlns="">
          <p:sp>
            <p:nvSpPr>
              <p:cNvPr id="11" name="CaixaDeTexto 10">
                <a:extLst>
                  <a:ext uri="{FF2B5EF4-FFF2-40B4-BE49-F238E27FC236}">
                    <a16:creationId xmlns:a16="http://schemas.microsoft.com/office/drawing/2014/main" id="{CB2F2C89-560F-6018-597D-DDBC055E357C}"/>
                  </a:ext>
                </a:extLst>
              </p:cNvPr>
              <p:cNvSpPr txBox="1">
                <a:spLocks noRot="1" noChangeAspect="1" noMove="1" noResize="1" noEditPoints="1" noAdjustHandles="1" noChangeArrowheads="1" noChangeShapeType="1" noTextEdit="1"/>
              </p:cNvSpPr>
              <p:nvPr/>
            </p:nvSpPr>
            <p:spPr>
              <a:xfrm>
                <a:off x="6167718" y="752475"/>
                <a:ext cx="5692588" cy="2570960"/>
              </a:xfrm>
              <a:prstGeom prst="rect">
                <a:avLst/>
              </a:prstGeom>
              <a:blipFill>
                <a:blip r:embed="rId4"/>
                <a:stretch>
                  <a:fillRect l="-1713" t="-948" b="-426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EDC334C7-9C72-FE83-78DB-56B4D21831CD}"/>
                  </a:ext>
                </a:extLst>
              </p:cNvPr>
              <p:cNvSpPr txBox="1"/>
              <p:nvPr/>
            </p:nvSpPr>
            <p:spPr>
              <a:xfrm>
                <a:off x="6167719" y="3429000"/>
                <a:ext cx="5692588" cy="2923557"/>
              </a:xfrm>
              <a:prstGeom prst="rect">
                <a:avLst/>
              </a:prstGeom>
              <a:noFill/>
            </p:spPr>
            <p:txBody>
              <a:bodyPr wrap="square">
                <a:spAutoFit/>
              </a:bodyPr>
              <a:lstStyle/>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 permite determinar qualquer termo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 uma PG, sendo conhecidos seu primeiro termo e sua razão.</a:t>
                </a:r>
              </a:p>
              <a:p>
                <a:pPr indent="358775" algn="just">
                  <a:lnSpc>
                    <a:spcPct val="115000"/>
                  </a:lnSpc>
                  <a:spcAft>
                    <a:spcPts val="800"/>
                  </a:spcAft>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14:m>
                  <m:oMath xmlns:m="http://schemas.openxmlformats.org/officeDocument/2006/math">
                    <m:r>
                      <a:rPr lang="pt-BR" sz="2400" b="1"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EDC334C7-9C72-FE83-78DB-56B4D21831CD}"/>
                  </a:ext>
                </a:extLst>
              </p:cNvPr>
              <p:cNvSpPr txBox="1">
                <a:spLocks noRot="1" noChangeAspect="1" noMove="1" noResize="1" noEditPoints="1" noAdjustHandles="1" noChangeArrowheads="1" noChangeShapeType="1" noTextEdit="1"/>
              </p:cNvSpPr>
              <p:nvPr/>
            </p:nvSpPr>
            <p:spPr>
              <a:xfrm>
                <a:off x="6167719" y="3429000"/>
                <a:ext cx="5692588" cy="2923557"/>
              </a:xfrm>
              <a:prstGeom prst="rect">
                <a:avLst/>
              </a:prstGeom>
              <a:blipFill>
                <a:blip r:embed="rId5"/>
                <a:stretch>
                  <a:fillRect l="-1713" t="-835" r="-1606"/>
                </a:stretch>
              </a:blipFill>
            </p:spPr>
            <p:txBody>
              <a:bodyPr/>
              <a:lstStyle/>
              <a:p>
                <a:r>
                  <a:rPr lang="pt-BR">
                    <a:noFill/>
                  </a:rPr>
                  <a:t> </a:t>
                </a:r>
              </a:p>
            </p:txBody>
          </p:sp>
        </mc:Fallback>
      </mc:AlternateContent>
    </p:spTree>
    <p:extLst>
      <p:ext uri="{BB962C8B-B14F-4D97-AF65-F5344CB8AC3E}">
        <p14:creationId xmlns:p14="http://schemas.microsoft.com/office/powerpoint/2010/main" val="2126664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78E7B7B-F3F3-1D6D-4B05-D8F13EAAD936}"/>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3C5B2EC-E636-BA5F-F9F4-C92F2A6CEBCE}"/>
                  </a:ext>
                </a:extLst>
              </p:cNvPr>
              <p:cNvSpPr txBox="1"/>
              <p:nvPr/>
            </p:nvSpPr>
            <p:spPr>
              <a:xfrm>
                <a:off x="295837" y="752475"/>
                <a:ext cx="5719480" cy="512345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Calcule o </a:t>
                </a:r>
                <a:r>
                  <a:rPr lang="pt-BR" sz="24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décimo termo</a:t>
                </a:r>
                <a:r>
                  <a:rPr lang="pt-BR" sz="24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da sequência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 4; 8; 16;…)</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décimo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pois, </a:t>
                </a:r>
              </a:p>
              <a:p>
                <a:pPr algn="just">
                  <a:lnSpc>
                    <a:spcPct val="115000"/>
                  </a:lnSpc>
                  <a:spcAft>
                    <a:spcPts val="800"/>
                  </a:spcAft>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4÷2</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8÷4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16÷8</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3C5B2EC-E636-BA5F-F9F4-C92F2A6CEBCE}"/>
                  </a:ext>
                </a:extLst>
              </p:cNvPr>
              <p:cNvSpPr txBox="1">
                <a:spLocks noRot="1" noChangeAspect="1" noMove="1" noResize="1" noEditPoints="1" noAdjustHandles="1" noChangeArrowheads="1" noChangeShapeType="1" noTextEdit="1"/>
              </p:cNvSpPr>
              <p:nvPr/>
            </p:nvSpPr>
            <p:spPr>
              <a:xfrm>
                <a:off x="295837" y="752475"/>
                <a:ext cx="5719480" cy="5123454"/>
              </a:xfrm>
              <a:prstGeom prst="rect">
                <a:avLst/>
              </a:prstGeom>
              <a:blipFill>
                <a:blip r:embed="rId2"/>
                <a:stretch>
                  <a:fillRect l="-1706" t="-595" r="-159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9CF8DBE-12BF-C80A-EA7F-58DD3465F3DD}"/>
                  </a:ext>
                </a:extLst>
              </p:cNvPr>
              <p:cNvSpPr txBox="1"/>
              <p:nvPr/>
            </p:nvSpPr>
            <p:spPr>
              <a:xfrm>
                <a:off x="6176684" y="752475"/>
                <a:ext cx="5719478" cy="3256276"/>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Assim,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9</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=1024</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19CF8DBE-12BF-C80A-EA7F-58DD3465F3DD}"/>
                  </a:ext>
                </a:extLst>
              </p:cNvPr>
              <p:cNvSpPr txBox="1">
                <a:spLocks noRot="1" noChangeAspect="1" noMove="1" noResize="1" noEditPoints="1" noAdjustHandles="1" noChangeArrowheads="1" noChangeShapeType="1" noTextEdit="1"/>
              </p:cNvSpPr>
              <p:nvPr/>
            </p:nvSpPr>
            <p:spPr>
              <a:xfrm>
                <a:off x="6176684" y="752475"/>
                <a:ext cx="5719478" cy="3256276"/>
              </a:xfrm>
              <a:prstGeom prst="rect">
                <a:avLst/>
              </a:prstGeom>
              <a:blipFill>
                <a:blip r:embed="rId3"/>
                <a:stretch>
                  <a:fillRect l="-1599" t="-74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BEF5934-8690-A77B-AD19-819CCEDDBB38}"/>
                  </a:ext>
                </a:extLst>
              </p:cNvPr>
              <p:cNvSpPr txBox="1"/>
              <p:nvPr/>
            </p:nvSpPr>
            <p:spPr>
              <a:xfrm>
                <a:off x="6176684" y="4008751"/>
                <a:ext cx="5719473" cy="1763624"/>
              </a:xfrm>
              <a:prstGeom prst="rect">
                <a:avLst/>
              </a:prstGeom>
              <a:noFill/>
            </p:spPr>
            <p:txBody>
              <a:bodyPr wrap="square">
                <a:spAutoFit/>
              </a:bodyPr>
              <a:lstStyle/>
              <a:p>
                <a:pPr indent="358775"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Observação: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termo geral da PG nos permite determinar o primeiro termo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ordem </a:t>
                </a:r>
                <a14:m>
                  <m:oMath xmlns:m="http://schemas.openxmlformats.org/officeDocument/2006/math">
                    <m:d>
                      <m:d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 um termo ou a razão </a:t>
                </a:r>
                <a14:m>
                  <m:oMath xmlns:m="http://schemas.openxmlformats.org/officeDocument/2006/math">
                    <m:d>
                      <m:d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depender dos elementos conhecidos.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DBEF5934-8690-A77B-AD19-819CCEDDBB38}"/>
                  </a:ext>
                </a:extLst>
              </p:cNvPr>
              <p:cNvSpPr txBox="1">
                <a:spLocks noRot="1" noChangeAspect="1" noMove="1" noResize="1" noEditPoints="1" noAdjustHandles="1" noChangeArrowheads="1" noChangeShapeType="1" noTextEdit="1"/>
              </p:cNvSpPr>
              <p:nvPr/>
            </p:nvSpPr>
            <p:spPr>
              <a:xfrm>
                <a:off x="6176684" y="4008751"/>
                <a:ext cx="5719473" cy="1763624"/>
              </a:xfrm>
              <a:prstGeom prst="rect">
                <a:avLst/>
              </a:prstGeom>
              <a:blipFill>
                <a:blip r:embed="rId4"/>
                <a:stretch>
                  <a:fillRect l="-1599" t="-1730" r="-1706" b="-6920"/>
                </a:stretch>
              </a:blipFill>
            </p:spPr>
            <p:txBody>
              <a:bodyPr/>
              <a:lstStyle/>
              <a:p>
                <a:r>
                  <a:rPr lang="pt-BR">
                    <a:noFill/>
                  </a:rPr>
                  <a:t> </a:t>
                </a:r>
              </a:p>
            </p:txBody>
          </p:sp>
        </mc:Fallback>
      </mc:AlternateContent>
    </p:spTree>
    <p:extLst>
      <p:ext uri="{BB962C8B-B14F-4D97-AF65-F5344CB8AC3E}">
        <p14:creationId xmlns:p14="http://schemas.microsoft.com/office/powerpoint/2010/main" val="41309139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49B6E4F-15DD-A734-74BB-C6170D5B0E4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AB356A9-E9F7-5270-D742-2B529A0D06F3}"/>
                  </a:ext>
                </a:extLst>
              </p:cNvPr>
              <p:cNvSpPr txBox="1"/>
              <p:nvPr/>
            </p:nvSpPr>
            <p:spPr>
              <a:xfrm>
                <a:off x="268941" y="752475"/>
                <a:ext cx="5737412" cy="2676567"/>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Observação: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termo geral da PG nos permite determinar o primeiro termo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ordem </a:t>
                </a:r>
                <a14:m>
                  <m:oMath xmlns:m="http://schemas.openxmlformats.org/officeDocument/2006/math">
                    <m:d>
                      <m:d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 um termo ou a razão </a:t>
                </a:r>
                <a14:m>
                  <m:oMath xmlns:m="http://schemas.openxmlformats.org/officeDocument/2006/math">
                    <m:d>
                      <m:d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depender dos elementos conhecidos.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05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AB356A9-E9F7-5270-D742-2B529A0D06F3}"/>
                  </a:ext>
                </a:extLst>
              </p:cNvPr>
              <p:cNvSpPr txBox="1">
                <a:spLocks noRot="1" noChangeAspect="1" noMove="1" noResize="1" noEditPoints="1" noAdjustHandles="1" noChangeArrowheads="1" noChangeShapeType="1" noTextEdit="1"/>
              </p:cNvSpPr>
              <p:nvPr/>
            </p:nvSpPr>
            <p:spPr>
              <a:xfrm>
                <a:off x="268941" y="752475"/>
                <a:ext cx="5737412" cy="2676567"/>
              </a:xfrm>
              <a:prstGeom prst="rect">
                <a:avLst/>
              </a:prstGeom>
              <a:blipFill>
                <a:blip r:embed="rId2"/>
                <a:stretch>
                  <a:fillRect l="-1594" t="-1136" r="-17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12EBE26-3335-2B62-22B6-BFA55AF375D3}"/>
                  </a:ext>
                </a:extLst>
              </p:cNvPr>
              <p:cNvSpPr txBox="1"/>
              <p:nvPr/>
            </p:nvSpPr>
            <p:spPr>
              <a:xfrm>
                <a:off x="268941" y="3346629"/>
                <a:ext cx="5782236" cy="914161"/>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Determine o </a:t>
                </a:r>
                <a:r>
                  <a:rPr lang="pt-BR" sz="24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primeiro termo</a:t>
                </a:r>
                <a:r>
                  <a:rPr lang="pt-BR" sz="24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 uma PG em que o sexto termo é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 razão é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12EBE26-3335-2B62-22B6-BFA55AF375D3}"/>
                  </a:ext>
                </a:extLst>
              </p:cNvPr>
              <p:cNvSpPr txBox="1">
                <a:spLocks noRot="1" noChangeAspect="1" noMove="1" noResize="1" noEditPoints="1" noAdjustHandles="1" noChangeArrowheads="1" noChangeShapeType="1" noTextEdit="1"/>
              </p:cNvSpPr>
              <p:nvPr/>
            </p:nvSpPr>
            <p:spPr>
              <a:xfrm>
                <a:off x="268941" y="3346629"/>
                <a:ext cx="5782236" cy="914161"/>
              </a:xfrm>
              <a:prstGeom prst="rect">
                <a:avLst/>
              </a:prstGeom>
              <a:blipFill>
                <a:blip r:embed="rId3"/>
                <a:stretch>
                  <a:fillRect l="-1581" t="-3333" r="-1581" b="-14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5F4694F-7C2B-A97A-3D88-E7781DBC4837}"/>
                  </a:ext>
                </a:extLst>
              </p:cNvPr>
              <p:cNvSpPr txBox="1"/>
              <p:nvPr/>
            </p:nvSpPr>
            <p:spPr>
              <a:xfrm>
                <a:off x="268941" y="4351777"/>
                <a:ext cx="4527175" cy="2043636"/>
              </a:xfrm>
              <a:prstGeom prst="rect">
                <a:avLst/>
              </a:prstGeom>
              <a:noFill/>
            </p:spPr>
            <p:txBody>
              <a:bodyPr wrap="square">
                <a:spAutoFit/>
              </a:bodyPr>
              <a:lstStyle/>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400" dirty="0"/>
              </a:p>
            </p:txBody>
          </p:sp>
        </mc:Choice>
        <mc:Fallback xmlns="">
          <p:sp>
            <p:nvSpPr>
              <p:cNvPr id="8" name="CaixaDeTexto 7">
                <a:extLst>
                  <a:ext uri="{FF2B5EF4-FFF2-40B4-BE49-F238E27FC236}">
                    <a16:creationId xmlns:a16="http://schemas.microsoft.com/office/drawing/2014/main" id="{D5F4694F-7C2B-A97A-3D88-E7781DBC4837}"/>
                  </a:ext>
                </a:extLst>
              </p:cNvPr>
              <p:cNvSpPr txBox="1">
                <a:spLocks noRot="1" noChangeAspect="1" noMove="1" noResize="1" noEditPoints="1" noAdjustHandles="1" noChangeArrowheads="1" noChangeShapeType="1" noTextEdit="1"/>
              </p:cNvSpPr>
              <p:nvPr/>
            </p:nvSpPr>
            <p:spPr>
              <a:xfrm>
                <a:off x="268941" y="4351777"/>
                <a:ext cx="4527175" cy="2043636"/>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A40B1AF-D54E-D8E8-A77A-C45ACC2E1898}"/>
                  </a:ext>
                </a:extLst>
              </p:cNvPr>
              <p:cNvSpPr txBox="1"/>
              <p:nvPr/>
            </p:nvSpPr>
            <p:spPr>
              <a:xfrm>
                <a:off x="7521390" y="752475"/>
                <a:ext cx="3980328" cy="4700518"/>
              </a:xfrm>
              <a:prstGeom prst="rect">
                <a:avLst/>
              </a:prstGeom>
              <a:noFill/>
            </p:spPr>
            <p:txBody>
              <a:bodyPr wrap="square">
                <a:spAutoFit/>
              </a:bodyPr>
              <a:lstStyle/>
              <a:p>
                <a:pPr algn="ctr">
                  <a:lnSpc>
                    <a:spcPct val="150000"/>
                  </a:lnSpc>
                  <a:spcBef>
                    <a:spcPts val="300"/>
                  </a:spcBef>
                  <a:spcAft>
                    <a:spcPts val="300"/>
                  </a:spcAft>
                  <a:tabLst>
                    <a:tab pos="0" algn="l"/>
                  </a:tabLst>
                </a:pPr>
                <a14:m>
                  <m:oMathPara xmlns:m="http://schemas.openxmlformats.org/officeDocument/2006/math">
                    <m:oMathParaPr>
                      <m:jc m:val="left"/>
                    </m:oMathParaPr>
                    <m:oMath xmlns:m="http://schemas.openxmlformats.org/officeDocument/2006/math">
                      <m:sSub>
                        <m:sSubPr>
                          <m:ctrlPr>
                            <a:rPr lang="pt-BR" sz="24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Bef>
                    <a:spcPts val="300"/>
                  </a:spcBef>
                  <a:spcAft>
                    <a:spcPts val="300"/>
                  </a:spcAft>
                  <a:tabLst>
                    <a:tab pos="0" algn="l"/>
                  </a:tabLs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Bef>
                    <a:spcPts val="300"/>
                  </a:spcBef>
                  <a:spcAft>
                    <a:spcPts val="300"/>
                  </a:spcAft>
                  <a:tabLst>
                    <a:tab pos="0" algn="l"/>
                  </a:tabLs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Bef>
                    <a:spcPts val="300"/>
                  </a:spcBef>
                  <a:spcAft>
                    <a:spcPts val="300"/>
                  </a:spcAft>
                  <a:tabLst>
                    <a:tab pos="0" algn="l"/>
                  </a:tabLst>
                </a:pPr>
                <a14:m>
                  <m:oMathPara xmlns:m="http://schemas.openxmlformats.org/officeDocument/2006/math">
                    <m:oMathParaPr>
                      <m:jc m:val="left"/>
                    </m:oMathParaPr>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Bef>
                    <a:spcPts val="300"/>
                  </a:spcBef>
                  <a:spcAft>
                    <a:spcPts val="300"/>
                  </a:spcAft>
                  <a:tabLst>
                    <a:tab pos="0" algn="l"/>
                  </a:tabLs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243∙</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Bef>
                    <a:spcPts val="300"/>
                  </a:spcBef>
                  <a:spcAft>
                    <a:spcPts val="300"/>
                  </a:spcAft>
                  <a:tabLst>
                    <a:tab pos="0" algn="l"/>
                  </a:tabLs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729</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243</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tabLst>
                    <a:tab pos="0" algn="l"/>
                  </a:tabLst>
                </a:pPr>
                <a14:m>
                  <m:oMathPara xmlns:m="http://schemas.openxmlformats.org/officeDocument/2006/math">
                    <m:oMathParaPr>
                      <m:jc m:val="left"/>
                    </m:oMathParaPr>
                    <m:oMath xmlns:m="http://schemas.openxmlformats.org/officeDocument/2006/math">
                      <m:sSub>
                        <m:sSub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400" dirty="0"/>
              </a:p>
            </p:txBody>
          </p:sp>
        </mc:Choice>
        <mc:Fallback xmlns="">
          <p:sp>
            <p:nvSpPr>
              <p:cNvPr id="10" name="CaixaDeTexto 9">
                <a:extLst>
                  <a:ext uri="{FF2B5EF4-FFF2-40B4-BE49-F238E27FC236}">
                    <a16:creationId xmlns:a16="http://schemas.microsoft.com/office/drawing/2014/main" id="{EA40B1AF-D54E-D8E8-A77A-C45ACC2E1898}"/>
                  </a:ext>
                </a:extLst>
              </p:cNvPr>
              <p:cNvSpPr txBox="1">
                <a:spLocks noRot="1" noChangeAspect="1" noMove="1" noResize="1" noEditPoints="1" noAdjustHandles="1" noChangeArrowheads="1" noChangeShapeType="1" noTextEdit="1"/>
              </p:cNvSpPr>
              <p:nvPr/>
            </p:nvSpPr>
            <p:spPr>
              <a:xfrm>
                <a:off x="7521390" y="752475"/>
                <a:ext cx="3980328" cy="4700518"/>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993068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A68A3AD-4759-D8B8-F844-063F530DF31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BC71B3FC-BE77-B614-EC83-E00400EC705D}"/>
              </a:ext>
            </a:extLst>
          </p:cNvPr>
          <p:cNvPicPr>
            <a:picLocks noChangeAspect="1"/>
          </p:cNvPicPr>
          <p:nvPr/>
        </p:nvPicPr>
        <p:blipFill>
          <a:blip r:embed="rId2"/>
          <a:srcRect t="4154" b="-1"/>
          <a:stretch/>
        </p:blipFill>
        <p:spPr>
          <a:xfrm>
            <a:off x="1111624" y="634306"/>
            <a:ext cx="3523127" cy="607381"/>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092188C-858E-8537-E708-29DA3F5E1DEF}"/>
                  </a:ext>
                </a:extLst>
              </p:cNvPr>
              <p:cNvSpPr txBox="1"/>
              <p:nvPr/>
            </p:nvSpPr>
            <p:spPr>
              <a:xfrm>
                <a:off x="259977" y="1153582"/>
                <a:ext cx="5773264" cy="5552610"/>
              </a:xfrm>
              <a:prstGeom prst="rect">
                <a:avLst/>
              </a:prstGeom>
              <a:noFill/>
            </p:spPr>
            <p:txBody>
              <a:bodyPr wrap="square">
                <a:spAutoFit/>
              </a:bodyPr>
              <a:lstStyle/>
              <a:p>
                <a:pPr>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Faça o que se pede para cada caso,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Assinale as sequências numéricas que representam uma progressão.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 8;11; 14; 17; 20)</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8; 12; 20; 30; 41)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32</m:t>
                            </m:r>
                          </m:den>
                        </m:f>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−2; 4; −8; 16; −32; 64; −128;…)</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 3; 5; 7; 11; 13; 17; 19; 23; 29;…)</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 11; 22; 33; 44; 55; 66;…)</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9</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27</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243</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729</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64</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2187</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128</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6561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256</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092188C-858E-8537-E708-29DA3F5E1DEF}"/>
                  </a:ext>
                </a:extLst>
              </p:cNvPr>
              <p:cNvSpPr txBox="1">
                <a:spLocks noRot="1" noChangeAspect="1" noMove="1" noResize="1" noEditPoints="1" noAdjustHandles="1" noChangeArrowheads="1" noChangeShapeType="1" noTextEdit="1"/>
              </p:cNvSpPr>
              <p:nvPr/>
            </p:nvSpPr>
            <p:spPr>
              <a:xfrm>
                <a:off x="259977" y="1153582"/>
                <a:ext cx="5773264" cy="5552610"/>
              </a:xfrm>
              <a:prstGeom prst="rect">
                <a:avLst/>
              </a:prstGeom>
              <a:blipFill>
                <a:blip r:embed="rId3"/>
                <a:stretch>
                  <a:fillRect l="-1690" t="-988" r="-1584"/>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26EB203B-4AD9-817B-9077-6EF5C73C1B6F}"/>
              </a:ext>
            </a:extLst>
          </p:cNvPr>
          <p:cNvSpPr txBox="1"/>
          <p:nvPr/>
        </p:nvSpPr>
        <p:spPr>
          <a:xfrm>
            <a:off x="6158760" y="752475"/>
            <a:ext cx="5773263" cy="3770328"/>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Das sequências assinaladas, na letra a), classifique em progressões aritméticas e não aritméticas.</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Complete: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As sequências assinaladas e classificadas como não aritméticas, na letra b), são chamadas de progressões ______________.</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51860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AB9A77D-48F7-0893-2315-11914193033E}"/>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C65983F0-624C-57C7-3EA2-673539E85766}"/>
                  </a:ext>
                </a:extLst>
              </p:cNvPr>
              <p:cNvSpPr txBox="1"/>
              <p:nvPr/>
            </p:nvSpPr>
            <p:spPr>
              <a:xfrm>
                <a:off x="233090" y="580720"/>
                <a:ext cx="5647758" cy="6135269"/>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Faça o que se pede para cada caso,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Escreva os três próximos termos de cada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6 ;12;24;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(2;10;50;250;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 −6; −18; −54;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 −6;18; −54;162;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( 3; 1;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9</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27</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Para cada sequência da letra a) realize as seguintes operações: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6 ;12;24;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6÷3=</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12÷6=</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24÷12=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C65983F0-624C-57C7-3EA2-673539E85766}"/>
                  </a:ext>
                </a:extLst>
              </p:cNvPr>
              <p:cNvSpPr txBox="1">
                <a:spLocks noRot="1" noChangeAspect="1" noMove="1" noResize="1" noEditPoints="1" noAdjustHandles="1" noChangeArrowheads="1" noChangeShapeType="1" noTextEdit="1"/>
              </p:cNvSpPr>
              <p:nvPr/>
            </p:nvSpPr>
            <p:spPr>
              <a:xfrm>
                <a:off x="233090" y="580720"/>
                <a:ext cx="5647758" cy="6135269"/>
              </a:xfrm>
              <a:prstGeom prst="rect">
                <a:avLst/>
              </a:prstGeom>
              <a:blipFill>
                <a:blip r:embed="rId2"/>
                <a:stretch>
                  <a:fillRect l="-1726" t="-993" r="-539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771AC75-E993-0D9A-B6E5-4D140807C936}"/>
                  </a:ext>
                </a:extLst>
              </p:cNvPr>
              <p:cNvSpPr txBox="1"/>
              <p:nvPr/>
            </p:nvSpPr>
            <p:spPr>
              <a:xfrm>
                <a:off x="6239439" y="580720"/>
                <a:ext cx="5719470" cy="6124754"/>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14:m>
                  <m:oMath xmlns:m="http://schemas.openxmlformats.org/officeDocument/2006/math">
                    <m: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t>(2;10;50;250;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50÷10=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250÷50=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 −6; −18; −54; _____ ; _____ ; _____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−18</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−18</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 −6;18; −54;162; _____ ; ____ ; ____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18÷</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÷18=</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162÷</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771AC75-E993-0D9A-B6E5-4D140807C936}"/>
                  </a:ext>
                </a:extLst>
              </p:cNvPr>
              <p:cNvSpPr txBox="1">
                <a:spLocks noRot="1" noChangeAspect="1" noMove="1" noResize="1" noEditPoints="1" noAdjustHandles="1" noChangeArrowheads="1" noChangeShapeType="1" noTextEdit="1"/>
              </p:cNvSpPr>
              <p:nvPr/>
            </p:nvSpPr>
            <p:spPr>
              <a:xfrm>
                <a:off x="6239439" y="580720"/>
                <a:ext cx="5719470" cy="6124754"/>
              </a:xfrm>
              <a:prstGeom prst="rect">
                <a:avLst/>
              </a:prstGeom>
              <a:blipFill>
                <a:blip r:embed="rId3"/>
                <a:stretch>
                  <a:fillRect l="-1706" t="-1095" r="-2026"/>
                </a:stretch>
              </a:blipFill>
            </p:spPr>
            <p:txBody>
              <a:bodyPr/>
              <a:lstStyle/>
              <a:p>
                <a:r>
                  <a:rPr lang="pt-BR">
                    <a:noFill/>
                  </a:rPr>
                  <a:t> </a:t>
                </a:r>
              </a:p>
            </p:txBody>
          </p:sp>
        </mc:Fallback>
      </mc:AlternateContent>
    </p:spTree>
    <p:extLst>
      <p:ext uri="{BB962C8B-B14F-4D97-AF65-F5344CB8AC3E}">
        <p14:creationId xmlns:p14="http://schemas.microsoft.com/office/powerpoint/2010/main" val="3718616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656CA0A-6A94-CBF5-72A3-CE0160609A94}"/>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B648AA1-11F3-3017-2FC0-BC70CEF08020}"/>
                  </a:ext>
                </a:extLst>
              </p:cNvPr>
              <p:cNvSpPr txBox="1"/>
              <p:nvPr/>
            </p:nvSpPr>
            <p:spPr>
              <a:xfrm>
                <a:off x="313767" y="644899"/>
                <a:ext cx="5719478" cy="5965159"/>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14:m>
                  <m:oMath xmlns:m="http://schemas.openxmlformats.org/officeDocument/2006/math">
                    <m:d>
                      <m:d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1;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9</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27</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_____ ; _____ ; _____ </m:t>
                        </m:r>
                      </m:e>
                    </m:d>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1÷3=</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27</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400" kern="100" dirty="0">
                  <a:latin typeface="Arial Narrow" panose="020B0606020202030204" pitchFamily="34" charset="0"/>
                  <a:ea typeface="Times New Roman" panose="02020603050405020304" pitchFamily="18" charset="0"/>
                  <a:cs typeface="Arial" panose="020B0604020202020204" pitchFamily="34" charset="0"/>
                </a:endParaRPr>
              </a:p>
              <a:p>
                <a:pPr algn="just">
                  <a:spcAft>
                    <a:spcPts val="800"/>
                  </a:spcAft>
                </a:pPr>
                <a:endParaRPr lang="pt-BR" sz="500" kern="100" dirty="0">
                  <a:latin typeface="Arial Narrow" panose="020B0606020202030204" pitchFamily="34" charset="0"/>
                  <a:ea typeface="Calibri" panose="020F0502020204030204" pitchFamily="34" charset="0"/>
                  <a:cs typeface="Arial" panose="020B0604020202020204" pitchFamily="34"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Complete: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Todas essas sequências são denominadas de progressões ______________.</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 6 ;12;24; ___ ; ___ ; ___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50</m:t>
                    </m:r>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250; ___ ; ___ ; ___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B648AA1-11F3-3017-2FC0-BC70CEF08020}"/>
                  </a:ext>
                </a:extLst>
              </p:cNvPr>
              <p:cNvSpPr txBox="1">
                <a:spLocks noRot="1" noChangeAspect="1" noMove="1" noResize="1" noEditPoints="1" noAdjustHandles="1" noChangeArrowheads="1" noChangeShapeType="1" noTextEdit="1"/>
              </p:cNvSpPr>
              <p:nvPr/>
            </p:nvSpPr>
            <p:spPr>
              <a:xfrm>
                <a:off x="313767" y="644899"/>
                <a:ext cx="5719478" cy="5965159"/>
              </a:xfrm>
              <a:prstGeom prst="rect">
                <a:avLst/>
              </a:prstGeom>
              <a:blipFill>
                <a:blip r:embed="rId2"/>
                <a:stretch>
                  <a:fillRect l="-1704" r="-1597" b="-132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3944F6B-B426-772A-C880-8940DA4B5211}"/>
                  </a:ext>
                </a:extLst>
              </p:cNvPr>
              <p:cNvSpPr txBox="1"/>
              <p:nvPr/>
            </p:nvSpPr>
            <p:spPr>
              <a:xfrm>
                <a:off x="6203576" y="644899"/>
                <a:ext cx="5764298" cy="4279120"/>
              </a:xfrm>
              <a:prstGeom prst="rect">
                <a:avLst/>
              </a:prstGeom>
              <a:noFill/>
            </p:spPr>
            <p:txBody>
              <a:bodyPr wrap="square">
                <a:spAutoFit/>
              </a:bodyPr>
              <a:lstStyle/>
              <a:p>
                <a:pPr lvl="0" indent="358775" algn="just">
                  <a:lnSpc>
                    <a:spcPct val="107000"/>
                  </a:lnSpc>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−54</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latin typeface="Cambria Math" panose="02040503050406030204" pitchFamily="18" charset="0"/>
                        <a:ea typeface="Calibri" panose="020F0502020204030204" pitchFamily="34" charset="0"/>
                        <a:cs typeface="Times New Roman" panose="02020603050405020304" pitchFamily="18" charset="0"/>
                      </a:rPr>
                      <m:t>____</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latin typeface="Cambria Math" panose="02040503050406030204" pitchFamily="18" charset="0"/>
                        <a:ea typeface="Calibri" panose="020F0502020204030204" pitchFamily="34" charset="0"/>
                        <a:cs typeface="Times New Roman" panose="02020603050405020304" pitchFamily="18" charset="0"/>
                      </a:rPr>
                      <m:t>____</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latin typeface="Cambria Math" panose="02040503050406030204" pitchFamily="18" charset="0"/>
                        <a:ea typeface="Calibri" panose="020F0502020204030204" pitchFamily="34" charset="0"/>
                        <a:cs typeface="Times New Roman" panose="02020603050405020304" pitchFamily="18" charset="0"/>
                      </a:rPr>
                      <m:t>____)</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lnSpc>
                    <a:spcPct val="107000"/>
                  </a:lnSpc>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−54</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162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____</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____</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____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den>
                        </m:f>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27</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latin typeface="Cambria Math" panose="02040503050406030204" pitchFamily="18" charset="0"/>
                            <a:ea typeface="Calibri" panose="020F0502020204030204" pitchFamily="34" charset="0"/>
                            <a:cs typeface="Times New Roman" panose="02020603050405020304" pitchFamily="18" charset="0"/>
                          </a:rPr>
                          <m:t>____,____,____</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Descreva com suas palavras o procedimento para determinar a razão </a:t>
                </a:r>
                <a14:m>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 uma progressão geométrica.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B3944F6B-B426-772A-C880-8940DA4B5211}"/>
                  </a:ext>
                </a:extLst>
              </p:cNvPr>
              <p:cNvSpPr txBox="1">
                <a:spLocks noRot="1" noChangeAspect="1" noMove="1" noResize="1" noEditPoints="1" noAdjustHandles="1" noChangeArrowheads="1" noChangeShapeType="1" noTextEdit="1"/>
              </p:cNvSpPr>
              <p:nvPr/>
            </p:nvSpPr>
            <p:spPr>
              <a:xfrm>
                <a:off x="6203576" y="644899"/>
                <a:ext cx="5764298" cy="4279120"/>
              </a:xfrm>
              <a:prstGeom prst="rect">
                <a:avLst/>
              </a:prstGeom>
              <a:blipFill>
                <a:blip r:embed="rId3"/>
                <a:stretch>
                  <a:fillRect l="-1693" t="-1282" r="-1587" b="-2137"/>
                </a:stretch>
              </a:blipFill>
            </p:spPr>
            <p:txBody>
              <a:bodyPr/>
              <a:lstStyle/>
              <a:p>
                <a:r>
                  <a:rPr lang="pt-BR">
                    <a:noFill/>
                  </a:rPr>
                  <a:t> </a:t>
                </a:r>
              </a:p>
            </p:txBody>
          </p:sp>
        </mc:Fallback>
      </mc:AlternateContent>
    </p:spTree>
    <p:extLst>
      <p:ext uri="{BB962C8B-B14F-4D97-AF65-F5344CB8AC3E}">
        <p14:creationId xmlns:p14="http://schemas.microsoft.com/office/powerpoint/2010/main" val="20922620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10DB4A8-BCCB-AD94-82E4-B36FACBB2127}"/>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11C8F77-B8AE-9FEC-3B9F-69527C748E34}"/>
                  </a:ext>
                </a:extLst>
              </p:cNvPr>
              <p:cNvSpPr txBox="1"/>
              <p:nvPr/>
            </p:nvSpPr>
            <p:spPr>
              <a:xfrm>
                <a:off x="277907" y="752475"/>
                <a:ext cx="5737407" cy="2838341"/>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 (UFRN 2003)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Os vértices dos triângulos brancos construídos são os pontos médios dos lados dos triângulos escuros da figura anterior. Denominamos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respectivamente, as áreas das regiões escuras da primeira, segunda, terceira, quarta e quinta figuras da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11C8F77-B8AE-9FEC-3B9F-69527C748E34}"/>
                  </a:ext>
                </a:extLst>
              </p:cNvPr>
              <p:cNvSpPr txBox="1">
                <a:spLocks noRot="1" noChangeAspect="1" noMove="1" noResize="1" noEditPoints="1" noAdjustHandles="1" noChangeArrowheads="1" noChangeShapeType="1" noTextEdit="1"/>
              </p:cNvSpPr>
              <p:nvPr/>
            </p:nvSpPr>
            <p:spPr>
              <a:xfrm>
                <a:off x="277907" y="752475"/>
                <a:ext cx="5737407" cy="2838341"/>
              </a:xfrm>
              <a:prstGeom prst="rect">
                <a:avLst/>
              </a:prstGeom>
              <a:blipFill>
                <a:blip r:embed="rId2"/>
                <a:stretch>
                  <a:fillRect l="-1700" t="-1931" r="-1594" b="-3648"/>
                </a:stretch>
              </a:blipFill>
            </p:spPr>
            <p:txBody>
              <a:bodyPr/>
              <a:lstStyle/>
              <a:p>
                <a:r>
                  <a:rPr lang="pt-BR">
                    <a:noFill/>
                  </a:rPr>
                  <a:t> </a:t>
                </a:r>
              </a:p>
            </p:txBody>
          </p:sp>
        </mc:Fallback>
      </mc:AlternateContent>
      <p:pic>
        <p:nvPicPr>
          <p:cNvPr id="5" name="Imagem 4" descr="Desenho de bandeira&#10;&#10;Descrição gerada automaticamente">
            <a:extLst>
              <a:ext uri="{FF2B5EF4-FFF2-40B4-BE49-F238E27FC236}">
                <a16:creationId xmlns:a16="http://schemas.microsoft.com/office/drawing/2014/main" id="{7C0144CE-45F8-5567-76FF-3FBDFDD57690}"/>
              </a:ext>
            </a:extLst>
          </p:cNvPr>
          <p:cNvPicPr>
            <a:picLocks noChangeAspect="1"/>
          </p:cNvPicPr>
          <p:nvPr/>
        </p:nvPicPr>
        <p:blipFill>
          <a:blip r:embed="rId3"/>
          <a:stretch>
            <a:fillRect/>
          </a:stretch>
        </p:blipFill>
        <p:spPr>
          <a:xfrm>
            <a:off x="209231" y="4186518"/>
            <a:ext cx="5757280" cy="955581"/>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4F2A641-34F0-EB7B-CDFD-DA7E01013207}"/>
                  </a:ext>
                </a:extLst>
              </p:cNvPr>
              <p:cNvSpPr txBox="1"/>
              <p:nvPr/>
            </p:nvSpPr>
            <p:spPr>
              <a:xfrm>
                <a:off x="6176687" y="752475"/>
                <a:ext cx="5818085" cy="3528017"/>
              </a:xfrm>
              <a:prstGeom prst="rect">
                <a:avLst/>
              </a:prstGeom>
              <a:noFill/>
            </p:spPr>
            <p:txBody>
              <a:bodyPr wrap="square">
                <a:spAutoFit/>
              </a:bodyPr>
              <a:lstStyle/>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Podemos afirmar que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estão, nessa ordem, em progressão geométrica de razão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84F2A641-34F0-EB7B-CDFD-DA7E01013207}"/>
                  </a:ext>
                </a:extLst>
              </p:cNvPr>
              <p:cNvSpPr txBox="1">
                <a:spLocks noRot="1" noChangeAspect="1" noMove="1" noResize="1" noEditPoints="1" noAdjustHandles="1" noChangeArrowheads="1" noChangeShapeType="1" noTextEdit="1"/>
              </p:cNvSpPr>
              <p:nvPr/>
            </p:nvSpPr>
            <p:spPr>
              <a:xfrm>
                <a:off x="6176687" y="752475"/>
                <a:ext cx="5818085" cy="3528017"/>
              </a:xfrm>
              <a:prstGeom prst="rect">
                <a:avLst/>
              </a:prstGeom>
              <a:blipFill>
                <a:blip r:embed="rId4"/>
                <a:stretch>
                  <a:fillRect l="-1571" t="-1382" r="-2513" b="-691"/>
                </a:stretch>
              </a:blipFill>
            </p:spPr>
            <p:txBody>
              <a:bodyPr/>
              <a:lstStyle/>
              <a:p>
                <a:r>
                  <a:rPr lang="pt-BR">
                    <a:noFill/>
                  </a:rPr>
                  <a:t> </a:t>
                </a:r>
              </a:p>
            </p:txBody>
          </p:sp>
        </mc:Fallback>
      </mc:AlternateContent>
    </p:spTree>
    <p:extLst>
      <p:ext uri="{BB962C8B-B14F-4D97-AF65-F5344CB8AC3E}">
        <p14:creationId xmlns:p14="http://schemas.microsoft.com/office/powerpoint/2010/main" val="3265425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5504806-2616-B52E-307A-97F2937CBA9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912BBE6-55A4-7DEE-61A5-CBED8C52A3C1}"/>
                  </a:ext>
                </a:extLst>
              </p:cNvPr>
              <p:cNvSpPr txBox="1"/>
              <p:nvPr/>
            </p:nvSpPr>
            <p:spPr>
              <a:xfrm>
                <a:off x="268941" y="752475"/>
                <a:ext cx="5746377" cy="5706434"/>
              </a:xfrm>
              <a:prstGeom prst="rect">
                <a:avLst/>
              </a:prstGeom>
              <a:noFill/>
            </p:spPr>
            <p:txBody>
              <a:bodyPr wrap="square">
                <a:spAutoFit/>
              </a:bodyPr>
              <a:lstStyle/>
              <a:p>
                <a:pPr algn="just">
                  <a:lnSpc>
                    <a:spcPct val="115000"/>
                  </a:lnSpc>
                </a:pPr>
                <a:r>
                  <a:rPr lang="pt-BR" sz="2400" b="1" dirty="0">
                    <a:solidFill>
                      <a:srgbClr val="000000"/>
                    </a:solidFill>
                    <a:effectLst/>
                    <a:latin typeface="Arial Narrow" panose="020B0606020202030204" pitchFamily="34" charset="0"/>
                    <a:ea typeface="Times New Roman" panose="02020603050405020304" pitchFamily="18" charset="0"/>
                  </a:rPr>
                  <a:t>4.</a:t>
                </a:r>
                <a:r>
                  <a:rPr lang="pt-BR" sz="2400" dirty="0">
                    <a:solidFill>
                      <a:srgbClr val="000000"/>
                    </a:solidFill>
                    <a:effectLst/>
                    <a:latin typeface="Arial Narrow" panose="020B0606020202030204" pitchFamily="34" charset="0"/>
                    <a:ea typeface="Times New Roman" panose="02020603050405020304" pitchFamily="18" charset="0"/>
                  </a:rPr>
                  <a:t> Leia o texto, a seguir, e depois faça o que se pede.</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Para encontrar o </a:t>
                </a:r>
                <a:r>
                  <a:rPr lang="pt-BR" sz="2400" b="1" dirty="0">
                    <a:solidFill>
                      <a:srgbClr val="000000"/>
                    </a:solidFill>
                    <a:effectLst/>
                    <a:latin typeface="Arial Narrow" panose="020B0606020202030204" pitchFamily="34" charset="0"/>
                    <a:ea typeface="Times New Roman" panose="02020603050405020304" pitchFamily="18" charset="0"/>
                  </a:rPr>
                  <a:t>enésimo termo</a:t>
                </a:r>
                <a:r>
                  <a:rPr lang="pt-BR" sz="2400" dirty="0">
                    <a:solidFill>
                      <a:srgbClr val="000000"/>
                    </a:solidFill>
                    <a:effectLst/>
                    <a:latin typeface="Arial Narrow" panose="020B0606020202030204" pitchFamily="34" charset="0"/>
                    <a:ea typeface="Times New Roman" panose="02020603050405020304" pitchFamily="18" charset="0"/>
                  </a:rPr>
                  <a:t> (um </a:t>
                </a:r>
                <a:r>
                  <a:rPr lang="pt-BR" sz="2400" b="1" dirty="0">
                    <a:solidFill>
                      <a:srgbClr val="000000"/>
                    </a:solidFill>
                    <a:effectLst/>
                    <a:latin typeface="Arial Narrow" panose="020B0606020202030204" pitchFamily="34" charset="0"/>
                    <a:ea typeface="Times New Roman" panose="02020603050405020304" pitchFamily="18" charset="0"/>
                  </a:rPr>
                  <a:t>termo qualquer</a:t>
                </a:r>
                <a:r>
                  <a:rPr lang="pt-BR" sz="2400" dirty="0">
                    <a:solidFill>
                      <a:srgbClr val="000000"/>
                    </a:solidFill>
                    <a:effectLst/>
                    <a:latin typeface="Arial Narrow" panose="020B0606020202030204" pitchFamily="34" charset="0"/>
                    <a:ea typeface="Times New Roman" panose="02020603050405020304" pitchFamily="18" charset="0"/>
                  </a:rPr>
                  <a:t>, também chamado </a:t>
                </a:r>
                <a:r>
                  <a:rPr lang="pt-BR" sz="2400" b="1" dirty="0">
                    <a:solidFill>
                      <a:srgbClr val="000000"/>
                    </a:solidFill>
                    <a:effectLst/>
                    <a:latin typeface="Arial Narrow" panose="020B0606020202030204" pitchFamily="34" charset="0"/>
                    <a:ea typeface="Times New Roman" panose="02020603050405020304" pitchFamily="18" charset="0"/>
                  </a:rPr>
                  <a:t>termo geral</a:t>
                </a:r>
                <a:r>
                  <a:rPr lang="pt-BR" sz="2400" dirty="0">
                    <a:solidFill>
                      <a:srgbClr val="000000"/>
                    </a:solidFill>
                    <a:effectLst/>
                    <a:latin typeface="Arial Narrow" panose="020B0606020202030204" pitchFamily="34" charset="0"/>
                    <a:ea typeface="Times New Roman" panose="02020603050405020304" pitchFamily="18" charset="0"/>
                  </a:rPr>
                  <a:t>), de uma progressão geométrica, utilizamos a fórmula:</a:t>
                </a:r>
              </a:p>
              <a:p>
                <a:pPr algn="just">
                  <a:lnSpc>
                    <a:spcPct val="115000"/>
                  </a:lnSpc>
                </a:pPr>
                <a:endParaRPr lang="pt-BR" sz="2400" dirty="0">
                  <a:effectLst/>
                  <a:latin typeface="Times New Roman" panose="02020603050405020304" pitchFamily="18" charset="0"/>
                  <a:ea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sSub>
                        <m:sSubPr>
                          <m:ctrlPr>
                            <a:rPr lang="pt-BR" sz="2400" b="0" i="1" smtClean="0">
                              <a:solidFill>
                                <a:srgbClr val="000000"/>
                              </a:solidFill>
                              <a:effectLst/>
                              <a:latin typeface="Cambria Math" panose="02040503050406030204" pitchFamily="18" charset="0"/>
                              <a:ea typeface="Times New Roman" panose="02020603050405020304" pitchFamily="18" charset="0"/>
                            </a:rPr>
                          </m:ctrlPr>
                        </m:sSubPr>
                        <m:e>
                          <m:r>
                            <a:rPr lang="pt-BR" sz="2400" b="0" i="1" smtClean="0">
                              <a:solidFill>
                                <a:srgbClr val="000000"/>
                              </a:solidFill>
                              <a:effectLst/>
                              <a:latin typeface="Cambria Math" panose="02040503050406030204" pitchFamily="18" charset="0"/>
                              <a:ea typeface="Times New Roman" panose="02020603050405020304" pitchFamily="18" charset="0"/>
                            </a:rPr>
                            <m:t>𝑎</m:t>
                          </m:r>
                        </m:e>
                        <m:sub>
                          <m:r>
                            <a:rPr lang="pt-BR" sz="2400" b="0" i="1" smtClean="0">
                              <a:solidFill>
                                <a:srgbClr val="000000"/>
                              </a:solidFill>
                              <a:effectLst/>
                              <a:latin typeface="Cambria Math" panose="02040503050406030204" pitchFamily="18" charset="0"/>
                              <a:ea typeface="Times New Roman" panose="02020603050405020304" pitchFamily="18" charset="0"/>
                            </a:rPr>
                            <m:t>𝑛</m:t>
                          </m:r>
                        </m:sub>
                      </m:sSub>
                      <m:r>
                        <a:rPr lang="pt-BR" sz="2400" i="1">
                          <a:solidFill>
                            <a:srgbClr val="000000"/>
                          </a:solidFill>
                          <a:effectLst/>
                          <a:latin typeface="Cambria Math" panose="02040503050406030204" pitchFamily="18" charset="0"/>
                          <a:ea typeface="Times New Roman" panose="02020603050405020304" pitchFamily="18" charset="0"/>
                        </a:rPr>
                        <m:t>=</m:t>
                      </m:r>
                      <m:sSub>
                        <m:sSubPr>
                          <m:ctrlPr>
                            <a:rPr lang="pt-BR" sz="2400" i="1">
                              <a:effectLst/>
                              <a:latin typeface="Cambria Math" panose="02040503050406030204" pitchFamily="18" charset="0"/>
                              <a:ea typeface="Times New Roman" panose="02020603050405020304" pitchFamily="18" charset="0"/>
                            </a:rPr>
                          </m:ctrlPr>
                        </m:sSubPr>
                        <m:e>
                          <m:r>
                            <a:rPr lang="pt-BR" sz="2400" i="1">
                              <a:solidFill>
                                <a:srgbClr val="000000"/>
                              </a:solidFill>
                              <a:effectLst/>
                              <a:latin typeface="Cambria Math" panose="02040503050406030204" pitchFamily="18" charset="0"/>
                              <a:ea typeface="Times New Roman" panose="02020603050405020304" pitchFamily="18" charset="0"/>
                            </a:rPr>
                            <m:t>𝑎</m:t>
                          </m:r>
                        </m:e>
                        <m:sub>
                          <m:r>
                            <a:rPr lang="pt-BR" sz="2400" i="1" baseline="-25000">
                              <a:solidFill>
                                <a:srgbClr val="000000"/>
                              </a:solidFill>
                              <a:effectLst/>
                              <a:latin typeface="Cambria Math" panose="02040503050406030204" pitchFamily="18" charset="0"/>
                              <a:ea typeface="Times New Roman" panose="02020603050405020304" pitchFamily="18" charset="0"/>
                            </a:rPr>
                            <m:t>1</m:t>
                          </m:r>
                        </m:sub>
                      </m:sSub>
                      <m:r>
                        <a:rPr lang="pt-BR" sz="2400" i="1">
                          <a:solidFill>
                            <a:srgbClr val="000000"/>
                          </a:solidFill>
                          <a:effectLst/>
                          <a:latin typeface="Cambria Math" panose="02040503050406030204" pitchFamily="18" charset="0"/>
                          <a:ea typeface="Times New Roman" panose="02020603050405020304" pitchFamily="18" charset="0"/>
                        </a:rPr>
                        <m:t>·</m:t>
                      </m:r>
                      <m:sSup>
                        <m:sSupPr>
                          <m:ctrlPr>
                            <a:rPr lang="pt-BR" sz="2400" i="1">
                              <a:effectLst/>
                              <a:latin typeface="Cambria Math" panose="02040503050406030204" pitchFamily="18" charset="0"/>
                              <a:ea typeface="Times New Roman" panose="02020603050405020304" pitchFamily="18" charset="0"/>
                            </a:rPr>
                          </m:ctrlPr>
                        </m:sSupPr>
                        <m:e>
                          <m:r>
                            <a:rPr lang="pt-BR" sz="2400" i="1">
                              <a:solidFill>
                                <a:srgbClr val="000000"/>
                              </a:solidFill>
                              <a:effectLst/>
                              <a:latin typeface="Cambria Math" panose="02040503050406030204" pitchFamily="18" charset="0"/>
                              <a:ea typeface="Times New Roman" panose="02020603050405020304" pitchFamily="18" charset="0"/>
                            </a:rPr>
                            <m:t>𝑞</m:t>
                          </m:r>
                        </m:e>
                        <m:sup>
                          <m:r>
                            <a:rPr lang="pt-BR" sz="2400" b="0" i="1" smtClean="0">
                              <a:solidFill>
                                <a:srgbClr val="000000"/>
                              </a:solidFill>
                              <a:effectLst/>
                              <a:latin typeface="Cambria Math" panose="02040503050406030204" pitchFamily="18" charset="0"/>
                              <a:ea typeface="Times New Roman" panose="02020603050405020304" pitchFamily="18" charset="0"/>
                            </a:rPr>
                            <m:t>(</m:t>
                          </m:r>
                          <m:r>
                            <a:rPr lang="pt-BR" sz="2400" b="0" i="1" smtClean="0">
                              <a:solidFill>
                                <a:srgbClr val="000000"/>
                              </a:solidFill>
                              <a:effectLst/>
                              <a:latin typeface="Cambria Math" panose="02040503050406030204" pitchFamily="18" charset="0"/>
                              <a:ea typeface="Times New Roman" panose="02020603050405020304" pitchFamily="18" charset="0"/>
                            </a:rPr>
                            <m:t>𝑛</m:t>
                          </m:r>
                          <m:r>
                            <a:rPr lang="pt-BR" sz="2400" b="0" i="1" smtClean="0">
                              <a:solidFill>
                                <a:srgbClr val="000000"/>
                              </a:solidFill>
                              <a:effectLst/>
                              <a:latin typeface="Cambria Math" panose="02040503050406030204" pitchFamily="18" charset="0"/>
                              <a:ea typeface="Times New Roman" panose="02020603050405020304" pitchFamily="18" charset="0"/>
                            </a:rPr>
                            <m:t>−1)</m:t>
                          </m:r>
                        </m:sup>
                      </m:sSup>
                    </m:oMath>
                  </m:oMathPara>
                </a14:m>
                <a:endParaRPr lang="pt-BR" sz="2400" dirty="0">
                  <a:effectLst/>
                  <a:latin typeface="Times New Roman" panose="02020603050405020304" pitchFamily="18" charset="0"/>
                  <a:ea typeface="Times New Roman" panose="02020603050405020304" pitchFamily="18" charset="0"/>
                </a:endParaRPr>
              </a:p>
              <a:p>
                <a:pPr algn="ctr">
                  <a:lnSpc>
                    <a:spcPct val="115000"/>
                  </a:lnSpc>
                </a:pPr>
                <a:endParaRPr lang="pt-BR" sz="24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que o expoente da razão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sempre será igual ao índice (posição) do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enésimo termo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menos 1.</a:t>
                </a:r>
                <a:r>
                  <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Vamos testar isto! Para as sequências da atividade 2 (anterior).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1912BBE6-55A4-7DEE-61A5-CBED8C52A3C1}"/>
                  </a:ext>
                </a:extLst>
              </p:cNvPr>
              <p:cNvSpPr txBox="1">
                <a:spLocks noRot="1" noChangeAspect="1" noMove="1" noResize="1" noEditPoints="1" noAdjustHandles="1" noChangeArrowheads="1" noChangeShapeType="1" noTextEdit="1"/>
              </p:cNvSpPr>
              <p:nvPr/>
            </p:nvSpPr>
            <p:spPr>
              <a:xfrm>
                <a:off x="268941" y="752475"/>
                <a:ext cx="5746377" cy="5706434"/>
              </a:xfrm>
              <a:prstGeom prst="rect">
                <a:avLst/>
              </a:prstGeom>
              <a:blipFill>
                <a:blip r:embed="rId2"/>
                <a:stretch>
                  <a:fillRect l="-1591" t="-534" r="-1697" b="-128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E800FD8-4DA9-310C-6174-B99915B7AF6A}"/>
                  </a:ext>
                </a:extLst>
              </p:cNvPr>
              <p:cNvSpPr txBox="1"/>
              <p:nvPr/>
            </p:nvSpPr>
            <p:spPr>
              <a:xfrm>
                <a:off x="6176683" y="752475"/>
                <a:ext cx="5746370" cy="3582969"/>
              </a:xfrm>
              <a:prstGeom prst="rect">
                <a:avLst/>
              </a:prstGeom>
              <a:noFill/>
            </p:spPr>
            <p:txBody>
              <a:bodyPr wrap="square">
                <a:spAutoFit/>
              </a:bodyPr>
              <a:lstStyle/>
              <a:p>
                <a:pPr marL="342900" lvl="0" indent="-342900" algn="just">
                  <a:lnSpc>
                    <a:spcPct val="150000"/>
                  </a:lnSpc>
                  <a:buFont typeface="Symbol" panose="05050102010706020507" pitchFamily="18" charset="2"/>
                  <a:buChar char=""/>
                </a:pPr>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(3, 6, 12, 24, 48, 96, 192)</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(2, 10, 50, 250, 1250, 6250, 31 250)</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0" indent="358775" algn="just">
                  <a:lnSpc>
                    <a:spcPct val="150000"/>
                  </a:lnSpc>
                  <a:buFont typeface="Symbol" panose="05050102010706020507" pitchFamily="18" charset="2"/>
                  <a:buChar char=""/>
                </a:pPr>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−18</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−54</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−162</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−486</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−1458</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−4374</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(2,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18,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−54</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162,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−486</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1458,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−4374</m:t>
                    </m:r>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(3, 1, </a:t>
                </a:r>
                <a14:m>
                  <m:oMath xmlns:m="http://schemas.openxmlformats.org/officeDocument/2006/math">
                    <m:f>
                      <m:f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f>
                      <m:f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9</m:t>
                        </m:r>
                      </m:den>
                    </m:f>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27</m:t>
                        </m:r>
                      </m:den>
                    </m:f>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81</m:t>
                        </m:r>
                      </m:den>
                    </m:f>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243</m:t>
                        </m:r>
                      </m:den>
                    </m:f>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729</m:t>
                        </m:r>
                      </m:den>
                    </m:f>
                  </m:oMath>
                </a14:m>
                <a:r>
                  <a:rPr lang="pt-BR" sz="2400" i="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E800FD8-4DA9-310C-6174-B99915B7AF6A}"/>
                  </a:ext>
                </a:extLst>
              </p:cNvPr>
              <p:cNvSpPr txBox="1">
                <a:spLocks noRot="1" noChangeAspect="1" noMove="1" noResize="1" noEditPoints="1" noAdjustHandles="1" noChangeArrowheads="1" noChangeShapeType="1" noTextEdit="1"/>
              </p:cNvSpPr>
              <p:nvPr/>
            </p:nvSpPr>
            <p:spPr>
              <a:xfrm>
                <a:off x="6176683" y="752475"/>
                <a:ext cx="5746370" cy="3582969"/>
              </a:xfrm>
              <a:prstGeom prst="rect">
                <a:avLst/>
              </a:prstGeom>
              <a:blipFill>
                <a:blip r:embed="rId3"/>
                <a:stretch>
                  <a:fillRect l="-1697" r="-1697" b="-680"/>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5ADC672A-F838-A11E-5C53-8F375E4FA918}"/>
              </a:ext>
            </a:extLst>
          </p:cNvPr>
          <p:cNvSpPr txBox="1"/>
          <p:nvPr/>
        </p:nvSpPr>
        <p:spPr>
          <a:xfrm>
            <a:off x="6176683" y="4600107"/>
            <a:ext cx="5746363" cy="862480"/>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Siga o procedimento, a seguir, e encontre o próximo termo dessas sequências.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86710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6735E9D-EB8C-1CE1-3409-9C93D03EE7C6}"/>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7499192-B515-8D87-EDB7-8367A612FC87}"/>
                  </a:ext>
                </a:extLst>
              </p:cNvPr>
              <p:cNvSpPr txBox="1"/>
              <p:nvPr/>
            </p:nvSpPr>
            <p:spPr>
              <a:xfrm>
                <a:off x="197222" y="717775"/>
                <a:ext cx="5827056" cy="5980163"/>
              </a:xfrm>
              <a:prstGeom prst="rect">
                <a:avLst/>
              </a:prstGeom>
              <a:noFill/>
            </p:spPr>
            <p:txBody>
              <a:bodyPr wrap="square">
                <a:spAutoFit/>
              </a:bodyPr>
              <a:lstStyle/>
              <a:p>
                <a:pPr marL="457200" algn="just"/>
                <a14:m>
                  <m:oMathPara xmlns:m="http://schemas.openxmlformats.org/officeDocument/2006/math">
                    <m:oMathParaPr>
                      <m:jc m:val="centerGroup"/>
                    </m:oMathParaPr>
                    <m:oMath xmlns:m="http://schemas.openxmlformats.org/officeDocument/2006/math">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(3</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12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24</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48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96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192)</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192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r>
                  <a:rPr lang="pt-BR" sz="2400" kern="100" baseline="-250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8</m:t>
                        </m:r>
                      </m:sub>
                    </m:sSub>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smtClean="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smtClean="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smtClean="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𝑞</m:t>
                        </m:r>
                      </m:e>
                      <m:sup>
                        <m:d>
                          <m:dPr>
                            <m:ctrlP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8−1</m:t>
                            </m:r>
                          </m:e>
                        </m:d>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sSub>
                      <m:sSubPr>
                        <m:ctrlP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8</m:t>
                        </m:r>
                      </m:sub>
                    </m:sSub>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7</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r>
                  <a:rPr lang="pt-BR" sz="2400" kern="100" dirty="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7</m:t>
                        </m:r>
                      </m:sup>
                    </m:sSup>
                    <m:r>
                      <a:rPr lang="pt-BR" sz="2400" i="1" kern="100" dirty="0">
                        <a:latin typeface="Cambria Math" panose="02040503050406030204" pitchFamily="18" charset="0"/>
                        <a:ea typeface="Calibri" panose="020F0502020204030204" pitchFamily="34"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encontre o termo desconhecido.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10</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50</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250</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1250</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6250</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31 250)</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31 250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r>
                  <a:rPr lang="pt-BR" sz="2400" kern="100" baseline="-250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d>
                          <m:d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8−1</m:t>
                            </m:r>
                          </m:e>
                        </m:d>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ou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7</m:t>
                        </m:r>
                      </m:sup>
                    </m:sSup>
                    <m:r>
                      <a:rPr lang="pt-BR" sz="2400" i="1" kern="100" dirty="0">
                        <a:latin typeface="Cambria Math" panose="02040503050406030204" pitchFamily="18" charset="0"/>
                        <a:ea typeface="Calibri" panose="020F0502020204030204" pitchFamily="34"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determina qual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7</m:t>
                        </m:r>
                      </m:sup>
                    </m:sSup>
                    <m:r>
                      <a:rPr lang="pt-BR" sz="2400" i="1" kern="100" dirty="0">
                        <a:latin typeface="Cambria Math" panose="02040503050406030204" pitchFamily="18" charset="0"/>
                        <a:ea typeface="Calibri" panose="020F0502020204030204" pitchFamily="34"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encontre o termo desconhecido.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7499192-B515-8D87-EDB7-8367A612FC87}"/>
                  </a:ext>
                </a:extLst>
              </p:cNvPr>
              <p:cNvSpPr txBox="1">
                <a:spLocks noRot="1" noChangeAspect="1" noMove="1" noResize="1" noEditPoints="1" noAdjustHandles="1" noChangeArrowheads="1" noChangeShapeType="1" noTextEdit="1"/>
              </p:cNvSpPr>
              <p:nvPr/>
            </p:nvSpPr>
            <p:spPr>
              <a:xfrm>
                <a:off x="197222" y="717775"/>
                <a:ext cx="5827056" cy="5980163"/>
              </a:xfrm>
              <a:prstGeom prst="rect">
                <a:avLst/>
              </a:prstGeom>
              <a:blipFill>
                <a:blip r:embed="rId2"/>
                <a:stretch>
                  <a:fillRect l="-1674" r="-167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268F904-22FB-B056-029C-9A38C8FF2948}"/>
                  </a:ext>
                </a:extLst>
              </p:cNvPr>
              <p:cNvSpPr txBox="1"/>
              <p:nvPr/>
            </p:nvSpPr>
            <p:spPr>
              <a:xfrm>
                <a:off x="6096000" y="717775"/>
                <a:ext cx="5898775" cy="5651547"/>
              </a:xfrm>
              <a:prstGeom prst="rect">
                <a:avLst/>
              </a:prstGeom>
              <a:noFill/>
            </p:spPr>
            <p:txBody>
              <a:bodyPr wrap="square">
                <a:spAutoFit/>
              </a:bodyPr>
              <a:lstStyle/>
              <a:p>
                <a:pPr algn="just"/>
                <a14:m>
                  <m:oMathPara xmlns:m="http://schemas.openxmlformats.org/officeDocument/2006/math">
                    <m:oMathParaPr>
                      <m:jc m:val="left"/>
                    </m:oMathParaPr>
                    <m:oMath xmlns:m="http://schemas.openxmlformats.org/officeDocument/2006/math">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−18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−54</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−162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−486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−1458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 −4374)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−4374</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r>
                  <a:rPr lang="pt-BR" sz="2400" kern="100" baseline="-250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9</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d>
                          <m:d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dPr>
                          <m:e>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9</m:t>
                            </m:r>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e>
                        </m:d>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9</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8</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9</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−54</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162</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−486</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1458</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−4374)</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−4374</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A fórmula:</a:t>
                </a:r>
                <a:r>
                  <a:rPr lang="pt-BR" sz="2400" kern="100" baseline="-25000" dirty="0">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9</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d>
                          <m:d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9−1</m:t>
                            </m:r>
                          </m:e>
                        </m:d>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9</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9</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8</m:t>
                        </m:r>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D268F904-22FB-B056-029C-9A38C8FF2948}"/>
                  </a:ext>
                </a:extLst>
              </p:cNvPr>
              <p:cNvSpPr txBox="1">
                <a:spLocks noRot="1" noChangeAspect="1" noMove="1" noResize="1" noEditPoints="1" noAdjustHandles="1" noChangeArrowheads="1" noChangeShapeType="1" noTextEdit="1"/>
              </p:cNvSpPr>
              <p:nvPr/>
            </p:nvSpPr>
            <p:spPr>
              <a:xfrm>
                <a:off x="6096000" y="717775"/>
                <a:ext cx="5898775" cy="5651547"/>
              </a:xfrm>
              <a:prstGeom prst="rect">
                <a:avLst/>
              </a:prstGeom>
              <a:blipFill>
                <a:blip r:embed="rId3"/>
                <a:stretch>
                  <a:fillRect l="-1653" r="-1550" b="-863"/>
                </a:stretch>
              </a:blipFill>
            </p:spPr>
            <p:txBody>
              <a:bodyPr/>
              <a:lstStyle/>
              <a:p>
                <a:r>
                  <a:rPr lang="pt-BR">
                    <a:noFill/>
                  </a:rPr>
                  <a:t> </a:t>
                </a:r>
              </a:p>
            </p:txBody>
          </p:sp>
        </mc:Fallback>
      </mc:AlternateContent>
    </p:spTree>
    <p:extLst>
      <p:ext uri="{BB962C8B-B14F-4D97-AF65-F5344CB8AC3E}">
        <p14:creationId xmlns:p14="http://schemas.microsoft.com/office/powerpoint/2010/main" val="13143485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584BCEC-BE40-69A1-4CCD-E62E3CD2713B}"/>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6C92AD9-4B55-B2F9-1A97-3D66A427F06E}"/>
                  </a:ext>
                </a:extLst>
              </p:cNvPr>
              <p:cNvSpPr txBox="1"/>
              <p:nvPr/>
            </p:nvSpPr>
            <p:spPr>
              <a:xfrm>
                <a:off x="224121" y="591110"/>
                <a:ext cx="5764297" cy="3351367"/>
              </a:xfrm>
              <a:prstGeom prst="rect">
                <a:avLst/>
              </a:prstGeom>
              <a:noFill/>
            </p:spPr>
            <p:txBody>
              <a:bodyPr wrap="square">
                <a:spAutoFit/>
              </a:bodyPr>
              <a:lstStyle/>
              <a:p>
                <a:pPr algn="just"/>
                <a14:m>
                  <m:oMathPara xmlns:m="http://schemas.openxmlformats.org/officeDocument/2006/math">
                    <m:oMathParaPr>
                      <m:jc m:val="center"/>
                    </m:oMathParaPr>
                    <m:oMath xmlns:m="http://schemas.openxmlformats.org/officeDocument/2006/math">
                      <m:d>
                        <m:dPr>
                          <m:ctrlP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 1;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27</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81</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243</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729</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2187</m:t>
                              </m:r>
                            </m:den>
                          </m:f>
                        </m:e>
                      </m:d>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2187</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indent="358775" algn="just">
                  <a:spcAft>
                    <a:spcPts val="800"/>
                  </a:spcAft>
                  <a:buFont typeface="Symbol" panose="05050102010706020507" pitchFamily="18" charset="2"/>
                  <a:buChar char=""/>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r>
                  <a:rPr lang="pt-BR" sz="2400" kern="100" dirty="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10</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d>
                          <m:d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dPr>
                          <m:e>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10</m:t>
                            </m:r>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e>
                        </m:d>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10</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b="0" i="1" kern="100" dirty="0" smtClean="0">
                            <a:latin typeface="Cambria Math" panose="02040503050406030204" pitchFamily="18" charset="0"/>
                            <a:ea typeface="Calibri" panose="020F0502020204030204" pitchFamily="34" charset="0"/>
                            <a:cs typeface="Times New Roman" panose="02020603050405020304" pitchFamily="18" charset="0"/>
                          </a:rPr>
                          <m:t>9</m:t>
                        </m:r>
                      </m:sup>
                    </m:sSup>
                  </m:oMath>
                </a14:m>
                <a:r>
                  <a:rPr lang="pt-BR" sz="2400" kern="100" baseline="-25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determina qual termo?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10</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dirty="0">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dirty="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dirty="0">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dirty="0">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dirty="0">
                            <a:latin typeface="Cambria Math" panose="02040503050406030204" pitchFamily="18" charset="0"/>
                            <a:ea typeface="Calibri" panose="020F0502020204030204" pitchFamily="34" charset="0"/>
                            <a:cs typeface="Times New Roman" panose="02020603050405020304" pitchFamily="18" charset="0"/>
                          </a:rPr>
                          <m:t>9</m:t>
                        </m:r>
                      </m:sup>
                    </m:sSup>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 encontre o termo desconhecido.</a:t>
                </a:r>
                <a:endParaRPr lang="pt-BR" sz="2400" dirty="0"/>
              </a:p>
            </p:txBody>
          </p:sp>
        </mc:Choice>
        <mc:Fallback xmlns="">
          <p:sp>
            <p:nvSpPr>
              <p:cNvPr id="4" name="CaixaDeTexto 3">
                <a:extLst>
                  <a:ext uri="{FF2B5EF4-FFF2-40B4-BE49-F238E27FC236}">
                    <a16:creationId xmlns:a16="http://schemas.microsoft.com/office/drawing/2014/main" id="{E6C92AD9-4B55-B2F9-1A97-3D66A427F06E}"/>
                  </a:ext>
                </a:extLst>
              </p:cNvPr>
              <p:cNvSpPr txBox="1">
                <a:spLocks noRot="1" noChangeAspect="1" noMove="1" noResize="1" noEditPoints="1" noAdjustHandles="1" noChangeArrowheads="1" noChangeShapeType="1" noTextEdit="1"/>
              </p:cNvSpPr>
              <p:nvPr/>
            </p:nvSpPr>
            <p:spPr>
              <a:xfrm>
                <a:off x="224121" y="591110"/>
                <a:ext cx="5764297" cy="3351367"/>
              </a:xfrm>
              <a:prstGeom prst="rect">
                <a:avLst/>
              </a:prstGeom>
              <a:blipFill>
                <a:blip r:embed="rId2"/>
                <a:stretch>
                  <a:fillRect l="-1693" r="-1587" b="-3091"/>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FA5A9AAC-CF0B-8603-92C5-C064156917DD}"/>
              </a:ext>
            </a:extLst>
          </p:cNvPr>
          <p:cNvSpPr txBox="1"/>
          <p:nvPr/>
        </p:nvSpPr>
        <p:spPr>
          <a:xfrm>
            <a:off x="224121" y="4260068"/>
            <a:ext cx="5764297" cy="2308324"/>
          </a:xfrm>
          <a:prstGeom prst="rect">
            <a:avLst/>
          </a:prstGeom>
          <a:noFill/>
        </p:spPr>
        <p:txBody>
          <a:bodyPr wrap="square">
            <a:spAutoFit/>
          </a:bodyPr>
          <a:lstStyle/>
          <a:p>
            <a:pPr algn="just"/>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 </a:t>
            </a:r>
            <a:r>
              <a:rPr lang="pt-BR" sz="2400" b="1"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(ENEM 2020)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 artista gráfico holandês Maurits Cornelius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Escher</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criou belíssimas obras nas quais as imagens se repetiam, com diferentes tamanhos, induzindo ao raciocínio de repetição infinita das imagens. Inspirado por ele, um artista fez um rascunho de uma obra na qual </a:t>
            </a:r>
            <a:endParaRPr lang="pt-BR" sz="2400" dirty="0"/>
          </a:p>
        </p:txBody>
      </p:sp>
      <p:sp>
        <p:nvSpPr>
          <p:cNvPr id="8" name="CaixaDeTexto 7">
            <a:extLst>
              <a:ext uri="{FF2B5EF4-FFF2-40B4-BE49-F238E27FC236}">
                <a16:creationId xmlns:a16="http://schemas.microsoft.com/office/drawing/2014/main" id="{E2E32CA4-4FE0-BB0A-0012-2206A07A9A25}"/>
              </a:ext>
            </a:extLst>
          </p:cNvPr>
          <p:cNvSpPr txBox="1"/>
          <p:nvPr/>
        </p:nvSpPr>
        <p:spPr>
          <a:xfrm>
            <a:off x="6203583" y="591110"/>
            <a:ext cx="5764285" cy="1569660"/>
          </a:xfrm>
          <a:prstGeom prst="rect">
            <a:avLst/>
          </a:prstGeom>
          <a:no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propunha a ideia de construção de uma sequência de infinitos quadrados, cada vez menores, uns sob os outros, conforme indicado na figura.</a:t>
            </a:r>
            <a:endParaRPr lang="pt-BR" sz="2400" dirty="0"/>
          </a:p>
        </p:txBody>
      </p:sp>
      <p:pic>
        <p:nvPicPr>
          <p:cNvPr id="9" name="Imagem 8" descr="Desenho preto e branco&#10;&#10;Descrição gerada automaticamente com confiança baixa">
            <a:extLst>
              <a:ext uri="{FF2B5EF4-FFF2-40B4-BE49-F238E27FC236}">
                <a16:creationId xmlns:a16="http://schemas.microsoft.com/office/drawing/2014/main" id="{0865610A-4795-08D3-04F6-888E7D96C9DB}"/>
              </a:ext>
            </a:extLst>
          </p:cNvPr>
          <p:cNvPicPr>
            <a:picLocks noChangeAspect="1"/>
          </p:cNvPicPr>
          <p:nvPr/>
        </p:nvPicPr>
        <p:blipFill>
          <a:blip r:embed="rId3"/>
          <a:stretch>
            <a:fillRect/>
          </a:stretch>
        </p:blipFill>
        <p:spPr>
          <a:xfrm>
            <a:off x="7354606" y="1832927"/>
            <a:ext cx="3268565" cy="4708045"/>
          </a:xfrm>
          <a:prstGeom prst="rect">
            <a:avLst/>
          </a:prstGeom>
        </p:spPr>
      </p:pic>
    </p:spTree>
    <p:extLst>
      <p:ext uri="{BB962C8B-B14F-4D97-AF65-F5344CB8AC3E}">
        <p14:creationId xmlns:p14="http://schemas.microsoft.com/office/powerpoint/2010/main" val="1773776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79F5288-FBBF-D2F9-481B-FC21256DCB7E}"/>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2D4A7CC-42F5-2439-DB0A-25892E53566A}"/>
                  </a:ext>
                </a:extLst>
              </p:cNvPr>
              <p:cNvSpPr txBox="1"/>
              <p:nvPr/>
            </p:nvSpPr>
            <p:spPr>
              <a:xfrm>
                <a:off x="277908" y="685044"/>
                <a:ext cx="5737400" cy="592662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quadrado PRST, com lado de medida 1, é o ponto de partida. O segundo quadrado é construído sob ele tomando-se o ponto médio da base do quadrado anterior e criando-se um novo quadrado, cujo lado corresponde à metade dessa base. Essa sequência de construção se repete recursivamente.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é a medida do lado do centésimo quadrado construído de acordo com esse padrão?</a:t>
                </a: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2</m:t>
                                </m:r>
                              </m:den>
                            </m:f>
                          </m:e>
                        </m:d>
                      </m:e>
                      <m:sup>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100</m:t>
                        </m:r>
                      </m:sup>
                    </m:sSup>
                  </m:oMath>
                </a14:m>
                <a:r>
                  <a:rPr lang="pt-BR" kern="100" dirty="0">
                    <a:latin typeface="Arial Narrow" panose="020B0606020202030204" pitchFamily="34" charset="0"/>
                    <a:ea typeface="Calibri" panose="020F0502020204030204" pitchFamily="34" charset="0"/>
                    <a:cs typeface="Times New Roman" panose="02020603050405020304" pitchFamily="18" charset="0"/>
                  </a:rPr>
                  <a:t>                                  (D) </a:t>
                </a:r>
                <a14:m>
                  <m:oMath xmlns:m="http://schemas.openxmlformats.org/officeDocument/2006/math">
                    <m:sSup>
                      <m:sSupPr>
                        <m:ctrlPr>
                          <a:rPr lang="pt-BR" i="1" kern="100">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i="1" kern="100">
                                <a:latin typeface="Cambria Math" panose="02040503050406030204" pitchFamily="18" charset="0"/>
                                <a:ea typeface="Calibri" panose="020F0502020204030204" pitchFamily="34" charset="0"/>
                                <a:cs typeface="Times New Roman" panose="02020603050405020304" pitchFamily="18" charset="0"/>
                              </a:rPr>
                            </m:ctrlPr>
                          </m:dPr>
                          <m:e>
                            <m:f>
                              <m:fPr>
                                <m:ctrlPr>
                                  <a:rPr lang="pt-BR" i="1" kern="100">
                                    <a:latin typeface="Cambria Math" panose="02040503050406030204" pitchFamily="18" charset="0"/>
                                    <a:ea typeface="Calibri" panose="020F0502020204030204" pitchFamily="34" charset="0"/>
                                    <a:cs typeface="Times New Roman" panose="02020603050405020304" pitchFamily="18" charset="0"/>
                                  </a:rPr>
                                </m:ctrlPr>
                              </m:fPr>
                              <m:num>
                                <m:r>
                                  <a:rPr lang="pt-BR" i="1" kern="100">
                                    <a:latin typeface="Cambria Math" panose="02040503050406030204" pitchFamily="18" charset="0"/>
                                    <a:ea typeface="Calibri" panose="020F0502020204030204" pitchFamily="34" charset="0"/>
                                    <a:cs typeface="Times New Roman" panose="02020603050405020304" pitchFamily="18" charset="0"/>
                                  </a:rPr>
                                  <m:t>1</m:t>
                                </m:r>
                              </m:num>
                              <m:den>
                                <m:r>
                                  <a:rPr lang="pt-BR" i="1" kern="100">
                                    <a:latin typeface="Cambria Math" panose="02040503050406030204" pitchFamily="18" charset="0"/>
                                    <a:ea typeface="Calibri" panose="020F0502020204030204" pitchFamily="34" charset="0"/>
                                    <a:cs typeface="Times New Roman" panose="02020603050405020304" pitchFamily="18" charset="0"/>
                                  </a:rPr>
                                  <m:t>2</m:t>
                                </m:r>
                              </m:den>
                            </m:f>
                          </m:e>
                        </m:d>
                      </m:e>
                      <m:sup>
                        <m:r>
                          <a:rPr lang="pt-BR" i="1" kern="100">
                            <a:latin typeface="Cambria Math" panose="02040503050406030204" pitchFamily="18" charset="0"/>
                            <a:ea typeface="Calibri" panose="020F0502020204030204" pitchFamily="34" charset="0"/>
                            <a:cs typeface="Times New Roman" panose="02020603050405020304" pitchFamily="18" charset="0"/>
                          </a:rPr>
                          <m:t>−98</m:t>
                        </m:r>
                      </m:sup>
                    </m:sSup>
                  </m:oMath>
                </a14:m>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p>
                      <m:sSup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2</m:t>
                                </m:r>
                              </m:den>
                            </m:f>
                          </m:e>
                        </m:d>
                      </m:e>
                      <m:sup>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99</m:t>
                        </m:r>
                      </m:sup>
                    </m:sSup>
                  </m:oMath>
                </a14:m>
                <a:r>
                  <a:rPr lang="pt-BR" kern="100" dirty="0">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sSup>
                      <m:sSupPr>
                        <m:ctrlPr>
                          <a:rPr lang="pt-BR" i="1" kern="100">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i="1" kern="100">
                                <a:latin typeface="Cambria Math" panose="02040503050406030204" pitchFamily="18" charset="0"/>
                                <a:ea typeface="Calibri" panose="020F0502020204030204" pitchFamily="34" charset="0"/>
                                <a:cs typeface="Times New Roman" panose="02020603050405020304" pitchFamily="18" charset="0"/>
                              </a:rPr>
                            </m:ctrlPr>
                          </m:dPr>
                          <m:e>
                            <m:f>
                              <m:fPr>
                                <m:ctrlPr>
                                  <a:rPr lang="pt-BR" i="1" kern="100">
                                    <a:latin typeface="Cambria Math" panose="02040503050406030204" pitchFamily="18" charset="0"/>
                                    <a:ea typeface="Calibri" panose="020F0502020204030204" pitchFamily="34" charset="0"/>
                                    <a:cs typeface="Times New Roman" panose="02020603050405020304" pitchFamily="18" charset="0"/>
                                  </a:rPr>
                                </m:ctrlPr>
                              </m:fPr>
                              <m:num>
                                <m:r>
                                  <a:rPr lang="pt-BR" i="1" kern="100">
                                    <a:latin typeface="Cambria Math" panose="02040503050406030204" pitchFamily="18" charset="0"/>
                                    <a:ea typeface="Calibri" panose="020F0502020204030204" pitchFamily="34" charset="0"/>
                                    <a:cs typeface="Times New Roman" panose="02020603050405020304" pitchFamily="18" charset="0"/>
                                  </a:rPr>
                                  <m:t>1</m:t>
                                </m:r>
                              </m:num>
                              <m:den>
                                <m:r>
                                  <a:rPr lang="pt-BR" i="1" kern="100">
                                    <a:latin typeface="Cambria Math" panose="02040503050406030204" pitchFamily="18" charset="0"/>
                                    <a:ea typeface="Calibri" panose="020F0502020204030204" pitchFamily="34" charset="0"/>
                                    <a:cs typeface="Times New Roman" panose="02020603050405020304" pitchFamily="18" charset="0"/>
                                  </a:rPr>
                                  <m:t>2</m:t>
                                </m:r>
                              </m:den>
                            </m:f>
                          </m:e>
                        </m:d>
                      </m:e>
                      <m:sup>
                        <m:r>
                          <a:rPr lang="pt-BR" i="1" kern="100">
                            <a:latin typeface="Cambria Math" panose="02040503050406030204" pitchFamily="18" charset="0"/>
                            <a:ea typeface="Calibri" panose="020F0502020204030204" pitchFamily="34" charset="0"/>
                            <a:cs typeface="Times New Roman" panose="02020603050405020304" pitchFamily="18" charset="0"/>
                          </a:rPr>
                          <m:t>−99</m:t>
                        </m:r>
                      </m:sup>
                    </m:sSup>
                  </m:oMath>
                </a14:m>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sSup>
                      <m:sSup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18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2</m:t>
                                </m:r>
                              </m:den>
                            </m:f>
                          </m:e>
                        </m:d>
                      </m:e>
                      <m:sup>
                        <m:r>
                          <a:rPr lang="pt-BR" sz="1800" i="1" kern="100">
                            <a:effectLst/>
                            <a:latin typeface="Cambria Math" panose="02040503050406030204" pitchFamily="18" charset="0"/>
                            <a:ea typeface="Calibri" panose="020F0502020204030204" pitchFamily="34" charset="0"/>
                            <a:cs typeface="Times New Roman" panose="02020603050405020304" pitchFamily="18" charset="0"/>
                          </a:rPr>
                          <m:t>97</m:t>
                        </m:r>
                      </m:sup>
                    </m:sSup>
                  </m:oMath>
                </a14:m>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92D4A7CC-42F5-2439-DB0A-25892E53566A}"/>
                  </a:ext>
                </a:extLst>
              </p:cNvPr>
              <p:cNvSpPr txBox="1">
                <a:spLocks noRot="1" noChangeAspect="1" noMove="1" noResize="1" noEditPoints="1" noAdjustHandles="1" noChangeArrowheads="1" noChangeShapeType="1" noTextEdit="1"/>
              </p:cNvSpPr>
              <p:nvPr/>
            </p:nvSpPr>
            <p:spPr>
              <a:xfrm>
                <a:off x="277908" y="685044"/>
                <a:ext cx="5737400" cy="5926622"/>
              </a:xfrm>
              <a:prstGeom prst="rect">
                <a:avLst/>
              </a:prstGeom>
              <a:blipFill>
                <a:blip r:embed="rId2"/>
                <a:stretch>
                  <a:fillRect l="-1700" t="-411" r="-159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B764B69-A9C8-3961-7CFE-685B5CB7DFDE}"/>
                  </a:ext>
                </a:extLst>
              </p:cNvPr>
              <p:cNvSpPr txBox="1"/>
              <p:nvPr/>
            </p:nvSpPr>
            <p:spPr>
              <a:xfrm>
                <a:off x="6176693" y="752475"/>
                <a:ext cx="5800152" cy="985719"/>
              </a:xfrm>
              <a:prstGeom prst="rect">
                <a:avLst/>
              </a:prstGeom>
              <a:noFill/>
            </p:spPr>
            <p:txBody>
              <a:bodyPr wrap="square">
                <a:spAutoFit/>
              </a:bodyPr>
              <a:lstStyle/>
              <a:p>
                <a:r>
                  <a:rPr lang="pt-BR" sz="2400" b="1"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6.</a:t>
                </a:r>
                <a:r>
                  <a:rPr lang="pt-BR" sz="240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 Determine o número de termos de uma PG, em que </a:t>
                </a:r>
                <a14:m>
                  <m:oMath xmlns:m="http://schemas.openxmlformats.org/officeDocument/2006/math">
                    <m:sSub>
                      <m:sSubPr>
                        <m:ctrlPr>
                          <a:rPr lang="pt-BR" sz="2400" i="1">
                            <a:effectLst/>
                            <a:latin typeface="Cambria Math" panose="02040503050406030204" pitchFamily="18" charset="0"/>
                            <a:cs typeface="Segoe UI" panose="020B0502040204020203" pitchFamily="34" charset="0"/>
                          </a:rPr>
                        </m:ctrlPr>
                      </m:sSubPr>
                      <m:e>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𝑎</m:t>
                        </m:r>
                      </m:e>
                      <m:sub>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1</m:t>
                        </m:r>
                      </m:sub>
                    </m:sSub>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m:t>
                    </m:r>
                    <m:f>
                      <m:fPr>
                        <m:ctrlPr>
                          <a:rPr lang="pt-BR" sz="2400" i="1">
                            <a:effectLst/>
                            <a:latin typeface="Cambria Math" panose="02040503050406030204" pitchFamily="18" charset="0"/>
                            <a:cs typeface="Segoe UI" panose="020B0502040204020203" pitchFamily="34" charset="0"/>
                          </a:rPr>
                        </m:ctrlPr>
                      </m:fPr>
                      <m:num>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1</m:t>
                        </m:r>
                      </m:num>
                      <m:den>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8192</m:t>
                        </m:r>
                      </m:den>
                    </m:f>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 , </m:t>
                    </m:r>
                    <m:sSub>
                      <m:sSubPr>
                        <m:ctrlPr>
                          <a:rPr lang="pt-BR" sz="2400" i="1">
                            <a:effectLst/>
                            <a:latin typeface="Cambria Math" panose="02040503050406030204" pitchFamily="18" charset="0"/>
                            <a:cs typeface="Segoe UI" panose="020B0502040204020203" pitchFamily="34" charset="0"/>
                          </a:rPr>
                        </m:ctrlPr>
                      </m:sSubPr>
                      <m:e>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𝑎</m:t>
                        </m:r>
                      </m:e>
                      <m:sub>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𝑛</m:t>
                        </m:r>
                      </m:sub>
                    </m:sSub>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=2 </m:t>
                    </m:r>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𝑒</m:t>
                    </m:r>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 </m:t>
                    </m:r>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𝑞</m:t>
                    </m:r>
                    <m:r>
                      <a:rPr lang="pt-BR" sz="2400" i="1">
                        <a:solidFill>
                          <a:srgbClr val="000000"/>
                        </a:solidFill>
                        <a:effectLst/>
                        <a:latin typeface="Cambria Math" panose="02040503050406030204" pitchFamily="18" charset="0"/>
                        <a:ea typeface="Calibri" panose="020F0502020204030204" pitchFamily="34" charset="0"/>
                        <a:cs typeface="Segoe UI" panose="020B0502040204020203" pitchFamily="34" charset="0"/>
                      </a:rPr>
                      <m:t>=2</m:t>
                    </m:r>
                  </m:oMath>
                </a14:m>
                <a:r>
                  <a:rPr lang="pt-BR" sz="24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400" dirty="0"/>
              </a:p>
            </p:txBody>
          </p:sp>
        </mc:Choice>
        <mc:Fallback xmlns="">
          <p:sp>
            <p:nvSpPr>
              <p:cNvPr id="6" name="CaixaDeTexto 5">
                <a:extLst>
                  <a:ext uri="{FF2B5EF4-FFF2-40B4-BE49-F238E27FC236}">
                    <a16:creationId xmlns:a16="http://schemas.microsoft.com/office/drawing/2014/main" id="{6B764B69-A9C8-3961-7CFE-685B5CB7DFDE}"/>
                  </a:ext>
                </a:extLst>
              </p:cNvPr>
              <p:cNvSpPr txBox="1">
                <a:spLocks noRot="1" noChangeAspect="1" noMove="1" noResize="1" noEditPoints="1" noAdjustHandles="1" noChangeArrowheads="1" noChangeShapeType="1" noTextEdit="1"/>
              </p:cNvSpPr>
              <p:nvPr/>
            </p:nvSpPr>
            <p:spPr>
              <a:xfrm>
                <a:off x="6176693" y="752475"/>
                <a:ext cx="5800152" cy="985719"/>
              </a:xfrm>
              <a:prstGeom prst="rect">
                <a:avLst/>
              </a:prstGeom>
              <a:blipFill>
                <a:blip r:embed="rId3"/>
                <a:stretch>
                  <a:fillRect l="-1576" t="-4938" r="-2101" b="-4938"/>
                </a:stretch>
              </a:blipFill>
            </p:spPr>
            <p:txBody>
              <a:bodyPr/>
              <a:lstStyle/>
              <a:p>
                <a:r>
                  <a:rPr lang="pt-BR">
                    <a:noFill/>
                  </a:rPr>
                  <a:t> </a:t>
                </a:r>
              </a:p>
            </p:txBody>
          </p:sp>
        </mc:Fallback>
      </mc:AlternateContent>
    </p:spTree>
    <p:extLst>
      <p:ext uri="{BB962C8B-B14F-4D97-AF65-F5344CB8AC3E}">
        <p14:creationId xmlns:p14="http://schemas.microsoft.com/office/powerpoint/2010/main" val="2684557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851FC2C-BAA0-8F2D-54BB-A464DE350610}"/>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0D282EB-3A60-100F-4507-B079ED053BEF}"/>
                  </a:ext>
                </a:extLst>
              </p:cNvPr>
              <p:cNvSpPr txBox="1"/>
              <p:nvPr/>
            </p:nvSpPr>
            <p:spPr>
              <a:xfrm>
                <a:off x="242047" y="752475"/>
                <a:ext cx="5728438" cy="6077241"/>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7. (ENEM 2018)</a:t>
                </a:r>
                <a:r>
                  <a:rPr lang="pt-BR" sz="24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Com o avanço em ciência da computação, estamos próximos do momento em que o número de transistores no processador de um computador pessoal será da mesma ordem de grandeza que o número de neurônios em um cérebro humano, que é da ordem de 100 bilhões. Uma das grandezas determinantes para o desempenho de um processador é a densidade de transistores, que é o número de transistores por centímetro quadrado. Em 1986, uma empresa fabricava um processador contendo </a:t>
                </a:r>
                <a14:m>
                  <m:oMath xmlns:m="http://schemas.openxmlformats.org/officeDocument/2006/math">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100 000 </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transistores distribuídos em </a:t>
                </a:r>
              </a:p>
              <a:p>
                <a:pPr algn="r">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www.pocket-lint.com. Acesso em: 1 dez. 2017 (adaptado).</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0D282EB-3A60-100F-4507-B079ED053BEF}"/>
                  </a:ext>
                </a:extLst>
              </p:cNvPr>
              <p:cNvSpPr txBox="1">
                <a:spLocks noRot="1" noChangeAspect="1" noMove="1" noResize="1" noEditPoints="1" noAdjustHandles="1" noChangeArrowheads="1" noChangeShapeType="1" noTextEdit="1"/>
              </p:cNvSpPr>
              <p:nvPr/>
            </p:nvSpPr>
            <p:spPr>
              <a:xfrm>
                <a:off x="242047" y="752475"/>
                <a:ext cx="5728438" cy="6077241"/>
              </a:xfrm>
              <a:prstGeom prst="rect">
                <a:avLst/>
              </a:prstGeom>
              <a:blipFill>
                <a:blip r:embed="rId2"/>
                <a:stretch>
                  <a:fillRect l="-1704" t="-502" r="-17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01FEC8E-F74E-47C3-B7EF-53EA5E8A8099}"/>
                  </a:ext>
                </a:extLst>
              </p:cNvPr>
              <p:cNvSpPr txBox="1"/>
              <p:nvPr/>
            </p:nvSpPr>
            <p:spPr>
              <a:xfrm>
                <a:off x="6096000" y="752475"/>
                <a:ext cx="5791200" cy="425347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0,30 como aproximação para </a:t>
                </a:r>
                <a14:m>
                  <m:oMath xmlns:m="http://schemas.openxmlformats.org/officeDocument/2006/math">
                    <m:func>
                      <m:func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funcPr>
                      <m:fName>
                        <m:sSub>
                          <m:sSubPr>
                            <m:ctrlP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2400" i="0" kern="100" dirty="0" smtClean="0">
                                <a:effectLst/>
                                <a:latin typeface="Cambria Math" panose="02040503050406030204" pitchFamily="18" charset="0"/>
                                <a:ea typeface="Calibri" panose="020F0502020204030204" pitchFamily="34" charset="0"/>
                                <a:cs typeface="Times New Roman" panose="02020603050405020304" pitchFamily="18" charset="0"/>
                              </a:rPr>
                              <m:t>log</m:t>
                            </m:r>
                          </m:e>
                          <m:sub>
                            <m:r>
                              <a:rPr lang="pt-BR" sz="2400" i="1" kern="100" dirty="0" smtClean="0">
                                <a:effectLst/>
                                <a:latin typeface="Cambria Math" panose="02040503050406030204" pitchFamily="18" charset="0"/>
                                <a:ea typeface="Calibri" panose="020F0502020204030204" pitchFamily="34" charset="0"/>
                                <a:cs typeface="Times New Roman" panose="02020603050405020304" pitchFamily="18" charset="0"/>
                              </a:rPr>
                              <m:t>10</m:t>
                            </m:r>
                          </m:sub>
                        </m:sSub>
                      </m:fName>
                      <m:e>
                        <m:r>
                          <a:rPr lang="pt-BR" sz="2400" b="0" i="1" kern="100" dirty="0" smtClean="0">
                            <a:effectLst/>
                            <a:latin typeface="Cambria Math" panose="02040503050406030204" pitchFamily="18" charset="0"/>
                            <a:ea typeface="Calibri" panose="020F0502020204030204" pitchFamily="34" charset="0"/>
                            <a:cs typeface="Times New Roman" panose="02020603050405020304" pitchFamily="18" charset="0"/>
                          </a:rPr>
                          <m:t>2</m:t>
                        </m:r>
                      </m:e>
                    </m:func>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 que ano a empresa atingiu ou atingirá a densidade de 100 bilhões de transistores?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1999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2002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2022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2026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2146</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01FEC8E-F74E-47C3-B7EF-53EA5E8A8099}"/>
                  </a:ext>
                </a:extLst>
              </p:cNvPr>
              <p:cNvSpPr txBox="1">
                <a:spLocks noRot="1" noChangeAspect="1" noMove="1" noResize="1" noEditPoints="1" noAdjustHandles="1" noChangeArrowheads="1" noChangeShapeType="1" noTextEdit="1"/>
              </p:cNvSpPr>
              <p:nvPr/>
            </p:nvSpPr>
            <p:spPr>
              <a:xfrm>
                <a:off x="6096000" y="752475"/>
                <a:ext cx="5791200" cy="4253472"/>
              </a:xfrm>
              <a:prstGeom prst="rect">
                <a:avLst/>
              </a:prstGeom>
              <a:blipFill>
                <a:blip r:embed="rId3"/>
                <a:stretch>
                  <a:fillRect l="-1579" t="-573" r="-157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68F3663-4F76-10FC-90B0-8F4F4811E9E8}"/>
                  </a:ext>
                </a:extLst>
              </p:cNvPr>
              <p:cNvSpPr txBox="1"/>
              <p:nvPr/>
            </p:nvSpPr>
            <p:spPr>
              <a:xfrm>
                <a:off x="6096000" y="5146265"/>
                <a:ext cx="5853948" cy="1257652"/>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é o primeiro termo de uma progressão geométrica, cujo sétimo termo é igual a </a:t>
                </a:r>
                <a14:m>
                  <m:oMath xmlns:m="http://schemas.openxmlformats.org/officeDocument/2006/math">
                    <m:r>
                      <a:rPr lang="pt-BR" sz="2400" i="1" kern="100">
                        <a:solidFill>
                          <a:srgbClr val="000000"/>
                        </a:solidFill>
                        <a:effectLst/>
                        <a:latin typeface="Cambria Math" panose="02040503050406030204" pitchFamily="18" charset="0"/>
                        <a:ea typeface="Calibri" panose="020F0502020204030204" pitchFamily="34" charset="0"/>
                        <a:cs typeface="Arial" panose="020B0604020202020204" pitchFamily="34" charset="0"/>
                      </a:rPr>
                      <m:t>−12 288</m:t>
                    </m:r>
                  </m:oMath>
                </a14:m>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 razão é </a:t>
                </a:r>
                <a14:m>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oMath>
                </a14:m>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168F3663-4F76-10FC-90B0-8F4F4811E9E8}"/>
                  </a:ext>
                </a:extLst>
              </p:cNvPr>
              <p:cNvSpPr txBox="1">
                <a:spLocks noRot="1" noChangeAspect="1" noMove="1" noResize="1" noEditPoints="1" noAdjustHandles="1" noChangeArrowheads="1" noChangeShapeType="1" noTextEdit="1"/>
              </p:cNvSpPr>
              <p:nvPr/>
            </p:nvSpPr>
            <p:spPr>
              <a:xfrm>
                <a:off x="6096000" y="5146265"/>
                <a:ext cx="5853948" cy="1257652"/>
              </a:xfrm>
              <a:prstGeom prst="rect">
                <a:avLst/>
              </a:prstGeom>
              <a:blipFill>
                <a:blip r:embed="rId4"/>
                <a:stretch>
                  <a:fillRect l="-1563" t="-4348" r="-1563" b="-9662"/>
                </a:stretch>
              </a:blipFill>
            </p:spPr>
            <p:txBody>
              <a:bodyPr/>
              <a:lstStyle/>
              <a:p>
                <a:r>
                  <a:rPr lang="pt-BR">
                    <a:noFill/>
                  </a:rPr>
                  <a:t> </a:t>
                </a:r>
              </a:p>
            </p:txBody>
          </p:sp>
        </mc:Fallback>
      </mc:AlternateContent>
    </p:spTree>
    <p:extLst>
      <p:ext uri="{BB962C8B-B14F-4D97-AF65-F5344CB8AC3E}">
        <p14:creationId xmlns:p14="http://schemas.microsoft.com/office/powerpoint/2010/main" val="3842392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6F628FF-53C0-6094-70F1-9591595685A5}"/>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E3793086-3B07-372E-0D7E-57A310EE609A}"/>
              </a:ext>
            </a:extLst>
          </p:cNvPr>
          <p:cNvPicPr>
            <a:picLocks noChangeAspect="1"/>
          </p:cNvPicPr>
          <p:nvPr/>
        </p:nvPicPr>
        <p:blipFill>
          <a:blip r:embed="rId2"/>
          <a:stretch>
            <a:fillRect/>
          </a:stretch>
        </p:blipFill>
        <p:spPr>
          <a:xfrm>
            <a:off x="242765" y="600042"/>
            <a:ext cx="5753903" cy="476316"/>
          </a:xfrm>
          <a:prstGeom prst="rect">
            <a:avLst/>
          </a:prstGeom>
        </p:spPr>
      </p:pic>
      <p:pic>
        <p:nvPicPr>
          <p:cNvPr id="5" name="Imagem 4" descr="Interface gráfica do usuário, Texto&#10;&#10;Descrição gerada automaticamente">
            <a:extLst>
              <a:ext uri="{FF2B5EF4-FFF2-40B4-BE49-F238E27FC236}">
                <a16:creationId xmlns:a16="http://schemas.microsoft.com/office/drawing/2014/main" id="{F703DBEA-F592-E1F5-7C12-AA7C1D939A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6194" y="1076358"/>
            <a:ext cx="3855715" cy="698654"/>
          </a:xfrm>
          <a:prstGeom prst="rect">
            <a:avLst/>
          </a:prstGeom>
          <a:noFill/>
          <a:ln>
            <a:noFill/>
          </a:ln>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E967887-278C-5409-42B2-E46E2FBE6603}"/>
                  </a:ext>
                </a:extLst>
              </p:cNvPr>
              <p:cNvSpPr txBox="1"/>
              <p:nvPr/>
            </p:nvSpPr>
            <p:spPr>
              <a:xfrm>
                <a:off x="242765" y="1810871"/>
                <a:ext cx="5753895" cy="4092467"/>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REPRESENTAÇÃO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DE UMA PROGRESSÃO GEOMÉTRICA (PG)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representação gráfica da PG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formada pelos pontos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do plano cartesiano. Esses pontos pertencem ao gráfico de uma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função exponencial</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 equação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onde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3E967887-278C-5409-42B2-E46E2FBE6603}"/>
                  </a:ext>
                </a:extLst>
              </p:cNvPr>
              <p:cNvSpPr txBox="1">
                <a:spLocks noRot="1" noChangeAspect="1" noMove="1" noResize="1" noEditPoints="1" noAdjustHandles="1" noChangeArrowheads="1" noChangeShapeType="1" noTextEdit="1"/>
              </p:cNvSpPr>
              <p:nvPr/>
            </p:nvSpPr>
            <p:spPr>
              <a:xfrm>
                <a:off x="242765" y="1810871"/>
                <a:ext cx="5753895" cy="4092467"/>
              </a:xfrm>
              <a:prstGeom prst="rect">
                <a:avLst/>
              </a:prstGeom>
              <a:blipFill>
                <a:blip r:embed="rId4"/>
                <a:stretch>
                  <a:fillRect l="-1695" t="-745" r="-1589" b="-22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72F3DD5-F644-3A5A-F896-A852ECFCB410}"/>
                  </a:ext>
                </a:extLst>
              </p:cNvPr>
              <p:cNvSpPr txBox="1"/>
              <p:nvPr/>
            </p:nvSpPr>
            <p:spPr>
              <a:xfrm>
                <a:off x="6195333" y="686315"/>
                <a:ext cx="5753898" cy="456279"/>
              </a:xfrm>
              <a:prstGeom prst="rect">
                <a:avLst/>
              </a:prstGeom>
              <a:noFill/>
            </p:spPr>
            <p:txBody>
              <a:bodyPr wrap="square">
                <a:spAutoFit/>
              </a:bodyPr>
              <a:lstStyle/>
              <a:p>
                <a:pPr algn="just">
                  <a:lnSpc>
                    <a:spcPct val="115000"/>
                  </a:lnSpc>
                  <a:spcAft>
                    <a:spcPts val="800"/>
                  </a:spcAft>
                </a:pPr>
                <a:r>
                  <a:rPr lang="pt-BR" sz="22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𝟏𝟔</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𝟑𝟐</m:t>
                    </m:r>
                    <m:r>
                      <a:rPr lang="pt-BR" sz="22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272F3DD5-F644-3A5A-F896-A852ECFCB410}"/>
                  </a:ext>
                </a:extLst>
              </p:cNvPr>
              <p:cNvSpPr txBox="1">
                <a:spLocks noRot="1" noChangeAspect="1" noMove="1" noResize="1" noEditPoints="1" noAdjustHandles="1" noChangeArrowheads="1" noChangeShapeType="1" noTextEdit="1"/>
              </p:cNvSpPr>
              <p:nvPr/>
            </p:nvSpPr>
            <p:spPr>
              <a:xfrm>
                <a:off x="6195333" y="686315"/>
                <a:ext cx="5753898" cy="456279"/>
              </a:xfrm>
              <a:prstGeom prst="rect">
                <a:avLst/>
              </a:prstGeom>
              <a:blipFill>
                <a:blip r:embed="rId5"/>
                <a:stretch>
                  <a:fillRect l="-1377" t="-6757" b="-2432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F7CA4A8D-6CC9-F05E-B116-3D6B0F6B0F3C}"/>
                  </a:ext>
                </a:extLst>
              </p:cNvPr>
              <p:cNvSpPr txBox="1"/>
              <p:nvPr/>
            </p:nvSpPr>
            <p:spPr>
              <a:xfrm>
                <a:off x="6195333" y="1076358"/>
                <a:ext cx="5753894" cy="2626360"/>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termo geral dessa sequência pode ser representado por: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F7CA4A8D-6CC9-F05E-B116-3D6B0F6B0F3C}"/>
                  </a:ext>
                </a:extLst>
              </p:cNvPr>
              <p:cNvSpPr txBox="1">
                <a:spLocks noRot="1" noChangeAspect="1" noMove="1" noResize="1" noEditPoints="1" noAdjustHandles="1" noChangeArrowheads="1" noChangeShapeType="1" noTextEdit="1"/>
              </p:cNvSpPr>
              <p:nvPr/>
            </p:nvSpPr>
            <p:spPr>
              <a:xfrm>
                <a:off x="6195333" y="1076358"/>
                <a:ext cx="5753894" cy="2626360"/>
              </a:xfrm>
              <a:prstGeom prst="rect">
                <a:avLst/>
              </a:prstGeom>
              <a:blipFill>
                <a:blip r:embed="rId6"/>
                <a:stretch>
                  <a:fillRect l="-1589" t="-930" r="-1695"/>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3219FEBA-2CB2-6E8C-D3AE-1583F8C5E2AE}"/>
              </a:ext>
            </a:extLst>
          </p:cNvPr>
          <p:cNvPicPr>
            <a:picLocks noChangeAspect="1"/>
          </p:cNvPicPr>
          <p:nvPr/>
        </p:nvPicPr>
        <p:blipFill>
          <a:blip r:embed="rId7"/>
          <a:stretch>
            <a:fillRect/>
          </a:stretch>
        </p:blipFill>
        <p:spPr>
          <a:xfrm>
            <a:off x="7502653" y="3429000"/>
            <a:ext cx="3479912" cy="3130795"/>
          </a:xfrm>
          <a:prstGeom prst="rect">
            <a:avLst/>
          </a:prstGeom>
        </p:spPr>
      </p:pic>
    </p:spTree>
    <p:extLst>
      <p:ext uri="{BB962C8B-B14F-4D97-AF65-F5344CB8AC3E}">
        <p14:creationId xmlns:p14="http://schemas.microsoft.com/office/powerpoint/2010/main" val="10003861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1E8077C-D97D-BDE5-501A-C790B173C6FA}"/>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4AEB95E4-89E9-0429-AC6C-2E85991133F8}"/>
              </a:ext>
            </a:extLst>
          </p:cNvPr>
          <p:cNvSpPr txBox="1"/>
          <p:nvPr/>
        </p:nvSpPr>
        <p:spPr>
          <a:xfrm>
            <a:off x="242048" y="752475"/>
            <a:ext cx="3164541" cy="461665"/>
          </a:xfrm>
          <a:prstGeom prst="rect">
            <a:avLst/>
          </a:prstGeom>
          <a:noFill/>
        </p:spPr>
        <p:txBody>
          <a:bodyPr wrap="square">
            <a:spAutoFit/>
          </a:bodyPr>
          <a:lstStyle/>
          <a:p>
            <a:r>
              <a:rPr lang="pt-BR" sz="2400" dirty="0">
                <a:latin typeface="Arial Narrow" panose="020B0606020202030204" pitchFamily="34" charset="0"/>
              </a:rPr>
              <a:t>Representação gráfica:</a:t>
            </a:r>
          </a:p>
        </p:txBody>
      </p:sp>
      <p:pic>
        <p:nvPicPr>
          <p:cNvPr id="5" name="Imagem 4" descr="Gráfico, Gráfico de linhas&#10;&#10;Descrição gerada automaticamente">
            <a:extLst>
              <a:ext uri="{FF2B5EF4-FFF2-40B4-BE49-F238E27FC236}">
                <a16:creationId xmlns:a16="http://schemas.microsoft.com/office/drawing/2014/main" id="{CFC40C7F-51D4-F3D2-AE3C-55EA7F014ED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t="1100"/>
          <a:stretch/>
        </p:blipFill>
        <p:spPr bwMode="auto">
          <a:xfrm>
            <a:off x="3003178" y="989050"/>
            <a:ext cx="2761127" cy="555518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5938B016-554C-C725-EFEA-D43073B1A7F8}"/>
                  </a:ext>
                </a:extLst>
              </p:cNvPr>
              <p:cNvSpPr txBox="1"/>
              <p:nvPr/>
            </p:nvSpPr>
            <p:spPr>
              <a:xfrm>
                <a:off x="6096000" y="752475"/>
                <a:ext cx="5853951" cy="5981125"/>
              </a:xfrm>
              <a:prstGeom prst="rect">
                <a:avLst/>
              </a:prstGeom>
              <a:noFill/>
            </p:spPr>
            <p:txBody>
              <a:bodyPr wrap="square">
                <a:spAutoFit/>
              </a:bodyPr>
              <a:lstStyle/>
              <a:p>
                <a:pPr indent="449580"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há uma relação entre a função exponencial e a progressão geométrica. Considerando a função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definida por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𝒙</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com a restrição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ℤ</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b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percebe-se que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formam uma progressão geométrica.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Observe: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=8</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=16</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 4; 8; 16; …</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geométrica de razão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5938B016-554C-C725-EFEA-D43073B1A7F8}"/>
                  </a:ext>
                </a:extLst>
              </p:cNvPr>
              <p:cNvSpPr txBox="1">
                <a:spLocks noRot="1" noChangeAspect="1" noMove="1" noResize="1" noEditPoints="1" noAdjustHandles="1" noChangeArrowheads="1" noChangeShapeType="1" noTextEdit="1"/>
              </p:cNvSpPr>
              <p:nvPr/>
            </p:nvSpPr>
            <p:spPr>
              <a:xfrm>
                <a:off x="6096000" y="752475"/>
                <a:ext cx="5853951" cy="5981125"/>
              </a:xfrm>
              <a:prstGeom prst="rect">
                <a:avLst/>
              </a:prstGeom>
              <a:blipFill>
                <a:blip r:embed="rId4"/>
                <a:stretch>
                  <a:fillRect l="-1563" t="-713" r="-1563" b="-407"/>
                </a:stretch>
              </a:blipFill>
            </p:spPr>
            <p:txBody>
              <a:bodyPr/>
              <a:lstStyle/>
              <a:p>
                <a:r>
                  <a:rPr lang="pt-BR">
                    <a:noFill/>
                  </a:rPr>
                  <a:t> </a:t>
                </a:r>
              </a:p>
            </p:txBody>
          </p:sp>
        </mc:Fallback>
      </mc:AlternateContent>
    </p:spTree>
    <p:extLst>
      <p:ext uri="{BB962C8B-B14F-4D97-AF65-F5344CB8AC3E}">
        <p14:creationId xmlns:p14="http://schemas.microsoft.com/office/powerpoint/2010/main" val="36716427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204376C-A6D8-7DAF-484A-CF010428BD1B}"/>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95120AA5-3C7D-7332-6A66-E56DF690F06C}"/>
              </a:ext>
            </a:extLst>
          </p:cNvPr>
          <p:cNvPicPr>
            <a:picLocks noChangeAspect="1"/>
          </p:cNvPicPr>
          <p:nvPr/>
        </p:nvPicPr>
        <p:blipFill>
          <a:blip r:embed="rId2"/>
          <a:srcRect t="4154" b="-1"/>
          <a:stretch/>
        </p:blipFill>
        <p:spPr>
          <a:xfrm>
            <a:off x="1012511" y="607412"/>
            <a:ext cx="4016688" cy="692470"/>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06E5162-E64F-A6CA-6265-6735E404B06B}"/>
                  </a:ext>
                </a:extLst>
              </p:cNvPr>
              <p:cNvSpPr txBox="1"/>
              <p:nvPr/>
            </p:nvSpPr>
            <p:spPr>
              <a:xfrm>
                <a:off x="188260" y="1210235"/>
                <a:ext cx="5827052" cy="5497723"/>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a sequência,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   4,   16,   64, … </m:t>
                          </m:r>
                        </m:e>
                      </m:d>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Marque a classificação dessa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58775"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Aritmética.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L="358775"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Geométrica.</a:t>
                </a:r>
              </a:p>
              <a:p>
                <a:pPr marL="358775" algn="just">
                  <a:lnSpc>
                    <a:spcPct val="107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Qual a razão dessa sequência?</a:t>
                </a:r>
              </a:p>
              <a:p>
                <a:pPr algn="just">
                  <a:lnSpc>
                    <a:spcPct val="107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Represente graficamente no plano cartesiano, a seguir, essa 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06E5162-E64F-A6CA-6265-6735E404B06B}"/>
                  </a:ext>
                </a:extLst>
              </p:cNvPr>
              <p:cNvSpPr txBox="1">
                <a:spLocks noRot="1" noChangeAspect="1" noMove="1" noResize="1" noEditPoints="1" noAdjustHandles="1" noChangeArrowheads="1" noChangeShapeType="1" noTextEdit="1"/>
              </p:cNvSpPr>
              <p:nvPr/>
            </p:nvSpPr>
            <p:spPr>
              <a:xfrm>
                <a:off x="188260" y="1210235"/>
                <a:ext cx="5827052" cy="5497723"/>
              </a:xfrm>
              <a:prstGeom prst="rect">
                <a:avLst/>
              </a:prstGeom>
              <a:blipFill>
                <a:blip r:embed="rId3"/>
                <a:stretch>
                  <a:fillRect l="-1674" t="-999" r="-1569" b="-1554"/>
                </a:stretch>
              </a:blipFill>
            </p:spPr>
            <p:txBody>
              <a:bodyPr/>
              <a:lstStyle/>
              <a:p>
                <a:r>
                  <a:rPr lang="pt-BR">
                    <a:noFill/>
                  </a:rPr>
                  <a:t> </a:t>
                </a:r>
              </a:p>
            </p:txBody>
          </p:sp>
        </mc:Fallback>
      </mc:AlternateContent>
      <p:pic>
        <p:nvPicPr>
          <p:cNvPr id="6" name="Imagem 5" descr="Gráfico, Gráfico de barras&#10;&#10;Descrição gerada automaticamente">
            <a:extLst>
              <a:ext uri="{FF2B5EF4-FFF2-40B4-BE49-F238E27FC236}">
                <a16:creationId xmlns:a16="http://schemas.microsoft.com/office/drawing/2014/main" id="{125BC064-25E6-5BE4-947B-43300C7E707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2577"/>
          <a:stretch/>
        </p:blipFill>
        <p:spPr bwMode="auto">
          <a:xfrm>
            <a:off x="6242162" y="696873"/>
            <a:ext cx="5385061" cy="58473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463474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145B5EB-2D19-7389-5BDF-3F87A50378F7}"/>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5F97668-7E62-B4C8-8B93-B22C01D42536}"/>
                  </a:ext>
                </a:extLst>
              </p:cNvPr>
              <p:cNvSpPr txBox="1"/>
              <p:nvPr/>
            </p:nvSpPr>
            <p:spPr>
              <a:xfrm>
                <a:off x="188262" y="752475"/>
                <a:ext cx="5827055" cy="4961295"/>
              </a:xfrm>
              <a:prstGeom prst="rect">
                <a:avLst/>
              </a:prstGeom>
              <a:noFill/>
            </p:spPr>
            <p:txBody>
              <a:bodyPr wrap="square">
                <a:spAutoFit/>
              </a:bodyPr>
              <a:lstStyle/>
              <a:p>
                <a:pPr algn="just">
                  <a:lnSpc>
                    <a:spcPct val="115000"/>
                  </a:lnSpc>
                  <a:spcAft>
                    <a:spcPts val="800"/>
                  </a:spcAft>
                </a:pPr>
                <a:r>
                  <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Observe os termos gerais das sequências geométricas, a seguir: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p>
                      </m:sSup>
                      <m: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𝑏</m:t>
                          </m:r>
                        </m:e>
                        <m: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e>
                            <m:sup>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p>
                          </m:sSup>
                        </m:num>
                        <m:den>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9</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Faça o que se pede: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Quais os primeiros termos dessas sequências?</a:t>
                </a: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Quais as razões dessas sequências?</a:t>
                </a: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Preencha as tabelas,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5F97668-7E62-B4C8-8B93-B22C01D42536}"/>
                  </a:ext>
                </a:extLst>
              </p:cNvPr>
              <p:cNvSpPr txBox="1">
                <a:spLocks noRot="1" noChangeAspect="1" noMove="1" noResize="1" noEditPoints="1" noAdjustHandles="1" noChangeArrowheads="1" noChangeShapeType="1" noTextEdit="1"/>
              </p:cNvSpPr>
              <p:nvPr/>
            </p:nvSpPr>
            <p:spPr>
              <a:xfrm>
                <a:off x="188262" y="752475"/>
                <a:ext cx="5827055" cy="4961295"/>
              </a:xfrm>
              <a:prstGeom prst="rect">
                <a:avLst/>
              </a:prstGeom>
              <a:blipFill>
                <a:blip r:embed="rId2"/>
                <a:stretch>
                  <a:fillRect l="-1674" t="-614" r="-1569" b="-369"/>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E4D8D1C3-6F85-91A9-2832-DF975B1E4A24}"/>
              </a:ext>
            </a:extLst>
          </p:cNvPr>
          <p:cNvPicPr>
            <a:picLocks noChangeAspect="1"/>
          </p:cNvPicPr>
          <p:nvPr/>
        </p:nvPicPr>
        <p:blipFill>
          <a:blip r:embed="rId3"/>
          <a:stretch>
            <a:fillRect/>
          </a:stretch>
        </p:blipFill>
        <p:spPr>
          <a:xfrm>
            <a:off x="6579421" y="752475"/>
            <a:ext cx="4832650" cy="4865249"/>
          </a:xfrm>
          <a:prstGeom prst="rect">
            <a:avLst/>
          </a:prstGeom>
        </p:spPr>
      </p:pic>
      <p:sp>
        <p:nvSpPr>
          <p:cNvPr id="8" name="CaixaDeTexto 7">
            <a:extLst>
              <a:ext uri="{FF2B5EF4-FFF2-40B4-BE49-F238E27FC236}">
                <a16:creationId xmlns:a16="http://schemas.microsoft.com/office/drawing/2014/main" id="{FC2C432B-5E1E-0D03-E640-B786858458F8}"/>
              </a:ext>
            </a:extLst>
          </p:cNvPr>
          <p:cNvSpPr txBox="1"/>
          <p:nvPr/>
        </p:nvSpPr>
        <p:spPr>
          <a:xfrm>
            <a:off x="6096000" y="5648444"/>
            <a:ext cx="5862912" cy="914161"/>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Represente graficamente no plano cartesiano essas sequências</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51518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8894828-30D2-43A0-FAC0-79E629A1342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FACA0B4-1AED-6F46-C047-EA0F884A1D6B}"/>
                  </a:ext>
                </a:extLst>
              </p:cNvPr>
              <p:cNvSpPr txBox="1"/>
              <p:nvPr/>
            </p:nvSpPr>
            <p:spPr>
              <a:xfrm>
                <a:off x="170330" y="752475"/>
                <a:ext cx="5764305" cy="5443606"/>
              </a:xfrm>
              <a:prstGeom prst="rect">
                <a:avLst/>
              </a:prstGeom>
              <a:noFill/>
            </p:spPr>
            <p:txBody>
              <a:bodyPr wrap="square">
                <a:spAutoFit/>
              </a:bodyPr>
              <a:lstStyle/>
              <a:p>
                <a:pPr algn="just">
                  <a:lnSpc>
                    <a:spcPct val="115000"/>
                  </a:lnSpc>
                  <a:spcAft>
                    <a:spcPts val="3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Evandina descobriu que a PG é uma amostragem discreta de uma função exponencial contínua. Durante os seus estudos, ela percebeu que a aplicação feita por ela pode ser representada pela seguinte sequência.</a:t>
                </a:r>
              </a:p>
              <a:p>
                <a:pPr algn="just">
                  <a:lnSpc>
                    <a:spcPct val="115000"/>
                  </a:lnSpc>
                  <a:spcAft>
                    <a:spcPts val="3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400"/>
                  </a:spcBef>
                  <a:spcAft>
                    <a:spcPts val="400"/>
                  </a:spcAft>
                </a:pP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=800</m:t>
                    </m:r>
                    <m:r>
                      <a:rPr lang="pt-BR" sz="2400" i="1" kern="100">
                        <a:effectLst/>
                        <a:latin typeface="Cambria Math" panose="02040503050406030204" pitchFamily="18" charset="0"/>
                        <a:ea typeface="Calibri" panose="020F0502020204030204" pitchFamily="34" charset="0"/>
                        <a:cs typeface="Cambria Math" panose="020405030504060302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1,015</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que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corresponde ao montante 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tempo em meses</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ctr">
                  <a:lnSpc>
                    <a:spcPct val="115000"/>
                  </a:lnSpc>
                  <a:spcBef>
                    <a:spcPts val="400"/>
                  </a:spcBef>
                  <a:spcAft>
                    <a:spcPts val="4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3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Preencha o quadro e observe a relação do montante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em reais, ao longo do tempo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FACA0B4-1AED-6F46-C047-EA0F884A1D6B}"/>
                  </a:ext>
                </a:extLst>
              </p:cNvPr>
              <p:cNvSpPr txBox="1">
                <a:spLocks noRot="1" noChangeAspect="1" noMove="1" noResize="1" noEditPoints="1" noAdjustHandles="1" noChangeArrowheads="1" noChangeShapeType="1" noTextEdit="1"/>
              </p:cNvSpPr>
              <p:nvPr/>
            </p:nvSpPr>
            <p:spPr>
              <a:xfrm>
                <a:off x="170330" y="752475"/>
                <a:ext cx="5764305" cy="5443606"/>
              </a:xfrm>
              <a:prstGeom prst="rect">
                <a:avLst/>
              </a:prstGeom>
              <a:blipFill>
                <a:blip r:embed="rId2"/>
                <a:stretch>
                  <a:fillRect l="-1691" t="-560" r="-2220" b="-156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F327EE93-56EE-56FB-37A3-DA1130C143BC}"/>
              </a:ext>
            </a:extLst>
          </p:cNvPr>
          <p:cNvPicPr>
            <a:picLocks noChangeAspect="1"/>
          </p:cNvPicPr>
          <p:nvPr/>
        </p:nvPicPr>
        <p:blipFill>
          <a:blip r:embed="rId3"/>
          <a:stretch>
            <a:fillRect/>
          </a:stretch>
        </p:blipFill>
        <p:spPr>
          <a:xfrm>
            <a:off x="6176685" y="756000"/>
            <a:ext cx="5760000" cy="2673000"/>
          </a:xfrm>
          <a:prstGeom prst="rect">
            <a:avLst/>
          </a:prstGeom>
        </p:spPr>
      </p:pic>
      <p:sp>
        <p:nvSpPr>
          <p:cNvPr id="8" name="CaixaDeTexto 7">
            <a:extLst>
              <a:ext uri="{FF2B5EF4-FFF2-40B4-BE49-F238E27FC236}">
                <a16:creationId xmlns:a16="http://schemas.microsoft.com/office/drawing/2014/main" id="{2DCE8E5C-FCDE-0C91-AF95-CDA9C3F2A6E8}"/>
              </a:ext>
            </a:extLst>
          </p:cNvPr>
          <p:cNvSpPr txBox="1"/>
          <p:nvPr/>
        </p:nvSpPr>
        <p:spPr>
          <a:xfrm>
            <a:off x="6176685" y="3729064"/>
            <a:ext cx="5759999" cy="1338893"/>
          </a:xfrm>
          <a:prstGeom prst="rect">
            <a:avLst/>
          </a:prstGeom>
          <a:noFill/>
        </p:spPr>
        <p:txBody>
          <a:bodyPr wrap="square">
            <a:spAutoFit/>
          </a:bodyPr>
          <a:lstStyle/>
          <a:p>
            <a:pPr algn="just">
              <a:lnSpc>
                <a:spcPct val="115000"/>
              </a:lnSpc>
              <a:spcAft>
                <a:spcPts val="8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b) Faça a representação gráfica que corresponde ao </a:t>
            </a:r>
            <a:r>
              <a:rPr lang="pt-BR" sz="2400" u="sng"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crescimento</a:t>
            </a: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do montante, em reais, ao longo do tempo.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13668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8B03564-5299-34A3-4F87-EABBEC719C0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Texto&#10;&#10;Descrição gerada automaticamente com confiança média">
            <a:extLst>
              <a:ext uri="{FF2B5EF4-FFF2-40B4-BE49-F238E27FC236}">
                <a16:creationId xmlns:a16="http://schemas.microsoft.com/office/drawing/2014/main" id="{B018F229-120D-5468-F032-46E853F631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283"/>
          <a:stretch/>
        </p:blipFill>
        <p:spPr bwMode="auto">
          <a:xfrm>
            <a:off x="940547" y="752475"/>
            <a:ext cx="4215455" cy="87013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1AA1F85-30B7-205C-E823-EB81A254B015}"/>
                  </a:ext>
                </a:extLst>
              </p:cNvPr>
              <p:cNvSpPr txBox="1"/>
              <p:nvPr/>
            </p:nvSpPr>
            <p:spPr>
              <a:xfrm>
                <a:off x="170330" y="1622612"/>
                <a:ext cx="5844988" cy="4725076"/>
              </a:xfrm>
              <a:prstGeom prst="rect">
                <a:avLst/>
              </a:prstGeom>
              <a:noFill/>
            </p:spPr>
            <p:txBody>
              <a:bodyPr wrap="square">
                <a:spAutoFit/>
              </a:bodyPr>
              <a:lstStyle/>
              <a:p>
                <a:pPr indent="358775"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INTERPOLAÇÃO GEOMÉTRICA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Interpolar (inserir ou intercalar) meios geométricos entre dois números, significa obter uma progressão geométrica de extremos conhecidos.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Distribua 6 números entre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12,5</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para que a sequência numérica formada seja uma progressão geométrica.</a:t>
                </a:r>
              </a:p>
              <a:p>
                <a:pPr indent="358775"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Considerando a sequência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1AA1F85-30B7-205C-E823-EB81A254B015}"/>
                  </a:ext>
                </a:extLst>
              </p:cNvPr>
              <p:cNvSpPr txBox="1">
                <a:spLocks noRot="1" noChangeAspect="1" noMove="1" noResize="1" noEditPoints="1" noAdjustHandles="1" noChangeArrowheads="1" noChangeShapeType="1" noTextEdit="1"/>
              </p:cNvSpPr>
              <p:nvPr/>
            </p:nvSpPr>
            <p:spPr>
              <a:xfrm>
                <a:off x="170330" y="1622612"/>
                <a:ext cx="5844988" cy="4725076"/>
              </a:xfrm>
              <a:prstGeom prst="rect">
                <a:avLst/>
              </a:prstGeom>
              <a:blipFill>
                <a:blip r:embed="rId3"/>
                <a:stretch>
                  <a:fillRect l="-1668" t="-645" r="-1564" b="-180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6483B49-0ADD-53E0-6F41-A8BA0B8E7F94}"/>
                  </a:ext>
                </a:extLst>
              </p:cNvPr>
              <p:cNvSpPr txBox="1"/>
              <p:nvPr/>
            </p:nvSpPr>
            <p:spPr>
              <a:xfrm>
                <a:off x="6096001" y="752475"/>
                <a:ext cx="5961528" cy="1200329"/>
              </a:xfrm>
              <a:prstGeom prst="rect">
                <a:avLst/>
              </a:prstGeom>
              <a:noFill/>
            </p:spPr>
            <p:txBody>
              <a:bodyPr wrap="square">
                <a:spAutoFit/>
              </a:bodyPr>
              <a:lstStyle/>
              <a:p>
                <a:pPr algn="just"/>
                <a14:m>
                  <m:oMath xmlns:m="http://schemas.openxmlformats.org/officeDocument/2006/math">
                    <m:r>
                      <a:rPr lang="pt-BR" sz="2400" i="1" smtClean="0">
                        <a:effectLst/>
                        <a:latin typeface="Cambria Math" panose="02040503050406030204" pitchFamily="18" charset="0"/>
                        <a:ea typeface="Calibri" panose="020F0502020204030204" pitchFamily="34" charset="0"/>
                        <a:cs typeface="Times New Roman" panose="02020603050405020304" pitchFamily="18" charset="0"/>
                      </a:rPr>
                      <m:t>(1600; </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7</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 12,5)</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dirty="0">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tem-se que </a:t>
                </a:r>
                <a14:m>
                  <m:oMath xmlns:m="http://schemas.openxmlformats.org/officeDocument/2006/math">
                    <m:sSub>
                      <m:sSubPr>
                        <m:ctrlPr>
                          <a:rPr lang="pt-BR" sz="2400" i="1">
                            <a:effectLst/>
                            <a:latin typeface="Cambria Math" panose="02040503050406030204" pitchFamily="18" charset="0"/>
                            <a:ea typeface="Times New Roman" panose="02020603050405020304" pitchFamily="18" charset="0"/>
                          </a:rPr>
                        </m:ctrlPr>
                      </m:sSub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=1600 </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b>
                      <m:sSubPr>
                        <m:ctrlPr>
                          <a:rPr lang="pt-BR" sz="2400" i="1">
                            <a:effectLst/>
                            <a:latin typeface="Cambria Math" panose="02040503050406030204" pitchFamily="18" charset="0"/>
                            <a:ea typeface="Times New Roman" panose="02020603050405020304" pitchFamily="18" charset="0"/>
                          </a:rPr>
                        </m:ctrlPr>
                      </m:sSub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8</m:t>
                        </m:r>
                      </m:sub>
                    </m:sSub>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=12,5</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Aplicando a fórmula do termo geral, obtém-se:</a:t>
                </a:r>
                <a:endParaRPr lang="pt-BR" sz="2400" dirty="0"/>
              </a:p>
            </p:txBody>
          </p:sp>
        </mc:Choice>
        <mc:Fallback xmlns="">
          <p:sp>
            <p:nvSpPr>
              <p:cNvPr id="7" name="CaixaDeTexto 6">
                <a:extLst>
                  <a:ext uri="{FF2B5EF4-FFF2-40B4-BE49-F238E27FC236}">
                    <a16:creationId xmlns:a16="http://schemas.microsoft.com/office/drawing/2014/main" id="{36483B49-0ADD-53E0-6F41-A8BA0B8E7F94}"/>
                  </a:ext>
                </a:extLst>
              </p:cNvPr>
              <p:cNvSpPr txBox="1">
                <a:spLocks noRot="1" noChangeAspect="1" noMove="1" noResize="1" noEditPoints="1" noAdjustHandles="1" noChangeArrowheads="1" noChangeShapeType="1" noTextEdit="1"/>
              </p:cNvSpPr>
              <p:nvPr/>
            </p:nvSpPr>
            <p:spPr>
              <a:xfrm>
                <a:off x="6096001" y="752475"/>
                <a:ext cx="5961528" cy="1200329"/>
              </a:xfrm>
              <a:prstGeom prst="rect">
                <a:avLst/>
              </a:prstGeom>
              <a:blipFill>
                <a:blip r:embed="rId4"/>
                <a:stretch>
                  <a:fillRect l="-1534" t="-3553" r="-1534" b="-1015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FE276CC8-7606-E384-20E8-1C856909A484}"/>
                  </a:ext>
                </a:extLst>
              </p:cNvPr>
              <p:cNvSpPr txBox="1"/>
              <p:nvPr/>
            </p:nvSpPr>
            <p:spPr>
              <a:xfrm>
                <a:off x="7633448" y="2096239"/>
                <a:ext cx="2886634" cy="4175438"/>
              </a:xfrm>
              <a:prstGeom prst="rect">
                <a:avLst/>
              </a:prstGeom>
              <a:noFill/>
            </p:spPr>
            <p:txBody>
              <a:bodyPr wrap="square">
                <a:spAutoFit/>
              </a:bodyPr>
              <a:lstStyle/>
              <a:p>
                <a:pPr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12,5=1600∙</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12,5=1600∙</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12,5</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1600</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128</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a:effectLst/>
                              <a:latin typeface="Cambria Math" panose="02040503050406030204" pitchFamily="18" charset="0"/>
                              <a:ea typeface="Times New Roman" panose="02020603050405020304" pitchFamily="18" charset="0"/>
                            </a:rPr>
                          </m:ctrlPr>
                        </m:fPr>
                        <m:num>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400" dirty="0"/>
              </a:p>
            </p:txBody>
          </p:sp>
        </mc:Choice>
        <mc:Fallback xmlns="">
          <p:sp>
            <p:nvSpPr>
              <p:cNvPr id="9" name="CaixaDeTexto 8">
                <a:extLst>
                  <a:ext uri="{FF2B5EF4-FFF2-40B4-BE49-F238E27FC236}">
                    <a16:creationId xmlns:a16="http://schemas.microsoft.com/office/drawing/2014/main" id="{FE276CC8-7606-E384-20E8-1C856909A484}"/>
                  </a:ext>
                </a:extLst>
              </p:cNvPr>
              <p:cNvSpPr txBox="1">
                <a:spLocks noRot="1" noChangeAspect="1" noMove="1" noResize="1" noEditPoints="1" noAdjustHandles="1" noChangeArrowheads="1" noChangeShapeType="1" noTextEdit="1"/>
              </p:cNvSpPr>
              <p:nvPr/>
            </p:nvSpPr>
            <p:spPr>
              <a:xfrm>
                <a:off x="7633448" y="2096239"/>
                <a:ext cx="2886634" cy="4175438"/>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14918589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1372F40-141F-6FD1-3688-1D70E344C1C4}"/>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974087F-0501-582E-D566-4512F6480983}"/>
                  </a:ext>
                </a:extLst>
              </p:cNvPr>
              <p:cNvSpPr txBox="1"/>
              <p:nvPr/>
            </p:nvSpPr>
            <p:spPr>
              <a:xfrm>
                <a:off x="179295" y="541494"/>
                <a:ext cx="5916703" cy="6020110"/>
              </a:xfrm>
              <a:prstGeom prst="rect">
                <a:avLst/>
              </a:prstGeom>
              <a:noFill/>
            </p:spPr>
            <p:txBody>
              <a:bodyPr wrap="square">
                <a:spAutoFit/>
              </a:bodyPr>
              <a:lstStyle/>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=1600∙</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=800∙</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=400∙</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=200∙</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7</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=50∙</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=25</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8</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=25∙</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=12,5</m:t>
                      </m:r>
                    </m:oMath>
                  </m:oMathPara>
                </a14:m>
                <a:endParaRPr lang="pt-BR" sz="2400" dirty="0"/>
              </a:p>
            </p:txBody>
          </p:sp>
        </mc:Choice>
        <mc:Fallback xmlns="">
          <p:sp>
            <p:nvSpPr>
              <p:cNvPr id="4" name="CaixaDeTexto 3">
                <a:extLst>
                  <a:ext uri="{FF2B5EF4-FFF2-40B4-BE49-F238E27FC236}">
                    <a16:creationId xmlns:a16="http://schemas.microsoft.com/office/drawing/2014/main" id="{D974087F-0501-582E-D566-4512F6480983}"/>
                  </a:ext>
                </a:extLst>
              </p:cNvPr>
              <p:cNvSpPr txBox="1">
                <a:spLocks noRot="1" noChangeAspect="1" noMove="1" noResize="1" noEditPoints="1" noAdjustHandles="1" noChangeArrowheads="1" noChangeShapeType="1" noTextEdit="1"/>
              </p:cNvSpPr>
              <p:nvPr/>
            </p:nvSpPr>
            <p:spPr>
              <a:xfrm>
                <a:off x="179295" y="541494"/>
                <a:ext cx="5916703" cy="6020110"/>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1B81D80-C4AB-C205-932E-568E145D3DFE}"/>
                  </a:ext>
                </a:extLst>
              </p:cNvPr>
              <p:cNvSpPr txBox="1"/>
              <p:nvPr/>
            </p:nvSpPr>
            <p:spPr>
              <a:xfrm>
                <a:off x="6203576" y="752475"/>
                <a:ext cx="5665692" cy="3550780"/>
              </a:xfrm>
              <a:prstGeom prst="rect">
                <a:avLst/>
              </a:prstGeom>
              <a:noFill/>
            </p:spPr>
            <p:txBody>
              <a:bodyPr wrap="square">
                <a:spAutoFit/>
              </a:bodyPr>
              <a:lstStyle/>
              <a:p>
                <a:pPr indent="358775">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 progressão geométrica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1600; 800; 400; 200; 100; 50; 25; 12,5</m:t>
                          </m: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Soma dos termos </a:t>
                </a:r>
                <a14:m>
                  <m:oMath xmlns:m="http://schemas.openxmlformats.org/officeDocument/2006/math">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𝑺</m:t>
                        </m:r>
                      </m:e>
                      <m:sub>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de uma PG finita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soma dos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primeiros termos de uma PG finita com razão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dada pela fórmula: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A1B81D80-C4AB-C205-932E-568E145D3DFE}"/>
                  </a:ext>
                </a:extLst>
              </p:cNvPr>
              <p:cNvSpPr txBox="1">
                <a:spLocks noRot="1" noChangeAspect="1" noMove="1" noResize="1" noEditPoints="1" noAdjustHandles="1" noChangeArrowheads="1" noChangeShapeType="1" noTextEdit="1"/>
              </p:cNvSpPr>
              <p:nvPr/>
            </p:nvSpPr>
            <p:spPr>
              <a:xfrm>
                <a:off x="6203576" y="752475"/>
                <a:ext cx="5665692" cy="3550780"/>
              </a:xfrm>
              <a:prstGeom prst="rect">
                <a:avLst/>
              </a:prstGeom>
              <a:blipFill>
                <a:blip r:embed="rId3"/>
                <a:stretch>
                  <a:fillRect l="-1722" t="-686" r="-1615" b="-2744"/>
                </a:stretch>
              </a:blipFill>
            </p:spPr>
            <p:txBody>
              <a:bodyPr/>
              <a:lstStyle/>
              <a:p>
                <a:r>
                  <a:rPr lang="pt-BR">
                    <a:noFill/>
                  </a:rPr>
                  <a:t> </a:t>
                </a:r>
              </a:p>
            </p:txBody>
          </p:sp>
        </mc:Fallback>
      </mc:AlternateContent>
      <p:sp>
        <p:nvSpPr>
          <p:cNvPr id="7" name="Retângulo 6">
            <a:extLst>
              <a:ext uri="{FF2B5EF4-FFF2-40B4-BE49-F238E27FC236}">
                <a16:creationId xmlns:a16="http://schemas.microsoft.com/office/drawing/2014/main" id="{8F679EC4-3CED-EA06-7F8A-4BBD8F50B791}"/>
              </a:ext>
            </a:extLst>
          </p:cNvPr>
          <p:cNvSpPr/>
          <p:nvPr/>
        </p:nvSpPr>
        <p:spPr>
          <a:xfrm>
            <a:off x="6571129" y="4661647"/>
            <a:ext cx="5056090" cy="1443878"/>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B415F26-A53B-AB48-1482-F0E9A0135A8F}"/>
                  </a:ext>
                </a:extLst>
              </p:cNvPr>
              <p:cNvSpPr txBox="1"/>
              <p:nvPr/>
            </p:nvSpPr>
            <p:spPr>
              <a:xfrm>
                <a:off x="5916705" y="4947857"/>
                <a:ext cx="6096000" cy="8714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b="1" i="1" smtClean="0">
                              <a:solidFill>
                                <a:srgbClr val="836967"/>
                              </a:solidFill>
                              <a:latin typeface="Cambria Math" panose="02040503050406030204" pitchFamily="18" charset="0"/>
                            </a:rPr>
                          </m:ctrlPr>
                        </m:sSubPr>
                        <m:e>
                          <m:r>
                            <a:rPr lang="pt-BR" sz="2400" b="1" i="1">
                              <a:latin typeface="Cambria Math" panose="02040503050406030204" pitchFamily="18" charset="0"/>
                            </a:rPr>
                            <m:t>𝑺</m:t>
                          </m:r>
                        </m:e>
                        <m:sub>
                          <m:r>
                            <a:rPr lang="pt-BR" sz="2400" b="1" i="1">
                              <a:latin typeface="Cambria Math" panose="02040503050406030204" pitchFamily="18" charset="0"/>
                            </a:rPr>
                            <m:t>𝒏</m:t>
                          </m:r>
                        </m:sub>
                      </m:sSub>
                      <m:r>
                        <a:rPr lang="pt-BR" sz="2400" b="0" i="0">
                          <a:latin typeface="Cambria Math" panose="02040503050406030204" pitchFamily="18" charset="0"/>
                        </a:rPr>
                        <m:t>=</m:t>
                      </m:r>
                      <m:f>
                        <m:fPr>
                          <m:ctrlPr>
                            <a:rPr lang="pt-BR" sz="2400" b="0" i="1">
                              <a:solidFill>
                                <a:srgbClr val="836967"/>
                              </a:solidFill>
                              <a:latin typeface="Cambria Math" panose="02040503050406030204" pitchFamily="18" charset="0"/>
                            </a:rPr>
                          </m:ctrlPr>
                        </m:fPr>
                        <m:num>
                          <m:sSub>
                            <m:sSubPr>
                              <m:ctrlPr>
                                <a:rPr lang="pt-BR" sz="2400" b="0" i="1">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0" i="0">
                                  <a:latin typeface="Cambria Math" panose="02040503050406030204" pitchFamily="18" charset="0"/>
                                </a:rPr>
                                <m:t>1</m:t>
                              </m:r>
                            </m:sub>
                          </m:sSub>
                          <m:r>
                            <a:rPr lang="pt-BR" sz="2400" b="0" i="0">
                              <a:latin typeface="Cambria Math" panose="02040503050406030204" pitchFamily="18" charset="0"/>
                            </a:rPr>
                            <m:t>∙</m:t>
                          </m:r>
                          <m:d>
                            <m:dPr>
                              <m:ctrlPr>
                                <a:rPr lang="pt-BR" sz="2400" b="0" i="1">
                                  <a:latin typeface="Cambria Math" panose="02040503050406030204" pitchFamily="18" charset="0"/>
                                </a:rPr>
                              </m:ctrlPr>
                            </m:dPr>
                            <m:e>
                              <m:sSup>
                                <m:sSupPr>
                                  <m:ctrlPr>
                                    <a:rPr lang="pt-BR" sz="2400" b="0" i="1">
                                      <a:solidFill>
                                        <a:srgbClr val="836967"/>
                                      </a:solidFill>
                                      <a:latin typeface="Cambria Math" panose="02040503050406030204" pitchFamily="18" charset="0"/>
                                    </a:rPr>
                                  </m:ctrlPr>
                                </m:sSupPr>
                                <m:e>
                                  <m:r>
                                    <a:rPr lang="pt-BR" sz="2400" b="1" i="1">
                                      <a:latin typeface="Cambria Math" panose="02040503050406030204" pitchFamily="18" charset="0"/>
                                    </a:rPr>
                                    <m:t>𝒒</m:t>
                                  </m:r>
                                </m:e>
                                <m:sup>
                                  <m:r>
                                    <a:rPr lang="pt-BR" sz="2400" b="1" i="1">
                                      <a:latin typeface="Cambria Math" panose="02040503050406030204" pitchFamily="18" charset="0"/>
                                    </a:rPr>
                                    <m:t>𝒏</m:t>
                                  </m:r>
                                </m:sup>
                              </m:sSup>
                              <m:r>
                                <a:rPr lang="pt-BR" sz="2400" b="0" i="0">
                                  <a:latin typeface="Cambria Math" panose="02040503050406030204" pitchFamily="18" charset="0"/>
                                </a:rPr>
                                <m:t>−1</m:t>
                              </m:r>
                            </m:e>
                          </m:d>
                        </m:num>
                        <m:den>
                          <m:r>
                            <a:rPr lang="pt-BR" sz="2400" b="1" i="1">
                              <a:latin typeface="Cambria Math" panose="02040503050406030204" pitchFamily="18" charset="0"/>
                            </a:rPr>
                            <m:t>𝒒</m:t>
                          </m:r>
                          <m:r>
                            <a:rPr lang="pt-BR" sz="2400" b="0" i="0">
                              <a:latin typeface="Cambria Math" panose="02040503050406030204" pitchFamily="18" charset="0"/>
                            </a:rPr>
                            <m:t>−1</m:t>
                          </m:r>
                        </m:den>
                      </m:f>
                    </m:oMath>
                  </m:oMathPara>
                </a14:m>
                <a:endParaRPr lang="pt-BR" sz="2400" dirty="0"/>
              </a:p>
            </p:txBody>
          </p:sp>
        </mc:Choice>
        <mc:Fallback xmlns="">
          <p:sp>
            <p:nvSpPr>
              <p:cNvPr id="9" name="CaixaDeTexto 8">
                <a:extLst>
                  <a:ext uri="{FF2B5EF4-FFF2-40B4-BE49-F238E27FC236}">
                    <a16:creationId xmlns:a16="http://schemas.microsoft.com/office/drawing/2014/main" id="{1B415F26-A53B-AB48-1482-F0E9A0135A8F}"/>
                  </a:ext>
                </a:extLst>
              </p:cNvPr>
              <p:cNvSpPr txBox="1">
                <a:spLocks noRot="1" noChangeAspect="1" noMove="1" noResize="1" noEditPoints="1" noAdjustHandles="1" noChangeArrowheads="1" noChangeShapeType="1" noTextEdit="1"/>
              </p:cNvSpPr>
              <p:nvPr/>
            </p:nvSpPr>
            <p:spPr>
              <a:xfrm>
                <a:off x="5916705" y="4947857"/>
                <a:ext cx="6096000" cy="871457"/>
              </a:xfrm>
              <a:prstGeom prst="rect">
                <a:avLst/>
              </a:prstGeom>
              <a:blipFill>
                <a:blip r:embed="rId4"/>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14125453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0B7BF5D-0323-DA3A-F014-832B909D77D6}"/>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883303A4-2F21-E30F-3BBF-C8F2B4846C01}"/>
              </a:ext>
            </a:extLst>
          </p:cNvPr>
          <p:cNvPicPr>
            <a:picLocks noChangeAspect="1"/>
          </p:cNvPicPr>
          <p:nvPr/>
        </p:nvPicPr>
        <p:blipFill>
          <a:blip r:embed="rId2"/>
          <a:stretch>
            <a:fillRect/>
          </a:stretch>
        </p:blipFill>
        <p:spPr>
          <a:xfrm>
            <a:off x="168680" y="571128"/>
            <a:ext cx="3553321" cy="1305107"/>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AD9155D-63ED-5E0F-B56A-E98AEC4E94E4}"/>
                  </a:ext>
                </a:extLst>
              </p:cNvPr>
              <p:cNvSpPr txBox="1"/>
              <p:nvPr/>
            </p:nvSpPr>
            <p:spPr>
              <a:xfrm>
                <a:off x="168680" y="1876235"/>
                <a:ext cx="5927318" cy="4548296"/>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Demonstração: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Considerando uma PG finita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representando por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soma desses termos, tem-se: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spcAft>
                    <a:spcPts val="800"/>
                  </a:spcAft>
                </a:pP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(Equação 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Multiplicando os dois membros dessa equação pela razão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obtém-se:</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indent="358775"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AD9155D-63ED-5E0F-B56A-E98AEC4E94E4}"/>
                  </a:ext>
                </a:extLst>
              </p:cNvPr>
              <p:cNvSpPr txBox="1">
                <a:spLocks noRot="1" noChangeAspect="1" noMove="1" noResize="1" noEditPoints="1" noAdjustHandles="1" noChangeArrowheads="1" noChangeShapeType="1" noTextEdit="1"/>
              </p:cNvSpPr>
              <p:nvPr/>
            </p:nvSpPr>
            <p:spPr>
              <a:xfrm>
                <a:off x="168680" y="1876235"/>
                <a:ext cx="5927318" cy="4548296"/>
              </a:xfrm>
              <a:prstGeom prst="rect">
                <a:avLst/>
              </a:prstGeom>
              <a:blipFill>
                <a:blip r:embed="rId3"/>
                <a:stretch>
                  <a:fillRect l="-1646" t="-1206" r="-1543" b="-13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B70E87D-E5D1-193C-7A69-57267273CABE}"/>
                  </a:ext>
                </a:extLst>
              </p:cNvPr>
              <p:cNvSpPr txBox="1"/>
              <p:nvPr/>
            </p:nvSpPr>
            <p:spPr>
              <a:xfrm>
                <a:off x="6095998" y="629781"/>
                <a:ext cx="5827058" cy="211051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que corresponde a: </a:t>
                </a:r>
              </a:p>
              <a:p>
                <a:pPr algn="just">
                  <a:lnSpc>
                    <a:spcPct val="115000"/>
                  </a:lnSpc>
                  <a:spcAft>
                    <a:spcPts val="800"/>
                  </a:spcAft>
                </a:pP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(Equação II)</a:t>
                </a: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Subtraindo a equação II da equação I: </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2B70E87D-E5D1-193C-7A69-57267273CABE}"/>
                  </a:ext>
                </a:extLst>
              </p:cNvPr>
              <p:cNvSpPr txBox="1">
                <a:spLocks noRot="1" noChangeAspect="1" noMove="1" noResize="1" noEditPoints="1" noAdjustHandles="1" noChangeArrowheads="1" noChangeShapeType="1" noTextEdit="1"/>
              </p:cNvSpPr>
              <p:nvPr/>
            </p:nvSpPr>
            <p:spPr>
              <a:xfrm>
                <a:off x="6095998" y="629781"/>
                <a:ext cx="5827058" cy="2110514"/>
              </a:xfrm>
              <a:prstGeom prst="rect">
                <a:avLst/>
              </a:prstGeom>
              <a:blipFill>
                <a:blip r:embed="rId4"/>
                <a:stretch>
                  <a:fillRect l="-1569" t="-1153" b="-20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818EA005-397C-7B31-3132-350E9DBC7DFF}"/>
                  </a:ext>
                </a:extLst>
              </p:cNvPr>
              <p:cNvSpPr txBox="1"/>
              <p:nvPr/>
            </p:nvSpPr>
            <p:spPr>
              <a:xfrm>
                <a:off x="6095998" y="2629490"/>
                <a:ext cx="5827051" cy="88184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d>
                        <m:dPr>
                          <m:begChr m:val="{"/>
                          <m:endChr m:val=""/>
                          <m:ctrlPr>
                            <a:rPr lang="pt-BR" sz="2300" i="1" smtClean="0">
                              <a:solidFill>
                                <a:schemeClr val="tx1"/>
                              </a:solidFill>
                              <a:latin typeface="Cambria Math" panose="02040503050406030204" pitchFamily="18" charset="0"/>
                            </a:rPr>
                          </m:ctrlPr>
                        </m:dPr>
                        <m:e>
                          <m:eqArr>
                            <m:eqArrPr>
                              <m:ctrlPr>
                                <a:rPr lang="pt-BR" sz="2300" i="1">
                                  <a:solidFill>
                                    <a:schemeClr val="tx1"/>
                                  </a:solidFill>
                                  <a:latin typeface="Cambria Math" panose="02040503050406030204" pitchFamily="18" charset="0"/>
                                </a:rPr>
                              </m:ctrlPr>
                            </m:eqArrPr>
                            <m:e>
                              <m:r>
                                <a:rPr lang="pt-BR" sz="2300">
                                  <a:solidFill>
                                    <a:schemeClr val="tx1"/>
                                  </a:solidFill>
                                  <a:latin typeface="Cambria Math" panose="02040503050406030204" pitchFamily="18" charset="0"/>
                                </a:rPr>
                                <m:t>&amp;</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𝑆</m:t>
                                  </m:r>
                                </m:e>
                                <m:sub>
                                  <m:r>
                                    <a:rPr lang="pt-BR" sz="2300" i="1">
                                      <a:solidFill>
                                        <a:schemeClr val="tx1"/>
                                      </a:solidFill>
                                      <a:latin typeface="Cambria Math" panose="02040503050406030204" pitchFamily="18" charset="0"/>
                                    </a:rPr>
                                    <m:t>𝑛</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1</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2</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3</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4</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1">
                                      <a:solidFill>
                                        <a:schemeClr val="tx1"/>
                                      </a:solidFill>
                                      <a:latin typeface="Cambria Math" panose="02040503050406030204" pitchFamily="18" charset="0"/>
                                    </a:rPr>
                                    <m:t>𝑛</m:t>
                                  </m:r>
                                </m:sub>
                              </m:sSub>
                            </m:e>
                            <m:e>
                              <m:r>
                                <a:rPr lang="pt-BR" sz="2300" i="0">
                                  <a:solidFill>
                                    <a:schemeClr val="tx1"/>
                                  </a:solidFill>
                                  <a:latin typeface="Cambria Math" panose="02040503050406030204" pitchFamily="18" charset="0"/>
                                </a:rPr>
                                <m:t>&amp;</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𝑞</m:t>
                                  </m:r>
                                  <m:r>
                                    <a:rPr lang="pt-BR" sz="2300" i="0">
                                      <a:solidFill>
                                        <a:schemeClr val="tx1"/>
                                      </a:solidFill>
                                      <a:latin typeface="Cambria Math" panose="02040503050406030204" pitchFamily="18" charset="0"/>
                                    </a:rPr>
                                    <m:t>∙</m:t>
                                  </m:r>
                                  <m:r>
                                    <a:rPr lang="pt-BR" sz="2300" i="1">
                                      <a:solidFill>
                                        <a:schemeClr val="tx1"/>
                                      </a:solidFill>
                                      <a:latin typeface="Cambria Math" panose="02040503050406030204" pitchFamily="18" charset="0"/>
                                    </a:rPr>
                                    <m:t>𝑆</m:t>
                                  </m:r>
                                </m:e>
                                <m:sub>
                                  <m:r>
                                    <a:rPr lang="pt-BR" sz="2300" i="1">
                                      <a:solidFill>
                                        <a:schemeClr val="tx1"/>
                                      </a:solidFill>
                                      <a:latin typeface="Cambria Math" panose="02040503050406030204" pitchFamily="18" charset="0"/>
                                    </a:rPr>
                                    <m:t>𝑛</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2</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3</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4</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5</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1">
                                      <a:solidFill>
                                        <a:schemeClr val="tx1"/>
                                      </a:solidFill>
                                      <a:latin typeface="Cambria Math" panose="02040503050406030204" pitchFamily="18" charset="0"/>
                                    </a:rPr>
                                    <m:t>𝑛</m:t>
                                  </m:r>
                                </m:sub>
                              </m:sSub>
                              <m:r>
                                <a:rPr lang="pt-BR" sz="2300" i="0">
                                  <a:solidFill>
                                    <a:schemeClr val="tx1"/>
                                  </a:solidFill>
                                  <a:latin typeface="Cambria Math" panose="02040503050406030204" pitchFamily="18" charset="0"/>
                                </a:rPr>
                                <m:t>+</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1">
                                      <a:solidFill>
                                        <a:schemeClr val="tx1"/>
                                      </a:solidFill>
                                      <a:latin typeface="Cambria Math" panose="02040503050406030204" pitchFamily="18" charset="0"/>
                                    </a:rPr>
                                    <m:t>𝑛</m:t>
                                  </m:r>
                                </m:sub>
                              </m:sSub>
                              <m:r>
                                <a:rPr lang="pt-BR" sz="2300" i="0">
                                  <a:solidFill>
                                    <a:schemeClr val="tx1"/>
                                  </a:solidFill>
                                  <a:latin typeface="Cambria Math" panose="02040503050406030204" pitchFamily="18" charset="0"/>
                                </a:rPr>
                                <m:t>∙</m:t>
                              </m:r>
                              <m:r>
                                <a:rPr lang="pt-BR" sz="2300" i="1">
                                  <a:solidFill>
                                    <a:schemeClr val="tx1"/>
                                  </a:solidFill>
                                  <a:latin typeface="Cambria Math" panose="02040503050406030204" pitchFamily="18" charset="0"/>
                                </a:rPr>
                                <m:t>𝑞</m:t>
                              </m:r>
                            </m:e>
                          </m:eqArr>
                        </m:e>
                      </m:d>
                    </m:oMath>
                  </m:oMathPara>
                </a14:m>
                <a:endParaRPr lang="pt-BR" sz="2300" dirty="0"/>
              </a:p>
            </p:txBody>
          </p:sp>
        </mc:Choice>
        <mc:Fallback xmlns="">
          <p:sp>
            <p:nvSpPr>
              <p:cNvPr id="10" name="CaixaDeTexto 9">
                <a:extLst>
                  <a:ext uri="{FF2B5EF4-FFF2-40B4-BE49-F238E27FC236}">
                    <a16:creationId xmlns:a16="http://schemas.microsoft.com/office/drawing/2014/main" id="{818EA005-397C-7B31-3132-350E9DBC7DFF}"/>
                  </a:ext>
                </a:extLst>
              </p:cNvPr>
              <p:cNvSpPr txBox="1">
                <a:spLocks noRot="1" noChangeAspect="1" noMove="1" noResize="1" noEditPoints="1" noAdjustHandles="1" noChangeArrowheads="1" noChangeShapeType="1" noTextEdit="1"/>
              </p:cNvSpPr>
              <p:nvPr/>
            </p:nvSpPr>
            <p:spPr>
              <a:xfrm>
                <a:off x="6095998" y="2629490"/>
                <a:ext cx="5827051" cy="881844"/>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BB42DF41-35D7-B95A-D659-2828AA359946}"/>
                  </a:ext>
                </a:extLst>
              </p:cNvPr>
              <p:cNvSpPr txBox="1"/>
              <p:nvPr/>
            </p:nvSpPr>
            <p:spPr>
              <a:xfrm>
                <a:off x="6096000" y="3489911"/>
                <a:ext cx="6096000" cy="48942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Obtém-se: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BB42DF41-35D7-B95A-D659-2828AA359946}"/>
                  </a:ext>
                </a:extLst>
              </p:cNvPr>
              <p:cNvSpPr txBox="1">
                <a:spLocks noRot="1" noChangeAspect="1" noMove="1" noResize="1" noEditPoints="1" noAdjustHandles="1" noChangeArrowheads="1" noChangeShapeType="1" noTextEdit="1"/>
              </p:cNvSpPr>
              <p:nvPr/>
            </p:nvSpPr>
            <p:spPr>
              <a:xfrm>
                <a:off x="6096000" y="3489911"/>
                <a:ext cx="6096000" cy="489429"/>
              </a:xfrm>
              <a:prstGeom prst="rect">
                <a:avLst/>
              </a:prstGeom>
              <a:blipFill>
                <a:blip r:embed="rId6"/>
                <a:stretch>
                  <a:fillRect l="-1500" t="-4938" b="-2592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5CE7B4F9-2597-1A5F-A092-EFCE36860547}"/>
                  </a:ext>
                </a:extLst>
              </p:cNvPr>
              <p:cNvSpPr txBox="1"/>
              <p:nvPr/>
            </p:nvSpPr>
            <p:spPr>
              <a:xfrm>
                <a:off x="6096000" y="3954865"/>
                <a:ext cx="5827049" cy="272895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Substituindo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por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d>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d>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5CE7B4F9-2597-1A5F-A092-EFCE36860547}"/>
                  </a:ext>
                </a:extLst>
              </p:cNvPr>
              <p:cNvSpPr txBox="1">
                <a:spLocks noRot="1" noChangeAspect="1" noMove="1" noResize="1" noEditPoints="1" noAdjustHandles="1" noChangeArrowheads="1" noChangeShapeType="1" noTextEdit="1"/>
              </p:cNvSpPr>
              <p:nvPr/>
            </p:nvSpPr>
            <p:spPr>
              <a:xfrm>
                <a:off x="6096000" y="3954865"/>
                <a:ext cx="5827049" cy="2728952"/>
              </a:xfrm>
              <a:prstGeom prst="rect">
                <a:avLst/>
              </a:prstGeom>
              <a:blipFill>
                <a:blip r:embed="rId7"/>
                <a:stretch>
                  <a:fillRect l="-1569" t="-895"/>
                </a:stretch>
              </a:blipFill>
            </p:spPr>
            <p:txBody>
              <a:bodyPr/>
              <a:lstStyle/>
              <a:p>
                <a:r>
                  <a:rPr lang="pt-BR">
                    <a:noFill/>
                  </a:rPr>
                  <a:t> </a:t>
                </a:r>
              </a:p>
            </p:txBody>
          </p:sp>
        </mc:Fallback>
      </mc:AlternateContent>
    </p:spTree>
    <p:extLst>
      <p:ext uri="{BB962C8B-B14F-4D97-AF65-F5344CB8AC3E}">
        <p14:creationId xmlns:p14="http://schemas.microsoft.com/office/powerpoint/2010/main" val="2628971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DE25B33-BA52-C9FD-24C6-9538025C1EC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602F8CC-C585-FF22-AFF9-2E5F29446AEF}"/>
                  </a:ext>
                </a:extLst>
              </p:cNvPr>
              <p:cNvSpPr txBox="1"/>
              <p:nvPr/>
            </p:nvSpPr>
            <p:spPr>
              <a:xfrm>
                <a:off x="161365" y="752475"/>
                <a:ext cx="5934631" cy="2249783"/>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e>
                          </m:d>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a:effectLst/>
                              <a:latin typeface="Cambria Math" panose="02040503050406030204" pitchFamily="18" charset="0"/>
                            </a:rPr>
                          </m:ctrlPr>
                        </m:fPr>
                        <m:num>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a:effectLst/>
                                  <a:latin typeface="Cambria Math" panose="02040503050406030204" pitchFamily="18" charset="0"/>
                                </a:rPr>
                              </m:ctrlPr>
                            </m:sSup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sup>
                          </m:sSup>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𝑞</m:t>
                          </m:r>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pt-BR" sz="2400" dirty="0"/>
              </a:p>
            </p:txBody>
          </p:sp>
        </mc:Choice>
        <mc:Fallback xmlns="">
          <p:sp>
            <p:nvSpPr>
              <p:cNvPr id="4" name="CaixaDeTexto 3">
                <a:extLst>
                  <a:ext uri="{FF2B5EF4-FFF2-40B4-BE49-F238E27FC236}">
                    <a16:creationId xmlns:a16="http://schemas.microsoft.com/office/drawing/2014/main" id="{F602F8CC-C585-FF22-AFF9-2E5F29446AEF}"/>
                  </a:ext>
                </a:extLst>
              </p:cNvPr>
              <p:cNvSpPr txBox="1">
                <a:spLocks noRot="1" noChangeAspect="1" noMove="1" noResize="1" noEditPoints="1" noAdjustHandles="1" noChangeArrowheads="1" noChangeShapeType="1" noTextEdit="1"/>
              </p:cNvSpPr>
              <p:nvPr/>
            </p:nvSpPr>
            <p:spPr>
              <a:xfrm>
                <a:off x="161365" y="752475"/>
                <a:ext cx="5934631" cy="2249783"/>
              </a:xfrm>
              <a:prstGeom prst="rect">
                <a:avLst/>
              </a:prstGeom>
              <a:blipFill>
                <a:blip r:embed="rId2"/>
                <a:stretch>
                  <a:fillRect/>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83437EDE-3FDC-A96B-BCBC-57CBBED00F25}"/>
              </a:ext>
            </a:extLst>
          </p:cNvPr>
          <p:cNvSpPr txBox="1"/>
          <p:nvPr/>
        </p:nvSpPr>
        <p:spPr>
          <a:xfrm>
            <a:off x="161364" y="3132729"/>
            <a:ext cx="5934632" cy="47884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0380AAE-CBC5-2575-3CF7-98DBFC95A0D8}"/>
                  </a:ext>
                </a:extLst>
              </p:cNvPr>
              <p:cNvSpPr txBox="1"/>
              <p:nvPr/>
            </p:nvSpPr>
            <p:spPr>
              <a:xfrm>
                <a:off x="161364" y="3742049"/>
                <a:ext cx="5934631" cy="2624308"/>
              </a:xfrm>
              <a:prstGeom prst="rect">
                <a:avLst/>
              </a:prstGeom>
              <a:noFill/>
            </p:spPr>
            <p:txBody>
              <a:bodyPr wrap="square">
                <a:spAutoFit/>
              </a:bodyPr>
              <a:lstStyle/>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Calcule a soma dos seis primeiros termos da PG </a:t>
                </a:r>
                <a14:m>
                  <m:oMath xmlns:m="http://schemas.openxmlformats.org/officeDocument/2006/math">
                    <m:d>
                      <m:d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2; 4; 8; 16; …</m:t>
                        </m:r>
                      </m:e>
                    </m:d>
                  </m:oMath>
                </a14:m>
                <a:endParaRPr lang="pt-BR" sz="2400" dirty="0"/>
              </a:p>
              <a:p>
                <a:endParaRPr lang="pt-BR" sz="2400" dirty="0"/>
              </a:p>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=6</m:t>
                      </m:r>
                    </m:oMath>
                  </m:oMathPara>
                </a14:m>
                <a:endParaRPr lang="pt-BR" sz="2400" dirty="0"/>
              </a:p>
            </p:txBody>
          </p:sp>
        </mc:Choice>
        <mc:Fallback xmlns="">
          <p:sp>
            <p:nvSpPr>
              <p:cNvPr id="8" name="CaixaDeTexto 7">
                <a:extLst>
                  <a:ext uri="{FF2B5EF4-FFF2-40B4-BE49-F238E27FC236}">
                    <a16:creationId xmlns:a16="http://schemas.microsoft.com/office/drawing/2014/main" id="{C0380AAE-CBC5-2575-3CF7-98DBFC95A0D8}"/>
                  </a:ext>
                </a:extLst>
              </p:cNvPr>
              <p:cNvSpPr txBox="1">
                <a:spLocks noRot="1" noChangeAspect="1" noMove="1" noResize="1" noEditPoints="1" noAdjustHandles="1" noChangeArrowheads="1" noChangeShapeType="1" noTextEdit="1"/>
              </p:cNvSpPr>
              <p:nvPr/>
            </p:nvSpPr>
            <p:spPr>
              <a:xfrm>
                <a:off x="161364" y="3742049"/>
                <a:ext cx="5934631" cy="2624308"/>
              </a:xfrm>
              <a:prstGeom prst="rect">
                <a:avLst/>
              </a:prstGeom>
              <a:blipFill>
                <a:blip r:embed="rId3"/>
                <a:stretch>
                  <a:fillRect l="-1540" t="-162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9BA328D1-2BE4-C2DF-A0F1-A6EC6ADEE639}"/>
                  </a:ext>
                </a:extLst>
              </p:cNvPr>
              <p:cNvSpPr txBox="1"/>
              <p:nvPr/>
            </p:nvSpPr>
            <p:spPr>
              <a:xfrm>
                <a:off x="6095995" y="752475"/>
                <a:ext cx="5934630" cy="5540876"/>
              </a:xfrm>
              <a:prstGeom prst="rect">
                <a:avLst/>
              </a:prstGeom>
              <a:noFill/>
            </p:spPr>
            <p:txBody>
              <a:bodyPr wrap="square">
                <a:spAutoFit/>
              </a:bodyPr>
              <a:lstStyle/>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e>
                          </m:d>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2−1</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64−1</m:t>
                          </m:r>
                        </m:e>
                      </m:d>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=2∙63</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14:m>
                  <m:oMathPara xmlns:m="http://schemas.openxmlformats.org/officeDocument/2006/math">
                    <m:oMathParaPr>
                      <m:jc m:val="centerGroup"/>
                    </m:oMathParaPr>
                    <m:oMath xmlns:m="http://schemas.openxmlformats.org/officeDocument/2006/math">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400" i="1">
                          <a:effectLst/>
                          <a:latin typeface="Cambria Math" panose="02040503050406030204" pitchFamily="18" charset="0"/>
                          <a:ea typeface="Calibri" panose="020F0502020204030204" pitchFamily="34" charset="0"/>
                          <a:cs typeface="Times New Roman" panose="02020603050405020304" pitchFamily="18" charset="0"/>
                        </a:rPr>
                        <m:t>=126</m:t>
                      </m:r>
                    </m:oMath>
                  </m:oMathPara>
                </a14:m>
                <a:endParaRPr lang="pt-BR" sz="2400" dirty="0"/>
              </a:p>
            </p:txBody>
          </p:sp>
        </mc:Choice>
        <mc:Fallback xmlns="">
          <p:sp>
            <p:nvSpPr>
              <p:cNvPr id="10" name="CaixaDeTexto 9">
                <a:extLst>
                  <a:ext uri="{FF2B5EF4-FFF2-40B4-BE49-F238E27FC236}">
                    <a16:creationId xmlns:a16="http://schemas.microsoft.com/office/drawing/2014/main" id="{9BA328D1-2BE4-C2DF-A0F1-A6EC6ADEE639}"/>
                  </a:ext>
                </a:extLst>
              </p:cNvPr>
              <p:cNvSpPr txBox="1">
                <a:spLocks noRot="1" noChangeAspect="1" noMove="1" noResize="1" noEditPoints="1" noAdjustHandles="1" noChangeArrowheads="1" noChangeShapeType="1" noTextEdit="1"/>
              </p:cNvSpPr>
              <p:nvPr/>
            </p:nvSpPr>
            <p:spPr>
              <a:xfrm>
                <a:off x="6095995" y="752475"/>
                <a:ext cx="5934630" cy="5540876"/>
              </a:xfrm>
              <a:prstGeom prst="rect">
                <a:avLst/>
              </a:prstGeom>
              <a:blipFill>
                <a:blip r:embed="rId4"/>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3491314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B41B990-5265-581A-9CB4-BFEF0B15AB10}"/>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56B536E4-6625-125E-F185-5CF005B907A4}"/>
              </a:ext>
            </a:extLst>
          </p:cNvPr>
          <p:cNvPicPr>
            <a:picLocks noChangeAspect="1"/>
          </p:cNvPicPr>
          <p:nvPr/>
        </p:nvPicPr>
        <p:blipFill>
          <a:blip r:embed="rId2"/>
          <a:srcRect t="4154" b="-1"/>
          <a:stretch/>
        </p:blipFill>
        <p:spPr>
          <a:xfrm>
            <a:off x="1012511" y="607412"/>
            <a:ext cx="4016688" cy="692470"/>
          </a:xfrm>
          <a:prstGeom prst="rect">
            <a:avLst/>
          </a:prstGeom>
        </p:spPr>
      </p:pic>
      <p:sp>
        <p:nvSpPr>
          <p:cNvPr id="5" name="CaixaDeTexto 4">
            <a:extLst>
              <a:ext uri="{FF2B5EF4-FFF2-40B4-BE49-F238E27FC236}">
                <a16:creationId xmlns:a16="http://schemas.microsoft.com/office/drawing/2014/main" id="{1E43664F-52D4-4F8C-443A-00917370C028}"/>
              </a:ext>
            </a:extLst>
          </p:cNvPr>
          <p:cNvSpPr txBox="1"/>
          <p:nvPr/>
        </p:nvSpPr>
        <p:spPr>
          <a:xfrm>
            <a:off x="188259" y="1299882"/>
            <a:ext cx="5907739" cy="3037819"/>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12.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Uma indústria produziu 500 unidades de um produto no mês de janeiro de 2023. Em julho de 2023, ela produziu 32 000 unidades desse produto. Determine quantas unidades foram produzidas nos meses de fevereiro a junho desse ano, sabendo que as quantidades produzidas de janeiro a julho determinam uma PG.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C60C948-8724-4619-4502-079B1A33A039}"/>
                  </a:ext>
                </a:extLst>
              </p:cNvPr>
              <p:cNvSpPr txBox="1"/>
              <p:nvPr/>
            </p:nvSpPr>
            <p:spPr>
              <a:xfrm>
                <a:off x="6095998" y="642884"/>
                <a:ext cx="5907739" cy="6010941"/>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13. (UERJ – 2014) </a:t>
                </a:r>
                <a:r>
                  <a:rPr lang="pt-BR" sz="24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Em um recipiente com a forma de um paralelepípedo retângulo com 40 cm de comprimento, 25 cm de largura e 20 cm de altura, foram depositadas, em etapas, pequenas esferas, cada uma com volume igual a 0,5 cm. Na primeira etapa, depositou-se uma esfera; na segunda, duas; na terceira, quatro; e assim sucessivamente, dobrando-se o número de esferas a cada etapa. Admita que, quando o recipiente está cheio, o espaço vazio entre as esferas é desprezível. Considerando </a:t>
                </a:r>
                <a14:m>
                  <m:oMath xmlns:m="http://schemas.openxmlformats.org/officeDocument/2006/math">
                    <m:sSup>
                      <m:sSupPr>
                        <m:ctrlPr>
                          <a:rPr lang="pt-BR" sz="2400" i="1" kern="100">
                            <a:effectLst/>
                            <a:latin typeface="Cambria Math" panose="02040503050406030204" pitchFamily="18" charset="0"/>
                            <a:ea typeface="Calibri" panose="020F0502020204030204" pitchFamily="34" charset="0"/>
                            <a:cs typeface="Helvetica" panose="020B0604020202020204" pitchFamily="34" charset="0"/>
                          </a:rPr>
                        </m:ctrlPr>
                      </m:sSupPr>
                      <m:e>
                        <m:r>
                          <a:rPr lang="pt-BR" sz="2400" i="1" kern="100">
                            <a:solidFill>
                              <a:srgbClr val="000000"/>
                            </a:solidFill>
                            <a:effectLst/>
                            <a:latin typeface="Cambria Math" panose="02040503050406030204" pitchFamily="18" charset="0"/>
                            <a:ea typeface="Calibri" panose="020F0502020204030204" pitchFamily="34" charset="0"/>
                            <a:cs typeface="Helvetica" panose="020B0604020202020204" pitchFamily="34" charset="0"/>
                          </a:rPr>
                          <m:t>2</m:t>
                        </m:r>
                      </m:e>
                      <m:sup>
                        <m:r>
                          <a:rPr lang="pt-BR" sz="2400" i="1" kern="100">
                            <a:solidFill>
                              <a:srgbClr val="000000"/>
                            </a:solidFill>
                            <a:effectLst/>
                            <a:latin typeface="Cambria Math" panose="02040503050406030204" pitchFamily="18" charset="0"/>
                            <a:ea typeface="Calibri" panose="020F0502020204030204" pitchFamily="34" charset="0"/>
                            <a:cs typeface="Helvetica" panose="020B0604020202020204" pitchFamily="34" charset="0"/>
                          </a:rPr>
                          <m:t>10</m:t>
                        </m:r>
                      </m:sup>
                    </m:sSup>
                    <m:r>
                      <a:rPr lang="pt-BR" sz="2400" i="1" kern="100">
                        <a:solidFill>
                          <a:srgbClr val="000000"/>
                        </a:solidFill>
                        <a:effectLst/>
                        <a:latin typeface="Cambria Math" panose="02040503050406030204" pitchFamily="18" charset="0"/>
                        <a:ea typeface="Calibri" panose="020F0502020204030204" pitchFamily="34" charset="0"/>
                        <a:cs typeface="Helvetica" panose="020B0604020202020204" pitchFamily="34" charset="0"/>
                      </a:rPr>
                      <m:t>=1000</m:t>
                    </m:r>
                  </m:oMath>
                </a14:m>
                <a:r>
                  <a:rPr lang="pt-BR" sz="24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o menor número de etapas necessárias para que o volume total de esferas seja maior do que o volume do recipiente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3C60C948-8724-4619-4502-079B1A33A039}"/>
                  </a:ext>
                </a:extLst>
              </p:cNvPr>
              <p:cNvSpPr txBox="1">
                <a:spLocks noRot="1" noChangeAspect="1" noMove="1" noResize="1" noEditPoints="1" noAdjustHandles="1" noChangeArrowheads="1" noChangeShapeType="1" noTextEdit="1"/>
              </p:cNvSpPr>
              <p:nvPr/>
            </p:nvSpPr>
            <p:spPr>
              <a:xfrm>
                <a:off x="6095998" y="642884"/>
                <a:ext cx="5907739" cy="6010941"/>
              </a:xfrm>
              <a:prstGeom prst="rect">
                <a:avLst/>
              </a:prstGeom>
              <a:blipFill>
                <a:blip r:embed="rId3"/>
                <a:stretch>
                  <a:fillRect l="-1548" t="-507" r="-1548" b="-1216"/>
                </a:stretch>
              </a:blipFill>
            </p:spPr>
            <p:txBody>
              <a:bodyPr/>
              <a:lstStyle/>
              <a:p>
                <a:r>
                  <a:rPr lang="pt-BR">
                    <a:noFill/>
                  </a:rPr>
                  <a:t> </a:t>
                </a:r>
              </a:p>
            </p:txBody>
          </p:sp>
        </mc:Fallback>
      </mc:AlternateContent>
    </p:spTree>
    <p:extLst>
      <p:ext uri="{BB962C8B-B14F-4D97-AF65-F5344CB8AC3E}">
        <p14:creationId xmlns:p14="http://schemas.microsoft.com/office/powerpoint/2010/main" val="3607340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5F3CAC4-4EB1-5D83-1BFD-521DF80DC0AC}"/>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2B4CBC16-3AB2-5075-B5F0-8960955C6EED}"/>
              </a:ext>
            </a:extLst>
          </p:cNvPr>
          <p:cNvSpPr txBox="1"/>
          <p:nvPr/>
        </p:nvSpPr>
        <p:spPr>
          <a:xfrm>
            <a:off x="197223" y="752475"/>
            <a:ext cx="5791199" cy="526407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 (ENEM 2018)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Torneios de tênis, em geral, são disputados em sistema de eliminatória simples. Nesse sistema, são disputadas partidas entre dois competidores, com a eliminação do perdedor e promoção do vencedor para a fase seguinte. Dessa forma, se na 1ª fase o torneio conta com 2n competidores, então na 2ª fase restarão n competidores, e assim sucessivamente até a partida final. Em um torneio de tênis, disputado nesse sistema, participam 128 tenistas.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se definir o campeão desse torneio, o número de partidas necessárias é dado por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C86E1EC-5EAD-A9C8-0B25-C1C20628A4AD}"/>
              </a:ext>
            </a:extLst>
          </p:cNvPr>
          <p:cNvSpPr txBox="1"/>
          <p:nvPr/>
        </p:nvSpPr>
        <p:spPr>
          <a:xfrm>
            <a:off x="6096000" y="752475"/>
            <a:ext cx="5791196" cy="3212739"/>
          </a:xfrm>
          <a:prstGeom prst="rect">
            <a:avLst/>
          </a:prstGeom>
          <a:noFill/>
        </p:spPr>
        <p:txBody>
          <a:bodyPr wrap="square">
            <a:spAutoFit/>
          </a:bodyPr>
          <a:lstStyle/>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2 × 128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64 + 32 + 16 + 8 + 4 + 2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128 + 64 + 32 + 16 + 16 + 8 + 4 + 2 + 1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128 + 64 + 32 + 16 + 16 + 8 + 4 + 2</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64 + 32 + 16 + 8 + 4 + 2 + 1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87102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073671F-B6F5-E0BC-3F2F-79A4777307B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Interface gráfica do usuário, Texto&#10;&#10;Descrição gerada automaticamente">
            <a:extLst>
              <a:ext uri="{FF2B5EF4-FFF2-40B4-BE49-F238E27FC236}">
                <a16:creationId xmlns:a16="http://schemas.microsoft.com/office/drawing/2014/main" id="{E10047C8-7B37-182C-5C83-C6CDCDC9CE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0687" y="752475"/>
            <a:ext cx="3855715" cy="698654"/>
          </a:xfrm>
          <a:prstGeom prst="rect">
            <a:avLst/>
          </a:prstGeom>
          <a:noFill/>
          <a:ln>
            <a:noFill/>
          </a:ln>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937A217-34D6-4639-DDB3-5ABF61C2CDE6}"/>
                  </a:ext>
                </a:extLst>
              </p:cNvPr>
              <p:cNvSpPr txBox="1"/>
              <p:nvPr/>
            </p:nvSpPr>
            <p:spPr>
              <a:xfrm>
                <a:off x="143437" y="1451129"/>
                <a:ext cx="5952564" cy="4612481"/>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Soma dos termos </a:t>
                </a:r>
                <a14:m>
                  <m:oMath xmlns:m="http://schemas.openxmlformats.org/officeDocument/2006/math">
                    <m:d>
                      <m:dPr>
                        <m:ctrlP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𝑺</m:t>
                            </m:r>
                          </m:e>
                          <m:sub>
                            <m:r>
                              <a:rPr lang="pt-BR" sz="24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de uma PG infinita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a progressão geométrica cuja lei de formação é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400" i="1" smtClea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5</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1000</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1000 000</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𝑛</m:t>
                              </m:r>
                            </m:den>
                          </m:f>
                          <m:r>
                            <a:rPr lang="pt-BR" sz="1400" i="1">
                              <a:effectLst/>
                              <a:latin typeface="Cambria Math" panose="02040503050406030204" pitchFamily="18" charset="0"/>
                              <a:ea typeface="Times New Roman" panose="02020603050405020304" pitchFamily="18" charset="0"/>
                              <a:cs typeface="Times New Roman" panose="02020603050405020304" pitchFamily="18" charset="0"/>
                            </a:rPr>
                            <m:t>; …</m:t>
                          </m:r>
                        </m:e>
                      </m:d>
                    </m:oMath>
                  </m:oMathPara>
                </a14:m>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Observe que à medida que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cresce, o termo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vai se aproximando de zero,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(1; 0,5; 0,</m:t>
                      </m:r>
                      <m:acc>
                        <m:accPr>
                          <m:chr m:val="̅"/>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3</m:t>
                          </m:r>
                        </m:e>
                      </m:acc>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0,25; 0,2; …; 0,1;…; 0,01; …;</m:t>
                      </m:r>
                    </m:oMath>
                  </m:oMathPara>
                </a14:m>
                <a:endParaRPr lang="pt-BR" sz="20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indent="358775"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0,001; …; 0,0001; …)</m:t>
                      </m:r>
                    </m:oMath>
                  </m:oMathPara>
                </a14:m>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937A217-34D6-4639-DDB3-5ABF61C2CDE6}"/>
                  </a:ext>
                </a:extLst>
              </p:cNvPr>
              <p:cNvSpPr txBox="1">
                <a:spLocks noRot="1" noChangeAspect="1" noMove="1" noResize="1" noEditPoints="1" noAdjustHandles="1" noChangeArrowheads="1" noChangeShapeType="1" noTextEdit="1"/>
              </p:cNvSpPr>
              <p:nvPr/>
            </p:nvSpPr>
            <p:spPr>
              <a:xfrm>
                <a:off x="143437" y="1451129"/>
                <a:ext cx="5952564" cy="4612481"/>
              </a:xfrm>
              <a:prstGeom prst="rect">
                <a:avLst/>
              </a:prstGeom>
              <a:blipFill>
                <a:blip r:embed="rId3"/>
                <a:stretch>
                  <a:fillRect l="-1639" t="-661" r="-153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82C1860-2C40-C661-05B8-632CF396BFE5}"/>
                  </a:ext>
                </a:extLst>
              </p:cNvPr>
              <p:cNvSpPr txBox="1"/>
              <p:nvPr/>
            </p:nvSpPr>
            <p:spPr>
              <a:xfrm>
                <a:off x="6096000" y="620560"/>
                <a:ext cx="5880842" cy="2118337"/>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Afirma-se, nesse caso, que se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tende ao infinito, então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tende a zero, ou seja, quanto maior o valor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mais próximo de zero será o valor de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Na linguagem matemática tem-se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182C1860-2C40-C661-05B8-632CF396BFE5}"/>
                  </a:ext>
                </a:extLst>
              </p:cNvPr>
              <p:cNvSpPr txBox="1">
                <a:spLocks noRot="1" noChangeAspect="1" noMove="1" noResize="1" noEditPoints="1" noAdjustHandles="1" noChangeArrowheads="1" noChangeShapeType="1" noTextEdit="1"/>
              </p:cNvSpPr>
              <p:nvPr/>
            </p:nvSpPr>
            <p:spPr>
              <a:xfrm>
                <a:off x="6096000" y="620560"/>
                <a:ext cx="5880842" cy="2118337"/>
              </a:xfrm>
              <a:prstGeom prst="rect">
                <a:avLst/>
              </a:prstGeom>
              <a:blipFill>
                <a:blip r:embed="rId4"/>
                <a:stretch>
                  <a:fillRect l="-1554" t="-1153" r="-1554" b="-5476"/>
                </a:stretch>
              </a:blipFill>
            </p:spPr>
            <p:txBody>
              <a:bodyPr/>
              <a:lstStyle/>
              <a:p>
                <a:r>
                  <a:rPr lang="pt-BR">
                    <a:noFill/>
                  </a:rPr>
                  <a:t> </a:t>
                </a:r>
              </a:p>
            </p:txBody>
          </p:sp>
        </mc:Fallback>
      </mc:AlternateContent>
      <p:sp>
        <p:nvSpPr>
          <p:cNvPr id="8" name="Retângulo 7">
            <a:extLst>
              <a:ext uri="{FF2B5EF4-FFF2-40B4-BE49-F238E27FC236}">
                <a16:creationId xmlns:a16="http://schemas.microsoft.com/office/drawing/2014/main" id="{9682558F-8375-108D-04F6-06CBC6D41641}"/>
              </a:ext>
            </a:extLst>
          </p:cNvPr>
          <p:cNvSpPr/>
          <p:nvPr/>
        </p:nvSpPr>
        <p:spPr>
          <a:xfrm>
            <a:off x="6266329" y="2814918"/>
            <a:ext cx="5611906" cy="1461247"/>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5A531D60-F5D1-A327-16D2-37752932415D}"/>
                  </a:ext>
                </a:extLst>
              </p:cNvPr>
              <p:cNvSpPr txBox="1"/>
              <p:nvPr/>
            </p:nvSpPr>
            <p:spPr>
              <a:xfrm>
                <a:off x="7039535" y="3221830"/>
                <a:ext cx="4065494" cy="647421"/>
              </a:xfrm>
              <a:prstGeom prst="rect">
                <a:avLst/>
              </a:prstGeom>
              <a:noFill/>
            </p:spPr>
            <p:txBody>
              <a:bodyPr wrap="square">
                <a:spAutoFit/>
              </a:bodyPr>
              <a:lstStyle/>
              <a:p>
                <a14:m>
                  <m:oMath xmlns:m="http://schemas.openxmlformats.org/officeDocument/2006/math">
                    <m:r>
                      <a:rPr lang="pt-BR" sz="2400" i="1" smtClean="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𝑛</m:t>
                        </m:r>
                      </m:den>
                    </m:f>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func>
                      <m:func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a:effectLst/>
                                <a:latin typeface="Cambria Math" panose="02040503050406030204" pitchFamily="18" charset="0"/>
                                <a:ea typeface="Calibri" panose="020F0502020204030204" pitchFamily="34" charset="0"/>
                                <a:cs typeface="Times New Roman" panose="02020603050405020304" pitchFamily="18" charset="0"/>
                              </a:rPr>
                              <m:t>→∞</m:t>
                            </m:r>
                          </m:lim>
                        </m:limLow>
                      </m:fName>
                      <m:e>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den>
                        </m:f>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=0</m:t>
                        </m:r>
                      </m:e>
                    </m:func>
                  </m:oMath>
                </a14:m>
                <a:endParaRPr lang="pt-BR" sz="2400" dirty="0"/>
              </a:p>
            </p:txBody>
          </p:sp>
        </mc:Choice>
        <mc:Fallback xmlns="">
          <p:sp>
            <p:nvSpPr>
              <p:cNvPr id="10" name="CaixaDeTexto 9">
                <a:extLst>
                  <a:ext uri="{FF2B5EF4-FFF2-40B4-BE49-F238E27FC236}">
                    <a16:creationId xmlns:a16="http://schemas.microsoft.com/office/drawing/2014/main" id="{5A531D60-F5D1-A327-16D2-37752932415D}"/>
                  </a:ext>
                </a:extLst>
              </p:cNvPr>
              <p:cNvSpPr txBox="1">
                <a:spLocks noRot="1" noChangeAspect="1" noMove="1" noResize="1" noEditPoints="1" noAdjustHandles="1" noChangeArrowheads="1" noChangeShapeType="1" noTextEdit="1"/>
              </p:cNvSpPr>
              <p:nvPr/>
            </p:nvSpPr>
            <p:spPr>
              <a:xfrm>
                <a:off x="7039535" y="3221830"/>
                <a:ext cx="4065494" cy="647421"/>
              </a:xfrm>
              <a:prstGeom prst="rect">
                <a:avLst/>
              </a:prstGeom>
              <a:blipFill>
                <a:blip r:embed="rId5"/>
                <a:stretch>
                  <a:fillRect b="-377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8416AD3-9434-2ADC-E72B-008306CA998D}"/>
                  </a:ext>
                </a:extLst>
              </p:cNvPr>
              <p:cNvSpPr txBox="1"/>
              <p:nvPr/>
            </p:nvSpPr>
            <p:spPr>
              <a:xfrm>
                <a:off x="6131858" y="4244576"/>
                <a:ext cx="5880842" cy="1091517"/>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(Leia-se que o limite de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quando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tende ao infinito é igual a zero)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38416AD3-9434-2ADC-E72B-008306CA998D}"/>
                  </a:ext>
                </a:extLst>
              </p:cNvPr>
              <p:cNvSpPr txBox="1">
                <a:spLocks noRot="1" noChangeAspect="1" noMove="1" noResize="1" noEditPoints="1" noAdjustHandles="1" noChangeArrowheads="1" noChangeShapeType="1" noTextEdit="1"/>
              </p:cNvSpPr>
              <p:nvPr/>
            </p:nvSpPr>
            <p:spPr>
              <a:xfrm>
                <a:off x="6131858" y="4244576"/>
                <a:ext cx="5880842" cy="1091517"/>
              </a:xfrm>
              <a:prstGeom prst="rect">
                <a:avLst/>
              </a:prstGeom>
              <a:blipFill>
                <a:blip r:embed="rId6"/>
                <a:stretch>
                  <a:fillRect l="-1658" r="-1554" b="-11732"/>
                </a:stretch>
              </a:blipFill>
            </p:spPr>
            <p:txBody>
              <a:bodyPr/>
              <a:lstStyle/>
              <a:p>
                <a:r>
                  <a:rPr lang="pt-BR">
                    <a:noFill/>
                  </a:rPr>
                  <a:t> </a:t>
                </a:r>
              </a:p>
            </p:txBody>
          </p:sp>
        </mc:Fallback>
      </mc:AlternateContent>
    </p:spTree>
    <p:extLst>
      <p:ext uri="{BB962C8B-B14F-4D97-AF65-F5344CB8AC3E}">
        <p14:creationId xmlns:p14="http://schemas.microsoft.com/office/powerpoint/2010/main" val="20672980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16912AA-6B87-540B-AD50-377D30C3BB8A}"/>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B6F8A4B-03F5-9D06-094D-AD13002FC77C}"/>
                  </a:ext>
                </a:extLst>
              </p:cNvPr>
              <p:cNvSpPr txBox="1"/>
              <p:nvPr/>
            </p:nvSpPr>
            <p:spPr>
              <a:xfrm>
                <a:off x="179302" y="675635"/>
                <a:ext cx="5827056" cy="3008388"/>
              </a:xfrm>
              <a:prstGeom prst="rect">
                <a:avLst/>
              </a:prstGeom>
              <a:noFill/>
            </p:spPr>
            <p:txBody>
              <a:bodyPr wrap="square">
                <a:spAutoFit/>
              </a:bodyPr>
              <a:lstStyle/>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Nas progressões geométricas decrescentes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0&lt;</m:t>
                        </m:r>
                        <m:d>
                          <m:dPr>
                            <m:begChr m:val="|"/>
                            <m:endChr m:val="|"/>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&lt;1</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soma, dos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termos, tem um limite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finito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quando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tende ao infinito. Dessa forma, </a:t>
                </a:r>
                <a14:m>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tende a zero quando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tende ao infinito.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Partindo de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e>
                        </m:d>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obtém-se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B6F8A4B-03F5-9D06-094D-AD13002FC77C}"/>
                  </a:ext>
                </a:extLst>
              </p:cNvPr>
              <p:cNvSpPr txBox="1">
                <a:spLocks noRot="1" noChangeAspect="1" noMove="1" noResize="1" noEditPoints="1" noAdjustHandles="1" noChangeArrowheads="1" noChangeShapeType="1" noTextEdit="1"/>
              </p:cNvSpPr>
              <p:nvPr/>
            </p:nvSpPr>
            <p:spPr>
              <a:xfrm>
                <a:off x="179302" y="675635"/>
                <a:ext cx="5827056" cy="3008388"/>
              </a:xfrm>
              <a:prstGeom prst="rect">
                <a:avLst/>
              </a:prstGeom>
              <a:blipFill>
                <a:blip r:embed="rId2"/>
                <a:stretch>
                  <a:fillRect l="-1569" t="-811" r="-1674"/>
                </a:stretch>
              </a:blipFill>
            </p:spPr>
            <p:txBody>
              <a:bodyPr/>
              <a:lstStyle/>
              <a:p>
                <a:r>
                  <a:rPr lang="pt-BR">
                    <a:noFill/>
                  </a:rPr>
                  <a:t> </a:t>
                </a:r>
              </a:p>
            </p:txBody>
          </p:sp>
        </mc:Fallback>
      </mc:AlternateContent>
      <p:sp>
        <p:nvSpPr>
          <p:cNvPr id="5" name="Retângulo 4">
            <a:extLst>
              <a:ext uri="{FF2B5EF4-FFF2-40B4-BE49-F238E27FC236}">
                <a16:creationId xmlns:a16="http://schemas.microsoft.com/office/drawing/2014/main" id="{04797449-86C6-C424-B76D-9C4E724E9961}"/>
              </a:ext>
            </a:extLst>
          </p:cNvPr>
          <p:cNvSpPr/>
          <p:nvPr/>
        </p:nvSpPr>
        <p:spPr>
          <a:xfrm>
            <a:off x="340659" y="3760863"/>
            <a:ext cx="5540185" cy="1124902"/>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DE35D04-D365-F69A-828B-C67C469CDF0D}"/>
                  </a:ext>
                </a:extLst>
              </p:cNvPr>
              <p:cNvSpPr txBox="1"/>
              <p:nvPr/>
            </p:nvSpPr>
            <p:spPr>
              <a:xfrm>
                <a:off x="439267" y="3914543"/>
                <a:ext cx="5441577" cy="8713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pt-BR" sz="2400" i="1" smtClean="0">
                              <a:solidFill>
                                <a:srgbClr val="836967"/>
                              </a:solidFill>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𝑎</m:t>
                              </m:r>
                            </m:e>
                            <m:sub>
                              <m:r>
                                <a:rPr lang="pt-BR" sz="2400" i="0">
                                  <a:latin typeface="Cambria Math" panose="02040503050406030204" pitchFamily="18" charset="0"/>
                                </a:rPr>
                                <m:t>1</m:t>
                              </m:r>
                            </m:sub>
                          </m:sSub>
                          <m:r>
                            <a:rPr lang="pt-BR" sz="2400" i="0">
                              <a:latin typeface="Cambria Math" panose="02040503050406030204" pitchFamily="18" charset="0"/>
                            </a:rPr>
                            <m:t>∙ </m:t>
                          </m:r>
                          <m:d>
                            <m:dPr>
                              <m:ctrlPr>
                                <a:rPr lang="pt-BR" sz="2400" i="1">
                                  <a:solidFill>
                                    <a:srgbClr val="836967"/>
                                  </a:solidFill>
                                  <a:latin typeface="Cambria Math" panose="02040503050406030204" pitchFamily="18" charset="0"/>
                                </a:rPr>
                              </m:ctrlPr>
                            </m:dPr>
                            <m:e>
                              <m:r>
                                <a:rPr lang="pt-BR" sz="2400" i="0">
                                  <a:latin typeface="Cambria Math" panose="02040503050406030204" pitchFamily="18" charset="0"/>
                                </a:rPr>
                                <m:t>1−0</m:t>
                              </m:r>
                            </m:e>
                          </m:d>
                        </m:num>
                        <m:den>
                          <m:r>
                            <a:rPr lang="pt-BR" sz="2400" i="0">
                              <a:latin typeface="Cambria Math" panose="02040503050406030204" pitchFamily="18" charset="0"/>
                            </a:rPr>
                            <m:t>1−</m:t>
                          </m:r>
                          <m:r>
                            <a:rPr lang="pt-BR" sz="2400" i="1">
                              <a:latin typeface="Cambria Math" panose="02040503050406030204" pitchFamily="18" charset="0"/>
                            </a:rPr>
                            <m:t>𝑞</m:t>
                          </m:r>
                        </m:den>
                      </m:f>
                      <m:r>
                        <a:rPr lang="pt-BR" sz="2400" i="0">
                          <a:latin typeface="Cambria Math" panose="02040503050406030204" pitchFamily="18" charset="0"/>
                        </a:rPr>
                        <m:t>→</m:t>
                      </m:r>
                      <m:func>
                        <m:funcPr>
                          <m:ctrlPr>
                            <a:rPr lang="pt-BR" sz="2400" i="1">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i="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𝑎</m:t>
                              </m:r>
                            </m:e>
                            <m:sub>
                              <m:r>
                                <a:rPr lang="pt-BR" sz="2400" i="0">
                                  <a:latin typeface="Cambria Math" panose="02040503050406030204" pitchFamily="18" charset="0"/>
                                </a:rPr>
                                <m:t>1</m:t>
                              </m:r>
                            </m:sub>
                          </m:sSub>
                        </m:num>
                        <m:den>
                          <m:r>
                            <a:rPr lang="pt-BR" sz="2400" i="0">
                              <a:latin typeface="Cambria Math" panose="02040503050406030204" pitchFamily="18" charset="0"/>
                            </a:rPr>
                            <m:t>1−</m:t>
                          </m:r>
                          <m:r>
                            <a:rPr lang="pt-BR" sz="2400" i="1">
                              <a:latin typeface="Cambria Math" panose="02040503050406030204" pitchFamily="18" charset="0"/>
                            </a:rPr>
                            <m:t>𝑞</m:t>
                          </m:r>
                        </m:den>
                      </m:f>
                    </m:oMath>
                  </m:oMathPara>
                </a14:m>
                <a:endParaRPr lang="pt-BR" sz="2400" dirty="0"/>
              </a:p>
            </p:txBody>
          </p:sp>
        </mc:Choice>
        <mc:Fallback xmlns="">
          <p:sp>
            <p:nvSpPr>
              <p:cNvPr id="7" name="CaixaDeTexto 6">
                <a:extLst>
                  <a:ext uri="{FF2B5EF4-FFF2-40B4-BE49-F238E27FC236}">
                    <a16:creationId xmlns:a16="http://schemas.microsoft.com/office/drawing/2014/main" id="{3DE35D04-D365-F69A-828B-C67C469CDF0D}"/>
                  </a:ext>
                </a:extLst>
              </p:cNvPr>
              <p:cNvSpPr txBox="1">
                <a:spLocks noRot="1" noChangeAspect="1" noMove="1" noResize="1" noEditPoints="1" noAdjustHandles="1" noChangeArrowheads="1" noChangeShapeType="1" noTextEdit="1"/>
              </p:cNvSpPr>
              <p:nvPr/>
            </p:nvSpPr>
            <p:spPr>
              <a:xfrm>
                <a:off x="439267" y="3914543"/>
                <a:ext cx="5441577" cy="871329"/>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E66080F5-4112-A3BB-1608-1F585DD0DE95}"/>
                  </a:ext>
                </a:extLst>
              </p:cNvPr>
              <p:cNvSpPr txBox="1"/>
              <p:nvPr/>
            </p:nvSpPr>
            <p:spPr>
              <a:xfrm>
                <a:off x="201705" y="4896502"/>
                <a:ext cx="5916700" cy="1680012"/>
              </a:xfrm>
              <a:prstGeom prst="rect">
                <a:avLst/>
              </a:prstGeom>
              <a:noFill/>
            </p:spPr>
            <p:txBody>
              <a:bodyPr wrap="square">
                <a:spAutoFit/>
              </a:bodyPr>
              <a:lstStyle/>
              <a:p>
                <a:pPr indent="358775"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p>
              <a:p>
                <a:pPr indent="358775"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Calcule o limite da soma dos termos da PG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27</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E66080F5-4112-A3BB-1608-1F585DD0DE95}"/>
                  </a:ext>
                </a:extLst>
              </p:cNvPr>
              <p:cNvSpPr txBox="1">
                <a:spLocks noRot="1" noChangeAspect="1" noMove="1" noResize="1" noEditPoints="1" noAdjustHandles="1" noChangeArrowheads="1" noChangeShapeType="1" noTextEdit="1"/>
              </p:cNvSpPr>
              <p:nvPr/>
            </p:nvSpPr>
            <p:spPr>
              <a:xfrm>
                <a:off x="201705" y="4896502"/>
                <a:ext cx="5916700" cy="1680012"/>
              </a:xfrm>
              <a:prstGeom prst="rect">
                <a:avLst/>
              </a:prstGeom>
              <a:blipFill>
                <a:blip r:embed="rId4"/>
                <a:stretch>
                  <a:fillRect t="-1812" r="-1545" b="-181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09B5B08A-1AFF-3FF0-A7D9-821DBD2556DC}"/>
                  </a:ext>
                </a:extLst>
              </p:cNvPr>
              <p:cNvSpPr txBox="1"/>
              <p:nvPr/>
            </p:nvSpPr>
            <p:spPr>
              <a:xfrm>
                <a:off x="6118405" y="752475"/>
                <a:ext cx="3644159" cy="1313501"/>
              </a:xfrm>
              <a:prstGeom prst="rect">
                <a:avLst/>
              </a:prstGeom>
              <a:noFill/>
            </p:spPr>
            <p:txBody>
              <a:bodyPr wrap="square">
                <a:spAutoFit/>
              </a:bodyPr>
              <a:lstStyle/>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4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3</m:t>
                          </m:r>
                        </m:den>
                      </m:f>
                    </m:oMath>
                  </m:oMathPara>
                </a14:m>
                <a:endParaRPr lang="pt-BR" sz="2400" dirty="0"/>
              </a:p>
            </p:txBody>
          </p:sp>
        </mc:Choice>
        <mc:Fallback xmlns="">
          <p:sp>
            <p:nvSpPr>
              <p:cNvPr id="11" name="CaixaDeTexto 10">
                <a:extLst>
                  <a:ext uri="{FF2B5EF4-FFF2-40B4-BE49-F238E27FC236}">
                    <a16:creationId xmlns:a16="http://schemas.microsoft.com/office/drawing/2014/main" id="{09B5B08A-1AFF-3FF0-A7D9-821DBD2556DC}"/>
                  </a:ext>
                </a:extLst>
              </p:cNvPr>
              <p:cNvSpPr txBox="1">
                <a:spLocks noRot="1" noChangeAspect="1" noMove="1" noResize="1" noEditPoints="1" noAdjustHandles="1" noChangeArrowheads="1" noChangeShapeType="1" noTextEdit="1"/>
              </p:cNvSpPr>
              <p:nvPr/>
            </p:nvSpPr>
            <p:spPr>
              <a:xfrm>
                <a:off x="6118405" y="752475"/>
                <a:ext cx="3644159" cy="1313501"/>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3AB276D8-7554-986F-8DEA-028132D8DE87}"/>
                  </a:ext>
                </a:extLst>
              </p:cNvPr>
              <p:cNvSpPr txBox="1"/>
              <p:nvPr/>
            </p:nvSpPr>
            <p:spPr>
              <a:xfrm>
                <a:off x="6096000" y="2065976"/>
                <a:ext cx="5916698" cy="4104970"/>
              </a:xfrm>
              <a:prstGeom prst="rect">
                <a:avLst/>
              </a:prstGeom>
              <a:no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func>
                        <m:funcPr>
                          <m:ctrlPr>
                            <a:rPr lang="pt-BR" sz="2400" i="1" smtClean="0">
                              <a:solidFill>
                                <a:srgbClr val="836967"/>
                              </a:solidFill>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𝑎</m:t>
                              </m:r>
                            </m:e>
                            <m:sub>
                              <m:r>
                                <a:rPr lang="pt-BR" sz="2400" i="0">
                                  <a:latin typeface="Cambria Math" panose="02040503050406030204" pitchFamily="18" charset="0"/>
                                </a:rPr>
                                <m:t>1</m:t>
                              </m:r>
                            </m:sub>
                          </m:sSub>
                        </m:num>
                        <m:den>
                          <m:r>
                            <a:rPr lang="pt-BR" sz="2400" i="0">
                              <a:latin typeface="Cambria Math" panose="02040503050406030204" pitchFamily="18" charset="0"/>
                            </a:rPr>
                            <m:t>1−</m:t>
                          </m:r>
                          <m:r>
                            <a:rPr lang="pt-BR" sz="2400" i="1">
                              <a:latin typeface="Cambria Math" panose="02040503050406030204" pitchFamily="18" charset="0"/>
                            </a:rPr>
                            <m:t>𝑞</m:t>
                          </m:r>
                        </m:den>
                      </m:f>
                      <m:func>
                        <m:funcPr>
                          <m:ctrlPr>
                            <a:rPr lang="pt-BR" sz="2400" i="1">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i="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1</m:t>
                          </m:r>
                        </m:num>
                        <m:den>
                          <m:r>
                            <a:rPr lang="pt-BR" sz="2400" i="0">
                              <a:latin typeface="Cambria Math" panose="02040503050406030204" pitchFamily="18" charset="0"/>
                            </a:rPr>
                            <m:t>1−</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1</m:t>
                              </m:r>
                            </m:num>
                            <m:den>
                              <m:r>
                                <a:rPr lang="pt-BR" sz="2400" i="0">
                                  <a:latin typeface="Cambria Math" panose="02040503050406030204" pitchFamily="18" charset="0"/>
                                </a:rPr>
                                <m:t>3</m:t>
                              </m:r>
                            </m:den>
                          </m:f>
                        </m:den>
                      </m:f>
                      <m:r>
                        <a:rPr lang="pt-BR" sz="2400" i="0">
                          <a:latin typeface="Cambria Math" panose="02040503050406030204" pitchFamily="18" charset="0"/>
                        </a:rPr>
                        <m:t>→</m:t>
                      </m:r>
                    </m:oMath>
                  </m:oMathPara>
                </a14:m>
                <a:endParaRPr lang="pt-BR" sz="2400" i="0" dirty="0">
                  <a:latin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func>
                        <m:funcPr>
                          <m:ctrlPr>
                            <a:rPr lang="pt-BR" sz="2400" i="1">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i="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1</m:t>
                          </m:r>
                        </m:num>
                        <m:den>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3</m:t>
                              </m:r>
                            </m:num>
                            <m:den>
                              <m:r>
                                <a:rPr lang="pt-BR" sz="2400" i="0">
                                  <a:latin typeface="Cambria Math" panose="02040503050406030204" pitchFamily="18" charset="0"/>
                                </a:rPr>
                                <m:t>3</m:t>
                              </m:r>
                            </m:den>
                          </m:f>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1</m:t>
                              </m:r>
                            </m:num>
                            <m:den>
                              <m:r>
                                <a:rPr lang="pt-BR" sz="2400" i="0">
                                  <a:latin typeface="Cambria Math" panose="02040503050406030204" pitchFamily="18" charset="0"/>
                                </a:rPr>
                                <m:t>3</m:t>
                              </m:r>
                            </m:den>
                          </m:f>
                        </m:den>
                      </m:f>
                      <m:r>
                        <a:rPr lang="pt-BR" sz="2400" i="0">
                          <a:latin typeface="Cambria Math" panose="02040503050406030204" pitchFamily="18" charset="0"/>
                        </a:rPr>
                        <m:t>→</m:t>
                      </m:r>
                      <m:func>
                        <m:funcPr>
                          <m:ctrlPr>
                            <a:rPr lang="pt-BR" sz="2400" i="1">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i="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1</m:t>
                          </m:r>
                        </m:num>
                        <m:den>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2</m:t>
                              </m:r>
                            </m:num>
                            <m:den>
                              <m:r>
                                <a:rPr lang="pt-BR" sz="2400" i="0">
                                  <a:latin typeface="Cambria Math" panose="02040503050406030204" pitchFamily="18" charset="0"/>
                                </a:rPr>
                                <m:t>3</m:t>
                              </m:r>
                            </m:den>
                          </m:f>
                        </m:den>
                      </m:f>
                      <m:r>
                        <a:rPr lang="pt-BR" sz="2400" i="0">
                          <a:latin typeface="Cambria Math" panose="02040503050406030204" pitchFamily="18" charset="0"/>
                        </a:rPr>
                        <m:t>→</m:t>
                      </m:r>
                    </m:oMath>
                  </m:oMathPara>
                </a14:m>
                <a:endParaRPr lang="pt-BR" sz="2400" i="0" dirty="0">
                  <a:latin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func>
                        <m:funcPr>
                          <m:ctrlPr>
                            <a:rPr lang="pt-BR" sz="2400" i="1">
                              <a:latin typeface="Cambria Math" panose="02040503050406030204" pitchFamily="18" charset="0"/>
                            </a:rPr>
                          </m:ctrlPr>
                        </m:funcPr>
                        <m:fName>
                          <m:limLow>
                            <m:limLowPr>
                              <m:ctrlPr>
                                <a:rPr lang="pt-BR" sz="2400" i="1">
                                  <a:solidFill>
                                    <a:srgbClr val="836967"/>
                                  </a:solidFill>
                                  <a:latin typeface="Cambria Math" panose="02040503050406030204" pitchFamily="18" charset="0"/>
                                </a:rPr>
                              </m:ctrlPr>
                            </m:limLowPr>
                            <m:e>
                              <m:r>
                                <m:rPr>
                                  <m:sty m:val="p"/>
                                </m:rPr>
                                <a:rPr lang="pt-BR" sz="2400" i="0">
                                  <a:latin typeface="Cambria Math" panose="02040503050406030204" pitchFamily="18" charset="0"/>
                                </a:rPr>
                                <m:t>lim</m:t>
                              </m:r>
                            </m:e>
                            <m:lim>
                              <m:r>
                                <a:rPr lang="pt-BR" sz="2400" i="1">
                                  <a:latin typeface="Cambria Math" panose="02040503050406030204" pitchFamily="18" charset="0"/>
                                </a:rPr>
                                <m:t>𝑛</m:t>
                              </m:r>
                              <m:r>
                                <a:rPr lang="pt-BR" sz="2400" i="0">
                                  <a:latin typeface="Cambria Math" panose="02040503050406030204" pitchFamily="18" charset="0"/>
                                </a:rPr>
                                <m:t>→∞</m:t>
                              </m:r>
                            </m:lim>
                          </m:limLow>
                        </m:fName>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𝑠</m:t>
                              </m:r>
                            </m:e>
                            <m:sub>
                              <m:r>
                                <a:rPr lang="pt-BR" sz="2400" i="1">
                                  <a:latin typeface="Cambria Math" panose="02040503050406030204" pitchFamily="18" charset="0"/>
                                </a:rPr>
                                <m:t>𝑛</m:t>
                              </m:r>
                            </m:sub>
                          </m:sSub>
                        </m:e>
                      </m:func>
                      <m:r>
                        <a:rPr lang="pt-BR" sz="2400" i="0">
                          <a:latin typeface="Cambria Math" panose="02040503050406030204" pitchFamily="18" charset="0"/>
                        </a:rPr>
                        <m:t>=</m:t>
                      </m:r>
                      <m:f>
                        <m:fPr>
                          <m:ctrlPr>
                            <a:rPr lang="pt-BR" sz="2400" i="1">
                              <a:solidFill>
                                <a:srgbClr val="836967"/>
                              </a:solidFill>
                              <a:latin typeface="Cambria Math" panose="02040503050406030204" pitchFamily="18" charset="0"/>
                            </a:rPr>
                          </m:ctrlPr>
                        </m:fPr>
                        <m:num>
                          <m:r>
                            <a:rPr lang="pt-BR" sz="2400" i="0">
                              <a:latin typeface="Cambria Math" panose="02040503050406030204" pitchFamily="18" charset="0"/>
                            </a:rPr>
                            <m:t>3</m:t>
                          </m:r>
                        </m:num>
                        <m:den>
                          <m:r>
                            <a:rPr lang="pt-BR" sz="2400" i="0">
                              <a:latin typeface="Cambria Math" panose="02040503050406030204" pitchFamily="18" charset="0"/>
                            </a:rPr>
                            <m:t>2</m:t>
                          </m:r>
                        </m:den>
                      </m:f>
                    </m:oMath>
                  </m:oMathPara>
                </a14:m>
                <a:endParaRPr lang="pt-BR" sz="2400" dirty="0"/>
              </a:p>
            </p:txBody>
          </p:sp>
        </mc:Choice>
        <mc:Fallback xmlns="">
          <p:sp>
            <p:nvSpPr>
              <p:cNvPr id="13" name="CaixaDeTexto 12">
                <a:extLst>
                  <a:ext uri="{FF2B5EF4-FFF2-40B4-BE49-F238E27FC236}">
                    <a16:creationId xmlns:a16="http://schemas.microsoft.com/office/drawing/2014/main" id="{3AB276D8-7554-986F-8DEA-028132D8DE87}"/>
                  </a:ext>
                </a:extLst>
              </p:cNvPr>
              <p:cNvSpPr txBox="1">
                <a:spLocks noRot="1" noChangeAspect="1" noMove="1" noResize="1" noEditPoints="1" noAdjustHandles="1" noChangeArrowheads="1" noChangeShapeType="1" noTextEdit="1"/>
              </p:cNvSpPr>
              <p:nvPr/>
            </p:nvSpPr>
            <p:spPr>
              <a:xfrm>
                <a:off x="6096000" y="2065976"/>
                <a:ext cx="5916698" cy="4104970"/>
              </a:xfrm>
              <a:prstGeom prst="rect">
                <a:avLst/>
              </a:prstGeom>
              <a:blipFill>
                <a:blip r:embed="rId6"/>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903529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2121AFE-54F3-EEE6-BD15-0DC043234410}"/>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5C0214A5-88B0-BE0D-FA1C-8399846724E4}"/>
              </a:ext>
            </a:extLst>
          </p:cNvPr>
          <p:cNvSpPr txBox="1"/>
          <p:nvPr/>
        </p:nvSpPr>
        <p:spPr>
          <a:xfrm>
            <a:off x="179294" y="752475"/>
            <a:ext cx="5916706" cy="708592"/>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Uma interpretação geométrica da soma dos termos de uma PG infinita: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Gráfico, Gráfico de mapa de árvore&#10;&#10;Descrição gerada automaticamente">
            <a:extLst>
              <a:ext uri="{FF2B5EF4-FFF2-40B4-BE49-F238E27FC236}">
                <a16:creationId xmlns:a16="http://schemas.microsoft.com/office/drawing/2014/main" id="{AA09006B-FFD7-42CD-C4A3-0A7F2822797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293" y="1490768"/>
            <a:ext cx="4990707" cy="5023766"/>
          </a:xfrm>
          <a:prstGeom prst="rect">
            <a:avLst/>
          </a:prstGeom>
          <a:noFill/>
          <a:ln>
            <a:noFill/>
          </a:ln>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51E2C45C-B67D-DE4A-6B93-052524F3347C}"/>
                  </a:ext>
                </a:extLst>
              </p:cNvPr>
              <p:cNvSpPr txBox="1"/>
              <p:nvPr/>
            </p:nvSpPr>
            <p:spPr>
              <a:xfrm>
                <a:off x="6096001" y="752475"/>
                <a:ext cx="5916706" cy="5903026"/>
              </a:xfrm>
              <a:prstGeom prst="rect">
                <a:avLst/>
              </a:prstGeom>
              <a:noFill/>
            </p:spPr>
            <p:txBody>
              <a:bodyPr wrap="square">
                <a:spAutoFit/>
              </a:bodyPr>
              <a:lstStyle/>
              <a:p>
                <a:pPr indent="358775">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que a área dessa região quadrada é igual a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Primeiramente,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dessa área é colorida.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Em seguida,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colorida.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Depois,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8</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assim, sucessivamente.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Se esse processo for continuado indefinidamente, a parte colorida vai se aproximando de toda a região que é igual a 1. </a:t>
                </a:r>
                <a14:m>
                  <m:oMath xmlns:m="http://schemas.openxmlformats.org/officeDocument/2006/math">
                    <m:d>
                      <m:dPr>
                        <m:ctrlPr>
                          <a:rPr lang="pt-BR" sz="2400" i="1">
                            <a:effectLst/>
                            <a:latin typeface="Cambria Math" panose="02040503050406030204" pitchFamily="18" charset="0"/>
                          </a:rPr>
                        </m:ctrlPr>
                      </m:dPr>
                      <m:e>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8</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den>
                        </m:f>
                      </m:e>
                    </m:d>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400" i="1" dirty="0">
                  <a:effectLst/>
                  <a:latin typeface="Cambria Math" panose="02040503050406030204" pitchFamily="18" charset="0"/>
                  <a:ea typeface="Times New Roman" panose="02020603050405020304" pitchFamily="18" charset="0"/>
                  <a:cs typeface="Times New Roman" panose="02020603050405020304" pitchFamily="18" charset="0"/>
                </a:endParaRPr>
              </a:p>
              <a:p>
                <a:pPr indent="358775" algn="just">
                  <a:spcAft>
                    <a:spcPts val="800"/>
                  </a:spcAft>
                </a:pPr>
                <a14:m>
                  <m:oMathPara xmlns:m="http://schemas.openxmlformats.org/officeDocument/2006/math">
                    <m:oMathParaPr>
                      <m:jc m:val="centerGroup"/>
                    </m:oMathParaPr>
                    <m:oMath xmlns:m="http://schemas.openxmlformats.org/officeDocument/2006/math">
                      <m:func>
                        <m:func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400" i="1">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a:effectLst/>
                              <a:latin typeface="Cambria Math" panose="02040503050406030204" pitchFamily="18" charset="0"/>
                            </a:rPr>
                          </m:ctrlPr>
                        </m:fPr>
                        <m:num>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sub>
                          </m:sSub>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r>
                            <a:rPr lang="pt-BR" sz="2400" i="1">
                              <a:effectLst/>
                              <a:latin typeface="Cambria Math" panose="02040503050406030204" pitchFamily="18" charset="0"/>
                              <a:ea typeface="Calibri" panose="020F0502020204030204" pitchFamily="34" charset="0"/>
                              <a:cs typeface="Times New Roman" panose="02020603050405020304" pitchFamily="18" charset="0"/>
                            </a:rPr>
                            <m:t>𝑞</m:t>
                          </m:r>
                        </m:den>
                      </m:f>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a:effectLst/>
                              <a:latin typeface="Cambria Math" panose="02040503050406030204" pitchFamily="18" charset="0"/>
                            </a:rPr>
                          </m:ctrlPr>
                        </m:fPr>
                        <m:num>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a:effectLst/>
                              <a:latin typeface="Cambria Math" panose="02040503050406030204" pitchFamily="18" charset="0"/>
                            </a:rPr>
                          </m:ctrlPr>
                        </m:fPr>
                        <m:num>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num>
                        <m:den>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den>
                          </m:f>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pt-BR" sz="2400" dirty="0"/>
              </a:p>
            </p:txBody>
          </p:sp>
        </mc:Choice>
        <mc:Fallback xmlns="">
          <p:sp>
            <p:nvSpPr>
              <p:cNvPr id="7" name="CaixaDeTexto 6">
                <a:extLst>
                  <a:ext uri="{FF2B5EF4-FFF2-40B4-BE49-F238E27FC236}">
                    <a16:creationId xmlns:a16="http://schemas.microsoft.com/office/drawing/2014/main" id="{51E2C45C-B67D-DE4A-6B93-052524F3347C}"/>
                  </a:ext>
                </a:extLst>
              </p:cNvPr>
              <p:cNvSpPr txBox="1">
                <a:spLocks noRot="1" noChangeAspect="1" noMove="1" noResize="1" noEditPoints="1" noAdjustHandles="1" noChangeArrowheads="1" noChangeShapeType="1" noTextEdit="1"/>
              </p:cNvSpPr>
              <p:nvPr/>
            </p:nvSpPr>
            <p:spPr>
              <a:xfrm>
                <a:off x="6096001" y="752475"/>
                <a:ext cx="5916706" cy="5903026"/>
              </a:xfrm>
              <a:prstGeom prst="rect">
                <a:avLst/>
              </a:prstGeom>
              <a:blipFill>
                <a:blip r:embed="rId3"/>
                <a:stretch>
                  <a:fillRect l="-1545" t="-722" r="-1442"/>
                </a:stretch>
              </a:blipFill>
            </p:spPr>
            <p:txBody>
              <a:bodyPr/>
              <a:lstStyle/>
              <a:p>
                <a:r>
                  <a:rPr lang="pt-BR">
                    <a:noFill/>
                  </a:rPr>
                  <a:t> </a:t>
                </a:r>
              </a:p>
            </p:txBody>
          </p:sp>
        </mc:Fallback>
      </mc:AlternateContent>
    </p:spTree>
    <p:extLst>
      <p:ext uri="{BB962C8B-B14F-4D97-AF65-F5344CB8AC3E}">
        <p14:creationId xmlns:p14="http://schemas.microsoft.com/office/powerpoint/2010/main" val="28971788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83A110C-E0EA-72DD-B53B-C2EEB581892E}"/>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Texto&#10;&#10;Descrição gerada automaticamente">
            <a:extLst>
              <a:ext uri="{FF2B5EF4-FFF2-40B4-BE49-F238E27FC236}">
                <a16:creationId xmlns:a16="http://schemas.microsoft.com/office/drawing/2014/main" id="{81C7717E-97EC-E15B-F29D-ACDA9AE291A9}"/>
              </a:ext>
            </a:extLst>
          </p:cNvPr>
          <p:cNvPicPr>
            <a:picLocks noChangeAspect="1"/>
          </p:cNvPicPr>
          <p:nvPr/>
        </p:nvPicPr>
        <p:blipFill>
          <a:blip r:embed="rId2"/>
          <a:stretch>
            <a:fillRect/>
          </a:stretch>
        </p:blipFill>
        <p:spPr>
          <a:xfrm>
            <a:off x="857380" y="752475"/>
            <a:ext cx="4554633" cy="681878"/>
          </a:xfrm>
          <a:prstGeom prst="rect">
            <a:avLst/>
          </a:prstGeom>
        </p:spPr>
      </p:pic>
      <p:sp>
        <p:nvSpPr>
          <p:cNvPr id="5" name="CaixaDeTexto 4">
            <a:extLst>
              <a:ext uri="{FF2B5EF4-FFF2-40B4-BE49-F238E27FC236}">
                <a16:creationId xmlns:a16="http://schemas.microsoft.com/office/drawing/2014/main" id="{07BE1364-628E-492F-0C71-A5DC23B63C60}"/>
              </a:ext>
            </a:extLst>
          </p:cNvPr>
          <p:cNvSpPr txBox="1"/>
          <p:nvPr/>
        </p:nvSpPr>
        <p:spPr>
          <a:xfrm>
            <a:off x="224119" y="1434353"/>
            <a:ext cx="5871882" cy="2575320"/>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15.</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Desafio!</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Sabendo que a medida do lado do quadrado é a metade do quadrado anterior, com exceção do primeiro quadrado, determine o limite da soma das áreas da sequência infinita dos quadrados, a seguir.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Forma&#10;&#10;Descrição gerada automaticamente">
            <a:extLst>
              <a:ext uri="{FF2B5EF4-FFF2-40B4-BE49-F238E27FC236}">
                <a16:creationId xmlns:a16="http://schemas.microsoft.com/office/drawing/2014/main" id="{D86B6CBA-8BEE-713D-03A3-B0B35D5E8E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4118" y="4071155"/>
            <a:ext cx="5762171" cy="1899339"/>
          </a:xfrm>
          <a:prstGeom prst="rect">
            <a:avLst/>
          </a:prstGeom>
          <a:noFill/>
          <a:ln>
            <a:noFill/>
          </a:ln>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1B79603-9A87-7DE6-A5C5-776B70B93C83}"/>
                  </a:ext>
                </a:extLst>
              </p:cNvPr>
              <p:cNvSpPr txBox="1"/>
              <p:nvPr/>
            </p:nvSpPr>
            <p:spPr>
              <a:xfrm>
                <a:off x="6096000" y="752475"/>
                <a:ext cx="5871880" cy="6455806"/>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Dada a progressão geométrica </a:t>
                </a:r>
                <a14:m>
                  <m:oMath xmlns:m="http://schemas.openxmlformats.org/officeDocument/2006/math">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2, 4, 8, ...</m:t>
                        </m:r>
                      </m:e>
                    </m:d>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calcule o produto dos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primeiros termos.</a:t>
                </a:r>
              </a:p>
              <a:p>
                <a:pPr algn="just">
                  <a:lnSpc>
                    <a:spcPct val="115000"/>
                  </a:lnSpc>
                  <a:spcAft>
                    <a:spcPts val="800"/>
                  </a:spcAft>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número de vendas de um produto, em uma loja de cosméticos, aumenta conforme uma progressão geométrica de razão 2 de um mês para o outro. Considerando que em um mês a venda foi de 200 unidades desse produto e, supondo que a progressão seja mantida, nessa mesma razão, no quinto mês de vendas a quantidade de produtos vendidos será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400" kern="100" dirty="0">
                    <a:latin typeface="Arial Narrow" panose="020B0606020202030204" pitchFamily="34" charset="0"/>
                    <a:ea typeface="Calibri" panose="020F0502020204030204" pitchFamily="34" charset="0"/>
                    <a:cs typeface="Times New Roman" panose="02020603050405020304" pitchFamily="18" charset="0"/>
                  </a:rPr>
                  <a:t>1400.              (C) 2800.          (E) 4000.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400" kern="100" dirty="0">
                    <a:latin typeface="Arial Narrow" panose="020B0606020202030204" pitchFamily="34" charset="0"/>
                    <a:ea typeface="Calibri" panose="020F0502020204030204" pitchFamily="34" charset="0"/>
                    <a:cs typeface="Times New Roman" panose="02020603050405020304" pitchFamily="18" charset="0"/>
                  </a:rPr>
                  <a:t>2200.              (D) 3200.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C1B79603-9A87-7DE6-A5C5-776B70B93C83}"/>
                  </a:ext>
                </a:extLst>
              </p:cNvPr>
              <p:cNvSpPr txBox="1">
                <a:spLocks noRot="1" noChangeAspect="1" noMove="1" noResize="1" noEditPoints="1" noAdjustHandles="1" noChangeArrowheads="1" noChangeShapeType="1" noTextEdit="1"/>
              </p:cNvSpPr>
              <p:nvPr/>
            </p:nvSpPr>
            <p:spPr>
              <a:xfrm>
                <a:off x="6096000" y="752475"/>
                <a:ext cx="5871880" cy="6455806"/>
              </a:xfrm>
              <a:prstGeom prst="rect">
                <a:avLst/>
              </a:prstGeom>
              <a:blipFill>
                <a:blip r:embed="rId4"/>
                <a:stretch>
                  <a:fillRect l="-1558" t="-472" r="-1558"/>
                </a:stretch>
              </a:blipFill>
            </p:spPr>
            <p:txBody>
              <a:bodyPr/>
              <a:lstStyle/>
              <a:p>
                <a:r>
                  <a:rPr lang="pt-BR">
                    <a:noFill/>
                  </a:rPr>
                  <a:t> </a:t>
                </a:r>
              </a:p>
            </p:txBody>
          </p:sp>
        </mc:Fallback>
      </mc:AlternateContent>
    </p:spTree>
    <p:extLst>
      <p:ext uri="{BB962C8B-B14F-4D97-AF65-F5344CB8AC3E}">
        <p14:creationId xmlns:p14="http://schemas.microsoft.com/office/powerpoint/2010/main" val="16546397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0C00007-5BB1-58D7-D75D-82C88D4D98C4}"/>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28AEA6D-D69D-61F1-0680-5FE492C77A9B}"/>
              </a:ext>
            </a:extLst>
          </p:cNvPr>
          <p:cNvSpPr txBox="1"/>
          <p:nvPr/>
        </p:nvSpPr>
        <p:spPr>
          <a:xfrm>
            <a:off x="206189" y="626969"/>
            <a:ext cx="5800165" cy="6117509"/>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18.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Durante uma pandemia, percebeu-se que o número de pessoas contaminadas, em uma cidade, aumentava de acordo com uma progressão geométrica de razão 1,5 de uma semana para a outra. Se em uma determinada semana havia 240 habitantes contaminados e supondo que, a progressão seja mantida, na terceira semana o número de contaminados será igual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300.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360.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420.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480.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540.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28E9C41-6724-3A2F-BDF5-8C050296666D}"/>
                  </a:ext>
                </a:extLst>
              </p:cNvPr>
              <p:cNvSpPr txBox="1"/>
              <p:nvPr/>
            </p:nvSpPr>
            <p:spPr>
              <a:xfrm>
                <a:off x="6185647" y="626969"/>
                <a:ext cx="5800160" cy="4467377"/>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19.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(PUC-SP)</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sequência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aritmética e a sequência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é uma progressão geométrica não constante. O valor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28E9C41-6724-3A2F-BDF5-8C050296666D}"/>
                  </a:ext>
                </a:extLst>
              </p:cNvPr>
              <p:cNvSpPr txBox="1">
                <a:spLocks noRot="1" noChangeAspect="1" noMove="1" noResize="1" noEditPoints="1" noAdjustHandles="1" noChangeArrowheads="1" noChangeShapeType="1" noTextEdit="1"/>
              </p:cNvSpPr>
              <p:nvPr/>
            </p:nvSpPr>
            <p:spPr>
              <a:xfrm>
                <a:off x="6185647" y="626969"/>
                <a:ext cx="5800160" cy="4467377"/>
              </a:xfrm>
              <a:prstGeom prst="rect">
                <a:avLst/>
              </a:prstGeom>
              <a:blipFill>
                <a:blip r:embed="rId2"/>
                <a:stretch>
                  <a:fillRect l="-1682" t="-1228" r="-1577" b="-2046"/>
                </a:stretch>
              </a:blipFill>
            </p:spPr>
            <p:txBody>
              <a:bodyPr/>
              <a:lstStyle/>
              <a:p>
                <a:r>
                  <a:rPr lang="pt-BR">
                    <a:noFill/>
                  </a:rPr>
                  <a:t> </a:t>
                </a:r>
              </a:p>
            </p:txBody>
          </p:sp>
        </mc:Fallback>
      </mc:AlternateContent>
    </p:spTree>
    <p:extLst>
      <p:ext uri="{BB962C8B-B14F-4D97-AF65-F5344CB8AC3E}">
        <p14:creationId xmlns:p14="http://schemas.microsoft.com/office/powerpoint/2010/main" val="34713857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45B39DF-374B-0EAD-41D7-E44D9B530F9F}"/>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6E15E635-8F32-F757-EC66-8456367BCCA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19228"/>
          <a:stretch/>
        </p:blipFill>
        <p:spPr>
          <a:xfrm>
            <a:off x="1146247" y="674477"/>
            <a:ext cx="4196717" cy="353220"/>
          </a:xfrm>
          <a:prstGeom prst="rect">
            <a:avLst/>
          </a:prstGeom>
        </p:spPr>
      </p:pic>
      <p:pic>
        <p:nvPicPr>
          <p:cNvPr id="5" name="Imagem 4" descr="Desenho de bandeira&#10;&#10;Descrição gerada automaticamente com confiança média">
            <a:extLst>
              <a:ext uri="{FF2B5EF4-FFF2-40B4-BE49-F238E27FC236}">
                <a16:creationId xmlns:a16="http://schemas.microsoft.com/office/drawing/2014/main" id="{E5A9F070-393C-4804-27D7-FF5E2656F0A2}"/>
              </a:ext>
            </a:extLst>
          </p:cNvPr>
          <p:cNvPicPr>
            <a:picLocks noChangeAspect="1"/>
          </p:cNvPicPr>
          <p:nvPr/>
        </p:nvPicPr>
        <p:blipFill>
          <a:blip r:embed="rId4"/>
          <a:stretch>
            <a:fillRect/>
          </a:stretch>
        </p:blipFill>
        <p:spPr>
          <a:xfrm>
            <a:off x="1839350" y="1027697"/>
            <a:ext cx="2810510" cy="467360"/>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C8FD09F-166C-DC8C-81D9-82CB3C1F0CB6}"/>
                  </a:ext>
                </a:extLst>
              </p:cNvPr>
              <p:cNvSpPr txBox="1"/>
              <p:nvPr/>
            </p:nvSpPr>
            <p:spPr>
              <a:xfrm>
                <a:off x="178678" y="1588486"/>
                <a:ext cx="5899393" cy="4425763"/>
              </a:xfrm>
              <a:prstGeom prst="rect">
                <a:avLst/>
              </a:prstGeom>
              <a:noFill/>
            </p:spPr>
            <p:txBody>
              <a:bodyPr wrap="square">
                <a:spAutoFit/>
              </a:bodyPr>
              <a:lstStyle/>
              <a:p>
                <a:pPr marL="0" lvl="1" indent="358775" algn="just">
                  <a:spcAft>
                    <a:spcPts val="10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Produto dos termos </a:t>
                </a:r>
                <a14:m>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𝑷</m:t>
                        </m:r>
                      </m:e>
                      <m: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de uma PG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1" indent="358775" algn="just">
                  <a:spcAft>
                    <a:spcPts val="10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uma PG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hlinkClick r:id="" action="ppaction://noaction"/>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 produto dos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primeiros termos dessa PG é igual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1" indent="358775" algn="just">
                  <a:spcAft>
                    <a:spcPts val="10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m:oMathPara>
                </a14:m>
                <a:endParaRPr lang="pt-BR" sz="24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marL="0" lvl="1" indent="358775" algn="just">
                  <a:spcAft>
                    <a:spcPts val="10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e>
                    </m:d>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1" indent="358775" algn="just">
                  <a:spcAft>
                    <a:spcPts val="10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b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1+2+3+…+</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4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marL="0" lvl="1" indent="358775" algn="just">
                  <a:spcAft>
                    <a:spcPts val="10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como o expoente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razão 1, então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C8FD09F-166C-DC8C-81D9-82CB3C1F0CB6}"/>
                  </a:ext>
                </a:extLst>
              </p:cNvPr>
              <p:cNvSpPr txBox="1">
                <a:spLocks noRot="1" noChangeAspect="1" noMove="1" noResize="1" noEditPoints="1" noAdjustHandles="1" noChangeArrowheads="1" noChangeShapeType="1" noTextEdit="1"/>
              </p:cNvSpPr>
              <p:nvPr/>
            </p:nvSpPr>
            <p:spPr>
              <a:xfrm>
                <a:off x="178678" y="1588486"/>
                <a:ext cx="5899393" cy="4425763"/>
              </a:xfrm>
              <a:prstGeom prst="rect">
                <a:avLst/>
              </a:prstGeom>
              <a:blipFill>
                <a:blip r:embed="rId5"/>
                <a:stretch>
                  <a:fillRect l="-1550" t="-1377" r="-1653" b="-2066"/>
                </a:stretch>
              </a:blipFill>
            </p:spPr>
            <p:txBody>
              <a:bodyPr/>
              <a:lstStyle/>
              <a:p>
                <a:r>
                  <a:rPr lang="pt-BR">
                    <a:noFill/>
                  </a:rPr>
                  <a:t> </a:t>
                </a:r>
              </a:p>
            </p:txBody>
          </p:sp>
        </mc:Fallback>
      </mc:AlternateContent>
      <p:sp>
        <p:nvSpPr>
          <p:cNvPr id="8" name="Retângulo 7">
            <a:extLst>
              <a:ext uri="{FF2B5EF4-FFF2-40B4-BE49-F238E27FC236}">
                <a16:creationId xmlns:a16="http://schemas.microsoft.com/office/drawing/2014/main" id="{B8EDA1FA-E1EB-7C3E-7159-27330466FFF5}"/>
              </a:ext>
            </a:extLst>
          </p:cNvPr>
          <p:cNvSpPr/>
          <p:nvPr/>
        </p:nvSpPr>
        <p:spPr>
          <a:xfrm>
            <a:off x="6786589" y="851087"/>
            <a:ext cx="4446495" cy="923364"/>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FD187517-511D-F71C-5CD2-209B778831BF}"/>
                  </a:ext>
                </a:extLst>
              </p:cNvPr>
              <p:cNvSpPr txBox="1"/>
              <p:nvPr/>
            </p:nvSpPr>
            <p:spPr>
              <a:xfrm>
                <a:off x="7073460" y="934268"/>
                <a:ext cx="3872751" cy="6542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i="1" smtClean="0">
                              <a:solidFill>
                                <a:srgbClr val="836967"/>
                              </a:solidFill>
                              <a:latin typeface="Cambria Math" panose="02040503050406030204" pitchFamily="18" charset="0"/>
                            </a:rPr>
                          </m:ctrlPr>
                        </m:sSubPr>
                        <m:e>
                          <m:r>
                            <a:rPr lang="pt-BR" sz="2400" i="1">
                              <a:latin typeface="Cambria Math" panose="02040503050406030204" pitchFamily="18" charset="0"/>
                            </a:rPr>
                            <m:t>𝑃</m:t>
                          </m:r>
                        </m:e>
                        <m:sub>
                          <m:r>
                            <a:rPr lang="pt-BR" sz="2400" i="1">
                              <a:latin typeface="Cambria Math" panose="02040503050406030204" pitchFamily="18" charset="0"/>
                            </a:rPr>
                            <m:t>𝑛</m:t>
                          </m:r>
                        </m:sub>
                      </m:sSub>
                      <m:r>
                        <a:rPr lang="pt-BR" sz="2400" i="0">
                          <a:latin typeface="Cambria Math" panose="02040503050406030204" pitchFamily="18" charset="0"/>
                        </a:rPr>
                        <m:t>=</m:t>
                      </m:r>
                      <m:sSup>
                        <m:sSupPr>
                          <m:ctrlPr>
                            <a:rPr lang="pt-BR" sz="2400" i="1">
                              <a:solidFill>
                                <a:srgbClr val="836967"/>
                              </a:solidFill>
                              <a:latin typeface="Cambria Math" panose="02040503050406030204" pitchFamily="18" charset="0"/>
                            </a:rPr>
                          </m:ctrlPr>
                        </m:sSupPr>
                        <m:e>
                          <m:sSub>
                            <m:sSubPr>
                              <m:ctrlPr>
                                <a:rPr lang="pt-BR" sz="2400" i="1">
                                  <a:solidFill>
                                    <a:srgbClr val="836967"/>
                                  </a:solidFill>
                                  <a:latin typeface="Cambria Math" panose="02040503050406030204" pitchFamily="18" charset="0"/>
                                </a:rPr>
                              </m:ctrlPr>
                            </m:sSubPr>
                            <m:e>
                              <m:r>
                                <a:rPr lang="pt-BR" sz="2400" i="1">
                                  <a:latin typeface="Cambria Math" panose="02040503050406030204" pitchFamily="18" charset="0"/>
                                </a:rPr>
                                <m:t>𝑎</m:t>
                              </m:r>
                            </m:e>
                            <m:sub>
                              <m:r>
                                <a:rPr lang="pt-BR" sz="2400" i="0">
                                  <a:latin typeface="Cambria Math" panose="02040503050406030204" pitchFamily="18" charset="0"/>
                                </a:rPr>
                                <m:t>1</m:t>
                              </m:r>
                            </m:sub>
                          </m:sSub>
                        </m:e>
                        <m:sup>
                          <m:r>
                            <a:rPr lang="pt-BR" sz="2400" i="1">
                              <a:latin typeface="Cambria Math" panose="02040503050406030204" pitchFamily="18" charset="0"/>
                            </a:rPr>
                            <m:t>𝑛</m:t>
                          </m:r>
                        </m:sup>
                      </m:sSup>
                      <m:r>
                        <a:rPr lang="pt-BR" sz="2400" i="0">
                          <a:latin typeface="Cambria Math" panose="02040503050406030204" pitchFamily="18" charset="0"/>
                        </a:rPr>
                        <m:t>∙</m:t>
                      </m:r>
                      <m:sSup>
                        <m:sSupPr>
                          <m:ctrlPr>
                            <a:rPr lang="pt-BR" sz="2400" i="1">
                              <a:solidFill>
                                <a:srgbClr val="836967"/>
                              </a:solidFill>
                              <a:latin typeface="Cambria Math" panose="02040503050406030204" pitchFamily="18" charset="0"/>
                            </a:rPr>
                          </m:ctrlPr>
                        </m:sSupPr>
                        <m:e>
                          <m:r>
                            <a:rPr lang="pt-BR" sz="2400" i="1">
                              <a:latin typeface="Cambria Math" panose="02040503050406030204" pitchFamily="18" charset="0"/>
                            </a:rPr>
                            <m:t>𝑞</m:t>
                          </m:r>
                        </m:e>
                        <m:sup>
                          <m:f>
                            <m:fPr>
                              <m:ctrlPr>
                                <a:rPr lang="pt-BR" sz="2400" i="1">
                                  <a:solidFill>
                                    <a:srgbClr val="836967"/>
                                  </a:solidFill>
                                  <a:latin typeface="Cambria Math" panose="02040503050406030204" pitchFamily="18" charset="0"/>
                                </a:rPr>
                              </m:ctrlPr>
                            </m:fPr>
                            <m:num>
                              <m:r>
                                <a:rPr lang="pt-BR" sz="2400" i="1">
                                  <a:latin typeface="Cambria Math" panose="02040503050406030204" pitchFamily="18" charset="0"/>
                                </a:rPr>
                                <m:t>𝑛</m:t>
                              </m:r>
                              <m:r>
                                <a:rPr lang="pt-BR" sz="2400" i="0">
                                  <a:latin typeface="Cambria Math" panose="02040503050406030204" pitchFamily="18" charset="0"/>
                                </a:rPr>
                                <m:t>∙</m:t>
                              </m:r>
                              <m:d>
                                <m:dPr>
                                  <m:ctrlPr>
                                    <a:rPr lang="pt-BR" sz="2400" i="1">
                                      <a:latin typeface="Cambria Math" panose="02040503050406030204" pitchFamily="18" charset="0"/>
                                    </a:rPr>
                                  </m:ctrlPr>
                                </m:dPr>
                                <m:e>
                                  <m:r>
                                    <a:rPr lang="pt-BR" sz="2400" i="1">
                                      <a:latin typeface="Cambria Math" panose="02040503050406030204" pitchFamily="18" charset="0"/>
                                    </a:rPr>
                                    <m:t>𝑛</m:t>
                                  </m:r>
                                  <m:r>
                                    <a:rPr lang="pt-BR" sz="2400" i="0">
                                      <a:latin typeface="Cambria Math" panose="02040503050406030204" pitchFamily="18" charset="0"/>
                                    </a:rPr>
                                    <m:t>−1</m:t>
                                  </m:r>
                                </m:e>
                              </m:d>
                            </m:num>
                            <m:den>
                              <m:r>
                                <a:rPr lang="pt-BR" sz="2400" i="0">
                                  <a:latin typeface="Cambria Math" panose="02040503050406030204" pitchFamily="18" charset="0"/>
                                </a:rPr>
                                <m:t>2</m:t>
                              </m:r>
                            </m:den>
                          </m:f>
                        </m:sup>
                      </m:sSup>
                    </m:oMath>
                  </m:oMathPara>
                </a14:m>
                <a:endParaRPr lang="pt-BR" sz="2400" dirty="0"/>
              </a:p>
            </p:txBody>
          </p:sp>
        </mc:Choice>
        <mc:Fallback xmlns="">
          <p:sp>
            <p:nvSpPr>
              <p:cNvPr id="10" name="CaixaDeTexto 9">
                <a:extLst>
                  <a:ext uri="{FF2B5EF4-FFF2-40B4-BE49-F238E27FC236}">
                    <a16:creationId xmlns:a16="http://schemas.microsoft.com/office/drawing/2014/main" id="{FD187517-511D-F71C-5CD2-209B778831BF}"/>
                  </a:ext>
                </a:extLst>
              </p:cNvPr>
              <p:cNvSpPr txBox="1">
                <a:spLocks noRot="1" noChangeAspect="1" noMove="1" noResize="1" noEditPoints="1" noAdjustHandles="1" noChangeArrowheads="1" noChangeShapeType="1" noTextEdit="1"/>
              </p:cNvSpPr>
              <p:nvPr/>
            </p:nvSpPr>
            <p:spPr>
              <a:xfrm>
                <a:off x="7073460" y="934268"/>
                <a:ext cx="3872751" cy="654218"/>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705AE48-06CD-EA52-F6F4-CA6652C7558B}"/>
                  </a:ext>
                </a:extLst>
              </p:cNvPr>
              <p:cNvSpPr txBox="1"/>
              <p:nvPr/>
            </p:nvSpPr>
            <p:spPr>
              <a:xfrm>
                <a:off x="6060142" y="2017355"/>
                <a:ext cx="5899390" cy="4526880"/>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Qual é o produto dos 10 primeiros termos da PG definida por </a:t>
                </a:r>
                <a14:m>
                  <m:oMath xmlns:m="http://schemas.openxmlformats.org/officeDocument/2006/math">
                    <m:sSub>
                      <m:sSubPr>
                        <m:ctrlP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m:t>
                        </m:r>
                      </m:e>
                      <m:sup>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𝒏</m:t>
                        </m:r>
                      </m:sup>
                    </m:sSup>
                  </m:oMath>
                </a14:m>
                <a:r>
                  <a:rPr lang="pt-BR" sz="24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10−1</m:t>
                                  </m:r>
                                </m:e>
                              </m:d>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45</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55</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705AE48-06CD-EA52-F6F4-CA6652C7558B}"/>
                  </a:ext>
                </a:extLst>
              </p:cNvPr>
              <p:cNvSpPr txBox="1">
                <a:spLocks noRot="1" noChangeAspect="1" noMove="1" noResize="1" noEditPoints="1" noAdjustHandles="1" noChangeArrowheads="1" noChangeShapeType="1" noTextEdit="1"/>
              </p:cNvSpPr>
              <p:nvPr/>
            </p:nvSpPr>
            <p:spPr>
              <a:xfrm>
                <a:off x="6060142" y="2017355"/>
                <a:ext cx="5899390" cy="4526880"/>
              </a:xfrm>
              <a:prstGeom prst="rect">
                <a:avLst/>
              </a:prstGeom>
              <a:blipFill>
                <a:blip r:embed="rId7"/>
                <a:stretch>
                  <a:fillRect l="-1550" t="-538" r="-1653"/>
                </a:stretch>
              </a:blipFill>
            </p:spPr>
            <p:txBody>
              <a:bodyPr/>
              <a:lstStyle/>
              <a:p>
                <a:r>
                  <a:rPr lang="pt-BR">
                    <a:noFill/>
                  </a:rPr>
                  <a:t> </a:t>
                </a:r>
              </a:p>
            </p:txBody>
          </p:sp>
        </mc:Fallback>
      </mc:AlternateContent>
    </p:spTree>
    <p:extLst>
      <p:ext uri="{BB962C8B-B14F-4D97-AF65-F5344CB8AC3E}">
        <p14:creationId xmlns:p14="http://schemas.microsoft.com/office/powerpoint/2010/main" val="8295047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B4513AB-FACE-7C8D-20EF-FBD70CD330F9}"/>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EA10C55-237E-FD9A-473E-01A3D64089C2}"/>
                  </a:ext>
                </a:extLst>
              </p:cNvPr>
              <p:cNvSpPr txBox="1"/>
              <p:nvPr/>
            </p:nvSpPr>
            <p:spPr>
              <a:xfrm>
                <a:off x="179294" y="752475"/>
                <a:ext cx="5916706" cy="6424003"/>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Progressão geométrica e o regime de capitalização composta (Juros compostos)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progressão geométrica pode ser definida, como uma sequência de números reais, obtida ao multiplicar o número anterior por uma razão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Os juros compostos podem ser vistos como uma progressão geométrica. Observe: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𝑀</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𝐶</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𝑖</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𝑡</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cada mês anterior, o capital é multiplicado por uma razão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 +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𝑖</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assim, caracterizando uma progressão geométrica. Percebe-se que o termo geral de uma PG é exatamente a fórmula de juros compostos reescrita de outra maneira: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EA10C55-237E-FD9A-473E-01A3D64089C2}"/>
                  </a:ext>
                </a:extLst>
              </p:cNvPr>
              <p:cNvSpPr txBox="1">
                <a:spLocks noRot="1" noChangeAspect="1" noMove="1" noResize="1" noEditPoints="1" noAdjustHandles="1" noChangeArrowheads="1" noChangeShapeType="1" noTextEdit="1"/>
              </p:cNvSpPr>
              <p:nvPr/>
            </p:nvSpPr>
            <p:spPr>
              <a:xfrm>
                <a:off x="179294" y="752475"/>
                <a:ext cx="5916706" cy="6424003"/>
              </a:xfrm>
              <a:prstGeom prst="rect">
                <a:avLst/>
              </a:prstGeom>
              <a:blipFill>
                <a:blip r:embed="rId2"/>
                <a:stretch>
                  <a:fillRect l="-1648" t="-569" r="-154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2154294-A4C4-333D-4B33-F0FA7D0AB34E}"/>
                  </a:ext>
                </a:extLst>
              </p:cNvPr>
              <p:cNvSpPr txBox="1"/>
              <p:nvPr/>
            </p:nvSpPr>
            <p:spPr>
              <a:xfrm>
                <a:off x="6212542" y="1084169"/>
                <a:ext cx="5800163" cy="3653372"/>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p>
                      </m:sSup>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Onde: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4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𝒏</m:t>
                        </m:r>
                      </m:sub>
                    </m:sSub>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o montante;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representa o capital inicial;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𝒒</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a taxa de juros;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oMath>
                </a14:m>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o período.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2154294-A4C4-333D-4B33-F0FA7D0AB34E}"/>
                  </a:ext>
                </a:extLst>
              </p:cNvPr>
              <p:cNvSpPr txBox="1">
                <a:spLocks noRot="1" noChangeAspect="1" noMove="1" noResize="1" noEditPoints="1" noAdjustHandles="1" noChangeArrowheads="1" noChangeShapeType="1" noTextEdit="1"/>
              </p:cNvSpPr>
              <p:nvPr/>
            </p:nvSpPr>
            <p:spPr>
              <a:xfrm>
                <a:off x="6212542" y="1084169"/>
                <a:ext cx="5800163" cy="3653372"/>
              </a:xfrm>
              <a:prstGeom prst="rect">
                <a:avLst/>
              </a:prstGeom>
              <a:blipFill>
                <a:blip r:embed="rId3"/>
                <a:stretch>
                  <a:fillRect l="-1576" b="-2838"/>
                </a:stretch>
              </a:blipFill>
            </p:spPr>
            <p:txBody>
              <a:bodyPr/>
              <a:lstStyle/>
              <a:p>
                <a:r>
                  <a:rPr lang="pt-BR">
                    <a:noFill/>
                  </a:rPr>
                  <a:t> </a:t>
                </a:r>
              </a:p>
            </p:txBody>
          </p:sp>
        </mc:Fallback>
      </mc:AlternateContent>
    </p:spTree>
    <p:extLst>
      <p:ext uri="{BB962C8B-B14F-4D97-AF65-F5344CB8AC3E}">
        <p14:creationId xmlns:p14="http://schemas.microsoft.com/office/powerpoint/2010/main" val="29349061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3177E26-46E9-8190-99F5-BA11747DB47F}"/>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869EEAA0-7149-78C8-035B-AD8D6ACC2ABF}"/>
              </a:ext>
            </a:extLst>
          </p:cNvPr>
          <p:cNvSpPr txBox="1"/>
          <p:nvPr/>
        </p:nvSpPr>
        <p:spPr>
          <a:xfrm>
            <a:off x="197224" y="752475"/>
            <a:ext cx="5898775" cy="1441485"/>
          </a:xfrm>
          <a:prstGeom prst="rect">
            <a:avLst/>
          </a:prstGeom>
          <a:noFill/>
        </p:spPr>
        <p:txBody>
          <a:bodyPr wrap="square">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Calibri" panose="020F0502020204030204" pitchFamily="34" charset="0"/>
              </a:rPr>
              <a:t>Exemplo</a:t>
            </a:r>
            <a:endParaRPr lang="pt-BR"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indent="35877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aplicação bancária é representada graficamente conforme figura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Gráfico&#10;&#10;Descrição gerada automaticamente">
            <a:extLst>
              <a:ext uri="{FF2B5EF4-FFF2-40B4-BE49-F238E27FC236}">
                <a16:creationId xmlns:a16="http://schemas.microsoft.com/office/drawing/2014/main" id="{0844FDB0-E17B-0E88-6C50-8CA2A53AFE1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66000"/>
                    </a14:imgEffect>
                    <a14:imgEffect>
                      <a14:brightnessContrast contrast="-20000"/>
                    </a14:imgEffect>
                  </a14:imgLayer>
                </a14:imgProps>
              </a:ext>
            </a:extLst>
          </a:blip>
          <a:srcRect l="1876" t="3760" b="1"/>
          <a:stretch/>
        </p:blipFill>
        <p:spPr bwMode="auto">
          <a:xfrm>
            <a:off x="290227" y="2319465"/>
            <a:ext cx="5712768" cy="409926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E0FF9E0-8033-AC5E-CC0F-B4D9366BDAB9}"/>
                  </a:ext>
                </a:extLst>
              </p:cNvPr>
              <p:cNvSpPr txBox="1"/>
              <p:nvPr/>
            </p:nvSpPr>
            <p:spPr>
              <a:xfrm>
                <a:off x="6095999" y="573023"/>
                <a:ext cx="5898774" cy="6087885"/>
              </a:xfrm>
              <a:prstGeom prst="rect">
                <a:avLst/>
              </a:prstGeom>
              <a:noFill/>
            </p:spPr>
            <p:txBody>
              <a:bodyPr wrap="square">
                <a:spAutoFit/>
              </a:bodyPr>
              <a:lstStyle/>
              <a:p>
                <a:pPr algn="just">
                  <a:spcAft>
                    <a:spcPts val="800"/>
                  </a:spcAft>
                </a:pPr>
                <a14:m>
                  <m:oMath xmlns:m="http://schemas.openxmlformats.org/officeDocument/2006/math">
                    <m:sSub>
                      <m:sSubPr>
                        <m:ctrlP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é o montante obtido através da função exponencial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p>
                    </m:sSup>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é o capital inicial,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é a taxa de juro 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é o tempo da aplicação. Sabendo que a taxa de juros é de 10% a.m., qual o montante obtido após 5 meses?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i="1" kern="100" dirty="0">
                    <a:effectLst/>
                    <a:latin typeface="Arial Narrow" panose="020B0606020202030204" pitchFamily="34" charset="0"/>
                    <a:ea typeface="Times New Roman" panose="02020603050405020304" pitchFamily="18" charset="0"/>
                    <a:cs typeface="Times New Roman" panose="02020603050405020304" pitchFamily="18" charset="0"/>
                  </a:rPr>
                  <a:t>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Devemos adaptar a fórmula em relação a taxa, pois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𝑖</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𝑡</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   →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=5+1=6</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=1+10%→1,1</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sup>
                      </m:sSup>
                      <m:r>
                        <a:rPr lang="pt-BR" sz="2400" b="0" i="1" kern="100"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=1000∙</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1,1</m:t>
                              </m:r>
                            </m:e>
                          </m:d>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p>
                      </m:sSup>
                    </m:oMath>
                    <m:oMath xmlns:m="http://schemas.openxmlformats.org/officeDocument/2006/math">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latin typeface="Cambria Math" panose="02040503050406030204" pitchFamily="18" charset="0"/>
                              <a:ea typeface="Calibri" panose="020F0502020204030204" pitchFamily="34" charset="0"/>
                              <a:cs typeface="Times New Roman" panose="02020603050405020304" pitchFamily="18" charset="0"/>
                            </a:rPr>
                            <m:t>→</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=1000∙1,61051</m:t>
                      </m:r>
                      <m:r>
                        <a:rPr lang="pt-BR" sz="2400" b="0" i="0" kern="100" smtClean="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=1610,51</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E0FF9E0-8033-AC5E-CC0F-B4D9366BDAB9}"/>
                  </a:ext>
                </a:extLst>
              </p:cNvPr>
              <p:cNvSpPr txBox="1">
                <a:spLocks noRot="1" noChangeAspect="1" noMove="1" noResize="1" noEditPoints="1" noAdjustHandles="1" noChangeArrowheads="1" noChangeShapeType="1" noTextEdit="1"/>
              </p:cNvSpPr>
              <p:nvPr/>
            </p:nvSpPr>
            <p:spPr>
              <a:xfrm>
                <a:off x="6095999" y="573023"/>
                <a:ext cx="5898774" cy="6087885"/>
              </a:xfrm>
              <a:prstGeom prst="rect">
                <a:avLst/>
              </a:prstGeom>
              <a:blipFill>
                <a:blip r:embed="rId4"/>
                <a:stretch>
                  <a:fillRect l="-1550" t="-701" r="-1550"/>
                </a:stretch>
              </a:blipFill>
            </p:spPr>
            <p:txBody>
              <a:bodyPr/>
              <a:lstStyle/>
              <a:p>
                <a:r>
                  <a:rPr lang="pt-BR">
                    <a:noFill/>
                  </a:rPr>
                  <a:t> </a:t>
                </a:r>
              </a:p>
            </p:txBody>
          </p:sp>
        </mc:Fallback>
      </mc:AlternateContent>
    </p:spTree>
    <p:extLst>
      <p:ext uri="{BB962C8B-B14F-4D97-AF65-F5344CB8AC3E}">
        <p14:creationId xmlns:p14="http://schemas.microsoft.com/office/powerpoint/2010/main" val="29924769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38EA504-F1A8-F4C0-E329-6C7FCE9A91D7}"/>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pic>
        <p:nvPicPr>
          <p:cNvPr id="3" name="Imagem 2" descr="Texto&#10;&#10;Descrição gerada automaticamente com confiança média">
            <a:extLst>
              <a:ext uri="{FF2B5EF4-FFF2-40B4-BE49-F238E27FC236}">
                <a16:creationId xmlns:a16="http://schemas.microsoft.com/office/drawing/2014/main" id="{3ED30771-1B39-63BE-35B0-714E19E0A8AA}"/>
              </a:ext>
            </a:extLst>
          </p:cNvPr>
          <p:cNvPicPr>
            <a:picLocks noChangeAspect="1"/>
          </p:cNvPicPr>
          <p:nvPr/>
        </p:nvPicPr>
        <p:blipFill rotWithShape="1">
          <a:blip r:embed="rId2"/>
          <a:srcRect b="4033"/>
          <a:stretch/>
        </p:blipFill>
        <p:spPr bwMode="auto">
          <a:xfrm>
            <a:off x="197224" y="441577"/>
            <a:ext cx="3081655" cy="424180"/>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B929882D-C80B-5F71-2A0A-56DFD9E3E6E9}"/>
              </a:ext>
            </a:extLst>
          </p:cNvPr>
          <p:cNvSpPr txBox="1"/>
          <p:nvPr/>
        </p:nvSpPr>
        <p:spPr>
          <a:xfrm>
            <a:off x="197224" y="923168"/>
            <a:ext cx="5898776" cy="5632311"/>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4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(ENEM 2018 PPL)</a:t>
            </a:r>
            <a:r>
              <a:rPr lang="pt-BR" sz="24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Alguns modelos de rádios automotivos estão protegidos por um código de segurança. Para ativar o sistema de áudio, deve-se digitar o código secreto composto por quatro algarismos. No primeiro caso de erro na digitação, a pessoa deve esperar 60 segundos para digitar o código novamente. O tempo de espera duplica, em relação ao tempo de espera anterior, a cada digitação errada. Uma pessoa conseguiu ativar o rádio somente na quarta tentativa, sendo de 30 segundos o tempo gasto para digitação do código secreto a cada tentativa. Nos casos da digitação incorreta, ela iniciou a nova tentativa imediatamente após a liberação do sistema de espera.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D432C58-151D-E0C5-8403-2DB54B7186D1}"/>
              </a:ext>
            </a:extLst>
          </p:cNvPr>
          <p:cNvSpPr txBox="1"/>
          <p:nvPr/>
        </p:nvSpPr>
        <p:spPr>
          <a:xfrm>
            <a:off x="6096004" y="865757"/>
            <a:ext cx="5898772" cy="3550780"/>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tempo total, em segundo, gasto por essa pessoa para ativar o rádio foi igual 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300.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420.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540.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660.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1020.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67452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52B6AE2-AFAC-C939-7631-B0673302AB52}"/>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E9B507C-FB50-7620-3405-0356ADD11A2C}"/>
                  </a:ext>
                </a:extLst>
              </p:cNvPr>
              <p:cNvSpPr txBox="1"/>
              <p:nvPr/>
            </p:nvSpPr>
            <p:spPr>
              <a:xfrm>
                <a:off x="206188" y="752475"/>
                <a:ext cx="5889809" cy="5779467"/>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4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(UNICAMP 2021 – ADAPTADA)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Considere que as medidas dos lados de um triângulo retângulo estão em progressão geométrica. Sendo </a:t>
                </a:r>
                <a:r>
                  <a:rPr lang="pt-BR" sz="2400" b="1" kern="100" dirty="0">
                    <a:effectLst/>
                    <a:latin typeface="Cambria Math" panose="02040503050406030204" pitchFamily="18" charset="0"/>
                    <a:ea typeface="Calibri" panose="020F0502020204030204" pitchFamily="34" charset="0"/>
                    <a:cs typeface="Cambria Math" panose="02040503050406030204" pitchFamily="18" charset="0"/>
                  </a:rPr>
                  <a:t>𝑎</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medida do menor lado e </a:t>
                </a:r>
                <a:r>
                  <a:rPr lang="pt-BR" sz="2400" b="1" kern="100" dirty="0">
                    <a:effectLst/>
                    <a:latin typeface="Cambria Math" panose="02040503050406030204" pitchFamily="18" charset="0"/>
                    <a:ea typeface="Calibri" panose="020F0502020204030204" pitchFamily="34" charset="0"/>
                    <a:cs typeface="Cambria Math" panose="02040503050406030204" pitchFamily="18" charset="0"/>
                  </a:rPr>
                  <a:t>𝐴</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área desse triângulo, valide as afirmações em V para verdadeiro ou F para falso.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então a área desse triângulo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então a área desse triangulo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então a área desse triangulo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=8∙</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razão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𝒒</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desta progressão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 </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+ 2</m:t>
                            </m:r>
                          </m:e>
                        </m:rad>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7E9B507C-FB50-7620-3405-0356ADD11A2C}"/>
                  </a:ext>
                </a:extLst>
              </p:cNvPr>
              <p:cNvSpPr txBox="1">
                <a:spLocks noRot="1" noChangeAspect="1" noMove="1" noResize="1" noEditPoints="1" noAdjustHandles="1" noChangeArrowheads="1" noChangeShapeType="1" noTextEdit="1"/>
              </p:cNvSpPr>
              <p:nvPr/>
            </p:nvSpPr>
            <p:spPr>
              <a:xfrm>
                <a:off x="206188" y="752475"/>
                <a:ext cx="5889809" cy="5779467"/>
              </a:xfrm>
              <a:prstGeom prst="rect">
                <a:avLst/>
              </a:prstGeom>
              <a:blipFill>
                <a:blip r:embed="rId2"/>
                <a:stretch>
                  <a:fillRect l="-1656" t="-843" r="-155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9A5D2C7-7905-53F5-878B-74EA6BA49673}"/>
                  </a:ext>
                </a:extLst>
              </p:cNvPr>
              <p:cNvSpPr txBox="1"/>
              <p:nvPr/>
            </p:nvSpPr>
            <p:spPr>
              <a:xfrm>
                <a:off x="6096000" y="752475"/>
                <a:ext cx="5889806" cy="1114088"/>
              </a:xfrm>
              <a:prstGeom prst="rect">
                <a:avLst/>
              </a:prstGeom>
              <a:noFill/>
            </p:spPr>
            <p:txBody>
              <a:bodyPr wrap="square">
                <a:spAutoFit/>
              </a:bodyPr>
              <a:lstStyle/>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área desse triângulo é dada por </a:t>
                </a:r>
                <a14:m>
                  <m:oMath xmlns:m="http://schemas.openxmlformats.org/officeDocument/2006/math">
                    <m:r>
                      <a:rPr lang="pt-BR" sz="2300" kern="100">
                        <a:latin typeface="Cambria Math" panose="02040503050406030204" pitchFamily="18" charset="0"/>
                        <a:ea typeface="Calibri" panose="020F0502020204030204" pitchFamily="34" charset="0"/>
                        <a:cs typeface="Times New Roman" panose="02020603050405020304" pitchFamily="18" charset="0"/>
                      </a:rPr>
                      <m:t> </m:t>
                    </m:r>
                    <m:r>
                      <a:rPr lang="pt-BR" sz="2300" b="0" i="0" kern="100" smtClean="0">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𝐴</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 </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+ 2</m:t>
                            </m:r>
                          </m:e>
                        </m:rad>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9A5D2C7-7905-53F5-878B-74EA6BA49673}"/>
                  </a:ext>
                </a:extLst>
              </p:cNvPr>
              <p:cNvSpPr txBox="1">
                <a:spLocks noRot="1" noChangeAspect="1" noMove="1" noResize="1" noEditPoints="1" noAdjustHandles="1" noChangeArrowheads="1" noChangeShapeType="1" noTextEdit="1"/>
              </p:cNvSpPr>
              <p:nvPr/>
            </p:nvSpPr>
            <p:spPr>
              <a:xfrm>
                <a:off x="6096000" y="752475"/>
                <a:ext cx="5889806" cy="1114088"/>
              </a:xfrm>
              <a:prstGeom prst="rect">
                <a:avLst/>
              </a:prstGeom>
              <a:blipFill>
                <a:blip r:embed="rId3"/>
                <a:stretch>
                  <a:fillRect l="-1449" t="-43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628D8FF-6DE4-A7E1-2402-0C2F4AA378AF}"/>
                  </a:ext>
                </a:extLst>
              </p:cNvPr>
              <p:cNvSpPr txBox="1"/>
              <p:nvPr/>
            </p:nvSpPr>
            <p:spPr>
              <a:xfrm>
                <a:off x="6096001" y="2048461"/>
                <a:ext cx="5889803" cy="4489627"/>
              </a:xfrm>
              <a:prstGeom prst="rect">
                <a:avLst/>
              </a:prstGeom>
              <a:noFill/>
            </p:spPr>
            <p:txBody>
              <a:bodyPr wrap="square">
                <a:spAutoFit/>
              </a:bodyPr>
              <a:lstStyle/>
              <a:p>
                <a:pPr algn="just">
                  <a:lnSpc>
                    <a:spcPct val="115000"/>
                  </a:lnSpc>
                </a:pPr>
                <a:r>
                  <a:rPr lang="pt-BR" sz="2400" b="1" dirty="0">
                    <a:solidFill>
                      <a:srgbClr val="000000"/>
                    </a:solidFill>
                    <a:effectLst/>
                    <a:latin typeface="Arial Narrow" panose="020B0606020202030204" pitchFamily="34" charset="0"/>
                    <a:ea typeface="Times New Roman" panose="02020603050405020304" pitchFamily="18" charset="0"/>
                  </a:rPr>
                  <a:t>22.</a:t>
                </a:r>
                <a:r>
                  <a:rPr lang="pt-BR" sz="2400" b="1" dirty="0">
                    <a:solidFill>
                      <a:srgbClr val="FF0000"/>
                    </a:solidFill>
                    <a:effectLst/>
                    <a:latin typeface="Arial Narrow" panose="020B0606020202030204" pitchFamily="34" charset="0"/>
                    <a:ea typeface="Times New Roman" panose="02020603050405020304" pitchFamily="18" charset="0"/>
                  </a:rPr>
                  <a:t> </a:t>
                </a:r>
                <a:r>
                  <a:rPr lang="pt-BR" sz="2400" b="1" dirty="0">
                    <a:solidFill>
                      <a:srgbClr val="000000"/>
                    </a:solidFill>
                    <a:effectLst/>
                    <a:latin typeface="Arial Narrow" panose="020B0606020202030204" pitchFamily="34" charset="0"/>
                    <a:ea typeface="Times New Roman" panose="02020603050405020304" pitchFamily="18" charset="0"/>
                  </a:rPr>
                  <a:t>Desafio!</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b="1" dirty="0">
                    <a:solidFill>
                      <a:srgbClr val="000000"/>
                    </a:solidFill>
                    <a:effectLst/>
                    <a:latin typeface="Arial Narrow" panose="020B0606020202030204" pitchFamily="34" charset="0"/>
                    <a:ea typeface="Times New Roman" panose="02020603050405020304" pitchFamily="18" charset="0"/>
                  </a:rPr>
                  <a:t>(ITA 2017)</a:t>
                </a:r>
                <a:r>
                  <a:rPr lang="pt-BR" sz="2400" dirty="0">
                    <a:solidFill>
                      <a:srgbClr val="000000"/>
                    </a:solidFill>
                    <a:effectLst/>
                    <a:latin typeface="Arial Narrow" panose="020B0606020202030204" pitchFamily="34" charset="0"/>
                    <a:ea typeface="Times New Roman" panose="02020603050405020304" pitchFamily="18" charset="0"/>
                  </a:rPr>
                  <a:t> Suponha que </a:t>
                </a:r>
                <a14:m>
                  <m:oMath xmlns:m="http://schemas.openxmlformats.org/officeDocument/2006/math">
                    <m:r>
                      <a:rPr lang="pt-BR" sz="2400" i="1">
                        <a:solidFill>
                          <a:srgbClr val="000000"/>
                        </a:solidFill>
                        <a:effectLst/>
                        <a:latin typeface="Cambria Math" panose="02040503050406030204" pitchFamily="18" charset="0"/>
                        <a:ea typeface="Times New Roman" panose="02020603050405020304" pitchFamily="18" charset="0"/>
                      </a:rPr>
                      <m:t>𝑎</m:t>
                    </m:r>
                    <m:r>
                      <a:rPr lang="pt-BR" sz="2400" i="1">
                        <a:solidFill>
                          <a:srgbClr val="000000"/>
                        </a:solidFill>
                        <a:effectLst/>
                        <a:latin typeface="Cambria Math" panose="02040503050406030204" pitchFamily="18" charset="0"/>
                        <a:ea typeface="Times New Roman" panose="02020603050405020304" pitchFamily="18" charset="0"/>
                      </a:rPr>
                      <m:t>, </m:t>
                    </m:r>
                    <m:r>
                      <a:rPr lang="pt-BR" sz="2400" i="1">
                        <a:solidFill>
                          <a:srgbClr val="000000"/>
                        </a:solidFill>
                        <a:effectLst/>
                        <a:latin typeface="Cambria Math" panose="02040503050406030204" pitchFamily="18" charset="0"/>
                        <a:ea typeface="Times New Roman" panose="02020603050405020304" pitchFamily="18" charset="0"/>
                      </a:rPr>
                      <m:t>𝑏</m:t>
                    </m:r>
                    <m:r>
                      <a:rPr lang="pt-BR" sz="2400" i="1">
                        <a:solidFill>
                          <a:srgbClr val="000000"/>
                        </a:solidFill>
                        <a:effectLst/>
                        <a:latin typeface="Cambria Math" panose="02040503050406030204" pitchFamily="18" charset="0"/>
                        <a:ea typeface="Times New Roman" panose="02020603050405020304" pitchFamily="18" charset="0"/>
                      </a:rPr>
                      <m:t>, </m:t>
                    </m:r>
                    <m:r>
                      <a:rPr lang="pt-BR" sz="2400" i="1">
                        <a:solidFill>
                          <a:srgbClr val="000000"/>
                        </a:solidFill>
                        <a:effectLst/>
                        <a:latin typeface="Cambria Math" panose="02040503050406030204" pitchFamily="18" charset="0"/>
                        <a:ea typeface="Times New Roman" panose="02020603050405020304" pitchFamily="18" charset="0"/>
                      </a:rPr>
                      <m:t>𝑐</m:t>
                    </m:r>
                    <m:r>
                      <a:rPr lang="pt-BR" sz="2400" i="1">
                        <a:solidFill>
                          <a:srgbClr val="000000"/>
                        </a:solidFill>
                        <a:effectLst/>
                        <a:latin typeface="Cambria Math" panose="02040503050406030204" pitchFamily="18" charset="0"/>
                        <a:ea typeface="Times New Roman" panose="02020603050405020304" pitchFamily="18" charset="0"/>
                      </a:rPr>
                      <m:t>, </m:t>
                    </m:r>
                    <m:r>
                      <a:rPr lang="pt-BR" sz="2400" i="1">
                        <a:solidFill>
                          <a:srgbClr val="000000"/>
                        </a:solidFill>
                        <a:effectLst/>
                        <a:latin typeface="Cambria Math" panose="02040503050406030204" pitchFamily="18" charset="0"/>
                        <a:ea typeface="Times New Roman" panose="02020603050405020304" pitchFamily="18" charset="0"/>
                      </a:rPr>
                      <m:t>𝑑</m:t>
                    </m:r>
                    <m:r>
                      <a:rPr lang="pt-BR" sz="2400" i="1">
                        <a:solidFill>
                          <a:srgbClr val="000000"/>
                        </a:solidFill>
                        <a:effectLst/>
                        <a:latin typeface="Cambria Math" panose="02040503050406030204" pitchFamily="18" charset="0"/>
                        <a:ea typeface="Times New Roman" panose="02020603050405020304" pitchFamily="18" charset="0"/>
                      </a:rPr>
                      <m:t> </m:t>
                    </m:r>
                  </m:oMath>
                </a14:m>
                <a:r>
                  <a:rPr lang="pt-BR" sz="2400" dirty="0">
                    <a:solidFill>
                      <a:srgbClr val="000000"/>
                    </a:solidFill>
                    <a:effectLst/>
                    <a:latin typeface="Arial Narrow" panose="020B0606020202030204" pitchFamily="34" charset="0"/>
                    <a:ea typeface="Times New Roman" panose="02020603050405020304" pitchFamily="18" charset="0"/>
                  </a:rPr>
                  <a:t>formem, nesta ordem, uma progressão geométrica e que </a:t>
                </a:r>
                <a14:m>
                  <m:oMath xmlns:m="http://schemas.openxmlformats.org/officeDocument/2006/math">
                    <m:r>
                      <a:rPr lang="pt-BR" sz="2400" i="1">
                        <a:solidFill>
                          <a:srgbClr val="000000"/>
                        </a:solidFill>
                        <a:effectLst/>
                        <a:latin typeface="Cambria Math" panose="02040503050406030204" pitchFamily="18" charset="0"/>
                        <a:ea typeface="Times New Roman" panose="02020603050405020304" pitchFamily="18" charset="0"/>
                      </a:rPr>
                      <m:t>𝑎</m:t>
                    </m:r>
                    <m:r>
                      <a:rPr lang="pt-BR" sz="2400" i="1">
                        <a:solidFill>
                          <a:srgbClr val="000000"/>
                        </a:solidFill>
                        <a:effectLst/>
                        <a:latin typeface="Cambria Math" panose="02040503050406030204" pitchFamily="18" charset="0"/>
                        <a:ea typeface="Times New Roman" panose="02020603050405020304" pitchFamily="18" charset="0"/>
                      </a:rPr>
                      <m:t>,</m:t>
                    </m:r>
                    <m:f>
                      <m:fPr>
                        <m:ctrlPr>
                          <a:rPr lang="pt-BR" sz="2400" i="1">
                            <a:effectLst/>
                            <a:latin typeface="Cambria Math" panose="02040503050406030204" pitchFamily="18" charset="0"/>
                            <a:ea typeface="Times New Roman" panose="02020603050405020304" pitchFamily="18" charset="0"/>
                          </a:rPr>
                        </m:ctrlPr>
                      </m:fPr>
                      <m:num>
                        <m:r>
                          <a:rPr lang="pt-BR" sz="2400" i="1">
                            <a:solidFill>
                              <a:srgbClr val="000000"/>
                            </a:solidFill>
                            <a:effectLst/>
                            <a:latin typeface="Cambria Math" panose="02040503050406030204" pitchFamily="18" charset="0"/>
                            <a:ea typeface="Times New Roman" panose="02020603050405020304" pitchFamily="18" charset="0"/>
                          </a:rPr>
                          <m:t>𝑏</m:t>
                        </m:r>
                      </m:num>
                      <m:den>
                        <m:r>
                          <a:rPr lang="pt-BR" sz="2400" i="1">
                            <a:solidFill>
                              <a:srgbClr val="000000"/>
                            </a:solidFill>
                            <a:effectLst/>
                            <a:latin typeface="Cambria Math" panose="02040503050406030204" pitchFamily="18" charset="0"/>
                            <a:ea typeface="Times New Roman" panose="02020603050405020304" pitchFamily="18" charset="0"/>
                          </a:rPr>
                          <m:t>2</m:t>
                        </m:r>
                      </m:den>
                    </m:f>
                    <m:r>
                      <a:rPr lang="pt-BR" sz="2400" i="1">
                        <a:solidFill>
                          <a:srgbClr val="000000"/>
                        </a:solidFill>
                        <a:effectLst/>
                        <a:latin typeface="Cambria Math" panose="02040503050406030204" pitchFamily="18" charset="0"/>
                        <a:ea typeface="Times New Roman" panose="02020603050405020304" pitchFamily="18" charset="0"/>
                      </a:rPr>
                      <m:t>,</m:t>
                    </m:r>
                    <m:f>
                      <m:fPr>
                        <m:ctrlPr>
                          <a:rPr lang="pt-BR" sz="2400" i="1">
                            <a:effectLst/>
                            <a:latin typeface="Cambria Math" panose="02040503050406030204" pitchFamily="18" charset="0"/>
                            <a:ea typeface="Times New Roman" panose="02020603050405020304" pitchFamily="18" charset="0"/>
                          </a:rPr>
                        </m:ctrlPr>
                      </m:fPr>
                      <m:num>
                        <m:r>
                          <a:rPr lang="pt-BR" sz="2400" i="1">
                            <a:solidFill>
                              <a:srgbClr val="000000"/>
                            </a:solidFill>
                            <a:effectLst/>
                            <a:latin typeface="Cambria Math" panose="02040503050406030204" pitchFamily="18" charset="0"/>
                            <a:ea typeface="Times New Roman" panose="02020603050405020304" pitchFamily="18" charset="0"/>
                          </a:rPr>
                          <m:t>𝑐</m:t>
                        </m:r>
                      </m:num>
                      <m:den>
                        <m:r>
                          <a:rPr lang="pt-BR" sz="2400" i="1">
                            <a:solidFill>
                              <a:srgbClr val="000000"/>
                            </a:solidFill>
                            <a:effectLst/>
                            <a:latin typeface="Cambria Math" panose="02040503050406030204" pitchFamily="18" charset="0"/>
                            <a:ea typeface="Times New Roman" panose="02020603050405020304" pitchFamily="18" charset="0"/>
                          </a:rPr>
                          <m:t>4</m:t>
                        </m:r>
                      </m:den>
                    </m:f>
                    <m:r>
                      <a:rPr lang="pt-BR" sz="2400" i="1">
                        <a:solidFill>
                          <a:srgbClr val="000000"/>
                        </a:solidFill>
                        <a:effectLst/>
                        <a:latin typeface="Cambria Math" panose="02040503050406030204" pitchFamily="18" charset="0"/>
                        <a:ea typeface="Times New Roman" panose="02020603050405020304" pitchFamily="18" charset="0"/>
                      </a:rPr>
                      <m:t>, </m:t>
                    </m:r>
                    <m:r>
                      <a:rPr lang="pt-BR" sz="2400" i="1">
                        <a:solidFill>
                          <a:srgbClr val="000000"/>
                        </a:solidFill>
                        <a:effectLst/>
                        <a:latin typeface="Cambria Math" panose="02040503050406030204" pitchFamily="18" charset="0"/>
                        <a:ea typeface="Times New Roman" panose="02020603050405020304" pitchFamily="18" charset="0"/>
                      </a:rPr>
                      <m:t>𝑑</m:t>
                    </m:r>
                    <m:r>
                      <a:rPr lang="pt-BR" sz="2400" i="1">
                        <a:solidFill>
                          <a:srgbClr val="000000"/>
                        </a:solidFill>
                        <a:effectLst/>
                        <a:latin typeface="Cambria Math" panose="02040503050406030204" pitchFamily="18" charset="0"/>
                        <a:ea typeface="Times New Roman" panose="02020603050405020304" pitchFamily="18" charset="0"/>
                      </a:rPr>
                      <m:t>−140 </m:t>
                    </m:r>
                  </m:oMath>
                </a14:m>
                <a:r>
                  <a:rPr lang="pt-BR" sz="2400" dirty="0">
                    <a:solidFill>
                      <a:srgbClr val="000000"/>
                    </a:solidFill>
                    <a:effectLst/>
                    <a:latin typeface="Arial Narrow" panose="020B0606020202030204" pitchFamily="34" charset="0"/>
                    <a:ea typeface="Times New Roman" panose="02020603050405020304" pitchFamily="18" charset="0"/>
                  </a:rPr>
                  <a:t>formem, nesta ordem, uma progressão aritmética. Então, o valor de </a:t>
                </a:r>
                <a14:m>
                  <m:oMath xmlns:m="http://schemas.openxmlformats.org/officeDocument/2006/math">
                    <m:r>
                      <a:rPr lang="pt-BR" sz="2400" i="1">
                        <a:solidFill>
                          <a:srgbClr val="000000"/>
                        </a:solidFill>
                        <a:effectLst/>
                        <a:latin typeface="Cambria Math" panose="02040503050406030204" pitchFamily="18" charset="0"/>
                        <a:ea typeface="Times New Roman" panose="02020603050405020304" pitchFamily="18" charset="0"/>
                      </a:rPr>
                      <m:t>𝑑</m:t>
                    </m:r>
                    <m:r>
                      <a:rPr lang="pt-BR" sz="2400" i="1">
                        <a:solidFill>
                          <a:srgbClr val="000000"/>
                        </a:solidFill>
                        <a:effectLst/>
                        <a:latin typeface="Cambria Math" panose="02040503050406030204" pitchFamily="18" charset="0"/>
                        <a:ea typeface="Times New Roman" panose="02020603050405020304" pitchFamily="18" charset="0"/>
                      </a:rPr>
                      <m:t>−</m:t>
                    </m:r>
                    <m:r>
                      <a:rPr lang="pt-BR" sz="2400" i="1">
                        <a:solidFill>
                          <a:srgbClr val="000000"/>
                        </a:solidFill>
                        <a:effectLst/>
                        <a:latin typeface="Cambria Math" panose="02040503050406030204" pitchFamily="18" charset="0"/>
                        <a:ea typeface="Times New Roman" panose="02020603050405020304" pitchFamily="18" charset="0"/>
                      </a:rPr>
                      <m:t>𝑏</m:t>
                    </m:r>
                    <m:r>
                      <a:rPr lang="pt-BR" sz="2400" i="1">
                        <a:solidFill>
                          <a:srgbClr val="000000"/>
                        </a:solidFill>
                        <a:effectLst/>
                        <a:latin typeface="Cambria Math" panose="02040503050406030204" pitchFamily="18" charset="0"/>
                        <a:ea typeface="Times New Roman" panose="02020603050405020304" pitchFamily="18" charset="0"/>
                      </a:rPr>
                      <m:t> </m:t>
                    </m:r>
                  </m:oMath>
                </a14:m>
                <a:r>
                  <a:rPr lang="pt-BR" sz="2400" dirty="0">
                    <a:solidFill>
                      <a:srgbClr val="000000"/>
                    </a:solidFill>
                    <a:effectLst/>
                    <a:latin typeface="Arial Narrow" panose="020B0606020202030204" pitchFamily="34" charset="0"/>
                    <a:ea typeface="Times New Roman" panose="02020603050405020304" pitchFamily="18" charset="0"/>
                  </a:rPr>
                  <a:t>é </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(A) −140.</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(B) −120.</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(C) 0. </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(D)120. </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(E) 140.</a:t>
                </a:r>
                <a:endParaRPr lang="pt-BR" sz="2400" dirty="0">
                  <a:effectLst/>
                  <a:latin typeface="Times New Roman" panose="02020603050405020304" pitchFamily="18" charset="0"/>
                  <a:ea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D628D8FF-6DE4-A7E1-2402-0C2F4AA378AF}"/>
                  </a:ext>
                </a:extLst>
              </p:cNvPr>
              <p:cNvSpPr txBox="1">
                <a:spLocks noRot="1" noChangeAspect="1" noMove="1" noResize="1" noEditPoints="1" noAdjustHandles="1" noChangeArrowheads="1" noChangeShapeType="1" noTextEdit="1"/>
              </p:cNvSpPr>
              <p:nvPr/>
            </p:nvSpPr>
            <p:spPr>
              <a:xfrm>
                <a:off x="6096001" y="2048461"/>
                <a:ext cx="5889803" cy="4489627"/>
              </a:xfrm>
              <a:prstGeom prst="rect">
                <a:avLst/>
              </a:prstGeom>
              <a:blipFill>
                <a:blip r:embed="rId4"/>
                <a:stretch>
                  <a:fillRect l="-1553" t="-678" r="-1553" b="-2171"/>
                </a:stretch>
              </a:blipFill>
            </p:spPr>
            <p:txBody>
              <a:bodyPr/>
              <a:lstStyle/>
              <a:p>
                <a:r>
                  <a:rPr lang="pt-BR">
                    <a:noFill/>
                  </a:rPr>
                  <a:t> </a:t>
                </a:r>
              </a:p>
            </p:txBody>
          </p:sp>
        </mc:Fallback>
      </mc:AlternateContent>
    </p:spTree>
    <p:extLst>
      <p:ext uri="{BB962C8B-B14F-4D97-AF65-F5344CB8AC3E}">
        <p14:creationId xmlns:p14="http://schemas.microsoft.com/office/powerpoint/2010/main" val="6412650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655BBAC-BE7E-6A39-5807-C9DE80136A53}"/>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29FFEB0-1A6C-C812-6ECA-C1262EFC29A5}"/>
              </a:ext>
            </a:extLst>
          </p:cNvPr>
          <p:cNvSpPr txBox="1"/>
          <p:nvPr/>
        </p:nvSpPr>
        <p:spPr>
          <a:xfrm>
            <a:off x="179295" y="752475"/>
            <a:ext cx="5916706" cy="3416320"/>
          </a:xfrm>
          <a:prstGeom prst="rect">
            <a:avLst/>
          </a:prstGeom>
          <a:noFill/>
        </p:spPr>
        <p:txBody>
          <a:bodyPr wrap="square">
            <a:spAutoFit/>
          </a:bodyPr>
          <a:lstStyle/>
          <a:p>
            <a:pPr algn="just"/>
            <a:r>
              <a:rPr lang="pt-BR" sz="2400" b="1" dirty="0">
                <a:solidFill>
                  <a:srgbClr val="000000"/>
                </a:solidFill>
                <a:effectLst/>
                <a:latin typeface="Arial Narrow" panose="020B0606020202030204" pitchFamily="34" charset="0"/>
                <a:ea typeface="Times New Roman" panose="02020603050405020304" pitchFamily="18" charset="0"/>
              </a:rPr>
              <a:t>23. </a:t>
            </a: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Se hoje, um imóvel que custa R$ 200 000,00 tiver seu preço reajustado a uma taxa composta de 1% a cada mês, a sequência formada por esses preços será uma progressão</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geométrica de razão 1,01.</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aritmética de razão 1,1.</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geométrica de razão 0,01.</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aritmética de razão 1,01.</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 geométrica de razão 1,1.</a:t>
            </a:r>
            <a:endParaRPr lang="pt-BR" sz="2400" dirty="0">
              <a:effectLst/>
              <a:latin typeface="Times New Roman" panose="02020603050405020304" pitchFamily="18" charset="0"/>
              <a:ea typeface="Times New Roman" panose="02020603050405020304" pitchFamily="18" charset="0"/>
            </a:endParaRPr>
          </a:p>
        </p:txBody>
      </p:sp>
      <p:sp>
        <p:nvSpPr>
          <p:cNvPr id="6" name="CaixaDeTexto 5">
            <a:extLst>
              <a:ext uri="{FF2B5EF4-FFF2-40B4-BE49-F238E27FC236}">
                <a16:creationId xmlns:a16="http://schemas.microsoft.com/office/drawing/2014/main" id="{3563CF3D-98EC-D625-1CA6-7628991CBA44}"/>
              </a:ext>
            </a:extLst>
          </p:cNvPr>
          <p:cNvSpPr txBox="1"/>
          <p:nvPr/>
        </p:nvSpPr>
        <p:spPr>
          <a:xfrm>
            <a:off x="6096001" y="752475"/>
            <a:ext cx="5916704" cy="6010941"/>
          </a:xfrm>
          <a:prstGeom prst="rect">
            <a:avLst/>
          </a:prstGeom>
          <a:noFill/>
        </p:spPr>
        <p:txBody>
          <a:bodyPr wrap="square">
            <a:spAutoFit/>
          </a:bodyPr>
          <a:lstStyle/>
          <a:p>
            <a:pPr algn="just">
              <a:lnSpc>
                <a:spcPct val="115000"/>
              </a:lnSpc>
              <a:tabLst>
                <a:tab pos="81026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Uma cliente decidiu comprar essa geladeira, optando pelo pagamento com o cartão de crédito da loja. Ela calculou que o valor a ser pago seria o preço promocional acrescido de 8%. Ao ser informada pela loja do valor a pagar, segundo sua opção, percebeu uma diferença entre seu cálculo e o valor que lhe foi apresentado. O valor apresentado pela loja, comparado ao valor calculado pela cliente, foi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81026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R$ 2,00 menor.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81026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R$ 100,00 menor.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81026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R$ 200,00 menor.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81026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 R$ 42,00 maior.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810260"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 R$ 80,00 maior.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9479449-2297-7502-B33F-BCABC319FDFF}"/>
              </a:ext>
            </a:extLst>
          </p:cNvPr>
          <p:cNvSpPr txBox="1"/>
          <p:nvPr/>
        </p:nvSpPr>
        <p:spPr>
          <a:xfrm>
            <a:off x="179295" y="4379059"/>
            <a:ext cx="5916703" cy="2308324"/>
          </a:xfrm>
          <a:prstGeom prst="rect">
            <a:avLst/>
          </a:prstGeom>
          <a:noFill/>
        </p:spPr>
        <p:txBody>
          <a:bodyPr wrap="square">
            <a:spAutoFit/>
          </a:bodyPr>
          <a:lstStyle/>
          <a:p>
            <a:pPr algn="just"/>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24. (ENEM – 20222)</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Em uma loja, o preço promocional de uma geladeira é de R$ 1000,00 para pagamento somente em dinheiro. Seu preço normal, fora da promoção, é 10% maior. Para pagamento feito com o cartão de crédito da loja, é dado um desconto de 2% sobre o preço normal. </a:t>
            </a:r>
            <a:endParaRPr lang="pt-BR" sz="2400" dirty="0"/>
          </a:p>
        </p:txBody>
      </p:sp>
    </p:spTree>
    <p:extLst>
      <p:ext uri="{BB962C8B-B14F-4D97-AF65-F5344CB8AC3E}">
        <p14:creationId xmlns:p14="http://schemas.microsoft.com/office/powerpoint/2010/main" val="27774619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35F550A-DB64-4653-B712-DBEF43C29958}"/>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243964B-2BEA-86B4-F5A2-C9E26965C8C5}"/>
              </a:ext>
            </a:extLst>
          </p:cNvPr>
          <p:cNvSpPr txBox="1"/>
          <p:nvPr/>
        </p:nvSpPr>
        <p:spPr>
          <a:xfrm>
            <a:off x="206189" y="752475"/>
            <a:ext cx="5889808" cy="567443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Ana Beatriz decidiu investir a quantia de R$ 15 000,00, em seu banco. Seu gerente informou que havia dois investimentos disponíveis, sendo eles: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5% a.m., a juros simples.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3% a.m., a juros compostos.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definir qual o melhor investimento, ela calculou o montante após um ano e meio de aplicação, em ambos os regimes, e escolheu o de maior rendimento. Sendo assim: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foi a escolha dela?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 qual a diferença entre os dois montantes encontrados por ela nesse período?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00CE72F-E5D2-0EBE-0B7F-7AE2BB9F1CAA}"/>
                  </a:ext>
                </a:extLst>
              </p:cNvPr>
              <p:cNvSpPr txBox="1"/>
              <p:nvPr/>
            </p:nvSpPr>
            <p:spPr>
              <a:xfrm>
                <a:off x="6095997" y="752475"/>
                <a:ext cx="5889802" cy="2290948"/>
              </a:xfrm>
              <a:prstGeom prst="rect">
                <a:avLst/>
              </a:prstGeom>
              <a:noFill/>
            </p:spPr>
            <p:txBody>
              <a:bodyPr wrap="square">
                <a:spAutoFit/>
              </a:bodyPr>
              <a:lstStyle/>
              <a:p>
                <a:pPr marR="88900"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26.</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uma aplicação de R$ 1500,00 a juros compostos de 8% capitalizados, semestralmente, quantos meses serão necessários para obter a quantia de R$ 21 600,00?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(Considere: </a:t>
                </a:r>
                <a14:m>
                  <m:oMath xmlns:m="http://schemas.openxmlformats.org/officeDocument/2006/math">
                    <m:func>
                      <m:func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pt-BR" sz="20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log</m:t>
                        </m:r>
                      </m:fName>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e>
                    </m:func>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=0,3  </m:t>
                    </m:r>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𝑒</m:t>
                    </m:r>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unc>
                      <m:func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pt-BR" sz="20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log</m:t>
                        </m:r>
                      </m:fName>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e>
                    </m:func>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=0,47)</m:t>
                    </m:r>
                  </m:oMath>
                </a14:m>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00CE72F-E5D2-0EBE-0B7F-7AE2BB9F1CAA}"/>
                  </a:ext>
                </a:extLst>
              </p:cNvPr>
              <p:cNvSpPr txBox="1">
                <a:spLocks noRot="1" noChangeAspect="1" noMove="1" noResize="1" noEditPoints="1" noAdjustHandles="1" noChangeArrowheads="1" noChangeShapeType="1" noTextEdit="1"/>
              </p:cNvSpPr>
              <p:nvPr/>
            </p:nvSpPr>
            <p:spPr>
              <a:xfrm>
                <a:off x="6095997" y="752475"/>
                <a:ext cx="5889802" cy="2290948"/>
              </a:xfrm>
              <a:prstGeom prst="rect">
                <a:avLst/>
              </a:prstGeom>
              <a:blipFill>
                <a:blip r:embed="rId2"/>
                <a:stretch>
                  <a:fillRect l="-1553" t="-1330" b="-532"/>
                </a:stretch>
              </a:blipFill>
            </p:spPr>
            <p:txBody>
              <a:bodyPr/>
              <a:lstStyle/>
              <a:p>
                <a:r>
                  <a:rPr lang="pt-BR">
                    <a:noFill/>
                  </a:rPr>
                  <a:t> </a:t>
                </a:r>
              </a:p>
            </p:txBody>
          </p:sp>
        </mc:Fallback>
      </mc:AlternateContent>
    </p:spTree>
    <p:extLst>
      <p:ext uri="{BB962C8B-B14F-4D97-AF65-F5344CB8AC3E}">
        <p14:creationId xmlns:p14="http://schemas.microsoft.com/office/powerpoint/2010/main" val="37714219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66EB5E8-820D-9EF6-A56F-C4F76800F87D}"/>
              </a:ext>
            </a:extLst>
          </p:cNvPr>
          <p:cNvCxnSpPr>
            <a:cxnSpLocks/>
          </p:cNvCxnSpPr>
          <p:nvPr/>
        </p:nvCxnSpPr>
        <p:spPr>
          <a:xfrm>
            <a:off x="6096000" y="752475"/>
            <a:ext cx="0" cy="5791760"/>
          </a:xfrm>
          <a:prstGeom prst="line">
            <a:avLst/>
          </a:prstGeom>
          <a:ln w="28575">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38172B23-DD60-6AE0-1984-B0A6FA443018}"/>
              </a:ext>
            </a:extLst>
          </p:cNvPr>
          <p:cNvSpPr txBox="1"/>
          <p:nvPr/>
        </p:nvSpPr>
        <p:spPr>
          <a:xfrm>
            <a:off x="197226" y="752475"/>
            <a:ext cx="5898773" cy="3975512"/>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Isadora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investiu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R$ 20 000,00 a juros compostos de 1,2% a.m. durante 8 meses. Qual será, aproximadamente, o valor dos juros obtidos?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R$ 719,87</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R$ 840,00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R$ 869,95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R$ 8400,00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R$ 10 869,95</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36A8D286-D611-ACD9-E4EE-95C98B7600B4}"/>
              </a:ext>
            </a:extLst>
          </p:cNvPr>
          <p:cNvSpPr txBox="1"/>
          <p:nvPr/>
        </p:nvSpPr>
        <p:spPr>
          <a:xfrm>
            <a:off x="6096000" y="752475"/>
            <a:ext cx="5898771" cy="1338893"/>
          </a:xfrm>
          <a:prstGeom prst="rect">
            <a:avLst/>
          </a:prstGeom>
          <a:noFill/>
        </p:spPr>
        <p:txBody>
          <a:bodyPr wrap="square">
            <a:spAutoFit/>
          </a:bodyPr>
          <a:lstStyle/>
          <a:p>
            <a:pPr marR="8890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o valor a ser aplicado hoje, a uma taxa de juros compostos de 2,5% a.m., para que uma pessoa receba R$ 9560,00 ao final de 6 meses?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53340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Logotipo, nome da empresa">
            <a:extLst>
              <a:ext uri="{FF2B5EF4-FFF2-40B4-BE49-F238E27FC236}">
                <a16:creationId xmlns:a16="http://schemas.microsoft.com/office/drawing/2014/main" id="{DFD34D2E-ED0A-3CD2-C6E2-2F96845395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7634808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11791</Words>
  <Application>Microsoft Office PowerPoint</Application>
  <PresentationFormat>Widescreen</PresentationFormat>
  <Paragraphs>955</Paragraphs>
  <Slides>91</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91</vt:i4>
      </vt:variant>
    </vt:vector>
  </HeadingPairs>
  <TitlesOfParts>
    <vt:vector size="99" baseType="lpstr">
      <vt:lpstr>Arial</vt:lpstr>
      <vt:lpstr>Arial Narrow</vt:lpstr>
      <vt:lpstr>Calibri</vt:lpstr>
      <vt:lpstr>Cambria Math</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Basilirio Neto</cp:lastModifiedBy>
  <cp:revision>7</cp:revision>
  <dcterms:created xsi:type="dcterms:W3CDTF">2023-05-30T13:00:46Z</dcterms:created>
  <dcterms:modified xsi:type="dcterms:W3CDTF">2024-09-09T12:43:17Z</dcterms:modified>
</cp:coreProperties>
</file>