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52" r:id="rId2"/>
  </p:sldMasterIdLst>
  <p:sldIdLst>
    <p:sldId id="380" r:id="rId3"/>
    <p:sldId id="256" r:id="rId4"/>
    <p:sldId id="275" r:id="rId5"/>
    <p:sldId id="274" r:id="rId6"/>
    <p:sldId id="273" r:id="rId7"/>
    <p:sldId id="392" r:id="rId8"/>
    <p:sldId id="393" r:id="rId9"/>
    <p:sldId id="270" r:id="rId10"/>
    <p:sldId id="267" r:id="rId11"/>
    <p:sldId id="398" r:id="rId12"/>
    <p:sldId id="436" r:id="rId13"/>
    <p:sldId id="260" r:id="rId14"/>
    <p:sldId id="259" r:id="rId15"/>
    <p:sldId id="279" r:id="rId16"/>
    <p:sldId id="280" r:id="rId17"/>
    <p:sldId id="437" r:id="rId18"/>
    <p:sldId id="283" r:id="rId19"/>
    <p:sldId id="284" r:id="rId20"/>
    <p:sldId id="438" r:id="rId21"/>
    <p:sldId id="282" r:id="rId22"/>
    <p:sldId id="439" r:id="rId23"/>
    <p:sldId id="440" r:id="rId24"/>
    <p:sldId id="281" r:id="rId25"/>
    <p:sldId id="455" r:id="rId26"/>
    <p:sldId id="294" r:id="rId27"/>
    <p:sldId id="293" r:id="rId28"/>
    <p:sldId id="292" r:id="rId29"/>
    <p:sldId id="442" r:id="rId30"/>
    <p:sldId id="443" r:id="rId31"/>
    <p:sldId id="441" r:id="rId32"/>
    <p:sldId id="303" r:id="rId33"/>
    <p:sldId id="302" r:id="rId34"/>
    <p:sldId id="444" r:id="rId35"/>
    <p:sldId id="301" r:id="rId36"/>
    <p:sldId id="309" r:id="rId37"/>
    <p:sldId id="404" r:id="rId38"/>
    <p:sldId id="445" r:id="rId39"/>
    <p:sldId id="319" r:id="rId40"/>
    <p:sldId id="384" r:id="rId41"/>
    <p:sldId id="385" r:id="rId42"/>
    <p:sldId id="316" r:id="rId43"/>
    <p:sldId id="386" r:id="rId44"/>
    <p:sldId id="328" r:id="rId45"/>
    <p:sldId id="327" r:id="rId46"/>
    <p:sldId id="387" r:id="rId47"/>
    <p:sldId id="325" r:id="rId48"/>
    <p:sldId id="446" r:id="rId49"/>
    <p:sldId id="447" r:id="rId50"/>
    <p:sldId id="405" r:id="rId51"/>
    <p:sldId id="406" r:id="rId52"/>
    <p:sldId id="456" r:id="rId53"/>
    <p:sldId id="320" r:id="rId54"/>
    <p:sldId id="412" r:id="rId55"/>
    <p:sldId id="348" r:id="rId56"/>
    <p:sldId id="427" r:id="rId57"/>
    <p:sldId id="358" r:id="rId58"/>
    <p:sldId id="361" r:id="rId59"/>
    <p:sldId id="359" r:id="rId60"/>
    <p:sldId id="357" r:id="rId61"/>
    <p:sldId id="363" r:id="rId62"/>
    <p:sldId id="448" r:id="rId63"/>
    <p:sldId id="346" r:id="rId64"/>
    <p:sldId id="345" r:id="rId65"/>
    <p:sldId id="356" r:id="rId66"/>
    <p:sldId id="365" r:id="rId67"/>
    <p:sldId id="449" r:id="rId68"/>
    <p:sldId id="450" r:id="rId69"/>
    <p:sldId id="429" r:id="rId70"/>
    <p:sldId id="451" r:id="rId71"/>
    <p:sldId id="367" r:id="rId72"/>
    <p:sldId id="368" r:id="rId73"/>
    <p:sldId id="366" r:id="rId74"/>
    <p:sldId id="452" r:id="rId75"/>
    <p:sldId id="372" r:id="rId76"/>
    <p:sldId id="453" r:id="rId77"/>
    <p:sldId id="454" r:id="rId78"/>
    <p:sldId id="371" r:id="rId79"/>
    <p:sldId id="379" r:id="rId8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6A7A0E-5145-44ED-BB5F-30EEFFE01414}" v="89" dt="2024-09-02T19:27:18.549"/>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8" autoAdjust="0"/>
    <p:restoredTop sz="94660"/>
  </p:normalViewPr>
  <p:slideViewPr>
    <p:cSldViewPr snapToGrid="0">
      <p:cViewPr varScale="1">
        <p:scale>
          <a:sx n="107" d="100"/>
          <a:sy n="107" d="100"/>
        </p:scale>
        <p:origin x="49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4337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966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16372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361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371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85941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6098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752026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317220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4205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02/09/2024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913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02/09/2024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03492963"/>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1ª SÉRIE</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7" y="5422790"/>
            <a:ext cx="43350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Outubro/Novembro</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 - 2024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EF00E14B-7158-1633-918B-472ADD33FE63}"/>
              </a:ext>
            </a:extLst>
          </p:cNvPr>
          <p:cNvGraphicFramePr>
            <a:graphicFrameLocks noGrp="1"/>
          </p:cNvGraphicFramePr>
          <p:nvPr>
            <p:extLst>
              <p:ext uri="{D42A27DB-BD31-4B8C-83A1-F6EECF244321}">
                <p14:modId xmlns:p14="http://schemas.microsoft.com/office/powerpoint/2010/main" val="4062728876"/>
              </p:ext>
            </p:extLst>
          </p:nvPr>
        </p:nvGraphicFramePr>
        <p:xfrm>
          <a:off x="412376" y="788894"/>
          <a:ext cx="11367247" cy="393129"/>
        </p:xfrm>
        <a:graphic>
          <a:graphicData uri="http://schemas.openxmlformats.org/drawingml/2006/table">
            <a:tbl>
              <a:tblPr firstRow="1" firstCol="1" bandRow="1"/>
              <a:tblGrid>
                <a:gridCol w="11367247">
                  <a:extLst>
                    <a:ext uri="{9D8B030D-6E8A-4147-A177-3AD203B41FA5}">
                      <a16:colId xmlns:a16="http://schemas.microsoft.com/office/drawing/2014/main" val="2031527433"/>
                    </a:ext>
                  </a:extLst>
                </a:gridCol>
              </a:tblGrid>
              <a:tr h="385482">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58625596"/>
                  </a:ext>
                </a:extLst>
              </a:tr>
            </a:tbl>
          </a:graphicData>
        </a:graphic>
      </p:graphicFrame>
      <p:sp>
        <p:nvSpPr>
          <p:cNvPr id="5" name="CaixaDeTexto 4">
            <a:extLst>
              <a:ext uri="{FF2B5EF4-FFF2-40B4-BE49-F238E27FC236}">
                <a16:creationId xmlns:a16="http://schemas.microsoft.com/office/drawing/2014/main" id="{DAF99480-BC72-3E5B-FB95-0E168E35A40A}"/>
              </a:ext>
            </a:extLst>
          </p:cNvPr>
          <p:cNvSpPr txBox="1"/>
          <p:nvPr/>
        </p:nvSpPr>
        <p:spPr>
          <a:xfrm>
            <a:off x="322730" y="1182023"/>
            <a:ext cx="11456894" cy="1286827"/>
          </a:xfrm>
          <a:prstGeom prst="rect">
            <a:avLst/>
          </a:prstGeom>
          <a:noFill/>
        </p:spPr>
        <p:txBody>
          <a:bodyPr wrap="square">
            <a:spAutoFit/>
          </a:bodyPr>
          <a:lstStyle/>
          <a:p>
            <a:pPr algn="just">
              <a:lnSpc>
                <a:spcPct val="115000"/>
              </a:lnSpc>
            </a:pPr>
            <a:r>
              <a:rPr lang="pt-BR" sz="2300" b="1" kern="100" dirty="0">
                <a:latin typeface="Arial Narrow" panose="020B0606020202030204" pitchFamily="34" charset="0"/>
                <a:ea typeface="Calibri" panose="020F0502020204030204" pitchFamily="34" charset="0"/>
                <a:cs typeface="Arial" panose="020B0604020202020204" pitchFamily="34" charset="0"/>
              </a:rPr>
              <a:t>Outubro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CaixaDeTexto 1">
            <a:extLst>
              <a:ext uri="{FF2B5EF4-FFF2-40B4-BE49-F238E27FC236}">
                <a16:creationId xmlns:a16="http://schemas.microsoft.com/office/drawing/2014/main" id="{8B769AA6-4CE5-8799-D54E-B018CC34748A}"/>
              </a:ext>
            </a:extLst>
          </p:cNvPr>
          <p:cNvSpPr txBox="1"/>
          <p:nvPr/>
        </p:nvSpPr>
        <p:spPr>
          <a:xfrm>
            <a:off x="412375" y="3775482"/>
            <a:ext cx="11367247" cy="2908938"/>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Antes de ler os textos, vamos conversar?</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Você sabe o que é uma campanha? E campanha social?</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Por que as campanhas sociais são realizadas?</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Você consegue citar algum tipo de campanha social?</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Em que lugar você considera que as campanhas sociais são veiculadas?</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Você considera as campanhas de vacinação importantes? Por quê?</a:t>
            </a:r>
          </a:p>
        </p:txBody>
      </p:sp>
      <p:graphicFrame>
        <p:nvGraphicFramePr>
          <p:cNvPr id="4" name="Tabela 3">
            <a:extLst>
              <a:ext uri="{FF2B5EF4-FFF2-40B4-BE49-F238E27FC236}">
                <a16:creationId xmlns:a16="http://schemas.microsoft.com/office/drawing/2014/main" id="{9FCD4D5B-C824-EC23-7DC4-88472ECE02D8}"/>
              </a:ext>
            </a:extLst>
          </p:cNvPr>
          <p:cNvGraphicFramePr>
            <a:graphicFrameLocks noGrp="1"/>
          </p:cNvGraphicFramePr>
          <p:nvPr>
            <p:extLst>
              <p:ext uri="{D42A27DB-BD31-4B8C-83A1-F6EECF244321}">
                <p14:modId xmlns:p14="http://schemas.microsoft.com/office/powerpoint/2010/main" val="102796995"/>
              </p:ext>
            </p:extLst>
          </p:nvPr>
        </p:nvGraphicFramePr>
        <p:xfrm>
          <a:off x="412374" y="2640543"/>
          <a:ext cx="11367247" cy="883950"/>
        </p:xfrm>
        <a:graphic>
          <a:graphicData uri="http://schemas.openxmlformats.org/drawingml/2006/table">
            <a:tbl>
              <a:tblPr firstRow="1" bandRow="1">
                <a:tableStyleId>{5C22544A-7EE6-4342-B048-85BDC9FD1C3A}</a:tableStyleId>
              </a:tblPr>
              <a:tblGrid>
                <a:gridCol w="11367247">
                  <a:extLst>
                    <a:ext uri="{9D8B030D-6E8A-4147-A177-3AD203B41FA5}">
                      <a16:colId xmlns:a16="http://schemas.microsoft.com/office/drawing/2014/main" val="4189995043"/>
                    </a:ext>
                  </a:extLst>
                </a:gridCol>
              </a:tblGrid>
              <a:tr h="883950">
                <a:tc>
                  <a:txBody>
                    <a:bodyPr/>
                    <a:lstStyle/>
                    <a:p>
                      <a:pPr algn="just">
                        <a:lnSpc>
                          <a:spcPct val="115000"/>
                        </a:lnSpc>
                        <a:spcAft>
                          <a:spcPts val="800"/>
                        </a:spcAft>
                      </a:pP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Caro(a) estudante, vamos iniciar nossos estudos sobre um gênero textual que visa orientar e engajar as pessoas em causas sociais e de interesse público: a Campanha Social. Bons estudos!</a:t>
                      </a:r>
                      <a:endParaRPr lang="pt-BR" dirty="0"/>
                    </a:p>
                  </a:txBody>
                  <a:tcPr>
                    <a:solidFill>
                      <a:schemeClr val="accent6">
                        <a:lumMod val="20000"/>
                        <a:lumOff val="80000"/>
                      </a:schemeClr>
                    </a:solidFill>
                  </a:tcPr>
                </a:tc>
                <a:extLst>
                  <a:ext uri="{0D108BD9-81ED-4DB2-BD59-A6C34878D82A}">
                    <a16:rowId xmlns:a16="http://schemas.microsoft.com/office/drawing/2014/main" val="450593555"/>
                  </a:ext>
                </a:extLst>
              </a:tr>
            </a:tbl>
          </a:graphicData>
        </a:graphic>
      </p:graphicFrame>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3AACA25-81AE-429C-12D5-8695EA56768C}"/>
              </a:ext>
            </a:extLst>
          </p:cNvPr>
          <p:cNvSpPr txBox="1"/>
          <p:nvPr/>
        </p:nvSpPr>
        <p:spPr>
          <a:xfrm>
            <a:off x="338934" y="1210472"/>
            <a:ext cx="6096000" cy="461665"/>
          </a:xfrm>
          <a:prstGeom prst="rect">
            <a:avLst/>
          </a:prstGeom>
          <a:noFill/>
        </p:spPr>
        <p:txBody>
          <a:bodyPr wrap="square">
            <a:spAutoFit/>
          </a:bodyPr>
          <a:lstStyle/>
          <a:p>
            <a:r>
              <a:rPr lang="pt-BR" sz="2300" b="1" dirty="0">
                <a:latin typeface="Arial Narrow" panose="020B0606020202030204" pitchFamily="34" charset="0"/>
              </a:rPr>
              <a:t>Conhecendo o gênero textual</a:t>
            </a:r>
          </a:p>
        </p:txBody>
      </p:sp>
      <p:graphicFrame>
        <p:nvGraphicFramePr>
          <p:cNvPr id="3" name="Tabela 2">
            <a:extLst>
              <a:ext uri="{FF2B5EF4-FFF2-40B4-BE49-F238E27FC236}">
                <a16:creationId xmlns:a16="http://schemas.microsoft.com/office/drawing/2014/main" id="{249CDD2C-5883-6D3F-97AD-D1ED3AC0B385}"/>
              </a:ext>
            </a:extLst>
          </p:cNvPr>
          <p:cNvGraphicFramePr>
            <a:graphicFrameLocks noGrp="1"/>
          </p:cNvGraphicFramePr>
          <p:nvPr>
            <p:extLst>
              <p:ext uri="{D42A27DB-BD31-4B8C-83A1-F6EECF244321}">
                <p14:modId xmlns:p14="http://schemas.microsoft.com/office/powerpoint/2010/main" val="1196573261"/>
              </p:ext>
            </p:extLst>
          </p:nvPr>
        </p:nvGraphicFramePr>
        <p:xfrm>
          <a:off x="338934" y="626870"/>
          <a:ext cx="11367247" cy="468186"/>
        </p:xfrm>
        <a:graphic>
          <a:graphicData uri="http://schemas.openxmlformats.org/drawingml/2006/table">
            <a:tbl>
              <a:tblPr firstRow="1" bandRow="1">
                <a:tableStyleId>{5C22544A-7EE6-4342-B048-85BDC9FD1C3A}</a:tableStyleId>
              </a:tblPr>
              <a:tblGrid>
                <a:gridCol w="11367247">
                  <a:extLst>
                    <a:ext uri="{9D8B030D-6E8A-4147-A177-3AD203B41FA5}">
                      <a16:colId xmlns:a16="http://schemas.microsoft.com/office/drawing/2014/main" val="4189995043"/>
                    </a:ext>
                  </a:extLst>
                </a:gridCol>
              </a:tblGrid>
              <a:tr h="461665">
                <a:tc>
                  <a:txBody>
                    <a:bodyPr/>
                    <a:lstStyle/>
                    <a:p>
                      <a:pPr algn="just">
                        <a:lnSpc>
                          <a:spcPct val="115000"/>
                        </a:lnSpc>
                        <a:spcAft>
                          <a:spcPts val="800"/>
                        </a:spcAft>
                      </a:pP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Estudante, vamos conhecer a estrutura e finalidade do gênero textual Campanha Social? </a:t>
                      </a:r>
                      <a:endParaRPr lang="pt-BR" dirty="0"/>
                    </a:p>
                  </a:txBody>
                  <a:tcPr>
                    <a:solidFill>
                      <a:schemeClr val="accent6">
                        <a:lumMod val="20000"/>
                        <a:lumOff val="80000"/>
                      </a:schemeClr>
                    </a:solidFill>
                  </a:tcPr>
                </a:tc>
                <a:extLst>
                  <a:ext uri="{0D108BD9-81ED-4DB2-BD59-A6C34878D82A}">
                    <a16:rowId xmlns:a16="http://schemas.microsoft.com/office/drawing/2014/main" val="450593555"/>
                  </a:ext>
                </a:extLst>
              </a:tr>
            </a:tbl>
          </a:graphicData>
        </a:graphic>
      </p:graphicFrame>
      <p:graphicFrame>
        <p:nvGraphicFramePr>
          <p:cNvPr id="6" name="Tabela 5">
            <a:extLst>
              <a:ext uri="{FF2B5EF4-FFF2-40B4-BE49-F238E27FC236}">
                <a16:creationId xmlns:a16="http://schemas.microsoft.com/office/drawing/2014/main" id="{EDE80F31-4E76-EA91-3F60-18DA3DFB6FFB}"/>
              </a:ext>
            </a:extLst>
          </p:cNvPr>
          <p:cNvGraphicFramePr>
            <a:graphicFrameLocks noGrp="1"/>
          </p:cNvGraphicFramePr>
          <p:nvPr>
            <p:extLst>
              <p:ext uri="{D42A27DB-BD31-4B8C-83A1-F6EECF244321}">
                <p14:modId xmlns:p14="http://schemas.microsoft.com/office/powerpoint/2010/main" val="3327996248"/>
              </p:ext>
            </p:extLst>
          </p:nvPr>
        </p:nvGraphicFramePr>
        <p:xfrm>
          <a:off x="344279" y="1787553"/>
          <a:ext cx="11503442" cy="4778820"/>
        </p:xfrm>
        <a:graphic>
          <a:graphicData uri="http://schemas.openxmlformats.org/drawingml/2006/table">
            <a:tbl>
              <a:tblPr firstRow="1" firstCol="1" bandRow="1"/>
              <a:tblGrid>
                <a:gridCol w="11503442">
                  <a:extLst>
                    <a:ext uri="{9D8B030D-6E8A-4147-A177-3AD203B41FA5}">
                      <a16:colId xmlns:a16="http://schemas.microsoft.com/office/drawing/2014/main" val="369453759"/>
                    </a:ext>
                  </a:extLst>
                </a:gridCol>
              </a:tblGrid>
              <a:tr h="2426335">
                <a:tc>
                  <a:txBody>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Campanha Social</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campanha social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gênero textual do campo jornalístico cuja iniciativa é planejada visando promover mudanças sociais positivas, assim, foca no bem-estar coletivo, abordando temas como saúde pública, educação, igualdade racial, sustentabilidade ambiental etc.</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indent="449580" algn="r">
                        <a:lnSpc>
                          <a:spcPct val="115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https://encurtador.com.br/p2loM. Acesso em: 17 jun. 2024. (Adaptado).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Campanha Social Educativa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gênero textual cuja finalidade é orientar e engajar as pessoas em causas ambientais, sociais ou de saúde pública, como a preservação do meio ambiente, o combate à fome ou a conscientização sobre epidemias. É realizada por instituições ou pelo governo. </a:t>
                      </a:r>
                      <a:r>
                        <a:rPr lang="pt-BR" sz="2200"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Linguagem verbal e não verbal / Linguagem simples / Textos relativamente curtos / Textos persuasivos e atrativos / Humor, ironia e criatividade / Verbos no modo imperativo / Figuras e vícios de linguagem / Elementos gráficos (uso de cores, imagens, fotografias). O público-alvo vai depender do tipo e objetivo da campanha.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8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https://www.portalinsights.com.br/perguntas-frequentes/o-que-e-campanha-publicitaria-social. Acesso em: 14 jun. 2024. (Adaptado).</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124544735"/>
                  </a:ext>
                </a:extLst>
              </a:tr>
            </a:tbl>
          </a:graphicData>
        </a:graphic>
      </p:graphicFrame>
    </p:spTree>
    <p:extLst>
      <p:ext uri="{BB962C8B-B14F-4D97-AF65-F5344CB8AC3E}">
        <p14:creationId xmlns:p14="http://schemas.microsoft.com/office/powerpoint/2010/main" val="2602446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5533E6E-6158-344D-1067-FF47501090B8}"/>
              </a:ext>
            </a:extLst>
          </p:cNvPr>
          <p:cNvSpPr txBox="1"/>
          <p:nvPr/>
        </p:nvSpPr>
        <p:spPr>
          <a:xfrm>
            <a:off x="405222" y="722694"/>
            <a:ext cx="11381556" cy="891141"/>
          </a:xfrm>
          <a:prstGeom prst="rect">
            <a:avLst/>
          </a:prstGeom>
          <a:noFill/>
        </p:spPr>
        <p:txBody>
          <a:bodyPr wrap="square">
            <a:spAutoFit/>
          </a:bodyPr>
          <a:lstStyle/>
          <a:p>
            <a:pPr>
              <a:lnSpc>
                <a:spcPct val="114000"/>
              </a:lnSpc>
            </a:pPr>
            <a:r>
              <a:rPr lang="pt-BR" sz="2400" kern="100">
                <a:effectLst/>
                <a:latin typeface="Arial Narrow" panose="020B0606020202030204" pitchFamily="34" charset="0"/>
                <a:ea typeface="Calibri" panose="020F0502020204030204" pitchFamily="34" charset="0"/>
                <a:cs typeface="Arial" panose="020B0604020202020204" pitchFamily="34" charset="0"/>
              </a:rPr>
              <a:t>Leia o texto. </a:t>
            </a:r>
            <a:endParaRPr lang="pt-BR" sz="2000" kern="100">
              <a:effectLst/>
              <a:latin typeface="Calibri" panose="020F0502020204030204" pitchFamily="34" charset="0"/>
              <a:ea typeface="Calibri" panose="020F0502020204030204" pitchFamily="34" charset="0"/>
              <a:cs typeface="Arial" panose="020B0604020202020204" pitchFamily="34" charset="0"/>
            </a:endParaRPr>
          </a:p>
          <a:p>
            <a:pPr>
              <a:lnSpc>
                <a:spcPct val="114000"/>
              </a:lnSpc>
            </a:pPr>
            <a:r>
              <a:rPr lang="pt-BR" sz="2300" b="1" kern="100">
                <a:effectLst/>
                <a:latin typeface="Arial Narrow" panose="020B0606020202030204" pitchFamily="34" charset="0"/>
                <a:ea typeface="Calibri" panose="020F0502020204030204" pitchFamily="34" charset="0"/>
                <a:cs typeface="Arial" panose="020B0604020202020204" pitchFamily="34" charset="0"/>
              </a:rPr>
              <a:t>Texto I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A15FBB51-B127-B181-1094-88DC91ED33AE}"/>
              </a:ext>
            </a:extLst>
          </p:cNvPr>
          <p:cNvSpPr txBox="1"/>
          <p:nvPr/>
        </p:nvSpPr>
        <p:spPr>
          <a:xfrm>
            <a:off x="3284133" y="5857150"/>
            <a:ext cx="4963395" cy="224742"/>
          </a:xfrm>
          <a:prstGeom prst="rect">
            <a:avLst/>
          </a:prstGeom>
          <a:noFill/>
        </p:spPr>
        <p:txBody>
          <a:bodyPr wrap="square">
            <a:spAutoFit/>
          </a:bodyPr>
          <a:lstStyle/>
          <a:p>
            <a:pPr algn="ctr">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https://www.gov.br/</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saude</a:t>
            </a:r>
            <a:r>
              <a:rPr lang="pt-BR" sz="800" kern="100" dirty="0">
                <a:effectLst/>
                <a:latin typeface="Arial Narrow" panose="020B0606020202030204" pitchFamily="34" charset="0"/>
                <a:ea typeface="Calibri" panose="020F0502020204030204" pitchFamily="34" charset="0"/>
                <a:cs typeface="Arial" panose="020B0604020202020204" pitchFamily="34" charset="0"/>
              </a:rPr>
              <a:t>/</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pt-br</a:t>
            </a:r>
            <a:r>
              <a:rPr lang="pt-BR" sz="800" kern="100" dirty="0">
                <a:effectLst/>
                <a:latin typeface="Arial Narrow" panose="020B0606020202030204" pitchFamily="34" charset="0"/>
                <a:ea typeface="Calibri" panose="020F0502020204030204" pitchFamily="34" charset="0"/>
                <a:cs typeface="Arial" panose="020B0604020202020204" pitchFamily="34" charset="0"/>
              </a:rPr>
              <a:t>/campanhas-da-</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saude</a:t>
            </a:r>
            <a:r>
              <a:rPr lang="pt-BR" sz="800" kern="100" dirty="0">
                <a:effectLst/>
                <a:latin typeface="Arial Narrow" panose="020B0606020202030204" pitchFamily="34" charset="0"/>
                <a:ea typeface="Calibri" panose="020F0502020204030204" pitchFamily="34" charset="0"/>
                <a:cs typeface="Arial" panose="020B0604020202020204" pitchFamily="34" charset="0"/>
              </a:rPr>
              <a:t>/2024/</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vacinacao</a:t>
            </a:r>
            <a:r>
              <a:rPr lang="pt-BR" sz="800" kern="100" dirty="0">
                <a:effectLst/>
                <a:latin typeface="Arial Narrow" panose="020B0606020202030204" pitchFamily="34" charset="0"/>
                <a:ea typeface="Calibri" panose="020F0502020204030204" pitchFamily="34" charset="0"/>
                <a:cs typeface="Arial" panose="020B0604020202020204" pitchFamily="34" charset="0"/>
              </a:rPr>
              <a:t>-nas-escolas. Acesso em: 14 jun. 2024.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m 4" descr="Mulher com roupa verde&#10;&#10;Descrição gerada automaticamente com confiança média">
            <a:extLst>
              <a:ext uri="{FF2B5EF4-FFF2-40B4-BE49-F238E27FC236}">
                <a16:creationId xmlns:a16="http://schemas.microsoft.com/office/drawing/2014/main" id="{AD48DA1D-9ADB-FAE7-7B5D-79B9C5CD02C6}"/>
              </a:ext>
            </a:extLst>
          </p:cNvPr>
          <p:cNvPicPr>
            <a:picLocks noChangeAspect="1"/>
          </p:cNvPicPr>
          <p:nvPr/>
        </p:nvPicPr>
        <p:blipFill>
          <a:blip r:embed="rId2"/>
          <a:stretch>
            <a:fillRect/>
          </a:stretch>
        </p:blipFill>
        <p:spPr>
          <a:xfrm>
            <a:off x="1166555" y="1613835"/>
            <a:ext cx="9429097" cy="4243315"/>
          </a:xfrm>
          <a:prstGeom prst="rect">
            <a:avLst/>
          </a:prstGeom>
        </p:spPr>
      </p:pic>
    </p:spTree>
    <p:extLst>
      <p:ext uri="{BB962C8B-B14F-4D97-AF65-F5344CB8AC3E}">
        <p14:creationId xmlns:p14="http://schemas.microsoft.com/office/powerpoint/2010/main" val="605395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B447BC0-7293-DC49-75F6-8CB20CE25E44}"/>
              </a:ext>
            </a:extLst>
          </p:cNvPr>
          <p:cNvSpPr txBox="1"/>
          <p:nvPr/>
        </p:nvSpPr>
        <p:spPr>
          <a:xfrm>
            <a:off x="107577" y="758790"/>
            <a:ext cx="11600329" cy="5167248"/>
          </a:xfrm>
          <a:prstGeom prst="rect">
            <a:avLst/>
          </a:prstGeom>
          <a:noFill/>
        </p:spPr>
        <p:txBody>
          <a:bodyPr wrap="square">
            <a:spAutoFit/>
          </a:bodyPr>
          <a:lstStyle/>
          <a:p>
            <a:pPr algn="just" fontAlgn="base">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 </a:t>
            </a:r>
            <a:r>
              <a:rPr lang="pt-BR" sz="24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objetivo do texto I é divulgar um/uma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endParaRPr lang="pt-BR" sz="24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endParaRPr lang="pt-BR" sz="24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As campanhas, no geral, são textos publicitários que têm o objetivo de informar o público sobre uma ideia, marca ou produto. Já, as campanhas sociais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visam promover mudanças sociais positivas, assim, focam no bem-estar coletivo. </a:t>
            </a:r>
            <a:r>
              <a:rPr lang="pt-BR" sz="24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texto I é uma campanha social do governo federal que tem por finalidade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lgn="just">
              <a:lnSpc>
                <a:spcPct val="115000"/>
              </a:lnSpc>
              <a:spcAft>
                <a:spcPts val="800"/>
              </a:spcAft>
              <a:buAutoNum type="alphaLcParenR"/>
            </a:pPr>
            <a:r>
              <a:rPr lang="pt-BR" sz="24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informar que vacinar faz parte das atribuições da escola.</a:t>
            </a: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promove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r o movimento nacional pela vacinação na comunidade escolar.</a:t>
            </a:r>
          </a:p>
        </p:txBody>
      </p:sp>
      <p:graphicFrame>
        <p:nvGraphicFramePr>
          <p:cNvPr id="2" name="Tabela 1">
            <a:extLst>
              <a:ext uri="{FF2B5EF4-FFF2-40B4-BE49-F238E27FC236}">
                <a16:creationId xmlns:a16="http://schemas.microsoft.com/office/drawing/2014/main" id="{278F96F2-2777-46AD-7A75-A771B87DC580}"/>
              </a:ext>
            </a:extLst>
          </p:cNvPr>
          <p:cNvGraphicFramePr>
            <a:graphicFrameLocks noGrp="1"/>
          </p:cNvGraphicFramePr>
          <p:nvPr>
            <p:extLst>
              <p:ext uri="{D42A27DB-BD31-4B8C-83A1-F6EECF244321}">
                <p14:modId xmlns:p14="http://schemas.microsoft.com/office/powerpoint/2010/main" val="1121562496"/>
              </p:ext>
            </p:extLst>
          </p:nvPr>
        </p:nvGraphicFramePr>
        <p:xfrm>
          <a:off x="313765" y="1565351"/>
          <a:ext cx="6257364" cy="436000"/>
        </p:xfrm>
        <a:graphic>
          <a:graphicData uri="http://schemas.openxmlformats.org/drawingml/2006/table">
            <a:tbl>
              <a:tblPr firstRow="1" firstCol="1" bandRow="1"/>
              <a:tblGrid>
                <a:gridCol w="2320160">
                  <a:extLst>
                    <a:ext uri="{9D8B030D-6E8A-4147-A177-3AD203B41FA5}">
                      <a16:colId xmlns:a16="http://schemas.microsoft.com/office/drawing/2014/main" val="2787905857"/>
                    </a:ext>
                  </a:extLst>
                </a:gridCol>
                <a:gridCol w="1967971">
                  <a:extLst>
                    <a:ext uri="{9D8B030D-6E8A-4147-A177-3AD203B41FA5}">
                      <a16:colId xmlns:a16="http://schemas.microsoft.com/office/drawing/2014/main" val="743437929"/>
                    </a:ext>
                  </a:extLst>
                </a:gridCol>
                <a:gridCol w="1969233">
                  <a:extLst>
                    <a:ext uri="{9D8B030D-6E8A-4147-A177-3AD203B41FA5}">
                      <a16:colId xmlns:a16="http://schemas.microsoft.com/office/drawing/2014/main" val="157848416"/>
                    </a:ext>
                  </a:extLst>
                </a:gridCol>
              </a:tblGrid>
              <a:tr h="436000">
                <a:tc>
                  <a:txBody>
                    <a:bodyPr/>
                    <a:lstStyle/>
                    <a:p>
                      <a:pPr algn="just" fontAlgn="base">
                        <a:lnSpc>
                          <a:spcPct val="107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produto.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lnSpc>
                          <a:spcPct val="107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campanha.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fontAlgn="base">
                        <a:lnSpc>
                          <a:spcPct val="107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escola.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9063309"/>
                  </a:ext>
                </a:extLst>
              </a:tr>
            </a:tbl>
          </a:graphicData>
        </a:graphic>
      </p:graphicFrame>
    </p:spTree>
    <p:extLst>
      <p:ext uri="{BB962C8B-B14F-4D97-AF65-F5344CB8AC3E}">
        <p14:creationId xmlns:p14="http://schemas.microsoft.com/office/powerpoint/2010/main" val="4097069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159B7DE-F78A-CF50-B4E6-BE0011E14030}"/>
              </a:ext>
            </a:extLst>
          </p:cNvPr>
          <p:cNvSpPr txBox="1"/>
          <p:nvPr/>
        </p:nvSpPr>
        <p:spPr>
          <a:xfrm>
            <a:off x="251012" y="596399"/>
            <a:ext cx="11734800" cy="5709512"/>
          </a:xfrm>
          <a:prstGeom prst="rect">
            <a:avLst/>
          </a:prstGeom>
          <a:noFill/>
        </p:spPr>
        <p:txBody>
          <a:bodyPr wrap="square">
            <a:spAutoFit/>
          </a:bodyPr>
          <a:lstStyle/>
          <a:p>
            <a:pPr algn="just">
              <a:lnSpc>
                <a:spcPct val="115000"/>
              </a:lnSpc>
              <a:spcAft>
                <a:spcPts val="800"/>
              </a:spcAft>
            </a:pP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4.</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Nas campanhas sociais, são usados alguns recursos para chamar a atenção do público-alvo para o que se pretende promover/divulgar, tais como formato e tamanho das letras, cores, imagens etc. Nessa campanha, qual a intencionalidade do autor ao utilizar, na construção do texto, a imagem das crianças com uniforme e mochilas?</a:t>
            </a:r>
          </a:p>
          <a:p>
            <a:pPr algn="just">
              <a:lnSpc>
                <a:spcPct val="115000"/>
              </a:lnSpc>
              <a:spcAft>
                <a:spcPts val="800"/>
              </a:spcAft>
            </a:pPr>
            <a:endParaRPr lang="pt-BR" sz="2400" kern="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0" dirty="0">
                <a:effectLst/>
                <a:latin typeface="Arial Narrow" panose="020B0606020202030204" pitchFamily="34" charset="0"/>
                <a:ea typeface="Times New Roman" panose="02020603050405020304" pitchFamily="18" charset="0"/>
                <a:cs typeface="Arial" panose="020B0604020202020204" pitchFamily="34" charset="0"/>
              </a:rPr>
              <a:t>5.</a:t>
            </a: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 Marque V (verdadeiro) ou F (falso). O trecho: “EM MATÉRIA DE VACINAÇÃO, O BRASIL É 10”, foi usado para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   ) destacar que a escola é “10” em vacinação.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   ) informar que o Brasil alcançou a nota máxima (10) em vacinação.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   ) mostrar que o Brasil, em vacinação, é o maior no “ranking” mundial.</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   ) utilizar “matéria de vacinação” e “matéria da escola” para enfatizar o foco da campanha.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0151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2149A0E-F323-FD19-DD77-745CD64EB4AA}"/>
              </a:ext>
            </a:extLst>
          </p:cNvPr>
          <p:cNvSpPr txBox="1"/>
          <p:nvPr/>
        </p:nvSpPr>
        <p:spPr>
          <a:xfrm>
            <a:off x="228600" y="654767"/>
            <a:ext cx="11734800" cy="5126788"/>
          </a:xfrm>
          <a:prstGeom prst="rect">
            <a:avLst/>
          </a:prstGeom>
          <a:noFill/>
        </p:spPr>
        <p:txBody>
          <a:bodyPr wrap="square">
            <a:spAutoFit/>
          </a:bodyPr>
          <a:lstStyle/>
          <a:p>
            <a:pPr indent="538163" algn="just">
              <a:lnSpc>
                <a:spcPct val="114000"/>
              </a:lnSpc>
            </a:pPr>
            <a:endParaRPr lang="pt-BR" sz="15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6.</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Um dos recursos utilizados na campanha são as imagens de dados ao redor das crianças. Elas contêm símbolos que fazem referência ao tema da campanha e ao contexto em que essa campanha foi divulgada. Observe as imagens contidas nos dados e justifique p</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or que o anunciante da campanha utilizou essas imagens.</a:t>
            </a:r>
          </a:p>
          <a:p>
            <a:pPr algn="just">
              <a:lnSpc>
                <a:spcPct val="115000"/>
              </a:lnSpc>
              <a:spcAft>
                <a:spcPts val="800"/>
              </a:spcAft>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7. </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No texto em estudo, predomina a linguagem</a:t>
            </a: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 verbal.</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 não verbal.</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a:t>
            </a:r>
            <a:r>
              <a:rPr lang="pt-BR" sz="2400" kern="0" dirty="0">
                <a:solidFill>
                  <a:srgbClr val="FF0000"/>
                </a:solidFill>
                <a:latin typeface="Arial Narrow" panose="020B0606020202030204" pitchFamily="34" charset="0"/>
                <a:ea typeface="Times New Roman" panose="02020603050405020304" pitchFamily="18" charset="0"/>
                <a:cs typeface="Arial" panose="020B0604020202020204" pitchFamily="34" charset="0"/>
              </a:rPr>
              <a:t> </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 verbal e não verbal.</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61806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00EDA71A-1F1A-676C-56F9-3EABC0B31C28}"/>
              </a:ext>
            </a:extLst>
          </p:cNvPr>
          <p:cNvGraphicFramePr>
            <a:graphicFrameLocks noGrp="1"/>
          </p:cNvGraphicFramePr>
          <p:nvPr>
            <p:extLst>
              <p:ext uri="{D42A27DB-BD31-4B8C-83A1-F6EECF244321}">
                <p14:modId xmlns:p14="http://schemas.microsoft.com/office/powerpoint/2010/main" val="4221746282"/>
              </p:ext>
            </p:extLst>
          </p:nvPr>
        </p:nvGraphicFramePr>
        <p:xfrm>
          <a:off x="375139" y="719937"/>
          <a:ext cx="11441722" cy="376746"/>
        </p:xfrm>
        <a:graphic>
          <a:graphicData uri="http://schemas.openxmlformats.org/drawingml/2006/table">
            <a:tbl>
              <a:tblPr firstRow="1" firstCol="1" bandRow="1"/>
              <a:tblGrid>
                <a:gridCol w="11441722">
                  <a:extLst>
                    <a:ext uri="{9D8B030D-6E8A-4147-A177-3AD203B41FA5}">
                      <a16:colId xmlns:a16="http://schemas.microsoft.com/office/drawing/2014/main" val="88123864"/>
                    </a:ext>
                  </a:extLst>
                </a:gridCol>
              </a:tblGrid>
              <a:tr h="373756">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166133553"/>
                  </a:ext>
                </a:extLst>
              </a:tr>
            </a:tbl>
          </a:graphicData>
        </a:graphic>
      </p:graphicFrame>
      <p:sp>
        <p:nvSpPr>
          <p:cNvPr id="5" name="Rectangle 2">
            <a:extLst>
              <a:ext uri="{FF2B5EF4-FFF2-40B4-BE49-F238E27FC236}">
                <a16:creationId xmlns:a16="http://schemas.microsoft.com/office/drawing/2014/main" id="{7EC7D630-1D2D-83A1-D489-13B60A6B6E06}"/>
              </a:ext>
            </a:extLst>
          </p:cNvPr>
          <p:cNvSpPr>
            <a:spLocks noChangeArrowheads="1"/>
          </p:cNvSpPr>
          <p:nvPr/>
        </p:nvSpPr>
        <p:spPr bwMode="auto">
          <a:xfrm>
            <a:off x="132703" y="3903663"/>
            <a:ext cx="1483583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AAB0CC21-A472-AD72-7CF3-7C642ABA9DFA}"/>
              </a:ext>
            </a:extLst>
          </p:cNvPr>
          <p:cNvSpPr txBox="1"/>
          <p:nvPr/>
        </p:nvSpPr>
        <p:spPr>
          <a:xfrm>
            <a:off x="375139" y="1128191"/>
            <a:ext cx="11441722" cy="460639"/>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Ampliando os conhecimentos</a:t>
            </a:r>
            <a:r>
              <a:rPr lang="pt-BR" sz="23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endParaRPr>
          </a:p>
        </p:txBody>
      </p:sp>
      <p:graphicFrame>
        <p:nvGraphicFramePr>
          <p:cNvPr id="3" name="Tabela 2">
            <a:extLst>
              <a:ext uri="{FF2B5EF4-FFF2-40B4-BE49-F238E27FC236}">
                <a16:creationId xmlns:a16="http://schemas.microsoft.com/office/drawing/2014/main" id="{D8ACED67-2FCB-1B44-3A6F-5F78B0464C2C}"/>
              </a:ext>
            </a:extLst>
          </p:cNvPr>
          <p:cNvGraphicFramePr>
            <a:graphicFrameLocks noGrp="1"/>
          </p:cNvGraphicFramePr>
          <p:nvPr>
            <p:extLst>
              <p:ext uri="{D42A27DB-BD31-4B8C-83A1-F6EECF244321}">
                <p14:modId xmlns:p14="http://schemas.microsoft.com/office/powerpoint/2010/main" val="3355781217"/>
              </p:ext>
            </p:extLst>
          </p:nvPr>
        </p:nvGraphicFramePr>
        <p:xfrm>
          <a:off x="439271" y="1797894"/>
          <a:ext cx="10578353" cy="468186"/>
        </p:xfrm>
        <a:graphic>
          <a:graphicData uri="http://schemas.openxmlformats.org/drawingml/2006/table">
            <a:tbl>
              <a:tblPr firstRow="1" bandRow="1">
                <a:tableStyleId>{5C22544A-7EE6-4342-B048-85BDC9FD1C3A}</a:tableStyleId>
              </a:tblPr>
              <a:tblGrid>
                <a:gridCol w="10578353">
                  <a:extLst>
                    <a:ext uri="{9D8B030D-6E8A-4147-A177-3AD203B41FA5}">
                      <a16:colId xmlns:a16="http://schemas.microsoft.com/office/drawing/2014/main" val="4189995043"/>
                    </a:ext>
                  </a:extLst>
                </a:gridCol>
              </a:tblGrid>
              <a:tr h="461665">
                <a:tc>
                  <a:txBody>
                    <a:bodyPr/>
                    <a:lstStyle/>
                    <a:p>
                      <a:pPr algn="just">
                        <a:lnSpc>
                          <a:spcPct val="115000"/>
                        </a:lnSpc>
                        <a:spcAft>
                          <a:spcPts val="800"/>
                        </a:spcAft>
                      </a:pP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Estudante, vamos conhecer a estrutura e finalidade do gênero textual Campanha Social? </a:t>
                      </a:r>
                      <a:endParaRPr lang="pt-BR" dirty="0"/>
                    </a:p>
                  </a:txBody>
                  <a:tcPr>
                    <a:solidFill>
                      <a:schemeClr val="accent6">
                        <a:lumMod val="20000"/>
                        <a:lumOff val="80000"/>
                      </a:schemeClr>
                    </a:solidFill>
                  </a:tcPr>
                </a:tc>
                <a:extLst>
                  <a:ext uri="{0D108BD9-81ED-4DB2-BD59-A6C34878D82A}">
                    <a16:rowId xmlns:a16="http://schemas.microsoft.com/office/drawing/2014/main" val="450593555"/>
                  </a:ext>
                </a:extLst>
              </a:tr>
            </a:tbl>
          </a:graphicData>
        </a:graphic>
      </p:graphicFrame>
      <p:sp>
        <p:nvSpPr>
          <p:cNvPr id="10" name="CaixaDeTexto 9">
            <a:extLst>
              <a:ext uri="{FF2B5EF4-FFF2-40B4-BE49-F238E27FC236}">
                <a16:creationId xmlns:a16="http://schemas.microsoft.com/office/drawing/2014/main" id="{BAA74E66-0AFC-C66F-03CF-1DB46290DF3A}"/>
              </a:ext>
            </a:extLst>
          </p:cNvPr>
          <p:cNvSpPr txBox="1"/>
          <p:nvPr/>
        </p:nvSpPr>
        <p:spPr>
          <a:xfrm>
            <a:off x="537882" y="2370492"/>
            <a:ext cx="1918447" cy="1016625"/>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400" b="1"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II</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Imagem 10" descr="Cachorro com bola na boca&#10;&#10;Descrição gerada automaticamente">
            <a:extLst>
              <a:ext uri="{FF2B5EF4-FFF2-40B4-BE49-F238E27FC236}">
                <a16:creationId xmlns:a16="http://schemas.microsoft.com/office/drawing/2014/main" id="{6B564657-015B-8EC3-46EC-AD433FBC88EA}"/>
              </a:ext>
            </a:extLst>
          </p:cNvPr>
          <p:cNvPicPr>
            <a:picLocks noChangeAspect="1"/>
          </p:cNvPicPr>
          <p:nvPr/>
        </p:nvPicPr>
        <p:blipFill rotWithShape="1">
          <a:blip r:embed="rId2"/>
          <a:srcRect b="8130"/>
          <a:stretch/>
        </p:blipFill>
        <p:spPr bwMode="auto">
          <a:xfrm>
            <a:off x="2456330" y="2266080"/>
            <a:ext cx="5450542" cy="4341637"/>
          </a:xfrm>
          <a:prstGeom prst="rect">
            <a:avLst/>
          </a:prstGeom>
          <a:ln>
            <a:noFill/>
          </a:ln>
          <a:extLst>
            <a:ext uri="{53640926-AAD7-44D8-BBD7-CCE9431645EC}">
              <a14:shadowObscured xmlns:a14="http://schemas.microsoft.com/office/drawing/2010/main"/>
            </a:ext>
          </a:extLst>
        </p:spPr>
      </p:pic>
      <p:sp>
        <p:nvSpPr>
          <p:cNvPr id="13" name="CaixaDeTexto 12">
            <a:extLst>
              <a:ext uri="{FF2B5EF4-FFF2-40B4-BE49-F238E27FC236}">
                <a16:creationId xmlns:a16="http://schemas.microsoft.com/office/drawing/2014/main" id="{D2C409D0-3D65-2471-25A1-9B716714C718}"/>
              </a:ext>
            </a:extLst>
          </p:cNvPr>
          <p:cNvSpPr txBox="1"/>
          <p:nvPr/>
        </p:nvSpPr>
        <p:spPr>
          <a:xfrm>
            <a:off x="7935145" y="6138063"/>
            <a:ext cx="3829307" cy="366319"/>
          </a:xfrm>
          <a:prstGeom prst="rect">
            <a:avLst/>
          </a:prstGeom>
          <a:noFill/>
        </p:spPr>
        <p:txBody>
          <a:bodyPr wrap="square">
            <a:spAutoFit/>
          </a:bodyPr>
          <a:lstStyle/>
          <a:p>
            <a:pPr algn="ctr">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https://www.cidademarketing.com.br/marketing/2019/05/25/pedigree-promove-maior-evento-de-adocao-de-caes-do-pais-em-sao-paulo/. Acesso em: 19 jun. 2024.</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3359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6A1769-97A2-D301-74C0-262B61C8F182}"/>
              </a:ext>
            </a:extLst>
          </p:cNvPr>
          <p:cNvSpPr txBox="1"/>
          <p:nvPr/>
        </p:nvSpPr>
        <p:spPr>
          <a:xfrm>
            <a:off x="291353" y="475084"/>
            <a:ext cx="11604812" cy="6065956"/>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8.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 campanha social (também chamada de campanha comunitária) é um gênero textual multissemiótico, ou seja, resultado da junção de diferentes semioses (palavras, figuras, imagens, ângulos, fontes, tipografia etc.) para gerar um determinado efeito de sentido que aponte um determinado comportamento social. Observe a linguagem verbal (palavras) e a linguagem não verbal (imagens) e responda: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Qual é o tema/assunto tratado nessa campanha?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Esse tema tem relevância para a sociedade? Justifique.</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No texto verbal contido nessa campanha, é percebida uma intencionalidade comunicativa quando o autor associa o recurso do texto escrito (em uma palavra) às imagens. Agora faça o que se pede: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 Qual é a palavra-chave que traz a principal ideia do tema e está associada às imagens?</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lvl="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b) Há um jogo de palavras que foi utilizado como recurso criativo para enriquecer  o assunto e também para chamar a atenção do leitor para essa campanha? Quais são essas palavras?</a:t>
            </a:r>
          </a:p>
        </p:txBody>
      </p:sp>
    </p:spTree>
    <p:extLst>
      <p:ext uri="{BB962C8B-B14F-4D97-AF65-F5344CB8AC3E}">
        <p14:creationId xmlns:p14="http://schemas.microsoft.com/office/powerpoint/2010/main" val="820916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AD26903-E3E4-53F3-9963-21A8C768DAC2}"/>
              </a:ext>
            </a:extLst>
          </p:cNvPr>
          <p:cNvSpPr txBox="1"/>
          <p:nvPr/>
        </p:nvSpPr>
        <p:spPr>
          <a:xfrm>
            <a:off x="224116" y="456271"/>
            <a:ext cx="11725837" cy="6379888"/>
          </a:xfrm>
          <a:prstGeom prst="rect">
            <a:avLst/>
          </a:prstGeom>
          <a:noFill/>
        </p:spPr>
        <p:txBody>
          <a:bodyPr wrap="square">
            <a:spAutoFit/>
          </a:bodyPr>
          <a:lstStyle/>
          <a:p>
            <a:pPr lvl="0"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Considerando as imagens, bem como o texto verbal (palavras escritas) e as relações estabelecidas com o conhecimento de mundo, infere-se uma possível interpretação que a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marL="270510"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adoção é um gesto de solidariedade, de amor aos animais.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marL="270510"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no dia dedicado à adoção deve ser realizada a adoção de cães.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Todo gênero textual tem uma finalidade comunicativa. Assim, o gênero exerce uma função social dentro desse processo (comunicativo). O texto em estudo, por meio da linguagem verbal e não verbal, evidencia uma intenção de provocar no leitor alguma mudança de atitude, comportamento. Nesse contexto, qual é a finalidade dessa campanha social? </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11.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Nas campanhas sociais, o uso dos verbos é uma característica importante pois contribui para a mensagem que se pretende transmitir, enfatizando uma ideia para alcançar o leitor. Em especial, o modo imperativo é usado, geralmente, com a intenção de persuadir o leitor a realizar uma ação. Retire do texto o verbo que está conjugado no modo imperativo (afirmativo) e justifique seu uso no contexto da campanha.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13455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AD26903-E3E4-53F3-9963-21A8C768DAC2}"/>
              </a:ext>
            </a:extLst>
          </p:cNvPr>
          <p:cNvSpPr txBox="1"/>
          <p:nvPr/>
        </p:nvSpPr>
        <p:spPr>
          <a:xfrm>
            <a:off x="224116" y="456271"/>
            <a:ext cx="11725837" cy="6304226"/>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12.</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Os advérbios são palavras que modificam o verbo, o adjetivo ou outro advérbio, indicando uma circunstância de tempo, intensidade, lugar, negação, afirmação entre outras. Em: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É hoje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expressão destacada estabelece qual circunstância?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Modo.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Lugar.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Tempo.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Afirmação.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mj-lt"/>
              <a:buAutoNum type="alphaUcParenBoth"/>
              <a:tabLst>
                <a:tab pos="180340" algn="l"/>
              </a:tabLs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Intensidade.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13.</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Os </a:t>
            </a:r>
            <a:r>
              <a:rPr lang="pt-BR" sz="24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sinais de pontuação</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são sinais gráficos usados na linguagem escrita para indicar pausas, destaques, entonações, falas, expressões de sentimentos/subjetividade e intenções existentes na linguagem oral, marcando, assim, o ritmo de um texto. No texto II, qual é o sinal de pontuação na expressão: </a:t>
            </a:r>
            <a:r>
              <a:rPr lang="pt-BR" sz="24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hoje!”</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para que ele foi utilizado?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6310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AE65A-DC50-E57C-A8BA-57690072830D}"/>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A6A408F-A579-D482-9C86-73B9F53367D6}"/>
              </a:ext>
            </a:extLst>
          </p:cNvPr>
          <p:cNvGraphicFramePr>
            <a:graphicFrameLocks noGrp="1"/>
          </p:cNvGraphicFramePr>
          <p:nvPr>
            <p:extLst>
              <p:ext uri="{D42A27DB-BD31-4B8C-83A1-F6EECF244321}">
                <p14:modId xmlns:p14="http://schemas.microsoft.com/office/powerpoint/2010/main" val="4294910752"/>
              </p:ext>
            </p:extLst>
          </p:nvPr>
        </p:nvGraphicFramePr>
        <p:xfrm>
          <a:off x="372207" y="774903"/>
          <a:ext cx="11447585" cy="376746"/>
        </p:xfrm>
        <a:graphic>
          <a:graphicData uri="http://schemas.openxmlformats.org/drawingml/2006/table">
            <a:tbl>
              <a:tblPr firstRow="1" firstCol="1" bandRow="1"/>
              <a:tblGrid>
                <a:gridCol w="11447585">
                  <a:extLst>
                    <a:ext uri="{9D8B030D-6E8A-4147-A177-3AD203B41FA5}">
                      <a16:colId xmlns:a16="http://schemas.microsoft.com/office/drawing/2014/main" val="2348466660"/>
                    </a:ext>
                  </a:extLst>
                </a:gridCol>
              </a:tblGrid>
              <a:tr h="355830">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1460312652"/>
                  </a:ext>
                </a:extLst>
              </a:tr>
            </a:tbl>
          </a:graphicData>
        </a:graphic>
      </p:graphicFrame>
      <p:sp>
        <p:nvSpPr>
          <p:cNvPr id="6" name="CaixaDeTexto 5">
            <a:extLst>
              <a:ext uri="{FF2B5EF4-FFF2-40B4-BE49-F238E27FC236}">
                <a16:creationId xmlns:a16="http://schemas.microsoft.com/office/drawing/2014/main" id="{8A2E18C8-7307-3ED0-982D-18A2228778D8}"/>
              </a:ext>
            </a:extLst>
          </p:cNvPr>
          <p:cNvSpPr txBox="1"/>
          <p:nvPr/>
        </p:nvSpPr>
        <p:spPr>
          <a:xfrm>
            <a:off x="372207" y="1161038"/>
            <a:ext cx="11447584" cy="830997"/>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Arial" panose="020B0604020202020204" pitchFamily="34" charset="0"/>
              </a:rPr>
              <a:t>Semana 2</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400" b="1" kern="1800" spc="-4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Sistematizando os conhecimentos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graphicFrame>
        <p:nvGraphicFramePr>
          <p:cNvPr id="3" name="Tabela 2">
            <a:extLst>
              <a:ext uri="{FF2B5EF4-FFF2-40B4-BE49-F238E27FC236}">
                <a16:creationId xmlns:a16="http://schemas.microsoft.com/office/drawing/2014/main" id="{44906519-D800-C2A0-D966-6E1B8E46B9BC}"/>
              </a:ext>
            </a:extLst>
          </p:cNvPr>
          <p:cNvGraphicFramePr>
            <a:graphicFrameLocks noGrp="1"/>
          </p:cNvGraphicFramePr>
          <p:nvPr>
            <p:extLst>
              <p:ext uri="{D42A27DB-BD31-4B8C-83A1-F6EECF244321}">
                <p14:modId xmlns:p14="http://schemas.microsoft.com/office/powerpoint/2010/main" val="3308972449"/>
              </p:ext>
            </p:extLst>
          </p:nvPr>
        </p:nvGraphicFramePr>
        <p:xfrm>
          <a:off x="300490" y="2791809"/>
          <a:ext cx="11447584" cy="1325817"/>
        </p:xfrm>
        <a:graphic>
          <a:graphicData uri="http://schemas.openxmlformats.org/drawingml/2006/table">
            <a:tbl>
              <a:tblPr firstRow="1" bandRow="1">
                <a:tableStyleId>{5C22544A-7EE6-4342-B048-85BDC9FD1C3A}</a:tableStyleId>
              </a:tblPr>
              <a:tblGrid>
                <a:gridCol w="11447584">
                  <a:extLst>
                    <a:ext uri="{9D8B030D-6E8A-4147-A177-3AD203B41FA5}">
                      <a16:colId xmlns:a16="http://schemas.microsoft.com/office/drawing/2014/main" val="4189995043"/>
                    </a:ext>
                  </a:extLst>
                </a:gridCol>
              </a:tblGrid>
              <a:tr h="461665">
                <a:tc>
                  <a:txBody>
                    <a:bodyPr/>
                    <a:lstStyle/>
                    <a:p>
                      <a:pPr algn="just">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Caro(a) estudante, vamos juntos aprender sobre as campanhas sociais educativas? Vamos ver as estratégias reflexivas e convincentes, compreender a função social para o exercício da cidadania, bem como outros elementos. </a:t>
                      </a:r>
                      <a:endParaRPr lang="pt-BR" sz="2400" dirty="0"/>
                    </a:p>
                  </a:txBody>
                  <a:tcPr>
                    <a:solidFill>
                      <a:schemeClr val="accent6">
                        <a:lumMod val="20000"/>
                        <a:lumOff val="80000"/>
                      </a:schemeClr>
                    </a:solidFill>
                  </a:tcPr>
                </a:tc>
                <a:extLst>
                  <a:ext uri="{0D108BD9-81ED-4DB2-BD59-A6C34878D82A}">
                    <a16:rowId xmlns:a16="http://schemas.microsoft.com/office/drawing/2014/main" val="450593555"/>
                  </a:ext>
                </a:extLst>
              </a:tr>
            </a:tbl>
          </a:graphicData>
        </a:graphic>
      </p:graphicFrame>
    </p:spTree>
    <p:extLst>
      <p:ext uri="{BB962C8B-B14F-4D97-AF65-F5344CB8AC3E}">
        <p14:creationId xmlns:p14="http://schemas.microsoft.com/office/powerpoint/2010/main" val="662268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BD0DC-8150-0C8D-0C22-37100C9273BA}"/>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E1923387-EDC0-1B14-741D-397C4D158C9E}"/>
              </a:ext>
            </a:extLst>
          </p:cNvPr>
          <p:cNvSpPr txBox="1"/>
          <p:nvPr/>
        </p:nvSpPr>
        <p:spPr>
          <a:xfrm>
            <a:off x="349623" y="544261"/>
            <a:ext cx="1649506" cy="100668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III</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7" name="Imagem 6" descr="Texto&#10;&#10;Descrição gerada automaticamente com confiança média">
            <a:extLst>
              <a:ext uri="{FF2B5EF4-FFF2-40B4-BE49-F238E27FC236}">
                <a16:creationId xmlns:a16="http://schemas.microsoft.com/office/drawing/2014/main" id="{E9505ADF-2161-EB5E-8409-029131E4A7FF}"/>
              </a:ext>
            </a:extLst>
          </p:cNvPr>
          <p:cNvPicPr>
            <a:picLocks noChangeAspect="1"/>
          </p:cNvPicPr>
          <p:nvPr/>
        </p:nvPicPr>
        <p:blipFill>
          <a:blip r:embed="rId2"/>
          <a:stretch>
            <a:fillRect/>
          </a:stretch>
        </p:blipFill>
        <p:spPr>
          <a:xfrm>
            <a:off x="2393576" y="636493"/>
            <a:ext cx="6963856" cy="5962597"/>
          </a:xfrm>
          <a:prstGeom prst="rect">
            <a:avLst/>
          </a:prstGeom>
        </p:spPr>
      </p:pic>
      <p:sp>
        <p:nvSpPr>
          <p:cNvPr id="9" name="CaixaDeTexto 8">
            <a:extLst>
              <a:ext uri="{FF2B5EF4-FFF2-40B4-BE49-F238E27FC236}">
                <a16:creationId xmlns:a16="http://schemas.microsoft.com/office/drawing/2014/main" id="{66FF3074-C5BA-B808-1698-2871A8C228E6}"/>
              </a:ext>
            </a:extLst>
          </p:cNvPr>
          <p:cNvSpPr txBox="1"/>
          <p:nvPr/>
        </p:nvSpPr>
        <p:spPr>
          <a:xfrm>
            <a:off x="9475694" y="6118318"/>
            <a:ext cx="2429436" cy="480773"/>
          </a:xfrm>
          <a:prstGeom prst="rect">
            <a:avLst/>
          </a:prstGeom>
          <a:noFill/>
        </p:spPr>
        <p:txBody>
          <a:bodyPr wrap="square">
            <a:spAutoFit/>
          </a:bodyPr>
          <a:lstStyle/>
          <a:p>
            <a:pPr algn="ctr">
              <a:lnSpc>
                <a:spcPct val="107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https://rubineia.sp.gov.br/comecamos-hoje-a-semana-nacional-do-meio-ambiente-abordando-o-tema-lixo/. Acesso em: 17 abr. 2024. (Adaptado).</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73401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3A55-AA65-BC49-02F9-AB3653E1F60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B2A72A2-504E-9B64-4E1C-4CFA2DBDC255}"/>
              </a:ext>
            </a:extLst>
          </p:cNvPr>
          <p:cNvSpPr txBox="1"/>
          <p:nvPr/>
        </p:nvSpPr>
        <p:spPr>
          <a:xfrm>
            <a:off x="389792" y="742553"/>
            <a:ext cx="11412415" cy="4891467"/>
          </a:xfrm>
          <a:prstGeom prst="rect">
            <a:avLst/>
          </a:prstGeom>
          <a:noFill/>
        </p:spPr>
        <p:txBody>
          <a:bodyPr wrap="square">
            <a:spAutoFit/>
          </a:bodyPr>
          <a:lstStyle/>
          <a:p>
            <a:pPr>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texto III é uma campanha social que tem por finalidade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promover a mudança de atitude e reciclar o lixo.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descrever a separação correta do lixo.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anunciar um produto para os leitores.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informar sobre as cores das lixeiras.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narrar como se processa o lixo.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considera essa campanha importante para a sociedade? Ela cumpre a sua função social educativa? Justifique.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23473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A76C1-4D33-E9BF-FD37-1EF57DA26E2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CEFEBEC-5B9B-CB6F-8494-C8D8F4635E29}"/>
              </a:ext>
            </a:extLst>
          </p:cNvPr>
          <p:cNvSpPr txBox="1"/>
          <p:nvPr/>
        </p:nvSpPr>
        <p:spPr>
          <a:xfrm>
            <a:off x="179294" y="527884"/>
            <a:ext cx="11788588" cy="5928739"/>
          </a:xfrm>
          <a:prstGeom prst="rect">
            <a:avLst/>
          </a:prstGeom>
          <a:noFill/>
        </p:spPr>
        <p:txBody>
          <a:bodyPr wrap="square">
            <a:spAutoFit/>
          </a:bodyPr>
          <a:lstStyle/>
          <a:p>
            <a:pPr algn="just" fontAlgn="base">
              <a:lnSpc>
                <a:spcPct val="107000"/>
              </a:lnSpc>
              <a:spcAft>
                <a:spcPts val="800"/>
              </a:spcAft>
            </a:pPr>
            <a:r>
              <a:rPr lang="pt-BR" sz="22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16. </a:t>
            </a: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Em relação às características do gênero textual campanha social, marque as afirmativas contempladas no texto III.</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 (   ) Verbo no modo imperativo.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b) (   ) Textos relativamente curtos.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c) (   ) Uso de recursos persuasivos.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 (   ) Uso da linguagem verbal e não verbal.</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 (   ) Elementos gráficos como apoio (desenhos, cores, símbolos...).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17.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Marque a(s) alternativa(s) adequada(s) ao contexto.</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No trecho: “NEM TODO LIXO É LIXO, RECICLE!”, as palavras foram dispostas em duas linhas e em tamanhos de fonte (letras) diferentes com a intencionalidade de</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destacar que tem lixo que pode ser reaproveitado.</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noticiar que todo lixo deve ser reciclado.</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promover a ideia da reciclagem do lixo.</a:t>
            </a:r>
          </a:p>
        </p:txBody>
      </p:sp>
    </p:spTree>
    <p:extLst>
      <p:ext uri="{BB962C8B-B14F-4D97-AF65-F5344CB8AC3E}">
        <p14:creationId xmlns:p14="http://schemas.microsoft.com/office/powerpoint/2010/main" val="213439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A76C1-4D33-E9BF-FD37-1EF57DA26E2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CEFEBEC-5B9B-CB6F-8494-C8D8F4635E29}"/>
              </a:ext>
            </a:extLst>
          </p:cNvPr>
          <p:cNvSpPr txBox="1"/>
          <p:nvPr/>
        </p:nvSpPr>
        <p:spPr>
          <a:xfrm>
            <a:off x="179294" y="527884"/>
            <a:ext cx="11788588" cy="626216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18.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No trecho: “Vamos reciclar, Vamos preservar!”, o uso intencional e repetido do verbo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‘Vamos’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 da 1ª pessoa do plural –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nós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400" b="1" kern="100" dirty="0" err="1">
                <a:effectLst/>
                <a:latin typeface="Arial Narrow" panose="020B0606020202030204" pitchFamily="34" charset="0"/>
                <a:ea typeface="Calibri" panose="020F0502020204030204" pitchFamily="34" charset="0"/>
                <a:cs typeface="Arial" panose="020B0604020202020204" pitchFamily="34" charset="0"/>
              </a:rPr>
              <a:t>mos</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ressaltando um pedido ocorre para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 </a:t>
            </a:r>
            <a:r>
              <a:rPr lang="pt-BR" sz="24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incluir o leitor nas ações de reciclar e preservar.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 </a:t>
            </a:r>
            <a:r>
              <a:rPr lang="pt-BR" sz="24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evidenciar proximidade com o público/leitor.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 </a:t>
            </a:r>
            <a:r>
              <a:rPr lang="pt-BR" sz="24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suscitar uma ideia de engajamento coletivo.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    ) delimitar que todos são obrigados a preservar.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19.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Todo texto precisa ser coeso e coerente, assim, é necessário o trabalho com a articulação das palavras. Em alguns casos, um termo que já foi citado anteriormente pode ser retomado por meio de outro termo que o substitui. No trecho: “Muitas coisas podem ser recicladas, e adotando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essa ideia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população estará ajudando a cooperativa dos catadores.”, a expressão destacada se refere a qual ideia?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2233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AB42CBA-F009-F7F4-3CF8-F95ED9157F89}"/>
              </a:ext>
            </a:extLst>
          </p:cNvPr>
          <p:cNvGraphicFramePr>
            <a:graphicFrameLocks noGrp="1"/>
          </p:cNvGraphicFramePr>
          <p:nvPr>
            <p:extLst>
              <p:ext uri="{D42A27DB-BD31-4B8C-83A1-F6EECF244321}">
                <p14:modId xmlns:p14="http://schemas.microsoft.com/office/powerpoint/2010/main" val="3748450154"/>
              </p:ext>
            </p:extLst>
          </p:nvPr>
        </p:nvGraphicFramePr>
        <p:xfrm>
          <a:off x="372208" y="787404"/>
          <a:ext cx="11447583" cy="404902"/>
        </p:xfrm>
        <a:graphic>
          <a:graphicData uri="http://schemas.openxmlformats.org/drawingml/2006/table">
            <a:tbl>
              <a:tblPr firstRow="1" firstCol="1" bandRow="1"/>
              <a:tblGrid>
                <a:gridCol w="11447583">
                  <a:extLst>
                    <a:ext uri="{9D8B030D-6E8A-4147-A177-3AD203B41FA5}">
                      <a16:colId xmlns:a16="http://schemas.microsoft.com/office/drawing/2014/main" val="253897435"/>
                    </a:ext>
                  </a:extLst>
                </a:gridCol>
              </a:tblGrid>
              <a:tr h="404902">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24709369"/>
                  </a:ext>
                </a:extLst>
              </a:tr>
            </a:tbl>
          </a:graphicData>
        </a:graphic>
      </p:graphicFrame>
      <p:sp>
        <p:nvSpPr>
          <p:cNvPr id="4" name="CaixaDeTexto 3">
            <a:extLst>
              <a:ext uri="{FF2B5EF4-FFF2-40B4-BE49-F238E27FC236}">
                <a16:creationId xmlns:a16="http://schemas.microsoft.com/office/drawing/2014/main" id="{D8F5727F-D6F2-483F-9A5C-620E41161234}"/>
              </a:ext>
            </a:extLst>
          </p:cNvPr>
          <p:cNvSpPr txBox="1"/>
          <p:nvPr/>
        </p:nvSpPr>
        <p:spPr>
          <a:xfrm>
            <a:off x="372208" y="1192306"/>
            <a:ext cx="11447583"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72355040-B094-D003-9A33-5DFC360E622A}"/>
              </a:ext>
            </a:extLst>
          </p:cNvPr>
          <p:cNvSpPr txBox="1"/>
          <p:nvPr/>
        </p:nvSpPr>
        <p:spPr>
          <a:xfrm>
            <a:off x="372207" y="3117945"/>
            <a:ext cx="11447583" cy="3489866"/>
          </a:xfrm>
          <a:prstGeom prst="rect">
            <a:avLst/>
          </a:prstGeom>
          <a:noFill/>
        </p:spPr>
        <p:txBody>
          <a:bodyPr wrap="square">
            <a:spAutoFit/>
          </a:bodyPr>
          <a:lstStyle/>
          <a:p>
            <a:pPr marL="457200" indent="-457200" algn="just">
              <a:lnSpc>
                <a:spcPct val="114000"/>
              </a:lnSpc>
              <a:buAutoNum type="arabicPeriod"/>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Antes de ler os textos, vamos conversar?</a:t>
            </a:r>
          </a:p>
          <a:p>
            <a:pPr algn="just">
              <a:lnSpc>
                <a:spcPct val="114000"/>
              </a:lnSpc>
            </a:pP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indicou algum livro ou filme para alguém? De que forma? Contando, resumidamente, a história?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leu algum artigo científico? Caso já tenha lido, você observou que os artigos científicos têm no início um resumo do assunto/tema a ser tratado no decorrer de todo o artigo?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observou que nesses tipos de textos a linguagem utilizada é a formal?</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fez algum resumo?</a:t>
            </a:r>
          </a:p>
        </p:txBody>
      </p:sp>
      <p:graphicFrame>
        <p:nvGraphicFramePr>
          <p:cNvPr id="3" name="Tabela 2">
            <a:extLst>
              <a:ext uri="{FF2B5EF4-FFF2-40B4-BE49-F238E27FC236}">
                <a16:creationId xmlns:a16="http://schemas.microsoft.com/office/drawing/2014/main" id="{B5F040A5-8764-CD02-EFD9-72472D2E47C0}"/>
              </a:ext>
            </a:extLst>
          </p:cNvPr>
          <p:cNvGraphicFramePr>
            <a:graphicFrameLocks noGrp="1"/>
          </p:cNvGraphicFramePr>
          <p:nvPr>
            <p:extLst>
              <p:ext uri="{D42A27DB-BD31-4B8C-83A1-F6EECF244321}">
                <p14:modId xmlns:p14="http://schemas.microsoft.com/office/powerpoint/2010/main" val="398462179"/>
              </p:ext>
            </p:extLst>
          </p:nvPr>
        </p:nvGraphicFramePr>
        <p:xfrm>
          <a:off x="448235" y="1992525"/>
          <a:ext cx="11299837" cy="905193"/>
        </p:xfrm>
        <a:graphic>
          <a:graphicData uri="http://schemas.openxmlformats.org/drawingml/2006/table">
            <a:tbl>
              <a:tblPr firstRow="1" bandRow="1">
                <a:tableStyleId>{5C22544A-7EE6-4342-B048-85BDC9FD1C3A}</a:tableStyleId>
              </a:tblPr>
              <a:tblGrid>
                <a:gridCol w="11299837">
                  <a:extLst>
                    <a:ext uri="{9D8B030D-6E8A-4147-A177-3AD203B41FA5}">
                      <a16:colId xmlns:a16="http://schemas.microsoft.com/office/drawing/2014/main" val="4189995043"/>
                    </a:ext>
                  </a:extLst>
                </a:gridCol>
              </a:tblGrid>
              <a:tr h="461665">
                <a:tc>
                  <a:txBody>
                    <a:bodyPr/>
                    <a:lstStyle/>
                    <a:p>
                      <a:pPr algn="just">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Caro(a) estudante, nestas duas semanas, vamos aprender sobre o gênero textual Resumo que é a apresentação concisa dos pontos relevantes de um texto. </a:t>
                      </a:r>
                      <a:endParaRPr lang="pt-BR" sz="2400" dirty="0"/>
                    </a:p>
                  </a:txBody>
                  <a:tcPr>
                    <a:solidFill>
                      <a:schemeClr val="accent6">
                        <a:lumMod val="20000"/>
                        <a:lumOff val="80000"/>
                      </a:schemeClr>
                    </a:solidFill>
                  </a:tcPr>
                </a:tc>
                <a:extLst>
                  <a:ext uri="{0D108BD9-81ED-4DB2-BD59-A6C34878D82A}">
                    <a16:rowId xmlns:a16="http://schemas.microsoft.com/office/drawing/2014/main" val="450593555"/>
                  </a:ext>
                </a:extLst>
              </a:tr>
            </a:tbl>
          </a:graphicData>
        </a:graphic>
      </p:graphicFrame>
    </p:spTree>
    <p:extLst>
      <p:ext uri="{BB962C8B-B14F-4D97-AF65-F5344CB8AC3E}">
        <p14:creationId xmlns:p14="http://schemas.microsoft.com/office/powerpoint/2010/main" val="5173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CEAC55C-D71F-DABB-0172-9D6F73BBC2BE}"/>
              </a:ext>
            </a:extLst>
          </p:cNvPr>
          <p:cNvSpPr txBox="1"/>
          <p:nvPr/>
        </p:nvSpPr>
        <p:spPr>
          <a:xfrm>
            <a:off x="331694" y="483204"/>
            <a:ext cx="5934807" cy="461665"/>
          </a:xfrm>
          <a:prstGeom prst="rect">
            <a:avLst/>
          </a:prstGeom>
          <a:noFill/>
        </p:spPr>
        <p:txBody>
          <a:bodyPr wrap="square">
            <a:spAutoFit/>
          </a:bodyPr>
          <a:lstStyle/>
          <a:p>
            <a:r>
              <a:rPr lang="pt-BR" sz="2400" b="1" dirty="0">
                <a:latin typeface="Arial Narrow" panose="020B0606020202030204" pitchFamily="34" charset="0"/>
              </a:rPr>
              <a:t>Conhecendo o gênero textual</a:t>
            </a:r>
          </a:p>
        </p:txBody>
      </p:sp>
      <p:sp>
        <p:nvSpPr>
          <p:cNvPr id="5" name="CaixaDeTexto 4">
            <a:extLst>
              <a:ext uri="{FF2B5EF4-FFF2-40B4-BE49-F238E27FC236}">
                <a16:creationId xmlns:a16="http://schemas.microsoft.com/office/drawing/2014/main" id="{AB15F39B-93EE-8376-4C4B-B054E5971DA8}"/>
              </a:ext>
            </a:extLst>
          </p:cNvPr>
          <p:cNvSpPr txBox="1"/>
          <p:nvPr/>
        </p:nvSpPr>
        <p:spPr>
          <a:xfrm>
            <a:off x="215153" y="944869"/>
            <a:ext cx="11734800" cy="5478423"/>
          </a:xfrm>
          <a:prstGeom prst="rect">
            <a:avLst/>
          </a:prstGeom>
          <a:solidFill>
            <a:schemeClr val="accent1">
              <a:lumMod val="20000"/>
              <a:lumOff val="80000"/>
            </a:schemeClr>
          </a:solidFill>
        </p:spPr>
        <p:txBody>
          <a:bodyPr wrap="square">
            <a:spAutoFit/>
          </a:bodyPr>
          <a:lstStyle/>
          <a:p>
            <a:r>
              <a:rPr lang="pt-BR" sz="2200" b="1" dirty="0">
                <a:latin typeface="Arial Narrow" panose="020B0606020202030204" pitchFamily="34" charset="0"/>
              </a:rPr>
              <a:t>Resumo</a:t>
            </a:r>
          </a:p>
          <a:p>
            <a:r>
              <a:rPr lang="pt-BR" sz="2200" b="1" u="sng" dirty="0">
                <a:latin typeface="Arial Narrow" panose="020B0606020202030204" pitchFamily="34" charset="0"/>
              </a:rPr>
              <a:t>O gênero textual Resumo </a:t>
            </a:r>
            <a:r>
              <a:rPr lang="pt-BR" sz="2200" dirty="0">
                <a:latin typeface="Arial Narrow" panose="020B0606020202030204" pitchFamily="34" charset="0"/>
              </a:rPr>
              <a:t>é uma produção textual que apresenta, de maneira fiel, as ideias presentes em outro texto. Ele tem por finalidade, como o próprio nome diz, resumir para o leitor o conteúdo apresentado no material original. Por isso, esse resumo precisa apresentar uma linguagem concisa e objetiva, além de ser predominantemente impessoal. </a:t>
            </a:r>
          </a:p>
          <a:p>
            <a:pPr algn="r"/>
            <a:r>
              <a:rPr lang="pt-BR" sz="1000" dirty="0">
                <a:latin typeface="Arial Narrow" panose="020B0606020202030204" pitchFamily="34" charset="0"/>
              </a:rPr>
              <a:t>Disponível </a:t>
            </a:r>
            <a:r>
              <a:rPr lang="pt-BR" sz="1000" dirty="0" err="1">
                <a:latin typeface="Arial Narrow" panose="020B0606020202030204" pitchFamily="34" charset="0"/>
              </a:rPr>
              <a:t>em:https</a:t>
            </a:r>
            <a:r>
              <a:rPr lang="pt-BR" sz="1000" dirty="0">
                <a:latin typeface="Arial Narrow" panose="020B0606020202030204" pitchFamily="34" charset="0"/>
              </a:rPr>
              <a:t>://brasilescola.uol.com.br/</a:t>
            </a:r>
            <a:r>
              <a:rPr lang="pt-BR" sz="1000" dirty="0" err="1">
                <a:latin typeface="Arial Narrow" panose="020B0606020202030204" pitchFamily="34" charset="0"/>
              </a:rPr>
              <a:t>redacao</a:t>
            </a:r>
            <a:r>
              <a:rPr lang="pt-BR" sz="1000" dirty="0">
                <a:latin typeface="Arial Narrow" panose="020B0606020202030204" pitchFamily="34" charset="0"/>
              </a:rPr>
              <a:t>/resumo-texto.htm. Acesso em 27 jun. 2024. (Adaptado).</a:t>
            </a:r>
          </a:p>
          <a:p>
            <a:r>
              <a:rPr lang="pt-BR" sz="2200" b="1" dirty="0">
                <a:latin typeface="Arial Narrow" panose="020B0606020202030204" pitchFamily="34" charset="0"/>
              </a:rPr>
              <a:t>O resumo é uma apresentação concisa dos pontos relevantes de um documento </a:t>
            </a:r>
            <a:r>
              <a:rPr lang="pt-BR" sz="2200" dirty="0">
                <a:latin typeface="Arial Narrow" panose="020B0606020202030204" pitchFamily="34" charset="0"/>
              </a:rPr>
              <a:t>e não uma cópia. Geralmente, usam-se estratégias de </a:t>
            </a:r>
            <a:r>
              <a:rPr lang="pt-BR" sz="2200" dirty="0" err="1">
                <a:latin typeface="Arial Narrow" panose="020B0606020202030204" pitchFamily="34" charset="0"/>
              </a:rPr>
              <a:t>impessoalização</a:t>
            </a:r>
            <a:r>
              <a:rPr lang="pt-BR" sz="2200" dirty="0">
                <a:latin typeface="Arial Narrow" panose="020B0606020202030204" pitchFamily="34" charset="0"/>
              </a:rPr>
              <a:t> (uso de terceira pessoa e de voz passiva, por exemplo). Pode-se fazer o resumo de um livro, capítulo, conto, artigo, textos didáticos dentre outros. </a:t>
            </a:r>
          </a:p>
          <a:p>
            <a:r>
              <a:rPr lang="pt-BR" sz="2200" b="1" u="sng" dirty="0">
                <a:latin typeface="Arial Narrow" panose="020B0606020202030204" pitchFamily="34" charset="0"/>
              </a:rPr>
              <a:t>Para se fazer um resumo, é necessário:</a:t>
            </a:r>
          </a:p>
          <a:p>
            <a:r>
              <a:rPr lang="pt-BR" sz="2200" dirty="0">
                <a:latin typeface="Arial Narrow" panose="020B0606020202030204" pitchFamily="34" charset="0"/>
              </a:rPr>
              <a:t>1) compreender claramente o conteúdo, de modo a poder fazer escolhas sem se ater a detalhes, explicações, exemplos, focando nas ideias principais do texto;</a:t>
            </a:r>
          </a:p>
          <a:p>
            <a:r>
              <a:rPr lang="pt-BR" sz="2200" dirty="0">
                <a:latin typeface="Arial Narrow" panose="020B0606020202030204" pitchFamily="34" charset="0"/>
              </a:rPr>
              <a:t>2) organizar as ideias fundamentais do texto original num discurso seu, coeso e coerente;</a:t>
            </a:r>
          </a:p>
          <a:p>
            <a:r>
              <a:rPr lang="pt-BR" sz="2200" dirty="0">
                <a:latin typeface="Arial Narrow" panose="020B0606020202030204" pitchFamily="34" charset="0"/>
              </a:rPr>
              <a:t>3) ser absolutamente fiel às ideias expressas pelo autor; </a:t>
            </a:r>
          </a:p>
          <a:p>
            <a:r>
              <a:rPr lang="pt-BR" sz="2200" dirty="0">
                <a:latin typeface="Arial Narrow" panose="020B0606020202030204" pitchFamily="34" charset="0"/>
              </a:rPr>
              <a:t>4) usar a norma padrão da língua, com vocabulário próprio do resenhista (parafrasear), sem copiar frases ou expressões na íntegra, a não ser as absolutamente necessárias.</a:t>
            </a:r>
          </a:p>
          <a:p>
            <a:pPr algn="r"/>
            <a:r>
              <a:rPr lang="pt-BR" sz="1000" dirty="0">
                <a:latin typeface="Arial Narrow" panose="020B0606020202030204" pitchFamily="34" charset="0"/>
              </a:rPr>
              <a:t>Disponível em: https://www.todamateria.com.br/resumo-de-texto/. Acesso em: 27 jun. 2024. (Adaptado).</a:t>
            </a:r>
          </a:p>
        </p:txBody>
      </p:sp>
    </p:spTree>
    <p:extLst>
      <p:ext uri="{BB962C8B-B14F-4D97-AF65-F5344CB8AC3E}">
        <p14:creationId xmlns:p14="http://schemas.microsoft.com/office/powerpoint/2010/main" val="4001793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AB15F39B-93EE-8376-4C4B-B054E5971DA8}"/>
              </a:ext>
            </a:extLst>
          </p:cNvPr>
          <p:cNvSpPr txBox="1"/>
          <p:nvPr/>
        </p:nvSpPr>
        <p:spPr>
          <a:xfrm>
            <a:off x="228600" y="649034"/>
            <a:ext cx="11734800" cy="5964838"/>
          </a:xfrm>
          <a:prstGeom prst="rect">
            <a:avLst/>
          </a:prstGeom>
          <a:solidFill>
            <a:schemeClr val="accent1">
              <a:lumMod val="20000"/>
              <a:lumOff val="80000"/>
            </a:schemeClr>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Para saber mais!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Tipos de resumos: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1.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Resumo Indicativo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Resume somente os fatos importantes, as principais ideias, sem que haja exemplos oferecidos do texto original. É o tipo de resumo mais pedido nas escolas.</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2.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Resumo Informativo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Resume as informações e/ou dados qualitativos (se refere à qualificação ou à qualidade de determinada coisa ou situação) e quantitativos (método numérico de coleta de dados) expressos no texto original. Se confunde com os fichamentos e geralmente são utilizados em textos acadêmicos.</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3.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Resumo Crítico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Resume as informações do texto original, aos quais são acrescentadas as opiniões do autor e de quem escreve o resumo.</a:t>
            </a:r>
          </a:p>
          <a:p>
            <a:pPr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https://www.todamateria.com.br/resumo-de-texto/. Acesso em: 27 jun. 2024. (Adaptado).</a:t>
            </a:r>
          </a:p>
          <a:p>
            <a:pPr algn="just">
              <a:lnSpc>
                <a:spcPct val="107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gênero textual filme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uma forma de expressão artística que combina elementos visuais, sonoros e narrativos para contar histórias e transmitir mensagens ao público. É uma das formas mais populares de entretenimento e comunicação em todo o mundo. [...] Possui uma estrutura narrativa bem definida, com início, meio e fim. Geralmente, os filmes seguem uma estrutura de três atos, onde são apresentados o conflito inicial, o desenvolvimento da trama e a resolução do conflito.</a:t>
            </a:r>
          </a:p>
          <a:p>
            <a:pPr algn="r"/>
            <a:r>
              <a:rPr lang="pt-BR" sz="1000" dirty="0">
                <a:latin typeface="Arial Narrow" panose="020B0606020202030204" pitchFamily="34" charset="0"/>
              </a:rPr>
              <a:t>Disponível em: https://www.todamateria.com.br/resumo-de-texto/. Acesso em: 27 jun. 2024. (Adaptado).</a:t>
            </a:r>
          </a:p>
        </p:txBody>
      </p:sp>
    </p:spTree>
    <p:extLst>
      <p:ext uri="{BB962C8B-B14F-4D97-AF65-F5344CB8AC3E}">
        <p14:creationId xmlns:p14="http://schemas.microsoft.com/office/powerpoint/2010/main" val="282582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22A491-A19B-2873-49E6-B8CDDC0421D0}"/>
              </a:ext>
            </a:extLst>
          </p:cNvPr>
          <p:cNvSpPr txBox="1"/>
          <p:nvPr/>
        </p:nvSpPr>
        <p:spPr>
          <a:xfrm>
            <a:off x="412376" y="633539"/>
            <a:ext cx="1882589" cy="1006173"/>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 </a:t>
            </a:r>
            <a:endParaRPr lang="pt-BR" sz="1500" b="1"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9A219D73-7A99-6E74-DD10-D000B3DEB045}"/>
              </a:ext>
            </a:extLst>
          </p:cNvPr>
          <p:cNvSpPr txBox="1"/>
          <p:nvPr/>
        </p:nvSpPr>
        <p:spPr>
          <a:xfrm>
            <a:off x="4634754" y="1395029"/>
            <a:ext cx="2294964" cy="489365"/>
          </a:xfrm>
          <a:prstGeom prst="rect">
            <a:avLst/>
          </a:prstGeom>
          <a:noFill/>
        </p:spPr>
        <p:txBody>
          <a:bodyPr wrap="square">
            <a:spAutoFit/>
          </a:bodyPr>
          <a:lstStyle/>
          <a:p>
            <a:pPr algn="ctr">
              <a:lnSpc>
                <a:spcPct val="115000"/>
              </a:lnSpc>
              <a:spcAft>
                <a:spcPts val="800"/>
              </a:spcAft>
            </a:pPr>
            <a:r>
              <a:rPr lang="pt-BR" sz="2400" b="1" i="1" kern="100" dirty="0">
                <a:effectLst/>
                <a:latin typeface="Arial Narrow" panose="020B0606020202030204" pitchFamily="34" charset="0"/>
                <a:ea typeface="Calibri" panose="020F0502020204030204" pitchFamily="34" charset="0"/>
                <a:cs typeface="Arial" panose="020B0604020202020204" pitchFamily="34" charset="0"/>
              </a:rPr>
              <a:t>Central do Brasil</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m 6" descr="Grupo de pessoas em pé&#10;&#10;Descrição gerada automaticamente com confiança média">
            <a:extLst>
              <a:ext uri="{FF2B5EF4-FFF2-40B4-BE49-F238E27FC236}">
                <a16:creationId xmlns:a16="http://schemas.microsoft.com/office/drawing/2014/main" id="{90E49856-206F-E4C0-1A3D-508933464A8B}"/>
              </a:ext>
            </a:extLst>
          </p:cNvPr>
          <p:cNvPicPr>
            <a:picLocks noChangeAspect="1"/>
          </p:cNvPicPr>
          <p:nvPr/>
        </p:nvPicPr>
        <p:blipFill rotWithShape="1">
          <a:blip r:embed="rId2"/>
          <a:srcRect b="5443"/>
          <a:stretch/>
        </p:blipFill>
        <p:spPr bwMode="auto">
          <a:xfrm>
            <a:off x="3391815" y="2013040"/>
            <a:ext cx="4780842" cy="2831919"/>
          </a:xfrm>
          <a:prstGeom prst="rect">
            <a:avLst/>
          </a:prstGeom>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9D703FA3-0568-20A9-9C4B-26E171BE44D6}"/>
              </a:ext>
            </a:extLst>
          </p:cNvPr>
          <p:cNvSpPr txBox="1"/>
          <p:nvPr/>
        </p:nvSpPr>
        <p:spPr>
          <a:xfrm>
            <a:off x="1963270" y="5047472"/>
            <a:ext cx="8265459" cy="830997"/>
          </a:xfrm>
          <a:prstGeom prst="rect">
            <a:avLst/>
          </a:prstGeom>
          <a:noFill/>
        </p:spPr>
        <p:txBody>
          <a:bodyPr wrap="square">
            <a:spAutoFit/>
          </a:bodyPr>
          <a:lstStyle/>
          <a:p>
            <a:r>
              <a:rPr lang="pt-BR" sz="2400" dirty="0">
                <a:latin typeface="Arial Narrow" panose="020B0606020202030204" pitchFamily="34" charset="0"/>
              </a:rPr>
              <a:t>Central do Brasil é uma obra cinematográfica de Walter Salles. Lançada em 1998, a produção segue o estilo </a:t>
            </a:r>
            <a:r>
              <a:rPr lang="pt-BR" sz="2400" dirty="0" err="1">
                <a:latin typeface="Arial Narrow" panose="020B0606020202030204" pitchFamily="34" charset="0"/>
              </a:rPr>
              <a:t>road</a:t>
            </a:r>
            <a:r>
              <a:rPr lang="pt-BR" sz="2400" dirty="0">
                <a:latin typeface="Arial Narrow" panose="020B0606020202030204" pitchFamily="34" charset="0"/>
              </a:rPr>
              <a:t> </a:t>
            </a:r>
            <a:r>
              <a:rPr lang="pt-BR" sz="2400" dirty="0" err="1">
                <a:latin typeface="Arial Narrow" panose="020B0606020202030204" pitchFamily="34" charset="0"/>
              </a:rPr>
              <a:t>movie</a:t>
            </a:r>
            <a:r>
              <a:rPr lang="pt-BR" sz="2400" dirty="0">
                <a:latin typeface="Arial Narrow" panose="020B0606020202030204" pitchFamily="34" charset="0"/>
              </a:rPr>
              <a:t>, ou "filme de estrada".</a:t>
            </a:r>
          </a:p>
        </p:txBody>
      </p:sp>
    </p:spTree>
    <p:extLst>
      <p:ext uri="{BB962C8B-B14F-4D97-AF65-F5344CB8AC3E}">
        <p14:creationId xmlns:p14="http://schemas.microsoft.com/office/powerpoint/2010/main" val="3152133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22A491-A19B-2873-49E6-B8CDDC0421D0}"/>
              </a:ext>
            </a:extLst>
          </p:cNvPr>
          <p:cNvSpPr txBox="1"/>
          <p:nvPr/>
        </p:nvSpPr>
        <p:spPr>
          <a:xfrm>
            <a:off x="179294" y="481139"/>
            <a:ext cx="11788588" cy="5872441"/>
          </a:xfrm>
          <a:prstGeom prst="rect">
            <a:avLst/>
          </a:prstGeom>
          <a:noFill/>
        </p:spPr>
        <p:txBody>
          <a:bodyPr wrap="square">
            <a:spAutoFit/>
          </a:bodyPr>
          <a:lstStyle/>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Uma das características desse filme responsável por trazer a noção de coletividade e contribuir para aflorar a emoção no público é a presença marcante do povo brasileiro em toda a trama.</a:t>
            </a:r>
          </a:p>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Desde o início da história, o povo apresenta-se também como personagem. Isso porque o enredo começa em uma estação de trem, com intensa circulação de gente. São pessoas simples que correm em busca de seus anseios e muitas vezes vêm de lugares longínquos para tentar a vida na capital do Rio de Janeiro.</a:t>
            </a:r>
          </a:p>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Por meio da personagem Dora, uma professora que escreve cartas para pessoas que não aprenderam a ler e escrever, conhecemos fragmentos de histórias de um povo sofrido, mas cheio de sonhos e esperança.</a:t>
            </a:r>
          </a:p>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É ainda nesse contexto que se apresenta o problema do analfabetismo, falta de oportunidades e desigualdade no país.</a:t>
            </a:r>
          </a:p>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Em Central do Brasil, o abandono é tratado de forma evidente e, ao mesmo tempo, sutil. A trama mostra Josué (interpretado pelo estreante Vinícius de Oliveira) e Ana, sua mãe, que dita para Dora (interpretado por Fernanda Montenegro) uma carta que deveria ser endereçada a Jesus, pai do garoto.</a:t>
            </a:r>
          </a:p>
        </p:txBody>
      </p:sp>
    </p:spTree>
    <p:extLst>
      <p:ext uri="{BB962C8B-B14F-4D97-AF65-F5344CB8AC3E}">
        <p14:creationId xmlns:p14="http://schemas.microsoft.com/office/powerpoint/2010/main" val="3741911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22A491-A19B-2873-49E6-B8CDDC0421D0}"/>
              </a:ext>
            </a:extLst>
          </p:cNvPr>
          <p:cNvSpPr txBox="1"/>
          <p:nvPr/>
        </p:nvSpPr>
        <p:spPr>
          <a:xfrm>
            <a:off x="170330" y="772920"/>
            <a:ext cx="11492753" cy="5312160"/>
          </a:xfrm>
          <a:prstGeom prst="rect">
            <a:avLst/>
          </a:prstGeom>
          <a:noFill/>
        </p:spPr>
        <p:txBody>
          <a:bodyPr wrap="square">
            <a:spAutoFit/>
          </a:bodyPr>
          <a:lstStyle/>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O homem mora no interior do nordeste e nunca conheceu o filho, que naquele momento tem 9 anos - aqui já notamos um primeiro abandono.</a:t>
            </a:r>
          </a:p>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Logo que deixa a estação, Ana é atropelada por um ônibus e morre no local. O filho, agora órfão e completamente sozinho, passa a ficar na estação.</a:t>
            </a:r>
          </a:p>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Dora se comove com a situação do garoto e o leva para casa. Lá, ela e sua amiga Irene cuidam de Josué. Entretanto, a professora, que tinha um caráter duvidoso, vende Josué para uma traficante de crianças. Mais uma vez o garoto é então abandonado.</a:t>
            </a:r>
          </a:p>
          <a:p>
            <a:pPr algn="just">
              <a:lnSpc>
                <a:spcPct val="115000"/>
              </a:lnSpc>
              <a:spcAft>
                <a:spcPts val="800"/>
              </a:spcAft>
            </a:pPr>
            <a:r>
              <a:rPr lang="pt-BR" sz="2350" kern="100" dirty="0">
                <a:effectLst/>
                <a:latin typeface="Arial Narrow" panose="020B0606020202030204" pitchFamily="34" charset="0"/>
                <a:ea typeface="Calibri" panose="020F0502020204030204" pitchFamily="34" charset="0"/>
                <a:cs typeface="Arial" panose="020B0604020202020204" pitchFamily="34" charset="0"/>
              </a:rPr>
              <a:t>Arrependida, Dora volta ao local e consegue resgatar Josué. Os dois fogem e iniciam a viagem em busca do pai do menino. [...] Juntos, Josué e Dora desenvolvem uma relação que vai do conflito ao afeto, transformando-os para sempre.</a:t>
            </a:r>
          </a:p>
          <a:p>
            <a:pPr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https://www.culturagenial.com/filme-central-do-brasil/. Acesso em: 6 ago. 2024. (Adaptado).</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46155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0C14C-8CF3-6006-64EE-5ED39B59CA5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E37FCF-7298-7D5D-A97B-33368B32FF13}"/>
              </a:ext>
            </a:extLst>
          </p:cNvPr>
          <p:cNvSpPr txBox="1"/>
          <p:nvPr/>
        </p:nvSpPr>
        <p:spPr>
          <a:xfrm>
            <a:off x="188260" y="516417"/>
            <a:ext cx="11501718" cy="239321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texto I é um </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   ) conto.                                 b) (   ) notícia.                                C) (   ) resumo.</a:t>
            </a:r>
          </a:p>
          <a:p>
            <a:pPr algn="just">
              <a:lnSpc>
                <a:spcPct val="115000"/>
              </a:lnSpc>
              <a:spcAft>
                <a:spcPts val="800"/>
              </a:spcAft>
            </a:pPr>
            <a:endParaRPr lang="pt-BR" sz="22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Qual a finalidade do texto I,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Central do Brasil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Justifique.</a:t>
            </a: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395BC5BC-14D2-B621-E1FD-619C05E28461}"/>
              </a:ext>
            </a:extLst>
          </p:cNvPr>
          <p:cNvSpPr txBox="1"/>
          <p:nvPr/>
        </p:nvSpPr>
        <p:spPr>
          <a:xfrm>
            <a:off x="188260" y="2601195"/>
            <a:ext cx="11501717" cy="3816429"/>
          </a:xfrm>
          <a:prstGeom prst="rect">
            <a:avLst/>
          </a:prstGeom>
          <a:noFill/>
        </p:spPr>
        <p:txBody>
          <a:bodyPr wrap="square">
            <a:spAutoFit/>
          </a:bodyPr>
          <a:lstStyle/>
          <a:p>
            <a:r>
              <a:rPr lang="pt-BR" sz="2200" b="1" dirty="0">
                <a:latin typeface="Arial Narrow" panose="020B0606020202030204" pitchFamily="34" charset="0"/>
              </a:rPr>
              <a:t>4. </a:t>
            </a:r>
            <a:r>
              <a:rPr lang="pt-BR" sz="2200" dirty="0">
                <a:latin typeface="Arial Narrow" panose="020B0606020202030204" pitchFamily="34" charset="0"/>
              </a:rPr>
              <a:t>O gênero textual filme possui elementos da narrativa, sendo um desses elementos o “tempo”, que pode ser </a:t>
            </a:r>
            <a:r>
              <a:rPr lang="pt-BR" sz="2200" b="1" dirty="0">
                <a:latin typeface="Arial Narrow" panose="020B0606020202030204" pitchFamily="34" charset="0"/>
              </a:rPr>
              <a:t>cronológico</a:t>
            </a:r>
            <a:r>
              <a:rPr lang="pt-BR" sz="2200" dirty="0">
                <a:latin typeface="Arial Narrow" panose="020B0606020202030204" pitchFamily="34" charset="0"/>
              </a:rPr>
              <a:t> (mensurável, contado nos calendários, medido pelos relógios) ou </a:t>
            </a:r>
            <a:r>
              <a:rPr lang="pt-BR" sz="2200" b="1" dirty="0">
                <a:latin typeface="Arial Narrow" panose="020B0606020202030204" pitchFamily="34" charset="0"/>
              </a:rPr>
              <a:t>psicológico</a:t>
            </a:r>
            <a:r>
              <a:rPr lang="pt-BR" sz="2200" dirty="0">
                <a:latin typeface="Arial Narrow" panose="020B0606020202030204" pitchFamily="34" charset="0"/>
              </a:rPr>
              <a:t> (que não é material nem mensurável, flui na mente das personagens) para a apresentação dos acontecimentos e ações dessas personagens. No texto I, os acontecimentos, ações são apresentados cronologicamente. Enumere as alternativas de 1 a 6, conforme essa sequência.</a:t>
            </a:r>
          </a:p>
          <a:p>
            <a:r>
              <a:rPr lang="pt-BR" sz="2200" dirty="0">
                <a:latin typeface="Arial Narrow" panose="020B0606020202030204" pitchFamily="34" charset="0"/>
              </a:rPr>
              <a:t>(   ) Atropelamento e morte de Ana.</a:t>
            </a:r>
          </a:p>
          <a:p>
            <a:r>
              <a:rPr lang="pt-BR" sz="2200" dirty="0">
                <a:latin typeface="Arial Narrow" panose="020B0606020202030204" pitchFamily="34" charset="0"/>
              </a:rPr>
              <a:t>(   ) Apresentação de Jesus, o pai de Josué.</a:t>
            </a:r>
          </a:p>
          <a:p>
            <a:r>
              <a:rPr lang="pt-BR" sz="2200" dirty="0">
                <a:latin typeface="Arial Narrow" panose="020B0606020202030204" pitchFamily="34" charset="0"/>
              </a:rPr>
              <a:t>(   ) Apresentação de Josué e de sua mãe, Ana. </a:t>
            </a:r>
          </a:p>
          <a:p>
            <a:r>
              <a:rPr lang="pt-BR" sz="2200" dirty="0">
                <a:latin typeface="Arial Narrow" panose="020B0606020202030204" pitchFamily="34" charset="0"/>
              </a:rPr>
              <a:t>(   ) Dora e Josué partem em busca do pai do garoto.</a:t>
            </a:r>
          </a:p>
          <a:p>
            <a:r>
              <a:rPr lang="pt-BR" sz="2200" dirty="0">
                <a:latin typeface="Arial Narrow" panose="020B0606020202030204" pitchFamily="34" charset="0"/>
              </a:rPr>
              <a:t>(   ) O povo (pessoas) é apresentado como personagem na trama.</a:t>
            </a:r>
          </a:p>
          <a:p>
            <a:r>
              <a:rPr lang="pt-BR" sz="2200" dirty="0">
                <a:latin typeface="Arial Narrow" panose="020B0606020202030204" pitchFamily="34" charset="0"/>
              </a:rPr>
              <a:t>(   ) O abandono é tratado de forma evidente e, ao mesmo tempo, sutil.</a:t>
            </a:r>
          </a:p>
        </p:txBody>
      </p:sp>
    </p:spTree>
    <p:extLst>
      <p:ext uri="{BB962C8B-B14F-4D97-AF65-F5344CB8AC3E}">
        <p14:creationId xmlns:p14="http://schemas.microsoft.com/office/powerpoint/2010/main" val="2250990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0C14C-8CF3-6006-64EE-5ED39B59CA5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95BC5BC-14D2-B621-E1FD-619C05E28461}"/>
              </a:ext>
            </a:extLst>
          </p:cNvPr>
          <p:cNvSpPr txBox="1"/>
          <p:nvPr/>
        </p:nvSpPr>
        <p:spPr>
          <a:xfrm>
            <a:off x="251013" y="539312"/>
            <a:ext cx="11501717" cy="545489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Na produção de um resumo, usam-se estratégias de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impessoalização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(uso de terceira pessoa e de voz passiva, por exemplo). A voz passiva é uma das três vozes verbais. Ela é a voz verbal que indica que o sujeito sofre ou recebe a ação do verbo. No texto I, foram utilizadas estratégias de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impessoalização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Transcreva trechos do texto para justificar a sua resposta.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6.</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Sobre a linguagem do texto I, é correto afirmar que apresenta uma linguagem predominantemente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formal.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técnica.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informal.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científica.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jornalística.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83075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E99FB-C3F1-3917-B3DC-5A9BB18AC22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8B44816-0FF6-B3D1-E6CB-3F6FCC53692F}"/>
              </a:ext>
            </a:extLst>
          </p:cNvPr>
          <p:cNvGraphicFramePr>
            <a:graphicFrameLocks noGrp="1"/>
          </p:cNvGraphicFramePr>
          <p:nvPr>
            <p:extLst>
              <p:ext uri="{D42A27DB-BD31-4B8C-83A1-F6EECF244321}">
                <p14:modId xmlns:p14="http://schemas.microsoft.com/office/powerpoint/2010/main" val="3212859009"/>
              </p:ext>
            </p:extLst>
          </p:nvPr>
        </p:nvGraphicFramePr>
        <p:xfrm>
          <a:off x="402336" y="690208"/>
          <a:ext cx="11420856" cy="393129"/>
        </p:xfrm>
        <a:graphic>
          <a:graphicData uri="http://schemas.openxmlformats.org/drawingml/2006/table">
            <a:tbl>
              <a:tblPr firstRow="1" firstCol="1" bandRow="1"/>
              <a:tblGrid>
                <a:gridCol w="11420856">
                  <a:extLst>
                    <a:ext uri="{9D8B030D-6E8A-4147-A177-3AD203B41FA5}">
                      <a16:colId xmlns:a16="http://schemas.microsoft.com/office/drawing/2014/main" val="1272513238"/>
                    </a:ext>
                  </a:extLst>
                </a:gridCol>
              </a:tblGrid>
              <a:tr h="351694">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3042787146"/>
                  </a:ext>
                </a:extLst>
              </a:tr>
            </a:tbl>
          </a:graphicData>
        </a:graphic>
      </p:graphicFrame>
      <p:sp>
        <p:nvSpPr>
          <p:cNvPr id="3" name="Rectangle 1">
            <a:extLst>
              <a:ext uri="{FF2B5EF4-FFF2-40B4-BE49-F238E27FC236}">
                <a16:creationId xmlns:a16="http://schemas.microsoft.com/office/drawing/2014/main" id="{41B97C2A-B6AF-0325-51E7-072610449BE4}"/>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17A8E2E1-564F-5252-C870-9311D7488E27}"/>
              </a:ext>
            </a:extLst>
          </p:cNvPr>
          <p:cNvSpPr txBox="1"/>
          <p:nvPr/>
        </p:nvSpPr>
        <p:spPr>
          <a:xfrm>
            <a:off x="468920" y="1092616"/>
            <a:ext cx="10754458" cy="451534"/>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Ampliando os conhecimentos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Tabela 3">
            <a:extLst>
              <a:ext uri="{FF2B5EF4-FFF2-40B4-BE49-F238E27FC236}">
                <a16:creationId xmlns:a16="http://schemas.microsoft.com/office/drawing/2014/main" id="{18763D84-D661-0BC9-59C6-660B626E4D3A}"/>
              </a:ext>
            </a:extLst>
          </p:cNvPr>
          <p:cNvGraphicFramePr>
            <a:graphicFrameLocks noGrp="1"/>
          </p:cNvGraphicFramePr>
          <p:nvPr>
            <p:extLst>
              <p:ext uri="{D42A27DB-BD31-4B8C-83A1-F6EECF244321}">
                <p14:modId xmlns:p14="http://schemas.microsoft.com/office/powerpoint/2010/main" val="1675288993"/>
              </p:ext>
            </p:extLst>
          </p:nvPr>
        </p:nvGraphicFramePr>
        <p:xfrm>
          <a:off x="402336" y="1751596"/>
          <a:ext cx="11420855" cy="871434"/>
        </p:xfrm>
        <a:graphic>
          <a:graphicData uri="http://schemas.openxmlformats.org/drawingml/2006/table">
            <a:tbl>
              <a:tblPr firstRow="1" firstCol="1" bandRow="1"/>
              <a:tblGrid>
                <a:gridCol w="11420855">
                  <a:extLst>
                    <a:ext uri="{9D8B030D-6E8A-4147-A177-3AD203B41FA5}">
                      <a16:colId xmlns:a16="http://schemas.microsoft.com/office/drawing/2014/main" val="1702330972"/>
                    </a:ext>
                  </a:extLst>
                </a:gridCol>
              </a:tblGrid>
              <a:tr h="871434">
                <a:tc>
                  <a:txBody>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Caro(a) estudante, continuando nossos estudos sobre o gênero textual resumo, vamos ver agora o resumo de uma peça teatral do autor Ariano Suassuna: Auto da Compadecida.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18233670"/>
                  </a:ext>
                </a:extLst>
              </a:tr>
            </a:tbl>
          </a:graphicData>
        </a:graphic>
      </p:graphicFrame>
      <p:graphicFrame>
        <p:nvGraphicFramePr>
          <p:cNvPr id="16" name="Tabela 15">
            <a:extLst>
              <a:ext uri="{FF2B5EF4-FFF2-40B4-BE49-F238E27FC236}">
                <a16:creationId xmlns:a16="http://schemas.microsoft.com/office/drawing/2014/main" id="{511CA92D-F6E0-90A2-03A4-FAFBD5B99F4E}"/>
              </a:ext>
            </a:extLst>
          </p:cNvPr>
          <p:cNvGraphicFramePr>
            <a:graphicFrameLocks noGrp="1"/>
          </p:cNvGraphicFramePr>
          <p:nvPr>
            <p:extLst>
              <p:ext uri="{D42A27DB-BD31-4B8C-83A1-F6EECF244321}">
                <p14:modId xmlns:p14="http://schemas.microsoft.com/office/powerpoint/2010/main" val="51255957"/>
              </p:ext>
            </p:extLst>
          </p:nvPr>
        </p:nvGraphicFramePr>
        <p:xfrm>
          <a:off x="402337" y="3102864"/>
          <a:ext cx="11420854" cy="3356547"/>
        </p:xfrm>
        <a:graphic>
          <a:graphicData uri="http://schemas.openxmlformats.org/drawingml/2006/table">
            <a:tbl>
              <a:tblPr firstRow="1" firstCol="1" bandRow="1"/>
              <a:tblGrid>
                <a:gridCol w="11420854">
                  <a:extLst>
                    <a:ext uri="{9D8B030D-6E8A-4147-A177-3AD203B41FA5}">
                      <a16:colId xmlns:a16="http://schemas.microsoft.com/office/drawing/2014/main" val="1425001258"/>
                    </a:ext>
                  </a:extLst>
                </a:gridCol>
              </a:tblGrid>
              <a:tr h="0">
                <a:tc>
                  <a:txBody>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teatral, ou dramático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gênero textual produzido para ser representado (encenado). Eles são, portanto, peças de teatro escritas por dramaturgos e dirigidos por produtores teatrais e, em sua maioria, fazem parte do gênero narrativo.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tabLst>
                          <a:tab pos="457200" algn="l"/>
                        </a:tabLs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texto teatral apresenta enredo, personagens, tempo, espaço e pode estar dividido em atos, que representam os diversos momentos da ação, por exemplo, a mudança de cenário e/ou de personagens. [...] Nos textos teatrais, geralmente não existe um narrador, fator que o difere dos textos narrativos.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Estrutura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do texto dramático:</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(divisão do texto);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Cenas; Rubricas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(instruções do dramaturgo);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Falas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das personagens.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https://www.todamateria.com.br/texto-teatral/.  Acesso em:  ago. 2024.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501479977"/>
                  </a:ext>
                </a:extLst>
              </a:tr>
            </a:tbl>
          </a:graphicData>
        </a:graphic>
      </p:graphicFrame>
    </p:spTree>
    <p:extLst>
      <p:ext uri="{BB962C8B-B14F-4D97-AF65-F5344CB8AC3E}">
        <p14:creationId xmlns:p14="http://schemas.microsoft.com/office/powerpoint/2010/main" val="3955094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E328C-E022-A8F1-70D9-2DF0219263D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B87CE5F-FD08-F6D0-6B5E-6EF3FD18BA45}"/>
              </a:ext>
            </a:extLst>
          </p:cNvPr>
          <p:cNvSpPr txBox="1"/>
          <p:nvPr/>
        </p:nvSpPr>
        <p:spPr>
          <a:xfrm>
            <a:off x="363071" y="446134"/>
            <a:ext cx="1905000" cy="1006686"/>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II</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686BEC54-933A-7143-56DB-B18C1007B741}"/>
              </a:ext>
            </a:extLst>
          </p:cNvPr>
          <p:cNvSpPr txBox="1"/>
          <p:nvPr/>
        </p:nvSpPr>
        <p:spPr>
          <a:xfrm>
            <a:off x="2514599" y="6345872"/>
            <a:ext cx="5706035" cy="217367"/>
          </a:xfrm>
          <a:prstGeom prst="rect">
            <a:avLst/>
          </a:prstGeom>
          <a:noFill/>
        </p:spPr>
        <p:txBody>
          <a:bodyPr wrap="square">
            <a:spAutoFit/>
          </a:bodyPr>
          <a:lstStyle/>
          <a:p>
            <a:pPr algn="ctr">
              <a:lnSpc>
                <a:spcPct val="107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https://www.professorjeanrodrigues.com.br/2023/05/atividade-de-portugues-sobre-o-genero.html/. Acesso em: 8 ago. 2024.</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45340BB2-FD81-68D6-8C24-76576B2BEB39}"/>
              </a:ext>
            </a:extLst>
          </p:cNvPr>
          <p:cNvSpPr txBox="1"/>
          <p:nvPr/>
        </p:nvSpPr>
        <p:spPr>
          <a:xfrm>
            <a:off x="2034988" y="1452820"/>
            <a:ext cx="8301318" cy="472822"/>
          </a:xfrm>
          <a:prstGeom prst="rect">
            <a:avLst/>
          </a:prstGeom>
          <a:noFill/>
        </p:spPr>
        <p:txBody>
          <a:bodyPr wrap="square">
            <a:spAutoFit/>
          </a:bodyPr>
          <a:lstStyle/>
          <a:p>
            <a:pPr algn="ctr">
              <a:lnSpc>
                <a:spcPct val="115000"/>
              </a:lnSpc>
              <a:spcAft>
                <a:spcPts val="800"/>
              </a:spcAft>
            </a:pPr>
            <a:r>
              <a:rPr lang="pt-BR" sz="2300" b="1" i="1" kern="100" dirty="0">
                <a:effectLst/>
                <a:latin typeface="Arial Narrow" panose="020B0606020202030204" pitchFamily="34" charset="0"/>
                <a:ea typeface="Calibri" panose="020F0502020204030204" pitchFamily="34" charset="0"/>
                <a:cs typeface="Arial" panose="020B0604020202020204" pitchFamily="34" charset="0"/>
              </a:rPr>
              <a:t>Resumo da peça teatral: Auto da Compadecida, de Ariano Suassuna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m 6" descr="Desenho de pessoa colorido&#10;&#10;Descrição gerada automaticamente com confiança média">
            <a:extLst>
              <a:ext uri="{FF2B5EF4-FFF2-40B4-BE49-F238E27FC236}">
                <a16:creationId xmlns:a16="http://schemas.microsoft.com/office/drawing/2014/main" id="{C2FE7D08-EA3D-640C-4837-08B375B9EA74}"/>
              </a:ext>
            </a:extLst>
          </p:cNvPr>
          <p:cNvPicPr>
            <a:picLocks noChangeAspect="1"/>
          </p:cNvPicPr>
          <p:nvPr/>
        </p:nvPicPr>
        <p:blipFill>
          <a:blip r:embed="rId2"/>
          <a:stretch>
            <a:fillRect/>
          </a:stretch>
        </p:blipFill>
        <p:spPr>
          <a:xfrm>
            <a:off x="4065493" y="2016686"/>
            <a:ext cx="3043519" cy="4243194"/>
          </a:xfrm>
          <a:prstGeom prst="rect">
            <a:avLst/>
          </a:prstGeom>
        </p:spPr>
      </p:pic>
    </p:spTree>
    <p:extLst>
      <p:ext uri="{BB962C8B-B14F-4D97-AF65-F5344CB8AC3E}">
        <p14:creationId xmlns:p14="http://schemas.microsoft.com/office/powerpoint/2010/main" val="10018317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1877-F956-0787-EF9F-82FB20615F4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5B14F0E-B749-B6C0-9FEF-33FB830C6F5C}"/>
              </a:ext>
            </a:extLst>
          </p:cNvPr>
          <p:cNvSpPr txBox="1"/>
          <p:nvPr/>
        </p:nvSpPr>
        <p:spPr>
          <a:xfrm>
            <a:off x="188259" y="676836"/>
            <a:ext cx="11779623" cy="5767669"/>
          </a:xfrm>
          <a:prstGeom prst="rect">
            <a:avLst/>
          </a:prstGeom>
          <a:noFill/>
        </p:spPr>
        <p:txBody>
          <a:bodyPr wrap="square">
            <a:spAutoFit/>
          </a:bodyPr>
          <a:lstStyle/>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João Grilo e Chicó são os amigos inseparáveis que protagonizarão a história vivida no sertão nordestino. Assolados pela fome, pela aridez, pela seca, pela violência e pela pobreza, tentando sobreviver num ambiente hostil e miserável, os dois amigos usam da inteligência e da esperteza para contornarem os problemas.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história começa com a morte do cachorro da mulher do padeiro. Enquanto o cão estava vivo, a senhora, apaixonada pelo animal, tentou de todas as maneiras convencer o padre a benzê-lo.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Os dois funcionários da padaria do marido - os espertos João Grilo e Chicó - também embarcaram no desafio e intercederam pelo cão junto ao padre. De nada adiantou tamanho esforço, para desgraça da dona o cachorro morreu afinal sem ser benzido.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Convencida de que era necessário enterrar o animal com pompa e circunstância, a bela senhora tem a ajuda novamente dos espertos João Grilo e Chicó para tentar persuadir o padre a realizar o velório.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Depois de alguma hesitação o padre fecha negócio com João Grilo pensando nas moedas que receberia. [...] Mostrando-se também corrompível pelo dinheiro, o bispo faz vista grossa à situação.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33019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1877-F956-0787-EF9F-82FB20615F4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5B14F0E-B749-B6C0-9FEF-33FB830C6F5C}"/>
              </a:ext>
            </a:extLst>
          </p:cNvPr>
          <p:cNvSpPr txBox="1"/>
          <p:nvPr/>
        </p:nvSpPr>
        <p:spPr>
          <a:xfrm>
            <a:off x="188259" y="676836"/>
            <a:ext cx="11779623" cy="5767669"/>
          </a:xfrm>
          <a:prstGeom prst="rect">
            <a:avLst/>
          </a:prstGeom>
          <a:noFill/>
        </p:spPr>
        <p:txBody>
          <a:bodyPr wrap="square">
            <a:spAutoFit/>
          </a:bodyPr>
          <a:lstStyle/>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meio do negócio a cidade é invadida pelo perigoso bando do cangaceiro Severino. O bando mata praticamente todos (o bispo, o padre, o sacristão, o padeiro e a mulher). [...]</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truque da gaita benta não se sustenta durante muito tempo e logo João Grilo acaba sendo morto pelos cangaceiros. Já no céu, todos os personagens se encontram. Chegada a hora do juízo final, Nossa Senhora intercede por cada um dos personagens.</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Os considerados com difícil salvação (o padre, o bispo, o sacristão, o padeiro e a sua mulher) seguem direto para o purgatório.</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surpresa surge quando os respectivos religiosos são enviados direto para o purgatório enquanto Severino e o seu capanga, alegadamente criminosos, são mandados para o paraíso. Nossa Senhora consegue defender a tese de que os capangas eram naturalmente bons, mas foram corrompidos pelo sistema.</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João Grilo, por sua vez, recebe a graça de voltar para o seu próprio corpo. Quando regressa à Terra, acorda e assiste o seu enterro, feito pelo melhor amigo Chicó.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1105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1877-F956-0787-EF9F-82FB20615F4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5B14F0E-B749-B6C0-9FEF-33FB830C6F5C}"/>
              </a:ext>
            </a:extLst>
          </p:cNvPr>
          <p:cNvSpPr txBox="1"/>
          <p:nvPr/>
        </p:nvSpPr>
        <p:spPr>
          <a:xfrm>
            <a:off x="206186" y="497542"/>
            <a:ext cx="11779623" cy="1572290"/>
          </a:xfrm>
          <a:prstGeom prst="rect">
            <a:avLst/>
          </a:prstGeom>
          <a:noFill/>
        </p:spPr>
        <p:txBody>
          <a:bodyPr wrap="square">
            <a:spAutoFit/>
          </a:bodyPr>
          <a:lstStyle/>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Chicó, por sua vez, havia prometido à Nossa Senhora que entregaria todo o dinheiro que tinha à Igreja caso João Grilo sobrevivesse. Como o milagre acontece, depois de muita hesitação os dois amigos fazem a devida doação prometida.</a:t>
            </a: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https://www.culturagenial.com/auto-da-compadecida/. Acesso em: 8 ago. 2024. (Adaptado).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723D4384-F1A7-7A8F-DE83-91C8E706676F}"/>
              </a:ext>
            </a:extLst>
          </p:cNvPr>
          <p:cNvSpPr txBox="1"/>
          <p:nvPr/>
        </p:nvSpPr>
        <p:spPr>
          <a:xfrm>
            <a:off x="268941" y="1971221"/>
            <a:ext cx="11716868" cy="472514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7.</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Justifique porque podemos afirmar que o texto II é um resumo.</a:t>
            </a:r>
          </a:p>
          <a:p>
            <a:pPr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8.</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As personagens teatrais são classificadas conforme sua importância na peça: personagens principais (protagonistas), secundárias (menor importância que as protagonistas) e figurantes (não são tão fundamentais quanto as outras personagens, mas dão sustentação à trama). Quais são as protagonistas dessa peça que aparecem no resumo? E as secundários?</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Qual a temática dessa peça teatral? </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300" b="1" dirty="0">
                <a:effectLst/>
                <a:latin typeface="Arial Narrow" panose="020B0606020202030204" pitchFamily="34" charset="0"/>
                <a:ea typeface="Calibri" panose="020F0502020204030204" pitchFamily="34" charset="0"/>
                <a:cs typeface="Arial" panose="020B0604020202020204" pitchFamily="34" charset="0"/>
              </a:rPr>
              <a:t>10.</a:t>
            </a:r>
            <a:r>
              <a:rPr lang="pt-BR" sz="2300" dirty="0">
                <a:effectLst/>
                <a:latin typeface="Arial Narrow" panose="020B0606020202030204" pitchFamily="34" charset="0"/>
                <a:ea typeface="Calibri" panose="020F0502020204030204" pitchFamily="34" charset="0"/>
                <a:cs typeface="Arial" panose="020B0604020202020204" pitchFamily="34" charset="0"/>
              </a:rPr>
              <a:t> Onde ocorre a história?</a:t>
            </a:r>
            <a:endParaRPr lang="pt-BR" sz="2300" dirty="0">
              <a:latin typeface="Arial Narrow" panose="020B0606020202030204" pitchFamily="34" charset="0"/>
            </a:endParaRPr>
          </a:p>
        </p:txBody>
      </p:sp>
    </p:spTree>
    <p:extLst>
      <p:ext uri="{BB962C8B-B14F-4D97-AF65-F5344CB8AC3E}">
        <p14:creationId xmlns:p14="http://schemas.microsoft.com/office/powerpoint/2010/main" val="2141650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1877-F956-0787-EF9F-82FB20615F4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5B14F0E-B749-B6C0-9FEF-33FB830C6F5C}"/>
              </a:ext>
            </a:extLst>
          </p:cNvPr>
          <p:cNvSpPr txBox="1"/>
          <p:nvPr/>
        </p:nvSpPr>
        <p:spPr>
          <a:xfrm>
            <a:off x="286871" y="587189"/>
            <a:ext cx="11707905" cy="609917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contexto social é um conjunto de fatores sociais que caracterizam uma determinada sociedade, tais como o tipo de ambiente, tipo de linguagem, classe social, condições econômicas, nível de escolaridade, relações humanas etc., que estão relacionados com a integração do sujeito em seu meio de vivência, ou seja, em seu meio social. Identifique o(s) trecho(s) textual(</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is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que melhor caracteriza(m) a corrupção do ser humano pelo dinheiro.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   ) “Mostrando-se também corrompível pelo dinheiro, o bispo faz vista grossa à situação.”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   ) “os dois amigos usam da inteligência e da esperteza para contornarem os problemas.”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   ) “Como o milagre acontece, depois de muita hesitação os dois amigos fazem a devida doação prometida.”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   ) “Depois de alguma hesitação o padre fecha negócio com João Grilo pensando nas moedas que receberia.”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   ) “Enquanto o cão estava vivo, a senhora, apaixonada pelo animal, tentou de todas as maneiras convencer o padre a benzê-lo.”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12787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4CD67-7A77-1F10-1046-C4D3FE794C1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D0E33A2-4934-BF0F-9F9E-69350CFDB137}"/>
              </a:ext>
            </a:extLst>
          </p:cNvPr>
          <p:cNvSpPr txBox="1"/>
          <p:nvPr/>
        </p:nvSpPr>
        <p:spPr>
          <a:xfrm>
            <a:off x="358588" y="2001910"/>
            <a:ext cx="11348421" cy="914033"/>
          </a:xfrm>
          <a:prstGeom prst="rect">
            <a:avLst/>
          </a:prstGeom>
          <a:solidFill>
            <a:schemeClr val="accent6">
              <a:lumMod val="20000"/>
              <a:lumOff val="80000"/>
            </a:schemeClr>
          </a:solid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Caro(a) estudante, vamos sistematizar nossos conhecimentos sobre o gênero textual resumo? Desta vez, o resumo de um artigo científico.</a:t>
            </a:r>
            <a:endParaRPr lang="pt-BR" sz="18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9A06562F-480B-63B6-56CC-8F8EC0A8B78E}"/>
              </a:ext>
            </a:extLst>
          </p:cNvPr>
          <p:cNvGraphicFramePr>
            <a:graphicFrameLocks noGrp="1"/>
          </p:cNvGraphicFramePr>
          <p:nvPr>
            <p:extLst>
              <p:ext uri="{D42A27DB-BD31-4B8C-83A1-F6EECF244321}">
                <p14:modId xmlns:p14="http://schemas.microsoft.com/office/powerpoint/2010/main" val="1958021488"/>
              </p:ext>
            </p:extLst>
          </p:nvPr>
        </p:nvGraphicFramePr>
        <p:xfrm>
          <a:off x="377414" y="867556"/>
          <a:ext cx="11437172" cy="426276"/>
        </p:xfrm>
        <a:graphic>
          <a:graphicData uri="http://schemas.openxmlformats.org/drawingml/2006/table">
            <a:tbl>
              <a:tblPr firstRow="1" firstCol="1" bandRow="1"/>
              <a:tblGrid>
                <a:gridCol w="11437172">
                  <a:extLst>
                    <a:ext uri="{9D8B030D-6E8A-4147-A177-3AD203B41FA5}">
                      <a16:colId xmlns:a16="http://schemas.microsoft.com/office/drawing/2014/main" val="1218929179"/>
                    </a:ext>
                  </a:extLst>
                </a:gridCol>
              </a:tblGrid>
              <a:tr h="426276">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3798945635"/>
                  </a:ext>
                </a:extLst>
              </a:tr>
            </a:tbl>
          </a:graphicData>
        </a:graphic>
      </p:graphicFrame>
      <p:sp>
        <p:nvSpPr>
          <p:cNvPr id="5" name="CaixaDeTexto 4">
            <a:extLst>
              <a:ext uri="{FF2B5EF4-FFF2-40B4-BE49-F238E27FC236}">
                <a16:creationId xmlns:a16="http://schemas.microsoft.com/office/drawing/2014/main" id="{F9A9996A-0993-A752-86FE-5F328327C1F2}"/>
              </a:ext>
            </a:extLst>
          </p:cNvPr>
          <p:cNvSpPr txBox="1"/>
          <p:nvPr/>
        </p:nvSpPr>
        <p:spPr>
          <a:xfrm>
            <a:off x="358588" y="1466911"/>
            <a:ext cx="3962400" cy="446276"/>
          </a:xfrm>
          <a:prstGeom prst="rect">
            <a:avLst/>
          </a:prstGeom>
          <a:noFill/>
        </p:spPr>
        <p:txBody>
          <a:bodyPr wrap="square">
            <a:spAutoFit/>
          </a:bodyPr>
          <a:lstStyle/>
          <a:p>
            <a:pPr marL="0" marR="0" lvl="0" indent="0" algn="just" defTabSz="914400" rtl="0" eaLnBrk="1" fontAlgn="auto" latinLnBrk="0" hangingPunct="1">
              <a:spcBef>
                <a:spcPts val="0"/>
              </a:spcBef>
              <a:spcAft>
                <a:spcPts val="0"/>
              </a:spcAft>
              <a:buClrTx/>
              <a:buSzTx/>
              <a:buFontTx/>
              <a:buNone/>
              <a:tabLst/>
              <a:defRPr/>
            </a:pPr>
            <a:r>
              <a:rPr kumimoji="0" lang="pt-BR" sz="2300" b="1" i="0" u="none" strike="noStrike" kern="1800" cap="none" spc="-4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Sistematizando os conhecimentos </a:t>
            </a:r>
            <a:endParaRPr kumimoji="0" lang="pt-BR" sz="23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ela 2">
            <a:extLst>
              <a:ext uri="{FF2B5EF4-FFF2-40B4-BE49-F238E27FC236}">
                <a16:creationId xmlns:a16="http://schemas.microsoft.com/office/drawing/2014/main" id="{78A778F1-91A2-A4AE-4A12-9EF4CE3E320E}"/>
              </a:ext>
            </a:extLst>
          </p:cNvPr>
          <p:cNvGraphicFramePr>
            <a:graphicFrameLocks noGrp="1"/>
          </p:cNvGraphicFramePr>
          <p:nvPr>
            <p:extLst>
              <p:ext uri="{D42A27DB-BD31-4B8C-83A1-F6EECF244321}">
                <p14:modId xmlns:p14="http://schemas.microsoft.com/office/powerpoint/2010/main" val="568484079"/>
              </p:ext>
            </p:extLst>
          </p:nvPr>
        </p:nvGraphicFramePr>
        <p:xfrm>
          <a:off x="377415" y="3413506"/>
          <a:ext cx="11329594" cy="2049590"/>
        </p:xfrm>
        <a:graphic>
          <a:graphicData uri="http://schemas.openxmlformats.org/drawingml/2006/table">
            <a:tbl>
              <a:tblPr firstRow="1" firstCol="1" bandRow="1"/>
              <a:tblGrid>
                <a:gridCol w="11329594">
                  <a:extLst>
                    <a:ext uri="{9D8B030D-6E8A-4147-A177-3AD203B41FA5}">
                      <a16:colId xmlns:a16="http://schemas.microsoft.com/office/drawing/2014/main" val="52177319"/>
                    </a:ext>
                  </a:extLst>
                </a:gridCol>
              </a:tblGrid>
              <a:tr h="0">
                <a:tc>
                  <a:txBody>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gênero textual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científico</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possui uma estrutura específica, com seções como resumo, introdução, metodologia, resultados, discussão e conclusão. Ele é utilizado para apresentar/expor os resultados de uma pesquisa científica de forma clara e objetiva.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https://aulanotadez.com.br/</a:t>
                      </a:r>
                      <a:r>
                        <a:rPr lang="pt-BR" sz="10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glossario</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/o-que-e-</a:t>
                      </a:r>
                      <a:r>
                        <a:rPr lang="pt-BR" sz="10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genero</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-textual-cientifico/. Acesso em: 5 ago. 2024.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46016735"/>
                  </a:ext>
                </a:extLst>
              </a:tr>
            </a:tbl>
          </a:graphicData>
        </a:graphic>
      </p:graphicFrame>
    </p:spTree>
    <p:extLst>
      <p:ext uri="{BB962C8B-B14F-4D97-AF65-F5344CB8AC3E}">
        <p14:creationId xmlns:p14="http://schemas.microsoft.com/office/powerpoint/2010/main" val="2980105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BADBA3-2035-5234-0A98-94CEB6349EA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8FD029E-7660-6B50-BF7E-81B0B9BD7A82}"/>
              </a:ext>
            </a:extLst>
          </p:cNvPr>
          <p:cNvSpPr txBox="1"/>
          <p:nvPr/>
        </p:nvSpPr>
        <p:spPr>
          <a:xfrm>
            <a:off x="367553" y="571748"/>
            <a:ext cx="1479175" cy="948208"/>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166E3102-F305-FB66-4BF4-DEC342B03D50}"/>
              </a:ext>
            </a:extLst>
          </p:cNvPr>
          <p:cNvSpPr txBox="1"/>
          <p:nvPr/>
        </p:nvSpPr>
        <p:spPr>
          <a:xfrm>
            <a:off x="98611" y="1519956"/>
            <a:ext cx="11725836" cy="5074851"/>
          </a:xfrm>
          <a:prstGeom prst="rect">
            <a:avLst/>
          </a:prstGeom>
          <a:noFill/>
        </p:spPr>
        <p:txBody>
          <a:bodyPr wrap="square">
            <a:spAutoFit/>
          </a:bodyPr>
          <a:lstStyle/>
          <a:p>
            <a:pPr algn="ctr">
              <a:lnSpc>
                <a:spcPct val="115000"/>
              </a:lnSpc>
              <a:spcAft>
                <a:spcPts val="800"/>
              </a:spcAft>
            </a:pPr>
            <a:r>
              <a:rPr lang="pt-BR" sz="2300" b="1" i="1" kern="100" dirty="0">
                <a:effectLst/>
                <a:latin typeface="Arial Narrow" panose="020B0606020202030204" pitchFamily="34" charset="0"/>
                <a:ea typeface="Calibri" panose="020F0502020204030204" pitchFamily="34" charset="0"/>
                <a:cs typeface="Arial" panose="020B0604020202020204" pitchFamily="34" charset="0"/>
              </a:rPr>
              <a:t>Percepção de dificuldades de leitura e escrita por ingressantes universitários que não passaram pelo vestibular</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pt-BR" sz="23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RESUMO</a:t>
            </a:r>
          </a:p>
          <a:p>
            <a:pPr algn="just">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dirty="0">
                <a:effectLst/>
                <a:latin typeface="Arial Narrow" panose="020B0606020202030204" pitchFamily="34" charset="0"/>
                <a:ea typeface="Calibri" panose="020F0502020204030204" pitchFamily="34" charset="0"/>
                <a:cs typeface="Arial" panose="020B0604020202020204" pitchFamily="34" charset="0"/>
              </a:rPr>
              <a:t>Este artigo apresenta os resultados de um levantamento das dificuldades de escrita e leitura apontadas por alunos ingressantes do curso </a:t>
            </a:r>
            <a:r>
              <a:rPr lang="pt-BR" sz="2300" dirty="0" err="1">
                <a:effectLst/>
                <a:latin typeface="Arial Narrow" panose="020B0606020202030204" pitchFamily="34" charset="0"/>
                <a:ea typeface="Calibri" panose="020F0502020204030204" pitchFamily="34" charset="0"/>
                <a:cs typeface="Arial" panose="020B0604020202020204" pitchFamily="34" charset="0"/>
              </a:rPr>
              <a:t>ProFIS</a:t>
            </a:r>
            <a:r>
              <a:rPr lang="pt-BR" sz="2300" dirty="0">
                <a:effectLst/>
                <a:latin typeface="Arial Narrow" panose="020B0606020202030204" pitchFamily="34" charset="0"/>
                <a:ea typeface="Calibri" panose="020F0502020204030204" pitchFamily="34" charset="0"/>
                <a:cs typeface="Arial" panose="020B0604020202020204" pitchFamily="34" charset="0"/>
              </a:rPr>
              <a:t>, da Unicamp, nos anos 2012, 2014, 2016, 2018 e 2020. Para isso, foram examinadas as respostas dadas à seguinte pergunta: “Quais são suas dificuldades no campo da leitura e da escrita? Especifique”. A sistematização e análise das respostas dos alunos aponta maior ocorrência de dificuldades de escrita em relação às de leitura. Dentre as dificuldades de escrita assinaladas, há predominância de questões relacionadas ao planejamento e elaboração do texto dissertativo argumentativo, com destaque para o uso da pontuação. </a:t>
            </a:r>
            <a:endParaRPr lang="pt-BR" sz="2300" dirty="0">
              <a:latin typeface="Arial Narrow" panose="020B0606020202030204" pitchFamily="34" charset="0"/>
            </a:endParaRPr>
          </a:p>
        </p:txBody>
      </p:sp>
    </p:spTree>
    <p:extLst>
      <p:ext uri="{BB962C8B-B14F-4D97-AF65-F5344CB8AC3E}">
        <p14:creationId xmlns:p14="http://schemas.microsoft.com/office/powerpoint/2010/main" val="642266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BADBA3-2035-5234-0A98-94CEB6349EA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66E3102-F305-FB66-4BF4-DEC342B03D50}"/>
              </a:ext>
            </a:extLst>
          </p:cNvPr>
          <p:cNvSpPr txBox="1"/>
          <p:nvPr/>
        </p:nvSpPr>
        <p:spPr>
          <a:xfrm>
            <a:off x="98611" y="610571"/>
            <a:ext cx="11663083" cy="3124573"/>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Dentre as dificuldades de leitura, há predominância da dificuldade de compreensão, desde o léxico até textos menos familiares, além da falta de atenção na hora de ler. Esses resultados são relevantes para uma melhor compreensão do contexto sociolinguístico desses alunos, enquanto representantes de grupos sociais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minoritarizados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 dos modos de reprodução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metapragmáticas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escolarizadas da escrita.</a:t>
            </a:r>
          </a:p>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Palavras-chave: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leitura; escrita; letramento; letramento escolar;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ProFIS.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p>
          <a:p>
            <a:pPr algn="r">
              <a:lnSpc>
                <a:spcPct val="107000"/>
              </a:lnSpc>
              <a:spcAft>
                <a:spcPts val="800"/>
              </a:spcAft>
            </a:pPr>
            <a:r>
              <a:rPr lang="pt-BR" sz="1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https://www.scielo.br/j/delta/a/kwWRgR5nsmYnzY4NxVVQZsQ/?</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lang</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pt</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5 ago. 2024.</a:t>
            </a:r>
            <a:endParaRPr lang="pt-BR" sz="2200" dirty="0">
              <a:latin typeface="Arial Narrow" panose="020B0606020202030204" pitchFamily="34" charset="0"/>
            </a:endParaRPr>
          </a:p>
        </p:txBody>
      </p:sp>
      <p:sp>
        <p:nvSpPr>
          <p:cNvPr id="3" name="CaixaDeTexto 2">
            <a:extLst>
              <a:ext uri="{FF2B5EF4-FFF2-40B4-BE49-F238E27FC236}">
                <a16:creationId xmlns:a16="http://schemas.microsoft.com/office/drawing/2014/main" id="{F267527D-AD23-9C27-8BBA-37896125D0C1}"/>
              </a:ext>
            </a:extLst>
          </p:cNvPr>
          <p:cNvSpPr txBox="1"/>
          <p:nvPr/>
        </p:nvSpPr>
        <p:spPr>
          <a:xfrm>
            <a:off x="188259" y="4000275"/>
            <a:ext cx="11663083" cy="2247154"/>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12.</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texto I é o resumo do artigo científico</a:t>
            </a:r>
            <a:r>
              <a:rPr lang="pt-BR" sz="2300" b="1" i="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Percepção de dificuldades de leitura e escrita por ingressantes universitários que não passaram pelo vestibular”. Identifique qual o propósito comunicativo desse artigo científico.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narrar as dificuldades de estudantes no campo da leitura e da escrita.</a:t>
            </a:r>
          </a:p>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apresentar/discutir conhecimentos e resultados sobre o campo da leitura e da escrita.</a:t>
            </a:r>
          </a:p>
        </p:txBody>
      </p:sp>
    </p:spTree>
    <p:extLst>
      <p:ext uri="{BB962C8B-B14F-4D97-AF65-F5344CB8AC3E}">
        <p14:creationId xmlns:p14="http://schemas.microsoft.com/office/powerpoint/2010/main" val="4118352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2DB11-016D-30CA-B7BC-34D9FB6D3E6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6774C9F-EF39-7514-7387-1C0CC10FA94D}"/>
              </a:ext>
            </a:extLst>
          </p:cNvPr>
          <p:cNvSpPr txBox="1"/>
          <p:nvPr/>
        </p:nvSpPr>
        <p:spPr>
          <a:xfrm>
            <a:off x="188259" y="728805"/>
            <a:ext cx="11636188" cy="5400389"/>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Qual o assunto/tema apresentado no resumo e que será tratado no decorrer do artigo?</a:t>
            </a:r>
          </a:p>
          <a:p>
            <a:pPr algn="just">
              <a:lnSpc>
                <a:spcPct val="107000"/>
              </a:lnSpc>
              <a:spcAft>
                <a:spcPts val="800"/>
              </a:spcAft>
            </a:pPr>
            <a:r>
              <a:rPr lang="pt-BR" sz="2300" kern="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Todo artigo científico parte de uma pergunta (questionamento) que o autor busca responder no decorrer do artigo. Qual é o questionamento desse artigo apresentado no resumo?  </a:t>
            </a:r>
          </a:p>
          <a:p>
            <a:pPr algn="just">
              <a:lnSpc>
                <a:spcPct val="107000"/>
              </a:lnSpc>
              <a:spcAft>
                <a:spcPts val="800"/>
              </a:spcAft>
            </a:pP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15. 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 tipologia textual predominante no texto é 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   ) injuntiva (injunção): ensina ou instrui sobre algo com o objetivo de levar a uma ação.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   ) narrativa (narração): conta uma história incluindo tempo, espaço e personagens envolvidos.</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   ) descritiva (descrição): descreve uma pessoa, um objeto, um local, um acontecimento.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   ) expositiva (exposição): apresenta um conceito, uma ideia, ou informa sobre algo.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   ) dissertativa (dissertação): defende uma ideia e expõe uma opinião por meio de argumentações. </a:t>
            </a:r>
          </a:p>
        </p:txBody>
      </p:sp>
    </p:spTree>
    <p:extLst>
      <p:ext uri="{BB962C8B-B14F-4D97-AF65-F5344CB8AC3E}">
        <p14:creationId xmlns:p14="http://schemas.microsoft.com/office/powerpoint/2010/main" val="2328186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DAA8-7907-7FC4-4070-5379BC94501A}"/>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F99C600-85C6-C3FD-AF79-C6DCB54DDEAF}"/>
              </a:ext>
            </a:extLst>
          </p:cNvPr>
          <p:cNvGraphicFramePr>
            <a:graphicFrameLocks noGrp="1"/>
          </p:cNvGraphicFramePr>
          <p:nvPr>
            <p:extLst>
              <p:ext uri="{D42A27DB-BD31-4B8C-83A1-F6EECF244321}">
                <p14:modId xmlns:p14="http://schemas.microsoft.com/office/powerpoint/2010/main" val="3042628849"/>
              </p:ext>
            </p:extLst>
          </p:nvPr>
        </p:nvGraphicFramePr>
        <p:xfrm>
          <a:off x="422031" y="698557"/>
          <a:ext cx="11339663" cy="395137"/>
        </p:xfrm>
        <a:graphic>
          <a:graphicData uri="http://schemas.openxmlformats.org/drawingml/2006/table">
            <a:tbl>
              <a:tblPr firstRow="1" firstCol="1" bandRow="1"/>
              <a:tblGrid>
                <a:gridCol w="11339663">
                  <a:extLst>
                    <a:ext uri="{9D8B030D-6E8A-4147-A177-3AD203B41FA5}">
                      <a16:colId xmlns:a16="http://schemas.microsoft.com/office/drawing/2014/main" val="719476189"/>
                    </a:ext>
                  </a:extLst>
                </a:gridCol>
              </a:tblGrid>
              <a:tr h="39513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10516035"/>
                  </a:ext>
                </a:extLst>
              </a:tr>
            </a:tbl>
          </a:graphicData>
        </a:graphic>
      </p:graphicFrame>
      <p:sp>
        <p:nvSpPr>
          <p:cNvPr id="4" name="CaixaDeTexto 3">
            <a:extLst>
              <a:ext uri="{FF2B5EF4-FFF2-40B4-BE49-F238E27FC236}">
                <a16:creationId xmlns:a16="http://schemas.microsoft.com/office/drawing/2014/main" id="{BE6948EA-9AC5-BE58-EA82-17C188382F47}"/>
              </a:ext>
            </a:extLst>
          </p:cNvPr>
          <p:cNvSpPr txBox="1"/>
          <p:nvPr/>
        </p:nvSpPr>
        <p:spPr>
          <a:xfrm>
            <a:off x="422031" y="1166791"/>
            <a:ext cx="11418277" cy="904094"/>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Semana 1</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7" name="Retângulo: Cantos Arredondados 6">
            <a:extLst>
              <a:ext uri="{FF2B5EF4-FFF2-40B4-BE49-F238E27FC236}">
                <a16:creationId xmlns:a16="http://schemas.microsoft.com/office/drawing/2014/main" id="{BBBFECD5-9CE3-D8A9-35FF-BF5C45620D9D}"/>
              </a:ext>
            </a:extLst>
          </p:cNvPr>
          <p:cNvSpPr/>
          <p:nvPr/>
        </p:nvSpPr>
        <p:spPr>
          <a:xfrm>
            <a:off x="304800" y="2231520"/>
            <a:ext cx="11535508" cy="802343"/>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Olá, estudante, vamos conhecer um pouco sobre o gênero textual Crônica? São textos curtos que, geralmente, cativam o leitor. Aprecie a leitura e bons estudos! </a:t>
            </a:r>
            <a:endParaRPr lang="pt-BR"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9AFB81CA-5535-1CE1-79C1-11F40659C2C8}"/>
              </a:ext>
            </a:extLst>
          </p:cNvPr>
          <p:cNvSpPr txBox="1"/>
          <p:nvPr/>
        </p:nvSpPr>
        <p:spPr>
          <a:xfrm>
            <a:off x="226186" y="3364913"/>
            <a:ext cx="11535508" cy="2588786"/>
          </a:xfrm>
          <a:prstGeom prst="rect">
            <a:avLst/>
          </a:prstGeom>
          <a:noFill/>
        </p:spPr>
        <p:txBody>
          <a:bodyPr wrap="square">
            <a:spAutoFit/>
          </a:bodyPr>
          <a:lstStyle/>
          <a:p>
            <a:pPr marL="457200" indent="-457200" algn="just">
              <a:lnSpc>
                <a:spcPct val="115000"/>
              </a:lnSpc>
              <a:spcAft>
                <a:spcPts val="800"/>
              </a:spcAft>
              <a:buAutoNum type="arabicPeriod"/>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Antes de ler os textos, vamos conversar?</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gosta de ler?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sabia que nós podemos ler crônicas em jornais, revistas ou em blogs da internet?</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leu alguma crônica? Gostou?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recomendaria alguma crônica ou autor aos(às) seus (as) colegas? Por quê?</a:t>
            </a:r>
          </a:p>
        </p:txBody>
      </p:sp>
    </p:spTree>
    <p:extLst>
      <p:ext uri="{BB962C8B-B14F-4D97-AF65-F5344CB8AC3E}">
        <p14:creationId xmlns:p14="http://schemas.microsoft.com/office/powerpoint/2010/main" val="3815048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351A-EE2E-253B-0379-4E8A0CD89DA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29023948-76ED-D6C9-8F13-5A2125821A40}"/>
              </a:ext>
            </a:extLst>
          </p:cNvPr>
          <p:cNvSpPr txBox="1"/>
          <p:nvPr/>
        </p:nvSpPr>
        <p:spPr>
          <a:xfrm>
            <a:off x="219636" y="707321"/>
            <a:ext cx="609600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1184275" algn="l"/>
              </a:tabLst>
            </a:pPr>
            <a:r>
              <a:rPr kumimoji="0" lang="pt-BR" altLang="pt-BR" sz="2400" b="1"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Arial" panose="020B0604020202020204" pitchFamily="34" charset="0"/>
              </a:rPr>
              <a:t>Conhecendo o gênero textual</a:t>
            </a:r>
            <a:endParaRPr kumimoji="0" lang="pt-BR" altLang="pt-BR" sz="2400" b="0" i="0" u="none" strike="noStrike" cap="none" normalizeH="0" baseline="0" dirty="0">
              <a:ln>
                <a:noFill/>
              </a:ln>
              <a:solidFill>
                <a:schemeClr val="tx1"/>
              </a:solidFill>
              <a:effectLst/>
            </a:endParaRPr>
          </a:p>
        </p:txBody>
      </p:sp>
      <p:graphicFrame>
        <p:nvGraphicFramePr>
          <p:cNvPr id="9" name="Tabela 8">
            <a:extLst>
              <a:ext uri="{FF2B5EF4-FFF2-40B4-BE49-F238E27FC236}">
                <a16:creationId xmlns:a16="http://schemas.microsoft.com/office/drawing/2014/main" id="{737C30EA-44E5-811D-417B-E9F75D1DB582}"/>
              </a:ext>
            </a:extLst>
          </p:cNvPr>
          <p:cNvGraphicFramePr>
            <a:graphicFrameLocks noGrp="1"/>
          </p:cNvGraphicFramePr>
          <p:nvPr>
            <p:extLst>
              <p:ext uri="{D42A27DB-BD31-4B8C-83A1-F6EECF244321}">
                <p14:modId xmlns:p14="http://schemas.microsoft.com/office/powerpoint/2010/main" val="331046480"/>
              </p:ext>
            </p:extLst>
          </p:nvPr>
        </p:nvGraphicFramePr>
        <p:xfrm>
          <a:off x="363071" y="1168986"/>
          <a:ext cx="11465858" cy="5181537"/>
        </p:xfrm>
        <a:graphic>
          <a:graphicData uri="http://schemas.openxmlformats.org/drawingml/2006/table">
            <a:tbl>
              <a:tblPr firstRow="1" firstCol="1" bandRow="1"/>
              <a:tblGrid>
                <a:gridCol w="11465858">
                  <a:extLst>
                    <a:ext uri="{9D8B030D-6E8A-4147-A177-3AD203B41FA5}">
                      <a16:colId xmlns:a16="http://schemas.microsoft.com/office/drawing/2014/main" val="1846980241"/>
                    </a:ext>
                  </a:extLst>
                </a:gridCol>
              </a:tblGrid>
              <a:tr h="5070449">
                <a:tc>
                  <a:txBody>
                    <a:bodyPr/>
                    <a:lstStyle/>
                    <a:p>
                      <a:pPr algn="just">
                        <a:lnSpc>
                          <a:spcPct val="115000"/>
                        </a:lnSpc>
                        <a:spcAft>
                          <a:spcPts val="800"/>
                        </a:spcAft>
                      </a:pPr>
                      <a:r>
                        <a:rPr lang="pt-BR" sz="2200" b="1" u="sng"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Crônica</a:t>
                      </a:r>
                      <a:r>
                        <a:rPr lang="pt-BR" sz="2200" b="1"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é um gênero textual discursivo curto que narra situações cotidianas da vida urbana. É um gênero textual típico dos séculos XIX, XX e XXI, normalmente sendo encontrado em jornais, revistas, blogs etc. A crônica é caracterizada como um gênero pertencente ao campo do jornalismo, pois é veiculada em jornais, revistas ou plataformas digitais voltadas para a comunicação de grande alcance. As modalidades mais comuns de crônica são a </a:t>
                      </a:r>
                      <a:r>
                        <a:rPr lang="pt-BR" sz="2200" u="sng"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crônica narrativa</a:t>
                      </a: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e a </a:t>
                      </a:r>
                      <a:r>
                        <a:rPr lang="pt-BR" sz="2200" u="sng"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crônica argumentativa</a:t>
                      </a: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A </a:t>
                      </a:r>
                      <a:r>
                        <a:rPr lang="pt-BR" sz="2200" b="1" u="sng"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crônica narrativa</a:t>
                      </a:r>
                      <a:r>
                        <a:rPr lang="pt-BR" sz="2200" u="sng"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apresenta personagens, enredo, espaço, tempo e narrador. A </a:t>
                      </a:r>
                      <a:r>
                        <a:rPr lang="pt-BR" sz="2200" b="1" u="sng"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crônica argumentativa</a:t>
                      </a: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apresenta elementos cotidianos para iniciar uma discussão acerca de uma temática de relevância social e, sendo assim, ela é predominantemente argumentativa, com alguns elementos narrativos e descritivos.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Principais Características: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Symbol" panose="05050102010706020507" pitchFamily="18" charset="2"/>
                        <a:buChar char=""/>
                      </a:pP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temática voltada ao cotidiano;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Symbol" panose="05050102010706020507" pitchFamily="18" charset="2"/>
                        <a:buChar char=""/>
                      </a:pP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marcas de humor em alguns textos;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Symbol" panose="05050102010706020507" pitchFamily="18" charset="2"/>
                        <a:buChar char=""/>
                      </a:pP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linguagem predominantemente informal, conferindo maior proximidade com o leitor;</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Symbol" panose="05050102010706020507" pitchFamily="18" charset="2"/>
                        <a:buChar char=""/>
                      </a:pPr>
                      <a:r>
                        <a:rPr lang="pt-BR" sz="22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publicação em veículos de comunicação como jornais e revistas ou mídias digitais.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417945672"/>
                  </a:ext>
                </a:extLst>
              </a:tr>
            </a:tbl>
          </a:graphicData>
        </a:graphic>
      </p:graphicFrame>
    </p:spTree>
    <p:extLst>
      <p:ext uri="{BB962C8B-B14F-4D97-AF65-F5344CB8AC3E}">
        <p14:creationId xmlns:p14="http://schemas.microsoft.com/office/powerpoint/2010/main" val="254409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351A-EE2E-253B-0379-4E8A0CD89DA3}"/>
            </a:ext>
          </a:extLst>
        </p:cNvPr>
        <p:cNvGrpSpPr/>
        <p:nvPr/>
      </p:nvGrpSpPr>
      <p:grpSpPr>
        <a:xfrm>
          <a:off x="0" y="0"/>
          <a:ext cx="0" cy="0"/>
          <a:chOff x="0" y="0"/>
          <a:chExt cx="0" cy="0"/>
        </a:xfrm>
      </p:grpSpPr>
      <p:graphicFrame>
        <p:nvGraphicFramePr>
          <p:cNvPr id="9" name="Tabela 8">
            <a:extLst>
              <a:ext uri="{FF2B5EF4-FFF2-40B4-BE49-F238E27FC236}">
                <a16:creationId xmlns:a16="http://schemas.microsoft.com/office/drawing/2014/main" id="{737C30EA-44E5-811D-417B-E9F75D1DB582}"/>
              </a:ext>
            </a:extLst>
          </p:cNvPr>
          <p:cNvGraphicFramePr>
            <a:graphicFrameLocks noGrp="1"/>
          </p:cNvGraphicFramePr>
          <p:nvPr>
            <p:extLst>
              <p:ext uri="{D42A27DB-BD31-4B8C-83A1-F6EECF244321}">
                <p14:modId xmlns:p14="http://schemas.microsoft.com/office/powerpoint/2010/main" val="481357562"/>
              </p:ext>
            </p:extLst>
          </p:nvPr>
        </p:nvGraphicFramePr>
        <p:xfrm>
          <a:off x="206188" y="810399"/>
          <a:ext cx="11604811" cy="1654895"/>
        </p:xfrm>
        <a:graphic>
          <a:graphicData uri="http://schemas.openxmlformats.org/drawingml/2006/table">
            <a:tbl>
              <a:tblPr firstRow="1" firstCol="1" bandRow="1"/>
              <a:tblGrid>
                <a:gridCol w="11604811">
                  <a:extLst>
                    <a:ext uri="{9D8B030D-6E8A-4147-A177-3AD203B41FA5}">
                      <a16:colId xmlns:a16="http://schemas.microsoft.com/office/drawing/2014/main" val="1846980241"/>
                    </a:ext>
                  </a:extLst>
                </a:gridCol>
              </a:tblGrid>
              <a:tr h="1654895">
                <a:tc>
                  <a:txBody>
                    <a:bodyPr/>
                    <a:lstStyle/>
                    <a:p>
                      <a:pPr algn="just">
                        <a:lnSpc>
                          <a:spcPct val="115000"/>
                        </a:lnSpc>
                        <a:spcAft>
                          <a:spcPts val="800"/>
                        </a:spcAft>
                      </a:pPr>
                      <a:r>
                        <a:rPr lang="pt-BR" sz="23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Em síntese, </a:t>
                      </a:r>
                      <a:r>
                        <a:rPr lang="pt-BR" sz="2300" b="1" u="sng"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a crônica argumentativa</a:t>
                      </a:r>
                      <a:r>
                        <a:rPr lang="pt-BR" sz="2300" kern="1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 é um texto híbrido, com a presença de elementos narrativos junto de argumentos. Assim, estruturalmente, a crônica argumentativa é organizada em introdução, desenvolvimento e conclusão.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r"/>
                      <a:r>
                        <a:rPr lang="pt-BR" sz="10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Disponível em: https://brasilescola.uol.com.br/</a:t>
                      </a:r>
                      <a:r>
                        <a:rPr lang="pt-BR" sz="1000" dirty="0" err="1">
                          <a:solidFill>
                            <a:srgbClr val="1F3864"/>
                          </a:solidFill>
                          <a:effectLst/>
                          <a:latin typeface="Arial Narrow" panose="020B0606020202030204" pitchFamily="34" charset="0"/>
                          <a:ea typeface="Calibri" panose="020F0502020204030204" pitchFamily="34" charset="0"/>
                          <a:cs typeface="Arial" panose="020B0604020202020204" pitchFamily="34" charset="0"/>
                        </a:rPr>
                        <a:t>redacao</a:t>
                      </a:r>
                      <a:r>
                        <a:rPr lang="pt-BR" sz="1000" dirty="0">
                          <a:solidFill>
                            <a:srgbClr val="1F3864"/>
                          </a:solidFill>
                          <a:effectLst/>
                          <a:latin typeface="Arial Narrow" panose="020B0606020202030204" pitchFamily="34" charset="0"/>
                          <a:ea typeface="Calibri" panose="020F0502020204030204" pitchFamily="34" charset="0"/>
                          <a:cs typeface="Arial" panose="020B0604020202020204" pitchFamily="34" charset="0"/>
                        </a:rPr>
                        <a:t>/a-cronica.htm. Acesso em: 12 ago. 2024. (Adaptado).</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417945672"/>
                  </a:ext>
                </a:extLst>
              </a:tr>
            </a:tbl>
          </a:graphicData>
        </a:graphic>
      </p:graphicFrame>
      <p:graphicFrame>
        <p:nvGraphicFramePr>
          <p:cNvPr id="2" name="Tabela 1">
            <a:extLst>
              <a:ext uri="{FF2B5EF4-FFF2-40B4-BE49-F238E27FC236}">
                <a16:creationId xmlns:a16="http://schemas.microsoft.com/office/drawing/2014/main" id="{D412A5E3-FBC2-E413-B7EF-A3ACA311D69B}"/>
              </a:ext>
            </a:extLst>
          </p:cNvPr>
          <p:cNvGraphicFramePr>
            <a:graphicFrameLocks noGrp="1"/>
          </p:cNvGraphicFramePr>
          <p:nvPr>
            <p:extLst>
              <p:ext uri="{D42A27DB-BD31-4B8C-83A1-F6EECF244321}">
                <p14:modId xmlns:p14="http://schemas.microsoft.com/office/powerpoint/2010/main" val="1695977084"/>
              </p:ext>
            </p:extLst>
          </p:nvPr>
        </p:nvGraphicFramePr>
        <p:xfrm>
          <a:off x="206188" y="2933948"/>
          <a:ext cx="11533092" cy="947770"/>
        </p:xfrm>
        <a:graphic>
          <a:graphicData uri="http://schemas.openxmlformats.org/drawingml/2006/table">
            <a:tbl>
              <a:tblPr firstRow="1" bandRow="1">
                <a:tableStyleId>{5C22544A-7EE6-4342-B048-85BDC9FD1C3A}</a:tableStyleId>
              </a:tblPr>
              <a:tblGrid>
                <a:gridCol w="11533092">
                  <a:extLst>
                    <a:ext uri="{9D8B030D-6E8A-4147-A177-3AD203B41FA5}">
                      <a16:colId xmlns:a16="http://schemas.microsoft.com/office/drawing/2014/main" val="1143748158"/>
                    </a:ext>
                  </a:extLst>
                </a:gridCol>
              </a:tblGrid>
              <a:tr h="947770">
                <a:tc>
                  <a:txBody>
                    <a:bodyPr/>
                    <a:lstStyle/>
                    <a:p>
                      <a:pPr indent="449580" algn="just">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Olá, estudante! Nestas duas semanas, nossos estudos serão sobre um gênero narrativo bem legal, a crônica. Vamos lá?  </a:t>
                      </a:r>
                      <a:endParaRPr lang="pt-BR" dirty="0"/>
                    </a:p>
                  </a:txBody>
                  <a:tcPr>
                    <a:solidFill>
                      <a:schemeClr val="accent6">
                        <a:lumMod val="20000"/>
                        <a:lumOff val="80000"/>
                      </a:schemeClr>
                    </a:solidFill>
                  </a:tcPr>
                </a:tc>
                <a:extLst>
                  <a:ext uri="{0D108BD9-81ED-4DB2-BD59-A6C34878D82A}">
                    <a16:rowId xmlns:a16="http://schemas.microsoft.com/office/drawing/2014/main" val="2563923428"/>
                  </a:ext>
                </a:extLst>
              </a:tr>
            </a:tbl>
          </a:graphicData>
        </a:graphic>
      </p:graphicFrame>
      <p:sp>
        <p:nvSpPr>
          <p:cNvPr id="4" name="CaixaDeTexto 3">
            <a:extLst>
              <a:ext uri="{FF2B5EF4-FFF2-40B4-BE49-F238E27FC236}">
                <a16:creationId xmlns:a16="http://schemas.microsoft.com/office/drawing/2014/main" id="{46DAD924-1B9F-D113-55E0-A10C45A2683E}"/>
              </a:ext>
            </a:extLst>
          </p:cNvPr>
          <p:cNvSpPr txBox="1"/>
          <p:nvPr/>
        </p:nvSpPr>
        <p:spPr>
          <a:xfrm>
            <a:off x="206188" y="4092107"/>
            <a:ext cx="1559859" cy="84324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1184275" algn="l"/>
              </a:tabLst>
              <a:defRPr/>
            </a:pPr>
            <a:r>
              <a:rPr kumimoji="0" lang="pt-BR" altLang="pt-BR" sz="23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Leia o texto.</a:t>
            </a:r>
            <a:endParaRPr kumimoji="0" lang="pt-BR" altLang="pt-BR" sz="10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Texto I </a:t>
            </a:r>
            <a:endParaRPr lang="pt-BR" dirty="0"/>
          </a:p>
        </p:txBody>
      </p:sp>
      <p:sp>
        <p:nvSpPr>
          <p:cNvPr id="7" name="CaixaDeTexto 6">
            <a:extLst>
              <a:ext uri="{FF2B5EF4-FFF2-40B4-BE49-F238E27FC236}">
                <a16:creationId xmlns:a16="http://schemas.microsoft.com/office/drawing/2014/main" id="{667234F0-7A08-B197-83C2-9D5FEAFF64FD}"/>
              </a:ext>
            </a:extLst>
          </p:cNvPr>
          <p:cNvSpPr txBox="1"/>
          <p:nvPr/>
        </p:nvSpPr>
        <p:spPr>
          <a:xfrm>
            <a:off x="206188" y="4819622"/>
            <a:ext cx="11533092" cy="1465529"/>
          </a:xfrm>
          <a:prstGeom prst="rect">
            <a:avLst/>
          </a:prstGeom>
          <a:noFill/>
        </p:spPr>
        <p:txBody>
          <a:bodyPr wrap="square">
            <a:spAutoFit/>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Outro de Elevador</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Luís Fernando Veríssimo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r>
              <a:rPr lang="pt-BR" sz="2300" dirty="0">
                <a:effectLst/>
                <a:latin typeface="Arial Narrow" panose="020B0606020202030204" pitchFamily="34" charset="0"/>
                <a:ea typeface="Calibri" panose="020F0502020204030204" pitchFamily="34" charset="0"/>
                <a:cs typeface="Arial" panose="020B0604020202020204" pitchFamily="34" charset="0"/>
              </a:rPr>
              <a:t>"Ascende" dizia o ascensorista. Depois: "Eleva-se". "Para cima". "Para o alto". "Escalando". </a:t>
            </a:r>
            <a:endParaRPr lang="pt-BR" sz="2300" dirty="0">
              <a:latin typeface="Arial Narrow" panose="020B0606020202030204" pitchFamily="34" charset="0"/>
            </a:endParaRPr>
          </a:p>
        </p:txBody>
      </p:sp>
    </p:spTree>
    <p:extLst>
      <p:ext uri="{BB962C8B-B14F-4D97-AF65-F5344CB8AC3E}">
        <p14:creationId xmlns:p14="http://schemas.microsoft.com/office/powerpoint/2010/main" val="2750830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88BEED46-F313-AAE6-FC42-EFDADA11AF6C}"/>
              </a:ext>
            </a:extLst>
          </p:cNvPr>
          <p:cNvSpPr txBox="1"/>
          <p:nvPr/>
        </p:nvSpPr>
        <p:spPr>
          <a:xfrm>
            <a:off x="363071" y="756969"/>
            <a:ext cx="11465858" cy="4598503"/>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Quando perguntavam "Sobe ou desce?" respondia "A primeira alternativa". Depois dizia "Descende", "Ruma para baixo", "Cai controladamente", "A segunda alternativa"... "Gosto de improvisar", justificava-se. Mas como toda arte tende para o excesso, chegou ao preciosismo. Quando perguntavam "Sobe?" respondia "É o que veremos..." ou então "Como a Virgem Maria". Desce? "Dei" Nem todo o mundo compreendia, mas alguns o instigavam. Quando comentavam que devia ser uma chatice trabalhar em elevador ele não respondia "tem seus altos e baixos", como esperavam, respondia, criticamente, que era melhor do que trabalhar em escada, ou que não se importava embora o seu sonho fosse, um dia, comandar alguma coisa que andasse para os lados... E quando ele perdeu o emprego porque substituíram o elevador antigo do prédio por um moderno, automático, daqueles que têm música ambiental, disse: "Era só me pedirem ― eu também canto!"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https://www.culturagenial.com/</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cronicas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-curtas-com-</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interpretacao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21 ago. 2024.</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08534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5A977-B7EE-0B46-5556-38CAE833EF3E}"/>
            </a:ext>
          </a:extLst>
        </p:cNvPr>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78F68149-EA18-D784-E9EB-4AF670236F8F}"/>
              </a:ext>
            </a:extLst>
          </p:cNvPr>
          <p:cNvSpPr/>
          <p:nvPr/>
        </p:nvSpPr>
        <p:spPr>
          <a:xfrm>
            <a:off x="242047" y="636494"/>
            <a:ext cx="11636187" cy="1891553"/>
          </a:xfrm>
          <a:prstGeom prst="roundRect">
            <a:avLst/>
          </a:prstGeom>
          <a:solidFill>
            <a:srgbClr val="E7C3EB"/>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90170" algn="just">
              <a:lnSpc>
                <a:spcPct val="107000"/>
              </a:lnSpc>
              <a:spcAft>
                <a:spcPts val="800"/>
              </a:spcAft>
            </a:pPr>
            <a:r>
              <a:rPr lang="pt-BR" sz="2200" b="1" u="sng" kern="100" dirty="0" err="1">
                <a:effectLst/>
                <a:latin typeface="Arial Narrow" panose="020B0606020202030204" pitchFamily="34" charset="0"/>
                <a:ea typeface="Calibri" panose="020F0502020204030204" pitchFamily="34" charset="0"/>
                <a:cs typeface="Arial" panose="020B0604020202020204" pitchFamily="34" charset="0"/>
              </a:rPr>
              <a:t>Luis</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 Fernando Veríssimo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um escritor gaúcho reconhecido por suas famosas crônicas. Normalmente se utilizando do humor, seus textos curtos trazem histórias que versam sobre o cotidiano e as relações humanas.</a:t>
            </a:r>
          </a:p>
          <a:p>
            <a:pPr marL="457200"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https://www.culturagenial.com/</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cronicas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engracadas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-de-</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luis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fernando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verissimo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-comentadas/. Acesso em: 21 ago. 2024.</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4B700762-67B9-F20B-4A2F-39F7C63E10F5}"/>
              </a:ext>
            </a:extLst>
          </p:cNvPr>
          <p:cNvSpPr txBox="1"/>
          <p:nvPr/>
        </p:nvSpPr>
        <p:spPr>
          <a:xfrm>
            <a:off x="277905" y="2528047"/>
            <a:ext cx="11672048" cy="4363374"/>
          </a:xfrm>
          <a:prstGeom prst="rect">
            <a:avLst/>
          </a:prstGeom>
          <a:noFill/>
        </p:spPr>
        <p:txBody>
          <a:bodyPr wrap="square">
            <a:spAutoFit/>
          </a:bodyPr>
          <a:lstStyle/>
          <a:p>
            <a:pPr algn="just">
              <a:lnSpc>
                <a:spcPct val="107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crônica é um gênero textual que, geralmente, retrata uma cena do cotidiano. No texto: “Outro de Elevador”, há: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   ) uma dura crítica ao desemprego e aos baixos salários.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   ) a retratação de um trabalho que goza de pouca importância na sociedade.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   ) a exposição contraditória do trabalho precarizado e informal realizado por um cidadão de baixa escolaridade.</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   ) a demonstração dos desafios enfrentados pelos trabalhadores informais que são substituídos por máquinas modernas.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   ) a narração de uma atividade rotineira e monótona de trabalho e todo o esforço do funcionário para transformá-la em algo mais prazeroso e criativo.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12862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05C5A-6C6B-C1CF-F409-93474F79835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3B4D7F0-69DE-40ED-3F4E-3ED8CE90FC0E}"/>
              </a:ext>
            </a:extLst>
          </p:cNvPr>
          <p:cNvGraphicFramePr>
            <a:graphicFrameLocks noGrp="1"/>
          </p:cNvGraphicFramePr>
          <p:nvPr>
            <p:extLst>
              <p:ext uri="{D42A27DB-BD31-4B8C-83A1-F6EECF244321}">
                <p14:modId xmlns:p14="http://schemas.microsoft.com/office/powerpoint/2010/main" val="1388241869"/>
              </p:ext>
            </p:extLst>
          </p:nvPr>
        </p:nvGraphicFramePr>
        <p:xfrm>
          <a:off x="259976" y="630773"/>
          <a:ext cx="8857130" cy="468186"/>
        </p:xfrm>
        <a:graphic>
          <a:graphicData uri="http://schemas.openxmlformats.org/drawingml/2006/table">
            <a:tbl>
              <a:tblPr firstRow="1" bandRow="1">
                <a:tableStyleId>{5C22544A-7EE6-4342-B048-85BDC9FD1C3A}</a:tableStyleId>
              </a:tblPr>
              <a:tblGrid>
                <a:gridCol w="8857130">
                  <a:extLst>
                    <a:ext uri="{9D8B030D-6E8A-4147-A177-3AD203B41FA5}">
                      <a16:colId xmlns:a16="http://schemas.microsoft.com/office/drawing/2014/main" val="3463490034"/>
                    </a:ext>
                  </a:extLst>
                </a:gridCol>
              </a:tblGrid>
              <a:tr h="370840">
                <a:tc>
                  <a:txBody>
                    <a:bodyPr/>
                    <a:lstStyle/>
                    <a:p>
                      <a:pPr indent="449580" algn="just">
                        <a:lnSpc>
                          <a:spcPct val="115000"/>
                        </a:lnSpc>
                        <a:spcAft>
                          <a:spcPts val="800"/>
                        </a:spcAft>
                      </a:pP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Estudante, vamos relembrar os elementos que constituem a narrativa? </a:t>
                      </a:r>
                      <a:endParaRPr lang="pt-BR" dirty="0"/>
                    </a:p>
                  </a:txBody>
                  <a:tcPr>
                    <a:solidFill>
                      <a:schemeClr val="accent6">
                        <a:lumMod val="20000"/>
                        <a:lumOff val="80000"/>
                      </a:schemeClr>
                    </a:solidFill>
                  </a:tcPr>
                </a:tc>
                <a:extLst>
                  <a:ext uri="{0D108BD9-81ED-4DB2-BD59-A6C34878D82A}">
                    <a16:rowId xmlns:a16="http://schemas.microsoft.com/office/drawing/2014/main" val="41742290"/>
                  </a:ext>
                </a:extLst>
              </a:tr>
            </a:tbl>
          </a:graphicData>
        </a:graphic>
      </p:graphicFrame>
      <p:sp>
        <p:nvSpPr>
          <p:cNvPr id="4" name="Retângulo: Cantos Arredondados 3">
            <a:extLst>
              <a:ext uri="{FF2B5EF4-FFF2-40B4-BE49-F238E27FC236}">
                <a16:creationId xmlns:a16="http://schemas.microsoft.com/office/drawing/2014/main" id="{1F579692-C1E3-B785-F1FA-3EE5252D98DC}"/>
              </a:ext>
            </a:extLst>
          </p:cNvPr>
          <p:cNvSpPr/>
          <p:nvPr/>
        </p:nvSpPr>
        <p:spPr>
          <a:xfrm>
            <a:off x="259976" y="1246094"/>
            <a:ext cx="11600331" cy="5298141"/>
          </a:xfrm>
          <a:prstGeom prst="roundRect">
            <a:avLst/>
          </a:prstGeom>
          <a:solidFill>
            <a:srgbClr val="E7C3EB"/>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Principais elementos da crônica narrativa: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marL="342900" indent="-342900" algn="just">
              <a:lnSpc>
                <a:spcPct val="107000"/>
              </a:lnSpc>
              <a:spcAft>
                <a:spcPts val="800"/>
              </a:spcAft>
              <a:buFont typeface="Arial" panose="020B0604020202020204" pitchFamily="34" charset="0"/>
              <a:buChar char="•"/>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Enredo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história da trama, o assunto que será narrado;</a:t>
            </a:r>
          </a:p>
          <a:p>
            <a:pPr marL="342900" indent="-342900" algn="just">
              <a:lnSpc>
                <a:spcPct val="107000"/>
              </a:lnSpc>
              <a:spcAft>
                <a:spcPts val="800"/>
              </a:spcAft>
              <a:buFont typeface="Arial" panose="020B0604020202020204" pitchFamily="34" charset="0"/>
              <a:buChar char="•"/>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Personagens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pessoas presentes na história, que podem ser principais ou secundárias;</a:t>
            </a:r>
          </a:p>
          <a:p>
            <a:pPr marL="342900" indent="-342900" algn="just">
              <a:lnSpc>
                <a:spcPct val="107000"/>
              </a:lnSpc>
              <a:spcAft>
                <a:spcPts val="800"/>
              </a:spcAft>
              <a:buFont typeface="Arial" panose="020B0604020202020204" pitchFamily="34" charset="0"/>
              <a:buChar char="•"/>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Tempo:</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indica o tempo no qual a história está inserida. </a:t>
            </a:r>
            <a:r>
              <a:rPr lang="pt-BR" sz="2200" u="sng" kern="100" dirty="0">
                <a:effectLst/>
                <a:latin typeface="Arial Narrow" panose="020B0606020202030204" pitchFamily="34" charset="0"/>
                <a:ea typeface="Calibri" panose="020F0502020204030204" pitchFamily="34" charset="0"/>
                <a:cs typeface="Arial" panose="020B0604020202020204" pitchFamily="34" charset="0"/>
              </a:rPr>
              <a:t>Tempo cronológico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semelhante ao tempo do relógio, é o chamado tempo físico. </a:t>
            </a:r>
            <a:r>
              <a:rPr lang="pt-BR" sz="2200" u="sng" kern="100" dirty="0">
                <a:effectLst/>
                <a:latin typeface="Arial Narrow" panose="020B0606020202030204" pitchFamily="34" charset="0"/>
                <a:ea typeface="Calibri" panose="020F0502020204030204" pitchFamily="34" charset="0"/>
                <a:cs typeface="Arial" panose="020B0604020202020204" pitchFamily="34" charset="0"/>
              </a:rPr>
              <a:t>Tempo psicológico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está relacionado ao interior da personagem, é o tempo do fluxo de consciência, ocorrido na mente da personagem, portanto, é relativo.</a:t>
            </a:r>
          </a:p>
          <a:p>
            <a:pPr marL="342900" indent="-342900" algn="just">
              <a:lnSpc>
                <a:spcPct val="107000"/>
              </a:lnSpc>
              <a:spcAft>
                <a:spcPts val="800"/>
              </a:spcAft>
              <a:buFont typeface="Arial" panose="020B0604020202020204" pitchFamily="34" charset="0"/>
              <a:buChar char="•"/>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Espaço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determina o local (ou locais) onde se desenvolve a história;</a:t>
            </a:r>
          </a:p>
          <a:p>
            <a:pPr marL="342900" indent="-342900" algn="just">
              <a:lnSpc>
                <a:spcPct val="107000"/>
              </a:lnSpc>
              <a:spcAft>
                <a:spcPts val="800"/>
              </a:spcAft>
              <a:buFont typeface="Arial" panose="020B0604020202020204" pitchFamily="34" charset="0"/>
              <a:buChar char="•"/>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Foco narrativo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tipo de narrador, que pode ser uma personagem da trama (1ª pessoa), um observador (3ª pessoa) ou ainda onisciente (3ª pessoa, que tem conhecimento total das personagens).</a:t>
            </a:r>
          </a:p>
          <a:p>
            <a:pPr marL="457200" indent="-228600" algn="ctr">
              <a:lnSpc>
                <a:spcPct val="107000"/>
              </a:lnSpc>
              <a:spcAft>
                <a:spcPts val="800"/>
              </a:spcAft>
              <a:tabLst>
                <a:tab pos="457200" algn="l"/>
              </a:tabLs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https://www.todamateria.com.br/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cronica</a:t>
            </a:r>
            <a:r>
              <a:rPr lang="pt-BR" sz="1000" kern="100" dirty="0">
                <a:effectLst/>
                <a:latin typeface="Arial Narrow" panose="020B0606020202030204" pitchFamily="34" charset="0"/>
                <a:ea typeface="Calibri" panose="020F0502020204030204" pitchFamily="34" charset="0"/>
                <a:cs typeface="Arial" panose="020B0604020202020204" pitchFamily="34" charset="0"/>
              </a:rPr>
              <a:t>-narrativa/. Acesso em: 20 ago. 2024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5301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0FD5C78-8C8E-0702-5C16-10F3080B53B1}"/>
              </a:ext>
            </a:extLst>
          </p:cNvPr>
          <p:cNvSpPr txBox="1"/>
          <p:nvPr/>
        </p:nvSpPr>
        <p:spPr>
          <a:xfrm>
            <a:off x="376517" y="697339"/>
            <a:ext cx="11438966" cy="2673104"/>
          </a:xfrm>
          <a:prstGeom prst="rect">
            <a:avLst/>
          </a:prstGeom>
          <a:noFill/>
        </p:spPr>
        <p:txBody>
          <a:bodyPr wrap="square">
            <a:spAutoFit/>
          </a:bodyPr>
          <a:lstStyle/>
          <a:p>
            <a:pPr algn="just">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 dos elementos centrais de uma narrativa são as personagens. Qual a personagem principal dessa crônica?</a:t>
            </a:r>
          </a:p>
          <a:p>
            <a:pPr algn="just">
              <a:lnSpc>
                <a:spcPct val="115000"/>
              </a:lnSpc>
              <a:spcAft>
                <a:spcPts val="800"/>
              </a:spcAft>
            </a:pPr>
            <a:endPar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verbo é uma classe de palavras que expressa ações e acontecimentos, estados ou fenômenos naturais e, a depender do contexto em que está inserido e da situação comunicativa, pode ter variados significados, interpretações. No trecho: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Ascende</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dizia o ascensorista”, o verbo destacado significa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ela 5">
            <a:extLst>
              <a:ext uri="{FF2B5EF4-FFF2-40B4-BE49-F238E27FC236}">
                <a16:creationId xmlns:a16="http://schemas.microsoft.com/office/drawing/2014/main" id="{CF35E5E1-0809-FA4E-7101-5B90BA73E80F}"/>
              </a:ext>
            </a:extLst>
          </p:cNvPr>
          <p:cNvGraphicFramePr>
            <a:graphicFrameLocks noGrp="1"/>
          </p:cNvGraphicFramePr>
          <p:nvPr>
            <p:extLst>
              <p:ext uri="{D42A27DB-BD31-4B8C-83A1-F6EECF244321}">
                <p14:modId xmlns:p14="http://schemas.microsoft.com/office/powerpoint/2010/main" val="556592117"/>
              </p:ext>
            </p:extLst>
          </p:nvPr>
        </p:nvGraphicFramePr>
        <p:xfrm>
          <a:off x="376517" y="3515899"/>
          <a:ext cx="11438966" cy="376873"/>
        </p:xfrm>
        <a:graphic>
          <a:graphicData uri="http://schemas.openxmlformats.org/drawingml/2006/table">
            <a:tbl>
              <a:tblPr firstRow="1" firstCol="1" bandRow="1"/>
              <a:tblGrid>
                <a:gridCol w="5719483">
                  <a:extLst>
                    <a:ext uri="{9D8B030D-6E8A-4147-A177-3AD203B41FA5}">
                      <a16:colId xmlns:a16="http://schemas.microsoft.com/office/drawing/2014/main" val="3333538119"/>
                    </a:ext>
                  </a:extLst>
                </a:gridCol>
                <a:gridCol w="5719483">
                  <a:extLst>
                    <a:ext uri="{9D8B030D-6E8A-4147-A177-3AD203B41FA5}">
                      <a16:colId xmlns:a16="http://schemas.microsoft.com/office/drawing/2014/main" val="2413286205"/>
                    </a:ext>
                  </a:extLst>
                </a:gridCol>
              </a:tblGrid>
              <a:tr h="0">
                <a:tc>
                  <a:txBody>
                    <a:bodyPr/>
                    <a:lstStyle/>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   ) movimentar-se para cima.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   ) iniciar processo de combustão.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876292"/>
                  </a:ext>
                </a:extLst>
              </a:tr>
            </a:tbl>
          </a:graphicData>
        </a:graphic>
      </p:graphicFrame>
      <p:sp>
        <p:nvSpPr>
          <p:cNvPr id="8" name="CaixaDeTexto 7">
            <a:extLst>
              <a:ext uri="{FF2B5EF4-FFF2-40B4-BE49-F238E27FC236}">
                <a16:creationId xmlns:a16="http://schemas.microsoft.com/office/drawing/2014/main" id="{B03C4DB4-A659-2BA7-50F7-314C2E04E45A}"/>
              </a:ext>
            </a:extLst>
          </p:cNvPr>
          <p:cNvSpPr txBox="1"/>
          <p:nvPr/>
        </p:nvSpPr>
        <p:spPr>
          <a:xfrm>
            <a:off x="268941" y="3974067"/>
            <a:ext cx="11546542" cy="2625847"/>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linguagem utilizada em crônicas narrativas é, geralmente, informal, pois busca-se uma proximidade maior com o leitor em geral.</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a linguagem predominante no texto I “Outro de Elevador”, a formal ou a informal?</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crônica narrativa é um gênero literário marcado pela brevidade de ações ocorridas em tempo e espaço/lugar determinados. Qual o espaço da crônica “Outro de Elevador”?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0827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C63FB-71DE-57B3-8B0E-DD5158DDD3C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8387DE8-12F3-82CB-F1BB-A1AA83BBDF36}"/>
              </a:ext>
            </a:extLst>
          </p:cNvPr>
          <p:cNvSpPr txBox="1"/>
          <p:nvPr/>
        </p:nvSpPr>
        <p:spPr>
          <a:xfrm>
            <a:off x="266699" y="728382"/>
            <a:ext cx="11658601" cy="4639283"/>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textos narrativos, os sinais de pontuação são utilizados para inserir/ demarcar a fala das personagens (discurso direto) que pode ser por meio de travessão ( _ ) ou aspas ( “ “ ). No texto I, há fala(s) de personagens? Se sim, qual o sinal de pontuação que indica essa(s) fala(s)? Justifique com um exemplo do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trecho da crônica cuja palavra grifada indica circunstância de tempo é:</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   )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como toda arte tende para o excesso...”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quando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ele perdeu o emprego porque...”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   )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Nem</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todo o mundo compreendia, mas alguns...”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   ) “... ou que não se importava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embora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seu sonho fosse...”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40236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378DC-99FF-29B5-1262-AD57273F8C92}"/>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2E10096-9B5C-F939-221F-AEAF6479E546}"/>
              </a:ext>
            </a:extLst>
          </p:cNvPr>
          <p:cNvSpPr txBox="1"/>
          <p:nvPr/>
        </p:nvSpPr>
        <p:spPr>
          <a:xfrm>
            <a:off x="376518" y="674688"/>
            <a:ext cx="11438964" cy="4152868"/>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9.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 humor é um dos elementos que, geralmente, caracterizam as crônicas narrativas. E esse humor pode aparecer (também) no decorrer do texto ou, na maioria das vezes, no “inusitado” do texto, isto é, no elemento surpresa que o autor, geralmente, expõe ao final (desfecho) da narrativa. O que provocou humor no final dessa narrativa foi</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   ) as personagens entrarem na “brincadeira” do ascensorista quanto à forma de indicar a direção do elevador.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 </a:t>
            </a:r>
            <a:r>
              <a:rPr lang="pt-BR" sz="24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o ascensorista dizer que “ele também cantaria” tal qual o moderno elevador que tem música ambiental e que foi instalado no prédio.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95316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81180-044B-79B7-5350-2C8D27B1229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4DBAB65-CF99-6E75-CF85-1A1E5A00A6FC}"/>
              </a:ext>
            </a:extLst>
          </p:cNvPr>
          <p:cNvGraphicFramePr>
            <a:graphicFrameLocks noGrp="1"/>
          </p:cNvGraphicFramePr>
          <p:nvPr>
            <p:extLst>
              <p:ext uri="{D42A27DB-BD31-4B8C-83A1-F6EECF244321}">
                <p14:modId xmlns:p14="http://schemas.microsoft.com/office/powerpoint/2010/main" val="180093912"/>
              </p:ext>
            </p:extLst>
          </p:nvPr>
        </p:nvGraphicFramePr>
        <p:xfrm>
          <a:off x="361950" y="750923"/>
          <a:ext cx="11397234" cy="391668"/>
        </p:xfrm>
        <a:graphic>
          <a:graphicData uri="http://schemas.openxmlformats.org/drawingml/2006/table">
            <a:tbl>
              <a:tblPr firstRow="1" firstCol="1" bandRow="1"/>
              <a:tblGrid>
                <a:gridCol w="11397234">
                  <a:extLst>
                    <a:ext uri="{9D8B030D-6E8A-4147-A177-3AD203B41FA5}">
                      <a16:colId xmlns:a16="http://schemas.microsoft.com/office/drawing/2014/main" val="1072217282"/>
                    </a:ext>
                  </a:extLst>
                </a:gridCol>
              </a:tblGrid>
              <a:tr h="391668">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2118120639"/>
                  </a:ext>
                </a:extLst>
              </a:tr>
            </a:tbl>
          </a:graphicData>
        </a:graphic>
      </p:graphicFrame>
      <p:sp>
        <p:nvSpPr>
          <p:cNvPr id="3" name="Rectangle 1">
            <a:extLst>
              <a:ext uri="{FF2B5EF4-FFF2-40B4-BE49-F238E27FC236}">
                <a16:creationId xmlns:a16="http://schemas.microsoft.com/office/drawing/2014/main" id="{840E0244-A253-EBA6-9D34-D95BC734CEB8}"/>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0A5982DF-1DEF-7137-A5F1-439C935CF970}"/>
              </a:ext>
            </a:extLst>
          </p:cNvPr>
          <p:cNvSpPr txBox="1"/>
          <p:nvPr/>
        </p:nvSpPr>
        <p:spPr>
          <a:xfrm>
            <a:off x="361950" y="1295801"/>
            <a:ext cx="11468100" cy="446661"/>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Ampliando os conhecimentos</a:t>
            </a:r>
          </a:p>
        </p:txBody>
      </p:sp>
      <p:graphicFrame>
        <p:nvGraphicFramePr>
          <p:cNvPr id="4" name="Tabela 3">
            <a:extLst>
              <a:ext uri="{FF2B5EF4-FFF2-40B4-BE49-F238E27FC236}">
                <a16:creationId xmlns:a16="http://schemas.microsoft.com/office/drawing/2014/main" id="{9BEE4EB8-7541-A938-CAAD-1AD3AFB6EDA1}"/>
              </a:ext>
            </a:extLst>
          </p:cNvPr>
          <p:cNvGraphicFramePr>
            <a:graphicFrameLocks noGrp="1"/>
          </p:cNvGraphicFramePr>
          <p:nvPr>
            <p:extLst>
              <p:ext uri="{D42A27DB-BD31-4B8C-83A1-F6EECF244321}">
                <p14:modId xmlns:p14="http://schemas.microsoft.com/office/powerpoint/2010/main" val="128187302"/>
              </p:ext>
            </p:extLst>
          </p:nvPr>
        </p:nvGraphicFramePr>
        <p:xfrm>
          <a:off x="361950" y="1895672"/>
          <a:ext cx="11397234" cy="871284"/>
        </p:xfrm>
        <a:graphic>
          <a:graphicData uri="http://schemas.openxmlformats.org/drawingml/2006/table">
            <a:tbl>
              <a:tblPr firstRow="1" bandRow="1">
                <a:tableStyleId>{5C22544A-7EE6-4342-B048-85BDC9FD1C3A}</a:tableStyleId>
              </a:tblPr>
              <a:tblGrid>
                <a:gridCol w="11397234">
                  <a:extLst>
                    <a:ext uri="{9D8B030D-6E8A-4147-A177-3AD203B41FA5}">
                      <a16:colId xmlns:a16="http://schemas.microsoft.com/office/drawing/2014/main" val="2815532697"/>
                    </a:ext>
                  </a:extLst>
                </a:gridCol>
              </a:tblGrid>
              <a:tr h="370840">
                <a:tc>
                  <a:txBody>
                    <a:bodyPr/>
                    <a:lstStyle/>
                    <a:p>
                      <a:pPr indent="449580" algn="just">
                        <a:lnSpc>
                          <a:spcPct val="115000"/>
                        </a:lnSpc>
                        <a:spcAft>
                          <a:spcPts val="800"/>
                        </a:spcAft>
                      </a:pP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Estudante, vamos ampliar nossos conhecimentos sobre o gênero textual crônica? Desta vez, vamos aprender sobre a Crônica Argumentativa. Aprecie a leitura e bons estudos!</a:t>
                      </a:r>
                      <a:endParaRPr lang="pt-BR" dirty="0"/>
                    </a:p>
                  </a:txBody>
                  <a:tcPr>
                    <a:solidFill>
                      <a:schemeClr val="accent6">
                        <a:lumMod val="20000"/>
                        <a:lumOff val="80000"/>
                      </a:schemeClr>
                    </a:solidFill>
                  </a:tcPr>
                </a:tc>
                <a:extLst>
                  <a:ext uri="{0D108BD9-81ED-4DB2-BD59-A6C34878D82A}">
                    <a16:rowId xmlns:a16="http://schemas.microsoft.com/office/drawing/2014/main" val="1537650425"/>
                  </a:ext>
                </a:extLst>
              </a:tr>
            </a:tbl>
          </a:graphicData>
        </a:graphic>
      </p:graphicFrame>
      <p:graphicFrame>
        <p:nvGraphicFramePr>
          <p:cNvPr id="6" name="Tabela 5">
            <a:extLst>
              <a:ext uri="{FF2B5EF4-FFF2-40B4-BE49-F238E27FC236}">
                <a16:creationId xmlns:a16="http://schemas.microsoft.com/office/drawing/2014/main" id="{869E91D9-66AE-B607-2979-753E8FE735CA}"/>
              </a:ext>
            </a:extLst>
          </p:cNvPr>
          <p:cNvGraphicFramePr>
            <a:graphicFrameLocks noGrp="1"/>
          </p:cNvGraphicFramePr>
          <p:nvPr>
            <p:extLst>
              <p:ext uri="{D42A27DB-BD31-4B8C-83A1-F6EECF244321}">
                <p14:modId xmlns:p14="http://schemas.microsoft.com/office/powerpoint/2010/main" val="3450690652"/>
              </p:ext>
            </p:extLst>
          </p:nvPr>
        </p:nvGraphicFramePr>
        <p:xfrm>
          <a:off x="361950" y="3352197"/>
          <a:ext cx="11397234" cy="2887663"/>
        </p:xfrm>
        <a:graphic>
          <a:graphicData uri="http://schemas.openxmlformats.org/drawingml/2006/table">
            <a:tbl>
              <a:tblPr firstRow="1" firstCol="1" bandRow="1"/>
              <a:tblGrid>
                <a:gridCol w="11397234">
                  <a:extLst>
                    <a:ext uri="{9D8B030D-6E8A-4147-A177-3AD203B41FA5}">
                      <a16:colId xmlns:a16="http://schemas.microsoft.com/office/drawing/2014/main" val="2272606273"/>
                    </a:ext>
                  </a:extLst>
                </a:gridCol>
              </a:tblGrid>
              <a:tr h="0">
                <a:tc>
                  <a:txBody>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gênero textual Crônica Argumentativa é um texto híbrido,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pois mescla elementos da tipologia argumentativa e elementos da tipologia narrativa, que busca apresentar reflexões e pontos de vista pessoais a respeito de temas ou situações cotidianas. Ela tem início com a apresentação temática, desenvolve-se com o aprofundamento da argumentação e é concluída com um desfecho que reitera a opinião do autor. A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temática abrange diferentes assuntos</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sua linguagem e estrutura são híbridas, de modo que podem apresentar aspectos mais teóricos, poéticos, políticos, humorísticos, dramáticos etc.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163573305"/>
                  </a:ext>
                </a:extLst>
              </a:tr>
            </a:tbl>
          </a:graphicData>
        </a:graphic>
      </p:graphicFrame>
    </p:spTree>
    <p:extLst>
      <p:ext uri="{BB962C8B-B14F-4D97-AF65-F5344CB8AC3E}">
        <p14:creationId xmlns:p14="http://schemas.microsoft.com/office/powerpoint/2010/main" val="32659230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5BB7C-7776-0779-5DD9-491DE7B2F8A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E0B6CE85-2AD4-DE27-ADCF-B0EA76846060}"/>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15220E63-375F-AB7D-AD2A-20EC69F1886E}"/>
              </a:ext>
            </a:extLst>
          </p:cNvPr>
          <p:cNvGraphicFramePr>
            <a:graphicFrameLocks noGrp="1"/>
          </p:cNvGraphicFramePr>
          <p:nvPr>
            <p:extLst>
              <p:ext uri="{D42A27DB-BD31-4B8C-83A1-F6EECF244321}">
                <p14:modId xmlns:p14="http://schemas.microsoft.com/office/powerpoint/2010/main" val="2677357043"/>
              </p:ext>
            </p:extLst>
          </p:nvPr>
        </p:nvGraphicFramePr>
        <p:xfrm>
          <a:off x="411480" y="718376"/>
          <a:ext cx="11512296" cy="3896678"/>
        </p:xfrm>
        <a:graphic>
          <a:graphicData uri="http://schemas.openxmlformats.org/drawingml/2006/table">
            <a:tbl>
              <a:tblPr firstRow="1" firstCol="1" bandRow="1"/>
              <a:tblGrid>
                <a:gridCol w="11512296">
                  <a:extLst>
                    <a:ext uri="{9D8B030D-6E8A-4147-A177-3AD203B41FA5}">
                      <a16:colId xmlns:a16="http://schemas.microsoft.com/office/drawing/2014/main" val="3774848049"/>
                    </a:ext>
                  </a:extLst>
                </a:gridCol>
              </a:tblGrid>
              <a:tr h="1367282">
                <a:tc>
                  <a:txBody>
                    <a:bodyPr/>
                    <a:lstStyle/>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estrutura da crônica argumentativa divide-se em:</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exposição do tema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momento inicial da crônica na qual o autor apresenta os elementos primordiais do tema, introduzindo o leitor no cenário ou no assunto;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posicionamento do autor sobre o tema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após uma apresentação inicial, comumente se apresentam o posicionamento do autor, a tese ou o ponto de vista dele a respeito da temática trabalhada;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argumentação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apresentação de elementos que aprofundam e solidificam o ponto de vista do autor sobre;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conclusão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síntese ou reflexão final a respeito do assunto.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https://mundoeducacao.uol.com.br/</a:t>
                      </a:r>
                      <a:r>
                        <a:rPr lang="pt-BR" sz="10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redacao</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/a-cronica-argumentativa.htm. Acesso em: 22 ago. 2024.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420714549"/>
                  </a:ext>
                </a:extLst>
              </a:tr>
            </a:tbl>
          </a:graphicData>
        </a:graphic>
      </p:graphicFrame>
    </p:spTree>
    <p:extLst>
      <p:ext uri="{BB962C8B-B14F-4D97-AF65-F5344CB8AC3E}">
        <p14:creationId xmlns:p14="http://schemas.microsoft.com/office/powerpoint/2010/main" val="2645064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237565" y="606238"/>
            <a:ext cx="11425518" cy="5935727"/>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 Texto II</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 PIPOCA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Entretanto, dias atrás, conversando com uma paciente, ela mencionou a pipoca. E algo inesperado na minha mente aconteceu. Minhas ideias começaram a estourar como pipoca. Percebi, então, a relação metafórica entre a pipoca e o ato de pensar. Um bom pensamento nasce como uma pipoca que estoura, de forma inesperada e imprevisível. A pipoca se revelou a mim, então, como um extraordinário objeto poético. Poético porque, ao pensar nelas, as pipocas, meu pensamento se pôs a dar estouros e pulos como aqueles das pipocas dentro de uma panela. [...]</a:t>
            </a:r>
          </a:p>
          <a:p>
            <a:r>
              <a:rPr lang="pt-BR" sz="2300" dirty="0">
                <a:effectLst/>
                <a:latin typeface="Arial Narrow" panose="020B0606020202030204" pitchFamily="34" charset="0"/>
                <a:ea typeface="Calibri" panose="020F0502020204030204" pitchFamily="34" charset="0"/>
                <a:cs typeface="Arial" panose="020B0604020202020204" pitchFamily="34" charset="0"/>
              </a:rPr>
              <a:t>[...] O milho da pipoca não é o que deve ser. Ele deve ser aquilo que acontece depois do estouro. O milho da pipoca somos nós: duros, </a:t>
            </a:r>
            <a:r>
              <a:rPr lang="pt-BR" sz="2300" dirty="0" err="1">
                <a:effectLst/>
                <a:latin typeface="Arial Narrow" panose="020B0606020202030204" pitchFamily="34" charset="0"/>
                <a:ea typeface="Calibri" panose="020F0502020204030204" pitchFamily="34" charset="0"/>
                <a:cs typeface="Arial" panose="020B0604020202020204" pitchFamily="34" charset="0"/>
              </a:rPr>
              <a:t>quebra-dentes</a:t>
            </a:r>
            <a:r>
              <a:rPr lang="pt-BR" sz="2300" dirty="0">
                <a:effectLst/>
                <a:latin typeface="Arial Narrow" panose="020B0606020202030204" pitchFamily="34" charset="0"/>
                <a:ea typeface="Calibri" panose="020F0502020204030204" pitchFamily="34" charset="0"/>
                <a:cs typeface="Arial" panose="020B0604020202020204" pitchFamily="34" charset="0"/>
              </a:rPr>
              <a:t>, impróprios para comer, pelo poder do fogo podemos, repentinamente, nos transformar em outra coisa — voltar a ser crianças! Mas a transformação só acontece pelo poder do fogo. Milho de pipoca que não passa pelo fogo continua a ser milho de pipoca, para sempre.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07968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237565" y="606238"/>
            <a:ext cx="11425518" cy="5866927"/>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Assim acontece com a gente. As grandes transformações só acontecem quando passamos pelo fogo. Quem não passa pelo fogo fica do mesmo jeito, a vida inteira. São pessoas de uma mesmice e de uma dureza assombrosas. Só que elas não percebem. Acham que o seu jeito de ser é o melhor jeito de ser. Mas, de repente, vem o fogo. O fogo é quando a vida nos lança numa situação que nunca imaginamos. Dor. Pode ser fogo de fora: perder um amor, perder um filho, ficar doente, perder um emprego, ficar pobre. Pode ser fogo de dentro: pânico, medo, ansiedade, depressão, sofrimentos cujas causas ignoramos. Há sempre o recurso aos remédios. Apagar o fogo. Sem fogo o sofrimento diminui. E com isso a possibilidade da grande transformação.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Imagino que a pobre pipoca, fechada dentro da panela, lá dentro ficando cada vez mais quente, pense que sua hora chegou: vai morrer. De dentro de sua casca dura, fechada em si mesma, ela não pode imaginar destino diferente. Não pode imaginar a transformação que está sendo preparada. A pipoca não imagina aquilo de que ela é capaz. Aí, sem aviso prévio, pelo poder do fogo, a grande transformação acontece: pum! – e ela aparece como uma outra coisa, completamente diferente, que ela mesma nunca havia sonhado. É a lagarta rastejante e feia que surge do casulo como borboleta voante.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224351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237565" y="606238"/>
            <a:ext cx="11425518" cy="5926174"/>
          </a:xfrm>
          <a:prstGeom prst="rect">
            <a:avLst/>
          </a:prstGeom>
          <a:noFill/>
        </p:spPr>
        <p:txBody>
          <a:bodyPr wrap="square">
            <a:spAutoFit/>
          </a:bodyPr>
          <a:lstStyle/>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Piruá é o milho de pipoca que se recusa a estourar. [...] Piruás são aquelas pessoas que, por mais que o fogo esquente, se recusam a mudar. Elas acham que não pode existir coisa mais maravilhosa do que o jeito de elas serem. Ignoram o dito de Jesus: “Quem preservar a sua vida perdê-la-á”. A sua presunção e o seu medo são a dura casca do milho que não estoura. O destino delas é triste. Vão ficar duras a vida inteira. Não vão se transformar na flor branca macia. Não vão dar alegria para ninguém. [...]</a:t>
            </a: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https://www.recantodasletras.com.br/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cronicas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/1769218/. Acesso em: 22 ago. 2024. (Adaptado).</a:t>
            </a:r>
          </a:p>
          <a:p>
            <a:pPr>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 10</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tema do texto é:</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   ) A história do surgimento da pipoca.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   ) O alto consumo de milho de pipoca.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   ) O fogo no processo de transformação.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   ) As propriedades nutricionais da pipoca.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   ) O processo de transformação do milho em pipoca.</a:t>
            </a:r>
          </a:p>
        </p:txBody>
      </p:sp>
    </p:spTree>
    <p:extLst>
      <p:ext uri="{BB962C8B-B14F-4D97-AF65-F5344CB8AC3E}">
        <p14:creationId xmlns:p14="http://schemas.microsoft.com/office/powerpoint/2010/main" val="7337703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152399" y="758639"/>
            <a:ext cx="11564472" cy="443769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Sobre as características da crônica argumentativa, marque V (verdadeiro) ou F (falso).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   ) A estrutura básica é: exposição do tema, posicionamento do autor sobre o tema,</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argumentação e conclusão.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   ) Por ser argumentativa, o autor expõe/ apresenta seu ponto de vista sobre a temática abordada.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   ) É um texto híbrido, com a presença de elementos narrativos junto de argumentos.</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   ) Não há a necessidade de apresentar argumentos no decorrer da crônica.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   ) Os temas devem ser, somente, de natureza científica.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12.</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Segundo o texto, qual é o elemento transformador do milho em pipoca? Justifique.</a:t>
            </a:r>
          </a:p>
        </p:txBody>
      </p:sp>
    </p:spTree>
    <p:extLst>
      <p:ext uri="{BB962C8B-B14F-4D97-AF65-F5344CB8AC3E}">
        <p14:creationId xmlns:p14="http://schemas.microsoft.com/office/powerpoint/2010/main" val="39312349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242047" y="480733"/>
            <a:ext cx="11537577" cy="607211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As figuras de linguagem são palavras ou expressões conotativas, portanto, apresentam um sentido que ultrapassa a linguagem comum, literal ou denotativa (dicionário), assim, o sentido figurado ultrapassa o sentido comum, assumindo outros significados, interpretações. A metáfora é uma figura de linguagem que faz comparação sem utilizar expressões que indiquem que uma comparação está sendo feita, ou seja, é uma comparação realizada de forma mais sutil, elaborada, assim, faz uso das palavras em sentido figurado. No texto II, no primeiro parágrafo, o autor faz uma referência à linguagem metafórica. Identifique o trecho que apresenta essa referência, transcreva-o e comente.</a:t>
            </a:r>
          </a:p>
          <a:p>
            <a:pPr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Por ser uma crônica argumentativa, o autor apresenta argumentos em defesa de seu ponto de vista ou para reforçar uma ideia por ele apresentada. No texto II, o autor apresenta uma relação metafórica entre a pipoca e o ato de pensar do ser humano. A seguir, o autor vai apresentando argumentos que amparam, fortalecem, justificam essa ideia. Identifique quais são esses argumentos.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 </a:t>
            </a:r>
            <a:r>
              <a:rPr lang="pt-BR" sz="23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 “...ao pensar nelas, as pipocas, meu pensamento se pôs a dar estouros e pulos como aqueles das pipocas dentro de uma panela.”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887678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F48B2B-86E9-1FAC-17AF-54217A6674D9}"/>
              </a:ext>
            </a:extLst>
          </p:cNvPr>
          <p:cNvSpPr txBox="1"/>
          <p:nvPr/>
        </p:nvSpPr>
        <p:spPr>
          <a:xfrm>
            <a:off x="268941" y="704850"/>
            <a:ext cx="11537577" cy="2854628"/>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 </a:t>
            </a:r>
            <a:r>
              <a:rPr lang="pt-BR" sz="24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“Assim acontece com a gente. As grandes transformações só acontecem quando passamos pelo fogo.”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trecho: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E com isso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possibilidade da grande transformação.”, a expressão destacada estabelece uma relação 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5" name="Tabela 4">
            <a:extLst>
              <a:ext uri="{FF2B5EF4-FFF2-40B4-BE49-F238E27FC236}">
                <a16:creationId xmlns:a16="http://schemas.microsoft.com/office/drawing/2014/main" id="{76C338E8-CD25-A877-48EC-49B29718698F}"/>
              </a:ext>
            </a:extLst>
          </p:cNvPr>
          <p:cNvGraphicFramePr>
            <a:graphicFrameLocks noGrp="1"/>
          </p:cNvGraphicFramePr>
          <p:nvPr>
            <p:extLst>
              <p:ext uri="{D42A27DB-BD31-4B8C-83A1-F6EECF244321}">
                <p14:modId xmlns:p14="http://schemas.microsoft.com/office/powerpoint/2010/main" val="1778384988"/>
              </p:ext>
            </p:extLst>
          </p:nvPr>
        </p:nvGraphicFramePr>
        <p:xfrm>
          <a:off x="2453490" y="3182605"/>
          <a:ext cx="6639560" cy="376873"/>
        </p:xfrm>
        <a:graphic>
          <a:graphicData uri="http://schemas.openxmlformats.org/drawingml/2006/table">
            <a:tbl>
              <a:tblPr firstRow="1" firstCol="1" bandRow="1"/>
              <a:tblGrid>
                <a:gridCol w="3319780">
                  <a:extLst>
                    <a:ext uri="{9D8B030D-6E8A-4147-A177-3AD203B41FA5}">
                      <a16:colId xmlns:a16="http://schemas.microsoft.com/office/drawing/2014/main" val="1160201554"/>
                    </a:ext>
                  </a:extLst>
                </a:gridCol>
                <a:gridCol w="3319780">
                  <a:extLst>
                    <a:ext uri="{9D8B030D-6E8A-4147-A177-3AD203B41FA5}">
                      <a16:colId xmlns:a16="http://schemas.microsoft.com/office/drawing/2014/main" val="2310559726"/>
                    </a:ext>
                  </a:extLst>
                </a:gridCol>
              </a:tblGrid>
              <a:tr h="0">
                <a:tc>
                  <a:txBody>
                    <a:bodyPr/>
                    <a:lstStyle/>
                    <a:p>
                      <a:pPr algn="just">
                        <a:lnSpc>
                          <a:spcPct val="115000"/>
                        </a:lnSpc>
                        <a:spcAft>
                          <a:spcPts val="800"/>
                        </a:spcAft>
                      </a:pPr>
                      <a:r>
                        <a:rPr lang="pt-BR" sz="2300" kern="100">
                          <a:effectLst/>
                          <a:latin typeface="Arial Narrow" panose="020B0606020202030204" pitchFamily="34" charset="0"/>
                          <a:ea typeface="Calibri" panose="020F0502020204030204" pitchFamily="34" charset="0"/>
                          <a:cs typeface="Arial" panose="020B0604020202020204" pitchFamily="34" charset="0"/>
                        </a:rPr>
                        <a:t>a) (   ) finalidade.</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 </a:t>
                      </a: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 conclusão.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070994"/>
                  </a:ext>
                </a:extLst>
              </a:tr>
            </a:tbl>
          </a:graphicData>
        </a:graphic>
      </p:graphicFrame>
      <p:sp>
        <p:nvSpPr>
          <p:cNvPr id="7" name="CaixaDeTexto 6">
            <a:extLst>
              <a:ext uri="{FF2B5EF4-FFF2-40B4-BE49-F238E27FC236}">
                <a16:creationId xmlns:a16="http://schemas.microsoft.com/office/drawing/2014/main" id="{C0AEDD34-94E8-FE93-8917-5ABA424D28B1}"/>
              </a:ext>
            </a:extLst>
          </p:cNvPr>
          <p:cNvSpPr txBox="1"/>
          <p:nvPr/>
        </p:nvSpPr>
        <p:spPr>
          <a:xfrm>
            <a:off x="268941" y="3893176"/>
            <a:ext cx="6096000"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16.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Como a pipoca se revelou para o autor?</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12500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1543-2667-7526-9D5C-7C83923678E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241DE1F-767C-270E-2933-F11829E74402}"/>
              </a:ext>
            </a:extLst>
          </p:cNvPr>
          <p:cNvGraphicFramePr>
            <a:graphicFrameLocks noGrp="1"/>
          </p:cNvGraphicFramePr>
          <p:nvPr>
            <p:extLst>
              <p:ext uri="{D42A27DB-BD31-4B8C-83A1-F6EECF244321}">
                <p14:modId xmlns:p14="http://schemas.microsoft.com/office/powerpoint/2010/main" val="4251828016"/>
              </p:ext>
            </p:extLst>
          </p:nvPr>
        </p:nvGraphicFramePr>
        <p:xfrm>
          <a:off x="350744" y="733986"/>
          <a:ext cx="11490512" cy="376746"/>
        </p:xfrm>
        <a:graphic>
          <a:graphicData uri="http://schemas.openxmlformats.org/drawingml/2006/table">
            <a:tbl>
              <a:tblPr firstRow="1" firstCol="1" bandRow="1"/>
              <a:tblGrid>
                <a:gridCol w="11490512">
                  <a:extLst>
                    <a:ext uri="{9D8B030D-6E8A-4147-A177-3AD203B41FA5}">
                      <a16:colId xmlns:a16="http://schemas.microsoft.com/office/drawing/2014/main" val="3259127153"/>
                    </a:ext>
                  </a:extLst>
                </a:gridCol>
              </a:tblGrid>
              <a:tr h="368674">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735270612"/>
                  </a:ext>
                </a:extLst>
              </a:tr>
            </a:tbl>
          </a:graphicData>
        </a:graphic>
      </p:graphicFrame>
      <p:sp>
        <p:nvSpPr>
          <p:cNvPr id="4" name="CaixaDeTexto 3">
            <a:extLst>
              <a:ext uri="{FF2B5EF4-FFF2-40B4-BE49-F238E27FC236}">
                <a16:creationId xmlns:a16="http://schemas.microsoft.com/office/drawing/2014/main" id="{8451F0B6-4E30-3C77-0B4A-6EBD682981A1}"/>
              </a:ext>
            </a:extLst>
          </p:cNvPr>
          <p:cNvSpPr txBox="1"/>
          <p:nvPr/>
        </p:nvSpPr>
        <p:spPr>
          <a:xfrm>
            <a:off x="350744" y="1181100"/>
            <a:ext cx="11490512" cy="472758"/>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Sistematizando os conhecimentos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F5889850-E36C-6084-6BD0-27A651918E23}"/>
              </a:ext>
            </a:extLst>
          </p:cNvPr>
          <p:cNvSpPr txBox="1"/>
          <p:nvPr/>
        </p:nvSpPr>
        <p:spPr>
          <a:xfrm>
            <a:off x="251011" y="1869114"/>
            <a:ext cx="11590245" cy="32027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17.</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Segundo o autor, milho de pipoca que não passa pelo fogo continua a ser milho de pipoca, para sempre. E com as pessoas é assim? O que acontece com as pessoas que não passam pelo fogo? Explique.</a:t>
            </a:r>
          </a:p>
          <a:p>
            <a:pPr algn="just">
              <a:lnSpc>
                <a:spcPct val="115000"/>
              </a:lnSpc>
              <a:spcAft>
                <a:spcPts val="800"/>
              </a:spcAft>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visão do autor, o que o fogo significa na vida da pessoa?</a:t>
            </a:r>
          </a:p>
          <a:p>
            <a:pPr algn="just">
              <a:lnSpc>
                <a:spcPct val="115000"/>
              </a:lnSpc>
              <a:spcAft>
                <a:spcPts val="800"/>
              </a:spcAft>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19.</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texto, o autor fala em “fogo de dentro” e “fogo de fora”. Retorne ao texto e relacione a primeira coluna com a segunda.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7" name="Tabela 6">
            <a:extLst>
              <a:ext uri="{FF2B5EF4-FFF2-40B4-BE49-F238E27FC236}">
                <a16:creationId xmlns:a16="http://schemas.microsoft.com/office/drawing/2014/main" id="{BF5F4460-1CC4-9CB8-3813-BE077B148A43}"/>
              </a:ext>
            </a:extLst>
          </p:cNvPr>
          <p:cNvGraphicFramePr>
            <a:graphicFrameLocks noGrp="1"/>
          </p:cNvGraphicFramePr>
          <p:nvPr>
            <p:extLst>
              <p:ext uri="{D42A27DB-BD31-4B8C-83A1-F6EECF244321}">
                <p14:modId xmlns:p14="http://schemas.microsoft.com/office/powerpoint/2010/main" val="2049831915"/>
              </p:ext>
            </p:extLst>
          </p:nvPr>
        </p:nvGraphicFramePr>
        <p:xfrm>
          <a:off x="350744" y="5109252"/>
          <a:ext cx="11419916" cy="1441960"/>
        </p:xfrm>
        <a:graphic>
          <a:graphicData uri="http://schemas.openxmlformats.org/drawingml/2006/table">
            <a:tbl>
              <a:tblPr firstRow="1" firstCol="1" bandRow="1"/>
              <a:tblGrid>
                <a:gridCol w="5709958">
                  <a:extLst>
                    <a:ext uri="{9D8B030D-6E8A-4147-A177-3AD203B41FA5}">
                      <a16:colId xmlns:a16="http://schemas.microsoft.com/office/drawing/2014/main" val="1314448914"/>
                    </a:ext>
                  </a:extLst>
                </a:gridCol>
                <a:gridCol w="5709958">
                  <a:extLst>
                    <a:ext uri="{9D8B030D-6E8A-4147-A177-3AD203B41FA5}">
                      <a16:colId xmlns:a16="http://schemas.microsoft.com/office/drawing/2014/main" val="3221810256"/>
                    </a:ext>
                  </a:extLst>
                </a:gridCol>
              </a:tblGrid>
              <a:tr h="0">
                <a:tc>
                  <a:txBody>
                    <a:bodyPr/>
                    <a:lstStyle/>
                    <a:p>
                      <a:pPr algn="just">
                        <a:lnSpc>
                          <a:spcPct val="115000"/>
                        </a:lnSpc>
                        <a:spcAft>
                          <a:spcPts val="800"/>
                        </a:spcAft>
                      </a:pPr>
                      <a:r>
                        <a:rPr lang="pt-BR" sz="2200" kern="100">
                          <a:effectLst/>
                          <a:latin typeface="Arial Narrow" panose="020B0606020202030204" pitchFamily="34" charset="0"/>
                          <a:ea typeface="Calibri" panose="020F0502020204030204" pitchFamily="34" charset="0"/>
                          <a:cs typeface="Arial" panose="020B0604020202020204" pitchFamily="34" charset="0"/>
                        </a:rPr>
                        <a:t>( 1 ) Fogo de dentro.</a:t>
                      </a:r>
                      <a:endParaRPr lang="pt-BR" sz="2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200" kern="100">
                          <a:effectLst/>
                          <a:latin typeface="Arial Narrow" panose="020B0606020202030204" pitchFamily="34" charset="0"/>
                          <a:ea typeface="Calibri" panose="020F0502020204030204" pitchFamily="34" charset="0"/>
                          <a:cs typeface="Arial" panose="020B0604020202020204" pitchFamily="34" charset="0"/>
                        </a:rPr>
                        <a:t>(   ) Perder o emprego, ficar pobre.</a:t>
                      </a:r>
                      <a:endParaRPr lang="pt-BR" sz="2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3463568"/>
                  </a:ext>
                </a:extLst>
              </a:tr>
              <a:tr h="0">
                <a:tc>
                  <a:txBody>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pt-BR" sz="2200" kern="100" dirty="0">
                          <a:effectLst/>
                          <a:latin typeface="Calibri" panose="020F0502020204030204" pitchFamily="34" charset="0"/>
                          <a:ea typeface="Calibri" panose="020F0502020204030204" pitchFamily="34" charset="0"/>
                          <a:cs typeface="Arial" panose="020B0604020202020204" pitchFamily="34" charset="0"/>
                        </a:rPr>
                        <a:t>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ofrimentos cujas causas ignoramos.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5844875"/>
                  </a:ext>
                </a:extLst>
              </a:tr>
              <a:tr h="0">
                <a:tc>
                  <a:txBody>
                    <a:bodyPr/>
                    <a:lstStyle/>
                    <a:p>
                      <a:pPr algn="just">
                        <a:lnSpc>
                          <a:spcPct val="115000"/>
                        </a:lnSpc>
                        <a:spcAft>
                          <a:spcPts val="800"/>
                        </a:spcAft>
                      </a:pPr>
                      <a:r>
                        <a:rPr lang="pt-BR" sz="2200" kern="100">
                          <a:effectLst/>
                          <a:latin typeface="Arial Narrow" panose="020B0606020202030204" pitchFamily="34" charset="0"/>
                          <a:ea typeface="Calibri" panose="020F0502020204030204" pitchFamily="34" charset="0"/>
                          <a:cs typeface="Arial" panose="020B0604020202020204" pitchFamily="34" charset="0"/>
                        </a:rPr>
                        <a:t>( 2 ) Fogo de fora.</a:t>
                      </a:r>
                      <a:endParaRPr lang="pt-BR" sz="2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Pânico, medo, ansiedade, depressão.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3528574"/>
                  </a:ext>
                </a:extLst>
              </a:tr>
              <a:tr h="0">
                <a:tc>
                  <a:txBody>
                    <a:bodyPr/>
                    <a:lstStyle/>
                    <a:p>
                      <a:pPr algn="just">
                        <a:lnSpc>
                          <a:spcPct val="115000"/>
                        </a:lnSpc>
                        <a:spcAft>
                          <a:spcPts val="800"/>
                        </a:spcAft>
                      </a:pPr>
                      <a:r>
                        <a:rPr lang="pt-BR" sz="2200" kern="100">
                          <a:effectLst/>
                          <a:latin typeface="Arial Narrow" panose="020B0606020202030204" pitchFamily="34" charset="0"/>
                          <a:ea typeface="Calibri" panose="020F0502020204030204" pitchFamily="34" charset="0"/>
                          <a:cs typeface="Arial" panose="020B0604020202020204" pitchFamily="34" charset="0"/>
                        </a:rPr>
                        <a:t> </a:t>
                      </a:r>
                      <a:endParaRPr lang="pt-BR" sz="2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Dor, perder um amor, um filho, ficar doente.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24961"/>
                  </a:ext>
                </a:extLst>
              </a:tr>
            </a:tbl>
          </a:graphicData>
        </a:graphic>
      </p:graphicFrame>
    </p:spTree>
    <p:extLst>
      <p:ext uri="{BB962C8B-B14F-4D97-AF65-F5344CB8AC3E}">
        <p14:creationId xmlns:p14="http://schemas.microsoft.com/office/powerpoint/2010/main" val="2372661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768A5A5D-B550-D2F3-6EE9-176E393A25A8}"/>
              </a:ext>
            </a:extLst>
          </p:cNvPr>
          <p:cNvSpPr txBox="1"/>
          <p:nvPr/>
        </p:nvSpPr>
        <p:spPr>
          <a:xfrm>
            <a:off x="372034" y="848261"/>
            <a:ext cx="11447931" cy="147316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20.</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Segundo o texto, o que significa ser como piruá e o que significa ser como a pipoca?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21.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E você, é uma pipoca (estourada) ou um piruá? Justifique.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7219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C43D0-FA20-C165-CE7B-B76394CA091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51EBBDE-2C94-661D-E7BF-47A52B4D892D}"/>
              </a:ext>
            </a:extLst>
          </p:cNvPr>
          <p:cNvGraphicFramePr>
            <a:graphicFrameLocks noGrp="1"/>
          </p:cNvGraphicFramePr>
          <p:nvPr>
            <p:extLst>
              <p:ext uri="{D42A27DB-BD31-4B8C-83A1-F6EECF244321}">
                <p14:modId xmlns:p14="http://schemas.microsoft.com/office/powerpoint/2010/main" val="1640788790"/>
              </p:ext>
            </p:extLst>
          </p:nvPr>
        </p:nvGraphicFramePr>
        <p:xfrm>
          <a:off x="371474" y="849406"/>
          <a:ext cx="11449050" cy="387724"/>
        </p:xfrm>
        <a:graphic>
          <a:graphicData uri="http://schemas.openxmlformats.org/drawingml/2006/table">
            <a:tbl>
              <a:tblPr firstRow="1" firstCol="1" bandRow="1"/>
              <a:tblGrid>
                <a:gridCol w="11449050">
                  <a:extLst>
                    <a:ext uri="{9D8B030D-6E8A-4147-A177-3AD203B41FA5}">
                      <a16:colId xmlns:a16="http://schemas.microsoft.com/office/drawing/2014/main" val="3140713213"/>
                    </a:ext>
                  </a:extLst>
                </a:gridCol>
              </a:tblGrid>
              <a:tr h="387724">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CAMPO JORNALÍSTICO MIDIÁTICO – SEMANA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42081851"/>
                  </a:ext>
                </a:extLst>
              </a:tr>
            </a:tbl>
          </a:graphicData>
        </a:graphic>
      </p:graphicFrame>
      <p:sp>
        <p:nvSpPr>
          <p:cNvPr id="4" name="CaixaDeTexto 3">
            <a:extLst>
              <a:ext uri="{FF2B5EF4-FFF2-40B4-BE49-F238E27FC236}">
                <a16:creationId xmlns:a16="http://schemas.microsoft.com/office/drawing/2014/main" id="{A9E539FC-1257-EA95-503A-4863B93E1E8C}"/>
              </a:ext>
            </a:extLst>
          </p:cNvPr>
          <p:cNvSpPr txBox="1"/>
          <p:nvPr/>
        </p:nvSpPr>
        <p:spPr>
          <a:xfrm>
            <a:off x="371474" y="1237130"/>
            <a:ext cx="11449050" cy="1077218"/>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Produção Textual</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pt-BR" b="1" kern="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endParaRPr>
          </a:p>
        </p:txBody>
      </p:sp>
      <p:sp>
        <p:nvSpPr>
          <p:cNvPr id="3" name="Retângulo: Cantos Arredondados 2">
            <a:extLst>
              <a:ext uri="{FF2B5EF4-FFF2-40B4-BE49-F238E27FC236}">
                <a16:creationId xmlns:a16="http://schemas.microsoft.com/office/drawing/2014/main" id="{70BAB166-1FE8-1814-C334-0C24498EC188}"/>
              </a:ext>
            </a:extLst>
          </p:cNvPr>
          <p:cNvSpPr/>
          <p:nvPr/>
        </p:nvSpPr>
        <p:spPr>
          <a:xfrm>
            <a:off x="371474" y="3119717"/>
            <a:ext cx="11362764" cy="3155576"/>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Caro(a) estudante, chegou a hora de produzir seu texto. Apresentamos os textos da coletânea para que você se inspire para elaborar a sua produção. Desta vez, o</a:t>
            </a:r>
            <a:r>
              <a:rPr lang="pt-BR" sz="2400" b="1" kern="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rPr>
              <a:t> gênero textual é a </a:t>
            </a:r>
            <a:r>
              <a:rPr lang="pt-BR" sz="2400" b="1" u="sng" kern="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rPr>
              <a:t>Campanha Social Educativa</a:t>
            </a:r>
            <a:r>
              <a:rPr lang="pt-BR" sz="2400" b="1" kern="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rPr>
              <a:t> cuja finalidade é orientar e engajar as pessoas em causas ambientais, sociais ou de saúde pública, como a preservação do meio ambiente, o combate à fome ou a conscientização sobre epidemias, vacinação entre outras. É realizada por instituições ou pelo governo. </a:t>
            </a:r>
            <a:endParaRPr lang="pt-B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4EBBBB14-BB3A-7F71-07FF-3B82B0B95E44}"/>
              </a:ext>
            </a:extLst>
          </p:cNvPr>
          <p:cNvSpPr txBox="1"/>
          <p:nvPr/>
        </p:nvSpPr>
        <p:spPr>
          <a:xfrm>
            <a:off x="371474" y="2458148"/>
            <a:ext cx="6096000" cy="48930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2400" b="1" i="0" u="none" strike="noStrike" kern="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Segoe UI" panose="020B0502040204020203" pitchFamily="34" charset="0"/>
              </a:rPr>
              <a:t>Hora de produzir! </a:t>
            </a:r>
            <a:endParaRPr kumimoji="0" lang="pt-BR"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690482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F2EF1-9DDF-EE7D-2AFC-78DB5486CBB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8788667-A1BC-3989-0D2D-6951BD20407D}"/>
              </a:ext>
            </a:extLst>
          </p:cNvPr>
          <p:cNvSpPr txBox="1"/>
          <p:nvPr/>
        </p:nvSpPr>
        <p:spPr>
          <a:xfrm>
            <a:off x="361950" y="647699"/>
            <a:ext cx="11449050" cy="451662"/>
          </a:xfrm>
          <a:prstGeom prst="rect">
            <a:avLst/>
          </a:prstGeom>
          <a:noFill/>
        </p:spPr>
        <p:txBody>
          <a:bodyPr wrap="square">
            <a:spAutoFit/>
          </a:bodyPr>
          <a:lstStyle/>
          <a:p>
            <a:pPr algn="just">
              <a:lnSpc>
                <a:spcPct val="107000"/>
              </a:lnSpc>
            </a:pP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dirty="0"/>
          </a:p>
        </p:txBody>
      </p:sp>
      <p:sp>
        <p:nvSpPr>
          <p:cNvPr id="5" name="Rectangle 1">
            <a:extLst>
              <a:ext uri="{FF2B5EF4-FFF2-40B4-BE49-F238E27FC236}">
                <a16:creationId xmlns:a16="http://schemas.microsoft.com/office/drawing/2014/main" id="{D41F2CCC-B839-22C8-232F-C912B34A8FF5}"/>
              </a:ext>
            </a:extLst>
          </p:cNvPr>
          <p:cNvSpPr>
            <a:spLocks noChangeArrowheads="1"/>
          </p:cNvSpPr>
          <p:nvPr/>
        </p:nvSpPr>
        <p:spPr bwMode="auto">
          <a:xfrm>
            <a:off x="-1244489" y="4215198"/>
            <a:ext cx="20500751" cy="352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2" name="CaixaDeTexto 1">
            <a:extLst>
              <a:ext uri="{FF2B5EF4-FFF2-40B4-BE49-F238E27FC236}">
                <a16:creationId xmlns:a16="http://schemas.microsoft.com/office/drawing/2014/main" id="{FE64E0E0-FD72-A63F-27FE-DFD849A0A587}"/>
              </a:ext>
            </a:extLst>
          </p:cNvPr>
          <p:cNvSpPr txBox="1"/>
          <p:nvPr/>
        </p:nvSpPr>
        <p:spPr>
          <a:xfrm>
            <a:off x="361950" y="864099"/>
            <a:ext cx="11449050" cy="461979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Segoe UI" panose="020B0502040204020203" pitchFamily="34" charset="0"/>
              </a:rPr>
              <a:t>1.</a:t>
            </a:r>
            <a:r>
              <a:rPr lang="pt-BR" sz="2400" kern="100" dirty="0">
                <a:effectLst/>
                <a:latin typeface="Arial Narrow" panose="020B0606020202030204" pitchFamily="34" charset="0"/>
                <a:ea typeface="Calibri" panose="020F0502020204030204" pitchFamily="34" charset="0"/>
                <a:cs typeface="Segoe UI" panose="020B0502040204020203" pitchFamily="34" charset="0"/>
              </a:rPr>
              <a:t> Com base nos conhecimentos que você já tem sobre o gênero textual estudado – </a:t>
            </a:r>
            <a:r>
              <a:rPr lang="pt-BR" sz="2400" b="1" kern="100" dirty="0">
                <a:effectLst/>
                <a:latin typeface="Arial Narrow" panose="020B0606020202030204" pitchFamily="34" charset="0"/>
                <a:ea typeface="Calibri" panose="020F0502020204030204" pitchFamily="34" charset="0"/>
                <a:cs typeface="Segoe UI" panose="020B0502040204020203" pitchFamily="34" charset="0"/>
              </a:rPr>
              <a:t>Campanha Social Educativa</a:t>
            </a:r>
            <a:r>
              <a:rPr lang="pt-BR" sz="2400" kern="100" dirty="0">
                <a:effectLst/>
                <a:latin typeface="Arial Narrow" panose="020B0606020202030204" pitchFamily="34" charset="0"/>
                <a:ea typeface="Calibri" panose="020F0502020204030204" pitchFamily="34" charset="0"/>
                <a:cs typeface="Segoe UI" panose="020B0502040204020203" pitchFamily="34" charset="0"/>
              </a:rPr>
              <a:t> - e na leitura dos textos da coletânea, </a:t>
            </a:r>
            <a:r>
              <a:rPr lang="pt-BR" sz="2400" b="1" u="sng" kern="100" dirty="0">
                <a:effectLst/>
                <a:latin typeface="Arial Narrow" panose="020B0606020202030204" pitchFamily="34" charset="0"/>
                <a:ea typeface="Calibri" panose="020F0502020204030204" pitchFamily="34" charset="0"/>
                <a:cs typeface="Segoe UI" panose="020B0502040204020203" pitchFamily="34" charset="0"/>
              </a:rPr>
              <a:t>produza, em dupla, uma Campanha Social Educativa,</a:t>
            </a:r>
            <a:r>
              <a:rPr lang="pt-BR" sz="2400" kern="100" dirty="0">
                <a:effectLst/>
                <a:latin typeface="Arial Narrow" panose="020B0606020202030204" pitchFamily="34" charset="0"/>
                <a:ea typeface="Calibri" panose="020F0502020204030204" pitchFamily="34" charset="0"/>
                <a:cs typeface="Segoe UI" panose="020B0502040204020203" pitchFamily="34" charset="0"/>
              </a:rPr>
              <a:t> a ser divulgada na escola, sobre o tema: </a:t>
            </a:r>
            <a:r>
              <a:rPr lang="pt-BR" sz="2400" b="1" kern="100" dirty="0">
                <a:effectLst/>
                <a:latin typeface="Arial Narrow" panose="020B0606020202030204" pitchFamily="34" charset="0"/>
                <a:ea typeface="Calibri" panose="020F0502020204030204" pitchFamily="34" charset="0"/>
                <a:cs typeface="Segoe UI" panose="020B0502040204020203" pitchFamily="34" charset="0"/>
              </a:rPr>
              <a:t>“Consequências do Fogo no Meio Ambiente.”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Segoe UI" panose="020B0502040204020203"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b="1" u="sng" kern="100" dirty="0">
                <a:effectLst/>
                <a:latin typeface="Arial Narrow" panose="020B0606020202030204" pitchFamily="34" charset="0"/>
                <a:ea typeface="Calibri" panose="020F0502020204030204" pitchFamily="34" charset="0"/>
                <a:cs typeface="Segoe UI" panose="020B0502040204020203" pitchFamily="34" charset="0"/>
              </a:rPr>
              <a:t>Relembrando: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características da Campanha Social Educativa são: Linguagem verbal e não verbal / Linguagem simples / Textos relativamente curtos / Textos persuasivos e atrativos / Humor, ironia e criatividade / Verbos no modo imperativo / Figuras e vícios de linguagem / Elementos gráficos (uso de cores, imagens, fotografias). O público-alvo vai depender do tipo e objetivo da campanha.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999887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95E87-D8CD-C9DD-F69D-49743EAA273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C15FAC-B271-4FDC-74D4-2002B3E96883}"/>
              </a:ext>
            </a:extLst>
          </p:cNvPr>
          <p:cNvSpPr txBox="1"/>
          <p:nvPr/>
        </p:nvSpPr>
        <p:spPr>
          <a:xfrm>
            <a:off x="340660" y="688041"/>
            <a:ext cx="11483788" cy="1841530"/>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Yu Mincho" panose="020B0400000000000000" pitchFamily="18" charset="-128"/>
                <a:cs typeface="Arial" panose="020B0604020202020204" pitchFamily="34" charset="0"/>
              </a:rPr>
              <a:t>2. Leia a coletânea a seguir.</a:t>
            </a:r>
          </a:p>
          <a:p>
            <a:pPr algn="ctr">
              <a:lnSpc>
                <a:spcPct val="115000"/>
              </a:lnSpc>
            </a:pPr>
            <a:r>
              <a:rPr lang="pt-BR" sz="2300" b="1" kern="100" dirty="0">
                <a:effectLst/>
                <a:latin typeface="Arial Narrow" panose="020B0606020202030204" pitchFamily="34" charset="0"/>
                <a:ea typeface="Calibri" panose="020F0502020204030204" pitchFamily="34" charset="0"/>
                <a:cs typeface="Segoe UI" panose="020B0502040204020203" pitchFamily="34" charset="0"/>
              </a:rPr>
              <a:t>Coletânea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8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8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pPr>
            <a:r>
              <a:rPr lang="pt-BR" sz="2400" b="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Qual o Impacto do Fogo ao Meio Ambiente?</a:t>
            </a:r>
          </a:p>
        </p:txBody>
      </p:sp>
      <p:pic>
        <p:nvPicPr>
          <p:cNvPr id="2" name="Imagem 1" descr="Qual o Impacto do Fogo ao Meio Ambiente">
            <a:extLst>
              <a:ext uri="{FF2B5EF4-FFF2-40B4-BE49-F238E27FC236}">
                <a16:creationId xmlns:a16="http://schemas.microsoft.com/office/drawing/2014/main" id="{C16019FC-B936-EAF5-103E-3ECE6CF934E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7125" y="2529571"/>
            <a:ext cx="5817749" cy="2516003"/>
          </a:xfrm>
          <a:prstGeom prst="rect">
            <a:avLst/>
          </a:prstGeom>
          <a:noFill/>
          <a:ln>
            <a:noFill/>
          </a:ln>
        </p:spPr>
      </p:pic>
      <p:sp>
        <p:nvSpPr>
          <p:cNvPr id="5" name="CaixaDeTexto 4">
            <a:extLst>
              <a:ext uri="{FF2B5EF4-FFF2-40B4-BE49-F238E27FC236}">
                <a16:creationId xmlns:a16="http://schemas.microsoft.com/office/drawing/2014/main" id="{4E69E54C-01B0-6B9F-28B8-927E73C7A512}"/>
              </a:ext>
            </a:extLst>
          </p:cNvPr>
          <p:cNvSpPr txBox="1"/>
          <p:nvPr/>
        </p:nvSpPr>
        <p:spPr>
          <a:xfrm>
            <a:off x="340660" y="5197350"/>
            <a:ext cx="11618257" cy="1338893"/>
          </a:xfrm>
          <a:prstGeom prst="rect">
            <a:avLst/>
          </a:prstGeom>
          <a:noFill/>
        </p:spPr>
        <p:txBody>
          <a:bodyPr wrap="square">
            <a:spAutoFit/>
          </a:bodyPr>
          <a:lstStyle/>
          <a:p>
            <a:pPr marL="0" marR="0" lvl="0" indent="449580" algn="just" defTabSz="914400" rtl="0" eaLnBrk="1" fontAlgn="auto" latinLnBrk="0" hangingPunct="1">
              <a:lnSpc>
                <a:spcPct val="115000"/>
              </a:lnSpc>
              <a:spcBef>
                <a:spcPts val="0"/>
              </a:spcBef>
              <a:spcAft>
                <a:spcPts val="800"/>
              </a:spcAft>
              <a:buClrTx/>
              <a:buSzTx/>
              <a:buFontTx/>
              <a:buNone/>
              <a:tabLst/>
              <a:defRPr/>
            </a:pPr>
            <a:r>
              <a:rPr kumimoji="0" lang="pt-BR" sz="2400" b="0" i="0" u="none" strike="noStrike" kern="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Sabemos que o fogo é uma força da natureza que provoca diversos impactos ao meio ambiente. Nesse contexto, exploraremos o impacto do fogo no meio ambiente, destacando suas causas, consequências e a importância da gestão e prevenção de incêndios.</a:t>
            </a:r>
            <a:endParaRPr kumimoji="0" lang="pt-BR"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193688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86CDD-E604-14FC-7A00-286091C6FF4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F64A60-ACDE-90B4-40AE-F30F08C42D25}"/>
              </a:ext>
            </a:extLst>
          </p:cNvPr>
          <p:cNvSpPr txBox="1"/>
          <p:nvPr/>
        </p:nvSpPr>
        <p:spPr>
          <a:xfrm>
            <a:off x="352425" y="732866"/>
            <a:ext cx="11487150" cy="5662384"/>
          </a:xfrm>
          <a:prstGeom prst="rect">
            <a:avLst/>
          </a:prstGeom>
          <a:noFill/>
        </p:spPr>
        <p:txBody>
          <a:bodyPr wrap="square">
            <a:spAutoFit/>
          </a:bodyPr>
          <a:lstStyle/>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Desde os incêndios florestais até as queimadas descontroladas, o fogo tem um efeito profundo e, muitas vezes, prejudicial sobre os ecossistemas, a biodiversidade e até mesmo no clima global. Isso fica claro com todas as mudanças climáticas que estamos presenciando atualmente. [...]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Os incêndios florestais e outros tipos de queimadas podem destruir os habitats naturais, como florestas, pradarias e pântanos. Isso resulta na perda de abrigo e alimento para inúmeras espécies de animais e plantas. Portanto, como muitos animais selvagens dependem desses ecossistemas específicos para sua sobrevivência, a destruição de seus habitats pode levar a deslocamentos forçados e extinções locais.</a:t>
            </a:r>
          </a:p>
          <a:p>
            <a:pPr indent="449580" algn="just">
              <a:lnSpc>
                <a:spcPct val="115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fogo também pode causar a morte direta da fauna e da flora. Os animais que não conseguem escapar a tempo são frequentemente vítimas dos incêndios, enquanto muitas plantas são consumidas pelas chamas. Isso leva a uma diminuição na biodiversidade e pode resultar na extinção de espécies vulneráveis.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1000" kern="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rPr>
              <a:t>Disponível em: https://matanativa.com.br/impacto-do-fogo-ao-meio-ambiente/. Acesso em: 27 ago. 2024. (Adaptado).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08674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FD43B-820F-622F-3FD9-A9E1344D26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E865D11-D61C-7EDD-267D-9565596ED79F}"/>
              </a:ext>
            </a:extLst>
          </p:cNvPr>
          <p:cNvSpPr txBox="1"/>
          <p:nvPr/>
        </p:nvSpPr>
        <p:spPr>
          <a:xfrm>
            <a:off x="336176" y="681814"/>
            <a:ext cx="11519647" cy="472758"/>
          </a:xfrm>
          <a:prstGeom prst="rect">
            <a:avLst/>
          </a:prstGeom>
          <a:noFill/>
        </p:spPr>
        <p:txBody>
          <a:bodyPr wrap="square">
            <a:spAutoFit/>
          </a:bodyPr>
          <a:lstStyle/>
          <a:p>
            <a:pPr>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II</a:t>
            </a: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b="1"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EF799BF4-DFD7-8F5B-8363-DD294E3F5B0B}"/>
              </a:ext>
            </a:extLst>
          </p:cNvPr>
          <p:cNvSpPr txBox="1"/>
          <p:nvPr/>
        </p:nvSpPr>
        <p:spPr>
          <a:xfrm>
            <a:off x="3388658" y="6281390"/>
            <a:ext cx="4948517" cy="257827"/>
          </a:xfrm>
          <a:prstGeom prst="rect">
            <a:avLst/>
          </a:prstGeom>
          <a:noFill/>
        </p:spPr>
        <p:txBody>
          <a:bodyPr wrap="square">
            <a:spAutoFit/>
          </a:bodyPr>
          <a:lstStyle/>
          <a:p>
            <a:pPr algn="ct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https://blogdoaftm.com.br/charge-queimadas/. Acesso em: 27 de ago. 2024.</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m 3" descr="Charge: Queimadas - Blog do AFTM">
            <a:extLst>
              <a:ext uri="{FF2B5EF4-FFF2-40B4-BE49-F238E27FC236}">
                <a16:creationId xmlns:a16="http://schemas.microsoft.com/office/drawing/2014/main" id="{BE1A3981-5BA5-024A-73F2-5A94F29A5C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4965" y="785157"/>
            <a:ext cx="7324163" cy="5496233"/>
          </a:xfrm>
          <a:prstGeom prst="rect">
            <a:avLst/>
          </a:prstGeom>
          <a:noFill/>
          <a:ln>
            <a:noFill/>
          </a:ln>
        </p:spPr>
      </p:pic>
    </p:spTree>
    <p:extLst>
      <p:ext uri="{BB962C8B-B14F-4D97-AF65-F5344CB8AC3E}">
        <p14:creationId xmlns:p14="http://schemas.microsoft.com/office/powerpoint/2010/main" val="37292727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05B6-F6FC-0E57-39A8-C58CAEFB3AE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69F7B1C-AA3B-85B4-6259-F671CBA4842D}"/>
              </a:ext>
            </a:extLst>
          </p:cNvPr>
          <p:cNvSpPr txBox="1"/>
          <p:nvPr/>
        </p:nvSpPr>
        <p:spPr>
          <a:xfrm>
            <a:off x="285750" y="628650"/>
            <a:ext cx="11582400"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Arial" panose="020B0604020202020204" pitchFamily="34" charset="0"/>
              </a:rPr>
              <a:t>Semana 4</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r>
              <a:rPr lang="pt-BR" sz="2300" b="1" kern="100" dirty="0">
                <a:effectLst/>
                <a:latin typeface="Arial Narrow" panose="020B0606020202030204" pitchFamily="34" charset="0"/>
                <a:ea typeface="Calibri" panose="020F0502020204030204" pitchFamily="34" charset="0"/>
                <a:cs typeface="Arial" panose="020B0604020202020204" pitchFamily="34" charset="0"/>
              </a:rPr>
              <a:t>REVISITANDO A MATRIZ SAEB</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7F15178C-98BD-BDE6-37FD-A6782BB3222B}"/>
              </a:ext>
            </a:extLst>
          </p:cNvPr>
          <p:cNvGraphicFramePr>
            <a:graphicFrameLocks noGrp="1"/>
          </p:cNvGraphicFramePr>
          <p:nvPr>
            <p:extLst>
              <p:ext uri="{D42A27DB-BD31-4B8C-83A1-F6EECF244321}">
                <p14:modId xmlns:p14="http://schemas.microsoft.com/office/powerpoint/2010/main" val="2362862063"/>
              </p:ext>
            </p:extLst>
          </p:nvPr>
        </p:nvGraphicFramePr>
        <p:xfrm>
          <a:off x="358588" y="2067360"/>
          <a:ext cx="11509562" cy="3411728"/>
        </p:xfrm>
        <a:graphic>
          <a:graphicData uri="http://schemas.openxmlformats.org/drawingml/2006/table">
            <a:tbl>
              <a:tblPr firstRow="1" bandRow="1">
                <a:tableStyleId>{5C22544A-7EE6-4342-B048-85BDC9FD1C3A}</a:tableStyleId>
              </a:tblPr>
              <a:tblGrid>
                <a:gridCol w="11509562">
                  <a:extLst>
                    <a:ext uri="{9D8B030D-6E8A-4147-A177-3AD203B41FA5}">
                      <a16:colId xmlns:a16="http://schemas.microsoft.com/office/drawing/2014/main" val="1906862574"/>
                    </a:ext>
                  </a:extLst>
                </a:gridCol>
              </a:tblGrid>
              <a:tr h="0">
                <a:tc>
                  <a:txBody>
                    <a:bodyPr/>
                    <a:lstStyle/>
                    <a:p>
                      <a:pPr algn="just">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Caro(a) estudante, no decorrer da realização dos diálogos, leituras e atividades propostas, buscamos conhecer um pouco mais sobre os gêneros textuais Campanhas Sociais, Resumo e Crônica Narrativa e Argumentativa. Agora, propomos a você a realização de algumas questões que, além de contribuir com a sistematização dos conhecimentos adquiridos por você, poderão ser norteadoras do que você ainda necessita buscar “conhecer mais”. Nossa sugestão é que dialogue com seu(a) professor(a) após o término de todas as atividades. Vamos lá?</a:t>
                      </a:r>
                      <a:endParaRPr lang="pt-BR" sz="2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endParaRPr lang="pt-BR" dirty="0"/>
                    </a:p>
                  </a:txBody>
                  <a:tcPr>
                    <a:solidFill>
                      <a:schemeClr val="accent6">
                        <a:lumMod val="20000"/>
                        <a:lumOff val="80000"/>
                      </a:schemeClr>
                    </a:solidFill>
                  </a:tcPr>
                </a:tc>
                <a:extLst>
                  <a:ext uri="{0D108BD9-81ED-4DB2-BD59-A6C34878D82A}">
                    <a16:rowId xmlns:a16="http://schemas.microsoft.com/office/drawing/2014/main" val="3863761540"/>
                  </a:ext>
                </a:extLst>
              </a:tr>
            </a:tbl>
          </a:graphicData>
        </a:graphic>
      </p:graphicFrame>
    </p:spTree>
    <p:extLst>
      <p:ext uri="{BB962C8B-B14F-4D97-AF65-F5344CB8AC3E}">
        <p14:creationId xmlns:p14="http://schemas.microsoft.com/office/powerpoint/2010/main" val="8760125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A681-AF9A-9D4D-B444-A366BE590A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A906BEF-D616-4E89-FC21-50AC44E34BDC}"/>
              </a:ext>
            </a:extLst>
          </p:cNvPr>
          <p:cNvSpPr txBox="1"/>
          <p:nvPr/>
        </p:nvSpPr>
        <p:spPr>
          <a:xfrm>
            <a:off x="138953" y="554264"/>
            <a:ext cx="4307541" cy="45634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e responda aos itens 1 e 2.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descr="Diagrama&#10;&#10;Descrição gerada automaticamente com confiança média">
            <a:extLst>
              <a:ext uri="{FF2B5EF4-FFF2-40B4-BE49-F238E27FC236}">
                <a16:creationId xmlns:a16="http://schemas.microsoft.com/office/drawing/2014/main" id="{CFE80012-215B-DE62-4386-7BD91C0AD9A1}"/>
              </a:ext>
            </a:extLst>
          </p:cNvPr>
          <p:cNvPicPr>
            <a:picLocks noChangeAspect="1"/>
          </p:cNvPicPr>
          <p:nvPr/>
        </p:nvPicPr>
        <p:blipFill rotWithShape="1">
          <a:blip r:embed="rId2"/>
          <a:srcRect l="7056" r="1223" b="9431"/>
          <a:stretch/>
        </p:blipFill>
        <p:spPr bwMode="auto">
          <a:xfrm>
            <a:off x="138953" y="921046"/>
            <a:ext cx="4854388" cy="2259158"/>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6FDA5B7D-A589-FEE6-1515-67DC57C12803}"/>
              </a:ext>
            </a:extLst>
          </p:cNvPr>
          <p:cNvSpPr txBox="1"/>
          <p:nvPr/>
        </p:nvSpPr>
        <p:spPr>
          <a:xfrm>
            <a:off x="4993341" y="2373380"/>
            <a:ext cx="5558119" cy="507896"/>
          </a:xfrm>
          <a:prstGeom prst="rect">
            <a:avLst/>
          </a:prstGeom>
          <a:noFill/>
        </p:spPr>
        <p:txBody>
          <a:bodyPr wrap="square">
            <a:spAutoFit/>
          </a:bodyPr>
          <a:lstStyle/>
          <a:p>
            <a:pPr algn="ctr">
              <a:lnSpc>
                <a:spcPct val="115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https://blogger.googleusercontent.com/</a:t>
            </a:r>
            <a:r>
              <a:rPr lang="pt-BR" sz="800" kern="100" dirty="0" err="1">
                <a:effectLst/>
                <a:latin typeface="Arial Narrow" panose="020B0606020202030204" pitchFamily="34" charset="0"/>
                <a:ea typeface="Calibri" panose="020F0502020204030204" pitchFamily="34" charset="0"/>
                <a:cs typeface="Arial" panose="020B0604020202020204" pitchFamily="34" charset="0"/>
              </a:rPr>
              <a:t>img</a:t>
            </a:r>
            <a:r>
              <a:rPr lang="pt-BR" sz="800" kern="100" dirty="0">
                <a:effectLst/>
                <a:latin typeface="Arial Narrow" panose="020B0606020202030204" pitchFamily="34" charset="0"/>
                <a:ea typeface="Calibri" panose="020F0502020204030204" pitchFamily="34" charset="0"/>
                <a:cs typeface="Arial" panose="020B0604020202020204" pitchFamily="34" charset="0"/>
              </a:rPr>
              <a:t>/b/R29vZ2xl/AVvXsEhvgUQJ609KUM30Jzyd3X1E-wh9zvmZ6cQyQzBBzYua0lThg1v7gZ9mVLZEy_nbslhz3BAVYRv1qq8zQ7qaT_V1fP0N9FH9Mwnnie0pt6Ko73GUQbxBEi8ZGHZ1QIyxk9QkzO3mm2pkZ-I/s16000/campanha+doa+agasalho.jpg. Acesso em: 20 ago. 2024.</a:t>
            </a:r>
            <a:endParaRPr lang="pt-BR" sz="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83FE15BB-A84B-B28B-1313-7C0FFD41B3A6}"/>
              </a:ext>
            </a:extLst>
          </p:cNvPr>
          <p:cNvSpPr txBox="1"/>
          <p:nvPr/>
        </p:nvSpPr>
        <p:spPr>
          <a:xfrm>
            <a:off x="138953" y="3429000"/>
            <a:ext cx="11730318" cy="330532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Para tentar manter os níveis de arrecadação registrados nos últimos anos, a Campanha do Agasalho em questão utilizou um argumento verbal baseado na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carência financeira dos necessitados.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compaixão humana pelos menos favorecidos.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dependência emocional do emissor da campanha do agasalho.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comparação entre um tipo de agasalho e a proteção por ele oferecida.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repetição de um acontecimento da natureza e de um comportamento humano.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999846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A681-AF9A-9D4D-B444-A366BE590A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A906BEF-D616-4E89-FC21-50AC44E34BDC}"/>
              </a:ext>
            </a:extLst>
          </p:cNvPr>
          <p:cNvSpPr txBox="1"/>
          <p:nvPr/>
        </p:nvSpPr>
        <p:spPr>
          <a:xfrm>
            <a:off x="233082" y="673474"/>
            <a:ext cx="11654117" cy="594912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objetivo comunicativo desse texto é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fazer um convite.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dar uma orientação.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anunciar um produto.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divulgar uma campanha.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ensinar um procedimento. </a:t>
            </a:r>
          </a:p>
          <a:p>
            <a:pPr algn="just">
              <a:lnSpc>
                <a:spcPct val="115000"/>
              </a:lnSpc>
              <a:spcAft>
                <a:spcPts val="800"/>
              </a:spcAft>
            </a:pPr>
            <a:endParaRPr lang="pt-BR" sz="22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Em nossa língua, diminutivos e aumentativos têm conotações que expressam a brasilidade. Pequenez se associa à fraqueza, carência de amparo, imploração de amor. Tudo isso é associado tradicionalmente à feminilidade. Por isso, os nomes de mulher frequentemente resvalam para o diminutivo: Joaninha, Lurdinha,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Zilminha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Mais raramente, os nomes de homem assumem diminutivos e se reportam exatamente a quando eram pequenos, meninos — e o diminutivo terá pegado para o resto da vida.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798092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FFA7-F87C-B08A-E836-7AAFFC124BA2}"/>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A2786F2C-16BD-3475-ACEE-C901DE2FCAE8}"/>
              </a:ext>
            </a:extLst>
          </p:cNvPr>
          <p:cNvSpPr txBox="1"/>
          <p:nvPr/>
        </p:nvSpPr>
        <p:spPr>
          <a:xfrm>
            <a:off x="367553" y="744246"/>
            <a:ext cx="11456894" cy="240969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Esses nomes próprios, no aumentativo, são outra conotação da brasilidade. Quando se faz um grande edifício, sobretudo para esporte, nele se coloca um nome de homem, no aumentativo.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É Almeidão, é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Pelezão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vontade de dizer que tudo é não apenas grande, também forte, prepotente quase. Não faltam obras públicas feitas por mulheres da política. Faltam nomes delas, no aumentativo. Seriam obras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Martona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SP, e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Cozetona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Campina Grande. Mas tudo isso soa mal para referir-se a elas.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NÓBREGA, F. P. Nuances de linguagem. Disponível em: http://intervox.nce.ufrj.br. Acesso em: 19 set. 2019 (adaptado).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CE6D7427-AED2-CD7E-0FD2-8644C47FF9A6}"/>
              </a:ext>
            </a:extLst>
          </p:cNvPr>
          <p:cNvSpPr txBox="1"/>
          <p:nvPr/>
        </p:nvSpPr>
        <p:spPr>
          <a:xfrm>
            <a:off x="367553" y="3241613"/>
            <a:ext cx="11456894" cy="330532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discussão proposta na crônica associa o uso do diminutivo e do aumentativo ao preconceito social. Essa afirmação evidencia-se no trecho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“Faltam nomes delas, no aumentativo”.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“Não faltam obras públicas feitas por mulheres da política”.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“Seriam obras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Martona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SP, e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Cozetona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Campina Grande.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“diminutivos e aumentativos têm conotações que expressam a brasilidade”.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“os nomes de homem assumem diminutivos e se reportam exatamente a quando eram pequenos”.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574596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6C70E-4AA5-D26B-638F-2292F244F4B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17EC7A6-4131-48D0-E001-9D6080B3164F}"/>
              </a:ext>
            </a:extLst>
          </p:cNvPr>
          <p:cNvSpPr txBox="1"/>
          <p:nvPr/>
        </p:nvSpPr>
        <p:spPr>
          <a:xfrm>
            <a:off x="340659" y="699053"/>
            <a:ext cx="11501717" cy="1016625"/>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os textos.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 </a:t>
            </a:r>
            <a:endParaRPr lang="pt-BR" sz="15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descr="Diagrama&#10;&#10;Descrição gerada automaticamente">
            <a:extLst>
              <a:ext uri="{FF2B5EF4-FFF2-40B4-BE49-F238E27FC236}">
                <a16:creationId xmlns:a16="http://schemas.microsoft.com/office/drawing/2014/main" id="{954A7289-598C-E12F-0E66-69164026D4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89625" y="1715678"/>
            <a:ext cx="5644280" cy="3994840"/>
          </a:xfrm>
          <a:prstGeom prst="rect">
            <a:avLst/>
          </a:prstGeom>
          <a:noFill/>
        </p:spPr>
      </p:pic>
      <p:sp>
        <p:nvSpPr>
          <p:cNvPr id="5" name="CaixaDeTexto 4">
            <a:extLst>
              <a:ext uri="{FF2B5EF4-FFF2-40B4-BE49-F238E27FC236}">
                <a16:creationId xmlns:a16="http://schemas.microsoft.com/office/drawing/2014/main" id="{F77D3AB0-9B8C-E495-757F-C6715A398279}"/>
              </a:ext>
            </a:extLst>
          </p:cNvPr>
          <p:cNvSpPr txBox="1"/>
          <p:nvPr/>
        </p:nvSpPr>
        <p:spPr>
          <a:xfrm>
            <a:off x="3189625" y="5802508"/>
            <a:ext cx="5644280" cy="257827"/>
          </a:xfrm>
          <a:prstGeom prst="rect">
            <a:avLst/>
          </a:prstGeom>
          <a:noFill/>
        </p:spPr>
        <p:txBody>
          <a:bodyPr wrap="square">
            <a:spAutoFit/>
          </a:bodyPr>
          <a:lstStyle/>
          <a:p>
            <a:pPr algn="ct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https://opopular.com.br/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image</a:t>
            </a:r>
            <a:r>
              <a:rPr lang="pt-BR" sz="1000" kern="100" dirty="0">
                <a:effectLst/>
                <a:latin typeface="Arial Narrow" panose="020B0606020202030204" pitchFamily="34" charset="0"/>
                <a:ea typeface="Calibri" panose="020F0502020204030204" pitchFamily="34" charset="0"/>
                <a:cs typeface="Arial" panose="020B0604020202020204" pitchFamily="34" charset="0"/>
              </a:rPr>
              <a:t>/policy:1.1151543:1694777994/image.jpg. Acesso em: 20 ago. 2024.</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137382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E8CA7-F9E7-EA07-3722-787FD808E40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BF3D4DA-98FF-9464-9E24-59B8CF90EDAA}"/>
              </a:ext>
            </a:extLst>
          </p:cNvPr>
          <p:cNvSpPr txBox="1"/>
          <p:nvPr/>
        </p:nvSpPr>
        <p:spPr>
          <a:xfrm>
            <a:off x="143433" y="499337"/>
            <a:ext cx="11725837" cy="625459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II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Quais são os tipos de doador?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Existem dois tipos de doador: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1. O primeiro é o doador vivo: é a pessoa maior de idade e juridicamente capaz, saudável e que concorde com a doação, desde que não prejudique a sua própria saúde. Um doador vivo pode doar um dos rins, parte do fígado, parte da medula ou parte dos pulmões, a compatibilidade sanguínea é necessária em todos os casos. Para doar órgão em vida, o médico deverá avaliar a história clínica do doador e as doenças prévias. Pela legislação, parentes até o quarto grau e cônjuges podem ser doadores. A doação de órgãos de pessoa vivas que não são parentes, só acontece mediante autorização judicial.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2. O segundo tipo é o doador falecido: é qualquer pessoa com diagnóstico de morte encefálica (vítimas de traumatismo craniano, ou AVC (derrame cerebral),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anóxia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etc</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ou com morte causada por parada cardiorrespiratória (parada cardíaca). O doador falecido pode doar órgãos como: rins, coração, pulmão, pâncreas, fígado e intestino; e tecidos: córneas, válvulas, ossos, músculos, tendões, pele, cartilagem, medula óssea, sangue do cordão umbilical, veias e artérias.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saude</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pt-br</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composicao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saes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snt</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doacao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-de-</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orgaos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/quais-</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sao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-os-tipos-de-doador. Acesso em: 20 ago. 2024.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751283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40BF43B-A8C0-C7AD-1FE6-1662AA771330}"/>
              </a:ext>
            </a:extLst>
          </p:cNvPr>
          <p:cNvSpPr txBox="1"/>
          <p:nvPr/>
        </p:nvSpPr>
        <p:spPr>
          <a:xfrm>
            <a:off x="177052" y="609599"/>
            <a:ext cx="11575678" cy="2915991"/>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Em relação ao Texto I, o Texto II estabelece um sentido de complementariedade ao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detalhar aspectos sobre quem pode ser doador.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falar sobre a permissão da família para a doação.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indicar que devemos informar a decisão aos familiares.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mencionar o nome da campanha em que estão inseridos.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questionar a necessidade das pessoas se tornarem doadores.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FCA1F43B-125A-D881-2135-878661208613}"/>
              </a:ext>
            </a:extLst>
          </p:cNvPr>
          <p:cNvSpPr txBox="1"/>
          <p:nvPr/>
        </p:nvSpPr>
        <p:spPr>
          <a:xfrm>
            <a:off x="177051" y="3640186"/>
            <a:ext cx="11728077" cy="3100144"/>
          </a:xfrm>
          <a:prstGeom prst="rect">
            <a:avLst/>
          </a:prstGeom>
          <a:noFill/>
        </p:spPr>
        <p:txBody>
          <a:bodyPr wrap="square">
            <a:spAutoFit/>
          </a:bodyPr>
          <a:lstStyle/>
          <a:p>
            <a:pPr algn="just">
              <a:lnSpc>
                <a:spcPct val="115000"/>
              </a:lnSpc>
              <a:spcAft>
                <a:spcPts val="800"/>
              </a:spcAft>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e responda aos itens 5 e 6.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Tatuapé: o caminho do tatu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Uma das mais intrigantes invenções humanas é o metrô. Não digo que seja intrigante para o homem comum, acostumado com os avanços tecnológicos. Penso no homem da floresta, acostumado com o silêncio da mata, com o canto dos pássaros ou com a paciência constante do rio que segue seu fluxo rumo ao mar. Penso nos povos da floresta.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629644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A1F43B-125A-D881-2135-878661208613}"/>
              </a:ext>
            </a:extLst>
          </p:cNvPr>
          <p:cNvSpPr txBox="1"/>
          <p:nvPr/>
        </p:nvSpPr>
        <p:spPr>
          <a:xfrm>
            <a:off x="150157" y="0"/>
            <a:ext cx="11728077" cy="6420027"/>
          </a:xfrm>
          <a:prstGeom prst="rect">
            <a:avLst/>
          </a:prstGeom>
          <a:noFill/>
        </p:spPr>
        <p:txBody>
          <a:bodyPr wrap="square">
            <a:spAutoFit/>
          </a:bodyPr>
          <a:lstStyle/>
          <a:p>
            <a:pPr algn="just">
              <a:lnSpc>
                <a:spcPct val="115000"/>
              </a:lnSpc>
              <a:spcAft>
                <a:spcPts val="800"/>
              </a:spcAft>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Os índios sempre ficam encantados com a agilidade do grande tatu metálico. Lembro de mim mesmo quando cheguei a São Paulo. Ficava muito tempo atrás desse tatu, apenas para observar o caminho que ele fazia.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tatu da floresta tem uma característica muito interessante: ele corre para sua toca quando se vê acuado pelos seus predadores. É uma forma de escapar ao ataque deles. Mas isso é o instinto de sobrevivência. Quem vive na floresta sabe, bem lá dentro de si, que não pode se permitir andar desatento, pois corre um sério perigo de não ter amanhã.</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tatu metálico da cidade não tem esse medo. É ele que faz o seu caminho, mostra a direção, rasga os trilhos como quem desbrava. É ele que segue levando pessoas para os seus destinos. Alguns sofrem com a sua chegada, outros sofrem com a sua partida.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Voltei a pensar no tatu da floresta, que desconhece o próprio destino, mas sabe aonde quer chegar.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Pensei também no tempo de antigamente, quando o Tatuapé era um lugar de caça ao tatu. Índios caçadores entravam em sua mata apenas para saber onde estavam as pegadas do animal. Depois eles ficavam à espreita daquele parente, aguardando pacientemente sua manifestação. Nessa hora — quando o tatu saía da toca — eles o pegavam e faziam um suculento assado que iria alimentar os famintos caçadores.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64723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A1F43B-125A-D881-2135-878661208613}"/>
              </a:ext>
            </a:extLst>
          </p:cNvPr>
          <p:cNvSpPr txBox="1"/>
          <p:nvPr/>
        </p:nvSpPr>
        <p:spPr>
          <a:xfrm>
            <a:off x="141193" y="672353"/>
            <a:ext cx="11826689" cy="488370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Voltei a pensar no tatu da cidade, que não pode servir de alimento, mas é usado como transporte, para a maioria das pessoas poder encontrar o seu próprio alimento. Andando no metrô que seguia rumo ao Tatuapé, fiquei mirando os prédios que ele cortava como se fossem árvores gigantes de concreto. Naquele itinerário eu ia buscando algum resquício das antigas civilizações que habitaram aquele vale. Encontrei apenas urubus que sobrevoavam o trem que, por sua vez, cortava o coração da Mãe Terra como uma lâmina afiada. Vi pombos e pombas voando livremente entre as estações. Vi um gavião que voava indiferente por entre os prédios. Não vi nenhum tatu e isso me fez sentir saudades de um tempo em que a natureza imperava nesse pedaço de São Paulo habitado por índios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Puris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Senti saudades de um ontem impossível de se tornar hoje novamente.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Pensando nisso deixei o trem me levar entre Itaquera e o Anhangabaú. Precisava levar minha alma ao princípio de tudo.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kern="100" dirty="0">
                <a:effectLst/>
                <a:latin typeface="Arial Narrow" panose="020B0606020202030204" pitchFamily="34" charset="0"/>
                <a:ea typeface="Calibri" panose="020F0502020204030204" pitchFamily="34" charset="0"/>
                <a:cs typeface="Arial" panose="020B0604020202020204" pitchFamily="34" charset="0"/>
              </a:rPr>
              <a:t>In: Crônicas de São Paulo: um olhar indígena. Callis Editora, 2ª edição, 2010, pp,15-17. </a:t>
            </a:r>
            <a:endParaRPr lang="pt-BR"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https://www.escrevendoofuturo.org.br/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conteudo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/biblioteca/textos-</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literarios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/744/</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tatuape</a:t>
            </a:r>
            <a:r>
              <a:rPr lang="pt-BR" sz="1000" kern="100" dirty="0">
                <a:effectLst/>
                <a:latin typeface="Arial Narrow" panose="020B0606020202030204" pitchFamily="34" charset="0"/>
                <a:ea typeface="Calibri" panose="020F0502020204030204" pitchFamily="34" charset="0"/>
                <a:cs typeface="Arial" panose="020B0604020202020204" pitchFamily="34" charset="0"/>
              </a:rPr>
              <a:t>-o-caminho-do-tatu. Acesso em: 20 ago. 2024.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276384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40BF43B-A8C0-C7AD-1FE6-1662AA771330}"/>
              </a:ext>
            </a:extLst>
          </p:cNvPr>
          <p:cNvSpPr txBox="1"/>
          <p:nvPr/>
        </p:nvSpPr>
        <p:spPr>
          <a:xfrm>
            <a:off x="385481" y="869576"/>
            <a:ext cx="11483789" cy="418659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Crônica de autoria de um escritor indígena, o texto traz uma reflexão sobre o significado da palavra “Tatuapé”, que nomeia uma estação do metrô de São Paulo. Nessa reflexão, torna-se evidente que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indígenas se ressentem do uso inapropriado da palavra “Tatuapé”.</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palavras de origem indígena estão presentes no cotidiano brasileiro.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brasileiros ignoram o sentido de palavras indígenas na língua portuguesa.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sentidos da palavra “Tatuapé” são semelhantes para moradores da cidade e da floresta.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 diversificação dos sistemas de uma língua em relação às possibilidades de mudança do vocabulário é preconceituosa.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269569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40BF43B-A8C0-C7AD-1FE6-1662AA771330}"/>
              </a:ext>
            </a:extLst>
          </p:cNvPr>
          <p:cNvSpPr txBox="1"/>
          <p:nvPr/>
        </p:nvSpPr>
        <p:spPr>
          <a:xfrm>
            <a:off x="251011" y="627529"/>
            <a:ext cx="11483789" cy="594912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trecho “. É uma forma de escapar ao ataque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deles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termo em destaque refere-se à palavra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urubus.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predadores.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povos da floresta.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famintos caçadores.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avanços tecnológicos. </a:t>
            </a:r>
          </a:p>
          <a:p>
            <a:pPr algn="just">
              <a:lnSpc>
                <a:spcPct val="115000"/>
              </a:lnSpc>
              <a:spcAft>
                <a:spcPts val="800"/>
              </a:spcAft>
            </a:pPr>
            <a:endParaRPr lang="pt-BR" sz="22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e responda aos itens 7 e 8.</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dirty="0">
                <a:effectLst/>
                <a:latin typeface="Arial Narrow" panose="020B0606020202030204" pitchFamily="34" charset="0"/>
                <a:ea typeface="Calibri" panose="020F0502020204030204" pitchFamily="34" charset="0"/>
                <a:cs typeface="Arial" panose="020B0604020202020204" pitchFamily="34" charset="0"/>
              </a:rPr>
              <a:t>“A Alma Encantadora das Ruas,” escrito por João do Rio e publicado pela primeira vez em 1908, é uma das mais importantes obras do autor e um clássico da literatura brasileira. João do Rio, pseudônimo de João Cortez, é conhecido por seu estilo único de crônica e pela forma como capturou a vida urbana do Rio de Janeiro no início do século XX. Neste livro, ele oferece um retrato vívido e detalhado das ruas da cidade, explorando o cotidiano, as personagens e as atmosferas que compõem a vida urbana.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521874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ED95051-179A-BBD0-6E0B-6330CBFFC6E6}"/>
              </a:ext>
            </a:extLst>
          </p:cNvPr>
          <p:cNvSpPr txBox="1"/>
          <p:nvPr/>
        </p:nvSpPr>
        <p:spPr>
          <a:xfrm>
            <a:off x="277906" y="595033"/>
            <a:ext cx="11430000" cy="589398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livro é uma coletânea de crônicas e ensaios que descrevem a vida nas ruas do Rio de Janeiro, focando em aspectos que vão desde a arquitetura e a paisagem urbana até as pessoas e suas histórias. João do Rio se destaca por sua habilidade em capturar a essência da cidade e suas nuances, utilizando um estilo que mistura observação social com uma prosa literária rica e envolvente.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João do Rio não se limita a descrever a cidade em termos de suas características físicas. Ele mergulha na vida dos seus habitantes, apresentando uma galeria de personagens variados que vão desde os trabalhadores humildes até os aristocratas, passando por figuras marginalizadas e exóticas que povoam a cidade. Suas descrições são repletas de detalhes e vida, oferecendo uma visão multifacetada da sociedade carioca da época.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Alma Encantadora das Ruas” também explora as transformações e tensões sociais e culturais que ocorrem na cidade. João do Rio aborda temas como a modernização urbana, as disparidades sociais e as mudanças na estrutura social, refletindo sobre como essas questões afetam a vida das pessoas e a identidade da cidade.</a:t>
            </a:r>
          </a:p>
          <a:p>
            <a:pPr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Arial" panose="020B0604020202020204" pitchFamily="34" charset="0"/>
              </a:rPr>
              <a:t>O estilo de João do Rio é caracterizado pela observação detalhada, pelo uso de um vocabulário rico e pela capacidade de criar imagens vívidas e dinâmicas da vida urbana.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224075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C0754-56C8-D052-BD43-C1FC1D359B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1C42175-E0FD-CF0C-CE8D-135CDBB45480}"/>
              </a:ext>
            </a:extLst>
          </p:cNvPr>
          <p:cNvSpPr txBox="1"/>
          <p:nvPr/>
        </p:nvSpPr>
        <p:spPr>
          <a:xfrm>
            <a:off x="404180" y="836279"/>
            <a:ext cx="11383639" cy="469057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Ele é conhecido por seu talento em capturar o espírito da cidade e suas nuances, combinando uma perspectiva crítica com um afeto genuíno pela vida urbana.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Além de seu valor literário, “A Alma Encantadora das Ruas” é um importante documento histórico que fornece uma visão única da sociedade carioca do início do século XX. A obra é uma celebração da complexidade e da vibrante vida urbana, e continua a ser uma referência essencial para entender o Rio de Janeiro e a literatura brasileira desse período.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Através de suas crônicas e descrições, João do Rio consegue transmitir a “alma” da cidade, revelando as histórias e as emoções que se escondem nas ruas e nos espaços urbanos. Seu trabalho é um testemunho da capacidade da literatura de capturar e refletir a vida real, proporcionando aos leitores uma janela para o passado e uma compreensão mais profunda da cidade e de seus habitantes.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https://livrosemresumo.com.br/literatura/resumo-do-livro-a-alma-encantadora-das-ruas-</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joao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do-rio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21 ago. 2024.</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204160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AED8691-E94B-AD41-42DA-B7538B7CB8E4}"/>
              </a:ext>
            </a:extLst>
          </p:cNvPr>
          <p:cNvSpPr txBox="1"/>
          <p:nvPr/>
        </p:nvSpPr>
        <p:spPr>
          <a:xfrm>
            <a:off x="358588" y="716159"/>
            <a:ext cx="11474824" cy="405207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7.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 texto apresentado é um exemplo de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notícia, visto que informa sobre a vida de João do Rio.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crônica, porque aborda temas voltados ao cotidiano das cidades.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resumo, posto que sintetiza a obra “A Alma Encantadora das Ruas”.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depoimento, pois narra fatos reais vividos pelo autor João do Rio, pseudônimo de João Cortez.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artigo de opinião em que o autor apresenta seu ponto de vista sobre a obra “A Alma Encantadora das Ruas”.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167798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AED8691-E94B-AD41-42DA-B7538B7CB8E4}"/>
              </a:ext>
            </a:extLst>
          </p:cNvPr>
          <p:cNvSpPr txBox="1"/>
          <p:nvPr/>
        </p:nvSpPr>
        <p:spPr>
          <a:xfrm>
            <a:off x="358588" y="716159"/>
            <a:ext cx="11474824" cy="3965573"/>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8.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Segundo o texto, o que João do Rio descreve em suas crônicas publicadas no livro “A Alma Encantadora das Ruas”?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 literatura brasileira do início do século XX.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 celebração da complexidade e da vibrante vida urbana da sociedade carioca.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 modernização urbana, as disparidades sociais e as mudanças na estrutura social.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As transformações e tensões sociais e culturais que ocorrem na cidade do Rio de Janeiro.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A “alma” da cidade, revelando as histórias e as emoções que se escondem nas ruas e nos espaços urbanos.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397053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C136-1CCA-B13F-AC36-4D23DD3CC95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CC8592-3904-25A0-645A-BFE547F069D7}"/>
              </a:ext>
            </a:extLst>
          </p:cNvPr>
          <p:cNvSpPr txBox="1"/>
          <p:nvPr/>
        </p:nvSpPr>
        <p:spPr>
          <a:xfrm>
            <a:off x="161365" y="536346"/>
            <a:ext cx="11743764" cy="6174704"/>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 e responda aos itens 9 e 10.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Tem alguém aí?</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Cheguei para uma reunião de trabalho um pouco antes do horário combinado e a secretária da autoridade pôs uma caixinha de madeira sobre a mesa, e avisou: é para deixar o telefone quando entrar. Na hora não entendi, mas um companheiro mais escolado me socorreu. “É para evitar grampo”, disse. “Medo de ser gravado”.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 sempre penso em mim como um sujeito de confiança. É uma das minhas raras virtudes, acho eu. Só falo mal de pessoas que merecem espinafração. Mas na antessala daquele gabinete, a autoridade deixava claro que não confiava em mim; mas antes que eu começasse a ficar amuado, fui me lembrando que, na verdade, eu sou suspeito.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Afinal, só um suspeito é vigiado 24 horas por dia, sete dias por semana, como acontece comigo. Não há um lugar em que eu vá que não tenha uma câmera acompanhando meus movimentos e agora sei como se sentia Ubaldo, o Paranoico, personagem das tirinhas do Henfil, que tinha certeza de que estava sendo vigiado.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436287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C136-1CCA-B13F-AC36-4D23DD3CC95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CC8592-3904-25A0-645A-BFE547F069D7}"/>
              </a:ext>
            </a:extLst>
          </p:cNvPr>
          <p:cNvSpPr txBox="1"/>
          <p:nvPr/>
        </p:nvSpPr>
        <p:spPr>
          <a:xfrm>
            <a:off x="161365" y="643923"/>
            <a:ext cx="11743764" cy="6072111"/>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Encerrado o assunto com a autoridade, não resisti a um chiste quando ele perguntou se eu havia entendido a nossa conversa. “Está tudo gravado”, eu disse. Antes que ele tivesse um sobressalto, apontei para a cabeça. “Aqui”. Deixei escapar um sorriso, mas ele não pareceu entender. Depois me caiu a ficha: eu não havia gravado nada, mas não tinha tanta certeza de não ter sido gravado por alguma câmera escondida.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Saindo dali fui à farmácia depois de ter passado por uns três pardais de trânsito; lá dentro havia o cartaz – “Sorria, você está sendo filmado”. Embora o cartaz estivesse escondido atrás de uma estante, pelo menos era um aviso. No supermercado não vi aviso, mas tinha câmera; até ajeitei a camisa dentro da calça.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fato é que dá saudade dos tempos em que as únicas câmeras escondidas eram as dos programas de televisão que mostram pegadinhas, para flagrar incautos em situações constrangedoras. Hoje todo mundo é um potencial espião – e, ao mesmo tempo, está sendo vigiado – como aquele velho quadrinho da revista Mad: Spy vs. Spy.</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Na Feira do Paraguai tem botão de camisa que grava até duas horas de vídeo de boa qualidade, microfone disfarçado de brochinho e ligado a um gravador fica nas costas ou no bolso, captadores de som do tamanho de uma unha que pode ser deixado num canto da sala e transmitir para um gravador colocado fora 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109966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C136-1CCA-B13F-AC36-4D23DD3CC95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CC8592-3904-25A0-645A-BFE547F069D7}"/>
              </a:ext>
            </a:extLst>
          </p:cNvPr>
          <p:cNvSpPr txBox="1"/>
          <p:nvPr/>
        </p:nvSpPr>
        <p:spPr>
          <a:xfrm>
            <a:off x="116542" y="491523"/>
            <a:ext cx="11743764" cy="5983369"/>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ambiente, relógio que filma sem atrasar as horas e mais um bocado de tralha para vigiar a vida alheia.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No mundo virtual é pior. Consultar ou comprar pelo computador equivale a entregar um pouquinho da nossa alma. Comprei o livro Trinta Segundos Sem Pensar no Medo, de Pedro Pacífico, e no mesmo momento em que fechava a conta, me ofereceram cinco outros livros que “poderiam interessar” a mim. Estou fichado. No fim, resta um consolo: pode ser que eu não me conheça direito, mas o computador da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Amazon</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sabe exatamente quem sou e o que quero. É o meu analista.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spcAft>
                <a:spcPts val="800"/>
              </a:spcAft>
            </a:pPr>
            <a:r>
              <a:rPr lang="pt-BR" sz="1200" kern="100" dirty="0">
                <a:effectLst/>
                <a:latin typeface="Arial Narrow" panose="020B0606020202030204" pitchFamily="34" charset="0"/>
                <a:ea typeface="Calibri" panose="020F0502020204030204" pitchFamily="34" charset="0"/>
                <a:cs typeface="Arial" panose="020B0604020202020204" pitchFamily="34" charset="0"/>
              </a:rPr>
              <a:t>(A crônica Tem alguém aí, de Paulo Pestana, foi publicada no Correio Braziliense em 8 de outubro de 2023)</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tema desta crônica é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O excesso de controle pelo qual as pessoas estão sujeitas na sociedade contemporânea.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A necessidade de imersão ao mundo virtual por meio das mídias sociais.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A importância das câmeras escondidas dos programas de televisão.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A tecnologia avançada do computador da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Amazon</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O medo de ser gravado por câmeras escondidas. </a:t>
            </a:r>
            <a:endParaRPr kumimoji="0" lang="pt-BR" sz="23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237600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1FA6A-5FC3-A5EF-4E33-806F4B5C4EC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DD0D908-E8EA-7772-FC58-904AAD9F4472}"/>
              </a:ext>
            </a:extLst>
          </p:cNvPr>
          <p:cNvSpPr txBox="1"/>
          <p:nvPr/>
        </p:nvSpPr>
        <p:spPr>
          <a:xfrm>
            <a:off x="376518" y="731439"/>
            <a:ext cx="11438964" cy="355078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texto trata-se de uma narrativa, diferente das convencionais – o que nos atesta se tratar de uma crônica. Assim, esse texto é narrado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pela autoridade.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pelo autor Pedro Pacífico.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por um narrador observador.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por um narrador personagem.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pela secretária da autoridade.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211666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2538</TotalTime>
  <Words>11535</Words>
  <Application>Microsoft Office PowerPoint</Application>
  <PresentationFormat>Widescreen</PresentationFormat>
  <Paragraphs>504</Paragraphs>
  <Slides>78</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78</vt:i4>
      </vt:variant>
    </vt:vector>
  </HeadingPairs>
  <TitlesOfParts>
    <vt:vector size="85" baseType="lpstr">
      <vt:lpstr>Arial</vt:lpstr>
      <vt:lpstr>Arial Narrow</vt:lpstr>
      <vt:lpstr>Calibri</vt:lpstr>
      <vt:lpstr>Calibri Light</vt:lpstr>
      <vt:lpstr>Symbol</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MARIA APARECIDA OLIVEIRA PAULA</cp:lastModifiedBy>
  <cp:revision>56</cp:revision>
  <dcterms:created xsi:type="dcterms:W3CDTF">2023-05-30T13:00:46Z</dcterms:created>
  <dcterms:modified xsi:type="dcterms:W3CDTF">2024-09-02T19:37:53Z</dcterms:modified>
</cp:coreProperties>
</file>