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52" r:id="rId2"/>
  </p:sldMasterIdLst>
  <p:sldIdLst>
    <p:sldId id="367" r:id="rId3"/>
    <p:sldId id="256" r:id="rId4"/>
    <p:sldId id="380" r:id="rId5"/>
    <p:sldId id="408" r:id="rId6"/>
    <p:sldId id="409" r:id="rId7"/>
    <p:sldId id="414" r:id="rId8"/>
    <p:sldId id="420" r:id="rId9"/>
    <p:sldId id="419" r:id="rId10"/>
    <p:sldId id="423" r:id="rId11"/>
    <p:sldId id="422" r:id="rId12"/>
    <p:sldId id="418" r:id="rId13"/>
    <p:sldId id="417" r:id="rId14"/>
    <p:sldId id="427" r:id="rId15"/>
    <p:sldId id="421" r:id="rId16"/>
    <p:sldId id="425" r:id="rId17"/>
    <p:sldId id="426" r:id="rId18"/>
    <p:sldId id="429" r:id="rId19"/>
    <p:sldId id="428" r:id="rId20"/>
    <p:sldId id="424" r:id="rId21"/>
    <p:sldId id="430" r:id="rId22"/>
    <p:sldId id="436" r:id="rId23"/>
    <p:sldId id="435" r:id="rId24"/>
    <p:sldId id="434" r:id="rId25"/>
    <p:sldId id="433" r:id="rId26"/>
    <p:sldId id="432" r:id="rId27"/>
    <p:sldId id="442" r:id="rId28"/>
    <p:sldId id="441" r:id="rId29"/>
    <p:sldId id="440" r:id="rId30"/>
    <p:sldId id="439" r:id="rId31"/>
    <p:sldId id="445" r:id="rId32"/>
    <p:sldId id="444" r:id="rId33"/>
    <p:sldId id="443" r:id="rId34"/>
    <p:sldId id="437" r:id="rId35"/>
    <p:sldId id="368" r:id="rId3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 autoAdjust="0"/>
    <p:restoredTop sz="94660"/>
  </p:normalViewPr>
  <p:slideViewPr>
    <p:cSldViewPr snapToGrid="0">
      <p:cViewPr varScale="1">
        <p:scale>
          <a:sx n="88" d="100"/>
          <a:sy n="88" d="100"/>
        </p:scale>
        <p:origin x="8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73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213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635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88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22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97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8539406-6320-198D-7E35-410344B0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0CDAF92-D337-C1EB-BCBD-D33C477F7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88F8D88-739D-2FE4-CB96-4C4C2A9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42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613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4818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840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45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0" y="330200"/>
            <a:ext cx="11839089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0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6240" y="101518"/>
            <a:ext cx="867784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54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532736" y="3387415"/>
            <a:ext cx="3673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Verdana" panose="020B0604030504040204" pitchFamily="34" charset="0"/>
              <a:cs typeface="ADLaM Display" panose="02010000000000000000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532736" y="4218412"/>
            <a:ext cx="42064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Ciências da Natureza e suas </a:t>
            </a:r>
          </a:p>
        </p:txBody>
      </p:sp>
      <p:pic>
        <p:nvPicPr>
          <p:cNvPr id="2" name="Imagem 1" descr="Uma imagem contendo Mapa&#10;&#10;Descrição gerada automaticamente">
            <a:extLst>
              <a:ext uri="{FF2B5EF4-FFF2-40B4-BE49-F238E27FC236}">
                <a16:creationId xmlns:a16="http://schemas.microsoft.com/office/drawing/2014/main" id="{8033D935-E6BA-9B15-A60C-48D320A82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DD05EDE-6CA3-16C9-92BC-DC140550062E}"/>
              </a:ext>
            </a:extLst>
          </p:cNvPr>
          <p:cNvSpPr txBox="1"/>
          <p:nvPr/>
        </p:nvSpPr>
        <p:spPr>
          <a:xfrm>
            <a:off x="446314" y="3255376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3ª SÉRIE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B118628-625F-70C4-E934-74FB8D7DCC8F}"/>
              </a:ext>
            </a:extLst>
          </p:cNvPr>
          <p:cNvSpPr txBox="1"/>
          <p:nvPr/>
        </p:nvSpPr>
        <p:spPr>
          <a:xfrm>
            <a:off x="446314" y="5497993"/>
            <a:ext cx="3582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2"/>
                </a:solidFill>
              </a:rPr>
              <a:t>MAIO / JUNHO -2024</a:t>
            </a:r>
          </a:p>
        </p:txBody>
      </p:sp>
    </p:spTree>
    <p:extLst>
      <p:ext uri="{BB962C8B-B14F-4D97-AF65-F5344CB8AC3E}">
        <p14:creationId xmlns:p14="http://schemas.microsoft.com/office/powerpoint/2010/main" val="3313307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06ADB24-3249-41A8-0BB2-6035E2D22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27" y="724619"/>
            <a:ext cx="11038745" cy="85460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D469F1A-3BBD-07B8-40C2-55580AC44D3F}"/>
              </a:ext>
            </a:extLst>
          </p:cNvPr>
          <p:cNvSpPr txBox="1"/>
          <p:nvPr/>
        </p:nvSpPr>
        <p:spPr>
          <a:xfrm>
            <a:off x="372532" y="1579224"/>
            <a:ext cx="11242840" cy="4965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TEMÁTICA: Funções orgânicas 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Habilidade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(EM13CNT104)   Avaliar   os   benefícios   e   os riscos à saúde e ao ambiente, considerando a composição, a toxicidade e a reatividade de diferentes materiais e produtos, como também o nível de exposição a eles, posicionando-se criticamente e propondo soluções individuais e/ou coletivas para seus usos e descartes responsáveis.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Objetivo de aprendizagem 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(GO-Identificar produtos resultantes de diversas reações químicas de caráter ambiental, comparando o estudo de compostos para avaliar problemas ambientais caudados por essas interações.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Objeto de Conhecimento 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pt-BR" sz="22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Funções orgânicas: Hidrocarbonetos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6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840B49C-C798-EE9D-8254-51537FD63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122652"/>
              </p:ext>
            </p:extLst>
          </p:nvPr>
        </p:nvGraphicFramePr>
        <p:xfrm>
          <a:off x="294468" y="759417"/>
          <a:ext cx="11453247" cy="393192"/>
        </p:xfrm>
        <a:graphic>
          <a:graphicData uri="http://schemas.openxmlformats.org/drawingml/2006/table">
            <a:tbl>
              <a:tblPr firstRow="1" firstCol="1" bandRow="1"/>
              <a:tblGrid>
                <a:gridCol w="11453247">
                  <a:extLst>
                    <a:ext uri="{9D8B030D-6E8A-4147-A177-3AD203B41FA5}">
                      <a16:colId xmlns:a16="http://schemas.microsoft.com/office/drawing/2014/main" val="2970935602"/>
                    </a:ext>
                  </a:extLst>
                </a:gridCol>
              </a:tblGrid>
              <a:tr h="371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i="1" dirty="0">
                          <a:solidFill>
                            <a:srgbClr val="000000"/>
                          </a:solidFill>
                          <a:effectLst/>
                          <a:highlight>
                            <a:srgbClr val="C6D9F1"/>
                          </a:highlight>
                          <a:latin typeface="Arial Narrow" panose="020B0606020202030204" pitchFamily="34" charset="0"/>
                          <a:ea typeface="Arial Narrow" panose="020B0606020202030204" pitchFamily="34" charset="0"/>
                          <a:cs typeface="Arial Narrow" panose="020B0606020202030204" pitchFamily="34" charset="0"/>
                        </a:rPr>
                        <a:t>MAIO/SEMANA 1 e 2</a:t>
                      </a:r>
                      <a:endParaRPr lang="pt-BR" sz="2400" dirty="0">
                        <a:effectLst/>
                        <a:highlight>
                          <a:srgbClr val="C6D9F1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250186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C4F72BC8-9057-A8D4-6A1E-B1B8A869C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99" y="2077937"/>
            <a:ext cx="11036516" cy="422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14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DD3740E-1938-2B85-1BA6-1C33A7964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89" y="830839"/>
            <a:ext cx="10851678" cy="477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5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3BDD78B-EFE3-01D7-A3B9-0E9F4C176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1" y="843947"/>
            <a:ext cx="11065577" cy="5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60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4FE822B-26C1-756D-1E1B-5D5141F1019E}"/>
              </a:ext>
            </a:extLst>
          </p:cNvPr>
          <p:cNvSpPr txBox="1"/>
          <p:nvPr/>
        </p:nvSpPr>
        <p:spPr>
          <a:xfrm>
            <a:off x="338379" y="526943"/>
            <a:ext cx="11515241" cy="290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1200" dirty="0"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 </a:t>
            </a:r>
            <a:endParaRPr lang="pt-BR" sz="1100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B71F75C-4AF9-CCC6-1872-3787C66D8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7" y="536098"/>
            <a:ext cx="11006666" cy="579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10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6A7387D-1E39-C893-DF45-B6B3F493D28B}"/>
              </a:ext>
            </a:extLst>
          </p:cNvPr>
          <p:cNvSpPr txBox="1"/>
          <p:nvPr/>
        </p:nvSpPr>
        <p:spPr>
          <a:xfrm>
            <a:off x="372535" y="560718"/>
            <a:ext cx="11446932" cy="2927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.De acordo com o texto I, qual a constituição química dos hidrocarbonetos?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 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.Qual o exemplo de hidrocarboneto citado no texto?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3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.Como são divididos os hidrocarbonetos?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4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.O que significa dizer que todos os hidrocarbonetos são apolares?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5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.Onde podemos encontrar os hidrocarbonetos no dia a dia?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2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 </a:t>
            </a:r>
            <a:endParaRPr lang="pt-BR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120314-152A-180D-ED5D-A60252639606}"/>
              </a:ext>
            </a:extLst>
          </p:cNvPr>
          <p:cNvSpPr txBox="1"/>
          <p:nvPr/>
        </p:nvSpPr>
        <p:spPr>
          <a:xfrm>
            <a:off x="372533" y="3312543"/>
            <a:ext cx="11446933" cy="2715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6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.Os alcanos se encontram na natureza, de onde podemos extraí-los e purificá-los. Escolha dentre as opções abaixo aquela que apresenta as principais fontes desses hidrocarbonetos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 minerais em geral, biogás, lixo orgânico.</a:t>
            </a:r>
            <a:b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 gás natural, xisto betuminoso e cera mineral.</a:t>
            </a:r>
            <a:b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 dejetos de animais e vegetais, hulha, águas amoniacais.</a:t>
            </a:r>
            <a:b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 carvão coque, gás combustível, compostos aromáticos.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FF"/>
              </a:highligh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202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48B1B14-7BFD-7527-CDAC-0DB96C49A025}"/>
              </a:ext>
            </a:extLst>
          </p:cNvPr>
          <p:cNvSpPr txBox="1"/>
          <p:nvPr/>
        </p:nvSpPr>
        <p:spPr>
          <a:xfrm>
            <a:off x="364066" y="569344"/>
            <a:ext cx="11463867" cy="3220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7</a:t>
            </a:r>
            <a:r>
              <a:rPr lang="pt-BR" sz="21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 O acetileno é também conhecido como etino. Esse alcino é usado em grande escala na fabricação de borrachas sintéticas e plásticos, como o PVC, por exemplo. Escolha as alternativas correspondentes às aplicações desse plástico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1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 cola branca (ou cola escolar) usada para colagem de papel.</a:t>
            </a:r>
            <a:br>
              <a:rPr lang="pt-BR" sz="21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1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 adesivo para materiais porosos.</a:t>
            </a:r>
            <a:br>
              <a:rPr lang="pt-BR" sz="21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1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 tubos e conexões usados nas construções civis.</a:t>
            </a:r>
            <a:br>
              <a:rPr lang="pt-BR" sz="21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1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 cola amarela usada para colar madeira.</a:t>
            </a:r>
            <a:br>
              <a:rPr lang="pt-BR" sz="21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1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(E) filme de PVC usado para embalar e proteger alimentos.</a:t>
            </a:r>
            <a:endParaRPr lang="pt-BR" sz="2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9304BA0-A41F-01DC-20DF-7B1E1E7D2147}"/>
              </a:ext>
            </a:extLst>
          </p:cNvPr>
          <p:cNvSpPr txBox="1"/>
          <p:nvPr/>
        </p:nvSpPr>
        <p:spPr>
          <a:xfrm>
            <a:off x="284673" y="3789633"/>
            <a:ext cx="11543260" cy="28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</a:t>
            </a: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.A estrutura física dos alcanos é a cadeia aberta que apresenta simples ligações entre átomos de carbono. Marque dentre as opções abaixo aquela que fornece a classificação dos alcanos quanto à cadeia carbônica.</a:t>
            </a:r>
            <a:endParaRPr kumimoji="0" lang="pt-BR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 cadeia carbônica acíclica (aberta), insaturada e homogênea.</a:t>
            </a:r>
            <a:b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 cadeia carbônica cíclica (alifática), saturada e homogênea.</a:t>
            </a:r>
            <a:b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 cadeia carbônica acíclica (alifática), saturada e heterogênea.</a:t>
            </a:r>
            <a:b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 cadeia carbônica acíclica (alifática), saturada e homogênea.</a:t>
            </a:r>
            <a:b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kumimoji="0" lang="pt-B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(E) cadeia carbônica cíclica (fechada), saturada e homogênea</a:t>
            </a:r>
            <a:endParaRPr lang="pt-BR" sz="2100" dirty="0"/>
          </a:p>
        </p:txBody>
      </p:sp>
    </p:spTree>
    <p:extLst>
      <p:ext uri="{BB962C8B-B14F-4D97-AF65-F5344CB8AC3E}">
        <p14:creationId xmlns:p14="http://schemas.microsoft.com/office/powerpoint/2010/main" val="3149759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9E4736-C8C5-071D-328C-32F522BE281F}"/>
              </a:ext>
            </a:extLst>
          </p:cNvPr>
          <p:cNvSpPr txBox="1"/>
          <p:nvPr/>
        </p:nvSpPr>
        <p:spPr>
          <a:xfrm>
            <a:off x="372533" y="660401"/>
            <a:ext cx="113792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9. (</a:t>
            </a:r>
            <a:r>
              <a:rPr lang="pt-BR" sz="2400" dirty="0" err="1">
                <a:latin typeface="Arial Narrow" panose="020B0606020202030204" pitchFamily="34" charset="0"/>
              </a:rPr>
              <a:t>Uel</a:t>
            </a:r>
            <a:r>
              <a:rPr lang="pt-BR" sz="2400" dirty="0">
                <a:latin typeface="Arial Narrow" panose="020B0606020202030204" pitchFamily="34" charset="0"/>
              </a:rPr>
              <a:t>-PR) Um dos hidrocarbonetos de fórmula C5H12 pode ter cadeia carbônica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(A) cíclica saturada.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acíclica heterogênea.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cíclica ramificada.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aberta insaturada.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aberta ramificada.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10. (UFC) A acrilonitrila, matéria-prima na obtenção de fibras têxteis, tem cadeia carbônica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 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(A) acíclica e ramificada.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cíclica e insaturada.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cíclica e ramificada.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aberta e homogênea.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aberta e saturada.</a:t>
            </a:r>
          </a:p>
        </p:txBody>
      </p:sp>
      <p:pic>
        <p:nvPicPr>
          <p:cNvPr id="6" name="Imagem 5" descr="acrilonitrila fórmula">
            <a:extLst>
              <a:ext uri="{FF2B5EF4-FFF2-40B4-BE49-F238E27FC236}">
                <a16:creationId xmlns:a16="http://schemas.microsoft.com/office/drawing/2014/main" id="{E90271D4-C299-B1C7-9625-AF65E610F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012" y="3704695"/>
            <a:ext cx="3355507" cy="9519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015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96981E68-F0B8-5EC0-8D64-FB403E9BD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127666"/>
              </p:ext>
            </p:extLst>
          </p:nvPr>
        </p:nvGraphicFramePr>
        <p:xfrm>
          <a:off x="372533" y="999067"/>
          <a:ext cx="11396134" cy="524933"/>
        </p:xfrm>
        <a:graphic>
          <a:graphicData uri="http://schemas.openxmlformats.org/drawingml/2006/table">
            <a:tbl>
              <a:tblPr firstRow="1" firstCol="1" bandRow="1"/>
              <a:tblGrid>
                <a:gridCol w="11396134">
                  <a:extLst>
                    <a:ext uri="{9D8B030D-6E8A-4147-A177-3AD203B41FA5}">
                      <a16:colId xmlns:a16="http://schemas.microsoft.com/office/drawing/2014/main" val="227192465"/>
                    </a:ext>
                  </a:extLst>
                </a:gridCol>
              </a:tblGrid>
              <a:tr h="524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Arial Narrow" panose="020B0606020202030204" pitchFamily="34" charset="0"/>
                          <a:cs typeface="Arial Narrow" panose="020B0606020202030204" pitchFamily="34" charset="0"/>
                        </a:rPr>
                        <a:t>MAIO/SEMANA 3 e 4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690052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9B8EB713-89D3-E68A-0710-CF410E9C6CC1}"/>
              </a:ext>
            </a:extLst>
          </p:cNvPr>
          <p:cNvSpPr txBox="1"/>
          <p:nvPr/>
        </p:nvSpPr>
        <p:spPr>
          <a:xfrm>
            <a:off x="507999" y="1862667"/>
            <a:ext cx="11260667" cy="4346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Leia o texto.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Texto II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Tipos de Hidrocarbonetos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hidrocarbonetos de cadeia aberta com ligações simples entre os átomos de carbono e hidrogênio, cuja fórmula geral é 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n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2n+2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Características dos alcanos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1938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Também são chamados de parafinas ou parafínicos.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1938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encontrados na natureza no gás natural e no petróleo.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1938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utilizados como combustíveis: gás de cozinha, gasolina, óleo diesel etc.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45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79E87A1-B1C9-492D-65EF-41B5880262AA}"/>
              </a:ext>
            </a:extLst>
          </p:cNvPr>
          <p:cNvSpPr txBox="1"/>
          <p:nvPr/>
        </p:nvSpPr>
        <p:spPr>
          <a:xfrm>
            <a:off x="321733" y="677334"/>
            <a:ext cx="8822267" cy="489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Exemplos de alcanos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Imagem 5" descr="Exemplos de alcanos">
            <a:extLst>
              <a:ext uri="{FF2B5EF4-FFF2-40B4-BE49-F238E27FC236}">
                <a16:creationId xmlns:a16="http://schemas.microsoft.com/office/drawing/2014/main" id="{94246328-BC34-FD1C-836B-9845AD415F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43"/>
          <a:stretch/>
        </p:blipFill>
        <p:spPr bwMode="auto">
          <a:xfrm>
            <a:off x="445732" y="2051653"/>
            <a:ext cx="11300536" cy="38788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8443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9EA5B97-7D49-7B0D-1282-F818BF944F40}"/>
              </a:ext>
            </a:extLst>
          </p:cNvPr>
          <p:cNvSpPr txBox="1"/>
          <p:nvPr/>
        </p:nvSpPr>
        <p:spPr>
          <a:xfrm>
            <a:off x="474133" y="778933"/>
            <a:ext cx="11430000" cy="3453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Alcenos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hidrocarbonetos de cadeia aberta e possuem ligação dupla, cuja fórmula geral é 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n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2n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Características dos alcenos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1938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Também são chamados de olefinas, alquenos ou hidrocarbonetos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etilênicos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1938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obtidos industrialmente a partir do craqueamento de alcanos presentes no petróleo.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1938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utilizados como matéria-prima na indústria: plásticos, corantes, explosivos etc.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Exemplos de alcenos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Imagem 5" descr="Exemplos de alcenos">
            <a:extLst>
              <a:ext uri="{FF2B5EF4-FFF2-40B4-BE49-F238E27FC236}">
                <a16:creationId xmlns:a16="http://schemas.microsoft.com/office/drawing/2014/main" id="{45ED9035-4E1B-4646-C8E1-D744A3A01E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0"/>
          <a:stretch/>
        </p:blipFill>
        <p:spPr bwMode="auto">
          <a:xfrm>
            <a:off x="4087918" y="4232699"/>
            <a:ext cx="4016164" cy="21873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0398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9B482E2-D6FD-2858-52D8-E6FC2660C7AA}"/>
              </a:ext>
            </a:extLst>
          </p:cNvPr>
          <p:cNvSpPr txBox="1"/>
          <p:nvPr/>
        </p:nvSpPr>
        <p:spPr>
          <a:xfrm>
            <a:off x="355599" y="643468"/>
            <a:ext cx="11462589" cy="3848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Alcinos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hidrocarbonetos de cadeia aberta e presença de ligação dupla, cuja fórmula geral é 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n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2n-2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Características dos alcinos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2763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mais reativos que os alcanos e alcenos devido a ligação tripla.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2763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Os alcinos com mais de 14 átomos de carbono são sólidos.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2763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O alcino mais utilizado é o acetileno, comumente empregado na produção de borrachas sintéticas, fibras têxteis e plásticos.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Exemplos de alcinos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F4A31D9-CE42-7B7C-CE92-0783950C9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890" y="4356339"/>
            <a:ext cx="4135752" cy="21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37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54DBC6D-B135-2D37-7F82-A6FFE8418106}"/>
              </a:ext>
            </a:extLst>
          </p:cNvPr>
          <p:cNvSpPr txBox="1"/>
          <p:nvPr/>
        </p:nvSpPr>
        <p:spPr>
          <a:xfrm>
            <a:off x="372533" y="677334"/>
            <a:ext cx="11359392" cy="3843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Alcadienos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hidrocarbonetos de cadeia aberta e presença de duas ligações duplas, cuja fórmula geral é 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n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2n-2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Características dos </a:t>
            </a:r>
            <a:r>
              <a:rPr lang="pt-BR" sz="2400" b="1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alcadienos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1938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Também chamados de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dienos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 ou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diolefinas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1938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Na natureza são encontrados nos terpenos, extraídos de óleos essenciais de frutas.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1938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O composto mais conhecido é o isopreno, encontrado na borracha natural e óleos essenciais.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Exemplos de </a:t>
            </a:r>
            <a:r>
              <a:rPr lang="pt-BR" sz="2400" b="1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alcadienos</a:t>
            </a:r>
            <a:endParaRPr lang="pt-BR" sz="2400" dirty="0"/>
          </a:p>
        </p:txBody>
      </p:sp>
      <p:pic>
        <p:nvPicPr>
          <p:cNvPr id="4" name="Imagem 3" descr="Exemplos de alcadienos">
            <a:extLst>
              <a:ext uri="{FF2B5EF4-FFF2-40B4-BE49-F238E27FC236}">
                <a16:creationId xmlns:a16="http://schemas.microsoft.com/office/drawing/2014/main" id="{78D09A82-4830-022F-21A4-2D1EA533CA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7"/>
          <a:stretch/>
        </p:blipFill>
        <p:spPr bwMode="auto">
          <a:xfrm>
            <a:off x="4009667" y="4270076"/>
            <a:ext cx="4564990" cy="23463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0258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0FB8F02-44BD-93C0-B28D-32CE1304146B}"/>
              </a:ext>
            </a:extLst>
          </p:cNvPr>
          <p:cNvSpPr txBox="1"/>
          <p:nvPr/>
        </p:nvSpPr>
        <p:spPr>
          <a:xfrm>
            <a:off x="489150" y="581166"/>
            <a:ext cx="11294533" cy="4244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Ciclanos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hidrocarbonetos de cadeia fechada com ligações simples entre os átomos de carbono e hidrogênio, cuja fórmula geral é 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n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2n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Características dos ciclanos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0350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Também são chamados de cicloalcanos ou cicloparafinas.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0350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instáveis quando submetidos à elevadas pressões.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0350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Cadeias com mais de 6 carbonos são estáveis, enquanto que com menos de 5 carbonos são reativas.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Exemplos de ciclanos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0714550-33FF-1B1A-AF7A-B179F2868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639" y="4649638"/>
            <a:ext cx="3956490" cy="181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818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B4107C1-AC7F-815D-77DF-A4B2F8DA87B6}"/>
              </a:ext>
            </a:extLst>
          </p:cNvPr>
          <p:cNvSpPr txBox="1"/>
          <p:nvPr/>
        </p:nvSpPr>
        <p:spPr>
          <a:xfrm>
            <a:off x="304799" y="626534"/>
            <a:ext cx="11470257" cy="3848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Ciclenos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hidrocarbonetos de cadeia fechada e com a presença de ligação dupla, cuja fórmula estrutural é 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n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2n-2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Características dos </a:t>
            </a:r>
            <a:r>
              <a:rPr lang="pt-BR" sz="2400" b="1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ciclenos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35255" algn="l"/>
                <a:tab pos="34226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Também são chamados de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cicloalcenos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35255" algn="l"/>
                <a:tab pos="34226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Compostos de 3 à 5 carbonos são instáveis.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35255" algn="l"/>
                <a:tab pos="34226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geralmente encontrados no gás natural, óleo e petróleo.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Exemplos de </a:t>
            </a:r>
            <a:r>
              <a:rPr lang="pt-BR" sz="2400" b="1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ciclenos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Imagem 3" descr="Exemplos de ciclenos">
            <a:extLst>
              <a:ext uri="{FF2B5EF4-FFF2-40B4-BE49-F238E27FC236}">
                <a16:creationId xmlns:a16="http://schemas.microsoft.com/office/drawing/2014/main" id="{13D8CD5D-4FA8-D360-3246-F18F73CDE8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5"/>
          <a:stretch/>
        </p:blipFill>
        <p:spPr bwMode="auto">
          <a:xfrm>
            <a:off x="3945427" y="4475473"/>
            <a:ext cx="4879395" cy="18837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1371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4A471B1-1675-EB39-ECB5-600E59697D7C}"/>
              </a:ext>
            </a:extLst>
          </p:cNvPr>
          <p:cNvSpPr txBox="1"/>
          <p:nvPr/>
        </p:nvSpPr>
        <p:spPr>
          <a:xfrm>
            <a:off x="414069" y="431322"/>
            <a:ext cx="11412746" cy="3848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Ciclinos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hidrocarbonetos de cadeia fechada e com a presença de ligação tripla, cuja fórmula estrutural é 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n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="1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2n-4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Características dos </a:t>
            </a:r>
            <a:r>
              <a:rPr lang="pt-BR" sz="2400" b="1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ciclinos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0350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Também são chamados de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cicloalcinos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 ou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cicloalquinos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0350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hidrocarbonetos cíclicos e insaturados.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03505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instáveis devido a ligação tripla e não são encontrados na natureza.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Exemplos de </a:t>
            </a:r>
            <a:r>
              <a:rPr lang="pt-BR" sz="2400" b="1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ciclinos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Imagem 3" descr="Exemplos de ciclinos">
            <a:extLst>
              <a:ext uri="{FF2B5EF4-FFF2-40B4-BE49-F238E27FC236}">
                <a16:creationId xmlns:a16="http://schemas.microsoft.com/office/drawing/2014/main" id="{554C5CD1-A384-A700-A6A2-928D3FF288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4"/>
          <a:stretch/>
        </p:blipFill>
        <p:spPr bwMode="auto">
          <a:xfrm>
            <a:off x="3352801" y="4132730"/>
            <a:ext cx="4195482" cy="21807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5849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C29CF79-16A0-49A1-1AF6-F740346FBDB6}"/>
              </a:ext>
            </a:extLst>
          </p:cNvPr>
          <p:cNvSpPr txBox="1"/>
          <p:nvPr/>
        </p:nvSpPr>
        <p:spPr>
          <a:xfrm>
            <a:off x="379563" y="595223"/>
            <a:ext cx="11490384" cy="3453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Aromáticos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hidrocarbonetos de cadeia fechada com ligações simples e duplas alternadas.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Características dos aromáticos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5113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Também são chamados de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arenos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5113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compostos insaturados, pois apresentam 3 ligações duplas.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15113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São constituídos de no mínimo um anel aromático.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Exemplos de aromáticos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Imagem 3" descr="Exemplos de aromáticos">
            <a:extLst>
              <a:ext uri="{FF2B5EF4-FFF2-40B4-BE49-F238E27FC236}">
                <a16:creationId xmlns:a16="http://schemas.microsoft.com/office/drawing/2014/main" id="{BA07BB86-0674-2DFA-355E-67F4E29C14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24"/>
          <a:stretch/>
        </p:blipFill>
        <p:spPr bwMode="auto">
          <a:xfrm>
            <a:off x="3875578" y="3968152"/>
            <a:ext cx="4742210" cy="23722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0485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035DCC1-C6F1-E871-E980-939AED525A99}"/>
              </a:ext>
            </a:extLst>
          </p:cNvPr>
          <p:cNvSpPr txBox="1"/>
          <p:nvPr/>
        </p:nvSpPr>
        <p:spPr>
          <a:xfrm>
            <a:off x="396815" y="439947"/>
            <a:ext cx="11300604" cy="4722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11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 (UFSE) O hidrocarboneto que apresenta a fórmula abaixo pertence à série dos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=CH—CH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—CH=CH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 alcanos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 alcenos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 alcinos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alcadienos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(E)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alcatrienos</a:t>
            </a:r>
            <a:endParaRPr lang="pt-BR" sz="2400" dirty="0">
              <a:effectLst/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BR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12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r>
              <a:rPr lang="pt-BR" sz="2400" dirty="0">
                <a:solidFill>
                  <a:srgbClr val="40404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ea typeface="Calibri" panose="020F0502020204030204" pitchFamily="34" charset="0"/>
              </a:rPr>
              <a:t> 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(FATEC) O hidrocarboneto que apresenta a menor quantidade de átomos de H por molécula é (A) metano.     (B) etano.               (C) eteno.                      (D) etino.                 (E) propino.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708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A023DFE-9E96-89B9-BF4E-314C0499934F}"/>
              </a:ext>
            </a:extLst>
          </p:cNvPr>
          <p:cNvSpPr txBox="1"/>
          <p:nvPr/>
        </p:nvSpPr>
        <p:spPr>
          <a:xfrm>
            <a:off x="405442" y="595223"/>
            <a:ext cx="11352362" cy="5469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13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 (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UBERABA-MG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) O composto aromático de fórmula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6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6 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corresponde a: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 Benzeno.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 Hexano.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Ciclohexano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 Ácido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denzoico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(E) Fenilamina.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14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 (</a:t>
            </a: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PUC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) Alcinos são hidrocarbonetos: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 alifáticos saturados.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alicíclicos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 saturados.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 alifáticos insaturados com dupla ligação.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alicíclicos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 insaturados com tripla ligação.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(E) alifáticos insaturados com tripla ligação.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817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B1FB2C5-43E3-02CB-DECB-81FF8D2E9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27" y="749184"/>
            <a:ext cx="11274724" cy="535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29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CCB8616-3D61-64DA-1A80-5DA9380785FF}"/>
              </a:ext>
            </a:extLst>
          </p:cNvPr>
          <p:cNvSpPr txBox="1"/>
          <p:nvPr/>
        </p:nvSpPr>
        <p:spPr>
          <a:xfrm>
            <a:off x="440267" y="728133"/>
            <a:ext cx="11006666" cy="7564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17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 (UEPB) As bolinhas de naftalina são produtos muito utilizados em armários, no combate às traças. Elas diminuem de tamanho com o passar do tempo por causa do fenômeno da sublimação. Assinale a alternativa que corresponde ao constituinte químico da naftalina e à série orgânica à qual pertence, respectivamente: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 tolueno, hidrocarboneto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 naftaleno, cicleno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 fenantreno, alceno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 naftaleno, hidrocarboneto aromático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(E) naftol, fenol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18. </a:t>
            </a:r>
            <a:r>
              <a:rPr lang="pt-BR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Escreva as fórmulas estruturais dos seguintes hidrocarbonetos:</a:t>
            </a:r>
            <a:endParaRPr lang="pt-BR" sz="2400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tabLst>
                <a:tab pos="180340" algn="l"/>
                <a:tab pos="270510" algn="l"/>
              </a:tabLst>
            </a:pPr>
            <a:r>
              <a:rPr lang="pt-BR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(A)Propano</a:t>
            </a:r>
            <a:endParaRPr lang="pt-BR" sz="2400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180340" algn="l"/>
                <a:tab pos="270510" algn="l"/>
              </a:tabLst>
            </a:pPr>
            <a:r>
              <a:rPr lang="pt-BR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(B)Heptano</a:t>
            </a:r>
            <a:endParaRPr lang="pt-BR" sz="2400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180340" algn="l"/>
                <a:tab pos="270510" algn="l"/>
              </a:tabLst>
            </a:pPr>
            <a:r>
              <a:rPr lang="pt-BR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(C)Ciclopentano</a:t>
            </a:r>
            <a:endParaRPr lang="pt-BR" sz="2400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180340" algn="l"/>
                <a:tab pos="270510" algn="l"/>
              </a:tabLst>
            </a:pPr>
            <a:r>
              <a:rPr lang="pt-BR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</a:t>
            </a:r>
            <a:r>
              <a:rPr lang="pt-BR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Ciclopenteno</a:t>
            </a:r>
            <a:endParaRPr lang="pt-BR" sz="2400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74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1A73044-773E-C501-CE2F-722A8CA49B06}"/>
              </a:ext>
            </a:extLst>
          </p:cNvPr>
          <p:cNvSpPr txBox="1"/>
          <p:nvPr/>
        </p:nvSpPr>
        <p:spPr>
          <a:xfrm>
            <a:off x="338667" y="643467"/>
            <a:ext cx="11260666" cy="3126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19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 A fórmula molecular de um cicloalcano com oito átomos de carbono é: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14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16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18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(E)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24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464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64CCB16-F620-0A52-C8D6-9729622D48AF}"/>
              </a:ext>
            </a:extLst>
          </p:cNvPr>
          <p:cNvSpPr txBox="1"/>
          <p:nvPr/>
        </p:nvSpPr>
        <p:spPr>
          <a:xfrm>
            <a:off x="396815" y="629729"/>
            <a:ext cx="1140412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20. (UEMA) GLP (Gás Liquefeito de Petróleo), também conhecido popularmente como gás de cozinha, é um combustível fóssil não renovável que pode se esgotar de um dia para o outro, caso não seja utilizado com planejamento e sem excesso. Ele é composto, dentre outros gases, por propano C3H8, butano C4H10 e pequenas quantidades de propeno C3H6 e buteno C4H8. Esses compostos orgânicos são classificados como hidrocarbonetos que apresentam semelhanças e diferenças entre si. Com base no tipo de ligação entre carbonos e na classificação da cadeia carbônica dos compostos acima, pode-se afirmar que: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(A) os compostos insaturados são propano e butano.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os compostos insaturados são propeno e buteno.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os compostos insaturados são propeno e butano.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os compostos apresentam cadeias homocíclicas.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os compostos possuem cadeias heterocíclicas.</a:t>
            </a:r>
          </a:p>
        </p:txBody>
      </p:sp>
    </p:spTree>
    <p:extLst>
      <p:ext uri="{BB962C8B-B14F-4D97-AF65-F5344CB8AC3E}">
        <p14:creationId xmlns:p14="http://schemas.microsoft.com/office/powerpoint/2010/main" val="430763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9DADB8C-FF5C-CAF2-F75E-AF5B6AFB8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099084"/>
              </p:ext>
            </p:extLst>
          </p:nvPr>
        </p:nvGraphicFramePr>
        <p:xfrm>
          <a:off x="389467" y="660400"/>
          <a:ext cx="11480799" cy="440267"/>
        </p:xfrm>
        <a:graphic>
          <a:graphicData uri="http://schemas.openxmlformats.org/drawingml/2006/table">
            <a:tbl>
              <a:tblPr firstRow="1" firstCol="1" bandRow="1"/>
              <a:tblGrid>
                <a:gridCol w="11480799">
                  <a:extLst>
                    <a:ext uri="{9D8B030D-6E8A-4147-A177-3AD203B41FA5}">
                      <a16:colId xmlns:a16="http://schemas.microsoft.com/office/drawing/2014/main" val="2227523474"/>
                    </a:ext>
                  </a:extLst>
                </a:gridCol>
              </a:tblGrid>
              <a:tr h="440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Arial Narrow" panose="020B0606020202030204" pitchFamily="34" charset="0"/>
                          <a:cs typeface="Arial Narrow" panose="020B0606020202030204" pitchFamily="34" charset="0"/>
                        </a:rPr>
                        <a:t>JUNHO /SEMANA 6 e 7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509314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7A4BEC37-E82F-2D31-9AEF-608DCB6B9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67" y="1463014"/>
            <a:ext cx="11328400" cy="473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72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5D79C33-91F6-E357-D556-89DD92E9F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29" y="574766"/>
            <a:ext cx="10011065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36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4C80C22-32D2-66AF-CF25-3E8CB01B1EEA}"/>
              </a:ext>
            </a:extLst>
          </p:cNvPr>
          <p:cNvSpPr txBox="1"/>
          <p:nvPr/>
        </p:nvSpPr>
        <p:spPr>
          <a:xfrm>
            <a:off x="396814" y="595223"/>
            <a:ext cx="11360989" cy="5147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21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</a:t>
            </a:r>
            <a:r>
              <a:rPr lang="pt-BR" sz="2400" dirty="0">
                <a:effectLst/>
                <a:latin typeface="system-ui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De acordo com a fórmula molecular, forneça a nomenclatura para os seguintes alcanos: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5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12.           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4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10.                    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3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8.                 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6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14.                   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(E)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7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16.        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(F)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10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22.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22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 (Vunesp-SP) O octano é um dos principais constituintes da gasolina, que é uma mistura de hidrocarbonetos.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 fórmula molecular do octano é 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(A)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18. 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(B)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16.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8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14.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(D) 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12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24.</a:t>
            </a:r>
            <a:b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(E) C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18</a:t>
            </a:r>
            <a:r>
              <a:rPr lang="pt-BR" sz="24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H</a:t>
            </a:r>
            <a:r>
              <a:rPr lang="pt-BR" sz="2400" baseline="-25000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38.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334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07578EC-C114-1730-1A11-1F80E5A0D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30" y="681487"/>
            <a:ext cx="11510660" cy="531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69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F2D7A5B-99C4-AC86-EA23-9719E64610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600602"/>
              </p:ext>
            </p:extLst>
          </p:nvPr>
        </p:nvGraphicFramePr>
        <p:xfrm>
          <a:off x="406399" y="761999"/>
          <a:ext cx="11446933" cy="393129"/>
        </p:xfrm>
        <a:graphic>
          <a:graphicData uri="http://schemas.openxmlformats.org/drawingml/2006/table">
            <a:tbl>
              <a:tblPr firstRow="1" firstCol="1" bandRow="1"/>
              <a:tblGrid>
                <a:gridCol w="11446933">
                  <a:extLst>
                    <a:ext uri="{9D8B030D-6E8A-4147-A177-3AD203B41FA5}">
                      <a16:colId xmlns:a16="http://schemas.microsoft.com/office/drawing/2014/main" val="2773741553"/>
                    </a:ext>
                  </a:extLst>
                </a:gridCol>
              </a:tblGrid>
              <a:tr h="368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Arial Narrow" panose="020B0606020202030204" pitchFamily="34" charset="0"/>
                          <a:cs typeface="Arial Narrow" panose="020B0606020202030204" pitchFamily="34" charset="0"/>
                        </a:rPr>
                        <a:t>JUNHO /SEMANA 7 e 8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361801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2FE78894-A706-D500-B0FB-FD7259F17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99" y="1762195"/>
            <a:ext cx="11446932" cy="333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21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0A18B4C-9E8B-9117-9849-0FCED47F4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23" y="1049984"/>
            <a:ext cx="10337349" cy="475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46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3360FF8-13E1-79D5-9CBF-B9E5F42F8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82" y="874183"/>
            <a:ext cx="10848513" cy="495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130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D7BEF24-853E-1B99-8445-63C44CDC9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79" y="879895"/>
            <a:ext cx="11179834" cy="533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33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C453343-0521-09BF-13EE-09C94FB4A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37" y="941560"/>
            <a:ext cx="11347669" cy="335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363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BA80A-10D3-311F-5254-205933FBA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F026FA7-67B8-2D88-276B-318C57F2D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334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1665</Words>
  <Application>Microsoft Office PowerPoint</Application>
  <PresentationFormat>Widescreen</PresentationFormat>
  <Paragraphs>139</Paragraphs>
  <Slides>34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34</vt:i4>
      </vt:variant>
    </vt:vector>
  </HeadingPairs>
  <TitlesOfParts>
    <vt:vector size="44" baseType="lpstr">
      <vt:lpstr>Arial</vt:lpstr>
      <vt:lpstr>Arial Narrow</vt:lpstr>
      <vt:lpstr>Calibri</vt:lpstr>
      <vt:lpstr>Calibri Light</vt:lpstr>
      <vt:lpstr>Roboto</vt:lpstr>
      <vt:lpstr>Symbol</vt:lpstr>
      <vt:lpstr>system-ui</vt:lpstr>
      <vt:lpstr>Wingdings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Adriani Grun</cp:lastModifiedBy>
  <cp:revision>38</cp:revision>
  <dcterms:created xsi:type="dcterms:W3CDTF">2023-05-30T13:00:46Z</dcterms:created>
  <dcterms:modified xsi:type="dcterms:W3CDTF">2024-10-08T12:15:44Z</dcterms:modified>
</cp:coreProperties>
</file>