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52" r:id="rId2"/>
  </p:sldMasterIdLst>
  <p:sldIdLst>
    <p:sldId id="367" r:id="rId3"/>
    <p:sldId id="277" r:id="rId4"/>
    <p:sldId id="276" r:id="rId5"/>
    <p:sldId id="290" r:id="rId6"/>
    <p:sldId id="408" r:id="rId7"/>
    <p:sldId id="409" r:id="rId8"/>
    <p:sldId id="410" r:id="rId9"/>
    <p:sldId id="411" r:id="rId10"/>
    <p:sldId id="370" r:id="rId11"/>
    <p:sldId id="412" r:id="rId12"/>
    <p:sldId id="295" r:id="rId13"/>
    <p:sldId id="294" r:id="rId14"/>
    <p:sldId id="371" r:id="rId15"/>
    <p:sldId id="413" r:id="rId16"/>
    <p:sldId id="414" r:id="rId17"/>
    <p:sldId id="415" r:id="rId18"/>
    <p:sldId id="292" r:id="rId19"/>
    <p:sldId id="416" r:id="rId20"/>
    <p:sldId id="417" r:id="rId21"/>
    <p:sldId id="418" r:id="rId22"/>
    <p:sldId id="419" r:id="rId23"/>
    <p:sldId id="289" r:id="rId24"/>
    <p:sldId id="421" r:id="rId25"/>
    <p:sldId id="422" r:id="rId26"/>
    <p:sldId id="423" r:id="rId27"/>
    <p:sldId id="424" r:id="rId28"/>
    <p:sldId id="425" r:id="rId29"/>
    <p:sldId id="374" r:id="rId30"/>
    <p:sldId id="310" r:id="rId31"/>
    <p:sldId id="426" r:id="rId32"/>
    <p:sldId id="305" r:id="rId33"/>
    <p:sldId id="273" r:id="rId34"/>
    <p:sldId id="287" r:id="rId35"/>
    <p:sldId id="420" r:id="rId36"/>
    <p:sldId id="286" r:id="rId37"/>
    <p:sldId id="376" r:id="rId38"/>
    <p:sldId id="282" r:id="rId39"/>
    <p:sldId id="427" r:id="rId40"/>
    <p:sldId id="280" r:id="rId41"/>
    <p:sldId id="428" r:id="rId42"/>
    <p:sldId id="279" r:id="rId43"/>
    <p:sldId id="278" r:id="rId44"/>
    <p:sldId id="312" r:id="rId45"/>
    <p:sldId id="268" r:id="rId46"/>
    <p:sldId id="429" r:id="rId47"/>
    <p:sldId id="266" r:id="rId48"/>
    <p:sldId id="382" r:id="rId49"/>
    <p:sldId id="383" r:id="rId50"/>
    <p:sldId id="265" r:id="rId51"/>
    <p:sldId id="322" r:id="rId52"/>
    <p:sldId id="430" r:id="rId53"/>
    <p:sldId id="323" r:id="rId54"/>
    <p:sldId id="431" r:id="rId55"/>
    <p:sldId id="392" r:id="rId56"/>
    <p:sldId id="393" r:id="rId57"/>
    <p:sldId id="257" r:id="rId58"/>
    <p:sldId id="357" r:id="rId59"/>
    <p:sldId id="432" r:id="rId60"/>
    <p:sldId id="394" r:id="rId61"/>
    <p:sldId id="317" r:id="rId62"/>
    <p:sldId id="433" r:id="rId63"/>
    <p:sldId id="395" r:id="rId64"/>
    <p:sldId id="316" r:id="rId65"/>
    <p:sldId id="396" r:id="rId66"/>
    <p:sldId id="397" r:id="rId67"/>
    <p:sldId id="399" r:id="rId68"/>
    <p:sldId id="434" r:id="rId69"/>
    <p:sldId id="398" r:id="rId70"/>
    <p:sldId id="258" r:id="rId71"/>
    <p:sldId id="339" r:id="rId72"/>
    <p:sldId id="403" r:id="rId73"/>
    <p:sldId id="404" r:id="rId74"/>
    <p:sldId id="338" r:id="rId75"/>
    <p:sldId id="405" r:id="rId76"/>
    <p:sldId id="334" r:id="rId77"/>
    <p:sldId id="407" r:id="rId78"/>
    <p:sldId id="437" r:id="rId79"/>
    <p:sldId id="342" r:id="rId80"/>
    <p:sldId id="333" r:id="rId81"/>
    <p:sldId id="359" r:id="rId82"/>
    <p:sldId id="435" r:id="rId83"/>
    <p:sldId id="436" r:id="rId84"/>
    <p:sldId id="368" r:id="rId8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E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63" autoAdjust="0"/>
    <p:restoredTop sz="94660"/>
  </p:normalViewPr>
  <p:slideViewPr>
    <p:cSldViewPr snapToGrid="0">
      <p:cViewPr varScale="1">
        <p:scale>
          <a:sx n="107" d="100"/>
          <a:sy n="107" d="100"/>
        </p:scale>
        <p:origin x="37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tableStyles" Target="tableStyle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13/06/2024</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222667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13/06/2024</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576503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13/06/2024</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406395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13/06/2024</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409942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13/06/2024</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996686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13/06/2024</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14060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88539406-6320-198D-7E35-410344B0109F}"/>
              </a:ext>
            </a:extLst>
          </p:cNvPr>
          <p:cNvSpPr>
            <a:spLocks noGrp="1"/>
          </p:cNvSpPr>
          <p:nvPr>
            <p:ph type="dt" sz="half" idx="10"/>
          </p:nvPr>
        </p:nvSpPr>
        <p:spPr/>
        <p:txBody>
          <a:bodyPr/>
          <a:lstStyle/>
          <a:p>
            <a:fld id="{11C7BEFE-4B67-4275-9DBE-B718A7576177}" type="datetimeFigureOut">
              <a:rPr lang="pt-BR" smtClean="0"/>
              <a:t>13/06/2024</a:t>
            </a:fld>
            <a:endParaRPr lang="pt-BR"/>
          </a:p>
        </p:txBody>
      </p:sp>
      <p:sp>
        <p:nvSpPr>
          <p:cNvPr id="3" name="Espaço Reservado para Rodapé 2">
            <a:extLst>
              <a:ext uri="{FF2B5EF4-FFF2-40B4-BE49-F238E27FC236}">
                <a16:creationId xmlns:a16="http://schemas.microsoft.com/office/drawing/2014/main" id="{E0CDAF92-D337-C1EB-BCBD-D33C477F784B}"/>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D88F8D88-739D-2FE4-CB96-4C4C2A9F61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077149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13/06/2024</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4955511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13/06/2024</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354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13/06/2024</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7065122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13/06/2024</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44406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13/06/2024</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2161620331"/>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hyperlink" Target="https://mundoeducacao.uol.com.br/redacao/linguagem-verbal-naoverbal.htm" TargetMode="Externa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blogger.googleusercontent.com/img/b/R29vZ2xl/AVvXsEjFH5cUodIWVxb8k_oKCAOZQMeb-9y65CE9GH0ge9ADpYb5QMYS2IVVdfYb0xj0CPUMQnGZpbpkJL0Nh4PZ0ajvDWYinqoTs_JgS_Of1_uzscFCcMzhtr5WjHF1O3wBCHFlVUD25ZmhdeGI/s326/1.jpg" TargetMode="Externa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Seta&#10;&#10;Descrição gerada automaticamente com confiança média">
            <a:extLst>
              <a:ext uri="{FF2B5EF4-FFF2-40B4-BE49-F238E27FC236}">
                <a16:creationId xmlns:a16="http://schemas.microsoft.com/office/drawing/2014/main" id="{3AD083BD-04E8-A562-9F58-3CEFBE39AA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15" y="129396"/>
            <a:ext cx="12120085" cy="6817548"/>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532737" y="3269330"/>
            <a:ext cx="367374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0" i="0" u="none" strike="noStrike" kern="1200" cap="none" spc="0" normalizeH="0" baseline="0" noProof="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9º ANO</a:t>
            </a:r>
            <a:endParaRPr kumimoji="0" lang="pt-BR" sz="4800" b="0"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endParaRPr>
          </a:p>
        </p:txBody>
      </p:sp>
      <p:sp>
        <p:nvSpPr>
          <p:cNvPr id="18" name="CaixaDeTexto 17">
            <a:extLst>
              <a:ext uri="{FF2B5EF4-FFF2-40B4-BE49-F238E27FC236}">
                <a16:creationId xmlns:a16="http://schemas.microsoft.com/office/drawing/2014/main" id="{B0DC3341-933F-EA83-55CF-8E255C20D521}"/>
              </a:ext>
            </a:extLst>
          </p:cNvPr>
          <p:cNvSpPr txBox="1"/>
          <p:nvPr/>
        </p:nvSpPr>
        <p:spPr>
          <a:xfrm>
            <a:off x="532736" y="5494507"/>
            <a:ext cx="39675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800" dirty="0">
                <a:solidFill>
                  <a:srgbClr val="ED7D31"/>
                </a:solidFill>
                <a:latin typeface="Calibri" panose="020F0502020204030204"/>
              </a:rPr>
              <a:t>Agosto</a:t>
            </a:r>
            <a:r>
              <a:rPr kumimoji="0" lang="pt-BR" sz="2800" b="0" i="0" u="none" strike="noStrike" kern="1200" cap="none" spc="0" normalizeH="0" baseline="0" noProof="0" dirty="0">
                <a:ln>
                  <a:noFill/>
                </a:ln>
                <a:solidFill>
                  <a:srgbClr val="ED7D31"/>
                </a:solidFill>
                <a:effectLst/>
                <a:uLnTx/>
                <a:uFillTx/>
                <a:latin typeface="Calibri" panose="020F0502020204030204"/>
                <a:ea typeface="+mn-ea"/>
                <a:cs typeface="+mn-cs"/>
              </a:rPr>
              <a:t>/Setembro - 2024</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32736" y="4218412"/>
            <a:ext cx="420648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LÍNGUA PORTUGUESA</a:t>
            </a:r>
          </a:p>
        </p:txBody>
      </p:sp>
    </p:spTree>
    <p:extLst>
      <p:ext uri="{BB962C8B-B14F-4D97-AF65-F5344CB8AC3E}">
        <p14:creationId xmlns:p14="http://schemas.microsoft.com/office/powerpoint/2010/main" val="3313307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00CB412-1BBD-4E39-C6E7-DEADABD2FDAD}"/>
              </a:ext>
            </a:extLst>
          </p:cNvPr>
          <p:cNvSpPr txBox="1"/>
          <p:nvPr/>
        </p:nvSpPr>
        <p:spPr>
          <a:xfrm>
            <a:off x="398251" y="3371564"/>
            <a:ext cx="11395495" cy="3077766"/>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Antes da leitura dos textos, vamos conversar?</a:t>
            </a:r>
          </a:p>
          <a:p>
            <a:pPr algn="just"/>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Recentemente, a </a:t>
            </a:r>
            <a:r>
              <a:rPr lang="pt-BR" sz="2300" kern="100" spc="15" dirty="0">
                <a:solidFill>
                  <a:srgbClr val="000000"/>
                </a:solidFill>
                <a:effectLst/>
                <a:highlight>
                  <a:srgbClr val="FFFFFF"/>
                </a:highlight>
                <a:latin typeface="Arial Narrow" panose="020B0606020202030204" pitchFamily="34" charset="0"/>
                <a:ea typeface="Calibri" panose="020F0502020204030204" pitchFamily="34" charset="0"/>
                <a:cs typeface="Helvetica" panose="020B0604020202020204" pitchFamily="34" charset="0"/>
              </a:rPr>
              <a:t> Organização Mundial da Saúde (OMS) fez um alerta sobre o aumento de casos de sarampo no mundo.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Você sabe o que é sarampo? Já teve ou conhece alguém que teve essa doença?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Esse tema pode ser relevante para a sociedade?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Em que tipos de textos podem aparecer temas como esse?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solidFill>
                  <a:srgbClr val="282828"/>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Você tem o hábito de ler jornais e revistas, sejam impressos ou digitais?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Conhece o gênero textual Reportagem?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Em que veículos de comunicação as reportagens são publicadas?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DFB43D54-4F95-2EE6-941F-8EB6766929D1}"/>
              </a:ext>
            </a:extLst>
          </p:cNvPr>
          <p:cNvGraphicFramePr>
            <a:graphicFrameLocks noGrp="1"/>
          </p:cNvGraphicFramePr>
          <p:nvPr>
            <p:extLst>
              <p:ext uri="{D42A27DB-BD31-4B8C-83A1-F6EECF244321}">
                <p14:modId xmlns:p14="http://schemas.microsoft.com/office/powerpoint/2010/main" val="603287802"/>
              </p:ext>
            </p:extLst>
          </p:nvPr>
        </p:nvGraphicFramePr>
        <p:xfrm>
          <a:off x="464750" y="1260419"/>
          <a:ext cx="11351162" cy="346697"/>
        </p:xfrm>
        <a:graphic>
          <a:graphicData uri="http://schemas.openxmlformats.org/drawingml/2006/table">
            <a:tbl>
              <a:tblPr firstRow="1" firstCol="1" bandRow="1"/>
              <a:tblGrid>
                <a:gridCol w="11351162">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1667424576"/>
                  </a:ext>
                </a:extLst>
              </a:tr>
            </a:tbl>
          </a:graphicData>
        </a:graphic>
      </p:graphicFrame>
      <p:sp>
        <p:nvSpPr>
          <p:cNvPr id="7" name="CaixaDeTexto 6">
            <a:extLst>
              <a:ext uri="{FF2B5EF4-FFF2-40B4-BE49-F238E27FC236}">
                <a16:creationId xmlns:a16="http://schemas.microsoft.com/office/drawing/2014/main" id="{C6B46F15-6E66-4425-344A-D21950A88327}"/>
              </a:ext>
            </a:extLst>
          </p:cNvPr>
          <p:cNvSpPr txBox="1"/>
          <p:nvPr/>
        </p:nvSpPr>
        <p:spPr>
          <a:xfrm>
            <a:off x="464750" y="1612714"/>
            <a:ext cx="11351162" cy="800219"/>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Semana 1</a:t>
            </a: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Contextualizando o gênero textual, o tema e o campo de atuação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6FF14312-425F-8D46-6565-F942900195C5}"/>
              </a:ext>
            </a:extLst>
          </p:cNvPr>
          <p:cNvSpPr txBox="1"/>
          <p:nvPr/>
        </p:nvSpPr>
        <p:spPr>
          <a:xfrm>
            <a:off x="420418" y="2742691"/>
            <a:ext cx="11395494" cy="461665"/>
          </a:xfrm>
          <a:prstGeom prst="rect">
            <a:avLst/>
          </a:prstGeom>
          <a:noFill/>
        </p:spPr>
        <p:txBody>
          <a:bodyPr wrap="square">
            <a:spAutoFit/>
          </a:bodyPr>
          <a:lstStyle/>
          <a:p>
            <a:r>
              <a:rPr lang="pt-BR" sz="2400" b="1" dirty="0">
                <a:effectLst/>
                <a:latin typeface="Arial Narrow" panose="020B0606020202030204" pitchFamily="34" charset="0"/>
                <a:ea typeface="Calibri" panose="020F0502020204030204" pitchFamily="34" charset="0"/>
                <a:cs typeface="Times New Roman" panose="02020603050405020304" pitchFamily="18" charset="0"/>
              </a:rPr>
              <a:t>Caro(a) estudante, vamos saber mais sobre o gênero textual </a:t>
            </a:r>
            <a:r>
              <a:rPr lang="pt-BR" sz="2400" b="1" dirty="0">
                <a:latin typeface="Arial Narrow" panose="020B0606020202030204" pitchFamily="34" charset="0"/>
                <a:ea typeface="Calibri" panose="020F0502020204030204" pitchFamily="34" charset="0"/>
                <a:cs typeface="Times New Roman" panose="02020603050405020304" pitchFamily="18" charset="0"/>
              </a:rPr>
              <a:t>Reportagem</a:t>
            </a: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dirty="0"/>
          </a:p>
        </p:txBody>
      </p:sp>
      <p:sp>
        <p:nvSpPr>
          <p:cNvPr id="8" name="CaixaDeTexto 7">
            <a:extLst>
              <a:ext uri="{FF2B5EF4-FFF2-40B4-BE49-F238E27FC236}">
                <a16:creationId xmlns:a16="http://schemas.microsoft.com/office/drawing/2014/main" id="{CFDFA9CB-69D9-964B-1E00-7BE9FCA2F241}"/>
              </a:ext>
            </a:extLst>
          </p:cNvPr>
          <p:cNvSpPr txBox="1"/>
          <p:nvPr/>
        </p:nvSpPr>
        <p:spPr>
          <a:xfrm>
            <a:off x="464750" y="792874"/>
            <a:ext cx="6097656" cy="462755"/>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AGOSTO</a:t>
            </a:r>
          </a:p>
        </p:txBody>
      </p:sp>
    </p:spTree>
    <p:extLst>
      <p:ext uri="{BB962C8B-B14F-4D97-AF65-F5344CB8AC3E}">
        <p14:creationId xmlns:p14="http://schemas.microsoft.com/office/powerpoint/2010/main" val="3671447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B7DFAE09-C7F0-796D-0E74-98670351520C}"/>
              </a:ext>
            </a:extLst>
          </p:cNvPr>
          <p:cNvSpPr txBox="1"/>
          <p:nvPr/>
        </p:nvSpPr>
        <p:spPr>
          <a:xfrm>
            <a:off x="394447" y="654124"/>
            <a:ext cx="11403106" cy="446276"/>
          </a:xfrm>
          <a:prstGeom prst="rect">
            <a:avLst/>
          </a:prstGeom>
          <a:noFill/>
        </p:spPr>
        <p:txBody>
          <a:bodyPr wrap="square">
            <a:spAutoFit/>
          </a:bodyPr>
          <a:lstStyle/>
          <a:p>
            <a:pPr algn="just"/>
            <a:r>
              <a:rPr lang="pt-BR" sz="2300" b="1" dirty="0">
                <a:latin typeface="Arial Narrow" panose="020B0606020202030204" pitchFamily="34" charset="0"/>
              </a:rPr>
              <a:t>Conhecendo o gênero textual</a:t>
            </a:r>
          </a:p>
        </p:txBody>
      </p:sp>
      <p:sp>
        <p:nvSpPr>
          <p:cNvPr id="6" name="CaixaDeTexto 5">
            <a:extLst>
              <a:ext uri="{FF2B5EF4-FFF2-40B4-BE49-F238E27FC236}">
                <a16:creationId xmlns:a16="http://schemas.microsoft.com/office/drawing/2014/main" id="{F5D2DCF8-C0AE-6246-2AD6-B33F7F9ADBAD}"/>
              </a:ext>
            </a:extLst>
          </p:cNvPr>
          <p:cNvSpPr txBox="1"/>
          <p:nvPr/>
        </p:nvSpPr>
        <p:spPr>
          <a:xfrm>
            <a:off x="394446" y="1100400"/>
            <a:ext cx="11331389" cy="5478936"/>
          </a:xfrm>
          <a:prstGeom prst="rect">
            <a:avLst/>
          </a:prstGeom>
          <a:solidFill>
            <a:srgbClr val="E5EBF7"/>
          </a:solidFill>
          <a:ln w="28575">
            <a:solidFill>
              <a:schemeClr val="accent1">
                <a:lumMod val="50000"/>
              </a:schemeClr>
            </a:solidFill>
          </a:ln>
        </p:spPr>
        <p:txBody>
          <a:bodyPr wrap="square" rtlCol="0">
            <a:spAutoFit/>
          </a:bodyPr>
          <a:lstStyle/>
          <a:p>
            <a:pPr algn="ctr">
              <a:lnSpc>
                <a:spcPct val="115000"/>
              </a:lnSpc>
              <a:spcAft>
                <a:spcPts val="800"/>
              </a:spcAft>
            </a:pPr>
            <a:r>
              <a:rPr lang="pt-BR" sz="1800" b="1"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Reportagem</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4320" algn="just"/>
            <a:r>
              <a:rPr lang="pt-BR" sz="1800" kern="100" spc="15"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A reportagem é uma </a:t>
            </a:r>
            <a:r>
              <a:rPr lang="pt-BR" sz="1800" b="1" kern="100" spc="15"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modalidade de texto que pertence ao universo jornalístico</a:t>
            </a:r>
            <a:r>
              <a:rPr lang="pt-BR" sz="1800" kern="100" spc="15"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 cuja principal função é informar com dados, fatos, depoimentos e opiniões sobre um assunto. Ela é considerada, de acordo com o </a:t>
            </a:r>
            <a:r>
              <a:rPr lang="pt-BR" sz="1800" i="1" kern="100" spc="15"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Dicionário de gêneros textuais</a:t>
            </a:r>
            <a:r>
              <a:rPr lang="pt-BR" sz="1800" kern="100" spc="15"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 uma espécie de notícia mais longa acompanhada de diversos ingredientes críticos que ampliam o caráter meramente informativo presente na notícia.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400"/>
              </a:spcBef>
            </a:pPr>
            <a:r>
              <a:rPr lang="pt-BR" sz="1800" b="1"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Características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1800" b="1"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sym typeface="Symbol" panose="05050102010706020507" pitchFamily="18" charset="2"/>
              </a:rPr>
              <a:t></a:t>
            </a:r>
            <a:r>
              <a:rPr lang="pt-BR" sz="1800" b="1"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1800"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Textos escritos em primeira e terceira pessoa.             </a:t>
            </a:r>
            <a:r>
              <a:rPr lang="pt-BR" sz="1800" b="1"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sym typeface="Symbol" panose="05050102010706020507" pitchFamily="18" charset="2"/>
              </a:rPr>
              <a:t></a:t>
            </a:r>
            <a:r>
              <a:rPr lang="pt-BR" sz="1800" b="1"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1800"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Presença de títulos.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1800" b="1"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sym typeface="Symbol" panose="05050102010706020507" pitchFamily="18" charset="2"/>
              </a:rPr>
              <a:t></a:t>
            </a:r>
            <a:r>
              <a:rPr lang="pt-BR" sz="1800" b="1"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1800"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Foco em temas sociais, políticos, econômicos.            </a:t>
            </a:r>
            <a:r>
              <a:rPr lang="pt-BR" sz="1800" b="1"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sym typeface="Symbol" panose="05050102010706020507" pitchFamily="18" charset="2"/>
              </a:rPr>
              <a:t></a:t>
            </a:r>
            <a:r>
              <a:rPr lang="pt-BR" sz="1800" b="1"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1800"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Linguagem clara, objetiva e direta.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1800" b="1"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sym typeface="Symbol" panose="05050102010706020507" pitchFamily="18" charset="2"/>
              </a:rPr>
              <a:t></a:t>
            </a:r>
            <a:r>
              <a:rPr lang="pt-BR" sz="1800" b="1"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1800"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Discurso direto e indireto.                                             </a:t>
            </a:r>
            <a:r>
              <a:rPr lang="pt-BR" sz="1800" b="1"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sym typeface="Symbol" panose="05050102010706020507" pitchFamily="18" charset="2"/>
              </a:rPr>
              <a:t></a:t>
            </a:r>
            <a:r>
              <a:rPr lang="pt-BR" sz="1800" b="1"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1800"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Objetividade e subjetividade.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1800" b="1"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sym typeface="Symbol" panose="05050102010706020507" pitchFamily="18" charset="2"/>
              </a:rPr>
              <a:t></a:t>
            </a:r>
            <a:r>
              <a:rPr lang="pt-BR" sz="1800" b="1"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1800"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Linguagem formal.                                                        </a:t>
            </a:r>
            <a:r>
              <a:rPr lang="pt-BR" sz="1800" b="1"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sym typeface="Symbol" panose="05050102010706020507" pitchFamily="18" charset="2"/>
              </a:rPr>
              <a:t></a:t>
            </a:r>
            <a:r>
              <a:rPr lang="pt-BR" sz="1800" b="1"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1800"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Textos assinados pelo autor.</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Bef>
                <a:spcPts val="400"/>
              </a:spcBef>
            </a:pPr>
            <a:r>
              <a:rPr lang="pt-BR" sz="1800" b="1"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Estrutura básica da reportagem</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445" algn="just"/>
            <a:r>
              <a:rPr lang="pt-BR" sz="1800" b="1"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 Título principal e secundário</a:t>
            </a:r>
            <a:r>
              <a:rPr lang="pt-BR" sz="1800"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 as reportagens, tal qual as notícias, podem apresentar dois títulos, um principal e mais abrangente (chamado de Manchete), e outro secundário (uma espécie de subtítulo) e mais específico.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810" algn="just"/>
            <a:r>
              <a:rPr lang="pt-BR" sz="1800" b="1"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 Lide</a:t>
            </a:r>
            <a:r>
              <a:rPr lang="pt-BR" sz="1800"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 na linguagem jornalística a </a:t>
            </a:r>
            <a:r>
              <a:rPr lang="pt-BR" sz="1800" i="1"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lide</a:t>
            </a:r>
            <a:r>
              <a:rPr lang="pt-BR" sz="1800"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 corresponde aos primeiros parágrafos dos textos jornalísticos, os quais devem conter as informações mais importantes que serão discorridas pelo autor. Portanto, a </a:t>
            </a:r>
            <a:r>
              <a:rPr lang="pt-BR" sz="1800" i="1"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lide </a:t>
            </a:r>
            <a:r>
              <a:rPr lang="pt-BR" sz="1800"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pode ser considerada uma espécie de resumo, onde as palavras-chave serão apontadas.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810" algn="just"/>
            <a:r>
              <a:rPr lang="pt-BR" sz="1800" b="1"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 Corpo do texto</a:t>
            </a:r>
            <a:r>
              <a:rPr lang="pt-BR" sz="1800"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 desenvolvimento do texto, sem perder de vista o que foi apresentado na </a:t>
            </a:r>
            <a:r>
              <a:rPr lang="pt-BR" sz="1800" i="1"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lide</a:t>
            </a:r>
            <a:r>
              <a:rPr lang="pt-BR" sz="1800"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 Nessa parte, o repórter reúne todas as informações e as apresenta num texto coeso e coerente.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Disponível em: https://observatorio.movimentopelabase.org.br/</a:t>
            </a:r>
            <a:r>
              <a:rPr lang="pt-BR" sz="1000" dirty="0" err="1">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wp-content</a:t>
            </a:r>
            <a:r>
              <a:rPr lang="pt-BR" sz="10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/uploads/2022/10/anexo-1-ficha-lp-8o-ano-fundamental-sequexxxencia-de-atividade-gexxxenero-reportagem-2022-10-v01-1.pdf. Acesso em 6 mar. 2024. (Adaptado).</a:t>
            </a:r>
            <a:endParaRPr lang="pt-BR" sz="1000" kern="100" dirty="0">
              <a:solidFill>
                <a:schemeClr val="accent1">
                  <a:lumMod val="75000"/>
                </a:schemeClr>
              </a:solidFill>
              <a:effectLst/>
              <a:highlight>
                <a:srgbClr val="E5EBF7"/>
              </a:highligh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85785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C5BB9-C3BA-E4DB-8134-1ECF499027A0}"/>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6E7962C7-B69A-1766-16F4-F93489AB39B3}"/>
              </a:ext>
            </a:extLst>
          </p:cNvPr>
          <p:cNvSpPr>
            <a:spLocks noChangeArrowheads="1"/>
          </p:cNvSpPr>
          <p:nvPr/>
        </p:nvSpPr>
        <p:spPr bwMode="auto">
          <a:xfrm>
            <a:off x="2202520" y="3903663"/>
            <a:ext cx="1277395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2" name="CaixaDeTexto 1">
            <a:extLst>
              <a:ext uri="{FF2B5EF4-FFF2-40B4-BE49-F238E27FC236}">
                <a16:creationId xmlns:a16="http://schemas.microsoft.com/office/drawing/2014/main" id="{E673C2B2-A93C-C082-7A6C-71AA62690080}"/>
              </a:ext>
            </a:extLst>
          </p:cNvPr>
          <p:cNvSpPr txBox="1"/>
          <p:nvPr/>
        </p:nvSpPr>
        <p:spPr>
          <a:xfrm>
            <a:off x="399287" y="566555"/>
            <a:ext cx="11331390" cy="769441"/>
          </a:xfrm>
          <a:prstGeom prst="rect">
            <a:avLst/>
          </a:prstGeom>
          <a:noFill/>
        </p:spPr>
        <p:txBody>
          <a:bodyPr wrap="square">
            <a:spAutoFit/>
          </a:bodyPr>
          <a:lstStyle/>
          <a:p>
            <a:pPr algn="just"/>
            <a:r>
              <a:rPr lang="pt-BR" sz="2200" dirty="0">
                <a:latin typeface="Arial Narrow" panose="020B0606020202030204" pitchFamily="34" charset="0"/>
              </a:rPr>
              <a:t>Leia o texto.</a:t>
            </a:r>
          </a:p>
          <a:p>
            <a:pPr algn="just"/>
            <a:r>
              <a:rPr lang="pt-BR" sz="2200" b="1" dirty="0">
                <a:latin typeface="Arial Narrow" panose="020B0606020202030204" pitchFamily="34" charset="0"/>
              </a:rPr>
              <a:t>Texto I</a:t>
            </a:r>
          </a:p>
        </p:txBody>
      </p:sp>
      <p:sp>
        <p:nvSpPr>
          <p:cNvPr id="9" name="CaixaDeTexto 8">
            <a:extLst>
              <a:ext uri="{FF2B5EF4-FFF2-40B4-BE49-F238E27FC236}">
                <a16:creationId xmlns:a16="http://schemas.microsoft.com/office/drawing/2014/main" id="{609BF88B-A2AC-8034-B50A-FABBA51CC033}"/>
              </a:ext>
            </a:extLst>
          </p:cNvPr>
          <p:cNvSpPr txBox="1"/>
          <p:nvPr/>
        </p:nvSpPr>
        <p:spPr>
          <a:xfrm>
            <a:off x="615820" y="1347045"/>
            <a:ext cx="11114857" cy="1280222"/>
          </a:xfrm>
          <a:prstGeom prst="rect">
            <a:avLst/>
          </a:prstGeom>
          <a:noFill/>
        </p:spPr>
        <p:txBody>
          <a:bodyPr wrap="square">
            <a:spAutoFit/>
          </a:bodyPr>
          <a:lstStyle/>
          <a:p>
            <a:pPr algn="ctr">
              <a:lnSpc>
                <a:spcPct val="115000"/>
              </a:lnSpc>
              <a:spcBef>
                <a:spcPts val="1200"/>
              </a:spcBef>
            </a:pPr>
            <a:r>
              <a:rPr lang="pt-BR" sz="2300" b="1" kern="1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Sarampo: o surto mundial pode atingir o Brasil? Entenda</a:t>
            </a:r>
            <a:endParaRPr lang="pt-BR" sz="2300" b="1" kern="100" dirty="0">
              <a:solidFill>
                <a:srgbClr val="2F5496"/>
              </a:solidFill>
              <a:effectLst/>
              <a:highlight>
                <a:srgbClr val="FFFFFF"/>
              </a:highlight>
              <a:latin typeface="Calibri Light" panose="020F0302020204030204" pitchFamily="34" charset="0"/>
              <a:ea typeface="Times New Roman" panose="02020603050405020304" pitchFamily="18" charset="0"/>
              <a:cs typeface="Times New Roman" panose="02020603050405020304" pitchFamily="18" charset="0"/>
            </a:endParaRPr>
          </a:p>
          <a:p>
            <a:pPr algn="ctr">
              <a:lnSpc>
                <a:spcPct val="115000"/>
              </a:lnSpc>
            </a:pPr>
            <a:r>
              <a:rPr lang="pt-BR" sz="2300" i="1"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Recentemente, a OMS emitiu alerta sobre aumento de casos no mundo, enquanto Brasil não registra novas infecções</a:t>
            </a:r>
            <a:endParaRPr lang="pt-BR" sz="2300" dirty="0">
              <a:effectLst/>
              <a:highlight>
                <a:srgbClr val="FFFFFF"/>
              </a:highlight>
              <a:latin typeface="Times New Roman" panose="02020603050405020304" pitchFamily="18" charset="0"/>
              <a:ea typeface="Times New Roman" panose="02020603050405020304" pitchFamily="18" charset="0"/>
            </a:endParaRPr>
          </a:p>
        </p:txBody>
      </p:sp>
      <p:pic>
        <p:nvPicPr>
          <p:cNvPr id="10" name="Imagem 9" descr="Sarampo pode trazer complicações de saúde graves em crianças não vacinadas, alerta infectologista">
            <a:extLst>
              <a:ext uri="{FF2B5EF4-FFF2-40B4-BE49-F238E27FC236}">
                <a16:creationId xmlns:a16="http://schemas.microsoft.com/office/drawing/2014/main" id="{D1BF309F-2967-A5E4-A7E6-9657EE2AB7C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41281" y="2638316"/>
            <a:ext cx="3753911" cy="2074172"/>
          </a:xfrm>
          <a:prstGeom prst="rect">
            <a:avLst/>
          </a:prstGeom>
          <a:noFill/>
          <a:ln>
            <a:noFill/>
          </a:ln>
        </p:spPr>
      </p:pic>
      <p:sp>
        <p:nvSpPr>
          <p:cNvPr id="13" name="CaixaDeTexto 12">
            <a:extLst>
              <a:ext uri="{FF2B5EF4-FFF2-40B4-BE49-F238E27FC236}">
                <a16:creationId xmlns:a16="http://schemas.microsoft.com/office/drawing/2014/main" id="{C9F38DA8-C12B-6AD7-590A-E288D4A19F97}"/>
              </a:ext>
            </a:extLst>
          </p:cNvPr>
          <p:cNvSpPr txBox="1"/>
          <p:nvPr/>
        </p:nvSpPr>
        <p:spPr>
          <a:xfrm>
            <a:off x="615820" y="4712488"/>
            <a:ext cx="11114857" cy="323165"/>
          </a:xfrm>
          <a:prstGeom prst="rect">
            <a:avLst/>
          </a:prstGeom>
          <a:noFill/>
        </p:spPr>
        <p:txBody>
          <a:bodyPr wrap="square">
            <a:spAutoFit/>
          </a:bodyPr>
          <a:lstStyle/>
          <a:p>
            <a:pPr algn="ctr"/>
            <a:r>
              <a:rPr lang="pt-BR" sz="1500" kern="100" dirty="0">
                <a:solidFill>
                  <a:srgbClr val="262626"/>
                </a:solidFill>
                <a:effectLst/>
                <a:highlight>
                  <a:srgbClr val="FFFFFF"/>
                </a:highlight>
                <a:latin typeface="Arial Narrow" panose="020B0606020202030204" pitchFamily="34" charset="0"/>
                <a:ea typeface="Calibri" panose="020F0502020204030204" pitchFamily="34" charset="0"/>
                <a:cs typeface="Helvetica" panose="020B0604020202020204" pitchFamily="34" charset="0"/>
              </a:rPr>
              <a:t>Sarampo pode trazer complicações de saúde graves em crianças não vacinadas, alerta infectologista. Getty Images/</a:t>
            </a:r>
            <a:r>
              <a:rPr lang="pt-BR" sz="1500" kern="100" dirty="0" err="1">
                <a:solidFill>
                  <a:srgbClr val="262626"/>
                </a:solidFill>
                <a:effectLst/>
                <a:highlight>
                  <a:srgbClr val="FFFFFF"/>
                </a:highlight>
                <a:latin typeface="Arial Narrow" panose="020B0606020202030204" pitchFamily="34" charset="0"/>
                <a:ea typeface="Calibri" panose="020F0502020204030204" pitchFamily="34" charset="0"/>
                <a:cs typeface="Helvetica" panose="020B0604020202020204" pitchFamily="34" charset="0"/>
              </a:rPr>
              <a:t>South_agency</a:t>
            </a:r>
            <a:endParaRPr lang="pt-BR" sz="15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CaixaDeTexto 14">
            <a:extLst>
              <a:ext uri="{FF2B5EF4-FFF2-40B4-BE49-F238E27FC236}">
                <a16:creationId xmlns:a16="http://schemas.microsoft.com/office/drawing/2014/main" id="{29BF83A9-4EBA-1FCD-1A62-B30032087D80}"/>
              </a:ext>
            </a:extLst>
          </p:cNvPr>
          <p:cNvSpPr txBox="1"/>
          <p:nvPr/>
        </p:nvSpPr>
        <p:spPr>
          <a:xfrm>
            <a:off x="399287" y="5194934"/>
            <a:ext cx="11331390" cy="1286955"/>
          </a:xfrm>
          <a:prstGeom prst="rect">
            <a:avLst/>
          </a:prstGeom>
          <a:noFill/>
        </p:spPr>
        <p:txBody>
          <a:bodyPr wrap="square">
            <a:spAutoFit/>
          </a:bodyPr>
          <a:lstStyle/>
          <a:p>
            <a:pPr indent="635000" algn="just">
              <a:lnSpc>
                <a:spcPct val="115000"/>
              </a:lnSpc>
              <a:spcAft>
                <a:spcPts val="800"/>
              </a:spcAft>
            </a:pPr>
            <a:r>
              <a:rPr lang="pt-BR" sz="2300" kern="100" spc="15" dirty="0">
                <a:solidFill>
                  <a:srgbClr val="000000"/>
                </a:solidFill>
                <a:effectLst/>
                <a:highlight>
                  <a:srgbClr val="FFFFFF"/>
                </a:highlight>
                <a:latin typeface="Arial Narrow" panose="020B0606020202030204" pitchFamily="34" charset="0"/>
                <a:ea typeface="Calibri" panose="020F0502020204030204" pitchFamily="34" charset="0"/>
                <a:cs typeface="Helvetica" panose="020B0604020202020204" pitchFamily="34" charset="0"/>
              </a:rPr>
              <a:t>No início desta semana, a Organização Mundial da Saúde (OMS) emitiu um alerta para o aumento de casos de sarampo no mundo. Segundo a entidade, cinco das seis regiões monitoradas estão sofrendo com o surto da doença. A única exceção é o continente americano.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7637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C5BB9-C3BA-E4DB-8134-1ECF499027A0}"/>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6E7962C7-B69A-1766-16F4-F93489AB39B3}"/>
              </a:ext>
            </a:extLst>
          </p:cNvPr>
          <p:cNvSpPr>
            <a:spLocks noChangeArrowheads="1"/>
          </p:cNvSpPr>
          <p:nvPr/>
        </p:nvSpPr>
        <p:spPr bwMode="auto">
          <a:xfrm>
            <a:off x="2202520" y="3903663"/>
            <a:ext cx="1277395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767E1A80-6567-3E56-B810-453E493FD5EA}"/>
              </a:ext>
            </a:extLst>
          </p:cNvPr>
          <p:cNvSpPr txBox="1"/>
          <p:nvPr/>
        </p:nvSpPr>
        <p:spPr>
          <a:xfrm>
            <a:off x="387220" y="766123"/>
            <a:ext cx="11406673" cy="5757538"/>
          </a:xfrm>
          <a:prstGeom prst="rect">
            <a:avLst/>
          </a:prstGeom>
          <a:noFill/>
        </p:spPr>
        <p:txBody>
          <a:bodyPr wrap="square">
            <a:spAutoFit/>
          </a:bodyPr>
          <a:lstStyle/>
          <a:p>
            <a:pPr indent="635000" algn="just">
              <a:lnSpc>
                <a:spcPct val="115000"/>
              </a:lnSpc>
            </a:pPr>
            <a:r>
              <a:rPr lang="pt-BR" sz="2300" spc="10" dirty="0">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O Brasil, por exemplo, não registra novos casos de sarampo desde 2022, de acordo com o Ministério da Saúde.</a:t>
            </a:r>
            <a:endParaRPr lang="pt-BR" sz="2300" dirty="0">
              <a:effectLst/>
              <a:highlight>
                <a:srgbClr val="FFFFFF"/>
              </a:highlight>
              <a:latin typeface="Times New Roman" panose="02020603050405020304" pitchFamily="18" charset="0"/>
              <a:ea typeface="Times New Roman" panose="02020603050405020304" pitchFamily="18" charset="0"/>
            </a:endParaRPr>
          </a:p>
          <a:p>
            <a:pPr indent="635000" algn="just">
              <a:lnSpc>
                <a:spcPct val="115000"/>
              </a:lnSpc>
            </a:pPr>
            <a:r>
              <a:rPr lang="pt-BR" sz="2300" spc="10" dirty="0">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Por outro lado, segundo a OMS, foram registrados 300 mil casos da infecção ao longo de 2023, um aumento de 79% em relação ao ano anterior. Neste mesmo período, um total de 51 países reportaram surtos da dengue.</a:t>
            </a:r>
            <a:endParaRPr lang="pt-BR" sz="2300" dirty="0">
              <a:effectLst/>
              <a:highlight>
                <a:srgbClr val="FFFFFF"/>
              </a:highlight>
              <a:latin typeface="Times New Roman" panose="02020603050405020304" pitchFamily="18" charset="0"/>
              <a:ea typeface="Times New Roman" panose="02020603050405020304" pitchFamily="18" charset="0"/>
            </a:endParaRPr>
          </a:p>
          <a:p>
            <a:pPr indent="635000" algn="just">
              <a:lnSpc>
                <a:spcPct val="115000"/>
              </a:lnSpc>
            </a:pPr>
            <a:r>
              <a:rPr lang="pt-BR" sz="2300" kern="100" spc="15" dirty="0">
                <a:effectLst/>
                <a:highlight>
                  <a:srgbClr val="FFFFFF"/>
                </a:highlight>
                <a:latin typeface="Arial Narrow" panose="020B0606020202030204" pitchFamily="34" charset="0"/>
                <a:ea typeface="Calibri" panose="020F0502020204030204" pitchFamily="34" charset="0"/>
                <a:cs typeface="Helvetica" panose="020B0604020202020204" pitchFamily="34" charset="0"/>
              </a:rPr>
              <a:t>Mas o que explica essa diferença entre Brasil e o resto do mundo? Para Renato Kfouri, vice-presidente da Sociedade Brasileira de Imunizações (</a:t>
            </a:r>
            <a:r>
              <a:rPr lang="pt-BR" sz="2300" kern="100" spc="15" dirty="0" err="1">
                <a:effectLst/>
                <a:highlight>
                  <a:srgbClr val="FFFFFF"/>
                </a:highlight>
                <a:latin typeface="Arial Narrow" panose="020B0606020202030204" pitchFamily="34" charset="0"/>
                <a:ea typeface="Calibri" panose="020F0502020204030204" pitchFamily="34" charset="0"/>
                <a:cs typeface="Helvetica" panose="020B0604020202020204" pitchFamily="34" charset="0"/>
              </a:rPr>
              <a:t>SBIm</a:t>
            </a:r>
            <a:r>
              <a:rPr lang="pt-BR" sz="2300" kern="100" spc="15" dirty="0">
                <a:effectLst/>
                <a:highlight>
                  <a:srgbClr val="FFFFFF"/>
                </a:highlight>
                <a:latin typeface="Arial Narrow" panose="020B0606020202030204" pitchFamily="34" charset="0"/>
                <a:ea typeface="Calibri" panose="020F0502020204030204" pitchFamily="34" charset="0"/>
                <a:cs typeface="Helvetica" panose="020B0604020202020204" pitchFamily="34" charset="0"/>
              </a:rPr>
              <a:t>), isso se deve pela relação que o Brasil tem com a vacinação contra o sarampo.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635000" algn="just">
              <a:lnSpc>
                <a:spcPct val="115000"/>
              </a:lnSpc>
            </a:pPr>
            <a:r>
              <a:rPr lang="pt-BR" sz="2300" spc="10" dirty="0">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Por exemplo, em 2016, o país chegou a receber um certificado de eliminação do sarampo pela Opas (Organização Pan-Americana de Saúde). Isso significava que a cobertura vacinal estava em níveis bons o suficiente para que o país se visse livre da doença.</a:t>
            </a:r>
          </a:p>
          <a:p>
            <a:pPr indent="635000" algn="just">
              <a:lnSpc>
                <a:spcPct val="115000"/>
              </a:lnSpc>
            </a:pPr>
            <a:r>
              <a:rPr lang="pt-BR" sz="2300" spc="10" dirty="0">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Em 2018, o cenário chegou a mudar e o vírus voltou a circular no país, que perdeu a certificação. Mais de 9,3 mil infecções pela doença na época. No ano seguinte, o número foi ainda maior: 20,9 mil casos.</a:t>
            </a:r>
            <a:endParaRPr lang="pt-BR" sz="2300" dirty="0">
              <a:effectLst/>
              <a:highlight>
                <a:srgbClr val="FFFFFF"/>
              </a:highligh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90685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C5BB9-C3BA-E4DB-8134-1ECF499027A0}"/>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6E7962C7-B69A-1766-16F4-F93489AB39B3}"/>
              </a:ext>
            </a:extLst>
          </p:cNvPr>
          <p:cNvSpPr>
            <a:spLocks noChangeArrowheads="1"/>
          </p:cNvSpPr>
          <p:nvPr/>
        </p:nvSpPr>
        <p:spPr bwMode="auto">
          <a:xfrm>
            <a:off x="2202520" y="3903663"/>
            <a:ext cx="1277395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C0CFE593-FCB7-E220-71F0-67B3DA3846B0}"/>
              </a:ext>
            </a:extLst>
          </p:cNvPr>
          <p:cNvSpPr txBox="1"/>
          <p:nvPr/>
        </p:nvSpPr>
        <p:spPr>
          <a:xfrm>
            <a:off x="392663" y="768072"/>
            <a:ext cx="11406674" cy="5634363"/>
          </a:xfrm>
          <a:prstGeom prst="rect">
            <a:avLst/>
          </a:prstGeom>
          <a:noFill/>
        </p:spPr>
        <p:txBody>
          <a:bodyPr wrap="square">
            <a:spAutoFit/>
          </a:bodyPr>
          <a:lstStyle/>
          <a:p>
            <a:pPr indent="541338" algn="just">
              <a:lnSpc>
                <a:spcPct val="115000"/>
              </a:lnSpc>
              <a:tabLst>
                <a:tab pos="541338" algn="l"/>
              </a:tabLst>
            </a:pPr>
            <a:r>
              <a:rPr lang="pt-BR" sz="2250" spc="1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Em 2022, o número de casos voltou a cair: apenas 44 casos de sarampo foram confirmados no país, sendo que o último foi registrado em junho daquele ano. Desde então, não houve registro de novos casos e, segundo Ministério da Saúde, a cobertura vacinal contra o sarampo voltou a crescer em 2023.</a:t>
            </a:r>
            <a:endParaRPr lang="pt-BR" sz="2250" dirty="0">
              <a:effectLst/>
              <a:highlight>
                <a:srgbClr val="FFFFFF"/>
              </a:highlight>
              <a:latin typeface="Times New Roman" panose="02020603050405020304" pitchFamily="18" charset="0"/>
              <a:ea typeface="Times New Roman" panose="02020603050405020304" pitchFamily="18" charset="0"/>
            </a:endParaRPr>
          </a:p>
          <a:p>
            <a:pPr algn="just">
              <a:lnSpc>
                <a:spcPct val="115000"/>
              </a:lnSpc>
            </a:pPr>
            <a:r>
              <a:rPr lang="pt-BR" sz="2250" b="1"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O surto de sarampo pode chegar no Brasil?</a:t>
            </a:r>
            <a:endParaRPr lang="pt-BR" sz="2250" b="1" dirty="0">
              <a:effectLst/>
              <a:highlight>
                <a:srgbClr val="FFFFFF"/>
              </a:highlight>
              <a:latin typeface="Times New Roman" panose="02020603050405020304" pitchFamily="18" charset="0"/>
              <a:ea typeface="Times New Roman" panose="02020603050405020304" pitchFamily="18" charset="0"/>
            </a:endParaRPr>
          </a:p>
          <a:p>
            <a:pPr indent="541338" algn="just">
              <a:lnSpc>
                <a:spcPct val="115000"/>
              </a:lnSpc>
            </a:pPr>
            <a:r>
              <a:rPr lang="pt-BR" sz="2250" spc="1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Em coletiva de imprensa, a conselheira técnica para sarampo e rubéola da OMS, Natasha </a:t>
            </a:r>
            <a:r>
              <a:rPr lang="pt-BR" sz="2250" spc="10" dirty="0" err="1">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Crowcroft</a:t>
            </a:r>
            <a:r>
              <a:rPr lang="pt-BR" sz="2250" spc="1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 disse que é esperado que haja casos e surtos no continente americano também.</a:t>
            </a:r>
            <a:endParaRPr lang="pt-BR" sz="2250" dirty="0">
              <a:effectLst/>
              <a:highlight>
                <a:srgbClr val="FFFFFF"/>
              </a:highlight>
              <a:latin typeface="Times New Roman" panose="02020603050405020304" pitchFamily="18" charset="0"/>
              <a:ea typeface="Times New Roman" panose="02020603050405020304" pitchFamily="18" charset="0"/>
            </a:endParaRPr>
          </a:p>
          <a:p>
            <a:pPr indent="541338" algn="just">
              <a:lnSpc>
                <a:spcPct val="115000"/>
              </a:lnSpc>
            </a:pPr>
            <a:r>
              <a:rPr lang="pt-BR" sz="2250" spc="1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Para Renato Kfouri, o surto pode chegar no Brasil, principalmente devido aos voos que chegam da Europa. Porém, o impacto pode ser reduzido com o esforço da vacinação e dos programas de vigilância, que devem notificar rapidamente esses casos e isolar os pacientes infectados, evitando que o vírus se espalhe.</a:t>
            </a:r>
          </a:p>
          <a:p>
            <a:pPr indent="541338" algn="just">
              <a:lnSpc>
                <a:spcPct val="115000"/>
              </a:lnSpc>
            </a:pPr>
            <a:r>
              <a:rPr lang="pt-BR" sz="2250" spc="10" dirty="0">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“Um caso é a criança que veio do Paquistão, no final do ano passado, e que foi atendido em Porto Alegre e já colocado em isolamento, pois estava com sarampo”, cita o vice-presidente da </a:t>
            </a:r>
            <a:r>
              <a:rPr lang="pt-BR" sz="2250" spc="10" dirty="0" err="1">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SBIm</a:t>
            </a:r>
            <a:r>
              <a:rPr lang="pt-BR" sz="2250" spc="10" dirty="0">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 Esse é um exemplo de como a transmissão pode ser contida em cenários de surto global, como acontece no momento.</a:t>
            </a:r>
            <a:endParaRPr lang="pt-BR" sz="2250" dirty="0">
              <a:effectLst/>
              <a:highlight>
                <a:srgbClr val="FFFFFF"/>
              </a:highligh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05243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C5BB9-C3BA-E4DB-8134-1ECF499027A0}"/>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6E7962C7-B69A-1766-16F4-F93489AB39B3}"/>
              </a:ext>
            </a:extLst>
          </p:cNvPr>
          <p:cNvSpPr>
            <a:spLocks noChangeArrowheads="1"/>
          </p:cNvSpPr>
          <p:nvPr/>
        </p:nvSpPr>
        <p:spPr bwMode="auto">
          <a:xfrm>
            <a:off x="2202520" y="3903663"/>
            <a:ext cx="1277395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11B490E6-4F01-73C8-5F72-3DE5E4EA9527}"/>
              </a:ext>
            </a:extLst>
          </p:cNvPr>
          <p:cNvSpPr txBox="1"/>
          <p:nvPr/>
        </p:nvSpPr>
        <p:spPr>
          <a:xfrm>
            <a:off x="349899" y="850620"/>
            <a:ext cx="11406672" cy="5634363"/>
          </a:xfrm>
          <a:prstGeom prst="rect">
            <a:avLst/>
          </a:prstGeom>
          <a:noFill/>
        </p:spPr>
        <p:txBody>
          <a:bodyPr wrap="square">
            <a:spAutoFit/>
          </a:bodyPr>
          <a:lstStyle/>
          <a:p>
            <a:pPr indent="541338" algn="just">
              <a:lnSpc>
                <a:spcPct val="115000"/>
              </a:lnSpc>
            </a:pPr>
            <a:r>
              <a:rPr lang="pt-BR" sz="2250" spc="1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Além disso, para Carla Kobayashi, infectologista do Hospital Sírio-Libanês, manter a cobertura vacinal em níveis adequados é uma estratégia fundamental para evitar novos surtos no Brasil.</a:t>
            </a:r>
            <a:endParaRPr lang="pt-BR" sz="2250" dirty="0">
              <a:effectLst/>
              <a:highlight>
                <a:srgbClr val="FFFFFF"/>
              </a:highlight>
              <a:latin typeface="Times New Roman" panose="02020603050405020304" pitchFamily="18" charset="0"/>
              <a:ea typeface="Times New Roman" panose="02020603050405020304" pitchFamily="18" charset="0"/>
            </a:endParaRPr>
          </a:p>
          <a:p>
            <a:pPr indent="541338" algn="just">
              <a:lnSpc>
                <a:spcPct val="115000"/>
              </a:lnSpc>
            </a:pPr>
            <a:r>
              <a:rPr lang="pt-BR" sz="2250" spc="1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“Se atingirmos uma taxa de cobertura vacinal acima de 90% e 95% para a primeira e segunda dose nessa população de crianças de 1 a 2 anos, e essa cobertura for homogênea no país, conseguimos ter uma certa tranquilidade de que não vamos viver esse cenário que a Europa está vivendo”, afirma.</a:t>
            </a:r>
            <a:endParaRPr lang="pt-BR" sz="2250" dirty="0">
              <a:effectLst/>
              <a:highlight>
                <a:srgbClr val="FFFFFF"/>
              </a:highlight>
              <a:latin typeface="Times New Roman" panose="02020603050405020304" pitchFamily="18" charset="0"/>
              <a:ea typeface="Times New Roman" panose="02020603050405020304" pitchFamily="18" charset="0"/>
            </a:endParaRPr>
          </a:p>
          <a:p>
            <a:pPr indent="541338" algn="just">
              <a:lnSpc>
                <a:spcPct val="115000"/>
              </a:lnSpc>
            </a:pPr>
            <a:r>
              <a:rPr lang="pt-BR" sz="2250" spc="1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Porém, ela também alerta ao risco de casos importados vindo de outras regiões do mundo.</a:t>
            </a:r>
            <a:endParaRPr lang="pt-BR" sz="2250" dirty="0">
              <a:effectLst/>
              <a:highlight>
                <a:srgbClr val="FFFFFF"/>
              </a:highlight>
              <a:latin typeface="Times New Roman" panose="02020603050405020304" pitchFamily="18" charset="0"/>
              <a:ea typeface="Times New Roman" panose="02020603050405020304" pitchFamily="18" charset="0"/>
            </a:endParaRPr>
          </a:p>
          <a:p>
            <a:pPr indent="541338" algn="just">
              <a:lnSpc>
                <a:spcPct val="115000"/>
              </a:lnSpc>
            </a:pPr>
            <a:r>
              <a:rPr lang="pt-BR" sz="2250" spc="1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“Vamos ter esses casos que são de pessoas não vacinadas que chegam ao Brasil infectadas. Isso vai acontecer. Mas se essas pessoas chegam ao Brasil e encontram uma população que está protegida contra o vírus, dificilmente vai </a:t>
            </a:r>
            <a:r>
              <a:rPr lang="pt-BR" sz="2250" spc="10" dirty="0">
                <a:solidFill>
                  <a:srgbClr val="262626"/>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haver um surto”, explica a infectologista.</a:t>
            </a:r>
          </a:p>
          <a:p>
            <a:pPr algn="just">
              <a:lnSpc>
                <a:spcPct val="115000"/>
              </a:lnSpc>
            </a:pPr>
            <a:r>
              <a:rPr lang="pt-BR" sz="2250" b="1" dirty="0">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Conscientização sobre o sarampo e a vacinação é fundamental</a:t>
            </a:r>
            <a:endParaRPr lang="pt-BR" sz="2250" b="1" dirty="0">
              <a:effectLst/>
              <a:highlight>
                <a:srgbClr val="FFFFFF"/>
              </a:highlight>
              <a:latin typeface="Times New Roman" panose="02020603050405020304" pitchFamily="18" charset="0"/>
              <a:ea typeface="Times New Roman" panose="02020603050405020304" pitchFamily="18" charset="0"/>
            </a:endParaRPr>
          </a:p>
          <a:p>
            <a:pPr indent="541338" algn="just">
              <a:lnSpc>
                <a:spcPct val="115000"/>
              </a:lnSpc>
            </a:pPr>
            <a:r>
              <a:rPr lang="pt-BR" sz="2250" spc="10" dirty="0">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Segundo o Ministério da Saúde, o Brasil registrou um aumento na cobertura vacinal com a tríplice viral (imunizante contra sarampo, caxumba e rubéola), em 2023. A reversão no cenário de queda, segundo a pasta, pode ser explicado pelo planejamento multi-estratégico adotado para atingir, de maneira homogênea, a vacinação em diferentes regiões do país.</a:t>
            </a:r>
            <a:endParaRPr lang="pt-BR" sz="2250" dirty="0">
              <a:effectLst/>
              <a:highlight>
                <a:srgbClr val="FFFFFF"/>
              </a:highligh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15731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C5BB9-C3BA-E4DB-8134-1ECF499027A0}"/>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6E7962C7-B69A-1766-16F4-F93489AB39B3}"/>
              </a:ext>
            </a:extLst>
          </p:cNvPr>
          <p:cNvSpPr>
            <a:spLocks noChangeArrowheads="1"/>
          </p:cNvSpPr>
          <p:nvPr/>
        </p:nvSpPr>
        <p:spPr bwMode="auto">
          <a:xfrm>
            <a:off x="2202520" y="3903663"/>
            <a:ext cx="1277395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2A083FA5-467B-A74E-0D70-4EEB39775558}"/>
              </a:ext>
            </a:extLst>
          </p:cNvPr>
          <p:cNvSpPr txBox="1"/>
          <p:nvPr/>
        </p:nvSpPr>
        <p:spPr>
          <a:xfrm>
            <a:off x="443204" y="1008972"/>
            <a:ext cx="11294706" cy="3512628"/>
          </a:xfrm>
          <a:prstGeom prst="rect">
            <a:avLst/>
          </a:prstGeom>
          <a:noFill/>
        </p:spPr>
        <p:txBody>
          <a:bodyPr wrap="square">
            <a:spAutoFit/>
          </a:bodyPr>
          <a:lstStyle/>
          <a:p>
            <a:pPr indent="541338" algn="just">
              <a:lnSpc>
                <a:spcPct val="115000"/>
              </a:lnSpc>
            </a:pPr>
            <a:r>
              <a:rPr lang="pt-BR" sz="2300" spc="10" dirty="0">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“Houve um esforço grande do Ministério para retomar a vacinação entendendo quais eram as regiões mais críticas”, comenta Renato.</a:t>
            </a:r>
            <a:endParaRPr lang="pt-BR" sz="2300" dirty="0">
              <a:effectLst/>
              <a:highlight>
                <a:srgbClr val="FFFFFF"/>
              </a:highlight>
              <a:latin typeface="Times New Roman" panose="02020603050405020304" pitchFamily="18" charset="0"/>
              <a:ea typeface="Times New Roman" panose="02020603050405020304" pitchFamily="18" charset="0"/>
            </a:endParaRPr>
          </a:p>
          <a:p>
            <a:pPr indent="541338" algn="just">
              <a:lnSpc>
                <a:spcPct val="115000"/>
              </a:lnSpc>
            </a:pPr>
            <a:r>
              <a:rPr lang="pt-BR" sz="2300" spc="10" dirty="0">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Conforme explica Carla, nos anos em que houve surtos de sarampo, “havia estados que estavam com menos de 50% de cobertura vacinal”. “Esses focos aumentam ainda mais o risco de termos esse aumento de casos”, afirma.</a:t>
            </a:r>
            <a:endParaRPr lang="pt-BR" sz="2300" dirty="0">
              <a:effectLst/>
              <a:highlight>
                <a:srgbClr val="FFFFFF"/>
              </a:highlight>
              <a:latin typeface="Times New Roman" panose="02020603050405020304" pitchFamily="18" charset="0"/>
              <a:ea typeface="Times New Roman" panose="02020603050405020304" pitchFamily="18" charset="0"/>
            </a:endParaRPr>
          </a:p>
          <a:p>
            <a:pPr indent="541338" algn="just">
              <a:lnSpc>
                <a:spcPct val="115000"/>
              </a:lnSpc>
            </a:pPr>
            <a:r>
              <a:rPr lang="pt-BR" sz="2300" spc="10" dirty="0">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Por isso, a conscientização acerca da vacinação e da gravidade da doença é fundamental. “É preciso combater a desinformação em relação à vacina e conscientizar sobre a gravidade da doença, que pode causar complicações graves de saúde em crianças”, completa. [...]</a:t>
            </a:r>
            <a:endParaRPr lang="pt-BR" sz="2300" dirty="0">
              <a:effectLst/>
              <a:highlight>
                <a:srgbClr val="FFFFFF"/>
              </a:highlight>
              <a:latin typeface="Times New Roman" panose="02020603050405020304" pitchFamily="18" charset="0"/>
              <a:ea typeface="Times New Roman" panose="02020603050405020304" pitchFamily="18" charset="0"/>
            </a:endParaRPr>
          </a:p>
          <a:p>
            <a:pPr algn="r">
              <a:lnSpc>
                <a:spcPct val="107000"/>
              </a:lnSpc>
              <a:spcAft>
                <a:spcPts val="800"/>
              </a:spcAft>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https://www.cnnbrasil.com.br/</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saude</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/sarampo-o-surto-mundial-pode-atingir-o-brasil-entenda/. Acesso em: 8 mar. 2024. (Adaptado).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0147E64A-EEEE-5F21-5CEF-5C09CD8F41EE}"/>
              </a:ext>
            </a:extLst>
          </p:cNvPr>
          <p:cNvSpPr txBox="1"/>
          <p:nvPr/>
        </p:nvSpPr>
        <p:spPr>
          <a:xfrm>
            <a:off x="443204" y="4911484"/>
            <a:ext cx="11294705" cy="1286955"/>
          </a:xfrm>
          <a:prstGeom prst="rect">
            <a:avLst/>
          </a:prstGeom>
          <a:noFill/>
        </p:spPr>
        <p:txBody>
          <a:bodyPr wrap="square">
            <a:spAutoFit/>
          </a:bodyPr>
          <a:lstStyle/>
          <a:p>
            <a:pPr algn="just">
              <a:lnSpc>
                <a:spcPct val="115000"/>
              </a:lnSpc>
            </a:pP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2</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O tema de um texto refere-se à ideia ou tópico central que está sendo abordado ou explorado nesse texto. É a mensagem principal, o assunto ou conceito central. Desse modo, qual é o assunto/tema do Texto I</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02430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F1E82-ED98-CD79-977B-AE6DC31C0EBD}"/>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38DC6BD4-2E26-760C-7D6F-065D15AD0C82}"/>
              </a:ext>
            </a:extLst>
          </p:cNvPr>
          <p:cNvSpPr>
            <a:spLocks noChangeArrowheads="1"/>
          </p:cNvSpPr>
          <p:nvPr/>
        </p:nvSpPr>
        <p:spPr bwMode="auto">
          <a:xfrm>
            <a:off x="2202520" y="3903663"/>
            <a:ext cx="1277395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43CAA02F-936C-80A3-444C-56970CB320F2}"/>
              </a:ext>
            </a:extLst>
          </p:cNvPr>
          <p:cNvSpPr txBox="1"/>
          <p:nvPr/>
        </p:nvSpPr>
        <p:spPr>
          <a:xfrm>
            <a:off x="424542" y="751830"/>
            <a:ext cx="11313367" cy="5873724"/>
          </a:xfrm>
          <a:prstGeom prst="rect">
            <a:avLst/>
          </a:prstGeom>
          <a:noFill/>
        </p:spPr>
        <p:txBody>
          <a:bodyPr wrap="square">
            <a:spAutoFit/>
          </a:bodyPr>
          <a:lstStyle/>
          <a:p>
            <a:pPr algn="just" fontAlgn="base">
              <a:lnSpc>
                <a:spcPct val="114000"/>
              </a:lnSpc>
            </a:pPr>
            <a:r>
              <a:rPr lang="pt-BR" sz="2300" b="1" kern="100" spc="15"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3</a:t>
            </a:r>
            <a:r>
              <a:rPr lang="pt-BR" sz="2300" kern="100" spc="15"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A reportagem é um texto pertencente ao universo jornalístico, veiculado por órgãos de imprensa, que consiste em informar detalhadamente sobre um tema. Assim, r</a:t>
            </a:r>
            <a:r>
              <a:rPr lang="pt-BR" sz="2300" kern="10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eleia o Texto I e responda:</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pPr>
            <a:r>
              <a:rPr lang="pt-BR" sz="2300" kern="10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a)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Quem geralmente lê textos como esse?</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pPr>
            <a:endParaRPr lang="pt-BR" sz="15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b) Onde encontramos esse tipo de texto?</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pPr>
            <a:endParaRPr lang="pt-BR" sz="200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endParaRPr>
          </a:p>
          <a:p>
            <a:pPr algn="just" fontAlgn="base">
              <a:lnSpc>
                <a:spcPct val="114000"/>
              </a:lnSpc>
            </a:pP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4</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O título é uma síntese precisa do texto, cuja função é estratégica na sua articulação: ele nomeia o texto após sua produção, sugere o sentido desse texto e desperta o interesse do leitor para o tema. Assim, quais são as palavras/expressões-chave do texto em estudo que se relacionam ao título do texto?</a:t>
            </a:r>
          </a:p>
          <a:p>
            <a:pPr algn="just" fontAlgn="base">
              <a:lnSpc>
                <a:spcPct val="114000"/>
              </a:lnSpc>
            </a:pPr>
            <a:endParaRPr lang="pt-BR" sz="20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4000"/>
              </a:lnSpc>
            </a:pPr>
            <a:r>
              <a:rPr lang="pt-BR" sz="2300" b="1" kern="0" dirty="0">
                <a:effectLst/>
                <a:latin typeface="Arial Narrow" panose="020B0606020202030204" pitchFamily="34" charset="0"/>
                <a:ea typeface="Times New Roman" panose="02020603050405020304" pitchFamily="18" charset="0"/>
                <a:cs typeface="Arial" panose="020B0604020202020204" pitchFamily="34" charset="0"/>
              </a:rPr>
              <a:t>5</a:t>
            </a:r>
            <a:r>
              <a:rPr lang="pt-BR" sz="2300" kern="0" dirty="0">
                <a:effectLst/>
                <a:latin typeface="Arial Narrow" panose="020B0606020202030204" pitchFamily="34" charset="0"/>
                <a:ea typeface="Times New Roman" panose="02020603050405020304" pitchFamily="18" charset="0"/>
                <a:cs typeface="Arial" panose="020B0604020202020204" pitchFamily="34" charset="0"/>
              </a:rPr>
              <a:t>.</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Em algumas reportagens há os “entretítulos</a:t>
            </a:r>
            <a:r>
              <a:rPr lang="pt-BR" sz="2300" kern="100" spc="45" dirty="0">
                <a:effectLst/>
                <a:latin typeface="Arial Narrow" panose="020B0606020202030204" pitchFamily="34" charset="0"/>
                <a:ea typeface="Calibri" panose="020F0502020204030204" pitchFamily="34" charset="0"/>
                <a:cs typeface="Times New Roman" panose="02020603050405020304" pitchFamily="18" charset="0"/>
              </a:rPr>
              <a:t>”, ou seja, (títulos breves que são utilizados entre cada bloco de parágrafos da reportagem, que apresentam o subtema a ser desenvolvido). Esses entretítulos abordam uma microtemática dentro do tema principal. </a:t>
            </a:r>
            <a:r>
              <a:rPr lang="pt-BR" sz="2300" kern="0" dirty="0">
                <a:effectLst/>
                <a:latin typeface="Arial Narrow" panose="020B0606020202030204" pitchFamily="34" charset="0"/>
                <a:ea typeface="Times New Roman" panose="02020603050405020304" pitchFamily="18" charset="0"/>
                <a:cs typeface="Arial" panose="020B0604020202020204" pitchFamily="34" charset="0"/>
              </a:rPr>
              <a:t>Quais são os entretítulos? Qual foi a provável finalidade de introduzir subtítulos no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36077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F1E82-ED98-CD79-977B-AE6DC31C0EBD}"/>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27E1F03E-F411-FEA1-7E59-3EC0A5C856CC}"/>
              </a:ext>
            </a:extLst>
          </p:cNvPr>
          <p:cNvSpPr txBox="1"/>
          <p:nvPr/>
        </p:nvSpPr>
        <p:spPr>
          <a:xfrm>
            <a:off x="420655" y="863763"/>
            <a:ext cx="11350690" cy="2101024"/>
          </a:xfrm>
          <a:prstGeom prst="rect">
            <a:avLst/>
          </a:prstGeom>
          <a:noFill/>
        </p:spPr>
        <p:txBody>
          <a:bodyPr wrap="square">
            <a:spAutoFit/>
          </a:bodyPr>
          <a:lstStyle/>
          <a:p>
            <a:pPr algn="just">
              <a:lnSpc>
                <a:spcPct val="115000"/>
              </a:lnSpc>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a:t>
            </a:r>
            <a:r>
              <a:rPr lang="pt-BR" sz="2300" b="1" kern="100" dirty="0">
                <a:effectLst/>
                <a:latin typeface="Arial Narrow" panose="020B0606020202030204" pitchFamily="34" charset="0"/>
                <a:ea typeface="Times New Roman" panose="02020603050405020304" pitchFamily="18" charset="0"/>
                <a:cs typeface="Arial" panose="020B0604020202020204" pitchFamily="34" charset="0"/>
              </a:rPr>
              <a:t>6</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O que causa impacto no leitor ao tomar conhecimento acerca do assunto da reportagem? Justifique sua resposta com trechos do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effectLst/>
                <a:latin typeface="Arial Narrow" panose="020B0606020202030204" pitchFamily="34" charset="0"/>
                <a:ea typeface="Times New Roman" panose="02020603050405020304" pitchFamily="18" charset="0"/>
                <a:cs typeface="Arial" panose="020B0604020202020204" pitchFamily="34" charset="0"/>
              </a:rPr>
              <a:t>7</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Uma reportagem geralmente é composta por título, subtítulo, lead e corpo do texto. A partir da estrutura de uma reportagem, complete o quadro abaixo: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Tabela 5">
            <a:extLst>
              <a:ext uri="{FF2B5EF4-FFF2-40B4-BE49-F238E27FC236}">
                <a16:creationId xmlns:a16="http://schemas.microsoft.com/office/drawing/2014/main" id="{45D5499D-1574-E34A-4FA8-67AD65299E71}"/>
              </a:ext>
            </a:extLst>
          </p:cNvPr>
          <p:cNvGraphicFramePr>
            <a:graphicFrameLocks noGrp="1"/>
          </p:cNvGraphicFramePr>
          <p:nvPr>
            <p:extLst>
              <p:ext uri="{D42A27DB-BD31-4B8C-83A1-F6EECF244321}">
                <p14:modId xmlns:p14="http://schemas.microsoft.com/office/powerpoint/2010/main" val="182302957"/>
              </p:ext>
            </p:extLst>
          </p:nvPr>
        </p:nvGraphicFramePr>
        <p:xfrm>
          <a:off x="420655" y="3158581"/>
          <a:ext cx="11350690" cy="2160000"/>
        </p:xfrm>
        <a:graphic>
          <a:graphicData uri="http://schemas.openxmlformats.org/drawingml/2006/table">
            <a:tbl>
              <a:tblPr firstRow="1" firstCol="1" bandRow="1">
                <a:tableStyleId>{5C22544A-7EE6-4342-B048-85BDC9FD1C3A}</a:tableStyleId>
              </a:tblPr>
              <a:tblGrid>
                <a:gridCol w="2490496">
                  <a:extLst>
                    <a:ext uri="{9D8B030D-6E8A-4147-A177-3AD203B41FA5}">
                      <a16:colId xmlns:a16="http://schemas.microsoft.com/office/drawing/2014/main" val="1156945100"/>
                    </a:ext>
                  </a:extLst>
                </a:gridCol>
                <a:gridCol w="8860194">
                  <a:extLst>
                    <a:ext uri="{9D8B030D-6E8A-4147-A177-3AD203B41FA5}">
                      <a16:colId xmlns:a16="http://schemas.microsoft.com/office/drawing/2014/main" val="1489193179"/>
                    </a:ext>
                  </a:extLst>
                </a:gridCol>
              </a:tblGrid>
              <a:tr h="540000">
                <a:tc>
                  <a:txBody>
                    <a:bodyPr/>
                    <a:lstStyle/>
                    <a:p>
                      <a:pPr>
                        <a:lnSpc>
                          <a:spcPct val="115000"/>
                        </a:lnSpc>
                        <a:spcAft>
                          <a:spcPts val="800"/>
                        </a:spcAft>
                      </a:pPr>
                      <a:r>
                        <a:rPr lang="pt-BR" sz="2300" kern="100">
                          <a:solidFill>
                            <a:schemeClr val="tx1"/>
                          </a:solidFill>
                          <a:effectLst/>
                          <a:latin typeface="Arial Narrow" panose="020B0606020202030204" pitchFamily="34" charset="0"/>
                        </a:rPr>
                        <a:t>Título ou Manchete</a:t>
                      </a:r>
                      <a:endParaRPr lang="pt-BR" sz="230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15000"/>
                        </a:lnSpc>
                        <a:spcBef>
                          <a:spcPts val="1200"/>
                        </a:spcBef>
                      </a:pPr>
                      <a:endParaRPr lang="pt-BR" sz="2300" b="1" kern="100" dirty="0">
                        <a:solidFill>
                          <a:schemeClr val="tx1"/>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7584304"/>
                  </a:ext>
                </a:extLst>
              </a:tr>
              <a:tr h="540000">
                <a:tc>
                  <a:txBody>
                    <a:bodyPr/>
                    <a:lstStyle/>
                    <a:p>
                      <a:pPr>
                        <a:lnSpc>
                          <a:spcPct val="115000"/>
                        </a:lnSpc>
                        <a:spcAft>
                          <a:spcPts val="800"/>
                        </a:spcAft>
                      </a:pPr>
                      <a:r>
                        <a:rPr lang="pt-BR" sz="2300" kern="100">
                          <a:solidFill>
                            <a:schemeClr val="tx1"/>
                          </a:solidFill>
                          <a:effectLst/>
                          <a:latin typeface="Arial Narrow" panose="020B0606020202030204" pitchFamily="34" charset="0"/>
                        </a:rPr>
                        <a:t>Subtítulo</a:t>
                      </a:r>
                      <a:endParaRPr lang="pt-BR" sz="230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15000"/>
                        </a:lnSpc>
                      </a:pPr>
                      <a:endParaRPr lang="pt-BR" sz="2300" kern="100" dirty="0">
                        <a:solidFill>
                          <a:schemeClr val="tx1"/>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94465806"/>
                  </a:ext>
                </a:extLst>
              </a:tr>
              <a:tr h="540000">
                <a:tc>
                  <a:txBody>
                    <a:bodyPr/>
                    <a:lstStyle/>
                    <a:p>
                      <a:pPr>
                        <a:lnSpc>
                          <a:spcPct val="115000"/>
                        </a:lnSpc>
                        <a:spcAft>
                          <a:spcPts val="800"/>
                        </a:spcAft>
                      </a:pPr>
                      <a:r>
                        <a:rPr lang="pt-BR" sz="2300" kern="100">
                          <a:solidFill>
                            <a:schemeClr val="tx1"/>
                          </a:solidFill>
                          <a:effectLst/>
                          <a:latin typeface="Arial Narrow" panose="020B0606020202030204" pitchFamily="34" charset="0"/>
                        </a:rPr>
                        <a:t>Lead</a:t>
                      </a:r>
                      <a:endParaRPr lang="pt-BR" sz="230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15000"/>
                        </a:lnSpc>
                        <a:spcAft>
                          <a:spcPts val="800"/>
                        </a:spcAft>
                      </a:pPr>
                      <a:endParaRPr lang="pt-BR" sz="23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6713366"/>
                  </a:ext>
                </a:extLst>
              </a:tr>
              <a:tr h="540000">
                <a:tc>
                  <a:txBody>
                    <a:bodyPr/>
                    <a:lstStyle/>
                    <a:p>
                      <a:pPr>
                        <a:lnSpc>
                          <a:spcPct val="115000"/>
                        </a:lnSpc>
                        <a:spcAft>
                          <a:spcPts val="800"/>
                        </a:spcAft>
                      </a:pPr>
                      <a:r>
                        <a:rPr lang="pt-BR" sz="2300" kern="100">
                          <a:solidFill>
                            <a:schemeClr val="tx1"/>
                          </a:solidFill>
                          <a:effectLst/>
                          <a:latin typeface="Arial Narrow" panose="020B0606020202030204" pitchFamily="34" charset="0"/>
                        </a:rPr>
                        <a:t>Corpo do texto</a:t>
                      </a:r>
                      <a:endParaRPr lang="pt-BR" sz="230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15000"/>
                        </a:lnSpc>
                      </a:pPr>
                      <a:endParaRPr lang="pt-BR" sz="23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8816942"/>
                  </a:ext>
                </a:extLst>
              </a:tr>
            </a:tbl>
          </a:graphicData>
        </a:graphic>
      </p:graphicFrame>
    </p:spTree>
    <p:extLst>
      <p:ext uri="{BB962C8B-B14F-4D97-AF65-F5344CB8AC3E}">
        <p14:creationId xmlns:p14="http://schemas.microsoft.com/office/powerpoint/2010/main" val="2611022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23F28-B868-0B26-E987-3C2FE1EC9026}"/>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73E18A0C-D94A-3C93-DE28-8C04A418D9FF}"/>
              </a:ext>
            </a:extLst>
          </p:cNvPr>
          <p:cNvGraphicFramePr>
            <a:graphicFrameLocks noGrp="1"/>
          </p:cNvGraphicFramePr>
          <p:nvPr>
            <p:extLst>
              <p:ext uri="{D42A27DB-BD31-4B8C-83A1-F6EECF244321}">
                <p14:modId xmlns:p14="http://schemas.microsoft.com/office/powerpoint/2010/main" val="2532368472"/>
              </p:ext>
            </p:extLst>
          </p:nvPr>
        </p:nvGraphicFramePr>
        <p:xfrm>
          <a:off x="433917" y="793624"/>
          <a:ext cx="11324166" cy="376746"/>
        </p:xfrm>
        <a:graphic>
          <a:graphicData uri="http://schemas.openxmlformats.org/drawingml/2006/table">
            <a:tbl>
              <a:tblPr firstRow="1" firstCol="1" bandRow="1"/>
              <a:tblGrid>
                <a:gridCol w="11324166">
                  <a:extLst>
                    <a:ext uri="{9D8B030D-6E8A-4147-A177-3AD203B41FA5}">
                      <a16:colId xmlns:a16="http://schemas.microsoft.com/office/drawing/2014/main" val="1225845061"/>
                    </a:ext>
                  </a:extLst>
                </a:gridCol>
              </a:tblGrid>
              <a:tr h="319596">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5C2FF"/>
                    </a:solidFill>
                  </a:tcPr>
                </a:tc>
                <a:extLst>
                  <a:ext uri="{0D108BD9-81ED-4DB2-BD59-A6C34878D82A}">
                    <a16:rowId xmlns:a16="http://schemas.microsoft.com/office/drawing/2014/main" val="1300736997"/>
                  </a:ext>
                </a:extLst>
              </a:tr>
            </a:tbl>
          </a:graphicData>
        </a:graphic>
      </p:graphicFrame>
      <p:sp>
        <p:nvSpPr>
          <p:cNvPr id="5" name="Rectangle 1">
            <a:extLst>
              <a:ext uri="{FF2B5EF4-FFF2-40B4-BE49-F238E27FC236}">
                <a16:creationId xmlns:a16="http://schemas.microsoft.com/office/drawing/2014/main" id="{D23F242E-D910-FBFE-B1D7-17528F0C7038}"/>
              </a:ext>
            </a:extLst>
          </p:cNvPr>
          <p:cNvSpPr>
            <a:spLocks noChangeArrowheads="1"/>
          </p:cNvSpPr>
          <p:nvPr/>
        </p:nvSpPr>
        <p:spPr bwMode="auto">
          <a:xfrm>
            <a:off x="1467183" y="3085226"/>
            <a:ext cx="13509292" cy="127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7" name="CaixaDeTexto 6">
            <a:extLst>
              <a:ext uri="{FF2B5EF4-FFF2-40B4-BE49-F238E27FC236}">
                <a16:creationId xmlns:a16="http://schemas.microsoft.com/office/drawing/2014/main" id="{36807475-B95E-9F7E-0049-FB2172091F2F}"/>
              </a:ext>
            </a:extLst>
          </p:cNvPr>
          <p:cNvSpPr txBox="1"/>
          <p:nvPr/>
        </p:nvSpPr>
        <p:spPr>
          <a:xfrm>
            <a:off x="433917" y="1254834"/>
            <a:ext cx="11324166" cy="472758"/>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Ampliando os conhecimentos</a:t>
            </a:r>
            <a:endParaRPr lang="pt-BR" sz="23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1" name="Tabela 10">
            <a:extLst>
              <a:ext uri="{FF2B5EF4-FFF2-40B4-BE49-F238E27FC236}">
                <a16:creationId xmlns:a16="http://schemas.microsoft.com/office/drawing/2014/main" id="{C5485C86-FB27-B5D4-A644-C5DB6427DEED}"/>
              </a:ext>
            </a:extLst>
          </p:cNvPr>
          <p:cNvGraphicFramePr>
            <a:graphicFrameLocks noGrp="1"/>
          </p:cNvGraphicFramePr>
          <p:nvPr>
            <p:extLst>
              <p:ext uri="{D42A27DB-BD31-4B8C-83A1-F6EECF244321}">
                <p14:modId xmlns:p14="http://schemas.microsoft.com/office/powerpoint/2010/main" val="2871072420"/>
              </p:ext>
            </p:extLst>
          </p:nvPr>
        </p:nvGraphicFramePr>
        <p:xfrm>
          <a:off x="433917" y="2514960"/>
          <a:ext cx="11324166" cy="1532457"/>
        </p:xfrm>
        <a:graphic>
          <a:graphicData uri="http://schemas.openxmlformats.org/drawingml/2006/table">
            <a:tbl>
              <a:tblPr firstRow="1" firstCol="1" bandRow="1">
                <a:tableStyleId>{5C22544A-7EE6-4342-B048-85BDC9FD1C3A}</a:tableStyleId>
              </a:tblPr>
              <a:tblGrid>
                <a:gridCol w="11324166">
                  <a:extLst>
                    <a:ext uri="{9D8B030D-6E8A-4147-A177-3AD203B41FA5}">
                      <a16:colId xmlns:a16="http://schemas.microsoft.com/office/drawing/2014/main" val="1803279561"/>
                    </a:ext>
                  </a:extLst>
                </a:gridCol>
              </a:tblGrid>
              <a:tr h="1532457">
                <a:tc>
                  <a:txBody>
                    <a:bodyPr/>
                    <a:lstStyle/>
                    <a:p>
                      <a:pPr algn="just">
                        <a:lnSpc>
                          <a:spcPct val="115000"/>
                        </a:lnSpc>
                        <a:spcBef>
                          <a:spcPts val="0"/>
                        </a:spcBef>
                        <a:spcAft>
                          <a:spcPts val="0"/>
                        </a:spcAft>
                      </a:pPr>
                      <a:endParaRPr lang="pt-BR" sz="1000" kern="100" dirty="0">
                        <a:effectLst/>
                        <a:latin typeface="Arial Narrow" panose="020B0606020202030204" pitchFamily="34" charset="0"/>
                      </a:endParaRPr>
                    </a:p>
                    <a:p>
                      <a:pPr algn="just">
                        <a:lnSpc>
                          <a:spcPct val="115000"/>
                        </a:lnSpc>
                        <a:spcBef>
                          <a:spcPts val="0"/>
                        </a:spcBef>
                        <a:spcAft>
                          <a:spcPts val="0"/>
                        </a:spcAft>
                      </a:pPr>
                      <a:r>
                        <a:rPr lang="pt-BR" sz="2300" kern="100" dirty="0">
                          <a:effectLst/>
                          <a:latin typeface="Arial Narrow" panose="020B0606020202030204" pitchFamily="34" charset="0"/>
                        </a:rPr>
                        <a:t>"O uso que fazemos da língua em nossas ações de comunicação é sempre mediado por intenções: explicitar certeza, dúvida, obrigatoriedade, sentimentos, entre outros. Esse propósito está tão presente em nosso dia a dia que se materializa na estrutura de nossa língua."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13902309"/>
                  </a:ext>
                </a:extLst>
              </a:tr>
            </a:tbl>
          </a:graphicData>
        </a:graphic>
      </p:graphicFrame>
      <p:pic>
        <p:nvPicPr>
          <p:cNvPr id="12" name="Imagem 11">
            <a:extLst>
              <a:ext uri="{FF2B5EF4-FFF2-40B4-BE49-F238E27FC236}">
                <a16:creationId xmlns:a16="http://schemas.microsoft.com/office/drawing/2014/main" id="{E266348A-FC44-6312-612E-56ECD00DB6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3917" y="1954321"/>
            <a:ext cx="2999748" cy="688178"/>
          </a:xfrm>
          <a:prstGeom prst="rect">
            <a:avLst/>
          </a:prstGeom>
          <a:noFill/>
          <a:ln>
            <a:noFill/>
          </a:ln>
        </p:spPr>
      </p:pic>
    </p:spTree>
    <p:extLst>
      <p:ext uri="{BB962C8B-B14F-4D97-AF65-F5344CB8AC3E}">
        <p14:creationId xmlns:p14="http://schemas.microsoft.com/office/powerpoint/2010/main" val="1092062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CD3BD-47D4-9F6A-AF02-3B576BA99331}"/>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F17BCAE1-286B-2098-757A-D14D1D72F4F4}"/>
              </a:ext>
            </a:extLst>
          </p:cNvPr>
          <p:cNvSpPr txBox="1"/>
          <p:nvPr/>
        </p:nvSpPr>
        <p:spPr>
          <a:xfrm>
            <a:off x="391886" y="750892"/>
            <a:ext cx="11346024" cy="4720075"/>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Times New Roman" panose="02020603050405020304" pitchFamily="18" charset="0"/>
                <a:cs typeface="Arial" panose="020B0604020202020204" pitchFamily="34" charset="0"/>
              </a:rPr>
              <a:t>8</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Em um texto, alguns elementos gramaticais ou lexicais são utilizados pelo autor para manifestar determinadas intenções e/ou posições em relação ao assunto trabalhado no texto, como certeza (certamente, obviamente etc.), obrigação (necessariamente, obrigatoriamente etc.), necessidade (é preciso, faz-se necessário etc.), possibilidade (é possível, pode etc.)), desejo (eu gostaria, eu desejo etc.) entre outros. Nos trechos retirados do texto “</a:t>
            </a:r>
            <a:r>
              <a:rPr lang="pt-BR" sz="2300" i="1" kern="100" dirty="0">
                <a:effectLst/>
                <a:latin typeface="Arial Narrow" panose="020B0606020202030204" pitchFamily="34" charset="0"/>
                <a:ea typeface="Times New Roman" panose="02020603050405020304" pitchFamily="18" charset="0"/>
                <a:cs typeface="Helvetica" panose="020B0604020202020204" pitchFamily="34" charset="0"/>
              </a:rPr>
              <a:t>Sarampo: o surto mundial pode atingir o Brasil? Entenda</a:t>
            </a:r>
            <a:r>
              <a:rPr lang="pt-BR" sz="2300" kern="100" dirty="0">
                <a:effectLst/>
                <a:latin typeface="Arial Narrow" panose="020B0606020202030204" pitchFamily="34" charset="0"/>
                <a:ea typeface="Times New Roman" panose="02020603050405020304" pitchFamily="18" charset="0"/>
                <a:cs typeface="Helvetica" panose="020B0604020202020204" pitchFamily="34" charset="0"/>
              </a:rPr>
              <a:t>”, qual é o tipo de modalizador destacado?</a:t>
            </a:r>
            <a:endPar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nSpc>
                <a:spcPct val="115000"/>
              </a:lnSpc>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5000"/>
              </a:lnSpc>
            </a:pPr>
            <a:r>
              <a:rPr lang="pt-BR" sz="2300" kern="100" spc="10" dirty="0">
                <a:effectLst/>
                <a:latin typeface="Arial Narrow" panose="020B0606020202030204" pitchFamily="34" charset="0"/>
                <a:ea typeface="Calibri" panose="020F0502020204030204" pitchFamily="34" charset="0"/>
                <a:cs typeface="Helvetica" panose="020B0604020202020204" pitchFamily="34" charset="0"/>
              </a:rPr>
              <a:t>a) “... o surto </a:t>
            </a:r>
            <a:r>
              <a:rPr lang="pt-BR" sz="2300" b="1" u="sng" kern="100" spc="10" dirty="0">
                <a:effectLst/>
                <a:latin typeface="Arial Narrow" panose="020B0606020202030204" pitchFamily="34" charset="0"/>
                <a:ea typeface="Calibri" panose="020F0502020204030204" pitchFamily="34" charset="0"/>
                <a:cs typeface="Helvetica" panose="020B0604020202020204" pitchFamily="34" charset="0"/>
              </a:rPr>
              <a:t>pode chegar</a:t>
            </a:r>
            <a:r>
              <a:rPr lang="pt-BR" sz="2300" kern="100" spc="10" dirty="0">
                <a:effectLst/>
                <a:latin typeface="Arial Narrow" panose="020B0606020202030204" pitchFamily="34" charset="0"/>
                <a:ea typeface="Calibri" panose="020F0502020204030204" pitchFamily="34" charset="0"/>
                <a:cs typeface="Helvetica" panose="020B0604020202020204" pitchFamily="34" charset="0"/>
              </a:rPr>
              <a:t> no Brasil, principalmente devido aos voos que chegam da Europa.”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b) “</a:t>
            </a:r>
            <a:r>
              <a:rPr lang="pt-BR" sz="2300" kern="100" spc="10" dirty="0">
                <a:effectLst/>
                <a:latin typeface="Arial Narrow" panose="020B0606020202030204" pitchFamily="34" charset="0"/>
                <a:ea typeface="Calibri" panose="020F0502020204030204" pitchFamily="34" charset="0"/>
                <a:cs typeface="Helvetica" panose="020B0604020202020204" pitchFamily="34" charset="0"/>
              </a:rPr>
              <a:t>Por isso, a conscientização acerca da vacinação e da gravidade da doença </a:t>
            </a:r>
            <a:r>
              <a:rPr lang="pt-BR" sz="2300" b="1" u="sng" kern="100" spc="10" dirty="0">
                <a:effectLst/>
                <a:latin typeface="Arial Narrow" panose="020B0606020202030204" pitchFamily="34" charset="0"/>
                <a:ea typeface="Calibri" panose="020F0502020204030204" pitchFamily="34" charset="0"/>
                <a:cs typeface="Helvetica" panose="020B0604020202020204" pitchFamily="34" charset="0"/>
              </a:rPr>
              <a:t>é fundamental</a:t>
            </a:r>
            <a:r>
              <a:rPr lang="pt-BR" sz="2300" kern="100" spc="10" dirty="0">
                <a:effectLst/>
                <a:latin typeface="Arial Narrow" panose="020B0606020202030204" pitchFamily="34" charset="0"/>
                <a:ea typeface="Calibri" panose="020F0502020204030204" pitchFamily="34" charset="0"/>
                <a:cs typeface="Helvetica" panose="020B0604020202020204" pitchFamily="34"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spc="10" dirty="0">
                <a:effectLst/>
                <a:latin typeface="Arial Narrow" panose="020B0606020202030204" pitchFamily="34" charset="0"/>
                <a:ea typeface="Calibri" panose="020F0502020204030204" pitchFamily="34" charset="0"/>
                <a:cs typeface="Helvetica" panose="020B060402020202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spc="10" dirty="0">
                <a:effectLst/>
                <a:latin typeface="Arial Narrow" panose="020B0606020202030204" pitchFamily="34" charset="0"/>
                <a:ea typeface="Calibri" panose="020F0502020204030204" pitchFamily="34" charset="0"/>
                <a:cs typeface="Helvetica" panose="020B0604020202020204" pitchFamily="34" charset="0"/>
              </a:rPr>
              <a:t>c) “...conscientizar sobre a gravidade da doença, que </a:t>
            </a:r>
            <a:r>
              <a:rPr lang="pt-BR" sz="2300" b="1" u="sng" kern="100" spc="10" dirty="0">
                <a:effectLst/>
                <a:latin typeface="Arial Narrow" panose="020B0606020202030204" pitchFamily="34" charset="0"/>
                <a:ea typeface="Calibri" panose="020F0502020204030204" pitchFamily="34" charset="0"/>
                <a:cs typeface="Helvetica" panose="020B0604020202020204" pitchFamily="34" charset="0"/>
              </a:rPr>
              <a:t>pode causar</a:t>
            </a:r>
            <a:r>
              <a:rPr lang="pt-BR" sz="2300" kern="100" spc="10" dirty="0">
                <a:effectLst/>
                <a:latin typeface="Arial Narrow" panose="020B0606020202030204" pitchFamily="34" charset="0"/>
                <a:ea typeface="Calibri" panose="020F0502020204030204" pitchFamily="34" charset="0"/>
                <a:cs typeface="Helvetica" panose="020B0604020202020204" pitchFamily="34" charset="0"/>
              </a:rPr>
              <a:t> complicações graves...”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64857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AE128-CD7A-FEA9-F945-0708BB33186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5B1204D-8BB8-8CA4-86BA-E29994E3A4E7}"/>
              </a:ext>
            </a:extLst>
          </p:cNvPr>
          <p:cNvSpPr txBox="1"/>
          <p:nvPr/>
        </p:nvSpPr>
        <p:spPr>
          <a:xfrm>
            <a:off x="396551" y="839012"/>
            <a:ext cx="11360020" cy="5658152"/>
          </a:xfrm>
          <a:prstGeom prst="rect">
            <a:avLst/>
          </a:prstGeom>
          <a:noFill/>
        </p:spPr>
        <p:txBody>
          <a:bodyPr wrap="square">
            <a:spAutoFit/>
          </a:bodyPr>
          <a:lstStyle/>
          <a:p>
            <a:pPr algn="just">
              <a:lnSpc>
                <a:spcPct val="115000"/>
              </a:lnSpc>
            </a:pP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9</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U</a:t>
            </a:r>
            <a:r>
              <a:rPr lang="pt-BR" sz="2300"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ma reportagem</a:t>
            </a:r>
            <a:r>
              <a:rPr lang="pt-BR" sz="2300" b="1"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não tem o compromisso com os fatos imediatos do dia a dia, a novidade, a notícia “fresquinha”. O compromisso da reportagem é com a interpretação de um assunto, com o aprofundamento dos efeitos e desdobramentos de fatos, trazendo à tona detalhes, nuances, coerências e contradições. Assim,</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qual é a finalidade do gênero reportagem?</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180340" algn="l"/>
              </a:tabLs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10</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As relações lógico-discursivas tornam</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o texto mais compreensível ao leitor, por meio de mecanismos coesivos/articuladores/modalizadores discursivos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conjunções, advérbios etc.)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que contribuem para a construção de sentidos</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Desse modo, retire do texto I trechos que contêm elementos articuladores que estabelecem as seguintes relações e destaque-as: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000" kern="100" dirty="0">
                <a:effectLst/>
                <a:highlight>
                  <a:srgbClr val="FFFFFF"/>
                </a:highlight>
                <a:latin typeface="Arial Narrow" panose="020B0606020202030204" pitchFamily="34" charset="0"/>
                <a:ea typeface="Calibri" panose="020F0502020204030204" pitchFamily="34" charset="0"/>
                <a:cs typeface="Arial" panose="020B0604020202020204" pitchFamily="34"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a) Adição:</a:t>
            </a:r>
          </a:p>
          <a:p>
            <a:pPr algn="just">
              <a:lnSpc>
                <a:spcPct val="115000"/>
              </a:lnSpc>
            </a:pPr>
            <a:endParaRPr lang="pt-BR" sz="1500" kern="100" dirty="0">
              <a:solidFill>
                <a:srgbClr val="000000"/>
              </a:solidFill>
              <a:highlight>
                <a:srgbClr val="FFFFFF"/>
              </a:highligh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b) Oposição:</a:t>
            </a:r>
          </a:p>
          <a:p>
            <a:pPr algn="just">
              <a:lnSpc>
                <a:spcPct val="115000"/>
              </a:lnSpc>
            </a:pPr>
            <a:endParaRPr lang="pt-BR" sz="1500" kern="100" dirty="0">
              <a:solidFill>
                <a:srgbClr val="000000"/>
              </a:solidFill>
              <a:highlight>
                <a:srgbClr val="FFFFFF"/>
              </a:highligh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c) Conformidade: </a:t>
            </a:r>
            <a:r>
              <a:rPr lang="pt-BR" sz="2300" kern="100" spc="10" dirty="0">
                <a:solidFill>
                  <a:srgbClr val="FF0000"/>
                </a:solidFill>
                <a:effectLst/>
                <a:latin typeface="Arial Narrow" panose="020B0606020202030204" pitchFamily="34" charset="0"/>
                <a:ea typeface="Calibri" panose="020F0502020204030204" pitchFamily="34" charset="0"/>
                <a:cs typeface="Helvetica" panose="020B060402020202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7508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AE128-CD7A-FEA9-F945-0708BB33186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5B1204D-8BB8-8CA4-86BA-E29994E3A4E7}"/>
              </a:ext>
            </a:extLst>
          </p:cNvPr>
          <p:cNvSpPr txBox="1"/>
          <p:nvPr/>
        </p:nvSpPr>
        <p:spPr>
          <a:xfrm>
            <a:off x="396551" y="839012"/>
            <a:ext cx="11360020" cy="3322128"/>
          </a:xfrm>
          <a:prstGeom prst="rect">
            <a:avLst/>
          </a:prstGeom>
          <a:noFill/>
        </p:spPr>
        <p:txBody>
          <a:bodyPr wrap="square">
            <a:spAutoFit/>
          </a:bodyPr>
          <a:lstStyle/>
          <a:p>
            <a:pPr algn="just">
              <a:lnSpc>
                <a:spcPct val="115000"/>
              </a:lnSpc>
            </a:pP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11</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Algumas palavras e expressões são utilizadas no texto para retomar ideias, reforçar um sentido ou até mesmo evitar repetição de palavras, contribuindo para a construção de sentidos do texto. Nesse sentido, no texto I, no trecho “</a:t>
            </a:r>
            <a:r>
              <a:rPr lang="pt-BR" sz="2300" kern="100" spc="10" dirty="0">
                <a:solidFill>
                  <a:srgbClr val="262626"/>
                </a:solidFill>
                <a:effectLst/>
                <a:latin typeface="Arial Narrow" panose="020B0606020202030204" pitchFamily="34" charset="0"/>
                <a:ea typeface="Calibri" panose="020F0502020204030204" pitchFamily="34" charset="0"/>
                <a:cs typeface="Helvetica" panose="020B0604020202020204" pitchFamily="34" charset="0"/>
              </a:rPr>
              <a:t>Porém, </a:t>
            </a:r>
            <a:r>
              <a:rPr lang="pt-BR" sz="2300" b="1" u="sng" kern="100" spc="10" dirty="0">
                <a:solidFill>
                  <a:srgbClr val="262626"/>
                </a:solidFill>
                <a:effectLst/>
                <a:latin typeface="Arial Narrow" panose="020B0606020202030204" pitchFamily="34" charset="0"/>
                <a:ea typeface="Calibri" panose="020F0502020204030204" pitchFamily="34" charset="0"/>
                <a:cs typeface="Helvetica" panose="020B0604020202020204" pitchFamily="34" charset="0"/>
              </a:rPr>
              <a:t>ela</a:t>
            </a:r>
            <a:r>
              <a:rPr lang="pt-BR" sz="2300" kern="100" spc="10" dirty="0">
                <a:solidFill>
                  <a:srgbClr val="262626"/>
                </a:solidFill>
                <a:effectLst/>
                <a:latin typeface="Arial Narrow" panose="020B0606020202030204" pitchFamily="34" charset="0"/>
                <a:ea typeface="Calibri" panose="020F0502020204030204" pitchFamily="34" charset="0"/>
                <a:cs typeface="Helvetica" panose="020B0604020202020204" pitchFamily="34" charset="0"/>
              </a:rPr>
              <a:t> também alerta ao risco de casos importados vindo de outras regiões do mundo.”, a palavra em destaque foi empregada para fazer referência a qual pessoa?</a:t>
            </a:r>
          </a:p>
          <a:p>
            <a:pPr algn="just">
              <a:lnSpc>
                <a:spcPct val="115000"/>
              </a:lnSpc>
            </a:pPr>
            <a:endParaRPr lang="pt-BR" sz="2300" kern="100" spc="10" dirty="0">
              <a:solidFill>
                <a:srgbClr val="262626"/>
              </a:solidFill>
              <a:latin typeface="Arial Narrow" panose="020B0606020202030204" pitchFamily="34" charset="0"/>
              <a:ea typeface="Calibri" panose="020F0502020204030204" pitchFamily="34" charset="0"/>
              <a:cs typeface="Helvetica" panose="020B0604020202020204" pitchFamily="34" charset="0"/>
            </a:endParaRPr>
          </a:p>
          <a:p>
            <a:pPr algn="just">
              <a:lnSpc>
                <a:spcPct val="115000"/>
              </a:lnSpc>
            </a:pPr>
            <a:r>
              <a:rPr lang="pt-BR" sz="2300" b="1"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12. </a:t>
            </a:r>
            <a:r>
              <a:rPr lang="pt-BR" sz="2300"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Os sinais de pontuação, além de demarcarem unidades de sentido, garantem expressividade ao texto, provocando efeitos de sentido diversos. No título “</a:t>
            </a:r>
            <a:r>
              <a:rPr lang="pt-BR" sz="2300" kern="1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Sarampo: o surto mundial pode atingir o Brasil? Entenda</a:t>
            </a:r>
            <a:r>
              <a:rPr lang="pt-BR" sz="2300"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o ponto de interrogação foi utilizado com uma intenção. Qual foi essa intencionalidade?</a:t>
            </a:r>
            <a:endParaRPr lang="pt-BR" sz="2300" kern="100" dirty="0">
              <a:solidFill>
                <a:srgbClr val="2F5496"/>
              </a:solidFill>
              <a:effectLst/>
              <a:highlight>
                <a:srgbClr val="FFFFFF"/>
              </a:highlight>
              <a:latin typeface="Calibri Light" panose="020F03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4779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AE128-CD7A-FEA9-F945-0708BB331869}"/>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D456F620-E225-E898-48C1-6DA66F0F416D}"/>
              </a:ext>
            </a:extLst>
          </p:cNvPr>
          <p:cNvGraphicFramePr>
            <a:graphicFrameLocks noGrp="1"/>
          </p:cNvGraphicFramePr>
          <p:nvPr>
            <p:extLst>
              <p:ext uri="{D42A27DB-BD31-4B8C-83A1-F6EECF244321}">
                <p14:modId xmlns:p14="http://schemas.microsoft.com/office/powerpoint/2010/main" val="3417996624"/>
              </p:ext>
            </p:extLst>
          </p:nvPr>
        </p:nvGraphicFramePr>
        <p:xfrm>
          <a:off x="470728" y="911911"/>
          <a:ext cx="11267181" cy="1727962"/>
        </p:xfrm>
        <a:graphic>
          <a:graphicData uri="http://schemas.openxmlformats.org/drawingml/2006/table">
            <a:tbl>
              <a:tblPr firstRow="1" firstCol="1" bandRow="1">
                <a:tableStyleId>{5C22544A-7EE6-4342-B048-85BDC9FD1C3A}</a:tableStyleId>
              </a:tblPr>
              <a:tblGrid>
                <a:gridCol w="11267181">
                  <a:extLst>
                    <a:ext uri="{9D8B030D-6E8A-4147-A177-3AD203B41FA5}">
                      <a16:colId xmlns:a16="http://schemas.microsoft.com/office/drawing/2014/main" val="3137147175"/>
                    </a:ext>
                  </a:extLst>
                </a:gridCol>
              </a:tblGrid>
              <a:tr h="0">
                <a:tc>
                  <a:txBody>
                    <a:bodyPr/>
                    <a:lstStyle/>
                    <a:p>
                      <a:pPr algn="ctr">
                        <a:lnSpc>
                          <a:spcPct val="115000"/>
                        </a:lnSpc>
                        <a:spcAft>
                          <a:spcPts val="0"/>
                        </a:spcAft>
                      </a:pPr>
                      <a:r>
                        <a:rPr lang="pt-BR" sz="2250" kern="100" dirty="0">
                          <a:solidFill>
                            <a:schemeClr val="tx1"/>
                          </a:solidFill>
                          <a:effectLst/>
                          <a:latin typeface="Arial Narrow" panose="020B0606020202030204" pitchFamily="34" charset="0"/>
                        </a:rPr>
                        <a:t>Fato ou opinião?</a:t>
                      </a:r>
                    </a:p>
                    <a:p>
                      <a:pPr algn="just">
                        <a:lnSpc>
                          <a:spcPct val="115000"/>
                        </a:lnSpc>
                        <a:spcAft>
                          <a:spcPts val="0"/>
                        </a:spcAft>
                      </a:pPr>
                      <a:r>
                        <a:rPr lang="pt-BR" sz="2250" kern="100" dirty="0">
                          <a:solidFill>
                            <a:schemeClr val="tx1"/>
                          </a:solidFill>
                          <a:effectLst/>
                          <a:latin typeface="Arial Narrow" panose="020B0606020202030204" pitchFamily="34" charset="0"/>
                        </a:rPr>
                        <a:t>Fato </a:t>
                      </a:r>
                      <a:r>
                        <a:rPr lang="pt-BR" sz="2250" b="0" kern="100" dirty="0">
                          <a:solidFill>
                            <a:schemeClr val="tx1"/>
                          </a:solidFill>
                          <a:effectLst/>
                          <a:latin typeface="Arial Narrow" panose="020B0606020202030204" pitchFamily="34" charset="0"/>
                        </a:rPr>
                        <a:t>é algo objetivo, real  que aconteceu. São informações verdadeiras.</a:t>
                      </a:r>
                    </a:p>
                    <a:p>
                      <a:pPr algn="just">
                        <a:lnSpc>
                          <a:spcPct val="115000"/>
                        </a:lnSpc>
                        <a:spcAft>
                          <a:spcPts val="0"/>
                        </a:spcAft>
                      </a:pPr>
                      <a:r>
                        <a:rPr lang="pt-BR" sz="2250" kern="100" dirty="0">
                          <a:solidFill>
                            <a:schemeClr val="tx1"/>
                          </a:solidFill>
                          <a:effectLst/>
                          <a:latin typeface="Arial Narrow" panose="020B0606020202030204" pitchFamily="34" charset="0"/>
                        </a:rPr>
                        <a:t>Opinião </a:t>
                      </a:r>
                      <a:r>
                        <a:rPr lang="pt-BR" sz="2250" b="0" kern="100" dirty="0">
                          <a:solidFill>
                            <a:schemeClr val="tx1"/>
                          </a:solidFill>
                          <a:effectLst/>
                          <a:latin typeface="Arial Narrow" panose="020B0606020202030204" pitchFamily="34" charset="0"/>
                        </a:rPr>
                        <a:t>é a ideia de alguém sobre algo ou alguém e, portanto, trata-se de algo subjetivo, ou seja, é um julgamento.</a:t>
                      </a:r>
                    </a:p>
                    <a:p>
                      <a:pPr algn="r">
                        <a:lnSpc>
                          <a:spcPct val="107000"/>
                        </a:lnSpc>
                        <a:spcAft>
                          <a:spcPts val="800"/>
                        </a:spcAft>
                      </a:pPr>
                      <a:r>
                        <a:rPr lang="pt-BR" sz="1000" b="0" kern="100" dirty="0">
                          <a:solidFill>
                            <a:schemeClr val="tx1"/>
                          </a:solidFill>
                          <a:effectLst/>
                          <a:latin typeface="Arial Narrow" panose="020B0606020202030204" pitchFamily="34" charset="0"/>
                        </a:rPr>
                        <a:t>Disponível em: https://www.institutoclaro.org.br/</a:t>
                      </a:r>
                      <a:r>
                        <a:rPr lang="pt-BR" sz="1000" b="0" kern="100" dirty="0" err="1">
                          <a:solidFill>
                            <a:schemeClr val="tx1"/>
                          </a:solidFill>
                          <a:effectLst/>
                          <a:latin typeface="Arial Narrow" panose="020B0606020202030204" pitchFamily="34" charset="0"/>
                        </a:rPr>
                        <a:t>educacao</a:t>
                      </a:r>
                      <a:r>
                        <a:rPr lang="pt-BR" sz="1000" b="0" kern="100" dirty="0">
                          <a:solidFill>
                            <a:schemeClr val="tx1"/>
                          </a:solidFill>
                          <a:effectLst/>
                          <a:latin typeface="Arial Narrow" panose="020B0606020202030204" pitchFamily="34" charset="0"/>
                        </a:rPr>
                        <a:t>/</a:t>
                      </a:r>
                      <a:r>
                        <a:rPr lang="pt-BR" sz="1000" b="0" kern="100" dirty="0" err="1">
                          <a:solidFill>
                            <a:schemeClr val="tx1"/>
                          </a:solidFill>
                          <a:effectLst/>
                          <a:latin typeface="Arial Narrow" panose="020B0606020202030204" pitchFamily="34" charset="0"/>
                        </a:rPr>
                        <a:t>para-aprender</a:t>
                      </a:r>
                      <a:r>
                        <a:rPr lang="pt-BR" sz="1000" b="0" kern="100" dirty="0">
                          <a:solidFill>
                            <a:schemeClr val="tx1"/>
                          </a:solidFill>
                          <a:effectLst/>
                          <a:latin typeface="Arial Narrow" panose="020B0606020202030204" pitchFamily="34" charset="0"/>
                        </a:rPr>
                        <a:t>/roteiros-de-estudo/estudar-em-casa-</a:t>
                      </a:r>
                      <a:r>
                        <a:rPr lang="pt-BR" sz="1000" b="0" kern="100" dirty="0" err="1">
                          <a:solidFill>
                            <a:schemeClr val="tx1"/>
                          </a:solidFill>
                          <a:effectLst/>
                          <a:latin typeface="Arial Narrow" panose="020B0606020202030204" pitchFamily="34" charset="0"/>
                        </a:rPr>
                        <a:t>diferenca</a:t>
                      </a:r>
                      <a:r>
                        <a:rPr lang="pt-BR" sz="1000" b="0" kern="100" dirty="0">
                          <a:solidFill>
                            <a:schemeClr val="tx1"/>
                          </a:solidFill>
                          <a:effectLst/>
                          <a:latin typeface="Arial Narrow" panose="020B0606020202030204" pitchFamily="34" charset="0"/>
                        </a:rPr>
                        <a:t>-entre-fato-e-</a:t>
                      </a:r>
                      <a:r>
                        <a:rPr lang="pt-BR" sz="1000" b="0" kern="100" dirty="0" err="1">
                          <a:solidFill>
                            <a:schemeClr val="tx1"/>
                          </a:solidFill>
                          <a:effectLst/>
                          <a:latin typeface="Arial Narrow" panose="020B0606020202030204" pitchFamily="34" charset="0"/>
                        </a:rPr>
                        <a:t>opiniao</a:t>
                      </a:r>
                      <a:r>
                        <a:rPr lang="pt-BR" sz="1000" b="0" kern="100" dirty="0">
                          <a:solidFill>
                            <a:schemeClr val="tx1"/>
                          </a:solidFill>
                          <a:effectLst/>
                          <a:latin typeface="Arial Narrow" panose="020B0606020202030204" pitchFamily="34" charset="0"/>
                        </a:rPr>
                        <a:t>/. Acesso em: 4 mar. 2024. (Adaptado).</a:t>
                      </a:r>
                      <a:endParaRPr lang="pt-BR" sz="10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121783856"/>
                  </a:ext>
                </a:extLst>
              </a:tr>
            </a:tbl>
          </a:graphicData>
        </a:graphic>
      </p:graphicFrame>
      <p:pic>
        <p:nvPicPr>
          <p:cNvPr id="3" name="Imagem 2">
            <a:extLst>
              <a:ext uri="{FF2B5EF4-FFF2-40B4-BE49-F238E27FC236}">
                <a16:creationId xmlns:a16="http://schemas.microsoft.com/office/drawing/2014/main" id="{ABF04D39-78DC-2846-0716-458EA55EA68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4091" y="598193"/>
            <a:ext cx="2734977" cy="627436"/>
          </a:xfrm>
          <a:prstGeom prst="rect">
            <a:avLst/>
          </a:prstGeom>
          <a:noFill/>
          <a:ln>
            <a:noFill/>
          </a:ln>
        </p:spPr>
      </p:pic>
      <p:sp>
        <p:nvSpPr>
          <p:cNvPr id="6" name="CaixaDeTexto 5">
            <a:extLst>
              <a:ext uri="{FF2B5EF4-FFF2-40B4-BE49-F238E27FC236}">
                <a16:creationId xmlns:a16="http://schemas.microsoft.com/office/drawing/2014/main" id="{2E130DBF-F226-B37F-390B-50688EC4BE4F}"/>
              </a:ext>
            </a:extLst>
          </p:cNvPr>
          <p:cNvSpPr txBox="1"/>
          <p:nvPr/>
        </p:nvSpPr>
        <p:spPr>
          <a:xfrm>
            <a:off x="470729" y="2916636"/>
            <a:ext cx="11267180" cy="472758"/>
          </a:xfrm>
          <a:prstGeom prst="rect">
            <a:avLst/>
          </a:prstGeom>
          <a:noFill/>
        </p:spPr>
        <p:txBody>
          <a:bodyPr wrap="square">
            <a:spAutoFit/>
          </a:bodyPr>
          <a:lstStyle/>
          <a:p>
            <a:pPr algn="just">
              <a:lnSpc>
                <a:spcPct val="115000"/>
              </a:lnSpc>
            </a:pPr>
            <a:r>
              <a:rPr lang="pt-BR" sz="2250" b="1" kern="100" dirty="0">
                <a:effectLst/>
                <a:latin typeface="Arial Narrow" panose="020B0606020202030204" pitchFamily="34" charset="0"/>
                <a:ea typeface="Times New Roman" panose="02020603050405020304" pitchFamily="18" charset="0"/>
                <a:cs typeface="Arial" panose="020B0604020202020204" pitchFamily="34" charset="0"/>
              </a:rPr>
              <a:t>13</a:t>
            </a:r>
            <a:r>
              <a:rPr lang="pt-BR" sz="2250" kern="100" dirty="0">
                <a:effectLst/>
                <a:latin typeface="Arial Narrow" panose="020B0606020202030204" pitchFamily="34" charset="0"/>
                <a:ea typeface="Times New Roman" panose="02020603050405020304" pitchFamily="18" charset="0"/>
                <a:cs typeface="Arial" panose="020B0604020202020204" pitchFamily="34" charset="0"/>
              </a:rPr>
              <a:t>. </a:t>
            </a: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Coloque (1) para Fato e (2) para Opinião.</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Tabela 6">
            <a:extLst>
              <a:ext uri="{FF2B5EF4-FFF2-40B4-BE49-F238E27FC236}">
                <a16:creationId xmlns:a16="http://schemas.microsoft.com/office/drawing/2014/main" id="{325610F0-B0E1-EA68-8084-D44AC85D067B}"/>
              </a:ext>
            </a:extLst>
          </p:cNvPr>
          <p:cNvGraphicFramePr>
            <a:graphicFrameLocks noGrp="1"/>
          </p:cNvGraphicFramePr>
          <p:nvPr>
            <p:extLst>
              <p:ext uri="{D42A27DB-BD31-4B8C-83A1-F6EECF244321}">
                <p14:modId xmlns:p14="http://schemas.microsoft.com/office/powerpoint/2010/main" val="1153804611"/>
              </p:ext>
            </p:extLst>
          </p:nvPr>
        </p:nvGraphicFramePr>
        <p:xfrm>
          <a:off x="470728" y="3562604"/>
          <a:ext cx="11250543" cy="2621153"/>
        </p:xfrm>
        <a:graphic>
          <a:graphicData uri="http://schemas.openxmlformats.org/drawingml/2006/table">
            <a:tbl>
              <a:tblPr firstRow="1" firstCol="1" bandRow="1">
                <a:tableStyleId>{5C22544A-7EE6-4342-B048-85BDC9FD1C3A}</a:tableStyleId>
              </a:tblPr>
              <a:tblGrid>
                <a:gridCol w="11250543">
                  <a:extLst>
                    <a:ext uri="{9D8B030D-6E8A-4147-A177-3AD203B41FA5}">
                      <a16:colId xmlns:a16="http://schemas.microsoft.com/office/drawing/2014/main" val="4177355099"/>
                    </a:ext>
                  </a:extLst>
                </a:gridCol>
              </a:tblGrid>
              <a:tr h="0">
                <a:tc>
                  <a:txBody>
                    <a:bodyPr/>
                    <a:lstStyle/>
                    <a:p>
                      <a:pPr algn="just">
                        <a:lnSpc>
                          <a:spcPct val="115000"/>
                        </a:lnSpc>
                        <a:spcAft>
                          <a:spcPts val="800"/>
                        </a:spcAft>
                      </a:pPr>
                      <a:r>
                        <a:rPr lang="pt-BR" sz="2250" b="0" kern="100" dirty="0">
                          <a:solidFill>
                            <a:schemeClr val="tx1"/>
                          </a:solidFill>
                          <a:effectLst/>
                          <a:latin typeface="Arial Narrow" panose="020B0606020202030204" pitchFamily="34" charset="0"/>
                        </a:rPr>
                        <a:t>(   ) “... </a:t>
                      </a:r>
                      <a:r>
                        <a:rPr lang="pt-BR" sz="2250" b="0" kern="100" spc="10" dirty="0">
                          <a:solidFill>
                            <a:schemeClr val="tx1"/>
                          </a:solidFill>
                          <a:effectLst/>
                          <a:latin typeface="Arial Narrow" panose="020B0606020202030204" pitchFamily="34" charset="0"/>
                        </a:rPr>
                        <a:t>segundo a OMS, foram registrados 300 mil casos da infecção ao longo de 2023, um aumento de 79% em relação ao ano anterior.</a:t>
                      </a:r>
                      <a:r>
                        <a:rPr lang="pt-BR" sz="2250" b="0" kern="100" dirty="0">
                          <a:solidFill>
                            <a:schemeClr val="tx1"/>
                          </a:solidFill>
                          <a:effectLst/>
                          <a:latin typeface="Arial Narrow" panose="020B0606020202030204" pitchFamily="34" charset="0"/>
                        </a:rPr>
                        <a:t>”</a:t>
                      </a:r>
                      <a:endParaRPr lang="pt-BR" sz="225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4679739"/>
                  </a:ext>
                </a:extLst>
              </a:tr>
              <a:tr h="0">
                <a:tc>
                  <a:txBody>
                    <a:bodyPr/>
                    <a:lstStyle/>
                    <a:p>
                      <a:pPr algn="just">
                        <a:lnSpc>
                          <a:spcPct val="115000"/>
                        </a:lnSpc>
                        <a:spcAft>
                          <a:spcPts val="800"/>
                        </a:spcAft>
                      </a:pPr>
                      <a:r>
                        <a:rPr lang="pt-BR" sz="2250" b="0" kern="100">
                          <a:solidFill>
                            <a:schemeClr val="tx1"/>
                          </a:solidFill>
                          <a:effectLst/>
                          <a:latin typeface="Arial Narrow" panose="020B0606020202030204" pitchFamily="34" charset="0"/>
                        </a:rPr>
                        <a:t>(   ) </a:t>
                      </a:r>
                      <a:r>
                        <a:rPr lang="pt-BR" sz="2250" b="0" kern="100" spc="10">
                          <a:solidFill>
                            <a:schemeClr val="tx1"/>
                          </a:solidFill>
                          <a:effectLst/>
                          <a:latin typeface="Arial Narrow" panose="020B0606020202030204" pitchFamily="34" charset="0"/>
                        </a:rPr>
                        <a:t>“... o impacto pode ser reduzido com o esforço da vacinação e dos programas de vigilância, ...”</a:t>
                      </a:r>
                      <a:endParaRPr lang="pt-BR" sz="2250" b="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02258224"/>
                  </a:ext>
                </a:extLst>
              </a:tr>
              <a:tr h="0">
                <a:tc>
                  <a:txBody>
                    <a:bodyPr/>
                    <a:lstStyle/>
                    <a:p>
                      <a:pPr algn="just">
                        <a:lnSpc>
                          <a:spcPct val="115000"/>
                        </a:lnSpc>
                        <a:spcAft>
                          <a:spcPts val="800"/>
                        </a:spcAft>
                      </a:pPr>
                      <a:r>
                        <a:rPr lang="pt-BR" sz="2250" b="0" kern="100">
                          <a:solidFill>
                            <a:schemeClr val="tx1"/>
                          </a:solidFill>
                          <a:effectLst/>
                          <a:latin typeface="Arial Narrow" panose="020B0606020202030204" pitchFamily="34" charset="0"/>
                        </a:rPr>
                        <a:t>(   ) </a:t>
                      </a:r>
                      <a:r>
                        <a:rPr lang="pt-BR" sz="2250" b="0" kern="100" spc="10">
                          <a:solidFill>
                            <a:schemeClr val="tx1"/>
                          </a:solidFill>
                          <a:effectLst/>
                          <a:latin typeface="Arial Narrow" panose="020B0606020202030204" pitchFamily="34" charset="0"/>
                        </a:rPr>
                        <a:t>“Um caso é a criança que veio do Paquistão, no final do ano passado, e que foi atendido em Porto Alegre e já colocado em isolamento, pois estava com sarampo”</a:t>
                      </a:r>
                      <a:endParaRPr lang="pt-BR" sz="2250" b="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80013546"/>
                  </a:ext>
                </a:extLst>
              </a:tr>
              <a:tr h="0">
                <a:tc>
                  <a:txBody>
                    <a:bodyPr/>
                    <a:lstStyle/>
                    <a:p>
                      <a:pPr algn="just">
                        <a:lnSpc>
                          <a:spcPct val="115000"/>
                        </a:lnSpc>
                      </a:pPr>
                      <a:r>
                        <a:rPr lang="pt-BR" sz="2250" b="0" kern="100" spc="10" dirty="0">
                          <a:solidFill>
                            <a:schemeClr val="tx1"/>
                          </a:solidFill>
                          <a:effectLst/>
                          <a:highlight>
                            <a:srgbClr val="FFFFFF"/>
                          </a:highlight>
                          <a:latin typeface="Arial Narrow" panose="020B0606020202030204" pitchFamily="34" charset="0"/>
                        </a:rPr>
                        <a:t>(  ) “... manter a cobertura vacinal em níveis adequados é uma estratégia fundamental para evitar novos surtos no Brasil.”</a:t>
                      </a:r>
                      <a:endParaRPr lang="pt-BR" sz="2250" b="0" kern="100" dirty="0">
                        <a:solidFill>
                          <a:schemeClr val="tx1"/>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936770"/>
                  </a:ext>
                </a:extLst>
              </a:tr>
            </a:tbl>
          </a:graphicData>
        </a:graphic>
      </p:graphicFrame>
    </p:spTree>
    <p:extLst>
      <p:ext uri="{BB962C8B-B14F-4D97-AF65-F5344CB8AC3E}">
        <p14:creationId xmlns:p14="http://schemas.microsoft.com/office/powerpoint/2010/main" val="33816807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AE128-CD7A-FEA9-F945-0708BB331869}"/>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F3A1CBA4-8C7E-2883-B625-486B950BD32C}"/>
              </a:ext>
            </a:extLst>
          </p:cNvPr>
          <p:cNvSpPr txBox="1"/>
          <p:nvPr/>
        </p:nvSpPr>
        <p:spPr>
          <a:xfrm>
            <a:off x="452534" y="1006601"/>
            <a:ext cx="11285375" cy="1338893"/>
          </a:xfrm>
          <a:prstGeom prst="rect">
            <a:avLst/>
          </a:prstGeom>
          <a:noFill/>
        </p:spPr>
        <p:txBody>
          <a:bodyPr wrap="square">
            <a:spAutoFit/>
          </a:bodyPr>
          <a:lstStyle/>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14</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reportagem como um texto jornalístico, apresenta uma linguagem denotativa, objetiva, clara e precisa, pautada na norma padrão da língua. Desse modo, em relação à linguagem empregada no texto I, trata-se de uma linguagem formal ou informal? Explique.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81587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08E1D-C94F-2F89-CB68-FC570681DAC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5F1268CB-A3E7-3122-22D6-76C305B2983F}"/>
              </a:ext>
            </a:extLst>
          </p:cNvPr>
          <p:cNvGraphicFramePr>
            <a:graphicFrameLocks noGrp="1"/>
          </p:cNvGraphicFramePr>
          <p:nvPr>
            <p:extLst>
              <p:ext uri="{D42A27DB-BD31-4B8C-83A1-F6EECF244321}">
                <p14:modId xmlns:p14="http://schemas.microsoft.com/office/powerpoint/2010/main" val="519517982"/>
              </p:ext>
            </p:extLst>
          </p:nvPr>
        </p:nvGraphicFramePr>
        <p:xfrm>
          <a:off x="421689" y="752967"/>
          <a:ext cx="11388571" cy="327597"/>
        </p:xfrm>
        <a:graphic>
          <a:graphicData uri="http://schemas.openxmlformats.org/drawingml/2006/table">
            <a:tbl>
              <a:tblPr firstRow="1" firstCol="1" bandRow="1"/>
              <a:tblGrid>
                <a:gridCol w="11388571">
                  <a:extLst>
                    <a:ext uri="{9D8B030D-6E8A-4147-A177-3AD203B41FA5}">
                      <a16:colId xmlns:a16="http://schemas.microsoft.com/office/drawing/2014/main" val="133319263"/>
                    </a:ext>
                  </a:extLst>
                </a:gridCol>
              </a:tblGrid>
              <a:tr h="0">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3FF"/>
                    </a:solidFill>
                  </a:tcPr>
                </a:tc>
                <a:extLst>
                  <a:ext uri="{0D108BD9-81ED-4DB2-BD59-A6C34878D82A}">
                    <a16:rowId xmlns:a16="http://schemas.microsoft.com/office/drawing/2014/main" val="2126762958"/>
                  </a:ext>
                </a:extLst>
              </a:tr>
            </a:tbl>
          </a:graphicData>
        </a:graphic>
      </p:graphicFrame>
      <p:sp>
        <p:nvSpPr>
          <p:cNvPr id="3" name="Rectangle 1">
            <a:extLst>
              <a:ext uri="{FF2B5EF4-FFF2-40B4-BE49-F238E27FC236}">
                <a16:creationId xmlns:a16="http://schemas.microsoft.com/office/drawing/2014/main" id="{D294D77E-65A4-BCFF-DADD-BB5592857528}"/>
              </a:ext>
            </a:extLst>
          </p:cNvPr>
          <p:cNvSpPr>
            <a:spLocks noChangeArrowheads="1"/>
          </p:cNvSpPr>
          <p:nvPr/>
        </p:nvSpPr>
        <p:spPr bwMode="auto">
          <a:xfrm>
            <a:off x="1683644" y="108056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03A5462B-7855-5341-DA09-FE1A4B29B022}"/>
              </a:ext>
            </a:extLst>
          </p:cNvPr>
          <p:cNvSpPr txBox="1"/>
          <p:nvPr/>
        </p:nvSpPr>
        <p:spPr>
          <a:xfrm>
            <a:off x="381740" y="1080564"/>
            <a:ext cx="11452194" cy="845616"/>
          </a:xfrm>
          <a:prstGeom prst="rect">
            <a:avLst/>
          </a:prstGeom>
          <a:noFill/>
        </p:spPr>
        <p:txBody>
          <a:bodyPr wrap="square">
            <a:spAutoFit/>
          </a:bodyPr>
          <a:lstStyle/>
          <a:p>
            <a:pPr algn="just">
              <a:lnSpc>
                <a:spcPct val="115000"/>
              </a:lnSpc>
            </a:pPr>
            <a:r>
              <a:rPr lang="pt-BR" sz="2200" b="1" kern="100" dirty="0">
                <a:latin typeface="Arial Narrow" panose="020B0606020202030204" pitchFamily="34" charset="0"/>
                <a:ea typeface="Calibri" panose="020F0502020204030204" pitchFamily="34" charset="0"/>
                <a:cs typeface="Times New Roman" panose="02020603050405020304" pitchFamily="18" charset="0"/>
              </a:rPr>
              <a:t>Semana 2</a:t>
            </a:r>
          </a:p>
          <a:p>
            <a:pPr algn="just">
              <a:lnSpc>
                <a:spcPct val="115000"/>
              </a:lnSpc>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Sistematizando os conhecimentos</a:t>
            </a:r>
            <a:endParaRPr lang="pt-BR" sz="22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9F923D1B-2E59-0862-6DBC-C3D1D94AF68B}"/>
              </a:ext>
            </a:extLst>
          </p:cNvPr>
          <p:cNvSpPr txBox="1"/>
          <p:nvPr/>
        </p:nvSpPr>
        <p:spPr>
          <a:xfrm>
            <a:off x="401714" y="1947844"/>
            <a:ext cx="11388571" cy="954107"/>
          </a:xfrm>
          <a:prstGeom prst="rect">
            <a:avLst/>
          </a:prstGeom>
          <a:noFill/>
        </p:spPr>
        <p:txBody>
          <a:bodyPr wrap="square">
            <a:spAutoFit/>
          </a:bodyPr>
          <a:lstStyle/>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 a seguir.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8130AEB3-4057-DDFA-A129-46F1C9238174}"/>
              </a:ext>
            </a:extLst>
          </p:cNvPr>
          <p:cNvSpPr txBox="1"/>
          <p:nvPr/>
        </p:nvSpPr>
        <p:spPr>
          <a:xfrm>
            <a:off x="445363" y="2851919"/>
            <a:ext cx="11388571" cy="1154162"/>
          </a:xfrm>
          <a:prstGeom prst="rect">
            <a:avLst/>
          </a:prstGeom>
          <a:noFill/>
        </p:spPr>
        <p:txBody>
          <a:bodyPr wrap="square">
            <a:spAutoFit/>
          </a:bodyPr>
          <a:lstStyle/>
          <a:p>
            <a:pPr algn="ctr" fontAlgn="base"/>
            <a:r>
              <a:rPr lang="pt-BR" sz="2300" b="1" kern="100" dirty="0">
                <a:solidFill>
                  <a:srgbClr val="1F2123"/>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A importância da alimentação saudável na infância</a:t>
            </a:r>
            <a:endParaRPr lang="pt-BR" sz="2300" b="1" kern="100" dirty="0">
              <a:solidFill>
                <a:srgbClr val="2F5496"/>
              </a:solidFill>
              <a:effectLst/>
              <a:highlight>
                <a:srgbClr val="FFFFFF"/>
              </a:highlight>
              <a:latin typeface="Calibri Light" panose="020F0302020204030204" pitchFamily="34" charset="0"/>
              <a:ea typeface="Times New Roman" panose="02020603050405020304" pitchFamily="18" charset="0"/>
              <a:cs typeface="Times New Roman" panose="02020603050405020304" pitchFamily="18" charset="0"/>
            </a:endParaRPr>
          </a:p>
          <a:p>
            <a:pPr algn="ctr" fontAlgn="base"/>
            <a:r>
              <a:rPr lang="pt-BR" sz="2300" b="0" i="1" dirty="0">
                <a:solidFill>
                  <a:srgbClr val="1F2123"/>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Saiba por que a educação alimentar e a formação do paladar são fundamentais para que seus filhos cresçam com saúde</a:t>
            </a:r>
            <a:endParaRPr lang="pt-BR" sz="2300" b="1" dirty="0">
              <a:effectLst/>
              <a:highlight>
                <a:srgbClr val="FFFFFF"/>
              </a:highlight>
              <a:latin typeface="Times New Roman" panose="02020603050405020304" pitchFamily="18" charset="0"/>
              <a:ea typeface="Times New Roman" panose="02020603050405020304" pitchFamily="18" charset="0"/>
            </a:endParaRPr>
          </a:p>
        </p:txBody>
      </p:sp>
      <p:pic>
        <p:nvPicPr>
          <p:cNvPr id="10" name="Imagem 9" descr="A importância da alimentação saudável na infância">
            <a:extLst>
              <a:ext uri="{FF2B5EF4-FFF2-40B4-BE49-F238E27FC236}">
                <a16:creationId xmlns:a16="http://schemas.microsoft.com/office/drawing/2014/main" id="{A60F7C43-C291-A28B-D319-64114C3E34E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5362" y="4044884"/>
            <a:ext cx="3779165" cy="2395733"/>
          </a:xfrm>
          <a:prstGeom prst="rect">
            <a:avLst/>
          </a:prstGeom>
          <a:noFill/>
          <a:ln>
            <a:noFill/>
          </a:ln>
        </p:spPr>
      </p:pic>
      <p:sp>
        <p:nvSpPr>
          <p:cNvPr id="12" name="CaixaDeTexto 11">
            <a:extLst>
              <a:ext uri="{FF2B5EF4-FFF2-40B4-BE49-F238E27FC236}">
                <a16:creationId xmlns:a16="http://schemas.microsoft.com/office/drawing/2014/main" id="{6B2DF1FF-2D27-9271-6A92-0F64BF1EE874}"/>
              </a:ext>
            </a:extLst>
          </p:cNvPr>
          <p:cNvSpPr txBox="1"/>
          <p:nvPr/>
        </p:nvSpPr>
        <p:spPr>
          <a:xfrm>
            <a:off x="4437248" y="4096721"/>
            <a:ext cx="7396685" cy="2569934"/>
          </a:xfrm>
          <a:prstGeom prst="rect">
            <a:avLst/>
          </a:prstGeom>
          <a:noFill/>
        </p:spPr>
        <p:txBody>
          <a:bodyPr wrap="square">
            <a:spAutoFit/>
          </a:bodyPr>
          <a:lstStyle/>
          <a:p>
            <a:pPr indent="541338" algn="just" fontAlgn="base"/>
            <a:r>
              <a:rPr lang="pt-BR" sz="2300" kern="100" spc="-20" dirty="0">
                <a:solidFill>
                  <a:srgbClr val="000000"/>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Poucas coisas são tão gratificantes para os pais quanto ver os seus filhos se alimentando bem. Todo mundo quer ver um filho sempre com um prato cheio de legumes e verduras e, pelo menos a maioria, sabe que uma alimentação correta nos primeiros anos da vida é fundamental para que ele se torne um adulto saudável. Um discurso que funciona bem na teoria, mas que na prática não ocorre da forma como é enunciado. Isso ocorre pelos mais diversos fatores</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25175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08E1D-C94F-2F89-CB68-FC570681DACF}"/>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D294D77E-65A4-BCFF-DADD-BB5592857528}"/>
              </a:ext>
            </a:extLst>
          </p:cNvPr>
          <p:cNvSpPr>
            <a:spLocks noChangeArrowheads="1"/>
          </p:cNvSpPr>
          <p:nvPr/>
        </p:nvSpPr>
        <p:spPr bwMode="auto">
          <a:xfrm>
            <a:off x="1683644" y="108056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CaixaDeTexto 11">
            <a:extLst>
              <a:ext uri="{FF2B5EF4-FFF2-40B4-BE49-F238E27FC236}">
                <a16:creationId xmlns:a16="http://schemas.microsoft.com/office/drawing/2014/main" id="{6B2DF1FF-2D27-9271-6A92-0F64BF1EE874}"/>
              </a:ext>
            </a:extLst>
          </p:cNvPr>
          <p:cNvSpPr txBox="1"/>
          <p:nvPr/>
        </p:nvSpPr>
        <p:spPr>
          <a:xfrm>
            <a:off x="421687" y="800402"/>
            <a:ext cx="11348625" cy="5715860"/>
          </a:xfrm>
          <a:prstGeom prst="rect">
            <a:avLst/>
          </a:prstGeom>
          <a:noFill/>
        </p:spPr>
        <p:txBody>
          <a:bodyPr wrap="square">
            <a:spAutoFit/>
          </a:bodyPr>
          <a:lstStyle/>
          <a:p>
            <a:pPr algn="just" fontAlgn="base">
              <a:lnSpc>
                <a:spcPct val="114000"/>
              </a:lnSpc>
            </a:pPr>
            <a:r>
              <a:rPr lang="pt-BR" sz="2300" kern="100" spc="-20" dirty="0">
                <a:solidFill>
                  <a:srgbClr val="000000"/>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que vão desde a situação socioeconômica, passando pelos hábitos culturais até a rotina turbulenta e a falta de tempo das pessoas, principalmente nos grandes centros.</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 </a:t>
            </a: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Em 2018, o Unicef – Fundo das Nações Unidas para a Infância – divulgou dados que mostram que, no mundo todo, 149 milhões de crianças menores de 5 anos sofrem de déficit de crescimento ou estão muito baixas para a idade, sendo que 50 milhões delas apresentam baixo peso para a sua altura. No mesmo estudo, o órgão internacional diz que 340 milhões de crianças com menos de 5 anos sofrem de fome, caracterizada pela falta de nutrientes essenciais como vitamina A e ferro, o que prejudica a capacidade de desenvolverem todo o seu potencial. O levantamento ainda mostra que 40 milhões estão obesas ou com sobrepeso. Números bastante expressivos, que apontam para a má alimentação infantil como causa de diversas doenças que afetam principalmente as populações mais pobres como a do Brasil.</a:t>
            </a:r>
          </a:p>
          <a:p>
            <a:pPr indent="541338" algn="just" fontAlgn="base">
              <a:lnSpc>
                <a:spcPct val="114000"/>
              </a:lnSpc>
            </a:pPr>
            <a:r>
              <a:rPr lang="pt-BR" sz="2300" kern="0" dirty="0">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E você? Como tem tratado a alimentação dos seus filhos? Na sua casa, as crianças têm acesso a alimentos nutritivos, seguros e sustentáveis? Fique tranquilo. Os especialistas convidados do Bem Viver Em Minas irão ajudar respondendo tudo o que você precisa saber para servir comida de qualidade para os pequeninos.</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910660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08E1D-C94F-2F89-CB68-FC570681DACF}"/>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D294D77E-65A4-BCFF-DADD-BB5592857528}"/>
              </a:ext>
            </a:extLst>
          </p:cNvPr>
          <p:cNvSpPr>
            <a:spLocks noChangeArrowheads="1"/>
          </p:cNvSpPr>
          <p:nvPr/>
        </p:nvSpPr>
        <p:spPr bwMode="auto">
          <a:xfrm>
            <a:off x="1683644" y="108056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D3BBCC14-32FF-E7C5-CA75-9D7F4FEAD855}"/>
              </a:ext>
            </a:extLst>
          </p:cNvPr>
          <p:cNvSpPr txBox="1"/>
          <p:nvPr/>
        </p:nvSpPr>
        <p:spPr>
          <a:xfrm>
            <a:off x="410546" y="782952"/>
            <a:ext cx="11327363" cy="5357300"/>
          </a:xfrm>
          <a:prstGeom prst="rect">
            <a:avLst/>
          </a:prstGeom>
          <a:noFill/>
        </p:spPr>
        <p:txBody>
          <a:bodyPr wrap="square">
            <a:spAutoFit/>
          </a:bodyPr>
          <a:lstStyle/>
          <a:p>
            <a:pPr algn="just" fontAlgn="base">
              <a:lnSpc>
                <a:spcPct val="115000"/>
              </a:lnSpc>
            </a:pPr>
            <a:r>
              <a:rPr lang="pt-BR" sz="2300" b="1"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Educação alimentar</a:t>
            </a:r>
            <a:endParaRPr lang="pt-BR" sz="2300" b="1" dirty="0">
              <a:effectLst/>
              <a:highlight>
                <a:srgbClr val="FFFFFF"/>
              </a:highlight>
              <a:latin typeface="Times New Roman" panose="02020603050405020304" pitchFamily="18" charset="0"/>
              <a:ea typeface="Times New Roman" panose="02020603050405020304" pitchFamily="18" charset="0"/>
            </a:endParaRPr>
          </a:p>
          <a:p>
            <a:pPr indent="270510" algn="just" fontAlgn="base">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Atualmente a má alimentação infantil é o principal fator de risco para o surgimento de doenças. O Dr. Paulo Miranda, médico endocrinologista cooperado da Unimed BH e vice-presidente da Sociedade Brasileira de Endocrinologia e Metabologia, alerta para a gravidade da situação que envolve a pouca qualidade da alimentação das crianças de maneira geral e as suas consequências: “isso é uma preocupação de saúde pública e o impacto em termos de doenças crônico-degenerativas será enorme com o avançar da idade desse grupo populacional”.</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indent="270510" algn="just" fontAlgn="base">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O médico cita a necessidade de se estabelecer processos de educação alimentar dentro de casa e nas escolas. “Criança necessita de tutela e educação em todos os pontos. O que se oferta a ela deve ser organizado, antes de tudo, pelos pais, e depois no ambiente escolar”, afirma. Para reforçar a importância do que se aprende dentro de casa, o médico cita a adaptação </a:t>
            </a:r>
            <a:r>
              <a:rPr lang="pt-BR" sz="2300" kern="100" dirty="0">
                <a:solidFill>
                  <a:srgbClr val="1F2123"/>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das crianças aos alimentos hiperpalatáveis como salgadinhos, salsichas, biscoitos recheados e carnes processadas, como responsável por criar um hábito alimentar errado nas crianças. “Isso acontece pela perda da</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931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08E1D-C94F-2F89-CB68-FC570681DACF}"/>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D294D77E-65A4-BCFF-DADD-BB5592857528}"/>
              </a:ext>
            </a:extLst>
          </p:cNvPr>
          <p:cNvSpPr>
            <a:spLocks noChangeArrowheads="1"/>
          </p:cNvSpPr>
          <p:nvPr/>
        </p:nvSpPr>
        <p:spPr bwMode="auto">
          <a:xfrm>
            <a:off x="1683644" y="108056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D3BBCC14-32FF-E7C5-CA75-9D7F4FEAD855}"/>
              </a:ext>
            </a:extLst>
          </p:cNvPr>
          <p:cNvSpPr txBox="1"/>
          <p:nvPr/>
        </p:nvSpPr>
        <p:spPr>
          <a:xfrm>
            <a:off x="410546" y="782952"/>
            <a:ext cx="11327363" cy="5956311"/>
          </a:xfrm>
          <a:prstGeom prst="rect">
            <a:avLst/>
          </a:prstGeom>
          <a:noFill/>
        </p:spPr>
        <p:txBody>
          <a:bodyPr wrap="square">
            <a:spAutoFit/>
          </a:bodyPr>
          <a:lstStyle/>
          <a:p>
            <a:pPr algn="just" fontAlgn="base">
              <a:lnSpc>
                <a:spcPct val="115000"/>
              </a:lnSpc>
            </a:pPr>
            <a:r>
              <a:rPr lang="pt-BR" sz="2300" kern="100" dirty="0">
                <a:solidFill>
                  <a:srgbClr val="1F2123"/>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transferência cultural dos hábitos culinários familiares, como as receitas que passam por gerações, o ato de cozinhar em conjunto, de trazer a criança para o preparo do alimento”, salienta. O médico cita a própria experiência como exemplo de como a convivência em família pode melhorar a alimentação de todos na casa: “durante esse processo de pandemia, tive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mais</a:t>
            </a:r>
            <a:r>
              <a:rPr lang="pt-BR" sz="2300" kern="100" dirty="0">
                <a:solidFill>
                  <a:srgbClr val="1F2123"/>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 tempo de ficar em casa e desenvolvi várias atividades relacionadas à culinária com o meu filho que, depois disso, passou a aceitar diversos alimentos que com o tempo ele já não estava querendo mais incluir no dia a dia”.</a:t>
            </a:r>
          </a:p>
          <a:p>
            <a:pPr algn="just" fontAlgn="base">
              <a:lnSpc>
                <a:spcPct val="115000"/>
              </a:lnSpc>
            </a:pPr>
            <a:r>
              <a:rPr lang="pt-BR" sz="2300" b="1" dirty="0">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Formação do paladar</a:t>
            </a:r>
            <a:endParaRPr lang="pt-BR" sz="2300" b="1" dirty="0">
              <a:effectLst/>
              <a:highlight>
                <a:srgbClr val="FFFFFF"/>
              </a:highlight>
              <a:latin typeface="Times New Roman" panose="02020603050405020304" pitchFamily="18" charset="0"/>
              <a:ea typeface="Times New Roman" panose="02020603050405020304" pitchFamily="18" charset="0"/>
            </a:endParaRPr>
          </a:p>
          <a:p>
            <a:pPr indent="270510" algn="just" fontAlgn="base">
              <a:lnSpc>
                <a:spcPct val="115000"/>
              </a:lnSpc>
            </a:pPr>
            <a:r>
              <a:rPr lang="pt-BR" sz="2300" kern="100" dirty="0">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A especialista em nutrição clínica esportiva e funcional do Grupo Pardini Pollyana Guimarães ressalta a responsabilidade dos pais na formação da educação alimentar da criança e reforça outro ponto nesta relação: “a criança não tem autonomia de compra, ela não vai ao supermercado e compra o que quer. São sempre os pais que oferecem”, lembra.</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indent="270510" algn="just" fontAlgn="base">
              <a:lnSpc>
                <a:spcPct val="115000"/>
              </a:lnSpc>
            </a:pPr>
            <a:r>
              <a:rPr lang="pt-BR" sz="2300" kern="100" dirty="0">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Pollyana chama atenção para o fato de que a educação alimentar precisa ser implementada desde os primeiros dias de vida da criança. “Gosto de priorizar com os pais para que formem o paladar dos seus filhos até os dois anos de idade, porque depois disso a criança começa a ficar seletiva e se a introdução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109255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08E1D-C94F-2F89-CB68-FC570681DACF}"/>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D294D77E-65A4-BCFF-DADD-BB5592857528}"/>
              </a:ext>
            </a:extLst>
          </p:cNvPr>
          <p:cNvSpPr>
            <a:spLocks noChangeArrowheads="1"/>
          </p:cNvSpPr>
          <p:nvPr/>
        </p:nvSpPr>
        <p:spPr bwMode="auto">
          <a:xfrm>
            <a:off x="1683644" y="108056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D3BBCC14-32FF-E7C5-CA75-9D7F4FEAD855}"/>
              </a:ext>
            </a:extLst>
          </p:cNvPr>
          <p:cNvSpPr txBox="1"/>
          <p:nvPr/>
        </p:nvSpPr>
        <p:spPr>
          <a:xfrm>
            <a:off x="410546" y="782952"/>
            <a:ext cx="11327363" cy="2875724"/>
          </a:xfrm>
          <a:prstGeom prst="rect">
            <a:avLst/>
          </a:prstGeom>
          <a:noFill/>
        </p:spPr>
        <p:txBody>
          <a:bodyPr wrap="square">
            <a:spAutoFit/>
          </a:bodyPr>
          <a:lstStyle/>
          <a:p>
            <a:pPr algn="just" fontAlgn="base">
              <a:lnSpc>
                <a:spcPct val="115000"/>
              </a:lnSpc>
            </a:pPr>
            <a:r>
              <a:rPr lang="pt-BR" sz="2300" kern="100" dirty="0">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alimentar não foi bem-feita, a tendência é que as escolhas sejam por alimentos ultra processados”. Ela lembra que uma educação alimentar, precedida de uma formação de paladar correta, pode evitar vários problemas de saúde que surgem hoje em dia cada vez mais cedo. “A dica é criar hábitos saudáveis na alimentação quando criança, para quando chegar na fase da adolescência para a vida adulta, isso não acarretar problemas como hipertensão, diabetes, pressão alta, colesterol alterado, entre outras ocorrências. Isso parte da conscientização dos pais”, conclui.</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https://g1.globo.com/mg/minas-gerais/especial-</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publicitario</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/bem-viver-em-minas/noticia/2021/03/12/a-</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importancia</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-da-</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alimentacao</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saudavel</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-na-</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infancia.ghtml</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Acesso em: 8 mar. 2024.</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6ED5174B-7F3E-182B-8ECA-ACE28B70B248}"/>
              </a:ext>
            </a:extLst>
          </p:cNvPr>
          <p:cNvSpPr txBox="1"/>
          <p:nvPr/>
        </p:nvSpPr>
        <p:spPr>
          <a:xfrm>
            <a:off x="410545" y="3972555"/>
            <a:ext cx="11327363" cy="1463927"/>
          </a:xfrm>
          <a:prstGeom prst="rect">
            <a:avLst/>
          </a:prstGeom>
          <a:noFill/>
        </p:spPr>
        <p:txBody>
          <a:bodyPr wrap="square">
            <a:spAutoFit/>
          </a:bodyPr>
          <a:lstStyle/>
          <a:p>
            <a:pPr>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15</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Releia o texto II e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Para que essa reportagem foi escrita?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Em que veículo de comunicação a reportagem em estudo foi publicada?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408490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905F2-0E89-FD31-1E26-4CA29C0E9922}"/>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2D749B52-24F2-6B0C-6CAE-322FFD5C555A}"/>
              </a:ext>
            </a:extLst>
          </p:cNvPr>
          <p:cNvGraphicFramePr>
            <a:graphicFrameLocks noGrp="1"/>
          </p:cNvGraphicFramePr>
          <p:nvPr>
            <p:extLst>
              <p:ext uri="{D42A27DB-BD31-4B8C-83A1-F6EECF244321}">
                <p14:modId xmlns:p14="http://schemas.microsoft.com/office/powerpoint/2010/main" val="1927099150"/>
              </p:ext>
            </p:extLst>
          </p:nvPr>
        </p:nvGraphicFramePr>
        <p:xfrm>
          <a:off x="470728" y="1066232"/>
          <a:ext cx="11229859" cy="4160520"/>
        </p:xfrm>
        <a:graphic>
          <a:graphicData uri="http://schemas.openxmlformats.org/drawingml/2006/table">
            <a:tbl>
              <a:tblPr firstRow="1" firstCol="1" bandRow="1">
                <a:tableStyleId>{5C22544A-7EE6-4342-B048-85BDC9FD1C3A}</a:tableStyleId>
              </a:tblPr>
              <a:tblGrid>
                <a:gridCol w="11229859">
                  <a:extLst>
                    <a:ext uri="{9D8B030D-6E8A-4147-A177-3AD203B41FA5}">
                      <a16:colId xmlns:a16="http://schemas.microsoft.com/office/drawing/2014/main" val="2670786235"/>
                    </a:ext>
                  </a:extLst>
                </a:gridCol>
              </a:tblGrid>
              <a:tr h="0">
                <a:tc>
                  <a:txBody>
                    <a:bodyPr/>
                    <a:lstStyle/>
                    <a:p>
                      <a:pPr algn="ctr">
                        <a:lnSpc>
                          <a:spcPct val="100000"/>
                        </a:lnSpc>
                        <a:spcBef>
                          <a:spcPts val="0"/>
                        </a:spcBef>
                        <a:spcAft>
                          <a:spcPts val="0"/>
                        </a:spcAft>
                      </a:pPr>
                      <a:r>
                        <a:rPr lang="pt-BR" sz="2300" b="1" kern="100" dirty="0">
                          <a:solidFill>
                            <a:schemeClr val="tx1"/>
                          </a:solidFill>
                          <a:effectLst/>
                          <a:latin typeface="Arial Narrow" panose="020B0606020202030204" pitchFamily="34" charset="0"/>
                        </a:rPr>
                        <a:t>Verbos de Elocução</a:t>
                      </a:r>
                    </a:p>
                    <a:p>
                      <a:pPr marL="0" indent="541338" algn="just">
                        <a:lnSpc>
                          <a:spcPct val="100000"/>
                        </a:lnSpc>
                        <a:spcBef>
                          <a:spcPts val="0"/>
                        </a:spcBef>
                        <a:spcAft>
                          <a:spcPts val="0"/>
                        </a:spcAft>
                      </a:pPr>
                      <a:r>
                        <a:rPr lang="pt-BR" sz="2300" b="0" kern="100" dirty="0">
                          <a:solidFill>
                            <a:schemeClr val="tx1"/>
                          </a:solidFill>
                          <a:effectLst/>
                          <a:highlight>
                            <a:srgbClr val="D9E2F3"/>
                          </a:highlight>
                          <a:latin typeface="Arial Narrow" panose="020B0606020202030204" pitchFamily="34" charset="0"/>
                        </a:rPr>
                        <a:t>A elocução diz respeito ao modo de expressão, à forma de enunciação. Assim, os verbos de elocução são aqueles que introduzem ou anunciam a fala. São exemplos falar, perguntar, afirmar, responder, indagar, replicar, argumentar, pedir, implorar, comentar, exclamar etc.</a:t>
                      </a:r>
                    </a:p>
                    <a:p>
                      <a:pPr algn="r">
                        <a:lnSpc>
                          <a:spcPct val="100000"/>
                        </a:lnSpc>
                        <a:spcBef>
                          <a:spcPts val="0"/>
                        </a:spcBef>
                        <a:spcAft>
                          <a:spcPts val="0"/>
                        </a:spcAft>
                      </a:pPr>
                      <a:r>
                        <a:rPr lang="pt-BR" sz="1000" b="0" kern="100" dirty="0">
                          <a:solidFill>
                            <a:schemeClr val="tx1"/>
                          </a:solidFill>
                          <a:effectLst/>
                          <a:highlight>
                            <a:srgbClr val="D9E2F3"/>
                          </a:highlight>
                          <a:latin typeface="Arial Narrow" panose="020B0606020202030204" pitchFamily="34" charset="0"/>
                        </a:rPr>
                        <a:t>Disponível em: https://ciberduvidas.iscte-iul.pt/</a:t>
                      </a:r>
                      <a:r>
                        <a:rPr lang="pt-BR" sz="1000" b="0" kern="100" dirty="0" err="1">
                          <a:solidFill>
                            <a:schemeClr val="tx1"/>
                          </a:solidFill>
                          <a:effectLst/>
                          <a:highlight>
                            <a:srgbClr val="D9E2F3"/>
                          </a:highlight>
                          <a:latin typeface="Arial Narrow" panose="020B0606020202030204" pitchFamily="34" charset="0"/>
                        </a:rPr>
                        <a:t>consultorio</a:t>
                      </a:r>
                      <a:r>
                        <a:rPr lang="pt-BR" sz="1000" b="0" kern="100" dirty="0">
                          <a:solidFill>
                            <a:schemeClr val="tx1"/>
                          </a:solidFill>
                          <a:effectLst/>
                          <a:highlight>
                            <a:srgbClr val="D9E2F3"/>
                          </a:highlight>
                          <a:latin typeface="Arial Narrow" panose="020B0606020202030204" pitchFamily="34" charset="0"/>
                        </a:rPr>
                        <a:t>/perguntas/sobre-os-verbos-de-</a:t>
                      </a:r>
                      <a:r>
                        <a:rPr lang="pt-BR" sz="1000" b="0" kern="100" dirty="0" err="1">
                          <a:solidFill>
                            <a:schemeClr val="tx1"/>
                          </a:solidFill>
                          <a:effectLst/>
                          <a:highlight>
                            <a:srgbClr val="D9E2F3"/>
                          </a:highlight>
                          <a:latin typeface="Arial Narrow" panose="020B0606020202030204" pitchFamily="34" charset="0"/>
                        </a:rPr>
                        <a:t>elocucao</a:t>
                      </a:r>
                      <a:r>
                        <a:rPr lang="pt-BR" sz="1000" b="0" kern="100" dirty="0">
                          <a:solidFill>
                            <a:schemeClr val="tx1"/>
                          </a:solidFill>
                          <a:effectLst/>
                          <a:highlight>
                            <a:srgbClr val="D9E2F3"/>
                          </a:highlight>
                          <a:latin typeface="Arial Narrow" panose="020B0606020202030204" pitchFamily="34" charset="0"/>
                        </a:rPr>
                        <a:t>/23917#. Acesso em: 10 mar. 2024. (Adaptado).</a:t>
                      </a:r>
                    </a:p>
                    <a:p>
                      <a:pPr algn="r">
                        <a:lnSpc>
                          <a:spcPct val="100000"/>
                        </a:lnSpc>
                        <a:spcBef>
                          <a:spcPts val="0"/>
                        </a:spcBef>
                        <a:spcAft>
                          <a:spcPts val="0"/>
                        </a:spcAft>
                      </a:pPr>
                      <a:r>
                        <a:rPr lang="pt-BR" sz="2300" b="0" kern="100" dirty="0">
                          <a:solidFill>
                            <a:schemeClr val="tx1"/>
                          </a:solidFill>
                          <a:effectLst/>
                          <a:highlight>
                            <a:srgbClr val="D9E2F3"/>
                          </a:highlight>
                          <a:latin typeface="Arial Narrow" panose="020B0606020202030204" pitchFamily="34" charset="0"/>
                        </a:rPr>
                        <a:t> </a:t>
                      </a:r>
                    </a:p>
                    <a:p>
                      <a:pPr algn="ctr">
                        <a:lnSpc>
                          <a:spcPct val="100000"/>
                        </a:lnSpc>
                        <a:spcBef>
                          <a:spcPts val="0"/>
                        </a:spcBef>
                        <a:spcAft>
                          <a:spcPts val="0"/>
                        </a:spcAft>
                      </a:pPr>
                      <a:r>
                        <a:rPr lang="pt-BR" sz="2300" b="1" kern="100" dirty="0">
                          <a:solidFill>
                            <a:schemeClr val="tx1"/>
                          </a:solidFill>
                          <a:effectLst/>
                          <a:highlight>
                            <a:srgbClr val="D9E2F3"/>
                          </a:highlight>
                          <a:latin typeface="Arial Narrow" panose="020B0606020202030204" pitchFamily="34" charset="0"/>
                        </a:rPr>
                        <a:t>Tipos de discurso: direto, indireto e indireto livre</a:t>
                      </a:r>
                    </a:p>
                    <a:p>
                      <a:pPr marL="0" indent="541338" algn="just">
                        <a:lnSpc>
                          <a:spcPct val="100000"/>
                        </a:lnSpc>
                        <a:spcBef>
                          <a:spcPts val="0"/>
                        </a:spcBef>
                        <a:spcAft>
                          <a:spcPts val="0"/>
                        </a:spcAft>
                      </a:pPr>
                      <a:r>
                        <a:rPr lang="pt-BR" sz="2300" b="0" kern="100" spc="15" dirty="0">
                          <a:solidFill>
                            <a:schemeClr val="tx1"/>
                          </a:solidFill>
                          <a:effectLst/>
                          <a:highlight>
                            <a:srgbClr val="D9E2F3"/>
                          </a:highlight>
                          <a:latin typeface="Arial Narrow" panose="020B0606020202030204" pitchFamily="34" charset="0"/>
                        </a:rPr>
                        <a:t>Os discursos direto, indireto e indireto livre são utilizados com a finalidade de </a:t>
                      </a:r>
                      <a:r>
                        <a:rPr lang="pt-BR" sz="2300" b="0" kern="100" dirty="0">
                          <a:solidFill>
                            <a:schemeClr val="tx1"/>
                          </a:solidFill>
                          <a:effectLst/>
                          <a:highlight>
                            <a:srgbClr val="D9E2F3"/>
                          </a:highlight>
                          <a:latin typeface="Arial Narrow" panose="020B0606020202030204" pitchFamily="34" charset="0"/>
                        </a:rPr>
                        <a:t>introduzir as diversas vozes disponíveis em um texto.</a:t>
                      </a:r>
                    </a:p>
                    <a:p>
                      <a:pPr marL="0" indent="541338" algn="just">
                        <a:lnSpc>
                          <a:spcPct val="100000"/>
                        </a:lnSpc>
                        <a:spcBef>
                          <a:spcPts val="0"/>
                        </a:spcBef>
                        <a:spcAft>
                          <a:spcPts val="0"/>
                        </a:spcAft>
                      </a:pPr>
                      <a:r>
                        <a:rPr lang="pt-BR" sz="2300" b="0" kern="100" dirty="0">
                          <a:solidFill>
                            <a:schemeClr val="tx1"/>
                          </a:solidFill>
                          <a:effectLst/>
                          <a:highlight>
                            <a:srgbClr val="D9E2F3"/>
                          </a:highlight>
                          <a:latin typeface="Arial Narrow" panose="020B0606020202030204" pitchFamily="34" charset="0"/>
                        </a:rPr>
                        <a:t>O discurso direto pode ser entendido como a reprodução exata da fala de alguém. Já o discurso indireto ocorre quando o autor expressa com suas palavras a fala de outrem. Por fim, o discurso indireto livre é uma mescla entre o direto e o indireto</a:t>
                      </a:r>
                      <a:r>
                        <a:rPr lang="pt-BR" sz="2300" b="0" kern="100" spc="15" dirty="0">
                          <a:solidFill>
                            <a:schemeClr val="tx1"/>
                          </a:solidFill>
                          <a:effectLst/>
                          <a:highlight>
                            <a:srgbClr val="D9E2F3"/>
                          </a:highlight>
                          <a:latin typeface="Arial Narrow" panose="020B0606020202030204" pitchFamily="34" charset="0"/>
                        </a:rPr>
                        <a:t>.</a:t>
                      </a:r>
                      <a:endParaRPr lang="pt-BR" sz="2300" b="0" kern="100" dirty="0">
                        <a:solidFill>
                          <a:schemeClr val="tx1"/>
                        </a:solidFill>
                        <a:effectLst/>
                        <a:highlight>
                          <a:srgbClr val="D9E2F3"/>
                        </a:highlight>
                        <a:latin typeface="Arial Narrow" panose="020B0606020202030204" pitchFamily="34" charset="0"/>
                      </a:endParaRPr>
                    </a:p>
                    <a:p>
                      <a:pPr algn="r">
                        <a:lnSpc>
                          <a:spcPct val="100000"/>
                        </a:lnSpc>
                        <a:spcBef>
                          <a:spcPts val="0"/>
                        </a:spcBef>
                        <a:spcAft>
                          <a:spcPts val="0"/>
                        </a:spcAft>
                      </a:pPr>
                      <a:r>
                        <a:rPr lang="pt-BR" sz="1000" b="0" kern="100" dirty="0">
                          <a:solidFill>
                            <a:schemeClr val="tx1"/>
                          </a:solidFill>
                          <a:effectLst/>
                          <a:latin typeface="Arial Narrow" panose="020B0606020202030204" pitchFamily="34" charset="0"/>
                        </a:rPr>
                        <a:t>Disponível em: https://mundoeducacao.uol.com.br/</a:t>
                      </a:r>
                      <a:r>
                        <a:rPr lang="pt-BR" sz="1000" b="0" kern="100" dirty="0" err="1">
                          <a:solidFill>
                            <a:schemeClr val="tx1"/>
                          </a:solidFill>
                          <a:effectLst/>
                          <a:latin typeface="Arial Narrow" panose="020B0606020202030204" pitchFamily="34" charset="0"/>
                        </a:rPr>
                        <a:t>redacao</a:t>
                      </a:r>
                      <a:r>
                        <a:rPr lang="pt-BR" sz="1000" b="0" kern="100" dirty="0">
                          <a:solidFill>
                            <a:schemeClr val="tx1"/>
                          </a:solidFill>
                          <a:effectLst/>
                          <a:latin typeface="Arial Narrow" panose="020B0606020202030204" pitchFamily="34" charset="0"/>
                        </a:rPr>
                        <a:t>/tipos-de-discurso-direto-indireto-e-indireto-livre. Acesso em: 10 mar. 2024. (Adaptado).</a:t>
                      </a:r>
                      <a:endParaRPr lang="pt-BR" sz="10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36599042"/>
                  </a:ext>
                </a:extLst>
              </a:tr>
            </a:tbl>
          </a:graphicData>
        </a:graphic>
      </p:graphicFrame>
    </p:spTree>
    <p:extLst>
      <p:ext uri="{BB962C8B-B14F-4D97-AF65-F5344CB8AC3E}">
        <p14:creationId xmlns:p14="http://schemas.microsoft.com/office/powerpoint/2010/main" val="32977260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905F2-0E89-FD31-1E26-4CA29C0E9922}"/>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3C0383D1-5B23-78AE-B173-0238DFF80E64}"/>
              </a:ext>
            </a:extLst>
          </p:cNvPr>
          <p:cNvSpPr txBox="1"/>
          <p:nvPr/>
        </p:nvSpPr>
        <p:spPr>
          <a:xfrm>
            <a:off x="406659" y="1183930"/>
            <a:ext cx="11378682" cy="4490140"/>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16</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202124"/>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As aspas são um sinal de pontuação empregado para </a:t>
            </a:r>
            <a:r>
              <a:rPr lang="pt-BR" sz="2300" kern="100" dirty="0">
                <a:solidFill>
                  <a:srgbClr val="040C28"/>
                </a:solidFill>
                <a:effectLst/>
                <a:latin typeface="Arial Narrow" panose="020B0606020202030204" pitchFamily="34" charset="0"/>
                <a:ea typeface="Calibri" panose="020F0502020204030204" pitchFamily="34" charset="0"/>
                <a:cs typeface="Arial" panose="020B0604020202020204" pitchFamily="34" charset="0"/>
              </a:rPr>
              <a:t>destacar palavras ou expressões</a:t>
            </a:r>
            <a:r>
              <a:rPr lang="pt-BR" sz="2300" kern="100" dirty="0">
                <a:solidFill>
                  <a:srgbClr val="202124"/>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como citações, títulos de obra, palavras incomuns do idioma, expressões irônicas, entre outros casos.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uso de aspas é algo frequente nas reportagens. Esse uso pode ser verificado nos dois trechos a seguir. Leia-os com atenção.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1) “</a:t>
            </a:r>
            <a:r>
              <a:rPr lang="pt-BR" sz="2300" kern="100" dirty="0">
                <a:solidFill>
                  <a:srgbClr val="1F2123"/>
                </a:solidFill>
                <a:effectLst/>
                <a:latin typeface="Arial Narrow" panose="020B0606020202030204" pitchFamily="34" charset="0"/>
                <a:ea typeface="Calibri" panose="020F0502020204030204" pitchFamily="34" charset="0"/>
                <a:cs typeface="Open Sans" panose="020B0606030504020204" pitchFamily="34" charset="0"/>
              </a:rPr>
              <a:t>Criança necessita de tutela e educação em todos os pontos. O que se oferta a ela deve ser organizado, antes de tudo, pelos pais, e depois no ambiente escolar, afirma.”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2) “</a:t>
            </a:r>
            <a:r>
              <a:rPr lang="pt-BR" sz="2300" kern="100" dirty="0">
                <a:solidFill>
                  <a:srgbClr val="1F2123"/>
                </a:solidFill>
                <a:effectLst/>
                <a:latin typeface="Arial Narrow" panose="020B0606020202030204" pitchFamily="34" charset="0"/>
                <a:ea typeface="Calibri" panose="020F0502020204030204" pitchFamily="34" charset="0"/>
                <a:cs typeface="Open Sans" panose="020B0606030504020204" pitchFamily="34" charset="0"/>
              </a:rPr>
              <a:t>A dica é criar hábitos saudáveis na alimentação quando criança, para quando chegar na fase da adolescência para a vida adulta, isso não acarretar problemas como hipertensão, diabetes, pressão alta, colesterol alterado, entre outras ocorrências. Isso parte da conscientização dos pais”, conclui.”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Com base na leitura feita, pesquise e explique qual é a função do uso de aspas na reportagem.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732572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905F2-0E89-FD31-1E26-4CA29C0E9922}"/>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3C0383D1-5B23-78AE-B173-0238DFF80E64}"/>
              </a:ext>
            </a:extLst>
          </p:cNvPr>
          <p:cNvSpPr txBox="1"/>
          <p:nvPr/>
        </p:nvSpPr>
        <p:spPr>
          <a:xfrm>
            <a:off x="406659" y="744430"/>
            <a:ext cx="11378682" cy="6315511"/>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17</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Nos dois fragmentos lidos, os usos de aspas são acompanhados por verbos de elocução. Quais são esses verbos no fragmento 1 e no fragmento 2? Qual é a função desses verbos na reportagem?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18</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Os dois fragmentos da questão 16 apresentam as falas do médico endocrinologista </a:t>
            </a:r>
            <a:r>
              <a:rPr lang="pt-BR" sz="2300" kern="100" dirty="0">
                <a:solidFill>
                  <a:srgbClr val="1F2123"/>
                </a:solidFill>
                <a:effectLst/>
                <a:latin typeface="Arial Narrow" panose="020B0606020202030204" pitchFamily="34" charset="0"/>
                <a:ea typeface="Calibri" panose="020F0502020204030204" pitchFamily="34" charset="0"/>
                <a:cs typeface="Open Sans" panose="020B0606030504020204" pitchFamily="34" charset="0"/>
              </a:rPr>
              <a:t>Paulo Miranda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 da especialista em nutrição clínica esportiva e funcional Pollyana Guimarães para a reportagem em discurso direto. Transponha as duas falas contidas nos fragmentos para o discurso indireto.</a:t>
            </a:r>
          </a:p>
          <a:p>
            <a:pPr algn="just">
              <a:lnSpc>
                <a:spcPct val="115000"/>
              </a:lnSpc>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marR="90170" algn="just">
              <a:lnSpc>
                <a:spcPct val="115000"/>
              </a:lnSpc>
              <a:tabLst>
                <a:tab pos="180340" algn="l"/>
                <a:tab pos="270510" algn="l"/>
              </a:tabLst>
            </a:pP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19</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Por ser um texto profissional e direcionado a amplo público, a reportagem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"busca” garantir, com isso, uma identidade do texto jornalístico, bem como a impessoalidade e a acessibilidade à leitura. Assim, a linguagem do texto II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just">
              <a:lnSpc>
                <a:spcPct val="115000"/>
              </a:lnSpc>
              <a:tabLst>
                <a:tab pos="180340" algn="l"/>
                <a:tab pos="270510" algn="l"/>
              </a:tabLst>
            </a:pPr>
            <a:r>
              <a:rPr lang="pt-BR" sz="5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5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just">
              <a:lnSpc>
                <a:spcPct val="115000"/>
              </a:lnSpc>
              <a:tabLst>
                <a:tab pos="180340" algn="l"/>
                <a:tab pos="27051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formal.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just">
              <a:lnSpc>
                <a:spcPct val="115000"/>
              </a:lnSpc>
              <a:tabLst>
                <a:tab pos="180340" algn="l"/>
                <a:tab pos="27051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técnica.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just">
              <a:lnSpc>
                <a:spcPct val="115000"/>
              </a:lnSpc>
              <a:tabLst>
                <a:tab pos="180340" algn="l"/>
                <a:tab pos="27051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informal.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just">
              <a:lnSpc>
                <a:spcPct val="115000"/>
              </a:lnSpc>
              <a:tabLst>
                <a:tab pos="180340" algn="l"/>
                <a:tab pos="27051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regionalista.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09575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905F2-0E89-FD31-1E26-4CA29C0E9922}"/>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57414BC8-A2A1-5D81-2D40-EB9466F49648}"/>
              </a:ext>
            </a:extLst>
          </p:cNvPr>
          <p:cNvSpPr txBox="1"/>
          <p:nvPr/>
        </p:nvSpPr>
        <p:spPr>
          <a:xfrm>
            <a:off x="425320" y="788696"/>
            <a:ext cx="11341359" cy="5852821"/>
          </a:xfrm>
          <a:prstGeom prst="rect">
            <a:avLst/>
          </a:prstGeom>
          <a:noFill/>
        </p:spPr>
        <p:txBody>
          <a:bodyPr wrap="square">
            <a:spAutoFit/>
          </a:bodyPr>
          <a:lstStyle/>
          <a:p>
            <a:pPr algn="just">
              <a:lnSpc>
                <a:spcPct val="115000"/>
              </a:lnSpc>
              <a:tabLst>
                <a:tab pos="270510" algn="l"/>
              </a:tabLs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20</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Na reportagem, de algum modo, o autor revela alguma atitude relativa ao conteúdo daquilo que ele enuncia e mesmo de forma “encoberta”, deixa posicionamentos sugeridos, subentendidos para influenciar o leitor. E nessas situações comunicativas, há intenções de evidenciar, “certeza”, “dúvida”, “possibilidade”, “obrigatoriedade”, “proibição”, algum “sentimento” entre outros. No trecho: “...</a:t>
            </a:r>
            <a:r>
              <a:rPr lang="pt-BR" sz="2300" kern="100" spc="-20" dirty="0">
                <a:solidFill>
                  <a:srgbClr val="1F2123"/>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uma alimentação correta nos primeiros anos da vida </a:t>
            </a:r>
            <a:r>
              <a:rPr lang="pt-BR" sz="2300" b="1" u="sng" kern="100" spc="-20" dirty="0">
                <a:solidFill>
                  <a:srgbClr val="000000"/>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é fundamental</a:t>
            </a:r>
            <a:r>
              <a:rPr lang="pt-BR" sz="2300" kern="100" spc="-20" dirty="0">
                <a:solidFill>
                  <a:srgbClr val="0070C0"/>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 </a:t>
            </a:r>
            <a:r>
              <a:rPr lang="pt-BR" sz="2300" kern="100" spc="-20" dirty="0">
                <a:solidFill>
                  <a:srgbClr val="000000"/>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para</a:t>
            </a:r>
            <a:r>
              <a:rPr lang="pt-BR" sz="2300" kern="100" spc="-20" dirty="0">
                <a:solidFill>
                  <a:srgbClr val="1F2123"/>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 que </a:t>
            </a:r>
            <a:r>
              <a:rPr lang="pt-BR" sz="2300" kern="100" spc="-20" dirty="0">
                <a:solidFill>
                  <a:srgbClr val="000000"/>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ele</a:t>
            </a:r>
            <a:r>
              <a:rPr lang="pt-BR" sz="2300" kern="100" spc="-20" dirty="0">
                <a:solidFill>
                  <a:srgbClr val="1F2123"/>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 </a:t>
            </a:r>
            <a:r>
              <a:rPr lang="pt-BR" sz="2300" kern="100" spc="-20" dirty="0">
                <a:solidFill>
                  <a:srgbClr val="000000"/>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se torne um adulto saudável</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na expressão destacada predomina uma</a:t>
            </a:r>
          </a:p>
          <a:p>
            <a:pPr algn="just">
              <a:lnSpc>
                <a:spcPct val="115000"/>
              </a:lnSpc>
              <a:tabLst>
                <a:tab pos="270510" algn="l"/>
              </a:tabLst>
            </a:pPr>
            <a:r>
              <a:rPr lang="pt-BR" sz="2300" kern="100" dirty="0">
                <a:latin typeface="Arial Narrow" panose="020B0606020202030204" pitchFamily="34" charset="0"/>
                <a:ea typeface="Calibri" panose="020F0502020204030204" pitchFamily="34" charset="0"/>
                <a:cs typeface="Times New Roman" panose="02020603050405020304" pitchFamily="18" charset="0"/>
              </a:rPr>
              <a:t>(    ) certeza	         (    ) obrigatoriedade	        (    ) possibilidade	              (   ) necessidade</a:t>
            </a:r>
          </a:p>
          <a:p>
            <a:pPr algn="just">
              <a:lnSpc>
                <a:spcPct val="115000"/>
              </a:lnSpc>
              <a:tabLst>
                <a:tab pos="270510" algn="l"/>
              </a:tabLs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 trecho “... </a:t>
            </a:r>
            <a:r>
              <a:rPr lang="pt-BR" sz="2300" kern="0" dirty="0">
                <a:solidFill>
                  <a:srgbClr val="1F2123"/>
                </a:solidFill>
                <a:effectLst/>
                <a:latin typeface="Arial Narrow" panose="020B0606020202030204" pitchFamily="34" charset="0"/>
                <a:ea typeface="Times New Roman" panose="02020603050405020304" pitchFamily="18" charset="0"/>
                <a:cs typeface="Open Sans" panose="020B0606030504020204" pitchFamily="34" charset="0"/>
              </a:rPr>
              <a:t>sendo que 50 milhões </a:t>
            </a:r>
            <a:r>
              <a:rPr lang="pt-BR" sz="2300" b="1" u="sng" kern="0" dirty="0">
                <a:effectLst/>
                <a:latin typeface="Arial Narrow" panose="020B0606020202030204" pitchFamily="34" charset="0"/>
                <a:ea typeface="Times New Roman" panose="02020603050405020304" pitchFamily="18" charset="0"/>
                <a:cs typeface="Open Sans" panose="020B0606030504020204" pitchFamily="34" charset="0"/>
              </a:rPr>
              <a:t>delas</a:t>
            </a:r>
            <a:r>
              <a:rPr lang="pt-BR" sz="2300" kern="0" dirty="0">
                <a:solidFill>
                  <a:srgbClr val="1F2123"/>
                </a:solidFill>
                <a:effectLst/>
                <a:latin typeface="Arial Narrow" panose="020B0606020202030204" pitchFamily="34" charset="0"/>
                <a:ea typeface="Times New Roman" panose="02020603050405020304" pitchFamily="18" charset="0"/>
                <a:cs typeface="Open Sans" panose="020B0606030504020204" pitchFamily="34" charset="0"/>
              </a:rPr>
              <a:t> apresentam baixo peso para a sua altura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palavra em destaque refere-se às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5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5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escolas.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crianças.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pessoas.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populações.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60648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905F2-0E89-FD31-1E26-4CA29C0E992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938150A-9328-F225-9C6A-248EA495AE3A}"/>
              </a:ext>
            </a:extLst>
          </p:cNvPr>
          <p:cNvSpPr txBox="1"/>
          <p:nvPr/>
        </p:nvSpPr>
        <p:spPr>
          <a:xfrm>
            <a:off x="452534" y="852778"/>
            <a:ext cx="11248053" cy="3551037"/>
          </a:xfrm>
          <a:prstGeom prst="rect">
            <a:avLst/>
          </a:prstGeom>
          <a:noFill/>
        </p:spPr>
        <p:txBody>
          <a:bodyPr wrap="square">
            <a:spAutoFit/>
          </a:bodyPr>
          <a:lstStyle/>
          <a:p>
            <a:pPr>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22</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Observe o fragmento: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b="1" u="sng" kern="100" dirty="0">
                <a:effectLst/>
                <a:latin typeface="Arial Narrow" panose="020B0606020202030204" pitchFamily="34" charset="0"/>
                <a:ea typeface="Calibri" panose="020F0502020204030204" pitchFamily="34" charset="0"/>
                <a:cs typeface="Open Sans" panose="020B0606030504020204" pitchFamily="34" charset="0"/>
              </a:rPr>
              <a:t>porque</a:t>
            </a:r>
            <a:r>
              <a:rPr lang="pt-BR" sz="2400" kern="100" dirty="0">
                <a:effectLst/>
                <a:latin typeface="Arial Narrow" panose="020B0606020202030204" pitchFamily="34" charset="0"/>
                <a:ea typeface="Calibri" panose="020F0502020204030204" pitchFamily="34" charset="0"/>
                <a:cs typeface="Open Sans" panose="020B0606030504020204" pitchFamily="34" charset="0"/>
              </a:rPr>
              <a:t> </a:t>
            </a:r>
            <a:r>
              <a:rPr lang="pt-BR" sz="2400" kern="100" dirty="0">
                <a:solidFill>
                  <a:srgbClr val="1F2123"/>
                </a:solidFill>
                <a:effectLst/>
                <a:latin typeface="Arial Narrow" panose="020B0606020202030204" pitchFamily="34" charset="0"/>
                <a:ea typeface="Calibri" panose="020F0502020204030204" pitchFamily="34" charset="0"/>
                <a:cs typeface="Open Sans" panose="020B0606030504020204" pitchFamily="34" charset="0"/>
              </a:rPr>
              <a:t>depois disso a criança começa a ficar seletiva e </a:t>
            </a:r>
            <a:r>
              <a:rPr lang="pt-BR" sz="2400" b="1" u="sng" kern="100" dirty="0">
                <a:effectLst/>
                <a:latin typeface="Arial Narrow" panose="020B0606020202030204" pitchFamily="34" charset="0"/>
                <a:ea typeface="Calibri" panose="020F0502020204030204" pitchFamily="34" charset="0"/>
                <a:cs typeface="Open Sans" panose="020B0606030504020204" pitchFamily="34" charset="0"/>
              </a:rPr>
              <a:t>se</a:t>
            </a:r>
            <a:r>
              <a:rPr lang="pt-BR" sz="2400" kern="100" dirty="0">
                <a:solidFill>
                  <a:srgbClr val="1F2123"/>
                </a:solidFill>
                <a:effectLst/>
                <a:latin typeface="Arial Narrow" panose="020B0606020202030204" pitchFamily="34" charset="0"/>
                <a:ea typeface="Calibri" panose="020F0502020204030204" pitchFamily="34" charset="0"/>
                <a:cs typeface="Open Sans" panose="020B0606030504020204" pitchFamily="34" charset="0"/>
              </a:rPr>
              <a:t> a introdução alimentar não foi bem-feita, a tendência é que as escolhas sejam por alimentos ultra processados”.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Os termos destacados estabelecem, respectivamente, relações lógico-discursivas 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5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oposição e adição.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explicação e adição.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explicação e condição.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finalidade e conclusão.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927881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905F2-0E89-FD31-1E26-4CA29C0E992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938150A-9328-F225-9C6A-248EA495AE3A}"/>
              </a:ext>
            </a:extLst>
          </p:cNvPr>
          <p:cNvSpPr txBox="1"/>
          <p:nvPr/>
        </p:nvSpPr>
        <p:spPr>
          <a:xfrm>
            <a:off x="452534" y="852778"/>
            <a:ext cx="11248053" cy="3604128"/>
          </a:xfrm>
          <a:prstGeom prst="rect">
            <a:avLst/>
          </a:prstGeom>
          <a:noFill/>
        </p:spPr>
        <p:txBody>
          <a:bodyPr wrap="square">
            <a:spAutoFit/>
          </a:bodyPr>
          <a:lstStyle/>
          <a:p>
            <a:pPr>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23</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Dentre os trechos a seguir, em qual predomina um fato?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t>
            </a:r>
            <a:r>
              <a:rPr lang="pt-BR" sz="2400" kern="100" spc="-20" dirty="0">
                <a:solidFill>
                  <a:srgbClr val="000000"/>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Poucas coisas são tão gratificantes para os pais quanto ver os seus filhos se alimentando bem.”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a:t>
            </a:r>
            <a:r>
              <a:rPr lang="pt-BR" sz="2400" kern="100" dirty="0">
                <a:effectLst/>
                <a:latin typeface="Arial Narrow" panose="020B0606020202030204" pitchFamily="34" charset="0"/>
                <a:ea typeface="Calibri" panose="020F0502020204030204" pitchFamily="34" charset="0"/>
                <a:cs typeface="Open Sans" panose="020B0606030504020204" pitchFamily="34" charset="0"/>
              </a:rPr>
              <a:t>Atualmente a má alimentação infantil é o principal fator de risco para o surgimento de doenças.”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a:t>
            </a:r>
            <a:r>
              <a:rPr lang="pt-BR" sz="2400" kern="100" dirty="0">
                <a:effectLst/>
                <a:latin typeface="Arial Narrow" panose="020B0606020202030204" pitchFamily="34" charset="0"/>
                <a:ea typeface="Calibri" panose="020F0502020204030204" pitchFamily="34" charset="0"/>
                <a:cs typeface="Open Sans" panose="020B0606030504020204" pitchFamily="34" charset="0"/>
              </a:rPr>
              <a:t>isso é uma preocupação de saúde pública e o impacto em termos de doenças crônico-degenerativas será enorme com o avançar da idade...”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 </a:t>
            </a:r>
            <a:r>
              <a:rPr lang="pt-BR" sz="2400" kern="0" dirty="0">
                <a:effectLst/>
                <a:latin typeface="Arial Narrow" panose="020B0606020202030204" pitchFamily="34" charset="0"/>
                <a:ea typeface="Times New Roman" panose="02020603050405020304" pitchFamily="18" charset="0"/>
                <a:cs typeface="Open Sans" panose="020B0606030504020204" pitchFamily="34" charset="0"/>
              </a:rPr>
              <a:t>o órgão internacional diz que 340 milhões de crianças com menos de 5 anos sofrem de fome, caracterizada pela falta de nutrientes essenciais como vitamina A e ferro...”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298976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07380-6600-A4F8-BDA1-D1A4E3EA0236}"/>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D891875F-584F-905A-B9D1-FAE2BC624376}"/>
              </a:ext>
            </a:extLst>
          </p:cNvPr>
          <p:cNvSpPr>
            <a:spLocks noChangeArrowheads="1"/>
          </p:cNvSpPr>
          <p:nvPr/>
        </p:nvSpPr>
        <p:spPr bwMode="auto">
          <a:xfrm>
            <a:off x="2784475"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056" tIns="457056" rIns="457056" bIns="45705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pt-BR" altLang="pt-BR" sz="1200" b="1" i="0" u="none" strike="noStrike" cap="none" normalizeH="0" baseline="0">
                <a:ln>
                  <a:noFill/>
                </a:ln>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br>
            <a:endParaRPr kumimoji="0" lang="pt-BR" altLang="pt-BR"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a:ln>
                <a:noFill/>
              </a:ln>
              <a:solidFill>
                <a:schemeClr val="tx1"/>
              </a:solidFill>
              <a:effectLst/>
              <a:latin typeface="Arial" panose="020B0604020202020204" pitchFamily="34" charset="0"/>
            </a:endParaRPr>
          </a:p>
        </p:txBody>
      </p:sp>
      <p:sp>
        <p:nvSpPr>
          <p:cNvPr id="14" name="CaixaDeTexto 13">
            <a:extLst>
              <a:ext uri="{FF2B5EF4-FFF2-40B4-BE49-F238E27FC236}">
                <a16:creationId xmlns:a16="http://schemas.microsoft.com/office/drawing/2014/main" id="{52B4D2F4-865C-2AD2-1F64-B9A4431F8670}"/>
              </a:ext>
            </a:extLst>
          </p:cNvPr>
          <p:cNvSpPr txBox="1"/>
          <p:nvPr/>
        </p:nvSpPr>
        <p:spPr>
          <a:xfrm>
            <a:off x="420767" y="3503959"/>
            <a:ext cx="11393424" cy="3069430"/>
          </a:xfrm>
          <a:prstGeom prst="rect">
            <a:avLst/>
          </a:prstGeom>
          <a:noFill/>
        </p:spPr>
        <p:txBody>
          <a:bodyPr wrap="square">
            <a:spAutoFit/>
          </a:bodyPr>
          <a:lstStyle/>
          <a:p>
            <a:pPr algn="just">
              <a:lnSpc>
                <a:spcPct val="114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Antes da leitura dos textos, vamos conversar?</a:t>
            </a:r>
          </a:p>
          <a:p>
            <a:pPr algn="just">
              <a:lnSpc>
                <a:spcPct val="114000"/>
              </a:lnSpc>
            </a:pPr>
            <a:endParaRPr lang="pt-BR" sz="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acha que um texto precisa ser formado apenas por palavras?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 se não houver nenhuma palavra, é possível transmitir uma mensagem?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aprecia textos com humor?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Quais os tipos de texto que você conhece que apresentam humor?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conhece os gêneros textuais Charge e Cartum?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Ao ler charges e cartuns você costuma compreender o sentido deles?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837FD39F-0934-6116-CFC6-6B555AED07B4}"/>
              </a:ext>
            </a:extLst>
          </p:cNvPr>
          <p:cNvGraphicFramePr>
            <a:graphicFrameLocks noGrp="1"/>
          </p:cNvGraphicFramePr>
          <p:nvPr>
            <p:extLst>
              <p:ext uri="{D42A27DB-BD31-4B8C-83A1-F6EECF244321}">
                <p14:modId xmlns:p14="http://schemas.microsoft.com/office/powerpoint/2010/main" val="4064489815"/>
              </p:ext>
            </p:extLst>
          </p:nvPr>
        </p:nvGraphicFramePr>
        <p:xfrm>
          <a:off x="377803" y="815598"/>
          <a:ext cx="11436388" cy="377687"/>
        </p:xfrm>
        <a:graphic>
          <a:graphicData uri="http://schemas.openxmlformats.org/drawingml/2006/table">
            <a:tbl>
              <a:tblPr firstRow="1" firstCol="1" bandRow="1"/>
              <a:tblGrid>
                <a:gridCol w="11436388">
                  <a:extLst>
                    <a:ext uri="{9D8B030D-6E8A-4147-A177-3AD203B41FA5}">
                      <a16:colId xmlns:a16="http://schemas.microsoft.com/office/drawing/2014/main" val="215406231"/>
                    </a:ext>
                  </a:extLst>
                </a:gridCol>
              </a:tblGrid>
              <a:tr h="377687">
                <a:tc>
                  <a:txBody>
                    <a:bodyPr/>
                    <a:lstStyle/>
                    <a:p>
                      <a:pPr algn="ctr">
                        <a:lnSpc>
                          <a:spcPct val="115000"/>
                        </a:lnSpc>
                        <a:spcAft>
                          <a:spcPts val="800"/>
                        </a:spcAft>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2631096973"/>
                  </a:ext>
                </a:extLst>
              </a:tr>
            </a:tbl>
          </a:graphicData>
        </a:graphic>
      </p:graphicFrame>
      <p:sp>
        <p:nvSpPr>
          <p:cNvPr id="7" name="CaixaDeTexto 6">
            <a:extLst>
              <a:ext uri="{FF2B5EF4-FFF2-40B4-BE49-F238E27FC236}">
                <a16:creationId xmlns:a16="http://schemas.microsoft.com/office/drawing/2014/main" id="{64625A5F-056A-351A-7857-FC5045A0DD5D}"/>
              </a:ext>
            </a:extLst>
          </p:cNvPr>
          <p:cNvSpPr txBox="1"/>
          <p:nvPr/>
        </p:nvSpPr>
        <p:spPr>
          <a:xfrm>
            <a:off x="377803" y="1193285"/>
            <a:ext cx="11436388" cy="879793"/>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Semana 3</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Contextualizando o gênero textual, o tema e o campo de atuação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98255744-B53D-C796-DDF9-43807F36E7E7}"/>
              </a:ext>
            </a:extLst>
          </p:cNvPr>
          <p:cNvSpPr txBox="1"/>
          <p:nvPr/>
        </p:nvSpPr>
        <p:spPr>
          <a:xfrm>
            <a:off x="377803" y="2226508"/>
            <a:ext cx="11414906" cy="1154162"/>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Caro(a) estudante, alguns gêneros textuais costumam empregar o humor e a ironia como recursos para atribuir sentidos ao texto. A charge e o cartum são alguns deles e, além de entreter, despertam o espírito crítico dos leitores. Preparado?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938980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C48E8-036B-1BCD-ADA9-528CA6E17271}"/>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87AD29E0-5DFF-9600-DDCE-AB544E221709}"/>
              </a:ext>
            </a:extLst>
          </p:cNvPr>
          <p:cNvSpPr>
            <a:spLocks noChangeArrowheads="1"/>
          </p:cNvSpPr>
          <p:nvPr/>
        </p:nvSpPr>
        <p:spPr bwMode="auto">
          <a:xfrm>
            <a:off x="2784475"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056" tIns="457056" rIns="457056" bIns="45705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pt-BR" altLang="pt-BR" sz="1200" b="1" i="0" u="none" strike="noStrike" cap="none" normalizeH="0" baseline="0">
                <a:ln>
                  <a:noFill/>
                </a:ln>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br>
            <a:endParaRPr kumimoji="0" lang="pt-BR" altLang="pt-BR"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a:ln>
                <a:noFill/>
              </a:ln>
              <a:solidFill>
                <a:schemeClr val="tx1"/>
              </a:solidFill>
              <a:effectLst/>
              <a:latin typeface="Arial" panose="020B0604020202020204" pitchFamily="34" charset="0"/>
            </a:endParaRPr>
          </a:p>
        </p:txBody>
      </p:sp>
      <p:sp>
        <p:nvSpPr>
          <p:cNvPr id="14" name="CaixaDeTexto 13">
            <a:extLst>
              <a:ext uri="{FF2B5EF4-FFF2-40B4-BE49-F238E27FC236}">
                <a16:creationId xmlns:a16="http://schemas.microsoft.com/office/drawing/2014/main" id="{AC695F5E-82BF-012C-B02F-8DA1463A7D94}"/>
              </a:ext>
            </a:extLst>
          </p:cNvPr>
          <p:cNvSpPr txBox="1"/>
          <p:nvPr/>
        </p:nvSpPr>
        <p:spPr>
          <a:xfrm>
            <a:off x="319314" y="725714"/>
            <a:ext cx="11437258" cy="489301"/>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A3925044-9CDB-F8B4-E334-3427A335B6A2}"/>
              </a:ext>
            </a:extLst>
          </p:cNvPr>
          <p:cNvSpPr txBox="1"/>
          <p:nvPr/>
        </p:nvSpPr>
        <p:spPr>
          <a:xfrm>
            <a:off x="435428" y="725714"/>
            <a:ext cx="11321143" cy="472758"/>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Conhecendo os gêneros textuais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2A6B96AF-953E-6B6F-9813-5D81BBAE08B7}"/>
              </a:ext>
            </a:extLst>
          </p:cNvPr>
          <p:cNvGraphicFramePr>
            <a:graphicFrameLocks noGrp="1"/>
          </p:cNvGraphicFramePr>
          <p:nvPr>
            <p:extLst>
              <p:ext uri="{D42A27DB-BD31-4B8C-83A1-F6EECF244321}">
                <p14:modId xmlns:p14="http://schemas.microsoft.com/office/powerpoint/2010/main" val="2706938850"/>
              </p:ext>
            </p:extLst>
          </p:nvPr>
        </p:nvGraphicFramePr>
        <p:xfrm>
          <a:off x="824203" y="1480503"/>
          <a:ext cx="10543592" cy="4846320"/>
        </p:xfrm>
        <a:graphic>
          <a:graphicData uri="http://schemas.openxmlformats.org/drawingml/2006/table">
            <a:tbl>
              <a:tblPr firstRow="1" firstCol="1" bandRow="1">
                <a:tableStyleId>{5C22544A-7EE6-4342-B048-85BDC9FD1C3A}</a:tableStyleId>
              </a:tblPr>
              <a:tblGrid>
                <a:gridCol w="10543592">
                  <a:extLst>
                    <a:ext uri="{9D8B030D-6E8A-4147-A177-3AD203B41FA5}">
                      <a16:colId xmlns:a16="http://schemas.microsoft.com/office/drawing/2014/main" val="425316259"/>
                    </a:ext>
                  </a:extLst>
                </a:gridCol>
              </a:tblGrid>
              <a:tr h="4351338">
                <a:tc>
                  <a:txBody>
                    <a:bodyPr/>
                    <a:lstStyle/>
                    <a:p>
                      <a:pPr algn="ctr">
                        <a:lnSpc>
                          <a:spcPct val="100000"/>
                        </a:lnSpc>
                        <a:spcAft>
                          <a:spcPts val="0"/>
                        </a:spcAft>
                      </a:pPr>
                      <a:r>
                        <a:rPr lang="pt-BR" sz="2200" b="1" kern="100" dirty="0">
                          <a:solidFill>
                            <a:schemeClr val="tx1"/>
                          </a:solidFill>
                          <a:effectLst/>
                          <a:latin typeface="Arial Narrow" panose="020B0606020202030204" pitchFamily="34" charset="0"/>
                        </a:rPr>
                        <a:t>Charge</a:t>
                      </a:r>
                    </a:p>
                    <a:p>
                      <a:pPr marL="0" indent="541338" algn="just">
                        <a:lnSpc>
                          <a:spcPct val="100000"/>
                        </a:lnSpc>
                        <a:spcAft>
                          <a:spcPts val="0"/>
                        </a:spcAft>
                        <a:tabLst>
                          <a:tab pos="10412413" algn="l"/>
                        </a:tabLst>
                      </a:pPr>
                      <a:r>
                        <a:rPr lang="pt-BR" sz="2200" b="0" kern="100" dirty="0">
                          <a:solidFill>
                            <a:schemeClr val="tx1"/>
                          </a:solidFill>
                          <a:effectLst/>
                          <a:highlight>
                            <a:srgbClr val="E2E9F6"/>
                          </a:highlight>
                          <a:latin typeface="Arial Narrow" panose="020B0606020202030204" pitchFamily="34" charset="0"/>
                        </a:rPr>
                        <a:t>A charge é o gênero no qual o autor expressa sua visão dos fatos por meio de caricaturas. A charge pode vir com um ou mais personagens, geralmente personalidades públicas.</a:t>
                      </a:r>
                      <a:endParaRPr lang="pt-BR" sz="2200" b="0" kern="100" dirty="0">
                        <a:solidFill>
                          <a:schemeClr val="tx1"/>
                        </a:solidFill>
                        <a:effectLst/>
                        <a:latin typeface="Arial Narrow" panose="020B0606020202030204" pitchFamily="34" charset="0"/>
                      </a:endParaRPr>
                    </a:p>
                    <a:p>
                      <a:pPr marL="0" indent="541338" algn="just">
                        <a:lnSpc>
                          <a:spcPct val="100000"/>
                        </a:lnSpc>
                        <a:spcAft>
                          <a:spcPts val="0"/>
                        </a:spcAft>
                        <a:tabLst>
                          <a:tab pos="10412413" algn="l"/>
                        </a:tabLst>
                      </a:pPr>
                      <a:r>
                        <a:rPr lang="pt-BR" sz="2200" b="0" kern="100" dirty="0">
                          <a:solidFill>
                            <a:schemeClr val="tx1"/>
                          </a:solidFill>
                          <a:effectLst/>
                          <a:latin typeface="Arial Narrow" panose="020B0606020202030204" pitchFamily="34" charset="0"/>
                        </a:rPr>
                        <a:t>Bom humor, ironia, linguagem verbal e não verbal. Esses são alguns dos elementos que constituem o gênero textual chamado charge. Normalmente elas são publicadas nas seções de artigos de opinião e cartas dos leitores, justamente por indicarem opiniões e juízos de valores por parte de quem enuncia, no caso, o chargista.</a:t>
                      </a:r>
                    </a:p>
                    <a:p>
                      <a:pPr marL="0" indent="541338" algn="just">
                        <a:lnSpc>
                          <a:spcPct val="100000"/>
                        </a:lnSpc>
                        <a:spcAft>
                          <a:spcPts val="0"/>
                        </a:spcAft>
                        <a:tabLst>
                          <a:tab pos="10412413" algn="l"/>
                        </a:tabLst>
                      </a:pPr>
                      <a:r>
                        <a:rPr lang="pt-BR" sz="2200" b="0" kern="100" dirty="0">
                          <a:solidFill>
                            <a:schemeClr val="tx1"/>
                          </a:solidFill>
                          <a:effectLst/>
                          <a:latin typeface="Arial Narrow" panose="020B0606020202030204" pitchFamily="34" charset="0"/>
                        </a:rPr>
                        <a:t>Aliando </a:t>
                      </a:r>
                      <a:r>
                        <a:rPr lang="pt-BR" sz="2200" b="0" u="sng" kern="100" dirty="0">
                          <a:solidFill>
                            <a:schemeClr val="tx1"/>
                          </a:solidFill>
                          <a:effectLst/>
                          <a:latin typeface="Arial Narrow" panose="020B0606020202030204" pitchFamily="34" charset="0"/>
                          <a:hlinkClick r:id="rId2">
                            <a:extLst>
                              <a:ext uri="{A12FA001-AC4F-418D-AE19-62706E023703}">
                                <ahyp:hlinkClr xmlns:ahyp="http://schemas.microsoft.com/office/drawing/2018/hyperlinkcolor" val="tx"/>
                              </a:ext>
                            </a:extLst>
                          </a:hlinkClick>
                        </a:rPr>
                        <a:t>linguagem verbal e não verbal</a:t>
                      </a:r>
                      <a:r>
                        <a:rPr lang="pt-BR" sz="2200" b="0" kern="100" dirty="0">
                          <a:solidFill>
                            <a:schemeClr val="tx1"/>
                          </a:solidFill>
                          <a:effectLst/>
                          <a:latin typeface="Arial Narrow" panose="020B0606020202030204" pitchFamily="34" charset="0"/>
                        </a:rPr>
                        <a:t>, as charges são mais do que piadas gráficas permeadas pelo humor e por uma fina ironia. São tipos de textos que podem ser usados para denunciar e criticar as mais diversas situações do cotidiano relacionadas com a política e a sociedade.</a:t>
                      </a:r>
                    </a:p>
                    <a:p>
                      <a:pPr marL="0" indent="541338" algn="just">
                        <a:lnSpc>
                          <a:spcPct val="100000"/>
                        </a:lnSpc>
                        <a:spcAft>
                          <a:spcPts val="0"/>
                        </a:spcAft>
                        <a:tabLst>
                          <a:tab pos="10412413" algn="l"/>
                        </a:tabLst>
                      </a:pPr>
                      <a:r>
                        <a:rPr lang="pt-BR" sz="2200" b="0" kern="100" dirty="0">
                          <a:solidFill>
                            <a:schemeClr val="tx1"/>
                          </a:solidFill>
                          <a:effectLst/>
                          <a:latin typeface="Arial Narrow" panose="020B0606020202030204" pitchFamily="34" charset="0"/>
                        </a:rPr>
                        <a:t>Ao interpretarmos uma charge, podemos perceber que diversas informações podem estar nela circunscritas, o que nos obrigará a recorrer aos processos de construção de inferências e analogias para compreendê-la em sua totalidade. Se não lançarmos mão desses processos, dificilmente o conteúdo da charge será apreendido.</a:t>
                      </a:r>
                    </a:p>
                    <a:p>
                      <a:pPr algn="r">
                        <a:lnSpc>
                          <a:spcPct val="100000"/>
                        </a:lnSpc>
                        <a:spcAft>
                          <a:spcPts val="0"/>
                        </a:spcAft>
                      </a:pPr>
                      <a:r>
                        <a:rPr lang="pt-BR" sz="1000" b="0" kern="100" dirty="0">
                          <a:solidFill>
                            <a:schemeClr val="tx1"/>
                          </a:solidFill>
                          <a:effectLst/>
                          <a:latin typeface="Arial Narrow" panose="020B0606020202030204" pitchFamily="34" charset="0"/>
                        </a:rPr>
                        <a:t>Disponível em: https://mundoeducacao.uol.com.br/</a:t>
                      </a:r>
                      <a:r>
                        <a:rPr lang="pt-BR" sz="1000" b="0" kern="100" dirty="0" err="1">
                          <a:solidFill>
                            <a:schemeClr val="tx1"/>
                          </a:solidFill>
                          <a:effectLst/>
                          <a:latin typeface="Arial Narrow" panose="020B0606020202030204" pitchFamily="34" charset="0"/>
                        </a:rPr>
                        <a:t>redacao</a:t>
                      </a:r>
                      <a:r>
                        <a:rPr lang="pt-BR" sz="1000" b="0" kern="100" dirty="0">
                          <a:solidFill>
                            <a:schemeClr val="tx1"/>
                          </a:solidFill>
                          <a:effectLst/>
                          <a:latin typeface="Arial Narrow" panose="020B0606020202030204" pitchFamily="34" charset="0"/>
                        </a:rPr>
                        <a:t>/charge.htm. Acesso em: 2 abr. 2024. (Adaptado).</a:t>
                      </a:r>
                      <a:endParaRPr lang="pt-BR" sz="10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7240" marR="5724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327176716"/>
                  </a:ext>
                </a:extLst>
              </a:tr>
            </a:tbl>
          </a:graphicData>
        </a:graphic>
      </p:graphicFrame>
    </p:spTree>
    <p:extLst>
      <p:ext uri="{BB962C8B-B14F-4D97-AF65-F5344CB8AC3E}">
        <p14:creationId xmlns:p14="http://schemas.microsoft.com/office/powerpoint/2010/main" val="1715706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C48E8-036B-1BCD-ADA9-528CA6E17271}"/>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87AD29E0-5DFF-9600-DDCE-AB544E221709}"/>
              </a:ext>
            </a:extLst>
          </p:cNvPr>
          <p:cNvSpPr>
            <a:spLocks noChangeArrowheads="1"/>
          </p:cNvSpPr>
          <p:nvPr/>
        </p:nvSpPr>
        <p:spPr bwMode="auto">
          <a:xfrm>
            <a:off x="2784475"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056" tIns="457056" rIns="457056" bIns="45705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pt-BR" altLang="pt-BR" sz="1200" b="1" i="0" u="none" strike="noStrike" cap="none" normalizeH="0" baseline="0">
                <a:ln>
                  <a:noFill/>
                </a:ln>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br>
            <a:endParaRPr kumimoji="0" lang="pt-BR" altLang="pt-BR"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a:ln>
                <a:noFill/>
              </a:ln>
              <a:solidFill>
                <a:schemeClr val="tx1"/>
              </a:solidFill>
              <a:effectLst/>
              <a:latin typeface="Arial" panose="020B0604020202020204" pitchFamily="34" charset="0"/>
            </a:endParaRPr>
          </a:p>
        </p:txBody>
      </p:sp>
      <p:sp>
        <p:nvSpPr>
          <p:cNvPr id="14" name="CaixaDeTexto 13">
            <a:extLst>
              <a:ext uri="{FF2B5EF4-FFF2-40B4-BE49-F238E27FC236}">
                <a16:creationId xmlns:a16="http://schemas.microsoft.com/office/drawing/2014/main" id="{AC695F5E-82BF-012C-B02F-8DA1463A7D94}"/>
              </a:ext>
            </a:extLst>
          </p:cNvPr>
          <p:cNvSpPr txBox="1"/>
          <p:nvPr/>
        </p:nvSpPr>
        <p:spPr>
          <a:xfrm>
            <a:off x="319314" y="725714"/>
            <a:ext cx="11437258" cy="489301"/>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2A6B96AF-953E-6B6F-9813-5D81BBAE08B7}"/>
              </a:ext>
            </a:extLst>
          </p:cNvPr>
          <p:cNvGraphicFramePr>
            <a:graphicFrameLocks noGrp="1"/>
          </p:cNvGraphicFramePr>
          <p:nvPr>
            <p:extLst>
              <p:ext uri="{D42A27DB-BD31-4B8C-83A1-F6EECF244321}">
                <p14:modId xmlns:p14="http://schemas.microsoft.com/office/powerpoint/2010/main" val="1768099676"/>
              </p:ext>
            </p:extLst>
          </p:nvPr>
        </p:nvGraphicFramePr>
        <p:xfrm>
          <a:off x="824204" y="972399"/>
          <a:ext cx="10543592" cy="5181600"/>
        </p:xfrm>
        <a:graphic>
          <a:graphicData uri="http://schemas.openxmlformats.org/drawingml/2006/table">
            <a:tbl>
              <a:tblPr firstRow="1" firstCol="1" bandRow="1">
                <a:tableStyleId>{5C22544A-7EE6-4342-B048-85BDC9FD1C3A}</a:tableStyleId>
              </a:tblPr>
              <a:tblGrid>
                <a:gridCol w="10543592">
                  <a:extLst>
                    <a:ext uri="{9D8B030D-6E8A-4147-A177-3AD203B41FA5}">
                      <a16:colId xmlns:a16="http://schemas.microsoft.com/office/drawing/2014/main" val="425316259"/>
                    </a:ext>
                  </a:extLst>
                </a:gridCol>
              </a:tblGrid>
              <a:tr h="4351338">
                <a:tc>
                  <a:txBody>
                    <a:bodyPr/>
                    <a:lstStyle/>
                    <a:p>
                      <a:pPr algn="ctr">
                        <a:lnSpc>
                          <a:spcPct val="100000"/>
                        </a:lnSpc>
                        <a:spcAft>
                          <a:spcPts val="0"/>
                        </a:spcAft>
                      </a:pPr>
                      <a:r>
                        <a:rPr lang="pt-BR" sz="2200" b="1" kern="100" dirty="0">
                          <a:solidFill>
                            <a:schemeClr val="tx1"/>
                          </a:solidFill>
                          <a:effectLst/>
                          <a:latin typeface="Arial Narrow" panose="020B0606020202030204" pitchFamily="34" charset="0"/>
                        </a:rPr>
                        <a:t>Cartum</a:t>
                      </a:r>
                    </a:p>
                    <a:p>
                      <a:pPr indent="274320" algn="just">
                        <a:lnSpc>
                          <a:spcPct val="100000"/>
                        </a:lnSpc>
                        <a:spcAft>
                          <a:spcPts val="0"/>
                        </a:spcAft>
                      </a:pPr>
                      <a:r>
                        <a:rPr lang="pt-BR" sz="2200" b="0" kern="0" dirty="0">
                          <a:solidFill>
                            <a:schemeClr val="tx1"/>
                          </a:solidFill>
                          <a:effectLst/>
                          <a:highlight>
                            <a:srgbClr val="E5EBF7"/>
                          </a:highlight>
                          <a:latin typeface="Arial Narrow" panose="020B0606020202030204" pitchFamily="34" charset="0"/>
                        </a:rPr>
                        <a:t>O cartum é um desenho humorístico, animado ou não, que tem como característica a crítica, de maneira breve, dos momentos que abrangem o dia a dia de uma sociedade. É considerado um modo de comédia e até hoje conserva o seu espaço na imprensa escrita atual. No contexto moderno, o cartum se mostra como uma obra de arte frequentemente utilizada com intenção de humor.</a:t>
                      </a:r>
                      <a:endParaRPr lang="pt-BR" sz="2200" b="0" kern="100" dirty="0">
                        <a:solidFill>
                          <a:schemeClr val="tx1"/>
                        </a:solidFill>
                        <a:effectLst/>
                        <a:highlight>
                          <a:srgbClr val="E5EBF7"/>
                        </a:highlight>
                        <a:latin typeface="Arial Narrow" panose="020B0606020202030204" pitchFamily="34" charset="0"/>
                      </a:endParaRPr>
                    </a:p>
                    <a:p>
                      <a:pPr>
                        <a:lnSpc>
                          <a:spcPct val="100000"/>
                        </a:lnSpc>
                        <a:spcAft>
                          <a:spcPts val="0"/>
                        </a:spcAft>
                      </a:pPr>
                      <a:r>
                        <a:rPr lang="pt-BR" sz="2200" b="1" kern="0" dirty="0">
                          <a:solidFill>
                            <a:schemeClr val="tx1"/>
                          </a:solidFill>
                          <a:effectLst/>
                          <a:highlight>
                            <a:srgbClr val="E5EBF7"/>
                          </a:highlight>
                          <a:latin typeface="Arial Narrow" panose="020B0606020202030204" pitchFamily="34" charset="0"/>
                        </a:rPr>
                        <a:t>Características do cartum</a:t>
                      </a:r>
                      <a:endParaRPr lang="pt-BR" sz="2200" b="1" kern="100" dirty="0">
                        <a:solidFill>
                          <a:schemeClr val="tx1"/>
                        </a:solidFill>
                        <a:effectLst/>
                        <a:highlight>
                          <a:srgbClr val="E5EBF7"/>
                        </a:highlight>
                        <a:latin typeface="Arial Narrow" panose="020B0606020202030204" pitchFamily="34" charset="0"/>
                      </a:endParaRPr>
                    </a:p>
                    <a:p>
                      <a:pPr algn="just">
                        <a:lnSpc>
                          <a:spcPct val="100000"/>
                        </a:lnSpc>
                        <a:spcAft>
                          <a:spcPts val="0"/>
                        </a:spcAft>
                      </a:pPr>
                      <a:r>
                        <a:rPr lang="pt-BR" sz="2200" b="0" kern="0" dirty="0">
                          <a:solidFill>
                            <a:schemeClr val="tx1"/>
                          </a:solidFill>
                          <a:effectLst/>
                          <a:highlight>
                            <a:srgbClr val="E5EBF7"/>
                          </a:highlight>
                          <a:latin typeface="Arial Narrow" panose="020B0606020202030204" pitchFamily="34" charset="0"/>
                        </a:rPr>
                        <a:t>• Gênero textual constituído de linguagem não verbal;</a:t>
                      </a:r>
                      <a:endParaRPr lang="pt-BR" sz="2200" b="0" kern="100" dirty="0">
                        <a:solidFill>
                          <a:schemeClr val="tx1"/>
                        </a:solidFill>
                        <a:effectLst/>
                        <a:highlight>
                          <a:srgbClr val="E5EBF7"/>
                        </a:highlight>
                        <a:latin typeface="Arial Narrow" panose="020B0606020202030204" pitchFamily="34" charset="0"/>
                      </a:endParaRPr>
                    </a:p>
                    <a:p>
                      <a:pPr algn="just">
                        <a:lnSpc>
                          <a:spcPct val="100000"/>
                        </a:lnSpc>
                        <a:spcAft>
                          <a:spcPts val="0"/>
                        </a:spcAft>
                      </a:pPr>
                      <a:r>
                        <a:rPr lang="pt-BR" sz="2200" b="0" kern="0" dirty="0">
                          <a:solidFill>
                            <a:schemeClr val="tx1"/>
                          </a:solidFill>
                          <a:effectLst/>
                          <a:highlight>
                            <a:srgbClr val="E5EBF7"/>
                          </a:highlight>
                          <a:latin typeface="Arial Narrow" panose="020B0606020202030204" pitchFamily="34" charset="0"/>
                        </a:rPr>
                        <a:t>• Humor;</a:t>
                      </a:r>
                      <a:endParaRPr lang="pt-BR" sz="2200" b="0" kern="100" dirty="0">
                        <a:solidFill>
                          <a:schemeClr val="tx1"/>
                        </a:solidFill>
                        <a:effectLst/>
                        <a:highlight>
                          <a:srgbClr val="E5EBF7"/>
                        </a:highlight>
                        <a:latin typeface="Arial Narrow" panose="020B0606020202030204" pitchFamily="34" charset="0"/>
                      </a:endParaRPr>
                    </a:p>
                    <a:p>
                      <a:pPr algn="just">
                        <a:lnSpc>
                          <a:spcPct val="100000"/>
                        </a:lnSpc>
                        <a:spcAft>
                          <a:spcPts val="0"/>
                        </a:spcAft>
                      </a:pPr>
                      <a:r>
                        <a:rPr lang="pt-BR" sz="2200" b="0" kern="0" dirty="0">
                          <a:solidFill>
                            <a:schemeClr val="tx1"/>
                          </a:solidFill>
                          <a:effectLst/>
                          <a:highlight>
                            <a:srgbClr val="E5EBF7"/>
                          </a:highlight>
                          <a:latin typeface="Arial Narrow" panose="020B0606020202030204" pitchFamily="34" charset="0"/>
                        </a:rPr>
                        <a:t>• Ironia;</a:t>
                      </a:r>
                      <a:endParaRPr lang="pt-BR" sz="2200" b="0" kern="100" dirty="0">
                        <a:solidFill>
                          <a:schemeClr val="tx1"/>
                        </a:solidFill>
                        <a:effectLst/>
                        <a:highlight>
                          <a:srgbClr val="E5EBF7"/>
                        </a:highlight>
                        <a:latin typeface="Arial Narrow" panose="020B0606020202030204" pitchFamily="34" charset="0"/>
                      </a:endParaRPr>
                    </a:p>
                    <a:p>
                      <a:pPr algn="just">
                        <a:lnSpc>
                          <a:spcPct val="100000"/>
                        </a:lnSpc>
                        <a:spcAft>
                          <a:spcPts val="0"/>
                        </a:spcAft>
                      </a:pPr>
                      <a:r>
                        <a:rPr lang="pt-BR" sz="2200" b="0" kern="0" dirty="0">
                          <a:solidFill>
                            <a:schemeClr val="tx1"/>
                          </a:solidFill>
                          <a:effectLst/>
                          <a:highlight>
                            <a:srgbClr val="E5EBF7"/>
                          </a:highlight>
                          <a:latin typeface="Arial Narrow" panose="020B0606020202030204" pitchFamily="34" charset="0"/>
                        </a:rPr>
                        <a:t>• Cômico;</a:t>
                      </a:r>
                      <a:endParaRPr lang="pt-BR" sz="2200" b="0" kern="100" dirty="0">
                        <a:solidFill>
                          <a:schemeClr val="tx1"/>
                        </a:solidFill>
                        <a:effectLst/>
                        <a:highlight>
                          <a:srgbClr val="E5EBF7"/>
                        </a:highlight>
                        <a:latin typeface="Arial Narrow" panose="020B0606020202030204" pitchFamily="34" charset="0"/>
                      </a:endParaRPr>
                    </a:p>
                    <a:p>
                      <a:pPr algn="just">
                        <a:lnSpc>
                          <a:spcPct val="100000"/>
                        </a:lnSpc>
                        <a:spcAft>
                          <a:spcPts val="0"/>
                        </a:spcAft>
                      </a:pPr>
                      <a:r>
                        <a:rPr lang="pt-BR" sz="2200" b="0" kern="0" dirty="0">
                          <a:solidFill>
                            <a:schemeClr val="tx1"/>
                          </a:solidFill>
                          <a:effectLst/>
                          <a:highlight>
                            <a:srgbClr val="E5EBF7"/>
                          </a:highlight>
                          <a:latin typeface="Arial Narrow" panose="020B0606020202030204" pitchFamily="34" charset="0"/>
                        </a:rPr>
                        <a:t>• Flexibilidade;</a:t>
                      </a:r>
                      <a:endParaRPr lang="pt-BR" sz="2200" b="0" kern="100" dirty="0">
                        <a:solidFill>
                          <a:schemeClr val="tx1"/>
                        </a:solidFill>
                        <a:effectLst/>
                        <a:highlight>
                          <a:srgbClr val="E5EBF7"/>
                        </a:highlight>
                        <a:latin typeface="Arial Narrow" panose="020B0606020202030204" pitchFamily="34" charset="0"/>
                      </a:endParaRPr>
                    </a:p>
                    <a:p>
                      <a:pPr algn="just">
                        <a:lnSpc>
                          <a:spcPct val="100000"/>
                        </a:lnSpc>
                        <a:spcAft>
                          <a:spcPts val="0"/>
                        </a:spcAft>
                      </a:pPr>
                      <a:r>
                        <a:rPr lang="pt-BR" sz="2200" b="0" kern="0" dirty="0">
                          <a:solidFill>
                            <a:schemeClr val="tx1"/>
                          </a:solidFill>
                          <a:effectLst/>
                          <a:highlight>
                            <a:srgbClr val="E5EBF7"/>
                          </a:highlight>
                          <a:latin typeface="Arial Narrow" panose="020B0606020202030204" pitchFamily="34" charset="0"/>
                        </a:rPr>
                        <a:t>• Associação da linguagem verbal ao desenho expressivo;</a:t>
                      </a:r>
                      <a:endParaRPr lang="pt-BR" sz="2200" b="0" kern="100" dirty="0">
                        <a:solidFill>
                          <a:schemeClr val="tx1"/>
                        </a:solidFill>
                        <a:effectLst/>
                        <a:highlight>
                          <a:srgbClr val="E5EBF7"/>
                        </a:highlight>
                        <a:latin typeface="Arial Narrow" panose="020B0606020202030204" pitchFamily="34" charset="0"/>
                      </a:endParaRPr>
                    </a:p>
                    <a:p>
                      <a:pPr algn="just">
                        <a:lnSpc>
                          <a:spcPct val="100000"/>
                        </a:lnSpc>
                        <a:spcAft>
                          <a:spcPts val="0"/>
                        </a:spcAft>
                      </a:pPr>
                      <a:r>
                        <a:rPr lang="pt-BR" sz="2200" b="0" kern="0" dirty="0">
                          <a:solidFill>
                            <a:schemeClr val="tx1"/>
                          </a:solidFill>
                          <a:effectLst/>
                          <a:highlight>
                            <a:srgbClr val="E5EBF7"/>
                          </a:highlight>
                          <a:latin typeface="Arial Narrow" panose="020B0606020202030204" pitchFamily="34" charset="0"/>
                        </a:rPr>
                        <a:t>• Imagens atemporais;</a:t>
                      </a:r>
                      <a:endParaRPr lang="pt-BR" sz="2200" b="0" kern="100" dirty="0">
                        <a:solidFill>
                          <a:schemeClr val="tx1"/>
                        </a:solidFill>
                        <a:effectLst/>
                        <a:highlight>
                          <a:srgbClr val="E5EBF7"/>
                        </a:highlight>
                        <a:latin typeface="Arial Narrow" panose="020B0606020202030204" pitchFamily="34" charset="0"/>
                      </a:endParaRPr>
                    </a:p>
                    <a:p>
                      <a:pPr algn="just">
                        <a:lnSpc>
                          <a:spcPct val="100000"/>
                        </a:lnSpc>
                        <a:spcAft>
                          <a:spcPts val="0"/>
                        </a:spcAft>
                      </a:pPr>
                      <a:r>
                        <a:rPr lang="pt-BR" sz="2200" b="0" kern="0" dirty="0">
                          <a:solidFill>
                            <a:schemeClr val="tx1"/>
                          </a:solidFill>
                          <a:effectLst/>
                          <a:highlight>
                            <a:srgbClr val="E5EBF7"/>
                          </a:highlight>
                          <a:latin typeface="Arial Narrow" panose="020B0606020202030204" pitchFamily="34" charset="0"/>
                        </a:rPr>
                        <a:t>• Entrelaça palavras, imagens e sentido.</a:t>
                      </a:r>
                      <a:endParaRPr lang="pt-BR" sz="2200" b="0" kern="100" dirty="0">
                        <a:solidFill>
                          <a:schemeClr val="tx1"/>
                        </a:solidFill>
                        <a:effectLst/>
                        <a:highlight>
                          <a:srgbClr val="E5EBF7"/>
                        </a:highlight>
                        <a:latin typeface="Arial Narrow" panose="020B0606020202030204" pitchFamily="34" charset="0"/>
                      </a:endParaRPr>
                    </a:p>
                    <a:p>
                      <a:pPr algn="just">
                        <a:lnSpc>
                          <a:spcPct val="100000"/>
                        </a:lnSpc>
                        <a:spcAft>
                          <a:spcPts val="0"/>
                        </a:spcAft>
                      </a:pPr>
                      <a:r>
                        <a:rPr lang="pt-BR" sz="2200" b="0" kern="0" dirty="0">
                          <a:solidFill>
                            <a:schemeClr val="tx1"/>
                          </a:solidFill>
                          <a:effectLst/>
                          <a:highlight>
                            <a:srgbClr val="E5EBF7"/>
                          </a:highlight>
                          <a:latin typeface="Arial Narrow" panose="020B0606020202030204" pitchFamily="34" charset="0"/>
                        </a:rPr>
                        <a:t> </a:t>
                      </a:r>
                      <a:endParaRPr lang="pt-BR" sz="2200" b="0" kern="100" dirty="0">
                        <a:solidFill>
                          <a:schemeClr val="tx1"/>
                        </a:solidFill>
                        <a:effectLst/>
                        <a:highlight>
                          <a:srgbClr val="E5EBF7"/>
                        </a:highlight>
                        <a:latin typeface="Arial Narrow" panose="020B0606020202030204" pitchFamily="34" charset="0"/>
                      </a:endParaRPr>
                    </a:p>
                    <a:p>
                      <a:pPr algn="r">
                        <a:lnSpc>
                          <a:spcPct val="100000"/>
                        </a:lnSpc>
                        <a:spcAft>
                          <a:spcPts val="0"/>
                        </a:spcAft>
                      </a:pPr>
                      <a:r>
                        <a:rPr lang="pt-BR" sz="1000" b="0" kern="100" dirty="0">
                          <a:solidFill>
                            <a:schemeClr val="tx1"/>
                          </a:solidFill>
                          <a:effectLst/>
                          <a:latin typeface="Arial Narrow" panose="020B0606020202030204" pitchFamily="34" charset="0"/>
                        </a:rPr>
                        <a:t>Disponível em: https://www.educamaisbrasil.com.br/enem/lingua-portuguesa/cartumAcesso em: 2 abr. 2024. (Adaptado).</a:t>
                      </a:r>
                      <a:endParaRPr lang="pt-BR" sz="10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7240" marR="5724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327176716"/>
                  </a:ext>
                </a:extLst>
              </a:tr>
            </a:tbl>
          </a:graphicData>
        </a:graphic>
      </p:graphicFrame>
    </p:spTree>
    <p:extLst>
      <p:ext uri="{BB962C8B-B14F-4D97-AF65-F5344CB8AC3E}">
        <p14:creationId xmlns:p14="http://schemas.microsoft.com/office/powerpoint/2010/main" val="26763918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A68D1-EDE8-7A2B-6F04-D3A9F8B14B43}"/>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9D70F21-4A9C-C895-6F18-8A1AC5AF1F8C}"/>
              </a:ext>
            </a:extLst>
          </p:cNvPr>
          <p:cNvSpPr txBox="1"/>
          <p:nvPr/>
        </p:nvSpPr>
        <p:spPr>
          <a:xfrm>
            <a:off x="489857" y="948487"/>
            <a:ext cx="11173408" cy="954107"/>
          </a:xfrm>
          <a:prstGeom prst="rect">
            <a:avLst/>
          </a:prstGeom>
          <a:noFill/>
        </p:spPr>
        <p:txBody>
          <a:bodyPr wrap="square">
            <a:spAutoFit/>
          </a:bodyPr>
          <a:lstStyle/>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os textos a seguir e responda às questões propostas.</a:t>
            </a:r>
          </a:p>
          <a:p>
            <a:r>
              <a:rPr lang="pt-BR" sz="10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Arial Narrow" panose="020B0606020202030204" pitchFamily="34" charset="0"/>
              <a:ea typeface="Calibri" panose="020F0502020204030204" pitchFamily="34" charset="0"/>
              <a:cs typeface="Times New Roman" panose="02020603050405020304" pitchFamily="18" charset="0"/>
            </a:endParaRPr>
          </a:p>
          <a:p>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pic>
        <p:nvPicPr>
          <p:cNvPr id="5" name="Imagem 4" descr="Diagrama&#10;&#10;Descrição gerada automaticamente">
            <a:hlinkClick r:id="rId2"/>
            <a:extLst>
              <a:ext uri="{FF2B5EF4-FFF2-40B4-BE49-F238E27FC236}">
                <a16:creationId xmlns:a16="http://schemas.microsoft.com/office/drawing/2014/main" id="{9207373B-3CA9-40E8-3BDB-BF947F9D8186}"/>
              </a:ext>
            </a:extLst>
          </p:cNvPr>
          <p:cNvPicPr>
            <a:picLocks noChangeAspect="1"/>
          </p:cNvPicPr>
          <p:nvPr/>
        </p:nvPicPr>
        <p:blipFill rotWithShape="1">
          <a:blip r:embed="rId3">
            <a:extLst>
              <a:ext uri="{28A0092B-C50C-407E-A947-70E740481C1C}">
                <a14:useLocalDpi xmlns:a14="http://schemas.microsoft.com/office/drawing/2010/main" val="0"/>
              </a:ext>
            </a:extLst>
          </a:blip>
          <a:srcRect t="6871"/>
          <a:stretch/>
        </p:blipFill>
        <p:spPr bwMode="auto">
          <a:xfrm>
            <a:off x="489857" y="2043016"/>
            <a:ext cx="5606143" cy="3939656"/>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BB72E5F3-E07E-B8D1-59F1-DBAB606F3187}"/>
              </a:ext>
            </a:extLst>
          </p:cNvPr>
          <p:cNvSpPr txBox="1"/>
          <p:nvPr/>
        </p:nvSpPr>
        <p:spPr>
          <a:xfrm>
            <a:off x="489857" y="5998797"/>
            <a:ext cx="6092890" cy="248594"/>
          </a:xfrm>
          <a:prstGeom prst="rect">
            <a:avLst/>
          </a:prstGeom>
          <a:noFill/>
        </p:spPr>
        <p:txBody>
          <a:bodyPr wrap="square">
            <a:spAutoFit/>
          </a:bodyPr>
          <a:lstStyle/>
          <a:p>
            <a:pPr algn="ctr" fontAlgn="base">
              <a:lnSpc>
                <a:spcPct val="107000"/>
              </a:lnSpc>
              <a:spcAft>
                <a:spcPts val="800"/>
              </a:spcAft>
            </a:pPr>
            <a:r>
              <a:rPr lang="pt-BR" sz="10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Disponível em: https://tvmemory.blogspot.com/2014/10/caulos-jornal-do-brasil-1976.html. Acesso em: 3 abr. 2024.</a:t>
            </a:r>
            <a:endParaRPr lang="pt-BR" sz="10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61B2F5AB-1C03-C0C7-CD17-EF0542E22E2E}"/>
              </a:ext>
            </a:extLst>
          </p:cNvPr>
          <p:cNvSpPr txBox="1"/>
          <p:nvPr/>
        </p:nvSpPr>
        <p:spPr>
          <a:xfrm>
            <a:off x="6277947" y="1702743"/>
            <a:ext cx="5606143" cy="4670509"/>
          </a:xfrm>
          <a:prstGeom prst="rect">
            <a:avLst/>
          </a:prstGeom>
          <a:noFill/>
        </p:spPr>
        <p:txBody>
          <a:bodyPr wrap="square">
            <a:spAutoFit/>
          </a:bodyPr>
          <a:lstStyle/>
          <a:p>
            <a:pPr algn="just" fontAlgn="base"/>
            <a:r>
              <a:rPr lang="pt-BR" sz="2250" b="1"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2</a:t>
            </a:r>
            <a:r>
              <a:rPr lang="pt-BR" sz="225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 O gênero cartum </a:t>
            </a:r>
            <a:r>
              <a:rPr lang="pt-BR" sz="225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é um texto multissemiótico, isto é, utiliza as linguagens verbal (palavras escritas) e não verbal (imagens). Assim, observe o texto I e responda.</a:t>
            </a:r>
            <a:endParaRPr lang="pt-BR" sz="225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10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250" kern="100" dirty="0">
                <a:solidFill>
                  <a:srgbClr val="000000"/>
                </a:solidFill>
                <a:effectLst/>
                <a:highlight>
                  <a:srgbClr val="FFFFFF"/>
                </a:highlight>
                <a:latin typeface="Calibri" panose="020F0502020204030204" pitchFamily="34" charset="0"/>
                <a:ea typeface="Calibri" panose="020F0502020204030204" pitchFamily="34" charset="0"/>
                <a:cs typeface="Times New Roman" panose="02020603050405020304" pitchFamily="18" charset="0"/>
              </a:rPr>
              <a:t>a) </a:t>
            </a:r>
            <a:r>
              <a:rPr lang="pt-BR" sz="225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O que está acontecendo na imagem?</a:t>
            </a:r>
            <a:endParaRPr lang="pt-BR" sz="225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10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 </a:t>
            </a:r>
            <a:endParaRPr lang="pt-BR" sz="10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25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b) Qual o tipo de linguagem predominante do texto?</a:t>
            </a:r>
            <a:endParaRPr lang="pt-BR" sz="225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10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 </a:t>
            </a:r>
            <a:endParaRPr lang="pt-BR" sz="10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250" kern="0" dirty="0">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c) Qual é a linguagem verbal empregada no cartum?</a:t>
            </a:r>
            <a:endParaRPr lang="pt-BR" sz="225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0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 </a:t>
            </a:r>
            <a:endParaRPr lang="pt-BR" sz="20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250" b="1" kern="0" dirty="0">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3</a:t>
            </a:r>
            <a:r>
              <a:rPr lang="pt-BR" sz="2250" kern="0" dirty="0">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 Entre os elementos visuais que o cartum (Texto I) apresenta, qual deles é possível concluir que o homem realmente é distraído?</a:t>
            </a:r>
            <a:endParaRPr lang="pt-BR" sz="225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832578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691DB-5E67-1310-AA78-237509F1BD6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7039B46-6AEC-470E-DC24-7C16D0F9B0EA}"/>
              </a:ext>
            </a:extLst>
          </p:cNvPr>
          <p:cNvSpPr txBox="1"/>
          <p:nvPr/>
        </p:nvSpPr>
        <p:spPr>
          <a:xfrm>
            <a:off x="363070" y="546168"/>
            <a:ext cx="11465860" cy="456279"/>
          </a:xfrm>
          <a:prstGeom prst="rect">
            <a:avLst/>
          </a:prstGeom>
          <a:noFill/>
        </p:spPr>
        <p:txBody>
          <a:bodyPr wrap="square">
            <a:spAutoFit/>
          </a:bodyPr>
          <a:lstStyle/>
          <a:p>
            <a:pPr algn="just">
              <a:lnSpc>
                <a:spcPct val="115000"/>
              </a:lnSpc>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Questão 833407 ITAME - Professor (Pref Aruanã)/N2/Pedagogo/2018">
            <a:extLst>
              <a:ext uri="{FF2B5EF4-FFF2-40B4-BE49-F238E27FC236}">
                <a16:creationId xmlns:a16="http://schemas.microsoft.com/office/drawing/2014/main" id="{30202DF6-2A13-D9D8-CCF2-9F9FB58B40E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97482" y="843365"/>
            <a:ext cx="4355250" cy="4263181"/>
          </a:xfrm>
          <a:prstGeom prst="rect">
            <a:avLst/>
          </a:prstGeom>
          <a:noFill/>
          <a:ln>
            <a:noFill/>
          </a:ln>
        </p:spPr>
      </p:pic>
      <p:sp>
        <p:nvSpPr>
          <p:cNvPr id="8" name="CaixaDeTexto 7">
            <a:extLst>
              <a:ext uri="{FF2B5EF4-FFF2-40B4-BE49-F238E27FC236}">
                <a16:creationId xmlns:a16="http://schemas.microsoft.com/office/drawing/2014/main" id="{CB07AD0F-6644-F85C-0479-CCA73818D280}"/>
              </a:ext>
            </a:extLst>
          </p:cNvPr>
          <p:cNvSpPr txBox="1"/>
          <p:nvPr/>
        </p:nvSpPr>
        <p:spPr>
          <a:xfrm>
            <a:off x="7321285" y="5128057"/>
            <a:ext cx="4507645" cy="413255"/>
          </a:xfrm>
          <a:prstGeom prst="rect">
            <a:avLst/>
          </a:prstGeom>
          <a:noFill/>
        </p:spPr>
        <p:txBody>
          <a:bodyPr wrap="square">
            <a:spAutoFit/>
          </a:bodyPr>
          <a:lstStyle/>
          <a:p>
            <a:pPr algn="r">
              <a:lnSpc>
                <a:spcPct val="107000"/>
              </a:lnSpc>
              <a:spcAft>
                <a:spcPts val="800"/>
              </a:spcAft>
            </a:pPr>
            <a:r>
              <a:rPr lang="pt-BR" sz="1000" kern="100" dirty="0">
                <a:solidFill>
                  <a:srgbClr val="222222"/>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Disponível em: </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https://s3-sa-east-1.amazonaws.com/figuras.tecconcursos.com.br/d2ce35d5-1e68-4ab2-9b5f-62a236748793. </a:t>
            </a:r>
            <a:r>
              <a:rPr lang="pt-BR" sz="1000" kern="100" dirty="0">
                <a:solidFill>
                  <a:srgbClr val="222222"/>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Acesso em: 20 mar. 2024.</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9F99AB39-762D-C276-426E-A825CC62E634}"/>
              </a:ext>
            </a:extLst>
          </p:cNvPr>
          <p:cNvSpPr txBox="1"/>
          <p:nvPr/>
        </p:nvSpPr>
        <p:spPr>
          <a:xfrm>
            <a:off x="286871" y="1002447"/>
            <a:ext cx="6958215" cy="4685898"/>
          </a:xfrm>
          <a:prstGeom prst="rect">
            <a:avLst/>
          </a:prstGeom>
          <a:noFill/>
        </p:spPr>
        <p:txBody>
          <a:bodyPr wrap="square">
            <a:spAutoFit/>
          </a:bodyPr>
          <a:lstStyle/>
          <a:p>
            <a:pPr algn="just"/>
            <a:r>
              <a:rPr lang="pt-BR" sz="2250" b="1" kern="100" dirty="0">
                <a:solidFill>
                  <a:srgbClr val="000000"/>
                </a:solidFill>
                <a:effectLst/>
                <a:highlight>
                  <a:srgbClr val="FFFFFF"/>
                </a:highlight>
                <a:latin typeface="Arial Narrow" panose="020B0606020202030204" pitchFamily="34" charset="0"/>
                <a:ea typeface="Calibri" panose="020F0502020204030204" pitchFamily="34" charset="0"/>
                <a:cs typeface="Helvetica" panose="020B0604020202020204" pitchFamily="34" charset="0"/>
              </a:rPr>
              <a:t>4</a:t>
            </a:r>
            <a:r>
              <a:rPr lang="pt-BR" sz="2250" kern="100" dirty="0">
                <a:solidFill>
                  <a:srgbClr val="000000"/>
                </a:solidFill>
                <a:effectLst/>
                <a:highlight>
                  <a:srgbClr val="FFFFFF"/>
                </a:highlight>
                <a:latin typeface="Arial Narrow" panose="020B0606020202030204" pitchFamily="34" charset="0"/>
                <a:ea typeface="Calibri" panose="020F0502020204030204" pitchFamily="34" charset="0"/>
                <a:cs typeface="Helvetica" panose="020B0604020202020204" pitchFamily="34" charset="0"/>
              </a:rPr>
              <a:t>. A charge é um </a:t>
            </a:r>
            <a:r>
              <a:rPr lang="pt-BR" sz="2250" kern="100" dirty="0">
                <a:solidFill>
                  <a:srgbClr val="040C28"/>
                </a:solidFill>
                <a:effectLst/>
                <a:latin typeface="Arial Narrow" panose="020B0606020202030204" pitchFamily="34" charset="0"/>
                <a:ea typeface="Calibri" panose="020F0502020204030204" pitchFamily="34" charset="0"/>
                <a:cs typeface="Arial" panose="020B0604020202020204" pitchFamily="34" charset="0"/>
              </a:rPr>
              <a:t>texto que apresenta elementos verbais e não verbais e que tem como intuito fazer uma crítica sobre determinado acontecimento do nosso cotidiano</a:t>
            </a:r>
            <a:r>
              <a:rPr lang="pt-BR" sz="2250" kern="100" dirty="0">
                <a:solidFill>
                  <a:srgbClr val="1F1F1F"/>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a:t>
            </a:r>
            <a:r>
              <a:rPr lang="pt-BR" sz="2250" kern="100" dirty="0">
                <a:solidFill>
                  <a:srgbClr val="000000"/>
                </a:solidFill>
                <a:effectLst/>
                <a:highlight>
                  <a:srgbClr val="FFFFFF"/>
                </a:highlight>
                <a:latin typeface="Arial Narrow" panose="020B0606020202030204" pitchFamily="34" charset="0"/>
                <a:ea typeface="Calibri" panose="020F0502020204030204" pitchFamily="34" charset="0"/>
                <a:cs typeface="Helvetica" panose="020B0604020202020204" pitchFamily="34" charset="0"/>
              </a:rPr>
              <a:t> Observe a charge (Texto II)  e responda:</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800" kern="100" dirty="0">
                <a:effectLst/>
                <a:highlight>
                  <a:srgbClr val="FFFFFF"/>
                </a:highlight>
                <a:latin typeface="Arial Narrow" panose="020B0606020202030204" pitchFamily="34" charset="0"/>
                <a:ea typeface="Calibri" panose="020F0502020204030204" pitchFamily="34" charset="0"/>
                <a:cs typeface="Helvetica" panose="020B0604020202020204" pitchFamily="34"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a) </a:t>
            </a:r>
            <a:r>
              <a:rPr lang="pt-BR" sz="2250" kern="0" dirty="0">
                <a:solidFill>
                  <a:srgbClr val="222222"/>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Quantas pessoas aparecem na imagem?</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000" kern="0" dirty="0">
                <a:solidFill>
                  <a:srgbClr val="222222"/>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0" dirty="0">
                <a:solidFill>
                  <a:srgbClr val="222222"/>
                </a:solidFill>
                <a:effectLst/>
                <a:latin typeface="Arial Narrow" panose="020B0606020202030204" pitchFamily="34" charset="0"/>
                <a:ea typeface="Times New Roman" panose="02020603050405020304" pitchFamily="18" charset="0"/>
                <a:cs typeface="Arial" panose="020B0604020202020204" pitchFamily="34" charset="0"/>
              </a:rPr>
              <a:t>b)</a:t>
            </a:r>
            <a:r>
              <a:rPr lang="pt-BR" sz="2250" kern="0" dirty="0">
                <a:solidFill>
                  <a:srgbClr val="222222"/>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50" kern="0" dirty="0">
                <a:solidFill>
                  <a:srgbClr val="222222"/>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O que as pessoas estão fazendo?</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000" kern="0" dirty="0">
                <a:solidFill>
                  <a:srgbClr val="222222"/>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0" dirty="0">
                <a:solidFill>
                  <a:srgbClr val="222222"/>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c) Em que lugar se encontram? Descreva-o.</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000" kern="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b="1" kern="0" dirty="0">
                <a:effectLst/>
                <a:latin typeface="Arial Narrow" panose="020B0606020202030204" pitchFamily="34" charset="0"/>
                <a:ea typeface="Times New Roman" panose="02020603050405020304" pitchFamily="18" charset="0"/>
                <a:cs typeface="Arial" panose="020B0604020202020204" pitchFamily="34" charset="0"/>
              </a:rPr>
              <a:t>5</a:t>
            </a:r>
            <a:r>
              <a:rPr lang="pt-BR" sz="2250" kern="0" dirty="0">
                <a:effectLst/>
                <a:latin typeface="Arial Narrow" panose="020B0606020202030204" pitchFamily="34" charset="0"/>
                <a:ea typeface="Times New Roman" panose="02020603050405020304" pitchFamily="18" charset="0"/>
                <a:cs typeface="Arial" panose="020B0604020202020204" pitchFamily="34" charset="0"/>
              </a:rPr>
              <a:t>. </a:t>
            </a:r>
            <a:r>
              <a:rPr lang="pt-BR" sz="2250" kern="100" dirty="0">
                <a:solidFill>
                  <a:srgbClr val="212529"/>
                </a:solidFill>
                <a:effectLst/>
                <a:highlight>
                  <a:srgbClr val="FFFFFF"/>
                </a:highlight>
                <a:latin typeface="Arial Narrow" panose="020B0606020202030204" pitchFamily="34" charset="0"/>
                <a:ea typeface="Calibri" panose="020F0502020204030204" pitchFamily="34" charset="0"/>
                <a:cs typeface="Segoe UI" panose="020B0502040204020203" pitchFamily="34" charset="0"/>
              </a:rPr>
              <a:t>A charge apresenta como principal característica a </a:t>
            </a:r>
            <a:r>
              <a:rPr lang="pt-BR" sz="2250" b="1" kern="100" dirty="0">
                <a:solidFill>
                  <a:srgbClr val="212529"/>
                </a:solidFill>
                <a:effectLst/>
                <a:highlight>
                  <a:srgbClr val="FFFFFF"/>
                </a:highlight>
                <a:latin typeface="Arial Narrow" panose="020B0606020202030204" pitchFamily="34" charset="0"/>
                <a:ea typeface="Calibri" panose="020F0502020204030204" pitchFamily="34" charset="0"/>
                <a:cs typeface="Segoe UI" panose="020B0502040204020203" pitchFamily="34" charset="0"/>
              </a:rPr>
              <a:t>presença de elementos críticos, como a ironia e a sátira</a:t>
            </a:r>
            <a:r>
              <a:rPr lang="pt-BR" sz="2250" kern="100" dirty="0">
                <a:solidFill>
                  <a:srgbClr val="212529"/>
                </a:solidFill>
                <a:effectLst/>
                <a:highlight>
                  <a:srgbClr val="FFFFFF"/>
                </a:highlight>
                <a:latin typeface="Arial Narrow" panose="020B0606020202030204" pitchFamily="34" charset="0"/>
                <a:ea typeface="Calibri" panose="020F0502020204030204" pitchFamily="34" charset="0"/>
                <a:cs typeface="Segoe UI" panose="020B0502040204020203" pitchFamily="34" charset="0"/>
              </a:rPr>
              <a:t>, acerca de determinada pessoa ou acontecimento. Dessa forma, q</a:t>
            </a: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ual o assunto da charge </a:t>
            </a:r>
            <a:r>
              <a:rPr lang="pt-BR" sz="2250" kern="100" dirty="0">
                <a:solidFill>
                  <a:srgbClr val="000000"/>
                </a:solidFill>
                <a:effectLst/>
                <a:highlight>
                  <a:srgbClr val="FFFFFF"/>
                </a:highlight>
                <a:latin typeface="Arial Narrow" panose="020B0606020202030204" pitchFamily="34" charset="0"/>
                <a:ea typeface="Calibri" panose="020F0502020204030204" pitchFamily="34" charset="0"/>
                <a:cs typeface="Helvetica" panose="020B0604020202020204" pitchFamily="34" charset="0"/>
              </a:rPr>
              <a:t>(Texto II)</a:t>
            </a: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a:t>
            </a:r>
          </a:p>
        </p:txBody>
      </p:sp>
      <p:sp>
        <p:nvSpPr>
          <p:cNvPr id="5" name="CaixaDeTexto 4">
            <a:extLst>
              <a:ext uri="{FF2B5EF4-FFF2-40B4-BE49-F238E27FC236}">
                <a16:creationId xmlns:a16="http://schemas.microsoft.com/office/drawing/2014/main" id="{D4A9A67C-CD6B-5367-1B51-D388B19FE17F}"/>
              </a:ext>
            </a:extLst>
          </p:cNvPr>
          <p:cNvSpPr txBox="1"/>
          <p:nvPr/>
        </p:nvSpPr>
        <p:spPr>
          <a:xfrm>
            <a:off x="286871" y="5744514"/>
            <a:ext cx="11636187" cy="800219"/>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6</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Suporte ou portador é o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meio físico ou virtual que serve de base para a materialização de um texto</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As charges são publicadas em qual(</a:t>
            </a:r>
            <a:r>
              <a:rPr lang="pt-BR" sz="2300" kern="100" dirty="0" err="1">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is</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suporte(s)?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633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9A349D28-D309-342A-0EF4-1E479F0DDD2B}"/>
              </a:ext>
            </a:extLst>
          </p:cNvPr>
          <p:cNvGraphicFramePr>
            <a:graphicFrameLocks noGrp="1"/>
          </p:cNvGraphicFramePr>
          <p:nvPr>
            <p:extLst>
              <p:ext uri="{D42A27DB-BD31-4B8C-83A1-F6EECF244321}">
                <p14:modId xmlns:p14="http://schemas.microsoft.com/office/powerpoint/2010/main" val="92827431"/>
              </p:ext>
            </p:extLst>
          </p:nvPr>
        </p:nvGraphicFramePr>
        <p:xfrm>
          <a:off x="362857" y="756819"/>
          <a:ext cx="11423759" cy="412963"/>
        </p:xfrm>
        <a:graphic>
          <a:graphicData uri="http://schemas.openxmlformats.org/drawingml/2006/table">
            <a:tbl>
              <a:tblPr firstRow="1" firstCol="1" bandRow="1"/>
              <a:tblGrid>
                <a:gridCol w="11423759">
                  <a:extLst>
                    <a:ext uri="{9D8B030D-6E8A-4147-A177-3AD203B41FA5}">
                      <a16:colId xmlns:a16="http://schemas.microsoft.com/office/drawing/2014/main" val="752875241"/>
                    </a:ext>
                  </a:extLst>
                </a:gridCol>
              </a:tblGrid>
              <a:tr h="412963">
                <a:tc>
                  <a:txBody>
                    <a:bodyPr/>
                    <a:lstStyle/>
                    <a:p>
                      <a:pPr algn="ctr">
                        <a:lnSpc>
                          <a:spcPct val="115000"/>
                        </a:lnSpc>
                        <a:spcAft>
                          <a:spcPts val="800"/>
                        </a:spcAft>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5C2FF"/>
                    </a:solidFill>
                  </a:tcPr>
                </a:tc>
                <a:extLst>
                  <a:ext uri="{0D108BD9-81ED-4DB2-BD59-A6C34878D82A}">
                    <a16:rowId xmlns:a16="http://schemas.microsoft.com/office/drawing/2014/main" val="422960233"/>
                  </a:ext>
                </a:extLst>
              </a:tr>
            </a:tbl>
          </a:graphicData>
        </a:graphic>
      </p:graphicFrame>
      <p:sp>
        <p:nvSpPr>
          <p:cNvPr id="3" name="Rectangle 1">
            <a:extLst>
              <a:ext uri="{FF2B5EF4-FFF2-40B4-BE49-F238E27FC236}">
                <a16:creationId xmlns:a16="http://schemas.microsoft.com/office/drawing/2014/main" id="{735A255D-0399-BE1F-2A12-A282065F32BC}"/>
              </a:ext>
            </a:extLst>
          </p:cNvPr>
          <p:cNvSpPr>
            <a:spLocks noChangeArrowheads="1"/>
          </p:cNvSpPr>
          <p:nvPr/>
        </p:nvSpPr>
        <p:spPr bwMode="auto">
          <a:xfrm>
            <a:off x="-472073" y="483112"/>
            <a:ext cx="19109550" cy="960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F21F58FA-5581-678F-5FBE-7A38A76FB437}"/>
              </a:ext>
            </a:extLst>
          </p:cNvPr>
          <p:cNvSpPr txBox="1"/>
          <p:nvPr/>
        </p:nvSpPr>
        <p:spPr>
          <a:xfrm>
            <a:off x="362857" y="1256777"/>
            <a:ext cx="13494657" cy="489301"/>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Ampliando os conhecimentos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93E8776C-B3A1-1FF3-99BB-AB35F44C70E9}"/>
              </a:ext>
            </a:extLst>
          </p:cNvPr>
          <p:cNvSpPr txBox="1"/>
          <p:nvPr/>
        </p:nvSpPr>
        <p:spPr>
          <a:xfrm>
            <a:off x="362857" y="1935370"/>
            <a:ext cx="11423758" cy="3817648"/>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7</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charge é um gênero que é usada para denunciar e criticar as mais diversas situações do cotidiano. Desse modo, a</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crítica social a que a charge (Texto II) apresenta se deve a qual fato?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highlight>
                  <a:srgbClr val="FFFFFF"/>
                </a:highlight>
                <a:latin typeface="Arial Narrow" panose="020B0606020202030204" pitchFamily="34" charset="0"/>
                <a:ea typeface="Calibri" panose="020F0502020204030204" pitchFamily="34" charset="0"/>
                <a:cs typeface="Helvetica" panose="020B060402020202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Helvetica" panose="020B0604020202020204" pitchFamily="34" charset="0"/>
              </a:rPr>
              <a:t>8</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Helvetica" panose="020B0604020202020204" pitchFamily="34" charset="0"/>
              </a:rPr>
              <a:t>. O boato é uma </a:t>
            </a:r>
            <a:r>
              <a:rPr lang="pt-BR" sz="2300" kern="100" dirty="0">
                <a:solidFill>
                  <a:srgbClr val="1F1F1F"/>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notícia de fonte desconhecida, muitas vezes infundada, que se divulga entre o público.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 charge (Texto II) faz referência a um fenômeno da atualidade que pode ser associado ao(à)</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200025" algn="l"/>
              </a:tabLst>
            </a:pPr>
            <a:r>
              <a:rPr lang="pt-BR" sz="500" dirty="0">
                <a:effectLst/>
                <a:highlight>
                  <a:srgbClr val="FFFFFF"/>
                </a:highlight>
                <a:latin typeface="Arial Narrow" panose="020B0606020202030204" pitchFamily="34" charset="0"/>
                <a:ea typeface="Calibri" panose="020F0502020204030204" pitchFamily="34" charset="0"/>
              </a:rPr>
              <a:t> </a:t>
            </a:r>
            <a:endParaRPr lang="pt-BR" sz="500" dirty="0">
              <a:effectLst/>
              <a:latin typeface="Calibri" panose="020F0502020204030204" pitchFamily="34" charset="0"/>
              <a:ea typeface="Calibri" panose="020F0502020204030204" pitchFamily="34" charset="0"/>
            </a:endParaRPr>
          </a:p>
          <a:p>
            <a:pPr algn="just">
              <a:lnSpc>
                <a:spcPct val="115000"/>
              </a:lnSpc>
              <a:tabLst>
                <a:tab pos="200025" algn="l"/>
              </a:tabLst>
            </a:pPr>
            <a:r>
              <a:rPr lang="pt-BR" sz="2300" dirty="0">
                <a:solidFill>
                  <a:srgbClr val="000000"/>
                </a:solidFill>
                <a:effectLst/>
                <a:highlight>
                  <a:srgbClr val="FFFFFF"/>
                </a:highlight>
                <a:latin typeface="Arial Narrow" panose="020B0606020202030204" pitchFamily="34" charset="0"/>
                <a:ea typeface="Calibri" panose="020F0502020204030204" pitchFamily="34" charset="0"/>
              </a:rPr>
              <a:t>(A) circulação de Fake News em redes sociais.</a:t>
            </a:r>
            <a:endParaRPr lang="pt-BR" sz="2300" dirty="0">
              <a:effectLst/>
              <a:latin typeface="Calibri" panose="020F0502020204030204" pitchFamily="34" charset="0"/>
              <a:ea typeface="Calibri" panose="020F0502020204030204" pitchFamily="34" charset="0"/>
            </a:endParaRPr>
          </a:p>
          <a:p>
            <a:pPr algn="just">
              <a:lnSpc>
                <a:spcPct val="115000"/>
              </a:lnSpc>
              <a:tabLst>
                <a:tab pos="200025" algn="l"/>
              </a:tabLst>
            </a:pPr>
            <a:r>
              <a:rPr lang="pt-BR" sz="2300" dirty="0">
                <a:solidFill>
                  <a:srgbClr val="000000"/>
                </a:solidFill>
                <a:effectLst/>
                <a:highlight>
                  <a:srgbClr val="FFFFFF"/>
                </a:highlight>
                <a:latin typeface="Arial Narrow" panose="020B0606020202030204" pitchFamily="34" charset="0"/>
                <a:ea typeface="Calibri" panose="020F0502020204030204" pitchFamily="34" charset="0"/>
              </a:rPr>
              <a:t>(B) aumento constante de usuários do WhatsApp.</a:t>
            </a:r>
            <a:endParaRPr lang="pt-BR" sz="2300" dirty="0">
              <a:effectLst/>
              <a:latin typeface="Calibri" panose="020F0502020204030204" pitchFamily="34" charset="0"/>
              <a:ea typeface="Calibri" panose="020F0502020204030204" pitchFamily="34" charset="0"/>
            </a:endParaRPr>
          </a:p>
          <a:p>
            <a:pPr algn="just">
              <a:lnSpc>
                <a:spcPct val="115000"/>
              </a:lnSpc>
              <a:tabLst>
                <a:tab pos="200025" algn="l"/>
              </a:tabLst>
            </a:pPr>
            <a:r>
              <a:rPr lang="pt-BR" sz="2300" dirty="0">
                <a:solidFill>
                  <a:srgbClr val="000000"/>
                </a:solidFill>
                <a:effectLst/>
                <a:highlight>
                  <a:srgbClr val="FFFFFF"/>
                </a:highlight>
                <a:latin typeface="Arial Narrow" panose="020B0606020202030204" pitchFamily="34" charset="0"/>
                <a:ea typeface="Calibri" panose="020F0502020204030204" pitchFamily="34" charset="0"/>
              </a:rPr>
              <a:t>(C) posicionamento crítico de usuários de redes sociais.</a:t>
            </a:r>
            <a:endParaRPr lang="pt-BR" sz="2300" dirty="0">
              <a:effectLst/>
              <a:latin typeface="Calibri" panose="020F0502020204030204" pitchFamily="34" charset="0"/>
              <a:ea typeface="Calibri" panose="020F0502020204030204" pitchFamily="34" charset="0"/>
            </a:endParaRPr>
          </a:p>
          <a:p>
            <a:pPr algn="just">
              <a:lnSpc>
                <a:spcPct val="115000"/>
              </a:lnSpc>
              <a:tabLst>
                <a:tab pos="200025" algn="l"/>
              </a:tabLst>
            </a:pPr>
            <a:r>
              <a:rPr lang="pt-BR" sz="2300" dirty="0">
                <a:solidFill>
                  <a:srgbClr val="000000"/>
                </a:solidFill>
                <a:effectLst/>
                <a:highlight>
                  <a:srgbClr val="FFFFFF"/>
                </a:highlight>
                <a:latin typeface="Arial Narrow" panose="020B0606020202030204" pitchFamily="34" charset="0"/>
                <a:ea typeface="Calibri" panose="020F0502020204030204" pitchFamily="34" charset="0"/>
              </a:rPr>
              <a:t>(D) baixo número de mensagens no aplicativo do WhatsApp.</a:t>
            </a:r>
            <a:endParaRPr lang="pt-BR" sz="23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5284122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735A255D-0399-BE1F-2A12-A282065F32BC}"/>
              </a:ext>
            </a:extLst>
          </p:cNvPr>
          <p:cNvSpPr>
            <a:spLocks noChangeArrowheads="1"/>
          </p:cNvSpPr>
          <p:nvPr/>
        </p:nvSpPr>
        <p:spPr bwMode="auto">
          <a:xfrm>
            <a:off x="-472073" y="483112"/>
            <a:ext cx="19109550" cy="960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8" name="CaixaDeTexto 7">
            <a:extLst>
              <a:ext uri="{FF2B5EF4-FFF2-40B4-BE49-F238E27FC236}">
                <a16:creationId xmlns:a16="http://schemas.microsoft.com/office/drawing/2014/main" id="{BCA8CC2B-A75F-9C9B-591D-11F7B13F4B89}"/>
              </a:ext>
            </a:extLst>
          </p:cNvPr>
          <p:cNvSpPr txBox="1"/>
          <p:nvPr/>
        </p:nvSpPr>
        <p:spPr>
          <a:xfrm>
            <a:off x="503853" y="963301"/>
            <a:ext cx="11215396" cy="4224683"/>
          </a:xfrm>
          <a:prstGeom prst="rect">
            <a:avLst/>
          </a:prstGeom>
          <a:noFill/>
        </p:spPr>
        <p:txBody>
          <a:bodyPr wrap="square">
            <a:spAutoFit/>
          </a:bodyPr>
          <a:lstStyle/>
          <a:p>
            <a:pPr>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9</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gênero textual charge alia palavras a imagens para construir os sentidos do texto. Que elementos da charge (Texto II) são essenciais à sua compreensão e produção de sentido?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10</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pontuação, além de demarcar unidades de sentido, garante expressividade ao texto, provocando efeitos de sentido diversos. Assim, no texto II, ao observar a expressão da pessoa e a sua fala “Pode encher de boatos!”, o ponto de exclamação sugere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5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5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apatia.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indignação.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curiosidade.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desconfiança.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717406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A5C0329-7021-9732-9A79-314E3C6E9C74}"/>
              </a:ext>
            </a:extLst>
          </p:cNvPr>
          <p:cNvSpPr txBox="1"/>
          <p:nvPr/>
        </p:nvSpPr>
        <p:spPr>
          <a:xfrm>
            <a:off x="433872" y="893238"/>
            <a:ext cx="11266715" cy="5498749"/>
          </a:xfrm>
          <a:prstGeom prst="rect">
            <a:avLst/>
          </a:prstGeom>
          <a:noFill/>
        </p:spPr>
        <p:txBody>
          <a:bodyPr wrap="square">
            <a:spAutoFit/>
          </a:bodyPr>
          <a:lstStyle/>
          <a:p>
            <a:pPr algn="just">
              <a:lnSpc>
                <a:spcPct val="115000"/>
              </a:lnSpc>
            </a:pP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11</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Em relação ao gênero charge, marque (</a:t>
            </a: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V</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verdadeiro ou (</a:t>
            </a: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F</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falso.</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5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5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 As charges apresentam uma linguagem permeada pelo bom humor, aliando as linguagens verbal e não verbal para a construção de sentidos do texto.</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 Na charge, a linguagem verbal é o elemento principal para o seu entendimento.</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 A charge é comumente utilizada com a intenção de tecer críticas políticas e sociais, sempre preservando como traço predominante o humor.</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R="88900" algn="just">
              <a:lnSpc>
                <a:spcPct val="115000"/>
              </a:lnSpc>
            </a:pP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  ) Predominância da linguagem figurada, ou seja, geralmente utiliza-se de metáforas e termos literários.</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 As charges não podem ser consideradas como gêneros textuais, visto que a linguagem não verbal é a linguagem predominante.</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O gênero textual charge retrata acontecimentos contemporâneos.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solidFill>
                  <a:srgbClr val="222222"/>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12</a:t>
            </a:r>
            <a:r>
              <a:rPr lang="pt-BR" sz="2300" kern="100" dirty="0">
                <a:solidFill>
                  <a:srgbClr val="222222"/>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 Você acha que essa onda de notícias falsas (fake News) por aplicativo ainda persiste? Explique.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646371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9485D-9CB2-2D9F-07ED-5185039B5D0B}"/>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6752BFE9-9012-A1FF-93E0-6E767CB8B15F}"/>
              </a:ext>
            </a:extLst>
          </p:cNvPr>
          <p:cNvGraphicFramePr>
            <a:graphicFrameLocks noGrp="1"/>
          </p:cNvGraphicFramePr>
          <p:nvPr>
            <p:extLst>
              <p:ext uri="{D42A27DB-BD31-4B8C-83A1-F6EECF244321}">
                <p14:modId xmlns:p14="http://schemas.microsoft.com/office/powerpoint/2010/main" val="1701835190"/>
              </p:ext>
            </p:extLst>
          </p:nvPr>
        </p:nvGraphicFramePr>
        <p:xfrm>
          <a:off x="362857" y="745320"/>
          <a:ext cx="11466286" cy="376746"/>
        </p:xfrm>
        <a:graphic>
          <a:graphicData uri="http://schemas.openxmlformats.org/drawingml/2006/table">
            <a:tbl>
              <a:tblPr firstRow="1" firstCol="1" bandRow="1"/>
              <a:tblGrid>
                <a:gridCol w="11466286">
                  <a:extLst>
                    <a:ext uri="{9D8B030D-6E8A-4147-A177-3AD203B41FA5}">
                      <a16:colId xmlns:a16="http://schemas.microsoft.com/office/drawing/2014/main" val="3003178726"/>
                    </a:ext>
                  </a:extLst>
                </a:gridCol>
              </a:tblGrid>
              <a:tr h="310460">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7FF"/>
                    </a:solidFill>
                  </a:tcPr>
                </a:tc>
                <a:extLst>
                  <a:ext uri="{0D108BD9-81ED-4DB2-BD59-A6C34878D82A}">
                    <a16:rowId xmlns:a16="http://schemas.microsoft.com/office/drawing/2014/main" val="8551435"/>
                  </a:ext>
                </a:extLst>
              </a:tr>
            </a:tbl>
          </a:graphicData>
        </a:graphic>
      </p:graphicFrame>
      <p:sp>
        <p:nvSpPr>
          <p:cNvPr id="5" name="Rectangle 1">
            <a:extLst>
              <a:ext uri="{FF2B5EF4-FFF2-40B4-BE49-F238E27FC236}">
                <a16:creationId xmlns:a16="http://schemas.microsoft.com/office/drawing/2014/main" id="{C2DDC678-7C46-4F4D-9100-C62EED78B784}"/>
              </a:ext>
            </a:extLst>
          </p:cNvPr>
          <p:cNvSpPr>
            <a:spLocks noChangeArrowheads="1"/>
          </p:cNvSpPr>
          <p:nvPr/>
        </p:nvSpPr>
        <p:spPr bwMode="auto">
          <a:xfrm>
            <a:off x="1594304" y="333136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CaixaDeTexto 6">
            <a:extLst>
              <a:ext uri="{FF2B5EF4-FFF2-40B4-BE49-F238E27FC236}">
                <a16:creationId xmlns:a16="http://schemas.microsoft.com/office/drawing/2014/main" id="{5EFBE549-E2CE-DF74-920C-77EC37B6DF09}"/>
              </a:ext>
            </a:extLst>
          </p:cNvPr>
          <p:cNvSpPr txBox="1"/>
          <p:nvPr/>
        </p:nvSpPr>
        <p:spPr>
          <a:xfrm>
            <a:off x="362857" y="1160450"/>
            <a:ext cx="11466286" cy="461665"/>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Sistematizando os conhecimentos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FA58A8D9-646E-D100-C73D-21858F8CF549}"/>
              </a:ext>
            </a:extLst>
          </p:cNvPr>
          <p:cNvSpPr txBox="1"/>
          <p:nvPr/>
        </p:nvSpPr>
        <p:spPr>
          <a:xfrm>
            <a:off x="362856" y="1622115"/>
            <a:ext cx="11466285" cy="923330"/>
          </a:xfrm>
          <a:prstGeom prst="rect">
            <a:avLst/>
          </a:prstGeom>
          <a:noFill/>
        </p:spPr>
        <p:txBody>
          <a:bodyPr wrap="square">
            <a:spAutoFit/>
          </a:bodyPr>
          <a:lstStyle/>
          <a:p>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Leia o texto a seguir.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800" kern="100" dirty="0">
                <a:solidFill>
                  <a:srgbClr val="666666"/>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b="1" kern="100" dirty="0">
                <a:effectLst/>
                <a:latin typeface="Arial Narrow" panose="020B0606020202030204" pitchFamily="34" charset="0"/>
                <a:ea typeface="Times New Roman" panose="02020603050405020304" pitchFamily="18" charset="0"/>
                <a:cs typeface="Arial" panose="020B0604020202020204" pitchFamily="34" charset="0"/>
              </a:rPr>
              <a:t>Texto III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m 5" descr="Diagrama&#10;&#10;Descrição gerada automaticamente">
            <a:extLst>
              <a:ext uri="{FF2B5EF4-FFF2-40B4-BE49-F238E27FC236}">
                <a16:creationId xmlns:a16="http://schemas.microsoft.com/office/drawing/2014/main" id="{807A2D7E-5ECB-124B-5329-0270599E32EE}"/>
              </a:ext>
            </a:extLst>
          </p:cNvPr>
          <p:cNvPicPr>
            <a:picLocks noChangeAspect="1"/>
          </p:cNvPicPr>
          <p:nvPr/>
        </p:nvPicPr>
        <p:blipFill rotWithShape="1">
          <a:blip r:embed="rId2">
            <a:extLst>
              <a:ext uri="{28A0092B-C50C-407E-A947-70E740481C1C}">
                <a14:useLocalDpi xmlns:a14="http://schemas.microsoft.com/office/drawing/2010/main" val="0"/>
              </a:ext>
            </a:extLst>
          </a:blip>
          <a:srcRect t="-1" b="22280"/>
          <a:stretch/>
        </p:blipFill>
        <p:spPr bwMode="auto">
          <a:xfrm>
            <a:off x="362856" y="2578894"/>
            <a:ext cx="5843268" cy="3533786"/>
          </a:xfrm>
          <a:prstGeom prst="rect">
            <a:avLst/>
          </a:prstGeom>
          <a:noFill/>
          <a:ln>
            <a:noFill/>
          </a:ln>
          <a:extLst>
            <a:ext uri="{53640926-AAD7-44D8-BBD7-CCE9431645EC}">
              <a14:shadowObscured xmlns:a14="http://schemas.microsoft.com/office/drawing/2010/main"/>
            </a:ext>
          </a:extLst>
        </p:spPr>
      </p:pic>
      <p:sp>
        <p:nvSpPr>
          <p:cNvPr id="10" name="CaixaDeTexto 9">
            <a:extLst>
              <a:ext uri="{FF2B5EF4-FFF2-40B4-BE49-F238E27FC236}">
                <a16:creationId xmlns:a16="http://schemas.microsoft.com/office/drawing/2014/main" id="{D264BCF3-8753-DB85-A5B2-F5A4796D7E8E}"/>
              </a:ext>
            </a:extLst>
          </p:cNvPr>
          <p:cNvSpPr txBox="1"/>
          <p:nvPr/>
        </p:nvSpPr>
        <p:spPr>
          <a:xfrm>
            <a:off x="362856" y="6186104"/>
            <a:ext cx="5843268" cy="400110"/>
          </a:xfrm>
          <a:prstGeom prst="rect">
            <a:avLst/>
          </a:prstGeom>
          <a:noFill/>
        </p:spPr>
        <p:txBody>
          <a:bodyPr wrap="square">
            <a:spAutoFit/>
          </a:bodyPr>
          <a:lstStyle/>
          <a:p>
            <a:pPr marR="90170"/>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https://estudaquepassa.com.br/concursos/</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questoes?topics</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=100&amp;page=1308. Acesso em: 10 mar. de 2024.</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CaixaDeTexto 11">
            <a:extLst>
              <a:ext uri="{FF2B5EF4-FFF2-40B4-BE49-F238E27FC236}">
                <a16:creationId xmlns:a16="http://schemas.microsoft.com/office/drawing/2014/main" id="{BAB55496-AE26-8C34-EDB1-3886AD8526BA}"/>
              </a:ext>
            </a:extLst>
          </p:cNvPr>
          <p:cNvSpPr txBox="1"/>
          <p:nvPr/>
        </p:nvSpPr>
        <p:spPr>
          <a:xfrm>
            <a:off x="6419462" y="2481206"/>
            <a:ext cx="5409680" cy="3729162"/>
          </a:xfrm>
          <a:prstGeom prst="rect">
            <a:avLst/>
          </a:prstGeom>
          <a:noFill/>
        </p:spPr>
        <p:txBody>
          <a:bodyPr wrap="square">
            <a:spAutoFit/>
          </a:bodyPr>
          <a:lstStyle/>
          <a:p>
            <a:pPr algn="just">
              <a:lnSpc>
                <a:spcPct val="115000"/>
              </a:lnSpc>
            </a:pP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13</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 charge é um gênero textual que integra palavra e imagem, fazendo-se uso da linguagem verbal e não verbal. Desse modo, o que o texto III apresenta como recursos visuais?</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14</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Além das linguagens verbal e não verbal, a charge também traz humor e ironia como elementos que constituem esse gênero. Assim, em que consiste o humor na charge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Helvetica" panose="020B0604020202020204" pitchFamily="34" charset="0"/>
              </a:rPr>
              <a:t>(Texto III)</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643294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B2EFDBE4-2721-5820-1B52-7A1B00D88FE7}"/>
              </a:ext>
            </a:extLst>
          </p:cNvPr>
          <p:cNvSpPr>
            <a:spLocks noChangeArrowheads="1"/>
          </p:cNvSpPr>
          <p:nvPr/>
        </p:nvSpPr>
        <p:spPr bwMode="auto">
          <a:xfrm>
            <a:off x="161819" y="3420694"/>
            <a:ext cx="14698542" cy="620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8DBBE9F1-3590-378E-72C9-F1E2288FF6FD}"/>
              </a:ext>
            </a:extLst>
          </p:cNvPr>
          <p:cNvSpPr txBox="1"/>
          <p:nvPr/>
        </p:nvSpPr>
        <p:spPr>
          <a:xfrm>
            <a:off x="441649" y="1086595"/>
            <a:ext cx="11308702" cy="4684809"/>
          </a:xfrm>
          <a:prstGeom prst="rect">
            <a:avLst/>
          </a:prstGeom>
          <a:noFill/>
        </p:spPr>
        <p:txBody>
          <a:bodyPr wrap="square">
            <a:spAutoFit/>
          </a:bodyPr>
          <a:lstStyle/>
          <a:p>
            <a:pPr algn="just">
              <a:lnSpc>
                <a:spcPct val="115000"/>
              </a:lnSpc>
            </a:pP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15</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As palavras, conforme o contexto em que são empregadas, podem assumir diferentes significados além do valor denotativo que elas têm. Desse modo, ao observar as falas na charge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Helvetica" panose="020B0604020202020204" pitchFamily="34" charset="0"/>
              </a:rPr>
              <a:t>(Texto III)</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o verbo "mudar" foi empregado com o mesmo significado? Justifique.</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dirty="0">
                <a:solidFill>
                  <a:srgbClr val="000000"/>
                </a:solidFill>
                <a:effectLst/>
                <a:highlight>
                  <a:srgbClr val="FFFFFF"/>
                </a:highlight>
                <a:latin typeface="Arial Narrow" panose="020B0606020202030204" pitchFamily="34" charset="0"/>
                <a:ea typeface="Times New Roman" panose="02020603050405020304" pitchFamily="18" charset="0"/>
              </a:rPr>
              <a:t>16</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 Os sinais de pontuação contribuem para expressar efeitos de sentidos que o(a) autor(a) deseja provocar nos(as) leitores(as). No t</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exto III, no </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trecho “Vamos ter que mudar?” o ponto de interrogação (?) foi usado para</a:t>
            </a:r>
            <a:endParaRPr lang="pt-BR" sz="2300" dirty="0">
              <a:effectLst/>
              <a:highlight>
                <a:srgbClr val="FFFFFF"/>
              </a:highlight>
              <a:latin typeface="Times New Roman" panose="02020603050405020304" pitchFamily="18" charset="0"/>
              <a:ea typeface="Times New Roman" panose="02020603050405020304" pitchFamily="18" charset="0"/>
            </a:endParaRPr>
          </a:p>
          <a:p>
            <a:pPr marL="90170" algn="just">
              <a:lnSpc>
                <a:spcPct val="115000"/>
              </a:lnSpc>
            </a:pPr>
            <a:r>
              <a:rPr lang="pt-BR" sz="800" dirty="0">
                <a:effectLst/>
                <a:highlight>
                  <a:srgbClr val="FFFFFF"/>
                </a:highlight>
                <a:latin typeface="Arial Narrow" panose="020B0606020202030204" pitchFamily="34" charset="0"/>
                <a:ea typeface="Times New Roman" panose="02020603050405020304" pitchFamily="18" charset="0"/>
              </a:rPr>
              <a:t> </a:t>
            </a:r>
            <a:endParaRPr lang="pt-BR" sz="800" dirty="0">
              <a:effectLst/>
              <a:highlight>
                <a:srgbClr val="FFFFFF"/>
              </a:highlight>
              <a:latin typeface="Times New Roman" panose="02020603050405020304" pitchFamily="18" charset="0"/>
              <a:ea typeface="Times New Roman" panose="02020603050405020304" pitchFamily="18" charset="0"/>
            </a:endParaRPr>
          </a:p>
          <a:p>
            <a:pPr algn="just">
              <a:lnSpc>
                <a:spcPct val="115000"/>
              </a:lnSpc>
            </a:pP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(A) demonstrar alegria.</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lnSpc>
                <a:spcPct val="115000"/>
              </a:lnSpc>
            </a:pP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(B) indicar uma surpresa.</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lnSpc>
                <a:spcPct val="115000"/>
              </a:lnSpc>
            </a:pP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(C) revelar um entusiasmo.</a:t>
            </a:r>
            <a:endParaRPr lang="pt-BR" sz="2300" dirty="0">
              <a:effectLst/>
              <a:highlight>
                <a:srgbClr val="FFFFFF"/>
              </a:highlight>
              <a:latin typeface="Times New Roman" panose="02020603050405020304" pitchFamily="18" charset="0"/>
              <a:ea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t>
            </a:r>
            <a:r>
              <a:rPr lang="pt-BR" sz="2300" kern="100" dirty="0">
                <a:effectLst/>
                <a:latin typeface="Arial Narrow" panose="020B0606020202030204" pitchFamily="34" charset="0"/>
                <a:ea typeface="Calibri" panose="020F0502020204030204" pitchFamily="34" charset="0"/>
                <a:cs typeface="Calibri" panose="020F0502020204030204" pitchFamily="34" charset="0"/>
              </a:rPr>
              <a:t>estimular uma reflexão.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402587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B2EFDBE4-2721-5820-1B52-7A1B00D88FE7}"/>
              </a:ext>
            </a:extLst>
          </p:cNvPr>
          <p:cNvSpPr>
            <a:spLocks noChangeArrowheads="1"/>
          </p:cNvSpPr>
          <p:nvPr/>
        </p:nvSpPr>
        <p:spPr bwMode="auto">
          <a:xfrm>
            <a:off x="161819" y="3420694"/>
            <a:ext cx="14698542" cy="620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D4CC1C33-C42A-93EA-771F-6A5FCBCD989E}"/>
              </a:ext>
            </a:extLst>
          </p:cNvPr>
          <p:cNvSpPr txBox="1"/>
          <p:nvPr/>
        </p:nvSpPr>
        <p:spPr>
          <a:xfrm>
            <a:off x="447869" y="1244766"/>
            <a:ext cx="11271379" cy="2532296"/>
          </a:xfrm>
          <a:prstGeom prst="rect">
            <a:avLst/>
          </a:prstGeom>
          <a:noFill/>
        </p:spPr>
        <p:txBody>
          <a:bodyPr wrap="square">
            <a:spAutoFit/>
          </a:bodyPr>
          <a:lstStyle/>
          <a:p>
            <a:pPr algn="just">
              <a:lnSpc>
                <a:spcPct val="115000"/>
              </a:lnSpc>
            </a:pPr>
            <a:r>
              <a:rPr lang="pt-BR" sz="2600" b="1" dirty="0">
                <a:solidFill>
                  <a:srgbClr val="000000"/>
                </a:solidFill>
                <a:effectLst/>
                <a:highlight>
                  <a:srgbClr val="FFFFFF"/>
                </a:highlight>
                <a:latin typeface="Arial Narrow" panose="020B0606020202030204" pitchFamily="34" charset="0"/>
                <a:ea typeface="Times New Roman" panose="02020603050405020304" pitchFamily="18" charset="0"/>
              </a:rPr>
              <a:t>17</a:t>
            </a:r>
            <a:r>
              <a:rPr lang="pt-BR" sz="2600" dirty="0">
                <a:solidFill>
                  <a:srgbClr val="000000"/>
                </a:solidFill>
                <a:effectLst/>
                <a:highlight>
                  <a:srgbClr val="FFFFFF"/>
                </a:highlight>
                <a:latin typeface="Arial Narrow" panose="020B0606020202030204" pitchFamily="34" charset="0"/>
                <a:ea typeface="Times New Roman" panose="02020603050405020304" pitchFamily="18" charset="0"/>
              </a:rPr>
              <a:t>. O assunto do texto III é a/o</a:t>
            </a:r>
            <a:endParaRPr lang="pt-BR" sz="2600" dirty="0">
              <a:effectLst/>
              <a:highlight>
                <a:srgbClr val="FFFFFF"/>
              </a:highlight>
              <a:latin typeface="Times New Roman" panose="02020603050405020304" pitchFamily="18" charset="0"/>
              <a:ea typeface="Times New Roman" panose="02020603050405020304" pitchFamily="18" charset="0"/>
            </a:endParaRPr>
          </a:p>
          <a:p>
            <a:pPr algn="just">
              <a:lnSpc>
                <a:spcPct val="115000"/>
              </a:lnSpc>
            </a:pPr>
            <a:r>
              <a:rPr lang="pt-BR" sz="1000" dirty="0">
                <a:effectLst/>
                <a:highlight>
                  <a:srgbClr val="FFFFFF"/>
                </a:highlight>
                <a:latin typeface="Arial Narrow" panose="020B0606020202030204" pitchFamily="34" charset="0"/>
                <a:ea typeface="Times New Roman" panose="02020603050405020304" pitchFamily="18" charset="0"/>
              </a:rPr>
              <a:t> </a:t>
            </a:r>
            <a:endParaRPr lang="pt-BR" sz="1000" dirty="0">
              <a:effectLst/>
              <a:highlight>
                <a:srgbClr val="FFFFFF"/>
              </a:highlight>
              <a:latin typeface="Times New Roman" panose="02020603050405020304" pitchFamily="18" charset="0"/>
              <a:ea typeface="Times New Roman" panose="02020603050405020304" pitchFamily="18" charset="0"/>
            </a:endParaRPr>
          </a:p>
          <a:p>
            <a:pPr algn="just">
              <a:lnSpc>
                <a:spcPct val="115000"/>
              </a:lnSpc>
            </a:pPr>
            <a:r>
              <a:rPr lang="pt-BR" sz="2600" dirty="0">
                <a:solidFill>
                  <a:srgbClr val="000000"/>
                </a:solidFill>
                <a:effectLst/>
                <a:highlight>
                  <a:srgbClr val="FFFFFF"/>
                </a:highlight>
                <a:latin typeface="Arial Narrow" panose="020B0606020202030204" pitchFamily="34" charset="0"/>
                <a:ea typeface="Times New Roman" panose="02020603050405020304" pitchFamily="18" charset="0"/>
              </a:rPr>
              <a:t>(A) descarte inadequado do lixo que provoca enchentes.</a:t>
            </a:r>
            <a:endParaRPr lang="pt-BR" sz="2600" dirty="0">
              <a:effectLst/>
              <a:highlight>
                <a:srgbClr val="FFFFFF"/>
              </a:highlight>
              <a:latin typeface="Times New Roman" panose="02020603050405020304" pitchFamily="18" charset="0"/>
              <a:ea typeface="Times New Roman" panose="02020603050405020304" pitchFamily="18" charset="0"/>
            </a:endParaRPr>
          </a:p>
          <a:p>
            <a:pPr algn="just">
              <a:lnSpc>
                <a:spcPct val="115000"/>
              </a:lnSpc>
            </a:pPr>
            <a:r>
              <a:rPr lang="pt-BR" sz="2600" dirty="0">
                <a:solidFill>
                  <a:srgbClr val="000000"/>
                </a:solidFill>
                <a:effectLst/>
                <a:highlight>
                  <a:srgbClr val="FFFFFF"/>
                </a:highlight>
                <a:latin typeface="Arial Narrow" panose="020B0606020202030204" pitchFamily="34" charset="0"/>
                <a:ea typeface="Times New Roman" panose="02020603050405020304" pitchFamily="18" charset="0"/>
              </a:rPr>
              <a:t>(B) qualidade da água quando esta entra em contato com o lixo.</a:t>
            </a:r>
            <a:endParaRPr lang="pt-BR" sz="2600" dirty="0">
              <a:effectLst/>
              <a:highlight>
                <a:srgbClr val="FFFFFF"/>
              </a:highlight>
              <a:latin typeface="Times New Roman" panose="02020603050405020304" pitchFamily="18" charset="0"/>
              <a:ea typeface="Times New Roman" panose="02020603050405020304" pitchFamily="18" charset="0"/>
            </a:endParaRPr>
          </a:p>
          <a:p>
            <a:pPr algn="just">
              <a:lnSpc>
                <a:spcPct val="115000"/>
              </a:lnSpc>
            </a:pPr>
            <a:r>
              <a:rPr lang="pt-BR" sz="2600" dirty="0">
                <a:solidFill>
                  <a:srgbClr val="000000"/>
                </a:solidFill>
                <a:effectLst/>
                <a:highlight>
                  <a:srgbClr val="FFFFFF"/>
                </a:highlight>
                <a:latin typeface="Arial Narrow" panose="020B0606020202030204" pitchFamily="34" charset="0"/>
                <a:ea typeface="Times New Roman" panose="02020603050405020304" pitchFamily="18" charset="0"/>
              </a:rPr>
              <a:t>(C) consumo consciente das coisas que se transformam em lixo.</a:t>
            </a:r>
            <a:endParaRPr lang="pt-BR" sz="2600" dirty="0">
              <a:effectLst/>
              <a:highlight>
                <a:srgbClr val="FFFFFF"/>
              </a:highlight>
              <a:latin typeface="Times New Roman" panose="02020603050405020304" pitchFamily="18" charset="0"/>
              <a:ea typeface="Times New Roman" panose="02020603050405020304" pitchFamily="18" charset="0"/>
            </a:endParaRPr>
          </a:p>
          <a:p>
            <a:pPr algn="just">
              <a:lnSpc>
                <a:spcPct val="115000"/>
              </a:lnSpc>
            </a:pPr>
            <a:r>
              <a:rPr lang="pt-BR" sz="2600" dirty="0">
                <a:solidFill>
                  <a:srgbClr val="000000"/>
                </a:solidFill>
                <a:effectLst/>
                <a:highlight>
                  <a:srgbClr val="FFFFFF"/>
                </a:highlight>
                <a:latin typeface="Arial Narrow" panose="020B0606020202030204" pitchFamily="34" charset="0"/>
                <a:ea typeface="Times New Roman" panose="02020603050405020304" pitchFamily="18" charset="0"/>
              </a:rPr>
              <a:t>(D) aquecimento global provocado pelo acúmulo de lixo nos rios.</a:t>
            </a:r>
            <a:endParaRPr lang="pt-BR" sz="2600" dirty="0">
              <a:effectLst/>
              <a:highlight>
                <a:srgbClr val="FFFFFF"/>
              </a:highligh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508397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28D21A0D-8D36-61CE-94AB-093B676A79DF}"/>
              </a:ext>
            </a:extLst>
          </p:cNvPr>
          <p:cNvGraphicFramePr>
            <a:graphicFrameLocks noGrp="1"/>
          </p:cNvGraphicFramePr>
          <p:nvPr>
            <p:extLst>
              <p:ext uri="{D42A27DB-BD31-4B8C-83A1-F6EECF244321}">
                <p14:modId xmlns:p14="http://schemas.microsoft.com/office/powerpoint/2010/main" val="4179486680"/>
              </p:ext>
            </p:extLst>
          </p:nvPr>
        </p:nvGraphicFramePr>
        <p:xfrm>
          <a:off x="406401" y="784440"/>
          <a:ext cx="11422743" cy="393129"/>
        </p:xfrm>
        <a:graphic>
          <a:graphicData uri="http://schemas.openxmlformats.org/drawingml/2006/table">
            <a:tbl>
              <a:tblPr firstRow="1" firstCol="1" bandRow="1"/>
              <a:tblGrid>
                <a:gridCol w="11422743">
                  <a:extLst>
                    <a:ext uri="{9D8B030D-6E8A-4147-A177-3AD203B41FA5}">
                      <a16:colId xmlns:a16="http://schemas.microsoft.com/office/drawing/2014/main" val="4015443"/>
                    </a:ext>
                  </a:extLst>
                </a:gridCol>
              </a:tblGrid>
              <a:tr h="385282">
                <a:tc>
                  <a:txBody>
                    <a:bodyPr/>
                    <a:lstStyle/>
                    <a:p>
                      <a:pPr algn="ctr">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2430081876"/>
                  </a:ext>
                </a:extLst>
              </a:tr>
            </a:tbl>
          </a:graphicData>
        </a:graphic>
      </p:graphicFrame>
      <p:sp>
        <p:nvSpPr>
          <p:cNvPr id="4" name="CaixaDeTexto 3">
            <a:extLst>
              <a:ext uri="{FF2B5EF4-FFF2-40B4-BE49-F238E27FC236}">
                <a16:creationId xmlns:a16="http://schemas.microsoft.com/office/drawing/2014/main" id="{3F744FB8-8B41-0179-6AF1-4A103165D920}"/>
              </a:ext>
            </a:extLst>
          </p:cNvPr>
          <p:cNvSpPr txBox="1"/>
          <p:nvPr/>
        </p:nvSpPr>
        <p:spPr>
          <a:xfrm>
            <a:off x="406400" y="1177569"/>
            <a:ext cx="11422742" cy="800219"/>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Semana 4</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Contextualizando o gênero, o tema e o campo de atuação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1">
            <a:extLst>
              <a:ext uri="{FF2B5EF4-FFF2-40B4-BE49-F238E27FC236}">
                <a16:creationId xmlns:a16="http://schemas.microsoft.com/office/drawing/2014/main" id="{BD459AAE-D967-32CE-1C76-ED0831CC7C87}"/>
              </a:ext>
            </a:extLst>
          </p:cNvPr>
          <p:cNvSpPr>
            <a:spLocks noChangeArrowheads="1"/>
          </p:cNvSpPr>
          <p:nvPr/>
        </p:nvSpPr>
        <p:spPr bwMode="auto">
          <a:xfrm>
            <a:off x="406400" y="2990418"/>
            <a:ext cx="11335657" cy="87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buClrTx/>
              <a:buSzTx/>
              <a:tabLst/>
            </a:pPr>
            <a:r>
              <a:rPr kumimoji="0" lang="pt-BR" altLang="pt-BR" sz="2300" b="1" i="0" u="none" strike="noStrike" cap="none" normalizeH="0" baseline="0" dirty="0">
                <a:ln>
                  <a:noFill/>
                </a:ln>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1</a:t>
            </a:r>
            <a:r>
              <a:rPr kumimoji="0" lang="pt-BR" altLang="pt-BR" sz="2300" b="0" i="0" u="none" strike="noStrike" cap="none" normalizeH="0" baseline="0" dirty="0">
                <a:ln>
                  <a:noFill/>
                </a:ln>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Antes da leitura dos textos, vamos conversar?</a:t>
            </a:r>
          </a:p>
          <a:p>
            <a:pPr marR="0" lvl="0" algn="just" defTabSz="914400" rtl="0" eaLnBrk="0" fontAlgn="base" latinLnBrk="0" hangingPunct="0">
              <a:buClrTx/>
              <a:buSzTx/>
              <a:tabLst/>
            </a:pPr>
            <a:endParaRPr kumimoji="0" lang="pt-BR" altLang="pt-BR" sz="500" b="0" i="0" u="none" strike="noStrike" cap="none" normalizeH="0" baseline="0" dirty="0">
              <a:ln>
                <a:noFill/>
              </a:ln>
              <a:solidFill>
                <a:schemeClr val="tx1"/>
              </a:solidFill>
              <a:effectLst/>
              <a:latin typeface="Arial Narrow" panose="020B0606020202030204" pitchFamily="34" charset="0"/>
            </a:endParaRPr>
          </a:p>
          <a:p>
            <a:pPr algn="just"/>
            <a:r>
              <a:rPr lang="pt-BR" sz="2300" kern="100" dirty="0">
                <a:solidFill>
                  <a:srgbClr val="282828"/>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Observe as imagens: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2107743D-36E7-FC64-1F5E-172C04A7A080}"/>
              </a:ext>
            </a:extLst>
          </p:cNvPr>
          <p:cNvSpPr txBox="1"/>
          <p:nvPr/>
        </p:nvSpPr>
        <p:spPr>
          <a:xfrm>
            <a:off x="406400" y="2058414"/>
            <a:ext cx="11422742" cy="800219"/>
          </a:xfrm>
          <a:prstGeom prst="rect">
            <a:avLst/>
          </a:prstGeom>
          <a:noFill/>
        </p:spPr>
        <p:txBody>
          <a:bodyPr wrap="square">
            <a:spAutoFit/>
          </a:bodyPr>
          <a:lstStyle/>
          <a:p>
            <a:pPr algn="just" fontAlgn="base"/>
            <a:r>
              <a:rPr lang="pt-BR" sz="2300" b="1" kern="0" dirty="0">
                <a:solidFill>
                  <a:srgbClr val="282828"/>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Caro(a) estudante, é importante ficarmos informados sobre qualquer assunto? Vamos conhecer o gênero textual Infográfico?</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descr="Jornal com foto de homem&#10;&#10;Descrição gerada automaticamente com confiança baixa">
            <a:extLst>
              <a:ext uri="{FF2B5EF4-FFF2-40B4-BE49-F238E27FC236}">
                <a16:creationId xmlns:a16="http://schemas.microsoft.com/office/drawing/2014/main" id="{7263B377-6FE3-30F3-D751-95CC2379C3AC}"/>
              </a:ext>
            </a:extLst>
          </p:cNvPr>
          <p:cNvPicPr>
            <a:picLocks noChangeAspect="1"/>
          </p:cNvPicPr>
          <p:nvPr/>
        </p:nvPicPr>
        <p:blipFill>
          <a:blip r:embed="rId2"/>
          <a:stretch>
            <a:fillRect/>
          </a:stretch>
        </p:blipFill>
        <p:spPr>
          <a:xfrm>
            <a:off x="1041011" y="3948756"/>
            <a:ext cx="4128278" cy="2201748"/>
          </a:xfrm>
          <a:prstGeom prst="rect">
            <a:avLst/>
          </a:prstGeom>
        </p:spPr>
      </p:pic>
      <p:sp>
        <p:nvSpPr>
          <p:cNvPr id="10" name="CaixaDeTexto 9">
            <a:extLst>
              <a:ext uri="{FF2B5EF4-FFF2-40B4-BE49-F238E27FC236}">
                <a16:creationId xmlns:a16="http://schemas.microsoft.com/office/drawing/2014/main" id="{BE5B99A6-057C-8F68-4891-377A3087481B}"/>
              </a:ext>
            </a:extLst>
          </p:cNvPr>
          <p:cNvSpPr txBox="1"/>
          <p:nvPr/>
        </p:nvSpPr>
        <p:spPr>
          <a:xfrm>
            <a:off x="930280" y="5996616"/>
            <a:ext cx="4445518" cy="553998"/>
          </a:xfrm>
          <a:prstGeom prst="rect">
            <a:avLst/>
          </a:prstGeom>
          <a:noFill/>
        </p:spPr>
        <p:txBody>
          <a:bodyPr wrap="square">
            <a:spAutoFit/>
          </a:bodyPr>
          <a:lstStyle/>
          <a:p>
            <a:pPr algn="ctr" fontAlgn="base"/>
            <a:r>
              <a:rPr lang="pt-BR" sz="100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Figura 1</a:t>
            </a:r>
            <a:r>
              <a:rPr lang="pt-BR" sz="10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Infográfico jornalístico.  Fonte: Lima (2008: 80-1).</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1000" dirty="0">
                <a:effectLst/>
                <a:latin typeface="Arial Narrow" panose="020B0606020202030204" pitchFamily="34" charset="0"/>
                <a:ea typeface="Calibri" panose="020F0502020204030204" pitchFamily="34" charset="0"/>
                <a:cs typeface="Times New Roman" panose="02020603050405020304" pitchFamily="18" charset="0"/>
              </a:rPr>
              <a:t>Disponível em: https://revistas.pucsp.br/</a:t>
            </a:r>
            <a:r>
              <a:rPr lang="pt-BR" sz="1000" dirty="0" err="1">
                <a:effectLst/>
                <a:latin typeface="Arial Narrow" panose="020B0606020202030204" pitchFamily="34" charset="0"/>
                <a:ea typeface="Calibri" panose="020F0502020204030204" pitchFamily="34" charset="0"/>
                <a:cs typeface="Times New Roman" panose="02020603050405020304" pitchFamily="18" charset="0"/>
              </a:rPr>
              <a:t>index.php</a:t>
            </a:r>
            <a:r>
              <a:rPr lang="pt-BR" sz="10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000" dirty="0" err="1">
                <a:effectLst/>
                <a:latin typeface="Arial Narrow" panose="020B0606020202030204" pitchFamily="34" charset="0"/>
                <a:ea typeface="Calibri" panose="020F0502020204030204" pitchFamily="34" charset="0"/>
                <a:cs typeface="Times New Roman" panose="02020603050405020304" pitchFamily="18" charset="0"/>
              </a:rPr>
              <a:t>revlael</a:t>
            </a:r>
            <a:r>
              <a:rPr lang="pt-BR" sz="10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000" dirty="0" err="1">
                <a:effectLst/>
                <a:latin typeface="Arial Narrow" panose="020B0606020202030204" pitchFamily="34" charset="0"/>
                <a:ea typeface="Calibri" panose="020F0502020204030204" pitchFamily="34" charset="0"/>
                <a:cs typeface="Times New Roman" panose="02020603050405020304" pitchFamily="18" charset="0"/>
              </a:rPr>
              <a:t>article</a:t>
            </a:r>
            <a:r>
              <a:rPr lang="pt-BR" sz="10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000" dirty="0" err="1">
                <a:effectLst/>
                <a:latin typeface="Arial Narrow" panose="020B0606020202030204" pitchFamily="34" charset="0"/>
                <a:ea typeface="Calibri" panose="020F0502020204030204" pitchFamily="34" charset="0"/>
                <a:cs typeface="Times New Roman" panose="02020603050405020304" pitchFamily="18" charset="0"/>
              </a:rPr>
              <a:t>view</a:t>
            </a:r>
            <a:r>
              <a:rPr lang="pt-BR" sz="1000" dirty="0">
                <a:effectLst/>
                <a:latin typeface="Arial Narrow" panose="020B0606020202030204" pitchFamily="34" charset="0"/>
                <a:ea typeface="Calibri" panose="020F0502020204030204" pitchFamily="34" charset="0"/>
                <a:cs typeface="Times New Roman" panose="02020603050405020304" pitchFamily="18" charset="0"/>
              </a:rPr>
              <a:t>/1905/4357. Acesso em: 6 mar. de 2024.</a:t>
            </a:r>
            <a:endParaRPr lang="pt-BR" sz="1000" dirty="0"/>
          </a:p>
        </p:txBody>
      </p:sp>
      <p:pic>
        <p:nvPicPr>
          <p:cNvPr id="11" name="Imagem 10" descr="Uma imagem contendo Diagrama&#10;&#10;Descrição gerada automaticamente">
            <a:extLst>
              <a:ext uri="{FF2B5EF4-FFF2-40B4-BE49-F238E27FC236}">
                <a16:creationId xmlns:a16="http://schemas.microsoft.com/office/drawing/2014/main" id="{1A451D6A-249A-0E76-E3A2-8A9F94E75BE8}"/>
              </a:ext>
            </a:extLst>
          </p:cNvPr>
          <p:cNvPicPr>
            <a:picLocks noChangeAspect="1"/>
          </p:cNvPicPr>
          <p:nvPr/>
        </p:nvPicPr>
        <p:blipFill>
          <a:blip r:embed="rId3"/>
          <a:stretch>
            <a:fillRect/>
          </a:stretch>
        </p:blipFill>
        <p:spPr>
          <a:xfrm>
            <a:off x="6545716" y="3867580"/>
            <a:ext cx="4017386" cy="2201747"/>
          </a:xfrm>
          <a:prstGeom prst="rect">
            <a:avLst/>
          </a:prstGeom>
        </p:spPr>
      </p:pic>
      <p:sp>
        <p:nvSpPr>
          <p:cNvPr id="13" name="CaixaDeTexto 12">
            <a:extLst>
              <a:ext uri="{FF2B5EF4-FFF2-40B4-BE49-F238E27FC236}">
                <a16:creationId xmlns:a16="http://schemas.microsoft.com/office/drawing/2014/main" id="{141BFF71-90A3-5784-2271-90AC02C5FD13}"/>
              </a:ext>
            </a:extLst>
          </p:cNvPr>
          <p:cNvSpPr txBox="1"/>
          <p:nvPr/>
        </p:nvSpPr>
        <p:spPr>
          <a:xfrm>
            <a:off x="6545715" y="6150504"/>
            <a:ext cx="4017387" cy="553998"/>
          </a:xfrm>
          <a:prstGeom prst="rect">
            <a:avLst/>
          </a:prstGeom>
          <a:noFill/>
        </p:spPr>
        <p:txBody>
          <a:bodyPr wrap="square">
            <a:spAutoFit/>
          </a:bodyPr>
          <a:lstStyle/>
          <a:p>
            <a:pPr algn="ctr" fontAlgn="base"/>
            <a:r>
              <a:rPr lang="pt-BR" sz="100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Figura 2</a:t>
            </a:r>
            <a:r>
              <a:rPr lang="pt-BR" sz="10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Infográfico didático. Fonte: Schneider et al. (2008: 36-7).</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1000" dirty="0">
                <a:effectLst/>
                <a:latin typeface="Arial Narrow" panose="020B0606020202030204" pitchFamily="34" charset="0"/>
                <a:ea typeface="Calibri" panose="020F0502020204030204" pitchFamily="34" charset="0"/>
                <a:cs typeface="Times New Roman" panose="02020603050405020304" pitchFamily="18" charset="0"/>
              </a:rPr>
              <a:t>Disponível em: https://revistas.pucsp.br/</a:t>
            </a:r>
            <a:r>
              <a:rPr lang="pt-BR" sz="1000" dirty="0" err="1">
                <a:effectLst/>
                <a:latin typeface="Arial Narrow" panose="020B0606020202030204" pitchFamily="34" charset="0"/>
                <a:ea typeface="Calibri" panose="020F0502020204030204" pitchFamily="34" charset="0"/>
                <a:cs typeface="Times New Roman" panose="02020603050405020304" pitchFamily="18" charset="0"/>
              </a:rPr>
              <a:t>index.php</a:t>
            </a:r>
            <a:r>
              <a:rPr lang="pt-BR" sz="10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000" dirty="0" err="1">
                <a:effectLst/>
                <a:latin typeface="Arial Narrow" panose="020B0606020202030204" pitchFamily="34" charset="0"/>
                <a:ea typeface="Calibri" panose="020F0502020204030204" pitchFamily="34" charset="0"/>
                <a:cs typeface="Times New Roman" panose="02020603050405020304" pitchFamily="18" charset="0"/>
              </a:rPr>
              <a:t>revlael</a:t>
            </a:r>
            <a:r>
              <a:rPr lang="pt-BR" sz="10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000" dirty="0" err="1">
                <a:effectLst/>
                <a:latin typeface="Arial Narrow" panose="020B0606020202030204" pitchFamily="34" charset="0"/>
                <a:ea typeface="Calibri" panose="020F0502020204030204" pitchFamily="34" charset="0"/>
                <a:cs typeface="Times New Roman" panose="02020603050405020304" pitchFamily="18" charset="0"/>
              </a:rPr>
              <a:t>article</a:t>
            </a:r>
            <a:r>
              <a:rPr lang="pt-BR" sz="10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000" dirty="0" err="1">
                <a:effectLst/>
                <a:latin typeface="Arial Narrow" panose="020B0606020202030204" pitchFamily="34" charset="0"/>
                <a:ea typeface="Calibri" panose="020F0502020204030204" pitchFamily="34" charset="0"/>
                <a:cs typeface="Times New Roman" panose="02020603050405020304" pitchFamily="18" charset="0"/>
              </a:rPr>
              <a:t>view</a:t>
            </a:r>
            <a:r>
              <a:rPr lang="pt-BR" sz="1000" dirty="0">
                <a:effectLst/>
                <a:latin typeface="Arial Narrow" panose="020B0606020202030204" pitchFamily="34" charset="0"/>
                <a:ea typeface="Calibri" panose="020F0502020204030204" pitchFamily="34" charset="0"/>
                <a:cs typeface="Times New Roman" panose="02020603050405020304" pitchFamily="18" charset="0"/>
              </a:rPr>
              <a:t>/1905/4357. Acesso em: 6 mar. de 2024.</a:t>
            </a:r>
            <a:endParaRPr lang="pt-BR" sz="1000" dirty="0"/>
          </a:p>
        </p:txBody>
      </p:sp>
    </p:spTree>
    <p:extLst>
      <p:ext uri="{BB962C8B-B14F-4D97-AF65-F5344CB8AC3E}">
        <p14:creationId xmlns:p14="http://schemas.microsoft.com/office/powerpoint/2010/main" val="20351925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9F413719-CFA2-309F-B49E-B93F3096EE00}"/>
              </a:ext>
            </a:extLst>
          </p:cNvPr>
          <p:cNvSpPr txBox="1"/>
          <p:nvPr/>
        </p:nvSpPr>
        <p:spPr>
          <a:xfrm>
            <a:off x="396550" y="1040788"/>
            <a:ext cx="11248053" cy="3322128"/>
          </a:xfrm>
          <a:prstGeom prst="rect">
            <a:avLst/>
          </a:prstGeom>
          <a:noFill/>
        </p:spPr>
        <p:txBody>
          <a:bodyPr wrap="square">
            <a:spAutoFit/>
          </a:bodyPr>
          <a:lstStyle/>
          <a:p>
            <a:pPr fontAlgn="base">
              <a:lnSpc>
                <a:spcPct val="115000"/>
              </a:lnSpc>
            </a:pPr>
            <a:r>
              <a:rPr lang="pt-BR" sz="2300" kern="100" dirty="0">
                <a:solidFill>
                  <a:srgbClr val="282828"/>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É importante termos informações sobre diversos assuntos em nossas vidas e na sociedade em que vivemos? Por quê?</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fontAlgn="base">
              <a:lnSpc>
                <a:spcPct val="115000"/>
              </a:lnSpc>
            </a:pPr>
            <a:r>
              <a:rPr lang="pt-BR" sz="2300" kern="100" dirty="0">
                <a:solidFill>
                  <a:srgbClr val="282828"/>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Gêneros com textos escritos e imagens nos ajudam a compreender melhor as informações?</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fontAlgn="base">
              <a:lnSpc>
                <a:spcPct val="115000"/>
              </a:lnSpc>
            </a:pPr>
            <a:r>
              <a:rPr lang="pt-BR" sz="2300" kern="100" dirty="0">
                <a:solidFill>
                  <a:srgbClr val="282828"/>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r>
              <a:rPr lang="pt-BR" sz="2300" kern="0" dirty="0">
                <a:solidFill>
                  <a:srgbClr val="282828"/>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Vocês já leram um infográfico? Se sim, como ele se apresenta?</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fontAlgn="base">
              <a:lnSpc>
                <a:spcPct val="115000"/>
              </a:lnSpc>
            </a:pPr>
            <a:r>
              <a:rPr lang="pt-BR" sz="2300" kern="0" dirty="0">
                <a:solidFill>
                  <a:srgbClr val="282828"/>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Em que suporte ele pode aparecer?</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fontAlgn="base">
              <a:lnSpc>
                <a:spcPct val="115000"/>
              </a:lnSpc>
            </a:pPr>
            <a:r>
              <a:rPr lang="pt-BR" sz="2300" kern="0" dirty="0">
                <a:solidFill>
                  <a:srgbClr val="282828"/>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Em que contexto e situações ele é lido?</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fontAlgn="base">
              <a:lnSpc>
                <a:spcPct val="115000"/>
              </a:lnSpc>
            </a:pPr>
            <a:r>
              <a:rPr lang="pt-BR" sz="2300" kern="0" dirty="0">
                <a:solidFill>
                  <a:srgbClr val="282828"/>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Quem você acha que produz esse gênero textual e por quê?</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fontAlgn="base">
              <a:lnSpc>
                <a:spcPct val="115000"/>
              </a:lnSpc>
            </a:pPr>
            <a:r>
              <a:rPr lang="pt-BR" sz="2300" kern="0" dirty="0">
                <a:solidFill>
                  <a:srgbClr val="282828"/>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O que chama a sua atenção?</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321151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4A13CB8-FEDE-9449-6AF7-AEDACB9641CF}"/>
              </a:ext>
            </a:extLst>
          </p:cNvPr>
          <p:cNvSpPr txBox="1"/>
          <p:nvPr/>
        </p:nvSpPr>
        <p:spPr>
          <a:xfrm>
            <a:off x="362857" y="856500"/>
            <a:ext cx="11640457" cy="438582"/>
          </a:xfrm>
          <a:prstGeom prst="rect">
            <a:avLst/>
          </a:prstGeom>
          <a:noFill/>
        </p:spPr>
        <p:txBody>
          <a:bodyPr wrap="square">
            <a:spAutoFit/>
          </a:bodyPr>
          <a:lstStyle/>
          <a:p>
            <a:pPr algn="just"/>
            <a:r>
              <a:rPr lang="pt-BR" sz="2250" b="1" kern="100" dirty="0">
                <a:effectLst/>
                <a:latin typeface="Arial Narrow" panose="020B0606020202030204" pitchFamily="34" charset="0"/>
                <a:ea typeface="Calibri" panose="020F0502020204030204" pitchFamily="34" charset="0"/>
                <a:cs typeface="Times New Roman" panose="02020603050405020304" pitchFamily="18" charset="0"/>
              </a:rPr>
              <a:t>Conhecendo o gênero textual</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65443C26-832C-6DA8-1FF3-90B1587708E6}"/>
              </a:ext>
            </a:extLst>
          </p:cNvPr>
          <p:cNvSpPr txBox="1"/>
          <p:nvPr/>
        </p:nvSpPr>
        <p:spPr>
          <a:xfrm>
            <a:off x="362857" y="1395442"/>
            <a:ext cx="11423759" cy="5098768"/>
          </a:xfrm>
          <a:prstGeom prst="rect">
            <a:avLst/>
          </a:prstGeom>
          <a:solidFill>
            <a:srgbClr val="E5EBF7"/>
          </a:solidFill>
          <a:ln w="28575">
            <a:solidFill>
              <a:schemeClr val="accent1">
                <a:lumMod val="50000"/>
              </a:schemeClr>
            </a:solidFill>
          </a:ln>
        </p:spPr>
        <p:txBody>
          <a:bodyPr wrap="square" rtlCol="0">
            <a:spAutoFit/>
          </a:bodyPr>
          <a:lstStyle/>
          <a:p>
            <a:pPr algn="ctr">
              <a:lnSpc>
                <a:spcPct val="114000"/>
              </a:lnSpc>
            </a:pPr>
            <a:r>
              <a:rPr lang="pt-BR" sz="2300" b="1" kern="10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Infográfico</a:t>
            </a:r>
            <a:endParaRPr lang="pt-BR" sz="2300" kern="100" dirty="0">
              <a:effectLst/>
              <a:highlight>
                <a:srgbClr val="E5EBF7"/>
              </a:highlight>
              <a:latin typeface="Calibri" panose="020F0502020204030204" pitchFamily="34" charset="0"/>
              <a:ea typeface="Calibri" panose="020F0502020204030204" pitchFamily="34" charset="0"/>
              <a:cs typeface="Times New Roman" panose="02020603050405020304" pitchFamily="18" charset="0"/>
            </a:endParaRPr>
          </a:p>
          <a:p>
            <a:pPr indent="274320" algn="just">
              <a:lnSpc>
                <a:spcPct val="114000"/>
              </a:lnSpc>
            </a:pPr>
            <a:r>
              <a:rPr lang="pt-BR" sz="2300" kern="100" dirty="0">
                <a:solidFill>
                  <a:srgbClr val="2F5496"/>
                </a:solidFill>
                <a:effectLst/>
                <a:highlight>
                  <a:srgbClr val="E5EBF7"/>
                </a:highlight>
                <a:latin typeface="Arial Narrow" panose="020B0606020202030204" pitchFamily="34" charset="0"/>
                <a:ea typeface="Calibri" panose="020F0502020204030204" pitchFamily="34" charset="0"/>
                <a:cs typeface="Arial" panose="020B0604020202020204" pitchFamily="34" charset="0"/>
              </a:rPr>
              <a:t>O infográfico é um texto muito utilizado pela mídia jornalística em publicações que  o  exploram  para  elaborar  notícias,  reportagens e  divulgação  de  ciência  e  tecnologia.  Parece haver consenso no jornalismo de que se trata de um recurso eficaz, pois torna o assunto fácil de ser compreendido. </a:t>
            </a:r>
            <a:r>
              <a:rPr lang="pt-BR" sz="2300" kern="100" dirty="0">
                <a:solidFill>
                  <a:srgbClr val="2F5496"/>
                </a:solidFill>
                <a:effectLst/>
                <a:highlight>
                  <a:srgbClr val="E5EBF7"/>
                </a:highlight>
                <a:latin typeface="Arial Narrow" panose="020B0606020202030204" pitchFamily="34" charset="0"/>
                <a:ea typeface="Calibri" panose="020F0502020204030204" pitchFamily="34" charset="0"/>
                <a:cs typeface="Times New Roman" panose="02020603050405020304" pitchFamily="18" charset="0"/>
              </a:rPr>
              <a:t>O Infográfico é um gênero que integra modalidades semióticas. Ele pode ser constituído por textos, quadros, legendas, mapas, números, ícones, ilustrações, fotografias, fundos e tabelas. Este gênero representa uma mistura, de forma dinâmica, do texto verbal com o não verbal, originando um universo visualmente chamativo. Tem o objetivo de transmitir informações amplas e precisas e promover a compreensão de processos, experiências e fatos científicos.</a:t>
            </a:r>
            <a:endParaRPr lang="pt-BR" sz="2300" kern="100" dirty="0">
              <a:effectLst/>
              <a:highlight>
                <a:srgbClr val="E5EBF7"/>
              </a:highlight>
              <a:latin typeface="Calibri" panose="020F0502020204030204" pitchFamily="34" charset="0"/>
              <a:ea typeface="Calibri" panose="020F0502020204030204" pitchFamily="34" charset="0"/>
              <a:cs typeface="Times New Roman" panose="02020603050405020304" pitchFamily="18" charset="0"/>
            </a:endParaRPr>
          </a:p>
          <a:p>
            <a:pPr indent="274320" algn="just">
              <a:lnSpc>
                <a:spcPct val="114000"/>
              </a:lnSpc>
            </a:pPr>
            <a:r>
              <a:rPr lang="pt-BR" sz="2300" kern="100" dirty="0">
                <a:solidFill>
                  <a:srgbClr val="2F5496"/>
                </a:solidFill>
                <a:effectLst/>
                <a:highlight>
                  <a:srgbClr val="E5EBF7"/>
                </a:highlight>
                <a:latin typeface="Arial Narrow" panose="020B0606020202030204" pitchFamily="34" charset="0"/>
                <a:ea typeface="Calibri" panose="020F0502020204030204" pitchFamily="34" charset="0"/>
                <a:cs typeface="Times New Roman" panose="02020603050405020304" pitchFamily="18" charset="0"/>
              </a:rPr>
              <a:t>Há dois tipos de infográficos: o jornalístico e o didático. O infográfico jornalístico é utilizado para complementar a informação de uma notícia ou reportagem e geralmente explicar um fato trazido nestes textos. Já o infográfico de caráter didático apresenta-se desvinculado de uma reportagem ou notícia.</a:t>
            </a:r>
            <a:r>
              <a:rPr lang="pt-BR" sz="2300" kern="10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4000"/>
              </a:lnSpc>
            </a:pPr>
            <a:r>
              <a:rPr lang="pt-BR" sz="1000" dirty="0">
                <a:solidFill>
                  <a:srgbClr val="2F5496"/>
                </a:solidFill>
                <a:effectLst/>
                <a:highlight>
                  <a:srgbClr val="E5EBF7"/>
                </a:highlight>
                <a:latin typeface="Arial Narrow" panose="020B0606020202030204" pitchFamily="34" charset="0"/>
                <a:ea typeface="Calibri" panose="020F0502020204030204" pitchFamily="34" charset="0"/>
                <a:cs typeface="Times New Roman" panose="02020603050405020304" pitchFamily="18" charset="0"/>
              </a:rPr>
              <a:t>Disponível em: https://revistas.pucsp.br/</a:t>
            </a:r>
            <a:r>
              <a:rPr lang="pt-BR" sz="1000" dirty="0" err="1">
                <a:solidFill>
                  <a:srgbClr val="2F5496"/>
                </a:solidFill>
                <a:effectLst/>
                <a:highlight>
                  <a:srgbClr val="E5EBF7"/>
                </a:highlight>
                <a:latin typeface="Arial Narrow" panose="020B0606020202030204" pitchFamily="34" charset="0"/>
                <a:ea typeface="Calibri" panose="020F0502020204030204" pitchFamily="34" charset="0"/>
                <a:cs typeface="Times New Roman" panose="02020603050405020304" pitchFamily="18" charset="0"/>
              </a:rPr>
              <a:t>index.php</a:t>
            </a:r>
            <a:r>
              <a:rPr lang="pt-BR" sz="1000" dirty="0">
                <a:solidFill>
                  <a:srgbClr val="2F5496"/>
                </a:solidFill>
                <a:effectLst/>
                <a:highlight>
                  <a:srgbClr val="E5EBF7"/>
                </a:highlight>
                <a:latin typeface="Arial Narrow" panose="020B0606020202030204" pitchFamily="34" charset="0"/>
                <a:ea typeface="Calibri" panose="020F0502020204030204" pitchFamily="34" charset="0"/>
                <a:cs typeface="Times New Roman" panose="02020603050405020304" pitchFamily="18" charset="0"/>
              </a:rPr>
              <a:t>/</a:t>
            </a:r>
            <a:r>
              <a:rPr lang="pt-BR" sz="1000" dirty="0" err="1">
                <a:solidFill>
                  <a:srgbClr val="2F5496"/>
                </a:solidFill>
                <a:effectLst/>
                <a:highlight>
                  <a:srgbClr val="E5EBF7"/>
                </a:highlight>
                <a:latin typeface="Arial Narrow" panose="020B0606020202030204" pitchFamily="34" charset="0"/>
                <a:ea typeface="Calibri" panose="020F0502020204030204" pitchFamily="34" charset="0"/>
                <a:cs typeface="Times New Roman" panose="02020603050405020304" pitchFamily="18" charset="0"/>
              </a:rPr>
              <a:t>revlael</a:t>
            </a:r>
            <a:r>
              <a:rPr lang="pt-BR" sz="1000" dirty="0">
                <a:solidFill>
                  <a:srgbClr val="2F5496"/>
                </a:solidFill>
                <a:effectLst/>
                <a:highlight>
                  <a:srgbClr val="E5EBF7"/>
                </a:highlight>
                <a:latin typeface="Arial Narrow" panose="020B0606020202030204" pitchFamily="34" charset="0"/>
                <a:ea typeface="Calibri" panose="020F0502020204030204" pitchFamily="34" charset="0"/>
                <a:cs typeface="Times New Roman" panose="02020603050405020304" pitchFamily="18" charset="0"/>
              </a:rPr>
              <a:t>/</a:t>
            </a:r>
            <a:r>
              <a:rPr lang="pt-BR" sz="1000" dirty="0" err="1">
                <a:solidFill>
                  <a:srgbClr val="2F5496"/>
                </a:solidFill>
                <a:effectLst/>
                <a:highlight>
                  <a:srgbClr val="E5EBF7"/>
                </a:highlight>
                <a:latin typeface="Arial Narrow" panose="020B0606020202030204" pitchFamily="34" charset="0"/>
                <a:ea typeface="Calibri" panose="020F0502020204030204" pitchFamily="34" charset="0"/>
                <a:cs typeface="Times New Roman" panose="02020603050405020304" pitchFamily="18" charset="0"/>
              </a:rPr>
              <a:t>article</a:t>
            </a:r>
            <a:r>
              <a:rPr lang="pt-BR" sz="1000" dirty="0">
                <a:solidFill>
                  <a:srgbClr val="2F5496"/>
                </a:solidFill>
                <a:effectLst/>
                <a:highlight>
                  <a:srgbClr val="E5EBF7"/>
                </a:highlight>
                <a:latin typeface="Arial Narrow" panose="020B0606020202030204" pitchFamily="34" charset="0"/>
                <a:ea typeface="Calibri" panose="020F0502020204030204" pitchFamily="34" charset="0"/>
                <a:cs typeface="Times New Roman" panose="02020603050405020304" pitchFamily="18" charset="0"/>
              </a:rPr>
              <a:t>/</a:t>
            </a:r>
            <a:r>
              <a:rPr lang="pt-BR" sz="1000" dirty="0" err="1">
                <a:solidFill>
                  <a:srgbClr val="2F5496"/>
                </a:solidFill>
                <a:effectLst/>
                <a:highlight>
                  <a:srgbClr val="E5EBF7"/>
                </a:highlight>
                <a:latin typeface="Arial Narrow" panose="020B0606020202030204" pitchFamily="34" charset="0"/>
                <a:ea typeface="Calibri" panose="020F0502020204030204" pitchFamily="34" charset="0"/>
                <a:cs typeface="Times New Roman" panose="02020603050405020304" pitchFamily="18" charset="0"/>
              </a:rPr>
              <a:t>view</a:t>
            </a:r>
            <a:r>
              <a:rPr lang="pt-BR" sz="1000" dirty="0">
                <a:solidFill>
                  <a:srgbClr val="2F5496"/>
                </a:solidFill>
                <a:effectLst/>
                <a:highlight>
                  <a:srgbClr val="E5EBF7"/>
                </a:highlight>
                <a:latin typeface="Arial Narrow" panose="020B0606020202030204" pitchFamily="34" charset="0"/>
                <a:ea typeface="Calibri" panose="020F0502020204030204" pitchFamily="34" charset="0"/>
                <a:cs typeface="Times New Roman" panose="02020603050405020304" pitchFamily="18" charset="0"/>
              </a:rPr>
              <a:t>/1905/4357. Acesso em: 6 mar. de 2024. (Adaptado).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985991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6E7DD0A-0185-6B9A-26D4-5CF53630E266}"/>
              </a:ext>
            </a:extLst>
          </p:cNvPr>
          <p:cNvSpPr txBox="1"/>
          <p:nvPr/>
        </p:nvSpPr>
        <p:spPr>
          <a:xfrm>
            <a:off x="248164" y="693870"/>
            <a:ext cx="4030307" cy="456343"/>
          </a:xfrm>
          <a:prstGeom prst="rect">
            <a:avLst/>
          </a:prstGeom>
          <a:noFill/>
        </p:spPr>
        <p:txBody>
          <a:bodyPr wrap="square">
            <a:spAutoFit/>
          </a:bodyPr>
          <a:lstStyle/>
          <a:p>
            <a:pPr algn="just">
              <a:lnSpc>
                <a:spcPct val="115000"/>
              </a:lnSpc>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Leia o texto a seguir.</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97589106-2D45-B820-1B2D-42B7589F97C5}"/>
              </a:ext>
            </a:extLst>
          </p:cNvPr>
          <p:cNvSpPr txBox="1"/>
          <p:nvPr/>
        </p:nvSpPr>
        <p:spPr>
          <a:xfrm>
            <a:off x="248164" y="1167172"/>
            <a:ext cx="3857304" cy="462755"/>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a:t>
            </a:r>
          </a:p>
        </p:txBody>
      </p:sp>
      <p:pic>
        <p:nvPicPr>
          <p:cNvPr id="2" name="Imagem 1" descr="Texto&#10;&#10;Descrição gerada automaticamente com confiança média">
            <a:extLst>
              <a:ext uri="{FF2B5EF4-FFF2-40B4-BE49-F238E27FC236}">
                <a16:creationId xmlns:a16="http://schemas.microsoft.com/office/drawing/2014/main" id="{FC91A6FE-A185-46C5-E066-21954882E89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109" t="2374" r="2691" b="727"/>
          <a:stretch/>
        </p:blipFill>
        <p:spPr bwMode="auto">
          <a:xfrm>
            <a:off x="386953" y="1629928"/>
            <a:ext cx="3718515" cy="4276956"/>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0DF7A083-A119-C798-F3B8-EB40237EC1E0}"/>
              </a:ext>
            </a:extLst>
          </p:cNvPr>
          <p:cNvSpPr txBox="1"/>
          <p:nvPr/>
        </p:nvSpPr>
        <p:spPr>
          <a:xfrm>
            <a:off x="386954" y="5906884"/>
            <a:ext cx="3718514" cy="707886"/>
          </a:xfrm>
          <a:prstGeom prst="rect">
            <a:avLst/>
          </a:prstGeom>
          <a:noFill/>
        </p:spPr>
        <p:txBody>
          <a:bodyPr wrap="square">
            <a:spAutoFit/>
          </a:bodyPr>
          <a:lstStyle/>
          <a:p>
            <a:pPr fontAlgn="base"/>
            <a:r>
              <a:rPr lang="pt-BR" sz="1000" kern="0" dirty="0">
                <a:solidFill>
                  <a:srgbClr val="282828"/>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Disponível em: https://colegiounificadoviamao.wordpress.com/2016/06/23/geo-ambiental-infograficos-turma-111/infografico-saneamento-agua-no-mundo-2/. Acesso em: 6 mar. 2024.</a:t>
            </a:r>
            <a:endParaRPr lang="pt-BR" sz="10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769FAB40-E954-356F-3EE3-6E927935A0AA}"/>
              </a:ext>
            </a:extLst>
          </p:cNvPr>
          <p:cNvSpPr txBox="1"/>
          <p:nvPr/>
        </p:nvSpPr>
        <p:spPr>
          <a:xfrm>
            <a:off x="4417261" y="1084804"/>
            <a:ext cx="7387786" cy="5170646"/>
          </a:xfrm>
          <a:prstGeom prst="rect">
            <a:avLst/>
          </a:prstGeom>
          <a:noFill/>
        </p:spPr>
        <p:txBody>
          <a:bodyPr wrap="square">
            <a:spAutoFit/>
          </a:bodyPr>
          <a:lstStyle/>
          <a:p>
            <a:pPr algn="just"/>
            <a:r>
              <a:rPr lang="pt-BR" sz="2250" b="1" kern="0" dirty="0">
                <a:effectLst/>
                <a:latin typeface="Arial Narrow" panose="020B0606020202030204" pitchFamily="34" charset="0"/>
                <a:ea typeface="Times New Roman" panose="02020603050405020304" pitchFamily="18" charset="0"/>
                <a:cs typeface="Times New Roman" panose="02020603050405020304" pitchFamily="18" charset="0"/>
              </a:rPr>
              <a:t>2</a:t>
            </a:r>
            <a:r>
              <a:rPr lang="pt-BR" sz="2250" kern="0" dirty="0">
                <a:effectLst/>
                <a:latin typeface="Arial Narrow" panose="020B0606020202030204" pitchFamily="34" charset="0"/>
                <a:ea typeface="Times New Roman" panose="02020603050405020304" pitchFamily="18" charset="0"/>
                <a:cs typeface="Times New Roman" panose="02020603050405020304" pitchFamily="18" charset="0"/>
              </a:rPr>
              <a:t>. O infográfico t</a:t>
            </a: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em o objetivo de transmitir informações amplas e precisas e promover a compreensão de processos, experiências e fatos científicos. Assim, e</a:t>
            </a:r>
            <a:r>
              <a:rPr lang="pt-BR" sz="2250" kern="0" dirty="0">
                <a:solidFill>
                  <a:srgbClr val="282828"/>
                </a:solidFill>
                <a:effectLst/>
                <a:latin typeface="Arial Narrow" panose="020B0606020202030204" pitchFamily="34" charset="0"/>
                <a:ea typeface="Times New Roman" panose="02020603050405020304" pitchFamily="18" charset="0"/>
                <a:cs typeface="Times New Roman" panose="02020603050405020304" pitchFamily="18" charset="0"/>
              </a:rPr>
              <a:t>m qual contexto o infográfico (Texto I) foi produzido?</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r>
              <a:rPr lang="pt-BR" sz="1500" kern="0" dirty="0">
                <a:solidFill>
                  <a:srgbClr val="282828"/>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a:t>
            </a:r>
            <a:endParaRPr lang="pt-BR" sz="15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fontAlgn="base"/>
            <a:r>
              <a:rPr lang="pt-BR" sz="2250" b="1" kern="0" dirty="0">
                <a:solidFill>
                  <a:srgbClr val="282828"/>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3</a:t>
            </a:r>
            <a:r>
              <a:rPr lang="pt-BR" sz="2250" kern="0" dirty="0">
                <a:solidFill>
                  <a:srgbClr val="282828"/>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Qual foi o objetivo do autor ao produzir o infográfico (Texto I)?</a:t>
            </a:r>
            <a:endParaRPr lang="pt-BR" sz="225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fontAlgn="base"/>
            <a:r>
              <a:rPr lang="pt-BR" sz="15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15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fontAlgn="base"/>
            <a:r>
              <a:rPr lang="pt-BR" sz="2250" b="1" kern="0" dirty="0">
                <a:solidFill>
                  <a:srgbClr val="282828"/>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4</a:t>
            </a:r>
            <a:r>
              <a:rPr lang="pt-BR" sz="2250" kern="0" dirty="0">
                <a:solidFill>
                  <a:srgbClr val="282828"/>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Para quem o infográfico (Texto I) é produzido?</a:t>
            </a:r>
          </a:p>
          <a:p>
            <a:pPr fontAlgn="base"/>
            <a:endParaRPr lang="pt-BR" sz="1500" kern="0" dirty="0">
              <a:solidFill>
                <a:srgbClr val="282828"/>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fontAlgn="base"/>
            <a:r>
              <a:rPr lang="pt-BR" sz="2250" b="1" kern="0" dirty="0">
                <a:solidFill>
                  <a:srgbClr val="282828"/>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5</a:t>
            </a:r>
            <a:r>
              <a:rPr lang="pt-BR" sz="2250" kern="0" dirty="0">
                <a:solidFill>
                  <a:srgbClr val="282828"/>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a:t>
            </a:r>
            <a:r>
              <a:rPr lang="pt-BR" sz="2250" kern="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Todo texto é desenvolvido a partir de uma proposição/assunto/tema. </a:t>
            </a:r>
            <a:r>
              <a:rPr lang="pt-BR" sz="2250" kern="0" dirty="0">
                <a:solidFill>
                  <a:srgbClr val="282828"/>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Qual é o assunto/tema que está veiculado no infográfico do texto I?</a:t>
            </a:r>
            <a:endParaRPr lang="pt-BR" sz="225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fontAlgn="base"/>
            <a:r>
              <a:rPr lang="pt-BR" sz="1500" kern="0" dirty="0">
                <a:solidFill>
                  <a:srgbClr val="282828"/>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a:t>
            </a:r>
            <a:endParaRPr lang="pt-BR" sz="15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250" b="1" kern="0" dirty="0">
                <a:solidFill>
                  <a:srgbClr val="282828"/>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6</a:t>
            </a:r>
            <a:r>
              <a:rPr lang="pt-BR" sz="2250" kern="0" dirty="0">
                <a:solidFill>
                  <a:srgbClr val="282828"/>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Observe o infográfico (Texto I) e retire</a:t>
            </a:r>
            <a:r>
              <a:rPr lang="pt-BR" sz="225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uma informação que traz um forte impacto ao leitor e tenta convencê-lo a preservar a água doce presente no planeta. </a:t>
            </a:r>
            <a:endParaRPr lang="pt-BR" sz="225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367151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2EF22-6DC3-1877-3BA4-BBB6C7161BF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7414B92-7934-1C12-953C-FB0AFE97C48E}"/>
              </a:ext>
            </a:extLst>
          </p:cNvPr>
          <p:cNvSpPr txBox="1"/>
          <p:nvPr/>
        </p:nvSpPr>
        <p:spPr>
          <a:xfrm>
            <a:off x="348343" y="580571"/>
            <a:ext cx="11553371" cy="257827"/>
          </a:xfrm>
          <a:prstGeom prst="rect">
            <a:avLst/>
          </a:prstGeom>
          <a:noFill/>
        </p:spPr>
        <p:txBody>
          <a:bodyPr wrap="square">
            <a:spAutoFit/>
          </a:bodyPr>
          <a:lstStyle/>
          <a:p>
            <a:pPr algn="just" fontAlgn="base">
              <a:lnSpc>
                <a:spcPct val="115000"/>
              </a:lnSpc>
              <a:spcAft>
                <a:spcPts val="800"/>
              </a:spcAft>
              <a:tabLst>
                <a:tab pos="180340" algn="l"/>
              </a:tabLst>
            </a:pPr>
            <a:r>
              <a:rPr lang="pt-BR" sz="1000" kern="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D97B1940-BF83-1B1E-37B5-99C156BADD3C}"/>
              </a:ext>
            </a:extLst>
          </p:cNvPr>
          <p:cNvGraphicFramePr>
            <a:graphicFrameLocks noGrp="1"/>
          </p:cNvGraphicFramePr>
          <p:nvPr>
            <p:extLst>
              <p:ext uri="{D42A27DB-BD31-4B8C-83A1-F6EECF244321}">
                <p14:modId xmlns:p14="http://schemas.microsoft.com/office/powerpoint/2010/main" val="2187470714"/>
              </p:ext>
            </p:extLst>
          </p:nvPr>
        </p:nvGraphicFramePr>
        <p:xfrm>
          <a:off x="348343" y="838398"/>
          <a:ext cx="11495314" cy="360426"/>
        </p:xfrm>
        <a:graphic>
          <a:graphicData uri="http://schemas.openxmlformats.org/drawingml/2006/table">
            <a:tbl>
              <a:tblPr firstRow="1" firstCol="1" bandRow="1"/>
              <a:tblGrid>
                <a:gridCol w="11495314">
                  <a:extLst>
                    <a:ext uri="{9D8B030D-6E8A-4147-A177-3AD203B41FA5}">
                      <a16:colId xmlns:a16="http://schemas.microsoft.com/office/drawing/2014/main" val="2125179120"/>
                    </a:ext>
                  </a:extLst>
                </a:gridCol>
              </a:tblGrid>
              <a:tr h="267821">
                <a:tc>
                  <a:txBody>
                    <a:bodyPr/>
                    <a:lstStyle/>
                    <a:p>
                      <a:pPr algn="ctr">
                        <a:lnSpc>
                          <a:spcPct val="115000"/>
                        </a:lnSpc>
                        <a:spcAft>
                          <a:spcPts val="800"/>
                        </a:spcAft>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5C2FF"/>
                    </a:solidFill>
                  </a:tcPr>
                </a:tc>
                <a:extLst>
                  <a:ext uri="{0D108BD9-81ED-4DB2-BD59-A6C34878D82A}">
                    <a16:rowId xmlns:a16="http://schemas.microsoft.com/office/drawing/2014/main" val="3215813338"/>
                  </a:ext>
                </a:extLst>
              </a:tr>
            </a:tbl>
          </a:graphicData>
        </a:graphic>
      </p:graphicFrame>
      <p:sp>
        <p:nvSpPr>
          <p:cNvPr id="6" name="CaixaDeTexto 5">
            <a:extLst>
              <a:ext uri="{FF2B5EF4-FFF2-40B4-BE49-F238E27FC236}">
                <a16:creationId xmlns:a16="http://schemas.microsoft.com/office/drawing/2014/main" id="{44A4769D-6D62-E35B-9753-6AEAF9CFFD72}"/>
              </a:ext>
            </a:extLst>
          </p:cNvPr>
          <p:cNvSpPr txBox="1"/>
          <p:nvPr/>
        </p:nvSpPr>
        <p:spPr>
          <a:xfrm>
            <a:off x="348343" y="1337381"/>
            <a:ext cx="11408228" cy="449739"/>
          </a:xfrm>
          <a:prstGeom prst="rect">
            <a:avLst/>
          </a:prstGeom>
          <a:noFill/>
        </p:spPr>
        <p:txBody>
          <a:bodyPr wrap="square">
            <a:spAutoFit/>
          </a:bodyPr>
          <a:lstStyle/>
          <a:p>
            <a:pPr fontAlgn="base">
              <a:lnSpc>
                <a:spcPct val="115000"/>
              </a:lnSpc>
            </a:pPr>
            <a:r>
              <a:rPr lang="pt-BR" sz="2200" b="1" dirty="0">
                <a:effectLst/>
                <a:latin typeface="Arial Narrow" panose="020B0606020202030204" pitchFamily="34" charset="0"/>
                <a:ea typeface="Times New Roman" panose="02020603050405020304" pitchFamily="18" charset="0"/>
              </a:rPr>
              <a:t>Ampliando os conhecimentos</a:t>
            </a:r>
            <a:endParaRPr lang="pt-BR" sz="2200" dirty="0">
              <a:effectLst/>
              <a:latin typeface="Times New Roman" panose="02020603050405020304" pitchFamily="18" charset="0"/>
              <a:ea typeface="Times New Roman" panose="02020603050405020304" pitchFamily="18" charset="0"/>
            </a:endParaRPr>
          </a:p>
        </p:txBody>
      </p:sp>
      <p:sp>
        <p:nvSpPr>
          <p:cNvPr id="5" name="CaixaDeTexto 4">
            <a:extLst>
              <a:ext uri="{FF2B5EF4-FFF2-40B4-BE49-F238E27FC236}">
                <a16:creationId xmlns:a16="http://schemas.microsoft.com/office/drawing/2014/main" id="{B1F11FEC-212E-F6D2-B554-7234CAEEEFD4}"/>
              </a:ext>
            </a:extLst>
          </p:cNvPr>
          <p:cNvSpPr txBox="1"/>
          <p:nvPr/>
        </p:nvSpPr>
        <p:spPr>
          <a:xfrm>
            <a:off x="348342" y="1925677"/>
            <a:ext cx="11495313" cy="4171591"/>
          </a:xfrm>
          <a:prstGeom prst="rect">
            <a:avLst/>
          </a:prstGeom>
          <a:noFill/>
        </p:spPr>
        <p:txBody>
          <a:bodyPr wrap="square">
            <a:spAutoFit/>
          </a:bodyPr>
          <a:lstStyle/>
          <a:p>
            <a:pPr algn="just" fontAlgn="base">
              <a:lnSpc>
                <a:spcPct val="115000"/>
              </a:lnSpc>
            </a:pP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7</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Por ser um gênero multimodal, o infográfico pode utilizar como recursos visuais imagens, números, fotografias, fontes de diversos tamanhos, cores etc. Assim, explique as seguintes informações, apresentadas por meio da linguagem não verbal no texto I.</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500" kern="100" dirty="0">
                <a:effectLst/>
                <a:highlight>
                  <a:srgbClr val="FFFFFF"/>
                </a:highlight>
                <a:latin typeface="Arial Narrow" panose="020B0606020202030204" pitchFamily="34" charset="0"/>
                <a:ea typeface="Calibri" panose="020F0502020204030204" pitchFamily="34" charset="0"/>
                <a:cs typeface="Arial" panose="020B0604020202020204" pitchFamily="34" charset="0"/>
              </a:rPr>
              <a:t> </a:t>
            </a:r>
            <a:endParaRPr lang="pt-BR" sz="5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a) A cor azul mais clara nos gráficos e no texto verbal.</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1000" kern="100" dirty="0">
                <a:effectLst/>
                <a:highlight>
                  <a:srgbClr val="FFFFFF"/>
                </a:highlight>
                <a:latin typeface="Arial Narrow" panose="020B0606020202030204" pitchFamily="34" charset="0"/>
                <a:ea typeface="Calibri" panose="020F0502020204030204" pitchFamily="34" charset="0"/>
                <a:cs typeface="Arial" panose="020B0604020202020204" pitchFamily="34" charset="0"/>
              </a:rPr>
              <a:t> </a:t>
            </a:r>
            <a:endParaRPr lang="pt-BR" sz="10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b) O mapa do Brasil.</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1000" kern="100" dirty="0">
                <a:effectLst/>
                <a:highlight>
                  <a:srgbClr val="FFFFFF"/>
                </a:highlight>
                <a:latin typeface="Arial Narrow" panose="020B0606020202030204" pitchFamily="34" charset="0"/>
                <a:ea typeface="Calibri" panose="020F0502020204030204" pitchFamily="34" charset="0"/>
                <a:cs typeface="Arial" panose="020B0604020202020204" pitchFamily="34" charset="0"/>
              </a:rPr>
              <a:t> </a:t>
            </a:r>
            <a:endParaRPr lang="pt-BR" sz="10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c)  O uso do gráfico de setores.</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8</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No infográfico (Texto I), os dados estatísticos foram utilizados para quê?</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100" dirty="0">
                <a:solidFill>
                  <a:srgbClr val="666666"/>
                </a:solidFill>
                <a:effectLst/>
                <a:highlight>
                  <a:srgbClr val="E3A327"/>
                </a:highligh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294046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205DC-6D0A-1B1A-C3AC-AEFB61E43654}"/>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0E145D5B-E5E4-00C0-42B0-4767FA109BB3}"/>
              </a:ext>
            </a:extLst>
          </p:cNvPr>
          <p:cNvSpPr>
            <a:spLocks noChangeArrowheads="1"/>
          </p:cNvSpPr>
          <p:nvPr/>
        </p:nvSpPr>
        <p:spPr bwMode="auto">
          <a:xfrm>
            <a:off x="2776538"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59CB8C5D-1AF1-617F-A26C-F2610C6648B2}"/>
              </a:ext>
            </a:extLst>
          </p:cNvPr>
          <p:cNvSpPr txBox="1"/>
          <p:nvPr/>
        </p:nvSpPr>
        <p:spPr>
          <a:xfrm>
            <a:off x="464975" y="910647"/>
            <a:ext cx="11262049" cy="4176849"/>
          </a:xfrm>
          <a:prstGeom prst="rect">
            <a:avLst/>
          </a:prstGeom>
          <a:noFill/>
        </p:spPr>
        <p:txBody>
          <a:bodyPr wrap="square">
            <a:spAutoFit/>
          </a:bodyPr>
          <a:lstStyle/>
          <a:p>
            <a:pPr algn="just">
              <a:lnSpc>
                <a:spcPct val="114000"/>
              </a:lnSpc>
            </a:pPr>
            <a:r>
              <a:rPr lang="pt-BR" sz="2500" b="1" kern="100" dirty="0">
                <a:effectLst/>
                <a:latin typeface="Arial Narrow" panose="020B0606020202030204" pitchFamily="34" charset="0"/>
                <a:ea typeface="Calibri" panose="020F0502020204030204" pitchFamily="34" charset="0"/>
                <a:cs typeface="Times New Roman" panose="02020603050405020304" pitchFamily="18" charset="0"/>
              </a:rPr>
              <a:t>9</a:t>
            </a: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 Por que a informação sobre a água doce no Brasil foi destacada?</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5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   ) Chamar a atenção do leitor.</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   ) Ocupar os espaços do texto.</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14000"/>
              </a:lnSpc>
            </a:pPr>
            <a:r>
              <a:rPr lang="pt-BR" sz="250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a:t>
            </a:r>
            <a:endParaRPr lang="pt-BR" sz="25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fontAlgn="base">
              <a:lnSpc>
                <a:spcPct val="114000"/>
              </a:lnSpc>
            </a:pPr>
            <a:r>
              <a:rPr lang="pt-BR" sz="250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10</a:t>
            </a:r>
            <a: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Sobre o gênero infográfico, marque (V) verdadeiro ou (F) falso.</a:t>
            </a:r>
            <a:endParaRPr lang="pt-BR" sz="25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fontAlgn="base">
              <a:lnSpc>
                <a:spcPct val="114000"/>
              </a:lnSpc>
            </a:pPr>
            <a:br>
              <a:rPr lang="pt-BR" sz="5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br>
            <a: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 Sistematizar e organizar informações de maneira complexa.</a:t>
            </a:r>
            <a:b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br>
            <a: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 Estabelecer informações de uma forma fácil de entender.</a:t>
            </a:r>
            <a:b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br>
            <a: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 Hierarquizar os conteúdos, tornando-os muito mais atrativos.</a:t>
            </a:r>
            <a:b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br>
            <a: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 Delimitar ideias e organizar opiniões para convencer o leitor.</a:t>
            </a:r>
          </a:p>
        </p:txBody>
      </p:sp>
    </p:spTree>
    <p:extLst>
      <p:ext uri="{BB962C8B-B14F-4D97-AF65-F5344CB8AC3E}">
        <p14:creationId xmlns:p14="http://schemas.microsoft.com/office/powerpoint/2010/main" val="24212340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205DC-6D0A-1B1A-C3AC-AEFB61E43654}"/>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0E145D5B-E5E4-00C0-42B0-4767FA109BB3}"/>
              </a:ext>
            </a:extLst>
          </p:cNvPr>
          <p:cNvSpPr>
            <a:spLocks noChangeArrowheads="1"/>
          </p:cNvSpPr>
          <p:nvPr/>
        </p:nvSpPr>
        <p:spPr bwMode="auto">
          <a:xfrm>
            <a:off x="2776538"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59CB8C5D-1AF1-617F-A26C-F2610C6648B2}"/>
              </a:ext>
            </a:extLst>
          </p:cNvPr>
          <p:cNvSpPr txBox="1"/>
          <p:nvPr/>
        </p:nvSpPr>
        <p:spPr>
          <a:xfrm>
            <a:off x="464975" y="910647"/>
            <a:ext cx="11262049" cy="5390578"/>
          </a:xfrm>
          <a:prstGeom prst="rect">
            <a:avLst/>
          </a:prstGeom>
          <a:noFill/>
        </p:spPr>
        <p:txBody>
          <a:bodyPr wrap="square">
            <a:spAutoFit/>
          </a:bodyPr>
          <a:lstStyle/>
          <a:p>
            <a:pPr algn="just" fontAlgn="base">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Na construção de sentido de um texto, algumas palavras/expressões (articuladores/conectores) são responsáveis pela conexão/articulação entre as partes e o todo do texto, e estabelecem diversas relações na construção desse texto: estabelecendo uma relação de adição, explicação, oposição, finalidade, tempo, condição, conclusão entre outros. No texto I, no trecho “97% das águas está nos oceanos, mas apenas 3% são água doce.”, a palavra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mas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estabelece qual relação lógico-discursiva?</a:t>
            </a:r>
          </a:p>
          <a:p>
            <a:pPr algn="just" fontAlgn="base">
              <a:lnSpc>
                <a:spcPct val="114000"/>
              </a:lnSpc>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4000"/>
              </a:lnSpc>
            </a:pPr>
            <a:r>
              <a:rPr lang="pt-BR" sz="2300" b="1" kern="18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12. </a:t>
            </a:r>
            <a:r>
              <a:rPr lang="pt-BR" sz="2300"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O Infográfico é um gênero que integra modalidades semióticas, isto é, ele pode ser constituído por textos, quadros, legendas, mapas, números, ícones, ilustrações, fotografias, fundos e tabelas.</a:t>
            </a:r>
            <a:r>
              <a:rPr lang="pt-BR" sz="2300" kern="100" dirty="0">
                <a:solidFill>
                  <a:srgbClr val="2F5496"/>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Desse modo, a</a:t>
            </a:r>
            <a:r>
              <a:rPr lang="pt-BR" sz="2300" kern="18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s informações dispostas no texto I têm o intuito de</a:t>
            </a:r>
            <a:endParaRPr lang="pt-BR" sz="2300" kern="100" dirty="0">
              <a:solidFill>
                <a:srgbClr val="2F5496"/>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endParaRPr>
          </a:p>
          <a:p>
            <a:pPr>
              <a:lnSpc>
                <a:spcPct val="114000"/>
              </a:lnSpc>
            </a:pPr>
            <a:r>
              <a:rPr lang="pt-BR" sz="5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4000"/>
              </a:lnSpc>
            </a:pPr>
            <a:r>
              <a:rPr lang="pt-BR" sz="2300" kern="180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(A) criticar a população sobre o desconhecimento do percentual de água doce.</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4000"/>
              </a:lnSpc>
            </a:pPr>
            <a:r>
              <a:rPr lang="pt-BR" sz="2300" kern="180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(B) mobilizar a população para uma campanha nacional sobre a água.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4000"/>
              </a:lnSpc>
            </a:pPr>
            <a:r>
              <a:rPr lang="pt-BR" sz="2300" kern="1800" dirty="0">
                <a:effectLst/>
                <a:latin typeface="Arial Narrow" panose="020B0606020202030204" pitchFamily="34" charset="0"/>
                <a:ea typeface="Times New Roman" panose="02020603050405020304" pitchFamily="18" charset="0"/>
                <a:cs typeface="Helvetica" panose="020B0604020202020204" pitchFamily="34" charset="0"/>
              </a:rPr>
              <a:t>(C) conscientizar a população sobre a quantidade de água doce.</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4000"/>
              </a:lnSpc>
            </a:pPr>
            <a:r>
              <a:rPr lang="pt-BR" sz="2300" kern="180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(D) ironizar o consumo de água doce de forma irresponsável.</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44938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E2642-9B69-1E5F-7CA3-D0E697910D39}"/>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B7C3BF12-F012-1A03-325A-8522EE52FE80}"/>
              </a:ext>
            </a:extLst>
          </p:cNvPr>
          <p:cNvGraphicFramePr>
            <a:graphicFrameLocks noGrp="1"/>
          </p:cNvGraphicFramePr>
          <p:nvPr>
            <p:extLst>
              <p:ext uri="{D42A27DB-BD31-4B8C-83A1-F6EECF244321}">
                <p14:modId xmlns:p14="http://schemas.microsoft.com/office/powerpoint/2010/main" val="1350189296"/>
              </p:ext>
            </p:extLst>
          </p:nvPr>
        </p:nvGraphicFramePr>
        <p:xfrm>
          <a:off x="377371" y="754744"/>
          <a:ext cx="11451772" cy="360426"/>
        </p:xfrm>
        <a:graphic>
          <a:graphicData uri="http://schemas.openxmlformats.org/drawingml/2006/table">
            <a:tbl>
              <a:tblPr firstRow="1" firstCol="1" bandRow="1"/>
              <a:tblGrid>
                <a:gridCol w="11451772">
                  <a:extLst>
                    <a:ext uri="{9D8B030D-6E8A-4147-A177-3AD203B41FA5}">
                      <a16:colId xmlns:a16="http://schemas.microsoft.com/office/drawing/2014/main" val="686683493"/>
                    </a:ext>
                  </a:extLst>
                </a:gridCol>
              </a:tblGrid>
              <a:tr h="319314">
                <a:tc>
                  <a:txBody>
                    <a:bodyPr/>
                    <a:lstStyle/>
                    <a:p>
                      <a:pPr algn="ctr">
                        <a:lnSpc>
                          <a:spcPct val="115000"/>
                        </a:lnSpc>
                        <a:spcAft>
                          <a:spcPts val="800"/>
                        </a:spcAft>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7FF"/>
                    </a:solidFill>
                  </a:tcPr>
                </a:tc>
                <a:extLst>
                  <a:ext uri="{0D108BD9-81ED-4DB2-BD59-A6C34878D82A}">
                    <a16:rowId xmlns:a16="http://schemas.microsoft.com/office/drawing/2014/main" val="1297083265"/>
                  </a:ext>
                </a:extLst>
              </a:tr>
            </a:tbl>
          </a:graphicData>
        </a:graphic>
      </p:graphicFrame>
      <p:sp>
        <p:nvSpPr>
          <p:cNvPr id="5" name="Rectangle 2">
            <a:extLst>
              <a:ext uri="{FF2B5EF4-FFF2-40B4-BE49-F238E27FC236}">
                <a16:creationId xmlns:a16="http://schemas.microsoft.com/office/drawing/2014/main" id="{8EABDBB9-D0DC-D786-2046-0BEB8FC9D173}"/>
              </a:ext>
            </a:extLst>
          </p:cNvPr>
          <p:cNvSpPr>
            <a:spLocks noChangeArrowheads="1"/>
          </p:cNvSpPr>
          <p:nvPr/>
        </p:nvSpPr>
        <p:spPr bwMode="auto">
          <a:xfrm>
            <a:off x="1992767" y="16394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CaixaDeTexto 6">
            <a:extLst>
              <a:ext uri="{FF2B5EF4-FFF2-40B4-BE49-F238E27FC236}">
                <a16:creationId xmlns:a16="http://schemas.microsoft.com/office/drawing/2014/main" id="{4DAF63C1-BD71-08FE-E7A5-1A2334F3851B}"/>
              </a:ext>
            </a:extLst>
          </p:cNvPr>
          <p:cNvSpPr txBox="1"/>
          <p:nvPr/>
        </p:nvSpPr>
        <p:spPr>
          <a:xfrm>
            <a:off x="377371" y="1115170"/>
            <a:ext cx="11451772" cy="430887"/>
          </a:xfrm>
          <a:prstGeom prst="rect">
            <a:avLst/>
          </a:prstGeom>
          <a:noFill/>
        </p:spPr>
        <p:txBody>
          <a:bodyPr wrap="square">
            <a:spAutoFit/>
          </a:bodyPr>
          <a:lstStyle/>
          <a:p>
            <a:pPr algn="just"/>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Sistematizando os conhecimentos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6A90C269-99F0-6B8F-FF5A-E8DC773DC862}"/>
              </a:ext>
            </a:extLst>
          </p:cNvPr>
          <p:cNvSpPr txBox="1"/>
          <p:nvPr/>
        </p:nvSpPr>
        <p:spPr>
          <a:xfrm>
            <a:off x="377371" y="1618019"/>
            <a:ext cx="11437258" cy="938719"/>
          </a:xfrm>
          <a:prstGeom prst="rect">
            <a:avLst/>
          </a:prstGeom>
          <a:noFill/>
        </p:spPr>
        <p:txBody>
          <a:bodyPr wrap="square">
            <a:spAutoFit/>
          </a:bodyPr>
          <a:lstStyle/>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 a seguir.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m 2" descr="Uma imagem contendo Calendário&#10;&#10;Descrição gerada automaticamente">
            <a:extLst>
              <a:ext uri="{FF2B5EF4-FFF2-40B4-BE49-F238E27FC236}">
                <a16:creationId xmlns:a16="http://schemas.microsoft.com/office/drawing/2014/main" id="{DDA7335A-4C4E-8465-D6A4-44D703071900}"/>
              </a:ext>
            </a:extLst>
          </p:cNvPr>
          <p:cNvPicPr>
            <a:picLocks noChangeAspect="1"/>
          </p:cNvPicPr>
          <p:nvPr/>
        </p:nvPicPr>
        <p:blipFill rotWithShape="1">
          <a:blip r:embed="rId2">
            <a:extLst>
              <a:ext uri="{28A0092B-C50C-407E-A947-70E740481C1C}">
                <a14:useLocalDpi xmlns:a14="http://schemas.microsoft.com/office/drawing/2010/main" val="0"/>
              </a:ext>
            </a:extLst>
          </a:blip>
          <a:srcRect t="2669" b="4972"/>
          <a:stretch/>
        </p:blipFill>
        <p:spPr bwMode="auto">
          <a:xfrm>
            <a:off x="6557812" y="2296323"/>
            <a:ext cx="5256818" cy="3973513"/>
          </a:xfrm>
          <a:prstGeom prst="rect">
            <a:avLst/>
          </a:prstGeom>
          <a:noFill/>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8D88327F-F53B-AA0E-20F4-D35A46E9EA5B}"/>
              </a:ext>
            </a:extLst>
          </p:cNvPr>
          <p:cNvSpPr txBox="1"/>
          <p:nvPr/>
        </p:nvSpPr>
        <p:spPr>
          <a:xfrm>
            <a:off x="6557812" y="6269836"/>
            <a:ext cx="5358417" cy="400110"/>
          </a:xfrm>
          <a:prstGeom prst="rect">
            <a:avLst/>
          </a:prstGeom>
          <a:noFill/>
        </p:spPr>
        <p:txBody>
          <a:bodyPr wrap="square">
            <a:spAutoFit/>
          </a:bodyPr>
          <a:lstStyle/>
          <a:p>
            <a:pPr algn="r" fontAlgn="base"/>
            <a:r>
              <a:rPr lang="pt-BR" sz="1000" kern="0" dirty="0">
                <a:solidFill>
                  <a:srgbClr val="282828"/>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Disponível em: https://viatrolebus.com.br/2013/04/</a:t>
            </a:r>
            <a:r>
              <a:rPr lang="pt-BR" sz="1000" kern="0" dirty="0" err="1">
                <a:solidFill>
                  <a:srgbClr val="282828"/>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infografico</a:t>
            </a:r>
            <a:r>
              <a:rPr lang="pt-BR" sz="1000" kern="0" dirty="0">
                <a:solidFill>
                  <a:srgbClr val="282828"/>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-o-uso-da-bike-nas-grandes-cidades/. Acesso em: 6 mar. 2024.</a:t>
            </a:r>
            <a:endParaRPr lang="pt-BR" sz="10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12" name="CaixaDeTexto 11">
            <a:extLst>
              <a:ext uri="{FF2B5EF4-FFF2-40B4-BE49-F238E27FC236}">
                <a16:creationId xmlns:a16="http://schemas.microsoft.com/office/drawing/2014/main" id="{B88E4EBA-8A43-0873-572C-164605842232}"/>
              </a:ext>
            </a:extLst>
          </p:cNvPr>
          <p:cNvSpPr txBox="1"/>
          <p:nvPr/>
        </p:nvSpPr>
        <p:spPr>
          <a:xfrm>
            <a:off x="377370" y="2578153"/>
            <a:ext cx="5930124" cy="3676071"/>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Os infográficos apresentam informações de forma sintética, utilizando imagens, cores, organização gráfica etc. Indique dois exemplos, no infográfico reproduzido acima (Texto II), um em que a informação é apresentada por meio de linguagem verbal e outro por meio da linguagem não verbal.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solidFill>
                  <a:srgbClr val="202124"/>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14</a:t>
            </a:r>
            <a:r>
              <a:rPr lang="pt-BR" sz="2300" kern="100" dirty="0">
                <a:solidFill>
                  <a:srgbClr val="202124"/>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Na sua opinião, por que a ONU considerou a bicicleta como um meio de transporte sustentável?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071567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E2642-9B69-1E5F-7CA3-D0E697910D39}"/>
            </a:ext>
          </a:extLst>
        </p:cNvPr>
        <p:cNvGrpSpPr/>
        <p:nvPr/>
      </p:nvGrpSpPr>
      <p:grpSpPr>
        <a:xfrm>
          <a:off x="0" y="0"/>
          <a:ext cx="0" cy="0"/>
          <a:chOff x="0" y="0"/>
          <a:chExt cx="0" cy="0"/>
        </a:xfrm>
      </p:grpSpPr>
      <p:sp>
        <p:nvSpPr>
          <p:cNvPr id="5" name="Rectangle 2">
            <a:extLst>
              <a:ext uri="{FF2B5EF4-FFF2-40B4-BE49-F238E27FC236}">
                <a16:creationId xmlns:a16="http://schemas.microsoft.com/office/drawing/2014/main" id="{8EABDBB9-D0DC-D786-2046-0BEB8FC9D173}"/>
              </a:ext>
            </a:extLst>
          </p:cNvPr>
          <p:cNvSpPr>
            <a:spLocks noChangeArrowheads="1"/>
          </p:cNvSpPr>
          <p:nvPr/>
        </p:nvSpPr>
        <p:spPr bwMode="auto">
          <a:xfrm>
            <a:off x="1992767" y="16394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9C0C3DF2-29D2-C800-5890-9331DBE6F4F3}"/>
              </a:ext>
            </a:extLst>
          </p:cNvPr>
          <p:cNvSpPr txBox="1"/>
          <p:nvPr/>
        </p:nvSpPr>
        <p:spPr>
          <a:xfrm>
            <a:off x="432318" y="1153286"/>
            <a:ext cx="11327363" cy="4065280"/>
          </a:xfrm>
          <a:prstGeom prst="rect">
            <a:avLst/>
          </a:prstGeom>
          <a:noFill/>
        </p:spPr>
        <p:txBody>
          <a:bodyPr wrap="square">
            <a:spAutoFit/>
          </a:bodyPr>
          <a:lstStyle/>
          <a:p>
            <a:pPr algn="just">
              <a:lnSpc>
                <a:spcPct val="115000"/>
              </a:lnSpc>
            </a:pPr>
            <a:r>
              <a:rPr lang="pt-BR" sz="250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15</a:t>
            </a:r>
            <a: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O uso da ilustração das bicicletas tem uma intencionalidade por parte do autor do infográfico (Texto II)?</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FF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b="1" kern="180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16</a:t>
            </a:r>
            <a:r>
              <a:rPr lang="pt-BR" sz="2500" kern="180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 Os dados numéricos, aliados às ilustrações, trazem que tipo de informação?</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500" kern="180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 </a:t>
            </a:r>
            <a:endParaRPr lang="pt-BR" sz="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180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   ) A quantidade de bicicletas que existe no mundo.</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180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   ) Os custos para se andar de bicicleta.</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1800" dirty="0">
                <a:effectLst/>
                <a:latin typeface="Arial Narrow" panose="020B0606020202030204" pitchFamily="34" charset="0"/>
                <a:ea typeface="Times New Roman" panose="02020603050405020304" pitchFamily="18" charset="0"/>
                <a:cs typeface="Helvetica" panose="020B0604020202020204" pitchFamily="34" charset="0"/>
              </a:rPr>
              <a:t>(   ) A quantidade de bicicletas que substituem um carro.</a:t>
            </a:r>
          </a:p>
          <a:p>
            <a:pPr algn="just">
              <a:lnSpc>
                <a:spcPct val="115000"/>
              </a:lnSpc>
            </a:pPr>
            <a:endParaRPr lang="pt-BR" sz="2500" kern="1800" dirty="0">
              <a:latin typeface="Arial Narrow" panose="020B0606020202030204" pitchFamily="34" charset="0"/>
              <a:ea typeface="Calibri" panose="020F0502020204030204" pitchFamily="34" charset="0"/>
              <a:cs typeface="Helvetica" panose="020B0604020202020204" pitchFamily="34" charset="0"/>
            </a:endParaRPr>
          </a:p>
          <a:p>
            <a:pPr algn="just">
              <a:lnSpc>
                <a:spcPct val="115000"/>
              </a:lnSpc>
            </a:pPr>
            <a:r>
              <a:rPr lang="pt-BR" sz="2300" b="1" kern="100" dirty="0">
                <a:effectLst/>
                <a:highlight>
                  <a:srgbClr val="FFFFFF"/>
                </a:highlight>
                <a:latin typeface="Arial Narrow" panose="020B0606020202030204" pitchFamily="34" charset="0"/>
                <a:ea typeface="Calibri" panose="020F0502020204030204" pitchFamily="34" charset="0"/>
                <a:cs typeface="Arial" panose="020B0604020202020204" pitchFamily="34" charset="0"/>
              </a:rPr>
              <a:t>17</a:t>
            </a:r>
            <a:r>
              <a:rPr lang="pt-BR" sz="2300" kern="100" dirty="0">
                <a:effectLst/>
                <a:highlight>
                  <a:srgbClr val="FFFFFF"/>
                </a:highlight>
                <a:latin typeface="Arial Narrow" panose="020B0606020202030204" pitchFamily="34" charset="0"/>
                <a:ea typeface="Calibri" panose="020F0502020204030204" pitchFamily="34" charset="0"/>
                <a:cs typeface="Arial" panose="020B0604020202020204" pitchFamily="34" charset="0"/>
              </a:rPr>
              <a:t>. Por que a palavra “ONU” foi apresentada em fontes maiores que as outras do infográfico?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270418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E2642-9B69-1E5F-7CA3-D0E697910D39}"/>
            </a:ext>
          </a:extLst>
        </p:cNvPr>
        <p:cNvGrpSpPr/>
        <p:nvPr/>
      </p:nvGrpSpPr>
      <p:grpSpPr>
        <a:xfrm>
          <a:off x="0" y="0"/>
          <a:ext cx="0" cy="0"/>
          <a:chOff x="0" y="0"/>
          <a:chExt cx="0" cy="0"/>
        </a:xfrm>
      </p:grpSpPr>
      <p:sp>
        <p:nvSpPr>
          <p:cNvPr id="5" name="Rectangle 2">
            <a:extLst>
              <a:ext uri="{FF2B5EF4-FFF2-40B4-BE49-F238E27FC236}">
                <a16:creationId xmlns:a16="http://schemas.microsoft.com/office/drawing/2014/main" id="{8EABDBB9-D0DC-D786-2046-0BEB8FC9D173}"/>
              </a:ext>
            </a:extLst>
          </p:cNvPr>
          <p:cNvSpPr>
            <a:spLocks noChangeArrowheads="1"/>
          </p:cNvSpPr>
          <p:nvPr/>
        </p:nvSpPr>
        <p:spPr bwMode="auto">
          <a:xfrm>
            <a:off x="1992767" y="16394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6A891DE2-1DB0-9B74-E558-43FA31A52652}"/>
              </a:ext>
            </a:extLst>
          </p:cNvPr>
          <p:cNvSpPr txBox="1"/>
          <p:nvPr/>
        </p:nvSpPr>
        <p:spPr>
          <a:xfrm>
            <a:off x="429208" y="1180914"/>
            <a:ext cx="11308702" cy="2806602"/>
          </a:xfrm>
          <a:prstGeom prst="rect">
            <a:avLst/>
          </a:prstGeom>
          <a:noFill/>
        </p:spPr>
        <p:txBody>
          <a:bodyPr wrap="square">
            <a:spAutoFit/>
          </a:bodyPr>
          <a:lstStyle/>
          <a:p>
            <a:pPr algn="just">
              <a:lnSpc>
                <a:spcPct val="115000"/>
              </a:lnSpc>
            </a:pPr>
            <a:r>
              <a:rPr lang="pt-BR" sz="250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18</a:t>
            </a:r>
            <a: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Na frase “A ONU elegeu a bicicleta como o transporte ecologicamente </a:t>
            </a:r>
            <a:r>
              <a:rPr lang="pt-BR" sz="2500" b="1" u="sng"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mais</a:t>
            </a:r>
            <a: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sustentável do planeta”, a palavra destacada foi empregada para </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500" kern="100" dirty="0">
                <a:effectLst/>
                <a:highlight>
                  <a:srgbClr val="FFFFFF"/>
                </a:highlight>
                <a:latin typeface="Arial Narrow" panose="020B0606020202030204" pitchFamily="34" charset="0"/>
                <a:ea typeface="Calibri" panose="020F0502020204030204" pitchFamily="34" charset="0"/>
                <a:cs typeface="Arial" panose="020B0604020202020204" pitchFamily="34" charset="0"/>
              </a:rPr>
              <a:t> </a:t>
            </a:r>
            <a:endParaRPr lang="pt-BR" sz="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 expressar uma certeza.</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(B) exprimir um grau superior.</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(C) intensificar uma característica.</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(D) indicar uma adição a uma ideia.</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539576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7F363-B98D-5950-F635-4E45F64E8176}"/>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EC0052AA-FE55-A6FF-0751-BDF2E886DF0E}"/>
              </a:ext>
            </a:extLst>
          </p:cNvPr>
          <p:cNvSpPr txBox="1"/>
          <p:nvPr/>
        </p:nvSpPr>
        <p:spPr>
          <a:xfrm>
            <a:off x="374756" y="719151"/>
            <a:ext cx="11442486" cy="430887"/>
          </a:xfrm>
          <a:prstGeom prst="rect">
            <a:avLst/>
          </a:prstGeom>
          <a:noFill/>
        </p:spPr>
        <p:txBody>
          <a:bodyPr wrap="square">
            <a:spAutoFit/>
          </a:bodyPr>
          <a:lstStyle/>
          <a:p>
            <a:r>
              <a:rPr lang="pt-BR" sz="2200" b="1" dirty="0">
                <a:latin typeface="Arial Narrow" panose="020B0606020202030204" pitchFamily="34" charset="0"/>
              </a:rPr>
              <a:t>SETEMBRO</a:t>
            </a:r>
          </a:p>
        </p:txBody>
      </p:sp>
      <p:graphicFrame>
        <p:nvGraphicFramePr>
          <p:cNvPr id="10" name="Tabela 9">
            <a:extLst>
              <a:ext uri="{FF2B5EF4-FFF2-40B4-BE49-F238E27FC236}">
                <a16:creationId xmlns:a16="http://schemas.microsoft.com/office/drawing/2014/main" id="{A7C5B9E2-4A70-92CE-BF12-C0585B0FFC31}"/>
              </a:ext>
            </a:extLst>
          </p:cNvPr>
          <p:cNvGraphicFramePr>
            <a:graphicFrameLocks noGrp="1"/>
          </p:cNvGraphicFramePr>
          <p:nvPr>
            <p:extLst>
              <p:ext uri="{D42A27DB-BD31-4B8C-83A1-F6EECF244321}">
                <p14:modId xmlns:p14="http://schemas.microsoft.com/office/powerpoint/2010/main" val="1222259884"/>
              </p:ext>
            </p:extLst>
          </p:nvPr>
        </p:nvGraphicFramePr>
        <p:xfrm>
          <a:off x="374755" y="1097441"/>
          <a:ext cx="11442485" cy="360426"/>
        </p:xfrm>
        <a:graphic>
          <a:graphicData uri="http://schemas.openxmlformats.org/drawingml/2006/table">
            <a:tbl>
              <a:tblPr firstRow="1" firstCol="1" bandRow="1"/>
              <a:tblGrid>
                <a:gridCol w="11442485">
                  <a:extLst>
                    <a:ext uri="{9D8B030D-6E8A-4147-A177-3AD203B41FA5}">
                      <a16:colId xmlns:a16="http://schemas.microsoft.com/office/drawing/2014/main" val="1375816407"/>
                    </a:ext>
                  </a:extLst>
                </a:gridCol>
              </a:tblGrid>
              <a:tr h="320198">
                <a:tc>
                  <a:txBody>
                    <a:bodyPr/>
                    <a:lstStyle/>
                    <a:p>
                      <a:pPr algn="ctr">
                        <a:lnSpc>
                          <a:spcPct val="115000"/>
                        </a:lnSpc>
                        <a:spcAft>
                          <a:spcPts val="800"/>
                        </a:spcAft>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1785830549"/>
                  </a:ext>
                </a:extLst>
              </a:tr>
            </a:tbl>
          </a:graphicData>
        </a:graphic>
      </p:graphicFrame>
      <p:sp>
        <p:nvSpPr>
          <p:cNvPr id="13" name="CaixaDeTexto 12">
            <a:extLst>
              <a:ext uri="{FF2B5EF4-FFF2-40B4-BE49-F238E27FC236}">
                <a16:creationId xmlns:a16="http://schemas.microsoft.com/office/drawing/2014/main" id="{051E5026-A001-AF9C-9FAD-7B04CDC56375}"/>
              </a:ext>
            </a:extLst>
          </p:cNvPr>
          <p:cNvSpPr txBox="1"/>
          <p:nvPr/>
        </p:nvSpPr>
        <p:spPr>
          <a:xfrm>
            <a:off x="374754" y="1461085"/>
            <a:ext cx="11442485" cy="769441"/>
          </a:xfrm>
          <a:prstGeom prst="rect">
            <a:avLst/>
          </a:prstGeom>
          <a:noFill/>
        </p:spPr>
        <p:txBody>
          <a:bodyPr wrap="square">
            <a:spAutoFit/>
          </a:bodyPr>
          <a:lstStyle/>
          <a:p>
            <a:pPr algn="just"/>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Semana 1</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Contextualizando o gênero, o tema e o campo de atuação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9981A222-3CAE-DD3D-FBF8-036C63DDF0B1}"/>
              </a:ext>
            </a:extLst>
          </p:cNvPr>
          <p:cNvSpPr txBox="1"/>
          <p:nvPr/>
        </p:nvSpPr>
        <p:spPr>
          <a:xfrm>
            <a:off x="323136" y="3695472"/>
            <a:ext cx="11545720" cy="2628155"/>
          </a:xfrm>
          <a:prstGeom prst="rect">
            <a:avLst/>
          </a:prstGeom>
          <a:noFill/>
        </p:spPr>
        <p:txBody>
          <a:bodyPr wrap="square">
            <a:spAutoFit/>
          </a:bodyPr>
          <a:lstStyle/>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Antes da leitura dos textos, vamos conversar?</a:t>
            </a:r>
          </a:p>
          <a:p>
            <a:pPr algn="just">
              <a:lnSpc>
                <a:spcPct val="114000"/>
              </a:lnSpc>
            </a:pP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costuma ler poemas? Se sim, qual(</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is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sabe o nome de algum poeta?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Para você, o que é poema? E o que é poesia? Você acha que são a mesma coisa?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Que tipo de linguagem você acha que é predominante em textos poéticos?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Como é a estrutura de um poema?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4CB1D12D-D12A-1B2E-745F-7D69F6266B2C}"/>
              </a:ext>
            </a:extLst>
          </p:cNvPr>
          <p:cNvSpPr txBox="1"/>
          <p:nvPr/>
        </p:nvSpPr>
        <p:spPr>
          <a:xfrm>
            <a:off x="374756" y="2290036"/>
            <a:ext cx="11442484" cy="1154162"/>
          </a:xfrm>
          <a:prstGeom prst="rect">
            <a:avLst/>
          </a:prstGeom>
          <a:noFill/>
        </p:spPr>
        <p:txBody>
          <a:bodyPr wrap="square">
            <a:spAutoFit/>
          </a:bodyPr>
          <a:lstStyle/>
          <a:p>
            <a:pPr algn="just"/>
            <a:r>
              <a:rPr lang="pt-BR" sz="2300" b="1" dirty="0">
                <a:effectLst/>
                <a:latin typeface="Arial Narrow" panose="020B0606020202030204" pitchFamily="34" charset="0"/>
                <a:ea typeface="Calibri" panose="020F0502020204030204" pitchFamily="34" charset="0"/>
                <a:cs typeface="Times New Roman" panose="02020603050405020304" pitchFamily="18" charset="0"/>
              </a:rPr>
              <a:t>Caro(a) estudante, você já declamou poemas? Este é um gênero que se distingue dos demais textos literários. Vale destacar que o poema não é constituído apenas de sentimentos, emoções e ideias, mas, também, por meio de recursos linguísticos e sonoros.</a:t>
            </a:r>
            <a:endParaRPr lang="pt-BR" sz="2300" dirty="0"/>
          </a:p>
        </p:txBody>
      </p:sp>
    </p:spTree>
    <p:extLst>
      <p:ext uri="{BB962C8B-B14F-4D97-AF65-F5344CB8AC3E}">
        <p14:creationId xmlns:p14="http://schemas.microsoft.com/office/powerpoint/2010/main" val="7019181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878B7-8339-C452-A684-7F7C6805479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663F778-A772-4AB1-3D9C-5D11E124B726}"/>
              </a:ext>
            </a:extLst>
          </p:cNvPr>
          <p:cNvSpPr txBox="1"/>
          <p:nvPr/>
        </p:nvSpPr>
        <p:spPr>
          <a:xfrm>
            <a:off x="384118" y="650463"/>
            <a:ext cx="11423759" cy="446276"/>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44DFF32B-37A9-6F7B-4650-252DB7EC244C}"/>
              </a:ext>
            </a:extLst>
          </p:cNvPr>
          <p:cNvSpPr txBox="1"/>
          <p:nvPr/>
        </p:nvSpPr>
        <p:spPr>
          <a:xfrm>
            <a:off x="384118" y="1141871"/>
            <a:ext cx="11423759" cy="5201424"/>
          </a:xfrm>
          <a:prstGeom prst="rect">
            <a:avLst/>
          </a:prstGeom>
          <a:solidFill>
            <a:schemeClr val="accent1">
              <a:lumMod val="20000"/>
              <a:lumOff val="80000"/>
            </a:schemeClr>
          </a:solidFill>
          <a:ln w="28575">
            <a:solidFill>
              <a:schemeClr val="accent1">
                <a:lumMod val="50000"/>
              </a:schemeClr>
            </a:solidFill>
          </a:ln>
        </p:spPr>
        <p:txBody>
          <a:bodyPr wrap="square" rtlCol="0">
            <a:spAutoFit/>
          </a:bodyPr>
          <a:lstStyle/>
          <a:p>
            <a:pPr algn="ctr"/>
            <a:r>
              <a:rPr lang="pt-BR" sz="2300" b="1"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Poema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O poema é uma composição originalmente escrita em versos e estrofes. </a:t>
            </a:r>
            <a:r>
              <a:rPr lang="pt-BR" sz="2300" kern="100" dirty="0">
                <a:solidFill>
                  <a:srgbClr val="2F5496"/>
                </a:solidFill>
                <a:effectLst/>
                <a:latin typeface="Arial Narrow" panose="020B0606020202030204" pitchFamily="34" charset="0"/>
                <a:ea typeface="Times New Roman" panose="02020603050405020304" pitchFamily="18" charset="0"/>
                <a:cs typeface="Open Sans" panose="020B0606030504020204" pitchFamily="34" charset="0"/>
              </a:rPr>
              <a:t>Sua finalidade é expressar algum sentimento, emoção ou pensamento. A palavra "poema" deriva do verbo grego "</a:t>
            </a:r>
            <a:r>
              <a:rPr lang="pt-BR" sz="2300" i="1" kern="100" dirty="0" err="1">
                <a:solidFill>
                  <a:srgbClr val="2F5496"/>
                </a:solidFill>
                <a:effectLst/>
                <a:latin typeface="Arial Narrow" panose="020B0606020202030204" pitchFamily="34" charset="0"/>
                <a:ea typeface="Times New Roman" panose="02020603050405020304" pitchFamily="18" charset="0"/>
                <a:cs typeface="Open Sans" panose="020B0606030504020204" pitchFamily="34" charset="0"/>
              </a:rPr>
              <a:t>poiéo</a:t>
            </a:r>
            <a:r>
              <a:rPr lang="pt-BR" sz="2300" kern="100" dirty="0">
                <a:solidFill>
                  <a:srgbClr val="2F5496"/>
                </a:solidFill>
                <a:effectLst/>
                <a:latin typeface="Arial Narrow" panose="020B0606020202030204" pitchFamily="34" charset="0"/>
                <a:ea typeface="Times New Roman" panose="02020603050405020304" pitchFamily="18" charset="0"/>
                <a:cs typeface="Open Sans" panose="020B0606030504020204" pitchFamily="34" charset="0"/>
              </a:rPr>
              <a:t>", que significa "fazer, criar, compor". </a:t>
            </a:r>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A literatura grega teve grande importância nas composições literárias de várias épocas e culturas. Na Grécia Antiga, todas as produções literárias - os gêneros épico, lírico e dramático - eram consideradas poemas. Os poemas de Homero presente nas obras </a:t>
            </a:r>
            <a:r>
              <a:rPr lang="pt-BR" sz="2300" i="1"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Ilíada</a:t>
            </a:r>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e </a:t>
            </a:r>
            <a:r>
              <a:rPr lang="pt-BR" sz="2300" i="1"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Odisseia</a:t>
            </a:r>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são considerados os primeiros grandes textos épicos ocidentais. O poema lírico, que era assim designado por ser cantado ao som da lira (instrumento musical), originou o gênero de arte que hoje se entende como lírico. Os poemas dramáticos eram escritos em forma de versos para serem encenados.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r>
              <a:rPr lang="pt-BR" sz="2300" dirty="0">
                <a:solidFill>
                  <a:srgbClr val="2F5496"/>
                </a:solidFill>
                <a:effectLst/>
                <a:latin typeface="Arial Narrow" panose="020B0606020202030204" pitchFamily="34" charset="0"/>
                <a:ea typeface="Times New Roman" panose="02020603050405020304" pitchFamily="18" charset="0"/>
              </a:rPr>
              <a:t>Segundo a classificação literária, os poemas são reunidos em três gêneros: lírico, épico e narrativo. Os </a:t>
            </a:r>
            <a:r>
              <a:rPr lang="pt-BR" sz="2300" b="1" dirty="0">
                <a:solidFill>
                  <a:srgbClr val="2F5496"/>
                </a:solidFill>
                <a:effectLst/>
                <a:latin typeface="Arial Narrow" panose="020B0606020202030204" pitchFamily="34" charset="0"/>
                <a:ea typeface="Times New Roman" panose="02020603050405020304" pitchFamily="18" charset="0"/>
              </a:rPr>
              <a:t>Poemas líricos</a:t>
            </a:r>
            <a:r>
              <a:rPr lang="pt-BR" sz="2300" dirty="0">
                <a:solidFill>
                  <a:srgbClr val="2F5496"/>
                </a:solidFill>
                <a:effectLst/>
                <a:latin typeface="Arial Narrow" panose="020B0606020202030204" pitchFamily="34" charset="0"/>
                <a:ea typeface="Times New Roman" panose="02020603050405020304" pitchFamily="18" charset="0"/>
              </a:rPr>
              <a:t> são de caráter sentimental e subjetivo, por exemplo, o haicai e o soneto </a:t>
            </a:r>
            <a:r>
              <a:rPr lang="pt-BR" sz="2300" dirty="0">
                <a:solidFill>
                  <a:srgbClr val="2F5496"/>
                </a:solidFill>
                <a:effectLst/>
                <a:highlight>
                  <a:srgbClr val="E5EBF7"/>
                </a:highlight>
                <a:latin typeface="Arial Narrow" panose="020B0606020202030204" pitchFamily="34" charset="0"/>
                <a:ea typeface="Times New Roman" panose="02020603050405020304" pitchFamily="18" charset="0"/>
              </a:rPr>
              <a:t>(</a:t>
            </a:r>
            <a:r>
              <a:rPr lang="pt-BR" sz="2300" i="1" dirty="0">
                <a:solidFill>
                  <a:srgbClr val="2F5496"/>
                </a:solidFill>
                <a:effectLst/>
                <a:highlight>
                  <a:srgbClr val="E5EBF7"/>
                </a:highlight>
                <a:latin typeface="Arial Narrow" panose="020B0606020202030204" pitchFamily="34" charset="0"/>
                <a:ea typeface="Times New Roman" panose="02020603050405020304" pitchFamily="18" charset="0"/>
              </a:rPr>
              <a:t>O Poeta</a:t>
            </a:r>
            <a:r>
              <a:rPr lang="pt-BR" sz="2300" dirty="0">
                <a:solidFill>
                  <a:srgbClr val="2F5496"/>
                </a:solidFill>
                <a:effectLst/>
                <a:highlight>
                  <a:srgbClr val="E5EBF7"/>
                </a:highlight>
                <a:latin typeface="Arial Narrow" panose="020B0606020202030204" pitchFamily="34" charset="0"/>
                <a:ea typeface="Times New Roman" panose="02020603050405020304" pitchFamily="18" charset="0"/>
              </a:rPr>
              <a:t>, haicai de Guilherme de Almeida). Os </a:t>
            </a:r>
            <a:r>
              <a:rPr lang="pt-BR" sz="2300" b="1" dirty="0">
                <a:solidFill>
                  <a:srgbClr val="2F5496"/>
                </a:solidFill>
                <a:effectLst/>
                <a:highlight>
                  <a:srgbClr val="E5EBF7"/>
                </a:highlight>
                <a:latin typeface="Arial Narrow" panose="020B0606020202030204" pitchFamily="34" charset="0"/>
                <a:ea typeface="Times New Roman" panose="02020603050405020304" pitchFamily="18" charset="0"/>
              </a:rPr>
              <a:t>Poemas épicos</a:t>
            </a:r>
            <a:r>
              <a:rPr lang="pt-BR" sz="2300" dirty="0">
                <a:solidFill>
                  <a:srgbClr val="2F5496"/>
                </a:solidFill>
                <a:effectLst/>
                <a:highlight>
                  <a:srgbClr val="E5EBF7"/>
                </a:highlight>
                <a:latin typeface="Arial Narrow" panose="020B0606020202030204" pitchFamily="34" charset="0"/>
                <a:ea typeface="Times New Roman" panose="02020603050405020304" pitchFamily="18" charset="0"/>
              </a:rPr>
              <a:t> contém a presença de heróis, por exemplo, a epopeia e a fábula (</a:t>
            </a:r>
            <a:r>
              <a:rPr lang="pt-BR" sz="2300" i="1" dirty="0">
                <a:solidFill>
                  <a:srgbClr val="2F5496"/>
                </a:solidFill>
                <a:effectLst/>
                <a:highlight>
                  <a:srgbClr val="E5EBF7"/>
                </a:highlight>
                <a:latin typeface="Arial Narrow" panose="020B0606020202030204" pitchFamily="34" charset="0"/>
                <a:ea typeface="Times New Roman" panose="02020603050405020304" pitchFamily="18" charset="0"/>
              </a:rPr>
              <a:t>Os Lusíadas</a:t>
            </a:r>
            <a:r>
              <a:rPr lang="pt-BR" sz="2300" dirty="0">
                <a:solidFill>
                  <a:srgbClr val="2F5496"/>
                </a:solidFill>
                <a:effectLst/>
                <a:highlight>
                  <a:srgbClr val="E5EBF7"/>
                </a:highlight>
                <a:latin typeface="Arial Narrow" panose="020B0606020202030204" pitchFamily="34" charset="0"/>
                <a:ea typeface="Times New Roman" panose="02020603050405020304" pitchFamily="18" charset="0"/>
              </a:rPr>
              <a:t>, de Luíz Vaz de Camões). E os </a:t>
            </a:r>
            <a:r>
              <a:rPr lang="pt-BR" sz="2300" b="1" dirty="0">
                <a:solidFill>
                  <a:srgbClr val="2F5496"/>
                </a:solidFill>
                <a:effectLst/>
                <a:highlight>
                  <a:srgbClr val="E5EBF7"/>
                </a:highlight>
                <a:latin typeface="Arial Narrow" panose="020B0606020202030204" pitchFamily="34" charset="0"/>
                <a:ea typeface="Times New Roman" panose="02020603050405020304" pitchFamily="18" charset="0"/>
              </a:rPr>
              <a:t>Poemas narrativos são </a:t>
            </a:r>
            <a:r>
              <a:rPr lang="pt-BR" sz="2300" dirty="0">
                <a:solidFill>
                  <a:srgbClr val="2F5496"/>
                </a:solidFill>
                <a:effectLst/>
                <a:highlight>
                  <a:srgbClr val="E5EBF7"/>
                </a:highlight>
                <a:latin typeface="Arial Narrow" panose="020B0606020202030204" pitchFamily="34" charset="0"/>
                <a:ea typeface="Times New Roman" panose="02020603050405020304" pitchFamily="18" charset="0"/>
              </a:rPr>
              <a:t>feitos para serem encenados, por exemplo, os autos e as farsas (</a:t>
            </a:r>
            <a:r>
              <a:rPr lang="pt-BR" sz="2300" i="1" dirty="0">
                <a:solidFill>
                  <a:srgbClr val="2F5496"/>
                </a:solidFill>
                <a:effectLst/>
                <a:highlight>
                  <a:srgbClr val="E5EBF7"/>
                </a:highlight>
                <a:latin typeface="Arial Narrow" panose="020B0606020202030204" pitchFamily="34" charset="0"/>
                <a:ea typeface="Times New Roman" panose="02020603050405020304" pitchFamily="18" charset="0"/>
              </a:rPr>
              <a:t>Auto da Compadecida</a:t>
            </a:r>
            <a:r>
              <a:rPr lang="pt-BR" sz="2300" dirty="0">
                <a:solidFill>
                  <a:srgbClr val="2F5496"/>
                </a:solidFill>
                <a:effectLst/>
                <a:highlight>
                  <a:srgbClr val="E5EBF7"/>
                </a:highlight>
                <a:latin typeface="Arial Narrow" panose="020B0606020202030204" pitchFamily="34" charset="0"/>
                <a:ea typeface="Times New Roman" panose="02020603050405020304" pitchFamily="18" charset="0"/>
              </a:rPr>
              <a:t>, de Ariano Suassuna).</a:t>
            </a:r>
            <a:endParaRPr lang="pt-BR" sz="2300" dirty="0">
              <a:effectLst/>
              <a:latin typeface="Times New Roman" panose="02020603050405020304" pitchFamily="18" charset="0"/>
              <a:ea typeface="Times New Roman" panose="02020603050405020304" pitchFamily="18" charset="0"/>
            </a:endParaRPr>
          </a:p>
          <a:p>
            <a:pPr indent="14605" algn="r"/>
            <a:r>
              <a:rPr lang="pt-BR" sz="10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Disponível em: https://www.significados.com.br/poema/ Acesso em: 18 mar. 2024. (adaptado).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73673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878B7-8339-C452-A684-7F7C68054796}"/>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44DFF32B-37A9-6F7B-4650-252DB7EC244C}"/>
              </a:ext>
            </a:extLst>
          </p:cNvPr>
          <p:cNvSpPr txBox="1"/>
          <p:nvPr/>
        </p:nvSpPr>
        <p:spPr>
          <a:xfrm>
            <a:off x="384118" y="1141871"/>
            <a:ext cx="11423759" cy="4846711"/>
          </a:xfrm>
          <a:prstGeom prst="rect">
            <a:avLst/>
          </a:prstGeom>
          <a:solidFill>
            <a:schemeClr val="accent1">
              <a:lumMod val="20000"/>
              <a:lumOff val="80000"/>
            </a:schemeClr>
          </a:solidFill>
          <a:ln w="28575">
            <a:solidFill>
              <a:schemeClr val="accent1">
                <a:lumMod val="50000"/>
              </a:schemeClr>
            </a:solidFill>
          </a:ln>
        </p:spPr>
        <p:txBody>
          <a:bodyPr wrap="square" rtlCol="0">
            <a:spAutoFit/>
          </a:bodyPr>
          <a:lstStyle/>
          <a:p>
            <a:pPr indent="541338" algn="just">
              <a:lnSpc>
                <a:spcPct val="115000"/>
              </a:lnSpc>
            </a:pPr>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O poema é criado como se fosse um jogo de palavras. Ele motiva o leitor a descobrir não apenas a leitura corrente, mas também a buscar outras leituras possíveis. E como o poeta faz isso? Ora... com as palavras e com tudo o que se pode fazer com elas. O poeta busca mostrar o mundo de um jeito novo, com a intenção de sensibilizar, convencer, fazer pensar ou divertir os leitores. Ele sugere associações entre palavras, seja pela posição que ocupam no poema, seja pela sonoridade, seja por meio de outros recursos, como a</a:t>
            </a:r>
            <a:r>
              <a:rPr lang="pt-BR" sz="2300" kern="100" dirty="0">
                <a:solidFill>
                  <a:srgbClr val="2F5496"/>
                </a:solidFill>
                <a:effectLst/>
                <a:latin typeface="Arial Narrow" panose="020B0606020202030204" pitchFamily="34" charset="0"/>
                <a:ea typeface="Times New Roman" panose="02020603050405020304" pitchFamily="18" charset="0"/>
                <a:cs typeface="Open Sans" panose="020B0606030504020204" pitchFamily="34" charset="0"/>
              </a:rPr>
              <a:t>literações, assonâncias e rimas, recursos responsáveis por conferir ao poema um ritmo de repetição bastante característico.</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541338" algn="just">
              <a:lnSpc>
                <a:spcPct val="115000"/>
              </a:lnSpc>
            </a:pPr>
            <a:r>
              <a:rPr lang="pt-BR" sz="2300" kern="100" dirty="0">
                <a:solidFill>
                  <a:srgbClr val="2F5496"/>
                </a:solidFill>
                <a:effectLst/>
                <a:latin typeface="Arial Narrow" panose="020B0606020202030204" pitchFamily="34" charset="0"/>
                <a:ea typeface="Times New Roman" panose="02020603050405020304" pitchFamily="18" charset="0"/>
                <a:cs typeface="Open Sans" panose="020B0606030504020204" pitchFamily="34" charset="0"/>
              </a:rPr>
              <a:t>O uso de figuras de palavra, como metáforas e sinestesias, também é bastante frequente nos poemas. A utilização da </a:t>
            </a:r>
            <a:r>
              <a:rPr lang="pt-BR" sz="2300" b="1" kern="100" dirty="0">
                <a:solidFill>
                  <a:srgbClr val="2F5496"/>
                </a:solidFill>
                <a:effectLst/>
                <a:latin typeface="Arial Narrow" panose="020B0606020202030204" pitchFamily="34" charset="0"/>
                <a:ea typeface="Times New Roman" panose="02020603050405020304" pitchFamily="18" charset="0"/>
                <a:cs typeface="Open Sans" panose="020B0606030504020204" pitchFamily="34" charset="0"/>
              </a:rPr>
              <a:t>linguagem figurada</a:t>
            </a:r>
            <a:r>
              <a:rPr lang="pt-BR" sz="2300" kern="100" dirty="0">
                <a:solidFill>
                  <a:srgbClr val="2F5496"/>
                </a:solidFill>
                <a:effectLst/>
                <a:latin typeface="Arial Narrow" panose="020B0606020202030204" pitchFamily="34" charset="0"/>
                <a:ea typeface="Times New Roman" panose="02020603050405020304" pitchFamily="18" charset="0"/>
                <a:cs typeface="Open Sans" panose="020B0606030504020204" pitchFamily="34" charset="0"/>
              </a:rPr>
              <a:t> faz com que as palavras ganhem novos significados, novas possibilidades de combinação. A liberdade no uso da palavra é, sem dúvida alguma, uma característica importante do poema.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r>
              <a:rPr lang="pt-BR" sz="10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Disponível em: https://www.escrevendoofuturo.org.br/arquivos/8146/caderno-poema.pdf.</a:t>
            </a:r>
            <a:r>
              <a:rPr lang="pt-BR" sz="1000" i="1"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10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Acesso em: 19 mar. 2024. (Adaptado)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650473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32220-4D2F-AFB2-5A4A-67A4E250923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DAB42C5-2BA9-3F22-0D85-E3E42387F771}"/>
              </a:ext>
            </a:extLst>
          </p:cNvPr>
          <p:cNvSpPr txBox="1"/>
          <p:nvPr/>
        </p:nvSpPr>
        <p:spPr>
          <a:xfrm>
            <a:off x="527179" y="1073848"/>
            <a:ext cx="11171855" cy="877163"/>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poema do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O guardador de rebanhos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5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0E56BDDA-5C66-01C4-2144-17CE0075DA2A}"/>
              </a:ext>
            </a:extLst>
          </p:cNvPr>
          <p:cNvSpPr txBox="1"/>
          <p:nvPr/>
        </p:nvSpPr>
        <p:spPr>
          <a:xfrm>
            <a:off x="527179" y="2489339"/>
            <a:ext cx="11154748" cy="3294813"/>
          </a:xfrm>
          <a:prstGeom prst="rect">
            <a:avLst/>
          </a:prstGeom>
          <a:noFill/>
        </p:spPr>
        <p:txBody>
          <a:bodyPr wrap="square">
            <a:spAutoFit/>
          </a:bodyPr>
          <a:lstStyle/>
          <a:p>
            <a:pPr algn="ctr">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XXIX – Nem sempre sou igual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Alberto Caeiro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Nem sempre sou igual no que digo e escrevo.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Mudo, mas não mudo muito.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cor das flores não é a mesma ao sol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De que quando uma nuvem passa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Ou quando entra a noite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as flores são cor de sombra.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180894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32220-4D2F-AFB2-5A4A-67A4E250923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E56BDDA-5C66-01C4-2144-17CE0075DA2A}"/>
              </a:ext>
            </a:extLst>
          </p:cNvPr>
          <p:cNvSpPr txBox="1"/>
          <p:nvPr/>
        </p:nvSpPr>
        <p:spPr>
          <a:xfrm>
            <a:off x="518626" y="1612262"/>
            <a:ext cx="11154748" cy="4077848"/>
          </a:xfrm>
          <a:prstGeom prst="rect">
            <a:avLst/>
          </a:prstGeom>
          <a:noFill/>
        </p:spPr>
        <p:txBody>
          <a:bodyPr wrap="square">
            <a:spAutoFit/>
          </a:bodyPr>
          <a:lstStyle/>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Mas quem olha bem vê que são as mesmas flores.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Por isso quando pareço não concordar comigo,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Reparem bem para mim: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Se estava virado para a direita,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Voltei-me agora para a esquerda,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Mas sou sempre eu, assente sobre os meus pés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O mesmo sempre, graças ao céu e à terra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E aos meus olhos e ouvidos atentos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E à minha clara simplicidade de alma...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300" kern="0" dirty="0">
                <a:effectLst/>
                <a:latin typeface="Arial Narrow" panose="020B0606020202030204" pitchFamily="34" charset="0"/>
                <a:ea typeface="Times New Roman" panose="02020603050405020304" pitchFamily="18" charset="0"/>
                <a:cs typeface="Times New Roman" panose="02020603050405020304" pitchFamily="18" charset="0"/>
              </a:rPr>
              <a:t>“O Guardador de Rebanhos”. In </a:t>
            </a:r>
            <a:r>
              <a:rPr lang="pt-BR" sz="1300" b="1" kern="0" dirty="0">
                <a:effectLst/>
                <a:latin typeface="Arial Narrow" panose="020B0606020202030204" pitchFamily="34" charset="0"/>
                <a:ea typeface="Times New Roman" panose="02020603050405020304" pitchFamily="18" charset="0"/>
                <a:cs typeface="Times New Roman" panose="02020603050405020304" pitchFamily="18" charset="0"/>
              </a:rPr>
              <a:t>Poemas de Alberto Caeiro</a:t>
            </a:r>
            <a:r>
              <a:rPr lang="pt-BR" sz="1300" kern="0" dirty="0">
                <a:effectLst/>
                <a:latin typeface="Arial Narrow" panose="020B0606020202030204" pitchFamily="34" charset="0"/>
                <a:ea typeface="Times New Roman" panose="02020603050405020304" pitchFamily="18" charset="0"/>
                <a:cs typeface="Times New Roman" panose="02020603050405020304" pitchFamily="18" charset="0"/>
              </a:rPr>
              <a:t>. Fernando Pessoa.</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kern="0" dirty="0">
                <a:effectLst/>
                <a:latin typeface="Arial Narrow" panose="020B0606020202030204" pitchFamily="34" charset="0"/>
                <a:ea typeface="Times New Roman" panose="02020603050405020304" pitchFamily="18" charset="0"/>
                <a:cs typeface="Times New Roman" panose="02020603050405020304" pitchFamily="18" charset="0"/>
              </a:rPr>
              <a:t>Disponível em: http://arquivopessoa.net/textos/1191. Acesso em: 15 mar. 2024.</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120568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32220-4D2F-AFB2-5A4A-67A4E250923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26C4291-F9CF-58DD-9709-A6C3C94E9555}"/>
              </a:ext>
            </a:extLst>
          </p:cNvPr>
          <p:cNvSpPr txBox="1"/>
          <p:nvPr/>
        </p:nvSpPr>
        <p:spPr>
          <a:xfrm>
            <a:off x="471973" y="924772"/>
            <a:ext cx="11248053" cy="5390386"/>
          </a:xfrm>
          <a:prstGeom prst="rect">
            <a:avLst/>
          </a:prstGeom>
          <a:noFill/>
        </p:spPr>
        <p:txBody>
          <a:bodyPr wrap="square">
            <a:spAutoFit/>
          </a:bodyPr>
          <a:lstStyle/>
          <a:p>
            <a:pPr algn="just">
              <a:lnSpc>
                <a:spcPct val="115000"/>
              </a:lnSpc>
            </a:pPr>
            <a:r>
              <a:rPr lang="pt-BR" sz="25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500" b="1" kern="100" spc="15" dirty="0">
                <a:solidFill>
                  <a:srgbClr val="000000"/>
                </a:solidFill>
                <a:effectLst/>
                <a:highlight>
                  <a:srgbClr val="FEFEFE"/>
                </a:highlight>
                <a:latin typeface="Arial Narrow" panose="020B0606020202030204" pitchFamily="34" charset="0"/>
                <a:ea typeface="Calibri" panose="020F0502020204030204" pitchFamily="34" charset="0"/>
                <a:cs typeface="Times New Roman" panose="02020603050405020304" pitchFamily="18" charset="0"/>
              </a:rPr>
              <a:t>Eu poético ou eu lírico </a:t>
            </a:r>
            <a:r>
              <a:rPr lang="pt-BR" sz="2500" kern="100" spc="15" dirty="0">
                <a:solidFill>
                  <a:srgbClr val="000000"/>
                </a:solidFill>
                <a:effectLst/>
                <a:highlight>
                  <a:srgbClr val="FEFEFE"/>
                </a:highlight>
                <a:latin typeface="Arial Narrow" panose="020B0606020202030204" pitchFamily="34" charset="0"/>
                <a:ea typeface="Calibri" panose="020F0502020204030204" pitchFamily="34" charset="0"/>
                <a:cs typeface="Times New Roman" panose="02020603050405020304" pitchFamily="18" charset="0"/>
              </a:rPr>
              <a:t>é como chamamos o enunciador </a:t>
            </a:r>
            <a:r>
              <a:rPr lang="pt-BR" sz="2500" kern="100" spc="15" dirty="0">
                <a:effectLst/>
                <a:highlight>
                  <a:srgbClr val="FEFEFE"/>
                </a:highlight>
                <a:latin typeface="Arial Narrow" panose="020B0606020202030204" pitchFamily="34" charset="0"/>
                <a:ea typeface="Calibri" panose="020F0502020204030204" pitchFamily="34" charset="0"/>
                <a:cs typeface="Times New Roman" panose="02020603050405020304" pitchFamily="18" charset="0"/>
              </a:rPr>
              <a:t>do poema, </a:t>
            </a:r>
            <a:r>
              <a:rPr lang="pt-BR" sz="2500" kern="100" spc="15" dirty="0">
                <a:solidFill>
                  <a:srgbClr val="000000"/>
                </a:solidFill>
                <a:effectLst/>
                <a:highlight>
                  <a:srgbClr val="FEFEFE"/>
                </a:highlight>
                <a:latin typeface="Arial Narrow" panose="020B0606020202030204" pitchFamily="34" charset="0"/>
                <a:ea typeface="Calibri" panose="020F0502020204030204" pitchFamily="34" charset="0"/>
                <a:cs typeface="Times New Roman" panose="02020603050405020304" pitchFamily="18" charset="0"/>
              </a:rPr>
              <a:t>isto é, a voz que se expressa por meio de uma poesia. Ele pode ser masculino ou feminino e apresentar ou não suas características no poema. </a:t>
            </a: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Um poema exprime o sentimento interior do eu poético, ou seja, um poema pode falar sobre qualquer assunto: pessoas, ideias, sentimentos, lugares ou acontecimentos comuns. Desse modo, sobre o poema “</a:t>
            </a:r>
            <a:r>
              <a:rPr lang="pt-BR" sz="2500" i="1" kern="100" dirty="0">
                <a:effectLst/>
                <a:latin typeface="Arial Narrow" panose="020B0606020202030204" pitchFamily="34" charset="0"/>
                <a:ea typeface="Calibri" panose="020F0502020204030204" pitchFamily="34" charset="0"/>
                <a:cs typeface="Times New Roman" panose="02020603050405020304" pitchFamily="18" charset="0"/>
              </a:rPr>
              <a:t>XXIX – Nem sempre sou igual</a:t>
            </a: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 responda:</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5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a) Qual é o assunto do poema?</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b) A que o eu poético se compara para explicar sua identidade?</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c) O que há em comum entre o eu poético e as flores? Comprove sua resposta com versos do poema.</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306189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32220-4D2F-AFB2-5A4A-67A4E250923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CC157B0-89B1-09AA-A81B-597BAEE7BBF9}"/>
              </a:ext>
            </a:extLst>
          </p:cNvPr>
          <p:cNvSpPr txBox="1"/>
          <p:nvPr/>
        </p:nvSpPr>
        <p:spPr>
          <a:xfrm>
            <a:off x="481304" y="1033905"/>
            <a:ext cx="11229391" cy="4487832"/>
          </a:xfrm>
          <a:prstGeom prst="rect">
            <a:avLst/>
          </a:prstGeom>
          <a:noFill/>
        </p:spPr>
        <p:txBody>
          <a:bodyPr wrap="square">
            <a:spAutoFit/>
          </a:bodyPr>
          <a:lstStyle/>
          <a:p>
            <a:pPr algn="just">
              <a:lnSpc>
                <a:spcPct val="115000"/>
              </a:lnSpc>
            </a:pPr>
            <a:r>
              <a:rPr lang="pt-BR" sz="25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 O autor de um poema traz, constantemente, uma linguagem figurada, como as figuras de linguagem, fazendo com que as palavras ganhem novos significados. No poema lido, qual é o verso que o eu poético traz uma metáfora?</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500" kern="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Ao escrever um texto é fundamental que se tenha ideias claras. Para que isso ocorra, as frases devem estar bem articuladas. Essa articulação pode ser alcançada por meio de elementos conectivos, </a:t>
            </a:r>
            <a:r>
              <a:rPr lang="pt-BR" sz="2500" kern="0" dirty="0">
                <a:effectLst/>
                <a:latin typeface="Arial Narrow" panose="020B0606020202030204" pitchFamily="34" charset="0"/>
                <a:ea typeface="Times New Roman" panose="02020603050405020304" pitchFamily="18" charset="0"/>
                <a:cs typeface="Times New Roman" panose="02020603050405020304" pitchFamily="18" charset="0"/>
              </a:rPr>
              <a:t>normalmente conjunções, advérbios e </a:t>
            </a:r>
            <a:r>
              <a:rPr lang="pt-BR" sz="2500" u="none" strike="noStrike" kern="0" dirty="0">
                <a:effectLst/>
                <a:latin typeface="Arial Narrow" panose="020B0606020202030204" pitchFamily="34" charset="0"/>
                <a:ea typeface="Times New Roman" panose="02020603050405020304" pitchFamily="18" charset="0"/>
                <a:cs typeface="Times New Roman" panose="02020603050405020304" pitchFamily="18" charset="0"/>
              </a:rPr>
              <a:t>pronomes</a:t>
            </a:r>
            <a:r>
              <a:rPr lang="pt-BR" sz="2500" kern="0" dirty="0">
                <a:effectLst/>
                <a:latin typeface="Arial Narrow" panose="020B0606020202030204" pitchFamily="34" charset="0"/>
                <a:ea typeface="Times New Roman" panose="02020603050405020304" pitchFamily="18" charset="0"/>
                <a:cs typeface="Times New Roman" panose="02020603050405020304" pitchFamily="18" charset="0"/>
              </a:rPr>
              <a:t>, que estabelecem relações de adição (e, também), oposição (porém, contudo), explicação (pois, porque) entre outros.</a:t>
            </a: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 Assim, Nos versos “</a:t>
            </a:r>
            <a:r>
              <a:rPr lang="pt-BR" sz="2500" b="1" u="sng" kern="100" dirty="0">
                <a:effectLst/>
                <a:latin typeface="Arial Narrow" panose="020B0606020202030204" pitchFamily="34" charset="0"/>
                <a:ea typeface="Calibri" panose="020F0502020204030204" pitchFamily="34" charset="0"/>
                <a:cs typeface="Times New Roman" panose="02020603050405020304" pitchFamily="18" charset="0"/>
              </a:rPr>
              <a:t>Ou</a:t>
            </a: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 quando entra a noite / </a:t>
            </a:r>
            <a:r>
              <a:rPr lang="pt-BR" sz="2500" b="1" u="sng" kern="100" dirty="0">
                <a:effectLst/>
                <a:latin typeface="Arial Narrow" panose="020B0606020202030204" pitchFamily="34" charset="0"/>
                <a:ea typeface="Calibri" panose="020F0502020204030204" pitchFamily="34" charset="0"/>
                <a:cs typeface="Times New Roman" panose="02020603050405020304" pitchFamily="18" charset="0"/>
              </a:rPr>
              <a:t>E</a:t>
            </a: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 as flores são cor de sombra.”, qual relação lógico-discursiva as palavras destacadas estabelecem?</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811641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9E095-CFF9-1EDD-26FE-2DEA1984236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A809F15-C470-7163-3379-6E67B56C2D68}"/>
              </a:ext>
            </a:extLst>
          </p:cNvPr>
          <p:cNvSpPr txBox="1"/>
          <p:nvPr/>
        </p:nvSpPr>
        <p:spPr>
          <a:xfrm>
            <a:off x="452534" y="1045232"/>
            <a:ext cx="11341359" cy="948401"/>
          </a:xfrm>
          <a:prstGeom prst="rect">
            <a:avLst/>
          </a:prstGeom>
          <a:noFill/>
        </p:spPr>
        <p:txBody>
          <a:bodyPr wrap="square">
            <a:spAutoFit/>
          </a:bodyPr>
          <a:lstStyle/>
          <a:p>
            <a:pPr algn="just">
              <a:lnSpc>
                <a:spcPct val="115000"/>
              </a:lnSpc>
            </a:pPr>
            <a:r>
              <a:rPr lang="pt-BR" sz="25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5</a:t>
            </a:r>
            <a: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De acordo com as características do gênero textual poema, numere a 2ª coluna de acordo com a primeira:</a:t>
            </a:r>
            <a:endParaRPr lang="pt-BR" sz="25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ela 4">
            <a:extLst>
              <a:ext uri="{FF2B5EF4-FFF2-40B4-BE49-F238E27FC236}">
                <a16:creationId xmlns:a16="http://schemas.microsoft.com/office/drawing/2014/main" id="{B7DD28E7-A347-6A9A-5312-8FC0DD5D0C6E}"/>
              </a:ext>
            </a:extLst>
          </p:cNvPr>
          <p:cNvGraphicFramePr>
            <a:graphicFrameLocks noGrp="1"/>
          </p:cNvGraphicFramePr>
          <p:nvPr>
            <p:extLst>
              <p:ext uri="{D42A27DB-BD31-4B8C-83A1-F6EECF244321}">
                <p14:modId xmlns:p14="http://schemas.microsoft.com/office/powerpoint/2010/main" val="3443193994"/>
              </p:ext>
            </p:extLst>
          </p:nvPr>
        </p:nvGraphicFramePr>
        <p:xfrm>
          <a:off x="452534" y="2098058"/>
          <a:ext cx="11341359" cy="3780000"/>
        </p:xfrm>
        <a:graphic>
          <a:graphicData uri="http://schemas.openxmlformats.org/drawingml/2006/table">
            <a:tbl>
              <a:tblPr firstRow="1" firstCol="1" bandRow="1">
                <a:tableStyleId>{5C22544A-7EE6-4342-B048-85BDC9FD1C3A}</a:tableStyleId>
              </a:tblPr>
              <a:tblGrid>
                <a:gridCol w="3690700">
                  <a:extLst>
                    <a:ext uri="{9D8B030D-6E8A-4147-A177-3AD203B41FA5}">
                      <a16:colId xmlns:a16="http://schemas.microsoft.com/office/drawing/2014/main" val="289950025"/>
                    </a:ext>
                  </a:extLst>
                </a:gridCol>
                <a:gridCol w="7650659">
                  <a:extLst>
                    <a:ext uri="{9D8B030D-6E8A-4147-A177-3AD203B41FA5}">
                      <a16:colId xmlns:a16="http://schemas.microsoft.com/office/drawing/2014/main" val="3380761295"/>
                    </a:ext>
                  </a:extLst>
                </a:gridCol>
              </a:tblGrid>
              <a:tr h="936000">
                <a:tc>
                  <a:txBody>
                    <a:bodyPr/>
                    <a:lstStyle/>
                    <a:p>
                      <a:pPr>
                        <a:lnSpc>
                          <a:spcPct val="115000"/>
                        </a:lnSpc>
                        <a:spcAft>
                          <a:spcPts val="0"/>
                        </a:spcAft>
                      </a:pPr>
                      <a:r>
                        <a:rPr lang="pt-BR" sz="2500" b="0" kern="100">
                          <a:solidFill>
                            <a:schemeClr val="tx1"/>
                          </a:solidFill>
                          <a:effectLst/>
                          <a:highlight>
                            <a:srgbClr val="FFFFFF"/>
                          </a:highlight>
                          <a:latin typeface="Arial Narrow" panose="020B0606020202030204" pitchFamily="34" charset="0"/>
                        </a:rPr>
                        <a:t>(1) Significado do verbo grego “poein”</a:t>
                      </a:r>
                      <a:endParaRPr lang="pt-BR" sz="2500" b="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15000"/>
                        </a:lnSpc>
                        <a:spcAft>
                          <a:spcPts val="0"/>
                        </a:spcAft>
                      </a:pPr>
                      <a:r>
                        <a:rPr lang="pt-BR" sz="2500" b="0" kern="100" dirty="0">
                          <a:solidFill>
                            <a:schemeClr val="tx1"/>
                          </a:solidFill>
                          <a:effectLst/>
                          <a:highlight>
                            <a:srgbClr val="FFFFFF"/>
                          </a:highlight>
                          <a:latin typeface="Arial Narrow" panose="020B0606020202030204" pitchFamily="34" charset="0"/>
                        </a:rPr>
                        <a:t>(   ) Os poemas dramáticos eram escritos em versos para serem encenados.</a:t>
                      </a:r>
                      <a:endParaRPr lang="pt-BR" sz="25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81733561"/>
                  </a:ext>
                </a:extLst>
              </a:tr>
              <a:tr h="936000">
                <a:tc>
                  <a:txBody>
                    <a:bodyPr/>
                    <a:lstStyle/>
                    <a:p>
                      <a:pPr>
                        <a:lnSpc>
                          <a:spcPct val="115000"/>
                        </a:lnSpc>
                        <a:spcAft>
                          <a:spcPts val="0"/>
                        </a:spcAft>
                      </a:pPr>
                      <a:r>
                        <a:rPr lang="pt-BR" sz="2500" b="0" kern="100">
                          <a:solidFill>
                            <a:schemeClr val="tx1"/>
                          </a:solidFill>
                          <a:effectLst/>
                          <a:highlight>
                            <a:srgbClr val="FFFFFF"/>
                          </a:highlight>
                          <a:latin typeface="Arial Narrow" panose="020B0606020202030204" pitchFamily="34" charset="0"/>
                        </a:rPr>
                        <a:t>(2) Gênero épico</a:t>
                      </a:r>
                      <a:endParaRPr lang="pt-BR" sz="2500" b="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15000"/>
                        </a:lnSpc>
                        <a:spcAft>
                          <a:spcPts val="0"/>
                        </a:spcAft>
                      </a:pPr>
                      <a:r>
                        <a:rPr lang="pt-BR" sz="2500" b="0" kern="100" dirty="0">
                          <a:solidFill>
                            <a:schemeClr val="tx1"/>
                          </a:solidFill>
                          <a:effectLst/>
                          <a:highlight>
                            <a:srgbClr val="FFFFFF"/>
                          </a:highlight>
                          <a:latin typeface="Arial Narrow" panose="020B0606020202030204" pitchFamily="34" charset="0"/>
                        </a:rPr>
                        <a:t>(   ) O poema lírico, que era assim designado por ser cantado ao som da lira (instrumento musical).</a:t>
                      </a:r>
                      <a:endParaRPr lang="pt-BR" sz="25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2190063"/>
                  </a:ext>
                </a:extLst>
              </a:tr>
              <a:tr h="540000">
                <a:tc>
                  <a:txBody>
                    <a:bodyPr/>
                    <a:lstStyle/>
                    <a:p>
                      <a:pPr>
                        <a:lnSpc>
                          <a:spcPct val="115000"/>
                        </a:lnSpc>
                        <a:spcAft>
                          <a:spcPts val="0"/>
                        </a:spcAft>
                      </a:pPr>
                      <a:r>
                        <a:rPr lang="pt-BR" sz="2500" b="0" kern="100">
                          <a:solidFill>
                            <a:schemeClr val="tx1"/>
                          </a:solidFill>
                          <a:effectLst/>
                          <a:highlight>
                            <a:srgbClr val="FFFFFF"/>
                          </a:highlight>
                          <a:latin typeface="Arial Narrow" panose="020B0606020202030204" pitchFamily="34" charset="0"/>
                        </a:rPr>
                        <a:t>(3) Gênero lírico</a:t>
                      </a:r>
                      <a:endParaRPr lang="pt-BR" sz="2500" b="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15000"/>
                        </a:lnSpc>
                        <a:spcAft>
                          <a:spcPts val="0"/>
                        </a:spcAft>
                      </a:pPr>
                      <a:r>
                        <a:rPr lang="pt-BR" sz="2500" b="0" kern="100" dirty="0">
                          <a:solidFill>
                            <a:schemeClr val="tx1"/>
                          </a:solidFill>
                          <a:effectLst/>
                          <a:highlight>
                            <a:srgbClr val="FFFFFF"/>
                          </a:highlight>
                          <a:latin typeface="Arial Narrow" panose="020B0606020202030204" pitchFamily="34" charset="0"/>
                        </a:rPr>
                        <a:t>(    ) “fazer, criar, compor”.</a:t>
                      </a:r>
                      <a:endParaRPr lang="pt-BR" sz="25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54218932"/>
                  </a:ext>
                </a:extLst>
              </a:tr>
              <a:tr h="1368000">
                <a:tc>
                  <a:txBody>
                    <a:bodyPr/>
                    <a:lstStyle/>
                    <a:p>
                      <a:pPr>
                        <a:lnSpc>
                          <a:spcPct val="115000"/>
                        </a:lnSpc>
                        <a:spcAft>
                          <a:spcPts val="0"/>
                        </a:spcAft>
                      </a:pPr>
                      <a:r>
                        <a:rPr lang="pt-BR" sz="2500" b="0" kern="100">
                          <a:solidFill>
                            <a:schemeClr val="tx1"/>
                          </a:solidFill>
                          <a:effectLst/>
                          <a:highlight>
                            <a:srgbClr val="FFFFFF"/>
                          </a:highlight>
                          <a:latin typeface="Arial Narrow" panose="020B0606020202030204" pitchFamily="34" charset="0"/>
                        </a:rPr>
                        <a:t>(4) Gênero dramático</a:t>
                      </a:r>
                      <a:endParaRPr lang="pt-BR" sz="2500" b="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15000"/>
                        </a:lnSpc>
                        <a:spcAft>
                          <a:spcPts val="0"/>
                        </a:spcAft>
                      </a:pPr>
                      <a:r>
                        <a:rPr lang="pt-BR" sz="2500" b="0" kern="100" dirty="0">
                          <a:solidFill>
                            <a:schemeClr val="tx1"/>
                          </a:solidFill>
                          <a:effectLst/>
                          <a:highlight>
                            <a:srgbClr val="FFFFFF"/>
                          </a:highlight>
                          <a:latin typeface="Arial Narrow" panose="020B0606020202030204" pitchFamily="34" charset="0"/>
                        </a:rPr>
                        <a:t>(   ) poema narrativo que conta ações imponentes, principalmente das civilizações antigas europeias, como a Ilíada e a Odisseia de Homero.</a:t>
                      </a:r>
                      <a:endParaRPr lang="pt-BR" sz="25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9544357"/>
                  </a:ext>
                </a:extLst>
              </a:tr>
            </a:tbl>
          </a:graphicData>
        </a:graphic>
      </p:graphicFrame>
    </p:spTree>
    <p:extLst>
      <p:ext uri="{BB962C8B-B14F-4D97-AF65-F5344CB8AC3E}">
        <p14:creationId xmlns:p14="http://schemas.microsoft.com/office/powerpoint/2010/main" val="29551314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02562-213B-7BE2-1674-D9C6FF257542}"/>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2EE24BAD-C453-DA08-5877-D47590FF4722}"/>
              </a:ext>
            </a:extLst>
          </p:cNvPr>
          <p:cNvGraphicFramePr>
            <a:graphicFrameLocks noGrp="1"/>
          </p:cNvGraphicFramePr>
          <p:nvPr>
            <p:extLst>
              <p:ext uri="{D42A27DB-BD31-4B8C-83A1-F6EECF244321}">
                <p14:modId xmlns:p14="http://schemas.microsoft.com/office/powerpoint/2010/main" val="2356916672"/>
              </p:ext>
            </p:extLst>
          </p:nvPr>
        </p:nvGraphicFramePr>
        <p:xfrm>
          <a:off x="380347" y="754181"/>
          <a:ext cx="11431306" cy="399070"/>
        </p:xfrm>
        <a:graphic>
          <a:graphicData uri="http://schemas.openxmlformats.org/drawingml/2006/table">
            <a:tbl>
              <a:tblPr firstRow="1" firstCol="1" bandRow="1"/>
              <a:tblGrid>
                <a:gridCol w="11431306">
                  <a:extLst>
                    <a:ext uri="{9D8B030D-6E8A-4147-A177-3AD203B41FA5}">
                      <a16:colId xmlns:a16="http://schemas.microsoft.com/office/drawing/2014/main" val="116391967"/>
                    </a:ext>
                  </a:extLst>
                </a:gridCol>
              </a:tblGrid>
              <a:tr h="399070">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5C2FF"/>
                    </a:solidFill>
                  </a:tcPr>
                </a:tc>
                <a:extLst>
                  <a:ext uri="{0D108BD9-81ED-4DB2-BD59-A6C34878D82A}">
                    <a16:rowId xmlns:a16="http://schemas.microsoft.com/office/drawing/2014/main" val="2658588580"/>
                  </a:ext>
                </a:extLst>
              </a:tr>
            </a:tbl>
          </a:graphicData>
        </a:graphic>
      </p:graphicFrame>
      <p:sp>
        <p:nvSpPr>
          <p:cNvPr id="3" name="Rectangle 1">
            <a:extLst>
              <a:ext uri="{FF2B5EF4-FFF2-40B4-BE49-F238E27FC236}">
                <a16:creationId xmlns:a16="http://schemas.microsoft.com/office/drawing/2014/main" id="{E0889346-FB06-F1A1-BA58-E435A5FEA522}"/>
              </a:ext>
            </a:extLst>
          </p:cNvPr>
          <p:cNvSpPr>
            <a:spLocks noChangeArrowheads="1"/>
          </p:cNvSpPr>
          <p:nvPr/>
        </p:nvSpPr>
        <p:spPr bwMode="auto">
          <a:xfrm>
            <a:off x="562920" y="-373991"/>
            <a:ext cx="20178966" cy="2546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280C4FE5-5FE8-76FA-F10D-A536DEA5D7EA}"/>
              </a:ext>
            </a:extLst>
          </p:cNvPr>
          <p:cNvSpPr txBox="1"/>
          <p:nvPr/>
        </p:nvSpPr>
        <p:spPr>
          <a:xfrm>
            <a:off x="380347" y="1200287"/>
            <a:ext cx="11431306" cy="472758"/>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Ampliando os conhecimentos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B5772182-C0D4-80C6-F60F-0AAAC89BCFCD}"/>
              </a:ext>
            </a:extLst>
          </p:cNvPr>
          <p:cNvSpPr txBox="1"/>
          <p:nvPr/>
        </p:nvSpPr>
        <p:spPr>
          <a:xfrm>
            <a:off x="380346" y="1673045"/>
            <a:ext cx="11431305" cy="968278"/>
          </a:xfrm>
          <a:prstGeom prst="rect">
            <a:avLst/>
          </a:prstGeom>
          <a:noFill/>
        </p:spPr>
        <p:txBody>
          <a:bodyPr wrap="square">
            <a:spAutoFit/>
          </a:bodyPr>
          <a:lstStyle/>
          <a:p>
            <a:pPr algn="just">
              <a:lnSpc>
                <a:spcPct val="115000"/>
              </a:lnSpc>
            </a:pP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Leia o texto a seguir.</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5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a:t>
            </a:r>
            <a:endParaRPr lang="pt-BR" sz="5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Texto II</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7D904229-06CC-1D03-2579-E1027D999B9D}"/>
              </a:ext>
            </a:extLst>
          </p:cNvPr>
          <p:cNvSpPr txBox="1"/>
          <p:nvPr/>
        </p:nvSpPr>
        <p:spPr>
          <a:xfrm>
            <a:off x="380346" y="2761007"/>
            <a:ext cx="11431304" cy="800219"/>
          </a:xfrm>
          <a:prstGeom prst="rect">
            <a:avLst/>
          </a:prstGeom>
          <a:noFill/>
        </p:spPr>
        <p:txBody>
          <a:bodyPr wrap="square">
            <a:spAutoFit/>
          </a:bodyPr>
          <a:lstStyle/>
          <a:p>
            <a:pPr algn="ctr"/>
            <a:r>
              <a:rPr lang="pt-BR" sz="2300" b="1"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Sou cabra da peste</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r"/>
            <a:r>
              <a:rPr lang="pt-BR" sz="2300" i="1"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Patativa do Assaré</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0" name="Tabela 9">
            <a:extLst>
              <a:ext uri="{FF2B5EF4-FFF2-40B4-BE49-F238E27FC236}">
                <a16:creationId xmlns:a16="http://schemas.microsoft.com/office/drawing/2014/main" id="{5B9FB6CF-8BAC-9BDE-5387-6FF196239664}"/>
              </a:ext>
            </a:extLst>
          </p:cNvPr>
          <p:cNvGraphicFramePr>
            <a:graphicFrameLocks noGrp="1"/>
          </p:cNvGraphicFramePr>
          <p:nvPr>
            <p:extLst>
              <p:ext uri="{D42A27DB-BD31-4B8C-83A1-F6EECF244321}">
                <p14:modId xmlns:p14="http://schemas.microsoft.com/office/powerpoint/2010/main" val="2485218077"/>
              </p:ext>
            </p:extLst>
          </p:nvPr>
        </p:nvGraphicFramePr>
        <p:xfrm>
          <a:off x="380346" y="3837090"/>
          <a:ext cx="11431304" cy="1820623"/>
        </p:xfrm>
        <a:graphic>
          <a:graphicData uri="http://schemas.openxmlformats.org/drawingml/2006/table">
            <a:tbl>
              <a:tblPr firstRow="1" firstCol="1" bandRow="1">
                <a:tableStyleId>{5C22544A-7EE6-4342-B048-85BDC9FD1C3A}</a:tableStyleId>
              </a:tblPr>
              <a:tblGrid>
                <a:gridCol w="5715652">
                  <a:extLst>
                    <a:ext uri="{9D8B030D-6E8A-4147-A177-3AD203B41FA5}">
                      <a16:colId xmlns:a16="http://schemas.microsoft.com/office/drawing/2014/main" val="1259434366"/>
                    </a:ext>
                  </a:extLst>
                </a:gridCol>
                <a:gridCol w="5715652">
                  <a:extLst>
                    <a:ext uri="{9D8B030D-6E8A-4147-A177-3AD203B41FA5}">
                      <a16:colId xmlns:a16="http://schemas.microsoft.com/office/drawing/2014/main" val="2661480898"/>
                    </a:ext>
                  </a:extLst>
                </a:gridCol>
              </a:tblGrid>
              <a:tr h="1820623">
                <a:tc>
                  <a:txBody>
                    <a:bodyPr/>
                    <a:lstStyle/>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Eu sou de uma terra que o povo padece</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Mas nunca esmorece, procura </a:t>
                      </a:r>
                      <a:r>
                        <a:rPr lang="pt-BR" sz="2300" b="0" kern="0" dirty="0" err="1">
                          <a:solidFill>
                            <a:schemeClr val="tx1"/>
                          </a:solidFill>
                          <a:effectLst/>
                          <a:highlight>
                            <a:srgbClr val="FFFFFF"/>
                          </a:highlight>
                          <a:latin typeface="Arial Narrow" panose="020B0606020202030204" pitchFamily="34" charset="0"/>
                        </a:rPr>
                        <a:t>vencê</a:t>
                      </a:r>
                      <a:r>
                        <a:rPr lang="pt-BR" sz="2300" b="0" kern="0" dirty="0">
                          <a:solidFill>
                            <a:schemeClr val="tx1"/>
                          </a:solidFill>
                          <a:effectLst/>
                          <a:highlight>
                            <a:srgbClr val="FFFFFF"/>
                          </a:highlight>
                          <a:latin typeface="Arial Narrow" panose="020B0606020202030204" pitchFamily="34" charset="0"/>
                        </a:rPr>
                        <a:t>,</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Da terra adorada, que a bela caboca</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De riso na boca zomba no sofrê.</a:t>
                      </a:r>
                      <a:endParaRPr lang="pt-BR" sz="2300" b="0" kern="100" dirty="0">
                        <a:solidFill>
                          <a:schemeClr val="tx1"/>
                        </a:solidFill>
                        <a:effectLst/>
                        <a:highlight>
                          <a:srgbClr val="FFFFFF"/>
                        </a:highlight>
                        <a:latin typeface="Arial Narrow" panose="020B0606020202030204" pitchFamily="34" charset="0"/>
                      </a:endParaRPr>
                    </a:p>
                  </a:txBody>
                  <a:tcPr marL="56269" marR="56269"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Não nego meu sangue, não nego meu nome,</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Olho para fome e pergunto: o que há?</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Eu sou </a:t>
                      </a:r>
                      <a:r>
                        <a:rPr lang="pt-BR" sz="2300" b="0" kern="0" dirty="0" err="1">
                          <a:solidFill>
                            <a:schemeClr val="tx1"/>
                          </a:solidFill>
                          <a:effectLst/>
                          <a:highlight>
                            <a:srgbClr val="FFFFFF"/>
                          </a:highlight>
                          <a:latin typeface="Arial Narrow" panose="020B0606020202030204" pitchFamily="34" charset="0"/>
                        </a:rPr>
                        <a:t>brasilêro</a:t>
                      </a:r>
                      <a:r>
                        <a:rPr lang="pt-BR" sz="2300" b="0" kern="0" dirty="0">
                          <a:solidFill>
                            <a:schemeClr val="tx1"/>
                          </a:solidFill>
                          <a:effectLst/>
                          <a:highlight>
                            <a:srgbClr val="FFFFFF"/>
                          </a:highlight>
                          <a:latin typeface="Arial Narrow" panose="020B0606020202030204" pitchFamily="34" charset="0"/>
                        </a:rPr>
                        <a:t> fio do Nordeste,</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Sou cabra da peste, sou do Ceará.</a:t>
                      </a:r>
                      <a:endParaRPr lang="pt-BR" sz="2300" b="0" kern="100" dirty="0">
                        <a:solidFill>
                          <a:schemeClr val="tx1"/>
                        </a:solidFill>
                        <a:effectLst/>
                        <a:highlight>
                          <a:srgbClr val="FFFFFF"/>
                        </a:highlight>
                        <a:latin typeface="Arial Narrow" panose="020B0606020202030204" pitchFamily="34" charset="0"/>
                      </a:endParaRPr>
                    </a:p>
                  </a:txBody>
                  <a:tcPr marL="56269" marR="56269"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07446474"/>
                  </a:ext>
                </a:extLst>
              </a:tr>
            </a:tbl>
          </a:graphicData>
        </a:graphic>
      </p:graphicFrame>
    </p:spTree>
    <p:extLst>
      <p:ext uri="{BB962C8B-B14F-4D97-AF65-F5344CB8AC3E}">
        <p14:creationId xmlns:p14="http://schemas.microsoft.com/office/powerpoint/2010/main" val="28971716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02562-213B-7BE2-1674-D9C6FF257542}"/>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E0889346-FB06-F1A1-BA58-E435A5FEA522}"/>
              </a:ext>
            </a:extLst>
          </p:cNvPr>
          <p:cNvSpPr>
            <a:spLocks noChangeArrowheads="1"/>
          </p:cNvSpPr>
          <p:nvPr/>
        </p:nvSpPr>
        <p:spPr bwMode="auto">
          <a:xfrm>
            <a:off x="562920" y="-373991"/>
            <a:ext cx="20178966" cy="2546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10" name="Tabela 9">
            <a:extLst>
              <a:ext uri="{FF2B5EF4-FFF2-40B4-BE49-F238E27FC236}">
                <a16:creationId xmlns:a16="http://schemas.microsoft.com/office/drawing/2014/main" id="{5B9FB6CF-8BAC-9BDE-5387-6FF196239664}"/>
              </a:ext>
            </a:extLst>
          </p:cNvPr>
          <p:cNvGraphicFramePr>
            <a:graphicFrameLocks noGrp="1"/>
          </p:cNvGraphicFramePr>
          <p:nvPr>
            <p:extLst>
              <p:ext uri="{D42A27DB-BD31-4B8C-83A1-F6EECF244321}">
                <p14:modId xmlns:p14="http://schemas.microsoft.com/office/powerpoint/2010/main" val="2637338438"/>
              </p:ext>
            </p:extLst>
          </p:nvPr>
        </p:nvGraphicFramePr>
        <p:xfrm>
          <a:off x="438432" y="852963"/>
          <a:ext cx="11315136" cy="5152073"/>
        </p:xfrm>
        <a:graphic>
          <a:graphicData uri="http://schemas.openxmlformats.org/drawingml/2006/table">
            <a:tbl>
              <a:tblPr firstRow="1" firstCol="1" bandRow="1">
                <a:tableStyleId>{5C22544A-7EE6-4342-B048-85BDC9FD1C3A}</a:tableStyleId>
              </a:tblPr>
              <a:tblGrid>
                <a:gridCol w="5657568">
                  <a:extLst>
                    <a:ext uri="{9D8B030D-6E8A-4147-A177-3AD203B41FA5}">
                      <a16:colId xmlns:a16="http://schemas.microsoft.com/office/drawing/2014/main" val="1259434366"/>
                    </a:ext>
                  </a:extLst>
                </a:gridCol>
                <a:gridCol w="5657568">
                  <a:extLst>
                    <a:ext uri="{9D8B030D-6E8A-4147-A177-3AD203B41FA5}">
                      <a16:colId xmlns:a16="http://schemas.microsoft.com/office/drawing/2014/main" val="2661480898"/>
                    </a:ext>
                  </a:extLst>
                </a:gridCol>
              </a:tblGrid>
              <a:tr h="4351338">
                <a:tc>
                  <a:txBody>
                    <a:bodyPr/>
                    <a:lstStyle/>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Tem </a:t>
                      </a:r>
                      <a:r>
                        <a:rPr lang="pt-BR" sz="2300" b="0" kern="0" dirty="0" err="1">
                          <a:solidFill>
                            <a:schemeClr val="tx1"/>
                          </a:solidFill>
                          <a:effectLst/>
                          <a:highlight>
                            <a:srgbClr val="FFFFFF"/>
                          </a:highlight>
                          <a:latin typeface="Arial Narrow" panose="020B0606020202030204" pitchFamily="34" charset="0"/>
                        </a:rPr>
                        <a:t>munta</a:t>
                      </a:r>
                      <a:r>
                        <a:rPr lang="pt-BR" sz="2300" b="0" kern="0" dirty="0">
                          <a:solidFill>
                            <a:schemeClr val="tx1"/>
                          </a:solidFill>
                          <a:effectLst/>
                          <a:highlight>
                            <a:srgbClr val="FFFFFF"/>
                          </a:highlight>
                          <a:latin typeface="Arial Narrow" panose="020B0606020202030204" pitchFamily="34" charset="0"/>
                        </a:rPr>
                        <a:t> beleza minha boa terra,</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err="1">
                          <a:solidFill>
                            <a:schemeClr val="tx1"/>
                          </a:solidFill>
                          <a:effectLst/>
                          <a:highlight>
                            <a:srgbClr val="FFFFFF"/>
                          </a:highlight>
                          <a:latin typeface="Arial Narrow" panose="020B0606020202030204" pitchFamily="34" charset="0"/>
                        </a:rPr>
                        <a:t>Derne</a:t>
                      </a:r>
                      <a:r>
                        <a:rPr lang="pt-BR" sz="2300" b="0" kern="0" dirty="0">
                          <a:solidFill>
                            <a:schemeClr val="tx1"/>
                          </a:solidFill>
                          <a:effectLst/>
                          <a:highlight>
                            <a:srgbClr val="FFFFFF"/>
                          </a:highlight>
                          <a:latin typeface="Arial Narrow" panose="020B0606020202030204" pitchFamily="34" charset="0"/>
                        </a:rPr>
                        <a:t> o vale à serra, da serra ao sertão.</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Por ela eu me acabo, dou a própria vida,</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É terra querida do meu coração.</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1000" b="0" kern="0" dirty="0">
                          <a:solidFill>
                            <a:schemeClr val="tx1"/>
                          </a:solidFill>
                          <a:effectLst/>
                          <a:highlight>
                            <a:srgbClr val="FFFFFF"/>
                          </a:highlight>
                          <a:latin typeface="Arial Narrow" panose="020B0606020202030204" pitchFamily="34" charset="0"/>
                        </a:rPr>
                        <a:t> </a:t>
                      </a:r>
                      <a:endParaRPr lang="pt-BR" sz="10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Meu berço adorado tem bravo </a:t>
                      </a:r>
                      <a:r>
                        <a:rPr lang="pt-BR" sz="2300" b="0" kern="0" dirty="0" err="1">
                          <a:solidFill>
                            <a:schemeClr val="tx1"/>
                          </a:solidFill>
                          <a:effectLst/>
                          <a:highlight>
                            <a:srgbClr val="FFFFFF"/>
                          </a:highlight>
                          <a:latin typeface="Arial Narrow" panose="020B0606020202030204" pitchFamily="34" charset="0"/>
                        </a:rPr>
                        <a:t>vaquêro</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E tem </a:t>
                      </a:r>
                      <a:r>
                        <a:rPr lang="pt-BR" sz="2300" b="0" kern="0" dirty="0" err="1">
                          <a:solidFill>
                            <a:schemeClr val="tx1"/>
                          </a:solidFill>
                          <a:effectLst/>
                          <a:highlight>
                            <a:srgbClr val="FFFFFF"/>
                          </a:highlight>
                          <a:latin typeface="Arial Narrow" panose="020B0606020202030204" pitchFamily="34" charset="0"/>
                        </a:rPr>
                        <a:t>jangadêro</a:t>
                      </a:r>
                      <a:r>
                        <a:rPr lang="pt-BR" sz="2300" b="0" kern="0" dirty="0">
                          <a:solidFill>
                            <a:schemeClr val="tx1"/>
                          </a:solidFill>
                          <a:effectLst/>
                          <a:highlight>
                            <a:srgbClr val="FFFFFF"/>
                          </a:highlight>
                          <a:latin typeface="Arial Narrow" panose="020B0606020202030204" pitchFamily="34" charset="0"/>
                        </a:rPr>
                        <a:t> que domina o má.</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Eu sou </a:t>
                      </a:r>
                      <a:r>
                        <a:rPr lang="pt-BR" sz="2300" b="0" kern="0" dirty="0" err="1">
                          <a:solidFill>
                            <a:schemeClr val="tx1"/>
                          </a:solidFill>
                          <a:effectLst/>
                          <a:highlight>
                            <a:srgbClr val="FFFFFF"/>
                          </a:highlight>
                          <a:latin typeface="Arial Narrow" panose="020B0606020202030204" pitchFamily="34" charset="0"/>
                        </a:rPr>
                        <a:t>brasilêro</a:t>
                      </a:r>
                      <a:r>
                        <a:rPr lang="pt-BR" sz="2300" b="0" kern="0" dirty="0">
                          <a:solidFill>
                            <a:schemeClr val="tx1"/>
                          </a:solidFill>
                          <a:effectLst/>
                          <a:highlight>
                            <a:srgbClr val="FFFFFF"/>
                          </a:highlight>
                          <a:latin typeface="Arial Narrow" panose="020B0606020202030204" pitchFamily="34" charset="0"/>
                        </a:rPr>
                        <a:t> fio do Nordeste,</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Sou cabra da peste, sou do Ceará.</a:t>
                      </a:r>
                    </a:p>
                    <a:p>
                      <a:pPr algn="just">
                        <a:lnSpc>
                          <a:spcPct val="115000"/>
                        </a:lnSpc>
                        <a:spcAft>
                          <a:spcPts val="0"/>
                        </a:spcAft>
                      </a:pPr>
                      <a:endParaRPr lang="pt-BR" sz="1000" b="0" kern="0" dirty="0">
                        <a:solidFill>
                          <a:schemeClr val="tx1"/>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Ceará valente que foi munto franco</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Ao guerrêro branco Soare Moreno,</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Terra estremecida, terra predileta</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Do grande poeta Juvená Galeno.</a:t>
                      </a:r>
                      <a:endParaRPr lang="pt-BR" sz="2300" b="0" kern="100" dirty="0">
                        <a:solidFill>
                          <a:schemeClr val="tx1"/>
                        </a:solidFill>
                        <a:effectLst/>
                        <a:highlight>
                          <a:srgbClr val="FFFFFF"/>
                        </a:highlight>
                        <a:latin typeface="Arial Narrow" panose="020B0606020202030204" pitchFamily="34" charset="0"/>
                      </a:endParaRPr>
                    </a:p>
                  </a:txBody>
                  <a:tcPr marL="56269" marR="56269"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Sou dos verde mare da cô da esperança,</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Que as água balança pra lá e pra cá.</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Eu sou </a:t>
                      </a:r>
                      <a:r>
                        <a:rPr lang="pt-BR" sz="2300" b="0" kern="0" dirty="0" err="1">
                          <a:solidFill>
                            <a:schemeClr val="tx1"/>
                          </a:solidFill>
                          <a:effectLst/>
                          <a:highlight>
                            <a:srgbClr val="FFFFFF"/>
                          </a:highlight>
                          <a:latin typeface="Arial Narrow" panose="020B0606020202030204" pitchFamily="34" charset="0"/>
                        </a:rPr>
                        <a:t>brasilêro</a:t>
                      </a:r>
                      <a:r>
                        <a:rPr lang="pt-BR" sz="2300" b="0" kern="0" dirty="0">
                          <a:solidFill>
                            <a:schemeClr val="tx1"/>
                          </a:solidFill>
                          <a:effectLst/>
                          <a:highlight>
                            <a:srgbClr val="FFFFFF"/>
                          </a:highlight>
                          <a:latin typeface="Arial Narrow" panose="020B0606020202030204" pitchFamily="34" charset="0"/>
                        </a:rPr>
                        <a:t> fio do Nordeste,</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Sou cabra da peste, sou do Ceará.</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1000" b="0" kern="0" dirty="0">
                          <a:solidFill>
                            <a:schemeClr val="tx1"/>
                          </a:solidFill>
                          <a:effectLst/>
                          <a:highlight>
                            <a:srgbClr val="FFFFFF"/>
                          </a:highlight>
                          <a:latin typeface="Arial Narrow" panose="020B0606020202030204" pitchFamily="34" charset="0"/>
                        </a:rPr>
                        <a:t> </a:t>
                      </a:r>
                      <a:endParaRPr lang="pt-BR" sz="10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Ninguém me desmente, pois, é com certeza,</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Quem qué vê beleza vem ao Cariri,</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Minha terra amada pissui mais ainda,</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A muié mais linda que tem o Brasí.</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1000" b="0" kern="0" dirty="0">
                          <a:solidFill>
                            <a:schemeClr val="tx1"/>
                          </a:solidFill>
                          <a:effectLst/>
                          <a:highlight>
                            <a:srgbClr val="FFFFFF"/>
                          </a:highlight>
                          <a:latin typeface="Arial Narrow" panose="020B0606020202030204" pitchFamily="34" charset="0"/>
                        </a:rPr>
                        <a:t> </a:t>
                      </a:r>
                      <a:endParaRPr lang="pt-BR" sz="10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Terra da jandaia, berço de Iracema,</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Dona do poema de Zé de Alencá.</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Eu sou </a:t>
                      </a:r>
                      <a:r>
                        <a:rPr lang="pt-BR" sz="2300" b="0" kern="0" dirty="0" err="1">
                          <a:solidFill>
                            <a:schemeClr val="tx1"/>
                          </a:solidFill>
                          <a:effectLst/>
                          <a:highlight>
                            <a:srgbClr val="FFFFFF"/>
                          </a:highlight>
                          <a:latin typeface="Arial Narrow" panose="020B0606020202030204" pitchFamily="34" charset="0"/>
                        </a:rPr>
                        <a:t>brasilêro</a:t>
                      </a:r>
                      <a:r>
                        <a:rPr lang="pt-BR" sz="2300" b="0" kern="0" dirty="0">
                          <a:solidFill>
                            <a:schemeClr val="tx1"/>
                          </a:solidFill>
                          <a:effectLst/>
                          <a:highlight>
                            <a:srgbClr val="FFFFFF"/>
                          </a:highlight>
                          <a:latin typeface="Arial Narrow" panose="020B0606020202030204" pitchFamily="34" charset="0"/>
                        </a:rPr>
                        <a:t> fio do Nordeste,</a:t>
                      </a:r>
                      <a:endParaRPr lang="pt-BR" sz="2300" b="0" kern="100" dirty="0">
                        <a:solidFill>
                          <a:schemeClr val="tx1"/>
                        </a:solidFill>
                        <a:effectLst/>
                        <a:highlight>
                          <a:srgbClr val="FFFFFF"/>
                        </a:highlight>
                        <a:latin typeface="Arial Narrow" panose="020B0606020202030204" pitchFamily="34" charset="0"/>
                      </a:endParaRPr>
                    </a:p>
                    <a:p>
                      <a:pPr algn="just">
                        <a:lnSpc>
                          <a:spcPct val="115000"/>
                        </a:lnSpc>
                        <a:spcAft>
                          <a:spcPts val="0"/>
                        </a:spcAft>
                      </a:pPr>
                      <a:r>
                        <a:rPr lang="pt-BR" sz="2300" b="0" kern="0" dirty="0">
                          <a:solidFill>
                            <a:schemeClr val="tx1"/>
                          </a:solidFill>
                          <a:effectLst/>
                          <a:highlight>
                            <a:srgbClr val="FFFFFF"/>
                          </a:highlight>
                          <a:latin typeface="Arial Narrow" panose="020B0606020202030204" pitchFamily="34" charset="0"/>
                        </a:rPr>
                        <a:t>Sou cabra da peste, sou do Ceará.</a:t>
                      </a:r>
                      <a:endParaRPr lang="pt-BR" sz="2300" b="0" kern="100" dirty="0">
                        <a:solidFill>
                          <a:schemeClr val="tx1"/>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txBody>
                  <a:tcPr marL="56269" marR="56269"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07446474"/>
                  </a:ext>
                </a:extLst>
              </a:tr>
            </a:tbl>
          </a:graphicData>
        </a:graphic>
      </p:graphicFrame>
      <p:sp>
        <p:nvSpPr>
          <p:cNvPr id="7" name="CaixaDeTexto 6">
            <a:extLst>
              <a:ext uri="{FF2B5EF4-FFF2-40B4-BE49-F238E27FC236}">
                <a16:creationId xmlns:a16="http://schemas.microsoft.com/office/drawing/2014/main" id="{1ED0E523-4C3D-6652-B7CF-DBA67100BCC5}"/>
              </a:ext>
            </a:extLst>
          </p:cNvPr>
          <p:cNvSpPr txBox="1"/>
          <p:nvPr/>
        </p:nvSpPr>
        <p:spPr>
          <a:xfrm>
            <a:off x="1618770" y="6101757"/>
            <a:ext cx="10366310" cy="446276"/>
          </a:xfrm>
          <a:prstGeom prst="rect">
            <a:avLst/>
          </a:prstGeom>
          <a:noFill/>
        </p:spPr>
        <p:txBody>
          <a:bodyPr wrap="square">
            <a:spAutoFit/>
          </a:bodyPr>
          <a:lstStyle/>
          <a:p>
            <a:pPr algn="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Patativa do Assaré em </a:t>
            </a:r>
            <a:r>
              <a:rPr lang="pt-BR" sz="1300" i="1" kern="100" dirty="0">
                <a:effectLst/>
                <a:latin typeface="Arial Narrow" panose="020B0606020202030204" pitchFamily="34" charset="0"/>
                <a:ea typeface="Calibri" panose="020F0502020204030204" pitchFamily="34" charset="0"/>
                <a:cs typeface="Times New Roman" panose="02020603050405020304" pitchFamily="18" charset="0"/>
              </a:rPr>
              <a:t>Cante lá que eu canto cá:</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 filosofia de um trovador nordestino (Editora Vozes, 15 ed., 2008)</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Disponível em: https://uece.br/eventos/</a:t>
            </a:r>
            <a:r>
              <a:rPr lang="pt-BR" sz="1000" kern="0" dirty="0" err="1">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ijornadadeliteraturacearense</a:t>
            </a:r>
            <a:r>
              <a:rPr lang="pt-BR" sz="10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Acesso em: 19 mar. 2024.</a:t>
            </a:r>
            <a:endParaRPr lang="pt-BR" sz="10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35315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02562-213B-7BE2-1674-D9C6FF257542}"/>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E0889346-FB06-F1A1-BA58-E435A5FEA522}"/>
              </a:ext>
            </a:extLst>
          </p:cNvPr>
          <p:cNvSpPr>
            <a:spLocks noChangeArrowheads="1"/>
          </p:cNvSpPr>
          <p:nvPr/>
        </p:nvSpPr>
        <p:spPr bwMode="auto">
          <a:xfrm>
            <a:off x="562920" y="-373991"/>
            <a:ext cx="20178966" cy="2546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3AA0F2E2-0C9B-D976-EFAE-90AE370B200B}"/>
              </a:ext>
            </a:extLst>
          </p:cNvPr>
          <p:cNvSpPr txBox="1"/>
          <p:nvPr/>
        </p:nvSpPr>
        <p:spPr>
          <a:xfrm>
            <a:off x="410546" y="899422"/>
            <a:ext cx="11383347" cy="4568943"/>
          </a:xfrm>
          <a:prstGeom prst="rect">
            <a:avLst/>
          </a:prstGeom>
          <a:noFill/>
        </p:spPr>
        <p:txBody>
          <a:bodyPr wrap="square">
            <a:spAutoFit/>
          </a:bodyPr>
          <a:lstStyle/>
          <a:p>
            <a:pPr algn="just">
              <a:lnSpc>
                <a:spcPct val="115000"/>
              </a:lnSpc>
            </a:pPr>
            <a:r>
              <a:rPr lang="pt-BR" sz="2500" b="1"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6.</a:t>
            </a:r>
            <a:r>
              <a:rPr lang="pt-BR" sz="25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O eu poético do poema “</a:t>
            </a:r>
            <a:r>
              <a:rPr lang="pt-BR" sz="2500" i="1"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Sou cabra da peste</a:t>
            </a:r>
            <a:r>
              <a:rPr lang="pt-BR" sz="25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se apresenta de que forma no poema? Em 1ª ou 3ª pessoa? Justifique com marcas linguísticas presentes no texto.</a:t>
            </a:r>
          </a:p>
          <a:p>
            <a:pPr algn="just">
              <a:lnSpc>
                <a:spcPct val="115000"/>
              </a:lnSpc>
            </a:pPr>
            <a:endParaRPr lang="pt-BR" sz="2500" kern="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500" b="1"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7.</a:t>
            </a:r>
            <a:r>
              <a:rPr lang="pt-BR" sz="25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Qual é o tempo marcado no poema narrativo?</a:t>
            </a:r>
            <a:endParaRPr lang="pt-BR" sz="25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450215" marR="88900" algn="just">
              <a:lnSpc>
                <a:spcPct val="115000"/>
              </a:lnSpc>
            </a:pPr>
            <a:r>
              <a:rPr lang="pt-BR" sz="2500" dirty="0">
                <a:solidFill>
                  <a:srgbClr val="FF0000"/>
                </a:solidFill>
                <a:effectLst/>
                <a:latin typeface="Times New Roman" panose="02020603050405020304" pitchFamily="18" charset="0"/>
                <a:ea typeface="Times New Roman" panose="02020603050405020304" pitchFamily="18" charset="0"/>
              </a:rPr>
              <a:t> </a:t>
            </a:r>
            <a:endParaRPr lang="pt-BR" sz="2500" dirty="0">
              <a:effectLst/>
              <a:latin typeface="Times New Roman" panose="02020603050405020304" pitchFamily="18" charset="0"/>
              <a:ea typeface="Times New Roman" panose="02020603050405020304" pitchFamily="18" charset="0"/>
            </a:endParaRPr>
          </a:p>
          <a:p>
            <a:pPr marR="90170" algn="just">
              <a:lnSpc>
                <a:spcPct val="115000"/>
              </a:lnSpc>
            </a:pPr>
            <a:r>
              <a:rPr lang="pt-BR" sz="2500" b="1"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8</a:t>
            </a:r>
            <a:r>
              <a:rPr lang="pt-BR" sz="25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 O eu poético, isto é, a voz poética do poema “</a:t>
            </a:r>
            <a:r>
              <a:rPr lang="pt-BR" sz="2500" i="1"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Sou Cabra da Peste</a:t>
            </a:r>
            <a:r>
              <a:rPr lang="pt-BR" sz="25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 de Patativa do Assaré, se define como “cabra da peste”, expressão nordestina que apresenta o sentido de</a:t>
            </a:r>
            <a:endParaRPr lang="pt-BR" sz="2500" dirty="0">
              <a:effectLst/>
              <a:latin typeface="Times New Roman" panose="02020603050405020304" pitchFamily="18" charset="0"/>
              <a:ea typeface="Times New Roman" panose="02020603050405020304" pitchFamily="18" charset="0"/>
            </a:endParaRPr>
          </a:p>
          <a:p>
            <a:pPr marR="90170" algn="just">
              <a:lnSpc>
                <a:spcPct val="115000"/>
              </a:lnSpc>
            </a:pPr>
            <a:r>
              <a:rPr lang="pt-BR" sz="5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 </a:t>
            </a:r>
            <a:endParaRPr lang="pt-BR" sz="500" dirty="0">
              <a:effectLst/>
              <a:latin typeface="Times New Roman" panose="02020603050405020304" pitchFamily="18" charset="0"/>
              <a:ea typeface="Times New Roman" panose="02020603050405020304" pitchFamily="18" charset="0"/>
            </a:endParaRPr>
          </a:p>
          <a:p>
            <a:pPr marR="90170" algn="just">
              <a:lnSpc>
                <a:spcPct val="115000"/>
              </a:lnSpc>
            </a:pPr>
            <a:r>
              <a:rPr lang="pt-BR" sz="25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   ) homem goiano, agricultor e sofredor.</a:t>
            </a:r>
            <a:endParaRPr lang="pt-BR" sz="2500" dirty="0">
              <a:effectLst/>
              <a:latin typeface="Times New Roman" panose="02020603050405020304" pitchFamily="18" charset="0"/>
              <a:ea typeface="Times New Roman" panose="02020603050405020304" pitchFamily="18" charset="0"/>
            </a:endParaRPr>
          </a:p>
          <a:p>
            <a:pPr marR="90170" algn="just">
              <a:lnSpc>
                <a:spcPct val="115000"/>
              </a:lnSpc>
            </a:pPr>
            <a:r>
              <a:rPr lang="pt-BR" sz="25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   ) homem valente, corajoso e batalhador.</a:t>
            </a:r>
            <a:endParaRPr lang="pt-BR" sz="2500" dirty="0">
              <a:effectLst/>
              <a:latin typeface="Times New Roman" panose="02020603050405020304" pitchFamily="18" charset="0"/>
              <a:ea typeface="Times New Roman" panose="02020603050405020304" pitchFamily="18" charset="0"/>
            </a:endParaRPr>
          </a:p>
          <a:p>
            <a:pPr marR="90170" algn="just">
              <a:lnSpc>
                <a:spcPct val="115000"/>
              </a:lnSpc>
            </a:pPr>
            <a:r>
              <a:rPr lang="pt-BR" sz="25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   ) homem nordestino, poeta e destemido.</a:t>
            </a:r>
            <a:endParaRPr lang="pt-BR" sz="25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229272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97177-2373-DAB1-B9C3-6D812C111661}"/>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D59D501F-98E5-7C1A-666C-F75AD7299418}"/>
              </a:ext>
            </a:extLst>
          </p:cNvPr>
          <p:cNvSpPr>
            <a:spLocks noChangeArrowheads="1"/>
          </p:cNvSpPr>
          <p:nvPr/>
        </p:nvSpPr>
        <p:spPr bwMode="auto">
          <a:xfrm>
            <a:off x="2776538"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5854B7CE-2AB1-6B95-222F-6CA587FEFCE5}"/>
              </a:ext>
            </a:extLst>
          </p:cNvPr>
          <p:cNvSpPr txBox="1"/>
          <p:nvPr/>
        </p:nvSpPr>
        <p:spPr>
          <a:xfrm>
            <a:off x="447869" y="852189"/>
            <a:ext cx="11327364" cy="5018746"/>
          </a:xfrm>
          <a:prstGeom prst="rect">
            <a:avLst/>
          </a:prstGeom>
          <a:noFill/>
        </p:spPr>
        <p:txBody>
          <a:bodyPr wrap="square">
            <a:spAutoFit/>
          </a:bodyPr>
          <a:lstStyle/>
          <a:p>
            <a:pPr marR="90170" algn="just">
              <a:lnSpc>
                <a:spcPct val="115000"/>
              </a:lnSpc>
            </a:pPr>
            <a:r>
              <a:rPr lang="pt-BR" sz="2500" b="1"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9</a:t>
            </a:r>
            <a:r>
              <a:rPr lang="pt-BR" sz="25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 Em “Sou cabra da peste”, o poeta desenvolve sua poesia atribuindo significado e expressividade à sua fala. Dessa forma, a linguagem no poema se torna</a:t>
            </a:r>
            <a:endParaRPr lang="pt-BR" sz="2500" dirty="0">
              <a:effectLst/>
              <a:latin typeface="Times New Roman" panose="02020603050405020304" pitchFamily="18" charset="0"/>
              <a:ea typeface="Times New Roman" panose="02020603050405020304" pitchFamily="18" charset="0"/>
            </a:endParaRPr>
          </a:p>
          <a:p>
            <a:pPr marR="90170" algn="just">
              <a:lnSpc>
                <a:spcPct val="115000"/>
              </a:lnSpc>
            </a:pPr>
            <a:r>
              <a:rPr lang="pt-BR" sz="500" dirty="0">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 </a:t>
            </a:r>
            <a:endParaRPr lang="pt-BR" sz="500" dirty="0">
              <a:effectLst/>
              <a:latin typeface="Times New Roman" panose="02020603050405020304" pitchFamily="18" charset="0"/>
              <a:ea typeface="Times New Roman" panose="02020603050405020304" pitchFamily="18" charset="0"/>
            </a:endParaRPr>
          </a:p>
          <a:p>
            <a:pPr marR="90170" algn="just">
              <a:lnSpc>
                <a:spcPct val="115000"/>
              </a:lnSpc>
            </a:pPr>
            <a:r>
              <a:rPr lang="pt-BR" sz="25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(A) formal e técnica.</a:t>
            </a:r>
            <a:endParaRPr lang="pt-BR" sz="2500" dirty="0">
              <a:effectLst/>
              <a:latin typeface="Times New Roman" panose="02020603050405020304" pitchFamily="18" charset="0"/>
              <a:ea typeface="Times New Roman" panose="02020603050405020304" pitchFamily="18" charset="0"/>
            </a:endParaRPr>
          </a:p>
          <a:p>
            <a:pPr marR="90170" algn="just">
              <a:lnSpc>
                <a:spcPct val="115000"/>
              </a:lnSpc>
            </a:pPr>
            <a:r>
              <a:rPr lang="pt-BR" sz="25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(B) jurídica e formal.</a:t>
            </a:r>
            <a:endParaRPr lang="pt-BR" sz="2500" dirty="0">
              <a:effectLst/>
              <a:latin typeface="Times New Roman" panose="02020603050405020304" pitchFamily="18" charset="0"/>
              <a:ea typeface="Times New Roman" panose="02020603050405020304" pitchFamily="18" charset="0"/>
            </a:endParaRPr>
          </a:p>
          <a:p>
            <a:pPr marR="90170" algn="just">
              <a:lnSpc>
                <a:spcPct val="115000"/>
              </a:lnSpc>
            </a:pPr>
            <a:r>
              <a:rPr lang="pt-BR" sz="25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(C) musical e poética.</a:t>
            </a:r>
            <a:endParaRPr lang="pt-BR" sz="2500" dirty="0">
              <a:effectLst/>
              <a:latin typeface="Times New Roman" panose="02020603050405020304" pitchFamily="18" charset="0"/>
              <a:ea typeface="Times New Roman" panose="02020603050405020304" pitchFamily="18" charset="0"/>
            </a:endParaRPr>
          </a:p>
          <a:p>
            <a:pPr marR="90170" algn="just">
              <a:lnSpc>
                <a:spcPct val="115000"/>
              </a:lnSpc>
            </a:pPr>
            <a:r>
              <a:rPr lang="pt-BR" sz="25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(D) jornalística e informal.</a:t>
            </a:r>
            <a:endParaRPr lang="pt-BR" sz="2500" dirty="0">
              <a:effectLst/>
              <a:latin typeface="Times New Roman" panose="02020603050405020304" pitchFamily="18" charset="0"/>
              <a:ea typeface="Times New Roman" panose="02020603050405020304" pitchFamily="18" charset="0"/>
            </a:endParaRPr>
          </a:p>
          <a:p>
            <a:pPr marL="450215" marR="90170" algn="just">
              <a:lnSpc>
                <a:spcPct val="115000"/>
              </a:lnSpc>
            </a:pPr>
            <a:r>
              <a:rPr lang="pt-BR" sz="2500" dirty="0">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 </a:t>
            </a:r>
            <a:endParaRPr lang="pt-BR" sz="2500" dirty="0">
              <a:effectLst/>
              <a:latin typeface="Times New Roman" panose="02020603050405020304" pitchFamily="18" charset="0"/>
              <a:ea typeface="Times New Roman" panose="02020603050405020304" pitchFamily="18" charset="0"/>
            </a:endParaRPr>
          </a:p>
          <a:p>
            <a:pPr algn="just">
              <a:lnSpc>
                <a:spcPct val="115000"/>
              </a:lnSpc>
            </a:pPr>
            <a:r>
              <a:rPr lang="pt-BR" sz="2500" b="1" kern="100" dirty="0">
                <a:solidFill>
                  <a:srgbClr val="000000"/>
                </a:solidFill>
                <a:effectLst/>
                <a:highlight>
                  <a:srgbClr val="FFFFFF"/>
                </a:highlight>
                <a:latin typeface="Arial Narrow" panose="020B0606020202030204" pitchFamily="34" charset="0"/>
                <a:ea typeface="Calibri" panose="020F0502020204030204" pitchFamily="34" charset="0"/>
                <a:cs typeface="Helvetica" panose="020B0604020202020204" pitchFamily="34" charset="0"/>
              </a:rPr>
              <a:t>10</a:t>
            </a:r>
            <a: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Helvetica" panose="020B0604020202020204" pitchFamily="34" charset="0"/>
              </a:rPr>
              <a:t>. </a:t>
            </a:r>
            <a: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Em um texto poético, muitos autores se valem da repetição, que pode ser analisada como um elemento de intensificação, de diminuição, de exagero, de ironia, dentre outros. </a:t>
            </a:r>
            <a: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Helvetica" panose="020B0604020202020204" pitchFamily="34" charset="0"/>
              </a:rPr>
              <a:t>Ao longo do poema, há a repetição dos versos “</a:t>
            </a:r>
            <a:r>
              <a:rPr lang="pt-BR" sz="25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Eu sou </a:t>
            </a:r>
            <a:r>
              <a:rPr lang="pt-BR" sz="2500" kern="0" dirty="0" err="1">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brasilêro</a:t>
            </a:r>
            <a:r>
              <a:rPr lang="pt-BR" sz="25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fio do Nordeste, / Sou cabra da peste, sou do Ceará.”. Qual é a intencionalidade do poeta ao empregar esse recurso expressivo?</a:t>
            </a:r>
            <a:endParaRPr lang="pt-BR" sz="25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226365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89B4D-8F49-6FEF-0524-3E1B8E55EED2}"/>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71DAE839-7D77-B4E0-76E5-1395E1EDE47D}"/>
              </a:ext>
            </a:extLst>
          </p:cNvPr>
          <p:cNvSpPr>
            <a:spLocks noChangeArrowheads="1"/>
          </p:cNvSpPr>
          <p:nvPr/>
        </p:nvSpPr>
        <p:spPr bwMode="auto">
          <a:xfrm>
            <a:off x="2776538"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28744397-D7E1-CB10-343C-75E9F2475DB6}"/>
              </a:ext>
            </a:extLst>
          </p:cNvPr>
          <p:cNvSpPr txBox="1"/>
          <p:nvPr/>
        </p:nvSpPr>
        <p:spPr>
          <a:xfrm>
            <a:off x="413658" y="718872"/>
            <a:ext cx="11364684" cy="5801588"/>
          </a:xfrm>
          <a:prstGeom prst="rect">
            <a:avLst/>
          </a:prstGeom>
          <a:noFill/>
        </p:spPr>
        <p:txBody>
          <a:bodyPr wrap="square">
            <a:spAutoFit/>
          </a:bodyPr>
          <a:lstStyle/>
          <a:p>
            <a:pPr marR="90170" algn="just"/>
            <a:r>
              <a:rPr lang="pt-BR" sz="2300" b="1"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11</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 </a:t>
            </a:r>
            <a:r>
              <a:rPr lang="pt-BR" sz="2300" dirty="0">
                <a:effectLst/>
                <a:latin typeface="Arial Narrow" panose="020B0606020202030204" pitchFamily="34" charset="0"/>
                <a:ea typeface="Times New Roman" panose="02020603050405020304" pitchFamily="18" charset="0"/>
              </a:rPr>
              <a:t>Os sinais de pontuação, além de demarcarem unidades de sentido, garantem expressividade ao texto, provocando efeitos de sentido diversos. </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No verso “</a:t>
            </a:r>
            <a:r>
              <a:rPr lang="pt-BR" sz="2300" dirty="0">
                <a:effectLst/>
                <a:latin typeface="Arial Narrow" panose="020B0606020202030204" pitchFamily="34" charset="0"/>
                <a:ea typeface="Times New Roman" panose="02020603050405020304" pitchFamily="18" charset="0"/>
              </a:rPr>
              <a:t>Olho para fome e pergunto: o que há?”,</a:t>
            </a:r>
            <a:r>
              <a:rPr lang="pt-BR" sz="2300" dirty="0">
                <a:solidFill>
                  <a:srgbClr val="000000"/>
                </a:solidFill>
                <a:effectLst/>
                <a:latin typeface="Arial Narrow" panose="020B0606020202030204" pitchFamily="34" charset="0"/>
                <a:ea typeface="Times New Roman" panose="02020603050405020304" pitchFamily="18" charset="0"/>
              </a:rPr>
              <a:t> o ponto de interrogação foi empregado para</a:t>
            </a:r>
            <a:endParaRPr lang="pt-BR" sz="2300" dirty="0">
              <a:effectLst/>
              <a:latin typeface="Times New Roman" panose="02020603050405020304" pitchFamily="18" charset="0"/>
              <a:ea typeface="Times New Roman" panose="02020603050405020304" pitchFamily="18" charset="0"/>
            </a:endParaRPr>
          </a:p>
          <a:p>
            <a:pPr marR="90170" algn="just"/>
            <a:r>
              <a:rPr lang="pt-BR" sz="500" dirty="0">
                <a:solidFill>
                  <a:srgbClr val="000000"/>
                </a:solidFill>
                <a:effectLst/>
                <a:latin typeface="Arial Narrow" panose="020B0606020202030204" pitchFamily="34" charset="0"/>
                <a:ea typeface="Times New Roman" panose="02020603050405020304" pitchFamily="18" charset="0"/>
              </a:rPr>
              <a:t> </a:t>
            </a:r>
            <a:endParaRPr lang="pt-BR" sz="500" dirty="0">
              <a:effectLst/>
              <a:latin typeface="Times New Roman" panose="02020603050405020304" pitchFamily="18" charset="0"/>
              <a:ea typeface="Times New Roman" panose="02020603050405020304" pitchFamily="18" charset="0"/>
            </a:endParaRPr>
          </a:p>
          <a:p>
            <a:pPr marR="90170" algn="just"/>
            <a:r>
              <a:rPr lang="pt-BR" sz="2300" dirty="0">
                <a:solidFill>
                  <a:srgbClr val="000000"/>
                </a:solidFill>
                <a:effectLst/>
                <a:latin typeface="Arial Narrow" panose="020B0606020202030204" pitchFamily="34" charset="0"/>
                <a:ea typeface="Times New Roman" panose="02020603050405020304" pitchFamily="18" charset="0"/>
              </a:rPr>
              <a:t>(   ) suscitar uma reflexão por parte do poeta.</a:t>
            </a:r>
            <a:endParaRPr lang="pt-BR" sz="2300" dirty="0">
              <a:effectLst/>
              <a:latin typeface="Times New Roman" panose="02020603050405020304" pitchFamily="18" charset="0"/>
              <a:ea typeface="Times New Roman" panose="02020603050405020304" pitchFamily="18" charset="0"/>
            </a:endParaRPr>
          </a:p>
          <a:p>
            <a:pPr marR="90170" algn="just"/>
            <a:r>
              <a:rPr lang="pt-BR" sz="2300" dirty="0">
                <a:solidFill>
                  <a:srgbClr val="000000"/>
                </a:solidFill>
                <a:effectLst/>
                <a:latin typeface="Arial Narrow" panose="020B0606020202030204" pitchFamily="34" charset="0"/>
                <a:ea typeface="Times New Roman" panose="02020603050405020304" pitchFamily="18" charset="0"/>
              </a:rPr>
              <a:t>(   ) revelar uma crítica do poeta.</a:t>
            </a:r>
            <a:endParaRPr lang="pt-BR" sz="2300" dirty="0">
              <a:effectLst/>
              <a:latin typeface="Times New Roman" panose="02020603050405020304" pitchFamily="18" charset="0"/>
              <a:ea typeface="Times New Roman" panose="02020603050405020304" pitchFamily="18" charset="0"/>
            </a:endParaRPr>
          </a:p>
          <a:p>
            <a:pPr algn="just"/>
            <a:endPar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Observe a estrofe:</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ct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t>
            </a: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Tem </a:t>
            </a:r>
            <a:r>
              <a:rPr lang="pt-BR" sz="2300" kern="0" dirty="0" err="1">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munta</a:t>
            </a: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beleza minha boa terra,</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ctr"/>
            <a:r>
              <a:rPr lang="pt-BR" sz="2300" kern="0" dirty="0" err="1">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Derne</a:t>
            </a: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o vale à serra, da serra ao sertão.</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ct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Por </a:t>
            </a:r>
            <a:r>
              <a:rPr lang="pt-BR" sz="2300" b="1" u="sng"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ela</a:t>
            </a: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eu me acabo, dou a própria vida,</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ct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É terra querida do meu coração.”</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r>
              <a:rPr lang="pt-BR" sz="14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p>
          <a:p>
            <a:pPr algn="just"/>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12</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Algumas palavras e expressões são utilizadas no texto para retomar ideias, reforçar um sentido ou até mesmo evitar repetição de palavras, contribuindo para a construção de sentidos do texto. Nesse sentido, a palavra em destaque foi utilizada pelo eu poético para fazer referência a algo que já foi dito. A qual palavra ele faz referência?</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008038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89B4D-8F49-6FEF-0524-3E1B8E55EED2}"/>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71DAE839-7D77-B4E0-76E5-1395E1EDE47D}"/>
              </a:ext>
            </a:extLst>
          </p:cNvPr>
          <p:cNvSpPr>
            <a:spLocks noChangeArrowheads="1"/>
          </p:cNvSpPr>
          <p:nvPr/>
        </p:nvSpPr>
        <p:spPr bwMode="auto">
          <a:xfrm>
            <a:off x="2776538"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7889B65A-8470-96F2-1F38-B6E9CC2F4091}"/>
              </a:ext>
            </a:extLst>
          </p:cNvPr>
          <p:cNvSpPr txBox="1"/>
          <p:nvPr/>
        </p:nvSpPr>
        <p:spPr>
          <a:xfrm>
            <a:off x="419877" y="1050285"/>
            <a:ext cx="11336693" cy="2895088"/>
          </a:xfrm>
          <a:prstGeom prst="rect">
            <a:avLst/>
          </a:prstGeom>
          <a:noFill/>
        </p:spPr>
        <p:txBody>
          <a:bodyPr wrap="square">
            <a:spAutoFit/>
          </a:bodyPr>
          <a:lstStyle/>
          <a:p>
            <a:pPr algn="just">
              <a:lnSpc>
                <a:spcPct val="115000"/>
              </a:lnSpc>
            </a:pPr>
            <a:r>
              <a:rPr lang="pt-BR" sz="2500" b="1"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13</a:t>
            </a:r>
            <a:r>
              <a:rPr lang="pt-BR" sz="25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Nos versos “Ninguém me desmente, </a:t>
            </a:r>
            <a:r>
              <a:rPr lang="pt-BR" sz="2500" b="1" u="sng"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pois</a:t>
            </a:r>
            <a:r>
              <a:rPr lang="pt-BR" sz="25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é com certeza, / Quem qué vê beleza vem ao Cariri,”, o termo em destaque estabelece uma relação lógico-discursiva de</a:t>
            </a:r>
            <a:endParaRPr lang="pt-BR" sz="25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0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a:t>
            </a:r>
            <a:endParaRPr lang="pt-BR" sz="10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(A) oposição.</a:t>
            </a:r>
            <a:endParaRPr lang="pt-BR" sz="25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(B) proporção.</a:t>
            </a:r>
            <a:endParaRPr lang="pt-BR" sz="25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(C) explicação.</a:t>
            </a:r>
            <a:endParaRPr lang="pt-BR" sz="25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(D) alternância.</a:t>
            </a:r>
            <a:endParaRPr lang="pt-BR" sz="25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421380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DC073-3FD9-7475-53DC-0D852F4A4EA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9FD6EE7-7B91-2033-D65F-C90EA2D6F68B}"/>
              </a:ext>
            </a:extLst>
          </p:cNvPr>
          <p:cNvSpPr txBox="1"/>
          <p:nvPr/>
        </p:nvSpPr>
        <p:spPr>
          <a:xfrm>
            <a:off x="332667" y="1148437"/>
            <a:ext cx="11478985" cy="800219"/>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Semana 2</a:t>
            </a: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Sistematizando os conhecimentos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ela 1">
            <a:extLst>
              <a:ext uri="{FF2B5EF4-FFF2-40B4-BE49-F238E27FC236}">
                <a16:creationId xmlns:a16="http://schemas.microsoft.com/office/drawing/2014/main" id="{3143670B-8531-9D4B-0280-61C213561EE3}"/>
              </a:ext>
            </a:extLst>
          </p:cNvPr>
          <p:cNvGraphicFramePr>
            <a:graphicFrameLocks noGrp="1"/>
          </p:cNvGraphicFramePr>
          <p:nvPr>
            <p:extLst>
              <p:ext uri="{D42A27DB-BD31-4B8C-83A1-F6EECF244321}">
                <p14:modId xmlns:p14="http://schemas.microsoft.com/office/powerpoint/2010/main" val="1254403651"/>
              </p:ext>
            </p:extLst>
          </p:nvPr>
        </p:nvGraphicFramePr>
        <p:xfrm>
          <a:off x="356507" y="725210"/>
          <a:ext cx="11478986" cy="423227"/>
        </p:xfrm>
        <a:graphic>
          <a:graphicData uri="http://schemas.openxmlformats.org/drawingml/2006/table">
            <a:tbl>
              <a:tblPr firstRow="1" firstCol="1" bandRow="1"/>
              <a:tblGrid>
                <a:gridCol w="11478986">
                  <a:extLst>
                    <a:ext uri="{9D8B030D-6E8A-4147-A177-3AD203B41FA5}">
                      <a16:colId xmlns:a16="http://schemas.microsoft.com/office/drawing/2014/main" val="4159646880"/>
                    </a:ext>
                  </a:extLst>
                </a:gridCol>
              </a:tblGrid>
              <a:tr h="423227">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7FF"/>
                    </a:solidFill>
                  </a:tcPr>
                </a:tc>
                <a:extLst>
                  <a:ext uri="{0D108BD9-81ED-4DB2-BD59-A6C34878D82A}">
                    <a16:rowId xmlns:a16="http://schemas.microsoft.com/office/drawing/2014/main" val="1839201835"/>
                  </a:ext>
                </a:extLst>
              </a:tr>
            </a:tbl>
          </a:graphicData>
        </a:graphic>
      </p:graphicFrame>
      <p:graphicFrame>
        <p:nvGraphicFramePr>
          <p:cNvPr id="4" name="Tabela 3">
            <a:extLst>
              <a:ext uri="{FF2B5EF4-FFF2-40B4-BE49-F238E27FC236}">
                <a16:creationId xmlns:a16="http://schemas.microsoft.com/office/drawing/2014/main" id="{5F732E2C-A3F7-F5CA-454C-C98156342F50}"/>
              </a:ext>
            </a:extLst>
          </p:cNvPr>
          <p:cNvGraphicFramePr>
            <a:graphicFrameLocks noGrp="1"/>
          </p:cNvGraphicFramePr>
          <p:nvPr>
            <p:extLst>
              <p:ext uri="{D42A27DB-BD31-4B8C-83A1-F6EECF244321}">
                <p14:modId xmlns:p14="http://schemas.microsoft.com/office/powerpoint/2010/main" val="2670469791"/>
              </p:ext>
            </p:extLst>
          </p:nvPr>
        </p:nvGraphicFramePr>
        <p:xfrm>
          <a:off x="356507" y="2642400"/>
          <a:ext cx="11455145" cy="3185160"/>
        </p:xfrm>
        <a:graphic>
          <a:graphicData uri="http://schemas.openxmlformats.org/drawingml/2006/table">
            <a:tbl>
              <a:tblPr firstRow="1" firstCol="1" bandRow="1">
                <a:tableStyleId>{5C22544A-7EE6-4342-B048-85BDC9FD1C3A}</a:tableStyleId>
              </a:tblPr>
              <a:tblGrid>
                <a:gridCol w="11455145">
                  <a:extLst>
                    <a:ext uri="{9D8B030D-6E8A-4147-A177-3AD203B41FA5}">
                      <a16:colId xmlns:a16="http://schemas.microsoft.com/office/drawing/2014/main" val="517612512"/>
                    </a:ext>
                  </a:extLst>
                </a:gridCol>
              </a:tblGrid>
              <a:tr h="0">
                <a:tc>
                  <a:txBody>
                    <a:bodyPr/>
                    <a:lstStyle/>
                    <a:p>
                      <a:pPr marL="0" marR="90170" indent="0" algn="ctr">
                        <a:lnSpc>
                          <a:spcPct val="100000"/>
                        </a:lnSpc>
                        <a:spcBef>
                          <a:spcPts val="0"/>
                        </a:spcBef>
                        <a:spcAft>
                          <a:spcPts val="0"/>
                        </a:spcAft>
                      </a:pPr>
                      <a:r>
                        <a:rPr lang="pt-BR" sz="2300" b="1" kern="100" dirty="0">
                          <a:solidFill>
                            <a:schemeClr val="tx1"/>
                          </a:solidFill>
                          <a:effectLst/>
                          <a:latin typeface="Arial Narrow" panose="020B0606020202030204" pitchFamily="34" charset="0"/>
                        </a:rPr>
                        <a:t>Poema e poesia</a:t>
                      </a:r>
                    </a:p>
                    <a:p>
                      <a:pPr marL="0" marR="11430" indent="541338" algn="just">
                        <a:lnSpc>
                          <a:spcPct val="100000"/>
                        </a:lnSpc>
                        <a:spcBef>
                          <a:spcPts val="0"/>
                        </a:spcBef>
                        <a:spcAft>
                          <a:spcPts val="0"/>
                        </a:spcAft>
                      </a:pPr>
                      <a:r>
                        <a:rPr lang="pt-BR" sz="2300" b="0" kern="100" dirty="0">
                          <a:solidFill>
                            <a:schemeClr val="tx1"/>
                          </a:solidFill>
                          <a:effectLst/>
                          <a:highlight>
                            <a:srgbClr val="E2E9F6"/>
                          </a:highlight>
                          <a:latin typeface="Arial Narrow" panose="020B0606020202030204" pitchFamily="34" charset="0"/>
                        </a:rPr>
                        <a:t>O poema é o texto literário composto por versos, estrofes e, por vezes, rimas. A poesia é qualquer produção artística que provoca emoções, na literatura, nas artes plásticas, música, etc.</a:t>
                      </a:r>
                    </a:p>
                    <a:p>
                      <a:pPr marL="0" marR="11430" indent="541338" algn="just">
                        <a:lnSpc>
                          <a:spcPct val="100000"/>
                        </a:lnSpc>
                        <a:spcBef>
                          <a:spcPts val="0"/>
                        </a:spcBef>
                        <a:spcAft>
                          <a:spcPts val="0"/>
                        </a:spcAft>
                      </a:pPr>
                      <a:r>
                        <a:rPr lang="pt-BR" sz="2300" b="0" kern="100" dirty="0">
                          <a:solidFill>
                            <a:schemeClr val="tx1"/>
                          </a:solidFill>
                          <a:effectLst/>
                          <a:latin typeface="Arial Narrow" panose="020B0606020202030204" pitchFamily="34" charset="0"/>
                        </a:rPr>
                        <a:t>Poema é um texto “marcado por recursos sonoros e rítmicos. Geralmente o poema permite outras leituras, além da linear”, pois sua organização sugere ao leitor a associação de palavras ou expressões “posicionadas estrategicamente no texto”. A poesia está presente no poema, assim como em outras obras de arte, “que, como o poema, convidam o leitor/espectador/ouvinte a retornar à obra mais de uma vez, desvendando as pistas que ela apresenta para a interpretação de seus sentidos”.</a:t>
                      </a:r>
                    </a:p>
                    <a:p>
                      <a:pPr marL="0" indent="0" algn="r">
                        <a:lnSpc>
                          <a:spcPct val="100000"/>
                        </a:lnSpc>
                        <a:spcBef>
                          <a:spcPts val="0"/>
                        </a:spcBef>
                        <a:spcAft>
                          <a:spcPts val="0"/>
                        </a:spcAft>
                      </a:pPr>
                      <a:r>
                        <a:rPr lang="pt-BR" sz="1500" b="0" kern="100" dirty="0">
                          <a:solidFill>
                            <a:schemeClr val="tx1"/>
                          </a:solidFill>
                          <a:effectLst/>
                          <a:latin typeface="Arial Narrow" panose="020B0606020202030204" pitchFamily="34" charset="0"/>
                        </a:rPr>
                        <a:t>Norma Goldstein. Versos, sons, ritmos. 14ª- ed. São Paulo: Ática, 2006.</a:t>
                      </a:r>
                    </a:p>
                    <a:p>
                      <a:pPr marL="0" indent="0" algn="r">
                        <a:lnSpc>
                          <a:spcPct val="100000"/>
                        </a:lnSpc>
                        <a:spcBef>
                          <a:spcPts val="0"/>
                        </a:spcBef>
                        <a:spcAft>
                          <a:spcPts val="0"/>
                        </a:spcAft>
                      </a:pPr>
                      <a:r>
                        <a:rPr lang="pt-BR" sz="1000" b="0" kern="100" dirty="0">
                          <a:solidFill>
                            <a:schemeClr val="tx1"/>
                          </a:solidFill>
                          <a:effectLst/>
                          <a:latin typeface="Arial Narrow" panose="020B0606020202030204" pitchFamily="34" charset="0"/>
                        </a:rPr>
                        <a:t>Disponível em: https://www.escrevendoofuturo.org.br/arquivos/8146/caderno-poema.pdf. Acesso em: 18 mar. 2024. (Adaptado).</a:t>
                      </a:r>
                      <a:endParaRPr lang="pt-BR" sz="10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545816779"/>
                  </a:ext>
                </a:extLst>
              </a:tr>
            </a:tbl>
          </a:graphicData>
        </a:graphic>
      </p:graphicFrame>
      <p:pic>
        <p:nvPicPr>
          <p:cNvPr id="5" name="Imagem 4">
            <a:extLst>
              <a:ext uri="{FF2B5EF4-FFF2-40B4-BE49-F238E27FC236}">
                <a16:creationId xmlns:a16="http://schemas.microsoft.com/office/drawing/2014/main" id="{A74567D3-39A8-5034-A058-03CDA4E1EF0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6507" y="2190243"/>
            <a:ext cx="3207787" cy="735904"/>
          </a:xfrm>
          <a:prstGeom prst="rect">
            <a:avLst/>
          </a:prstGeom>
          <a:noFill/>
          <a:ln>
            <a:noFill/>
          </a:ln>
        </p:spPr>
      </p:pic>
    </p:spTree>
    <p:extLst>
      <p:ext uri="{BB962C8B-B14F-4D97-AF65-F5344CB8AC3E}">
        <p14:creationId xmlns:p14="http://schemas.microsoft.com/office/powerpoint/2010/main" val="36168553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DC073-3FD9-7475-53DC-0D852F4A4EA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20DCBD2-2E20-C773-B96C-593931FDDC00}"/>
              </a:ext>
            </a:extLst>
          </p:cNvPr>
          <p:cNvSpPr txBox="1"/>
          <p:nvPr/>
        </p:nvSpPr>
        <p:spPr>
          <a:xfrm>
            <a:off x="429208" y="563561"/>
            <a:ext cx="11327363" cy="958789"/>
          </a:xfrm>
          <a:prstGeom prst="rect">
            <a:avLst/>
          </a:prstGeom>
          <a:noFill/>
        </p:spPr>
        <p:txBody>
          <a:bodyPr wrap="square">
            <a:spAutoFit/>
          </a:bodyPr>
          <a:lstStyle/>
          <a:p>
            <a:pPr marR="90170" algn="just">
              <a:lnSpc>
                <a:spcPct val="115000"/>
              </a:lnSpc>
            </a:pP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Leia o poema a seguir.</a:t>
            </a:r>
            <a:endParaRPr lang="pt-BR" sz="2300" dirty="0">
              <a:effectLst/>
              <a:latin typeface="Arial Narrow" panose="020B0606020202030204" pitchFamily="34" charset="0"/>
              <a:ea typeface="Times New Roman" panose="02020603050405020304" pitchFamily="18" charset="0"/>
            </a:endParaRPr>
          </a:p>
          <a:p>
            <a:pPr marR="90170" algn="just">
              <a:lnSpc>
                <a:spcPct val="115000"/>
              </a:lnSpc>
            </a:pPr>
            <a:r>
              <a:rPr lang="pt-BR" sz="500" dirty="0">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 </a:t>
            </a:r>
            <a:endParaRPr lang="pt-BR" sz="500" dirty="0">
              <a:effectLst/>
              <a:latin typeface="Arial Narrow" panose="020B0606020202030204" pitchFamily="34" charset="0"/>
              <a:ea typeface="Times New Roman" panose="02020603050405020304" pitchFamily="18" charset="0"/>
            </a:endParaRPr>
          </a:p>
          <a:p>
            <a:pPr marR="90170" algn="just">
              <a:lnSpc>
                <a:spcPct val="115000"/>
              </a:lnSpc>
            </a:pPr>
            <a:r>
              <a:rPr lang="pt-BR" sz="2300" b="1"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Texto III</a:t>
            </a:r>
            <a:endParaRPr lang="pt-BR" sz="2300" dirty="0">
              <a:effectLst/>
              <a:latin typeface="Arial Narrow" panose="020B0606020202030204" pitchFamily="34" charset="0"/>
              <a:ea typeface="Times New Roman" panose="02020603050405020304" pitchFamily="18" charset="0"/>
            </a:endParaRPr>
          </a:p>
        </p:txBody>
      </p:sp>
      <p:sp>
        <p:nvSpPr>
          <p:cNvPr id="5" name="CaixaDeTexto 4">
            <a:extLst>
              <a:ext uri="{FF2B5EF4-FFF2-40B4-BE49-F238E27FC236}">
                <a16:creationId xmlns:a16="http://schemas.microsoft.com/office/drawing/2014/main" id="{A5663FAA-D33E-2AC0-ACCB-64736E9E4680}"/>
              </a:ext>
            </a:extLst>
          </p:cNvPr>
          <p:cNvSpPr txBox="1"/>
          <p:nvPr/>
        </p:nvSpPr>
        <p:spPr>
          <a:xfrm>
            <a:off x="3046444" y="1522350"/>
            <a:ext cx="6092890" cy="800219"/>
          </a:xfrm>
          <a:prstGeom prst="rect">
            <a:avLst/>
          </a:prstGeom>
          <a:noFill/>
        </p:spPr>
        <p:txBody>
          <a:bodyPr wrap="square">
            <a:spAutoFit/>
          </a:bodyPr>
          <a:lstStyle/>
          <a:p>
            <a:pPr marL="450215" marR="90170" algn="ctr"/>
            <a:r>
              <a:rPr lang="pt-BR" sz="2300" b="1" dirty="0">
                <a:effectLst/>
                <a:latin typeface="Arial Narrow" panose="020B0606020202030204" pitchFamily="34" charset="0"/>
                <a:ea typeface="Times New Roman" panose="02020603050405020304" pitchFamily="18" charset="0"/>
              </a:rPr>
              <a:t>Violões que Choram</a:t>
            </a:r>
            <a:endParaRPr lang="pt-BR" sz="2300" dirty="0">
              <a:effectLst/>
              <a:latin typeface="Arial Narrow" panose="020B0606020202030204" pitchFamily="34" charset="0"/>
              <a:ea typeface="Times New Roman" panose="02020603050405020304" pitchFamily="18" charset="0"/>
            </a:endParaRPr>
          </a:p>
          <a:p>
            <a:pPr marL="450215" marR="90170" algn="r"/>
            <a:r>
              <a:rPr lang="pt-BR" sz="2300" dirty="0">
                <a:effectLst/>
                <a:latin typeface="Arial Narrow" panose="020B0606020202030204" pitchFamily="34" charset="0"/>
                <a:ea typeface="Times New Roman" panose="02020603050405020304" pitchFamily="18" charset="0"/>
              </a:rPr>
              <a:t>Cruz e Souza</a:t>
            </a:r>
          </a:p>
        </p:txBody>
      </p:sp>
      <p:graphicFrame>
        <p:nvGraphicFramePr>
          <p:cNvPr id="6" name="Tabela 5">
            <a:extLst>
              <a:ext uri="{FF2B5EF4-FFF2-40B4-BE49-F238E27FC236}">
                <a16:creationId xmlns:a16="http://schemas.microsoft.com/office/drawing/2014/main" id="{07521399-7D71-B259-FA11-187A9FEEAE21}"/>
              </a:ext>
            </a:extLst>
          </p:cNvPr>
          <p:cNvGraphicFramePr>
            <a:graphicFrameLocks noGrp="1"/>
          </p:cNvGraphicFramePr>
          <p:nvPr>
            <p:extLst>
              <p:ext uri="{D42A27DB-BD31-4B8C-83A1-F6EECF244321}">
                <p14:modId xmlns:p14="http://schemas.microsoft.com/office/powerpoint/2010/main" val="638464476"/>
              </p:ext>
            </p:extLst>
          </p:nvPr>
        </p:nvGraphicFramePr>
        <p:xfrm>
          <a:off x="429207" y="2322569"/>
          <a:ext cx="11327364" cy="3596640"/>
        </p:xfrm>
        <a:graphic>
          <a:graphicData uri="http://schemas.openxmlformats.org/drawingml/2006/table">
            <a:tbl>
              <a:tblPr firstRow="1" bandRow="1">
                <a:tableStyleId>{5C22544A-7EE6-4342-B048-85BDC9FD1C3A}</a:tableStyleId>
              </a:tblPr>
              <a:tblGrid>
                <a:gridCol w="5663682">
                  <a:extLst>
                    <a:ext uri="{9D8B030D-6E8A-4147-A177-3AD203B41FA5}">
                      <a16:colId xmlns:a16="http://schemas.microsoft.com/office/drawing/2014/main" val="845903570"/>
                    </a:ext>
                  </a:extLst>
                </a:gridCol>
                <a:gridCol w="5663682">
                  <a:extLst>
                    <a:ext uri="{9D8B030D-6E8A-4147-A177-3AD203B41FA5}">
                      <a16:colId xmlns:a16="http://schemas.microsoft.com/office/drawing/2014/main" val="1844169426"/>
                    </a:ext>
                  </a:extLst>
                </a:gridCol>
              </a:tblGrid>
              <a:tr h="370840">
                <a:tc>
                  <a:txBody>
                    <a:bodyPr/>
                    <a:lstStyle/>
                    <a:p>
                      <a:r>
                        <a:rPr lang="pt-BR" sz="2300" b="0" kern="1200" dirty="0">
                          <a:solidFill>
                            <a:schemeClr val="tx1"/>
                          </a:solidFill>
                          <a:effectLst/>
                          <a:latin typeface="Arial Narrow" panose="020B0606020202030204" pitchFamily="34" charset="0"/>
                          <a:ea typeface="+mn-ea"/>
                          <a:cs typeface="+mn-cs"/>
                        </a:rPr>
                        <a:t>Ah! plangentes violões dormentes, mornos,</a:t>
                      </a:r>
                    </a:p>
                    <a:p>
                      <a:r>
                        <a:rPr lang="pt-BR" sz="2300" b="0" kern="1200" dirty="0">
                          <a:solidFill>
                            <a:schemeClr val="tx1"/>
                          </a:solidFill>
                          <a:effectLst/>
                          <a:latin typeface="Arial Narrow" panose="020B0606020202030204" pitchFamily="34" charset="0"/>
                          <a:ea typeface="+mn-ea"/>
                          <a:cs typeface="+mn-cs"/>
                        </a:rPr>
                        <a:t>Soluços ao luar, choros ao vento...</a:t>
                      </a:r>
                    </a:p>
                    <a:p>
                      <a:r>
                        <a:rPr lang="pt-BR" sz="2300" b="0" kern="1200" dirty="0">
                          <a:solidFill>
                            <a:schemeClr val="tx1"/>
                          </a:solidFill>
                          <a:effectLst/>
                          <a:latin typeface="Arial Narrow" panose="020B0606020202030204" pitchFamily="34" charset="0"/>
                          <a:ea typeface="+mn-ea"/>
                          <a:cs typeface="+mn-cs"/>
                        </a:rPr>
                        <a:t>Tristes perfis, os mais vagos contornos,</a:t>
                      </a:r>
                    </a:p>
                    <a:p>
                      <a:r>
                        <a:rPr lang="pt-BR" sz="2300" b="0" kern="1200" dirty="0">
                          <a:solidFill>
                            <a:schemeClr val="tx1"/>
                          </a:solidFill>
                          <a:effectLst/>
                          <a:latin typeface="Arial Narrow" panose="020B0606020202030204" pitchFamily="34" charset="0"/>
                          <a:ea typeface="+mn-ea"/>
                          <a:cs typeface="+mn-cs"/>
                        </a:rPr>
                        <a:t>Bocas </a:t>
                      </a:r>
                      <a:r>
                        <a:rPr lang="pt-BR" sz="2300" b="0" kern="1200" dirty="0" err="1">
                          <a:solidFill>
                            <a:schemeClr val="tx1"/>
                          </a:solidFill>
                          <a:effectLst/>
                          <a:latin typeface="Arial Narrow" panose="020B0606020202030204" pitchFamily="34" charset="0"/>
                          <a:ea typeface="+mn-ea"/>
                          <a:cs typeface="+mn-cs"/>
                        </a:rPr>
                        <a:t>murmurejantes</a:t>
                      </a:r>
                      <a:r>
                        <a:rPr lang="pt-BR" sz="2300" b="0" kern="1200" dirty="0">
                          <a:solidFill>
                            <a:schemeClr val="tx1"/>
                          </a:solidFill>
                          <a:effectLst/>
                          <a:latin typeface="Arial Narrow" panose="020B0606020202030204" pitchFamily="34" charset="0"/>
                          <a:ea typeface="+mn-ea"/>
                          <a:cs typeface="+mn-cs"/>
                        </a:rPr>
                        <a:t> de lamento.</a:t>
                      </a:r>
                    </a:p>
                    <a:p>
                      <a:r>
                        <a:rPr lang="pt-BR" sz="2300" b="0" kern="1200" dirty="0">
                          <a:solidFill>
                            <a:schemeClr val="tx1"/>
                          </a:solidFill>
                          <a:effectLst/>
                          <a:latin typeface="Arial Narrow" panose="020B0606020202030204" pitchFamily="34" charset="0"/>
                          <a:ea typeface="+mn-ea"/>
                          <a:cs typeface="+mn-cs"/>
                        </a:rPr>
                        <a:t> </a:t>
                      </a:r>
                    </a:p>
                    <a:p>
                      <a:r>
                        <a:rPr lang="pt-BR" sz="2300" b="0" kern="1200" dirty="0">
                          <a:solidFill>
                            <a:schemeClr val="tx1"/>
                          </a:solidFill>
                          <a:effectLst/>
                          <a:latin typeface="Arial Narrow" panose="020B0606020202030204" pitchFamily="34" charset="0"/>
                          <a:ea typeface="+mn-ea"/>
                          <a:cs typeface="+mn-cs"/>
                        </a:rPr>
                        <a:t>Noites de além, remotas, que eu recordo,</a:t>
                      </a:r>
                    </a:p>
                    <a:p>
                      <a:r>
                        <a:rPr lang="pt-BR" sz="2300" b="0" kern="1200" dirty="0">
                          <a:solidFill>
                            <a:schemeClr val="tx1"/>
                          </a:solidFill>
                          <a:effectLst/>
                          <a:latin typeface="Arial Narrow" panose="020B0606020202030204" pitchFamily="34" charset="0"/>
                          <a:ea typeface="+mn-ea"/>
                          <a:cs typeface="+mn-cs"/>
                        </a:rPr>
                        <a:t>Noites de solidão, noites remotas</a:t>
                      </a:r>
                    </a:p>
                    <a:p>
                      <a:r>
                        <a:rPr lang="pt-BR" sz="2300" b="0" kern="1200" dirty="0">
                          <a:solidFill>
                            <a:schemeClr val="tx1"/>
                          </a:solidFill>
                          <a:effectLst/>
                          <a:latin typeface="Arial Narrow" panose="020B0606020202030204" pitchFamily="34" charset="0"/>
                          <a:ea typeface="+mn-ea"/>
                          <a:cs typeface="+mn-cs"/>
                        </a:rPr>
                        <a:t>Que nos azuis da Fantasia bordo,</a:t>
                      </a:r>
                    </a:p>
                    <a:p>
                      <a:r>
                        <a:rPr lang="pt-BR" sz="2300" b="0" kern="1200" dirty="0">
                          <a:solidFill>
                            <a:schemeClr val="tx1"/>
                          </a:solidFill>
                          <a:effectLst/>
                          <a:latin typeface="Arial Narrow" panose="020B0606020202030204" pitchFamily="34" charset="0"/>
                          <a:ea typeface="+mn-ea"/>
                          <a:cs typeface="+mn-cs"/>
                        </a:rPr>
                        <a:t>Vou constelando de visões ignotas.</a:t>
                      </a:r>
                    </a:p>
                    <a:p>
                      <a:r>
                        <a:rPr lang="pt-BR" sz="2300" b="0" kern="1200" dirty="0">
                          <a:solidFill>
                            <a:schemeClr val="tx1"/>
                          </a:solidFill>
                          <a:effectLst/>
                          <a:latin typeface="Arial Narrow" panose="020B0606020202030204" pitchFamily="34" charset="0"/>
                          <a:ea typeface="+mn-ea"/>
                          <a:cs typeface="+mn-cs"/>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pt-BR" sz="2300" b="0" kern="1200" dirty="0">
                          <a:solidFill>
                            <a:schemeClr val="tx1"/>
                          </a:solidFill>
                          <a:effectLst/>
                          <a:latin typeface="Arial Narrow" panose="020B0606020202030204" pitchFamily="34" charset="0"/>
                          <a:ea typeface="+mn-ea"/>
                          <a:cs typeface="+mn-cs"/>
                        </a:rPr>
                        <a:t>Vozes veladas, veludosas vozes,</a:t>
                      </a:r>
                    </a:p>
                    <a:p>
                      <a:r>
                        <a:rPr lang="pt-BR" sz="2300" b="0" kern="1200" dirty="0">
                          <a:solidFill>
                            <a:schemeClr val="tx1"/>
                          </a:solidFill>
                          <a:effectLst/>
                          <a:latin typeface="Arial Narrow" panose="020B0606020202030204" pitchFamily="34" charset="0"/>
                          <a:ea typeface="+mn-ea"/>
                          <a:cs typeface="+mn-cs"/>
                        </a:rPr>
                        <a:t>Volúpias dos violões, vozes veladas,</a:t>
                      </a:r>
                    </a:p>
                    <a:p>
                      <a:r>
                        <a:rPr lang="pt-BR" sz="2300" b="0" kern="1200" dirty="0">
                          <a:solidFill>
                            <a:schemeClr val="tx1"/>
                          </a:solidFill>
                          <a:effectLst/>
                          <a:latin typeface="Arial Narrow" panose="020B0606020202030204" pitchFamily="34" charset="0"/>
                          <a:ea typeface="+mn-ea"/>
                          <a:cs typeface="+mn-cs"/>
                        </a:rPr>
                        <a:t>Vagam nos velhos vórtices velozes</a:t>
                      </a:r>
                    </a:p>
                    <a:p>
                      <a:r>
                        <a:rPr lang="pt-BR" sz="2300" b="0" kern="1200" dirty="0">
                          <a:solidFill>
                            <a:schemeClr val="tx1"/>
                          </a:solidFill>
                          <a:effectLst/>
                          <a:latin typeface="Arial Narrow" panose="020B0606020202030204" pitchFamily="34" charset="0"/>
                          <a:ea typeface="+mn-ea"/>
                          <a:cs typeface="+mn-cs"/>
                        </a:rPr>
                        <a:t>Dos ventos, vivas, vãs, vulcanizadas.</a:t>
                      </a:r>
                    </a:p>
                    <a:p>
                      <a:r>
                        <a:rPr lang="pt-BR" sz="2300" b="0" kern="1200" dirty="0">
                          <a:solidFill>
                            <a:schemeClr val="tx1"/>
                          </a:solidFill>
                          <a:effectLst/>
                          <a:latin typeface="Arial Narrow" panose="020B0606020202030204" pitchFamily="34" charset="0"/>
                          <a:ea typeface="+mn-ea"/>
                          <a:cs typeface="+mn-cs"/>
                        </a:rPr>
                        <a:t> </a:t>
                      </a:r>
                    </a:p>
                    <a:p>
                      <a:r>
                        <a:rPr lang="pt-BR" sz="2300" b="0" kern="1200" dirty="0">
                          <a:solidFill>
                            <a:schemeClr val="tx1"/>
                          </a:solidFill>
                          <a:effectLst/>
                          <a:latin typeface="Arial Narrow" panose="020B0606020202030204" pitchFamily="34" charset="0"/>
                          <a:ea typeface="+mn-ea"/>
                          <a:cs typeface="+mn-cs"/>
                        </a:rPr>
                        <a:t>Tudo nas cordas dos violões ecoa</a:t>
                      </a:r>
                    </a:p>
                    <a:p>
                      <a:r>
                        <a:rPr lang="pt-BR" sz="2300" b="0" kern="1200" dirty="0">
                          <a:solidFill>
                            <a:schemeClr val="tx1"/>
                          </a:solidFill>
                          <a:effectLst/>
                          <a:latin typeface="Arial Narrow" panose="020B0606020202030204" pitchFamily="34" charset="0"/>
                          <a:ea typeface="+mn-ea"/>
                          <a:cs typeface="+mn-cs"/>
                        </a:rPr>
                        <a:t>E vibra e se contorce no ar, convulso...</a:t>
                      </a:r>
                    </a:p>
                    <a:p>
                      <a:r>
                        <a:rPr lang="pt-BR" sz="2300" b="0" kern="1200" dirty="0">
                          <a:solidFill>
                            <a:schemeClr val="tx1"/>
                          </a:solidFill>
                          <a:effectLst/>
                          <a:latin typeface="Arial Narrow" panose="020B0606020202030204" pitchFamily="34" charset="0"/>
                          <a:ea typeface="+mn-ea"/>
                          <a:cs typeface="+mn-cs"/>
                        </a:rPr>
                        <a:t>Tudo na noite, tudo clama e voa</a:t>
                      </a:r>
                    </a:p>
                    <a:p>
                      <a:r>
                        <a:rPr lang="pt-BR" sz="2300" b="0" kern="1200" dirty="0">
                          <a:solidFill>
                            <a:schemeClr val="tx1"/>
                          </a:solidFill>
                          <a:effectLst/>
                          <a:latin typeface="Arial Narrow" panose="020B0606020202030204" pitchFamily="34" charset="0"/>
                          <a:ea typeface="+mn-ea"/>
                          <a:cs typeface="+mn-cs"/>
                        </a:rPr>
                        <a:t>Sob a febril agitação de um pulso.</a:t>
                      </a:r>
                    </a:p>
                    <a:p>
                      <a:r>
                        <a:rPr lang="pt-BR" sz="2300" b="0" kern="1200" dirty="0">
                          <a:solidFill>
                            <a:schemeClr val="tx1"/>
                          </a:solidFill>
                          <a:effectLst/>
                          <a:latin typeface="Arial Narrow" panose="020B0606020202030204" pitchFamily="34" charset="0"/>
                          <a:ea typeface="+mn-ea"/>
                          <a:cs typeface="+mn-cs"/>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30706036"/>
                  </a:ext>
                </a:extLst>
              </a:tr>
            </a:tbl>
          </a:graphicData>
        </a:graphic>
      </p:graphicFrame>
      <p:sp>
        <p:nvSpPr>
          <p:cNvPr id="9" name="CaixaDeTexto 8">
            <a:extLst>
              <a:ext uri="{FF2B5EF4-FFF2-40B4-BE49-F238E27FC236}">
                <a16:creationId xmlns:a16="http://schemas.microsoft.com/office/drawing/2014/main" id="{B9276A07-D0D1-0DAD-AC0E-086EBD8A0DB7}"/>
              </a:ext>
            </a:extLst>
          </p:cNvPr>
          <p:cNvSpPr txBox="1"/>
          <p:nvPr/>
        </p:nvSpPr>
        <p:spPr>
          <a:xfrm>
            <a:off x="429207" y="6055912"/>
            <a:ext cx="11327364" cy="477054"/>
          </a:xfrm>
          <a:prstGeom prst="rect">
            <a:avLst/>
          </a:prstGeom>
          <a:noFill/>
        </p:spPr>
        <p:txBody>
          <a:bodyPr wrap="square">
            <a:spAutoFit/>
          </a:bodyPr>
          <a:lstStyle/>
          <a:p>
            <a:pPr algn="r"/>
            <a:r>
              <a:rPr lang="pt-BR" sz="15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In: </a:t>
            </a:r>
            <a:r>
              <a:rPr lang="pt-BR" sz="1500" i="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Poesias Completas de Cruz e Sousa</a:t>
            </a:r>
            <a:r>
              <a:rPr lang="pt-BR" sz="15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Rio de Janeiro: Ediouro, 1995, p.50-53.</a:t>
            </a:r>
            <a:endParaRPr lang="pt-BR" sz="15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r"/>
            <a:r>
              <a:rPr lang="pt-BR" sz="10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Disponível em: https://brasilescola.uol.com.br/biografia/joao-cruz-sousa.htm. Acesso em:  20 mar. 2024. (Adaptado)</a:t>
            </a:r>
            <a:endParaRPr lang="pt-BR" sz="10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868245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DC073-3FD9-7475-53DC-0D852F4A4EA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77424A4-BF3C-1103-50DB-41AC4E7C5962}"/>
              </a:ext>
            </a:extLst>
          </p:cNvPr>
          <p:cNvSpPr txBox="1"/>
          <p:nvPr/>
        </p:nvSpPr>
        <p:spPr>
          <a:xfrm>
            <a:off x="462643" y="806070"/>
            <a:ext cx="11266714" cy="3327193"/>
          </a:xfrm>
          <a:prstGeom prst="rect">
            <a:avLst/>
          </a:prstGeom>
          <a:noFill/>
        </p:spPr>
        <p:txBody>
          <a:bodyPr wrap="square">
            <a:spAutoFit/>
          </a:bodyPr>
          <a:lstStyle/>
          <a:p>
            <a:pPr algn="just">
              <a:lnSpc>
                <a:spcPct val="115000"/>
              </a:lnSpc>
            </a:pPr>
            <a:r>
              <a:rPr lang="pt-BR" sz="2500" b="1" kern="0" dirty="0">
                <a:effectLst/>
                <a:latin typeface="Arial Narrow" panose="020B0606020202030204" pitchFamily="34" charset="0"/>
                <a:ea typeface="Times New Roman" panose="02020603050405020304" pitchFamily="18" charset="0"/>
                <a:cs typeface="Arial" panose="020B0604020202020204" pitchFamily="34" charset="0"/>
              </a:rPr>
              <a:t>14</a:t>
            </a:r>
            <a:r>
              <a:rPr lang="pt-BR" sz="2500" kern="0" dirty="0">
                <a:effectLst/>
                <a:latin typeface="Arial Narrow" panose="020B0606020202030204" pitchFamily="34" charset="0"/>
                <a:ea typeface="Times New Roman" panose="02020603050405020304" pitchFamily="18" charset="0"/>
                <a:cs typeface="Arial" panose="020B0604020202020204" pitchFamily="34" charset="0"/>
              </a:rPr>
              <a:t>. Os elementos sensoriais – sons, cores e odores – constituem estímulos para a imaginação do poeta, que, a partir deles, desenvolve associações de ideias bem particulares. Assim, responda:</a:t>
            </a:r>
            <a:endParaRPr lang="pt-BR" sz="25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500" kern="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5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500" kern="0" dirty="0">
                <a:effectLst/>
                <a:latin typeface="Arial Narrow" panose="020B0606020202030204" pitchFamily="34" charset="0"/>
                <a:ea typeface="Times New Roman" panose="02020603050405020304" pitchFamily="18" charset="0"/>
                <a:cs typeface="Arial" panose="020B0604020202020204" pitchFamily="34" charset="0"/>
              </a:rPr>
              <a:t>a) Nesse texto, que elemento sensorial serve de partida para o poema?</a:t>
            </a:r>
            <a:endParaRPr lang="pt-BR" sz="25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1500" kern="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15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500" kern="0" dirty="0">
                <a:effectLst/>
                <a:latin typeface="Arial Narrow" panose="020B0606020202030204" pitchFamily="34" charset="0"/>
                <a:ea typeface="Times New Roman" panose="02020603050405020304" pitchFamily="18" charset="0"/>
                <a:cs typeface="Arial" panose="020B0604020202020204" pitchFamily="34" charset="0"/>
              </a:rPr>
              <a:t>b) Com que são comparados ou associados os sons dos violões?</a:t>
            </a:r>
            <a:endParaRPr lang="pt-BR" sz="25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1500" kern="0" dirty="0">
                <a:solidFill>
                  <a:srgbClr val="666666"/>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15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500" kern="0" dirty="0">
                <a:effectLst/>
                <a:latin typeface="Arial Narrow" panose="020B0606020202030204" pitchFamily="34" charset="0"/>
                <a:ea typeface="Times New Roman" panose="02020603050405020304" pitchFamily="18" charset="0"/>
                <a:cs typeface="Arial" panose="020B0604020202020204" pitchFamily="34" charset="0"/>
              </a:rPr>
              <a:t>c) Os sons dos violões despertam que recordações no eu lírico?</a:t>
            </a:r>
          </a:p>
        </p:txBody>
      </p:sp>
    </p:spTree>
    <p:extLst>
      <p:ext uri="{BB962C8B-B14F-4D97-AF65-F5344CB8AC3E}">
        <p14:creationId xmlns:p14="http://schemas.microsoft.com/office/powerpoint/2010/main" val="42098402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DC073-3FD9-7475-53DC-0D852F4A4EA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6DAA385-B52E-425D-CBA1-7280F978FE28}"/>
              </a:ext>
            </a:extLst>
          </p:cNvPr>
          <p:cNvSpPr txBox="1"/>
          <p:nvPr/>
        </p:nvSpPr>
        <p:spPr>
          <a:xfrm>
            <a:off x="434651" y="873267"/>
            <a:ext cx="11322697" cy="5716308"/>
          </a:xfrm>
          <a:prstGeom prst="rect">
            <a:avLst/>
          </a:prstGeom>
          <a:noFill/>
        </p:spPr>
        <p:txBody>
          <a:bodyPr wrap="square">
            <a:spAutoFit/>
          </a:bodyPr>
          <a:lstStyle/>
          <a:p>
            <a:pPr algn="just">
              <a:lnSpc>
                <a:spcPct val="115000"/>
              </a:lnSpc>
            </a:pPr>
            <a:r>
              <a:rPr lang="pt-BR" sz="2400" b="1" kern="0" dirty="0">
                <a:effectLst/>
                <a:latin typeface="Arial Narrow" panose="020B0606020202030204" pitchFamily="34" charset="0"/>
                <a:ea typeface="Times New Roman" panose="02020603050405020304" pitchFamily="18" charset="0"/>
                <a:cs typeface="Arial" panose="020B0604020202020204" pitchFamily="34" charset="0"/>
              </a:rPr>
              <a:t>15</a:t>
            </a: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Linguagem literária</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é a que apresenta certas características como variabilidade, complexidade, palavras empregadas em sentido conotativo, pluralidade significativa e liberdade de criação.</a:t>
            </a: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 A linguagem literária no poema “</a:t>
            </a:r>
            <a:r>
              <a:rPr lang="pt-BR" sz="2400" i="1" kern="0" dirty="0">
                <a:effectLst/>
                <a:latin typeface="Arial Narrow" panose="020B0606020202030204" pitchFamily="34" charset="0"/>
                <a:ea typeface="Times New Roman" panose="02020603050405020304" pitchFamily="18" charset="0"/>
                <a:cs typeface="Arial" panose="020B0604020202020204" pitchFamily="34" charset="0"/>
              </a:rPr>
              <a:t>Violões que choram</a:t>
            </a: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 caracteriza-se por ser vaga, fluida, imprecisa. Por isso, emprega abundantemente características que indicam essa fluidez/imprecisão. Destaque das duas primeiras estrofes do poema:</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500" kern="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5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a) Características responsáveis por essa fluidez;</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br>
              <a:rPr lang="pt-BR" sz="1500" kern="0" dirty="0">
                <a:solidFill>
                  <a:srgbClr val="FF0000"/>
                </a:solidFill>
                <a:effectLst/>
                <a:latin typeface="Arial Narrow" panose="020B0606020202030204" pitchFamily="34" charset="0"/>
                <a:ea typeface="Times New Roman" panose="02020603050405020304" pitchFamily="18" charset="0"/>
                <a:cs typeface="Arial" panose="020B0604020202020204" pitchFamily="34" charset="0"/>
              </a:rPr>
            </a:b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b)</a:t>
            </a: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Alguns versos que conotem algo indefinido, vago.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5000"/>
              </a:lnSpc>
            </a:pPr>
            <a:r>
              <a:rPr lang="pt-BR" sz="2400" b="1" kern="0" dirty="0">
                <a:effectLst/>
                <a:latin typeface="Arial Narrow" panose="020B0606020202030204" pitchFamily="34" charset="0"/>
                <a:ea typeface="Times New Roman" panose="02020603050405020304" pitchFamily="18" charset="0"/>
                <a:cs typeface="Arial" panose="020B0604020202020204" pitchFamily="34" charset="0"/>
              </a:rPr>
              <a:t>16</a:t>
            </a: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 Quais sentimentos ou estados d’alma sugerem, na visão do eu lírico, os sons do violão?</a:t>
            </a:r>
          </a:p>
          <a:p>
            <a:pPr algn="just">
              <a:lnSpc>
                <a:spcPct val="115000"/>
              </a:lnSpc>
            </a:pPr>
            <a:endParaRPr lang="pt-BR" sz="2400" kern="0" dirty="0">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pPr>
            <a:r>
              <a:rPr lang="pt-BR" sz="2400" b="1" kern="0" dirty="0">
                <a:effectLst/>
                <a:latin typeface="Arial Narrow" panose="020B0606020202030204" pitchFamily="34" charset="0"/>
                <a:ea typeface="Times New Roman" panose="02020603050405020304" pitchFamily="18" charset="0"/>
                <a:cs typeface="Arial" panose="020B0604020202020204" pitchFamily="34" charset="0"/>
              </a:rPr>
              <a:t>17</a:t>
            </a: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 Ao atribuir aos violões características como “dormentes”, “chorosos” e “tristonhos”, que figura de linguagem o poeta utiliza para criar um efeito de sentido?</a:t>
            </a:r>
          </a:p>
        </p:txBody>
      </p:sp>
    </p:spTree>
    <p:extLst>
      <p:ext uri="{BB962C8B-B14F-4D97-AF65-F5344CB8AC3E}">
        <p14:creationId xmlns:p14="http://schemas.microsoft.com/office/powerpoint/2010/main" val="34918813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DC073-3FD9-7475-53DC-0D852F4A4EA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6DAA385-B52E-425D-CBA1-7280F978FE28}"/>
              </a:ext>
            </a:extLst>
          </p:cNvPr>
          <p:cNvSpPr txBox="1"/>
          <p:nvPr/>
        </p:nvSpPr>
        <p:spPr>
          <a:xfrm>
            <a:off x="434651" y="985235"/>
            <a:ext cx="11322697" cy="4897174"/>
          </a:xfrm>
          <a:prstGeom prst="rect">
            <a:avLst/>
          </a:prstGeom>
          <a:noFill/>
        </p:spPr>
        <p:txBody>
          <a:bodyPr wrap="square">
            <a:spAutoFit/>
          </a:bodyPr>
          <a:lstStyle/>
          <a:p>
            <a:pPr algn="just">
              <a:lnSpc>
                <a:spcPct val="115000"/>
              </a:lnSpc>
            </a:pPr>
            <a:r>
              <a:rPr lang="pt-BR" sz="250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18</a:t>
            </a:r>
            <a: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No poema, o poeta utiliza-se de recursos expressivos para realçar e enriquecer o seu texto. Nos versos “</a:t>
            </a:r>
            <a: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Vozes veladas, veludosas vozes, / Volúpias dos violões, vozes veladas,</a:t>
            </a:r>
            <a: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a figura predominante quanto ao aspecto sonoro é a</a:t>
            </a:r>
            <a:endParaRPr lang="pt-BR" sz="25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500" kern="100" dirty="0">
                <a:effectLst/>
                <a:highlight>
                  <a:srgbClr val="FFFFFF"/>
                </a:highlight>
                <a:latin typeface="Arial Narrow" panose="020B0606020202030204" pitchFamily="34" charset="0"/>
                <a:ea typeface="Calibri" panose="020F0502020204030204" pitchFamily="34" charset="0"/>
                <a:cs typeface="Arial" panose="020B0604020202020204" pitchFamily="34" charset="0"/>
              </a:rPr>
              <a:t> </a:t>
            </a:r>
            <a:endParaRPr lang="pt-BR" sz="5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500" kern="100" spc="15" dirty="0">
                <a:solidFill>
                  <a:srgbClr val="000000"/>
                </a:solidFill>
                <a:effectLst/>
                <a:highlight>
                  <a:srgbClr val="FEFEFE"/>
                </a:highlight>
                <a:latin typeface="Arial Narrow" panose="020B0606020202030204" pitchFamily="34" charset="0"/>
                <a:ea typeface="Calibri" panose="020F0502020204030204" pitchFamily="34" charset="0"/>
                <a:cs typeface="Arial" panose="020B0604020202020204" pitchFamily="34" charset="0"/>
              </a:rPr>
              <a:t>(A) metáfora.					(C) aliteração.</a:t>
            </a:r>
            <a:endParaRPr lang="pt-BR" sz="2500" kern="100" dirty="0">
              <a:effectLst/>
              <a:highlight>
                <a:srgbClr val="FEFEFE"/>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100" spc="15"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(B) hipérbole.					</a:t>
            </a:r>
            <a:r>
              <a:rPr lang="pt-BR" sz="2500" kern="100" spc="15" dirty="0">
                <a:solidFill>
                  <a:srgbClr val="000000"/>
                </a:solidFill>
                <a:effectLst/>
                <a:highlight>
                  <a:srgbClr val="FEFEFE"/>
                </a:highlight>
                <a:latin typeface="Arial Narrow" panose="020B0606020202030204" pitchFamily="34" charset="0"/>
                <a:ea typeface="Calibri" panose="020F0502020204030204" pitchFamily="34" charset="0"/>
                <a:cs typeface="Arial" panose="020B0604020202020204" pitchFamily="34" charset="0"/>
              </a:rPr>
              <a:t>(D) metonímia.</a:t>
            </a:r>
            <a:endParaRPr lang="pt-BR" sz="25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19</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 verso “</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Soluços ao luar, choros ao vento...”, as reticências sugerem uma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5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(A) continuidade de um pensamento.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(B) omissão de um pensamento.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(C) hesitação ao que ia ser dito.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(D) interrupção de uma fala.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903804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DC073-3FD9-7475-53DC-0D852F4A4EA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677B64C-6DA2-D475-2262-5B885C5FE3C5}"/>
              </a:ext>
            </a:extLst>
          </p:cNvPr>
          <p:cNvSpPr txBox="1"/>
          <p:nvPr/>
        </p:nvSpPr>
        <p:spPr>
          <a:xfrm>
            <a:off x="462643" y="783552"/>
            <a:ext cx="11266714" cy="5577874"/>
          </a:xfrm>
          <a:prstGeom prst="rect">
            <a:avLst/>
          </a:prstGeom>
          <a:noFill/>
        </p:spPr>
        <p:txBody>
          <a:bodyPr wrap="square">
            <a:spAutoFit/>
          </a:bodyPr>
          <a:lstStyle/>
          <a:p>
            <a:pPr algn="just">
              <a:lnSpc>
                <a:spcPct val="115000"/>
              </a:lnSpc>
            </a:pP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20</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Sobre as diferenças entre a poesia e o poema, estão corretas as seguintes afirmativas:</a:t>
            </a:r>
            <a:endParaRPr lang="pt-BR" sz="2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8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I. A poesia, ao contrário do poema, é composta por uma forma estática: a mensagem deve ser elaborada apresentando a mesma quantidade de versos e estrofes.</a:t>
            </a:r>
            <a:endParaRPr lang="pt-BR" sz="2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II. A poesia pode estar presente em paisagens e objetos, enquanto o poema faz referência ao gênero textual.</a:t>
            </a:r>
            <a:endParaRPr lang="pt-BR" sz="2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III. Não existem diferenças entre a poesia e o poema, ambas as denominações dizem respeito ao mesmo gênero textual.</a:t>
            </a:r>
            <a:endParaRPr lang="pt-BR" sz="2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IV. Poesia vem do grego </a:t>
            </a:r>
            <a:r>
              <a:rPr lang="pt-BR" sz="2300" i="1" kern="100" dirty="0" err="1">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poiesis</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que pode ser traduzida como a atividade de produção artística. É, portanto, uma definição mais ampla do que a definição de poema, nome dado aos textos feitos em versos e/ou de forma livre.</a:t>
            </a:r>
            <a:endParaRPr lang="pt-BR" sz="2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V. Em u</a:t>
            </a:r>
            <a:r>
              <a:rPr lang="pt-BR" sz="2300" kern="100" spc="15" dirty="0">
                <a:solidFill>
                  <a:srgbClr val="000000"/>
                </a:solidFill>
                <a:effectLst/>
                <a:highlight>
                  <a:srgbClr val="FEFEFE"/>
                </a:highlight>
                <a:latin typeface="Arial Narrow" panose="020B0606020202030204" pitchFamily="34" charset="0"/>
                <a:ea typeface="Calibri" panose="020F0502020204030204" pitchFamily="34" charset="0"/>
                <a:cs typeface="Times New Roman" panose="02020603050405020304" pitchFamily="18" charset="0"/>
              </a:rPr>
              <a:t>m poema está presente a poesia, peculiaridade artística</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Há poemas que dispensam o lirismo.</a:t>
            </a:r>
            <a:endParaRPr lang="pt-BR" sz="2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500" kern="100" dirty="0">
                <a:solidFill>
                  <a:srgbClr val="FF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5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 I e IV.					(C) II, IV e V.</a:t>
            </a:r>
            <a:endParaRPr lang="pt-BR" sz="2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(B) I e III.					(D) Todas estão corretas.</a:t>
            </a:r>
            <a:endParaRPr lang="pt-BR" sz="2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894071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4C230-EE8A-869B-4979-C46D87C8AFCB}"/>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00F651D1-E6BA-765C-DC9B-136C768D7111}"/>
              </a:ext>
            </a:extLst>
          </p:cNvPr>
          <p:cNvSpPr txBox="1"/>
          <p:nvPr/>
        </p:nvSpPr>
        <p:spPr>
          <a:xfrm>
            <a:off x="375557" y="1148406"/>
            <a:ext cx="8772524" cy="472758"/>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PRODUÇÃO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Tabela 7">
            <a:extLst>
              <a:ext uri="{FF2B5EF4-FFF2-40B4-BE49-F238E27FC236}">
                <a16:creationId xmlns:a16="http://schemas.microsoft.com/office/drawing/2014/main" id="{D027DAFD-1599-645C-5ED7-72F10166B802}"/>
              </a:ext>
            </a:extLst>
          </p:cNvPr>
          <p:cNvGraphicFramePr>
            <a:graphicFrameLocks noGrp="1"/>
          </p:cNvGraphicFramePr>
          <p:nvPr>
            <p:extLst>
              <p:ext uri="{D42A27DB-BD31-4B8C-83A1-F6EECF244321}">
                <p14:modId xmlns:p14="http://schemas.microsoft.com/office/powerpoint/2010/main" val="3835963056"/>
              </p:ext>
            </p:extLst>
          </p:nvPr>
        </p:nvGraphicFramePr>
        <p:xfrm>
          <a:off x="457199" y="1756722"/>
          <a:ext cx="11277600" cy="1536137"/>
        </p:xfrm>
        <a:graphic>
          <a:graphicData uri="http://schemas.openxmlformats.org/drawingml/2006/table">
            <a:tbl>
              <a:tblPr firstRow="1" firstCol="1" bandRow="1"/>
              <a:tblGrid>
                <a:gridCol w="11277600">
                  <a:extLst>
                    <a:ext uri="{9D8B030D-6E8A-4147-A177-3AD203B41FA5}">
                      <a16:colId xmlns:a16="http://schemas.microsoft.com/office/drawing/2014/main" val="1253082459"/>
                    </a:ext>
                  </a:extLst>
                </a:gridCol>
              </a:tblGrid>
              <a:tr h="1536137">
                <a:tc>
                  <a:txBody>
                    <a:bodyPr/>
                    <a:lstStyle/>
                    <a:p>
                      <a:pPr algn="just"/>
                      <a:r>
                        <a:rPr lang="pt-BR" sz="2400" kern="1200" dirty="0">
                          <a:solidFill>
                            <a:schemeClr val="tx1"/>
                          </a:solidFill>
                          <a:effectLst/>
                          <a:latin typeface="Arial Narrow" panose="020B0606020202030204" pitchFamily="34" charset="0"/>
                          <a:ea typeface="+mn-ea"/>
                          <a:cs typeface="+mn-cs"/>
                        </a:rPr>
                        <a:t>Estudante, o gênero </a:t>
                      </a:r>
                      <a:r>
                        <a:rPr lang="pt-BR" sz="2400" b="1" kern="1200" dirty="0">
                          <a:solidFill>
                            <a:schemeClr val="tx1"/>
                          </a:solidFill>
                          <a:effectLst/>
                          <a:latin typeface="Arial Narrow" panose="020B0606020202030204" pitchFamily="34" charset="0"/>
                          <a:ea typeface="+mn-ea"/>
                          <a:cs typeface="+mn-cs"/>
                        </a:rPr>
                        <a:t>Reportagem </a:t>
                      </a:r>
                      <a:r>
                        <a:rPr lang="pt-BR" sz="2400" kern="1200" dirty="0">
                          <a:solidFill>
                            <a:schemeClr val="tx1"/>
                          </a:solidFill>
                          <a:effectLst/>
                          <a:latin typeface="Arial Narrow" panose="020B0606020202030204" pitchFamily="34" charset="0"/>
                          <a:ea typeface="+mn-ea"/>
                          <a:cs typeface="+mn-cs"/>
                        </a:rPr>
                        <a:t>se caracteriza por ser um texto pertencente ao universo jornalístico, veiculado por órgãos de imprensa, que consiste em informar detalhadamente sobre um tema e, em alguns casos, trazer opiniões associadas a outros elementos formativos.</a:t>
                      </a:r>
                    </a:p>
                    <a:p>
                      <a:pPr algn="r"/>
                      <a:r>
                        <a:rPr lang="pt-BR" sz="1000" i="0" kern="1200" dirty="0">
                          <a:solidFill>
                            <a:schemeClr val="tx1"/>
                          </a:solidFill>
                          <a:effectLst/>
                          <a:latin typeface="Arial Narrow" panose="020B0606020202030204" pitchFamily="34" charset="0"/>
                          <a:ea typeface="+mn-ea"/>
                          <a:cs typeface="+mn-cs"/>
                        </a:rPr>
                        <a:t>Disponível em: https://www.portugues.com.br/</a:t>
                      </a:r>
                      <a:r>
                        <a:rPr lang="pt-BR" sz="1000" i="0" kern="1200" dirty="0" err="1">
                          <a:solidFill>
                            <a:schemeClr val="tx1"/>
                          </a:solidFill>
                          <a:effectLst/>
                          <a:latin typeface="Arial Narrow" panose="020B0606020202030204" pitchFamily="34" charset="0"/>
                          <a:ea typeface="+mn-ea"/>
                          <a:cs typeface="+mn-cs"/>
                        </a:rPr>
                        <a:t>redacao</a:t>
                      </a:r>
                      <a:r>
                        <a:rPr lang="pt-BR" sz="1000" i="0" kern="1200" dirty="0">
                          <a:solidFill>
                            <a:schemeClr val="tx1"/>
                          </a:solidFill>
                          <a:effectLst/>
                          <a:latin typeface="Arial Narrow" panose="020B0606020202030204" pitchFamily="34" charset="0"/>
                          <a:ea typeface="+mn-ea"/>
                          <a:cs typeface="+mn-cs"/>
                        </a:rPr>
                        <a:t>/a-reportagem-seus-aspectos-relevantes-.html#:~:</a:t>
                      </a:r>
                      <a:r>
                        <a:rPr lang="pt-BR" sz="1000" i="0" kern="1200" dirty="0" err="1">
                          <a:solidFill>
                            <a:schemeClr val="tx1"/>
                          </a:solidFill>
                          <a:effectLst/>
                          <a:latin typeface="Arial Narrow" panose="020B0606020202030204" pitchFamily="34" charset="0"/>
                          <a:ea typeface="+mn-ea"/>
                          <a:cs typeface="+mn-cs"/>
                        </a:rPr>
                        <a:t>text</a:t>
                      </a:r>
                      <a:r>
                        <a:rPr lang="pt-BR" sz="1000" i="0" kern="1200" dirty="0">
                          <a:solidFill>
                            <a:schemeClr val="tx1"/>
                          </a:solidFill>
                          <a:effectLst/>
                          <a:latin typeface="Arial Narrow" panose="020B0606020202030204" pitchFamily="34" charset="0"/>
                          <a:ea typeface="+mn-ea"/>
                          <a:cs typeface="+mn-cs"/>
                        </a:rPr>
                        <a:t>=A%20reportagem%20%C3%A9%20um%20texto,associadas%20a%20outros%20elementos%20formativos. Acesso em: 21 abr. 2024 (Adaptado).</a:t>
                      </a:r>
                      <a:endParaRPr lang="pt-BR" sz="1000" i="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2F5496"/>
                      </a:solidFill>
                      <a:prstDash val="solid"/>
                      <a:round/>
                      <a:headEnd type="none" w="med" len="med"/>
                      <a:tailEnd type="none" w="med" len="med"/>
                    </a:lnL>
                    <a:lnR w="19050" cap="flat" cmpd="sng" algn="ctr">
                      <a:solidFill>
                        <a:srgbClr val="2F5496"/>
                      </a:solidFill>
                      <a:prstDash val="solid"/>
                      <a:round/>
                      <a:headEnd type="none" w="med" len="med"/>
                      <a:tailEnd type="none" w="med" len="med"/>
                    </a:lnR>
                    <a:lnT w="19050" cap="flat" cmpd="sng" algn="ctr">
                      <a:solidFill>
                        <a:srgbClr val="2F5496"/>
                      </a:solidFill>
                      <a:prstDash val="solid"/>
                      <a:round/>
                      <a:headEnd type="none" w="med" len="med"/>
                      <a:tailEnd type="none" w="med" len="med"/>
                    </a:lnT>
                    <a:lnB w="19050" cap="flat" cmpd="sng" algn="ctr">
                      <a:solidFill>
                        <a:srgbClr val="2F5496"/>
                      </a:solidFill>
                      <a:prstDash val="solid"/>
                      <a:round/>
                      <a:headEnd type="none" w="med" len="med"/>
                      <a:tailEnd type="none" w="med" len="med"/>
                    </a:lnB>
                    <a:solidFill>
                      <a:srgbClr val="D9E2F3"/>
                    </a:solidFill>
                  </a:tcPr>
                </a:tc>
                <a:extLst>
                  <a:ext uri="{0D108BD9-81ED-4DB2-BD59-A6C34878D82A}">
                    <a16:rowId xmlns:a16="http://schemas.microsoft.com/office/drawing/2014/main" val="3001682356"/>
                  </a:ext>
                </a:extLst>
              </a:tr>
            </a:tbl>
          </a:graphicData>
        </a:graphic>
      </p:graphicFrame>
      <p:graphicFrame>
        <p:nvGraphicFramePr>
          <p:cNvPr id="9" name="Tabela 8">
            <a:extLst>
              <a:ext uri="{FF2B5EF4-FFF2-40B4-BE49-F238E27FC236}">
                <a16:creationId xmlns:a16="http://schemas.microsoft.com/office/drawing/2014/main" id="{E513D19C-30E6-039D-FC11-F67355C10ED0}"/>
              </a:ext>
            </a:extLst>
          </p:cNvPr>
          <p:cNvGraphicFramePr>
            <a:graphicFrameLocks noGrp="1"/>
          </p:cNvGraphicFramePr>
          <p:nvPr>
            <p:extLst>
              <p:ext uri="{D42A27DB-BD31-4B8C-83A1-F6EECF244321}">
                <p14:modId xmlns:p14="http://schemas.microsoft.com/office/powerpoint/2010/main" val="3673492210"/>
              </p:ext>
            </p:extLst>
          </p:nvPr>
        </p:nvGraphicFramePr>
        <p:xfrm>
          <a:off x="429009" y="706428"/>
          <a:ext cx="11333982" cy="355727"/>
        </p:xfrm>
        <a:graphic>
          <a:graphicData uri="http://schemas.openxmlformats.org/drawingml/2006/table">
            <a:tbl>
              <a:tblPr firstRow="1" firstCol="1" bandRow="1"/>
              <a:tblGrid>
                <a:gridCol w="11333982">
                  <a:extLst>
                    <a:ext uri="{9D8B030D-6E8A-4147-A177-3AD203B41FA5}">
                      <a16:colId xmlns:a16="http://schemas.microsoft.com/office/drawing/2014/main" val="2729945829"/>
                    </a:ext>
                  </a:extLst>
                </a:gridCol>
              </a:tblGrid>
              <a:tr h="317356">
                <a:tc>
                  <a:txBody>
                    <a:bodyPr/>
                    <a:lstStyle/>
                    <a:p>
                      <a:pPr algn="l">
                        <a:lnSpc>
                          <a:spcPct val="107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SETEMBRO – SEMANA 3</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816622744"/>
                  </a:ext>
                </a:extLst>
              </a:tr>
            </a:tbl>
          </a:graphicData>
        </a:graphic>
      </p:graphicFrame>
      <p:sp>
        <p:nvSpPr>
          <p:cNvPr id="10" name="Rectangle 1">
            <a:extLst>
              <a:ext uri="{FF2B5EF4-FFF2-40B4-BE49-F238E27FC236}">
                <a16:creationId xmlns:a16="http://schemas.microsoft.com/office/drawing/2014/main" id="{B56A1D3D-E37D-85C5-737F-0F4416650457}"/>
              </a:ext>
            </a:extLst>
          </p:cNvPr>
          <p:cNvSpPr>
            <a:spLocks noChangeArrowheads="1"/>
          </p:cNvSpPr>
          <p:nvPr/>
        </p:nvSpPr>
        <p:spPr bwMode="auto">
          <a:xfrm>
            <a:off x="-252472" y="3292859"/>
            <a:ext cx="15221011" cy="1080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A6774B2A-EB49-C12B-8EDC-692D81AD8FA8}"/>
              </a:ext>
            </a:extLst>
          </p:cNvPr>
          <p:cNvSpPr txBox="1"/>
          <p:nvPr/>
        </p:nvSpPr>
        <p:spPr>
          <a:xfrm>
            <a:off x="443103" y="3670572"/>
            <a:ext cx="11305791" cy="2481000"/>
          </a:xfrm>
          <a:prstGeom prst="rect">
            <a:avLst/>
          </a:prstGeom>
          <a:noFill/>
        </p:spPr>
        <p:txBody>
          <a:bodyPr wrap="square">
            <a:spAutoFit/>
          </a:bodyPr>
          <a:lstStyle/>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 PRODUÇÃO DE UM</a:t>
            </a:r>
            <a:r>
              <a:rPr lang="pt-BR" sz="2300" b="1" kern="100" dirty="0">
                <a:latin typeface="Arial Narrow" panose="020B0606020202030204" pitchFamily="34" charset="0"/>
                <a:ea typeface="Calibri" panose="020F0502020204030204" pitchFamily="34" charset="0"/>
                <a:cs typeface="Times New Roman" panose="02020603050405020304" pitchFamily="18" charset="0"/>
              </a:rPr>
              <a:t>A REPORTAGEM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Como produzir uma reportagem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solidFill>
                  <a:srgbClr val="101218"/>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sym typeface="Symbol" panose="05050102010706020507" pitchFamily="18" charset="2"/>
              </a:rPr>
              <a:t></a:t>
            </a:r>
            <a:r>
              <a:rPr lang="pt-BR" sz="2300" b="1" kern="100" dirty="0">
                <a:solidFill>
                  <a:srgbClr val="101218"/>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 Faça uma pesquisa sobre o assunto escolhido</a:t>
            </a:r>
            <a:endParaRPr lang="pt-BR" sz="2300" b="1" kern="100" dirty="0">
              <a:solidFill>
                <a:srgbClr val="1F3763"/>
              </a:solidFill>
              <a:effectLst/>
              <a:highlight>
                <a:srgbClr val="FFFFFF"/>
              </a:highlight>
              <a:latin typeface="Calibri Light" panose="020F0302020204030204" pitchFamily="34" charset="0"/>
              <a:ea typeface="Times New Roman" panose="02020603050405020304" pitchFamily="18" charset="0"/>
              <a:cs typeface="Times New Roman" panose="02020603050405020304" pitchFamily="18" charset="0"/>
            </a:endParaRPr>
          </a:p>
          <a:p>
            <a:pPr algn="just">
              <a:lnSpc>
                <a:spcPct val="114000"/>
              </a:lnSpc>
            </a:pPr>
            <a:r>
              <a:rPr lang="pt-BR" sz="2300" dirty="0">
                <a:solidFill>
                  <a:srgbClr val="101218"/>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Para encontrar o enfoque ideal, pesquise o tema e armazene o máximo de informação, para definir qual será a abordagem da </a:t>
            </a:r>
            <a:r>
              <a:rPr lang="pt-BR" sz="2300" b="1" dirty="0">
                <a:solidFill>
                  <a:srgbClr val="101218"/>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reportagem</a:t>
            </a:r>
            <a:r>
              <a:rPr lang="pt-BR" sz="2300" dirty="0">
                <a:solidFill>
                  <a:srgbClr val="101218"/>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 Vá além da busca online e pesquise em livros, artigos ou arquivos históricos se necessário.</a:t>
            </a:r>
            <a:endParaRPr lang="pt-BR" sz="2300" dirty="0">
              <a:effectLst/>
              <a:highlight>
                <a:srgbClr val="FFFFFF"/>
              </a:highligh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016912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F948F-4FC2-81F2-32E9-2E70DF6FB35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787A703-AF1F-856B-559D-F247C8E97902}"/>
              </a:ext>
            </a:extLst>
          </p:cNvPr>
          <p:cNvSpPr txBox="1"/>
          <p:nvPr/>
        </p:nvSpPr>
        <p:spPr>
          <a:xfrm>
            <a:off x="367004" y="777559"/>
            <a:ext cx="11457991" cy="5909310"/>
          </a:xfrm>
          <a:prstGeom prst="rect">
            <a:avLst/>
          </a:prstGeom>
          <a:noFill/>
        </p:spPr>
        <p:txBody>
          <a:bodyPr wrap="square">
            <a:spAutoFit/>
          </a:bodyPr>
          <a:lstStyle/>
          <a:p>
            <a:pPr algn="just"/>
            <a:r>
              <a:rPr lang="pt-BR" sz="2300" b="1" kern="100" dirty="0">
                <a:solidFill>
                  <a:srgbClr val="101218"/>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sym typeface="Symbol" panose="05050102010706020507" pitchFamily="18" charset="2"/>
              </a:rPr>
              <a:t></a:t>
            </a:r>
            <a:r>
              <a:rPr lang="pt-BR" sz="2300" b="1" kern="100" dirty="0">
                <a:solidFill>
                  <a:srgbClr val="101218"/>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 Defina seu público-alvo:</a:t>
            </a:r>
            <a:endParaRPr lang="pt-BR" sz="2300" b="1" kern="100" dirty="0">
              <a:solidFill>
                <a:srgbClr val="1F3763"/>
              </a:solidFill>
              <a:effectLst/>
              <a:highlight>
                <a:srgbClr val="FFFFFF"/>
              </a:highlight>
              <a:latin typeface="Calibri Light" panose="020F0302020204030204" pitchFamily="34" charset="0"/>
              <a:ea typeface="Times New Roman" panose="02020603050405020304" pitchFamily="18" charset="0"/>
              <a:cs typeface="Times New Roman" panose="02020603050405020304" pitchFamily="18" charset="0"/>
            </a:endParaRPr>
          </a:p>
          <a:p>
            <a:pPr algn="just"/>
            <a:r>
              <a:rPr lang="pt-BR" sz="2300" dirty="0">
                <a:solidFill>
                  <a:srgbClr val="101218"/>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Agora que já sabe o tema da reportagem, é hora de pensar quem irá se interessar pela leitura do tema. Afinal, como </a:t>
            </a:r>
            <a:r>
              <a:rPr lang="pt-BR" sz="2300" b="1" dirty="0">
                <a:solidFill>
                  <a:srgbClr val="101218"/>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escrever uma reportagem </a:t>
            </a:r>
            <a:r>
              <a:rPr lang="pt-BR" sz="2300" dirty="0">
                <a:solidFill>
                  <a:srgbClr val="101218"/>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depende do que seu público gosta ou não.</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r>
              <a:rPr lang="pt-BR" sz="2300" dirty="0">
                <a:solidFill>
                  <a:srgbClr val="101218"/>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Ao identificar as características do leitor, é mais fácil entender qual serão os pontos mais interessantes do assunto que serão explorados. Nesta etapa também serão escolhidos os entrevistados, que darão credibilidade a abordagem elaborada.</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r>
              <a:rPr lang="pt-BR" sz="2300" b="1" kern="100" dirty="0">
                <a:solidFill>
                  <a:srgbClr val="101218"/>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sym typeface="Symbol" panose="05050102010706020507" pitchFamily="18" charset="2"/>
              </a:rPr>
              <a:t></a:t>
            </a:r>
            <a:r>
              <a:rPr lang="pt-BR" sz="2300" b="1" kern="100" dirty="0">
                <a:solidFill>
                  <a:srgbClr val="101218"/>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 Escolha como será o formato da reportagem:</a:t>
            </a:r>
            <a:endParaRPr lang="pt-BR" sz="2300" b="1" kern="100" dirty="0">
              <a:solidFill>
                <a:srgbClr val="1F3763"/>
              </a:solidFill>
              <a:effectLst/>
              <a:highlight>
                <a:srgbClr val="FFFFFF"/>
              </a:highlight>
              <a:latin typeface="Calibri Light" panose="020F0302020204030204" pitchFamily="34" charset="0"/>
              <a:ea typeface="Times New Roman" panose="02020603050405020304" pitchFamily="18" charset="0"/>
              <a:cs typeface="Times New Roman" panose="02020603050405020304" pitchFamily="18" charset="0"/>
            </a:endParaRPr>
          </a:p>
          <a:p>
            <a:pPr algn="just"/>
            <a:r>
              <a:rPr lang="pt-BR" sz="2300" dirty="0">
                <a:solidFill>
                  <a:srgbClr val="101218"/>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A intenção é envolver o leitor. Para isso, o início da matéria necessita despertar emoções. Sendo assim, desenvolva o texto de forma criativa para que o tema central seja algo relevante para o público-alvo.</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r>
              <a:rPr lang="pt-BR" sz="2300" b="1" kern="100" dirty="0">
                <a:solidFill>
                  <a:srgbClr val="101218"/>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sym typeface="Symbol" panose="05050102010706020507" pitchFamily="18" charset="2"/>
              </a:rPr>
              <a:t></a:t>
            </a:r>
            <a:r>
              <a:rPr lang="pt-BR" sz="2300" b="1" kern="100" dirty="0">
                <a:solidFill>
                  <a:srgbClr val="101218"/>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 Comece a montar a escrita da reportagem jornalística:</a:t>
            </a:r>
            <a:endParaRPr lang="pt-BR" sz="2300" b="1" kern="100" dirty="0">
              <a:solidFill>
                <a:srgbClr val="1F3763"/>
              </a:solidFill>
              <a:effectLst/>
              <a:highlight>
                <a:srgbClr val="FFFFFF"/>
              </a:highlight>
              <a:latin typeface="Calibri Light" panose="020F0302020204030204" pitchFamily="34" charset="0"/>
              <a:ea typeface="Times New Roman" panose="02020603050405020304" pitchFamily="18" charset="0"/>
              <a:cs typeface="Times New Roman" panose="02020603050405020304" pitchFamily="18" charset="0"/>
            </a:endParaRPr>
          </a:p>
          <a:p>
            <a:pPr algn="just"/>
            <a:r>
              <a:rPr lang="pt-BR" sz="2300" dirty="0">
                <a:solidFill>
                  <a:srgbClr val="101218"/>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Ao iniciar a montagem da reportagem, o </a:t>
            </a:r>
            <a:r>
              <a:rPr lang="pt-BR" sz="2300" b="1" dirty="0">
                <a:solidFill>
                  <a:srgbClr val="101218"/>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jornalista </a:t>
            </a:r>
            <a:r>
              <a:rPr lang="pt-BR" sz="2300" dirty="0">
                <a:solidFill>
                  <a:srgbClr val="101218"/>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deve criar um esboço, para escolher a ordem das informações. Logo após, o </a:t>
            </a:r>
            <a:r>
              <a:rPr lang="pt-BR" sz="2300" b="1" dirty="0">
                <a:solidFill>
                  <a:srgbClr val="101218"/>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jornalista </a:t>
            </a:r>
            <a:r>
              <a:rPr lang="pt-BR" sz="2300" dirty="0">
                <a:solidFill>
                  <a:srgbClr val="101218"/>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deve começar a pensar no gancho da reportagem, que ficará no lide. É a chance de envolver o leitor e convencê-lo a acompanhar sua história.</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r>
              <a:rPr lang="pt-BR" sz="2300" b="1" kern="100" dirty="0">
                <a:solidFill>
                  <a:srgbClr val="101218"/>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sym typeface="Symbol" panose="05050102010706020507" pitchFamily="18" charset="2"/>
              </a:rPr>
              <a:t></a:t>
            </a:r>
            <a:r>
              <a:rPr lang="pt-BR" sz="2300" b="1" kern="100" dirty="0">
                <a:solidFill>
                  <a:srgbClr val="101218"/>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 Finalize e revise a reportagem:</a:t>
            </a:r>
            <a:endParaRPr lang="pt-BR" sz="2300" b="1" kern="100" dirty="0">
              <a:solidFill>
                <a:srgbClr val="1F3763"/>
              </a:solidFill>
              <a:effectLst/>
              <a:highlight>
                <a:srgbClr val="FFFFFF"/>
              </a:highlight>
              <a:latin typeface="Calibri Light" panose="020F0302020204030204" pitchFamily="34" charset="0"/>
              <a:ea typeface="Times New Roman" panose="02020603050405020304" pitchFamily="18" charset="0"/>
              <a:cs typeface="Times New Roman" panose="02020603050405020304" pitchFamily="18" charset="0"/>
            </a:endParaRPr>
          </a:p>
          <a:p>
            <a:pPr algn="just"/>
            <a:r>
              <a:rPr lang="pt-BR" sz="2300" dirty="0">
                <a:solidFill>
                  <a:srgbClr val="101218"/>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É importante reler todo o material com calma, algumas vezes. Podem aparecer cortes ou inclusões de informações. </a:t>
            </a:r>
            <a:endParaRPr lang="pt-BR" sz="2300" dirty="0">
              <a:effectLst/>
              <a:highlight>
                <a:srgbClr val="FFFFFF"/>
              </a:highlight>
              <a:latin typeface="Times New Roman" panose="02020603050405020304" pitchFamily="18" charset="0"/>
              <a:ea typeface="Times New Roman" panose="02020603050405020304" pitchFamily="18" charset="0"/>
            </a:endParaRPr>
          </a:p>
          <a:p>
            <a:pPr marL="457200" algn="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https://academiadojornalista.com.br/</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producao</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-de-texto-</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jornalistico</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/como-escrever-uma-reportagem-</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jornalistica</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Acesso em: 21 mar. 2024. (Adaptado)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0399042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F948F-4FC2-81F2-32E9-2E70DF6FB35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9C8C485-E502-60BB-59CF-DFBBF6C44374}"/>
              </a:ext>
            </a:extLst>
          </p:cNvPr>
          <p:cNvSpPr txBox="1"/>
          <p:nvPr/>
        </p:nvSpPr>
        <p:spPr>
          <a:xfrm>
            <a:off x="452535" y="836867"/>
            <a:ext cx="11360020" cy="5304273"/>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HORA DE PRODUZIR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partir da leitura dos textos da coletânea e com base nos conhecimentos construídos ao longo de sua formação, escreva uma reportagem para um jornal de grande circulação a respeito do tema: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As doenças em nosso país: como prevenir e ter uma boa saúde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Selecione, organize e relacione, de forma coerente e coesa, as informações da sua reportagem.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0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Coletânea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pPr>
            <a:r>
              <a:rPr lang="pt-BR" sz="2300" b="1" kern="100" spc="-20" dirty="0">
                <a:solidFill>
                  <a:srgbClr val="000000"/>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Pesquisa da Unicamp inédita no país descobre como cepa brasileira do Zica vírus atrapalha a formação de neurônios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pPr>
            <a:r>
              <a:rPr lang="pt-BR" sz="2300" i="1" kern="100" spc="-20" dirty="0">
                <a:solidFill>
                  <a:srgbClr val="000000"/>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Daniel Martins de Souza, doutor em bioquímica, liderou o estudo. Descoberta pode ajudar na criação de medicamentos e terapias para evitar a microcefalia, causada em decorrência da infecção de grávida pelo vírus.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667530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F948F-4FC2-81F2-32E9-2E70DF6FB35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32F99A4-981A-953F-405E-B8DD104CAEFF}"/>
              </a:ext>
            </a:extLst>
          </p:cNvPr>
          <p:cNvSpPr txBox="1"/>
          <p:nvPr/>
        </p:nvSpPr>
        <p:spPr>
          <a:xfrm>
            <a:off x="434651" y="773447"/>
            <a:ext cx="11322698" cy="5866927"/>
          </a:xfrm>
          <a:prstGeom prst="rect">
            <a:avLst/>
          </a:prstGeom>
          <a:noFill/>
        </p:spPr>
        <p:txBody>
          <a:bodyPr wrap="square">
            <a:spAutoFit/>
          </a:bodyPr>
          <a:lstStyle/>
          <a:p>
            <a:pPr indent="541338" algn="just">
              <a:lnSpc>
                <a:spcPct val="115000"/>
              </a:lnSpc>
            </a:pPr>
            <a:r>
              <a:rPr lang="pt-BR" sz="2300" kern="100" spc="-20" dirty="0">
                <a:solidFill>
                  <a:srgbClr val="1F2123"/>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Uma pesquisa inédita da Universidade Estadual de Campinas (Unicamp) descobriu como a cepa brasileira do Zika vírus interfere na formação de neurônios. O estudo, que teve o doutor em bioquímica Daniel Martins de Souza como um dos líderes, pode ajudar na criação futura de medicamentos e terapias para evitar a microcefalia, causada em decorrência da infecção de grávidas pelo vírus. </a:t>
            </a:r>
            <a:r>
              <a:rPr lang="pt-BR" sz="2300" kern="100" spc="-40" dirty="0">
                <a:solidFill>
                  <a:srgbClr val="1F2123"/>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fontAlgn="base">
              <a:lnSpc>
                <a:spcPct val="115000"/>
              </a:lnSpc>
            </a:pPr>
            <a:r>
              <a:rPr lang="pt-BR" sz="2300" kern="0" dirty="0">
                <a:solidFill>
                  <a:srgbClr val="1F2123"/>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A descoberta observou que a variante brasileira pode afetar a comunicação, o crescimento e até mesmo a sobrevivência de neurônios. Essas alterações moleculares causadas pelo vírus ocasionam distúrbios neurológicos, falhas no neurodesenvolvimento e malformações do sistema nervoso.</a:t>
            </a:r>
          </a:p>
          <a:p>
            <a:pPr indent="541338" algn="just" fontAlgn="base">
              <a:lnSpc>
                <a:spcPct val="115000"/>
              </a:lnSpc>
            </a:pPr>
            <a:r>
              <a:rPr lang="pt-BR" sz="2300" kern="0" dirty="0">
                <a:solidFill>
                  <a:srgbClr val="1F2123"/>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O estudo foi publicado na revista americana </a:t>
            </a:r>
            <a:r>
              <a:rPr lang="pt-BR" sz="2300" i="1" kern="0" dirty="0">
                <a:solidFill>
                  <a:srgbClr val="1F2123"/>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Molecular </a:t>
            </a:r>
            <a:r>
              <a:rPr lang="pt-BR" sz="2300" i="1" kern="0" dirty="0" err="1">
                <a:solidFill>
                  <a:srgbClr val="1F2123"/>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Neurobiology</a:t>
            </a:r>
            <a:r>
              <a:rPr lang="pt-BR" sz="2300" i="1" kern="0" dirty="0">
                <a:solidFill>
                  <a:srgbClr val="1F2123"/>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a:t>
            </a:r>
            <a:r>
              <a:rPr lang="pt-BR" sz="2300" kern="0" dirty="0">
                <a:solidFill>
                  <a:srgbClr val="1F2123"/>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e leva o nome de 18 cientistas, tendo como primeira autora a bióloga Juliana Minardi Nascimento.</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indent="541338" algn="just" fontAlgn="base">
              <a:lnSpc>
                <a:spcPct val="115000"/>
              </a:lnSpc>
            </a:pPr>
            <a:r>
              <a:rPr lang="pt-BR" sz="2300" kern="0" dirty="0">
                <a:solidFill>
                  <a:srgbClr val="1F2123"/>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“O que a gente viu de inédito, é que o vírus brasileiro perturba a engrenagem celular envolvida com o neurodesenvolvimento. Quando você tem uma célula neural, ela está destinada a ser neurônio. O problema é que o vírus brasileiro mexe justamente no pedaço da produção que é responsável por tornar aquela célula um neurônio. A gente suspeitava, mas agora a gente sabe qual o pedaço da produção do neurônio que é perturbado pelo Zica vírus”, explicou Souza.</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667660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0A636-B97C-2BA7-17B9-13F150D8442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FB37A21-04F9-6FBF-02C3-D10F06715462}"/>
              </a:ext>
            </a:extLst>
          </p:cNvPr>
          <p:cNvSpPr txBox="1"/>
          <p:nvPr/>
        </p:nvSpPr>
        <p:spPr>
          <a:xfrm>
            <a:off x="443982" y="820907"/>
            <a:ext cx="11304036" cy="5709255"/>
          </a:xfrm>
          <a:prstGeom prst="rect">
            <a:avLst/>
          </a:prstGeom>
          <a:noFill/>
        </p:spPr>
        <p:txBody>
          <a:bodyPr wrap="square">
            <a:spAutoFit/>
          </a:bodyPr>
          <a:lstStyle/>
          <a:p>
            <a:pPr indent="541338" algn="just"/>
            <a:r>
              <a:rPr lang="pt-BR" sz="2300" kern="100" spc="-20" dirty="0">
                <a:solidFill>
                  <a:srgbClr val="1F2123"/>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O trabalho é fruto de um esforço conjunto entre o Laboratório de </a:t>
            </a:r>
            <a:r>
              <a:rPr lang="pt-BR" sz="2300" kern="100" spc="-20" dirty="0" err="1">
                <a:solidFill>
                  <a:srgbClr val="1F2123"/>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Neuroproteômica</a:t>
            </a:r>
            <a:r>
              <a:rPr lang="pt-BR" sz="2300" kern="100" spc="-20" dirty="0">
                <a:solidFill>
                  <a:srgbClr val="1F2123"/>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 (LNP-Unicamp), o Instituto de Ciências Biomédicas da Universidade Federal do Rio de Janeiro (UFRJ) e o Instituto </a:t>
            </a:r>
            <a:r>
              <a:rPr lang="pt-BR" sz="2300" kern="100" spc="-20" dirty="0" err="1">
                <a:solidFill>
                  <a:srgbClr val="1F2123"/>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D’or</a:t>
            </a:r>
            <a:r>
              <a:rPr lang="pt-BR" sz="2300" kern="100" spc="-20" dirty="0">
                <a:solidFill>
                  <a:srgbClr val="1F2123"/>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 de Pesquisa e Educação (IDOR), com financiamento da Fundação de Amparo à Pesquisa do Estado de São Paulo (Fapesp) e do Conselho Nacional de Pesquisa (CNPq).</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spc="-20" dirty="0">
                <a:solidFill>
                  <a:srgbClr val="1F2123"/>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Cepa brasileira é a que causa microcefalia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fontAlgn="base"/>
            <a:r>
              <a:rPr lang="pt-BR" sz="2300" kern="100" dirty="0">
                <a:solidFill>
                  <a:srgbClr val="1F2123"/>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Segundo o pesquisador, a cepa brasileira do Zika vírus está associada com o aparecimento da microcefalia em bebês.</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indent="541338" algn="just" fontAlgn="base"/>
            <a:r>
              <a:rPr lang="pt-BR" sz="2300" kern="100" dirty="0">
                <a:solidFill>
                  <a:srgbClr val="1F2123"/>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Até o momento, a ciência sabia que o vírus interferia no desenvolvimento neurológico, mas não sabia especificamente como. Isso porque, segundo Souza, as pesquisas em microcefalia se atentavam à parte morfológica do cérebro, sob um olhar macrocelular. </a:t>
            </a:r>
            <a:r>
              <a:rPr lang="pt-BR" sz="2300" kern="100" spc="-40" dirty="0">
                <a:solidFill>
                  <a:srgbClr val="1F2123"/>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indent="541338" algn="just" fontAlgn="base"/>
            <a:r>
              <a:rPr lang="pt-BR" sz="2300" kern="0" dirty="0">
                <a:solidFill>
                  <a:srgbClr val="1F2123"/>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A microcefalia é quando o cérebro do feto não se desenvolve apropriadamente. A condição pode ser causada por diversos fatores, sendo um deles a infecção pela Zika vírus brasileiro.</a:t>
            </a:r>
          </a:p>
          <a:p>
            <a:pPr indent="541338" algn="just" fontAlgn="base"/>
            <a:r>
              <a:rPr lang="pt-BR" sz="2300" kern="0" dirty="0">
                <a:solidFill>
                  <a:srgbClr val="1F2123"/>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Contudo, segundo o pesquisador, outras variantes do vírus, como a cepa africana, não estão relacionadas com o aparecimento da microcefalia, apesar de serem "vírus primos". Isso porque a linhagem da África não consegue infectar o cérebro, sendo isto uma característica da variante do Brasil.</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https://g1.globo.com/</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sp</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/campinas-</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regiao</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/noticia/2022/08/07/pesquisa-da-unicamp-inedita-no-brasil-descobre-como-cepa-brasileira-do-zika-virus-atrapalha-a-formacao-de-neuronios.ghtml. Acesso em: 21 mar. 2024. (Adaptado)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752330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0A636-B97C-2BA7-17B9-13F150D8442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0F6D9A7-03D6-6F0E-275C-4CC9C14DDB53}"/>
              </a:ext>
            </a:extLst>
          </p:cNvPr>
          <p:cNvSpPr txBox="1"/>
          <p:nvPr/>
        </p:nvSpPr>
        <p:spPr>
          <a:xfrm>
            <a:off x="471196" y="972329"/>
            <a:ext cx="6092890" cy="446276"/>
          </a:xfrm>
          <a:prstGeom prst="rect">
            <a:avLst/>
          </a:prstGeom>
          <a:noFill/>
        </p:spPr>
        <p:txBody>
          <a:bodyPr wrap="square">
            <a:spAutoFit/>
          </a:bodyPr>
          <a:lstStyle/>
          <a:p>
            <a:r>
              <a:rPr lang="pt-BR" sz="2300" b="1"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300" dirty="0"/>
          </a:p>
        </p:txBody>
      </p:sp>
      <p:pic>
        <p:nvPicPr>
          <p:cNvPr id="5" name="Imagem 4" descr="ARIONAURO CARTUNS - Blog do Cartunista Arionauro: Charge Dengue Brasil">
            <a:extLst>
              <a:ext uri="{FF2B5EF4-FFF2-40B4-BE49-F238E27FC236}">
                <a16:creationId xmlns:a16="http://schemas.microsoft.com/office/drawing/2014/main" id="{4375A3EF-1E00-D82F-6ECB-00BA6ECCB27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74228" y="1418605"/>
            <a:ext cx="5443544" cy="4411148"/>
          </a:xfrm>
          <a:prstGeom prst="rect">
            <a:avLst/>
          </a:prstGeom>
          <a:noFill/>
          <a:ln>
            <a:noFill/>
          </a:ln>
        </p:spPr>
      </p:pic>
      <p:sp>
        <p:nvSpPr>
          <p:cNvPr id="7" name="CaixaDeTexto 6">
            <a:extLst>
              <a:ext uri="{FF2B5EF4-FFF2-40B4-BE49-F238E27FC236}">
                <a16:creationId xmlns:a16="http://schemas.microsoft.com/office/drawing/2014/main" id="{891B4401-1CB3-729E-3EF6-CAC4671EFCBC}"/>
              </a:ext>
            </a:extLst>
          </p:cNvPr>
          <p:cNvSpPr txBox="1"/>
          <p:nvPr/>
        </p:nvSpPr>
        <p:spPr>
          <a:xfrm>
            <a:off x="3049555" y="5885671"/>
            <a:ext cx="6092890" cy="400110"/>
          </a:xfrm>
          <a:prstGeom prst="rect">
            <a:avLst/>
          </a:prstGeom>
          <a:noFill/>
        </p:spPr>
        <p:txBody>
          <a:bodyPr wrap="square">
            <a:spAutoFit/>
          </a:bodyPr>
          <a:lstStyle/>
          <a:p>
            <a:pPr algn="ctr"/>
            <a:r>
              <a:rPr lang="pt-BR" sz="1000" dirty="0">
                <a:effectLst/>
                <a:latin typeface="Arial Narrow" panose="020B0606020202030204" pitchFamily="34" charset="0"/>
                <a:ea typeface="Calibri" panose="020F0502020204030204" pitchFamily="34" charset="0"/>
                <a:cs typeface="Times New Roman" panose="02020603050405020304" pitchFamily="18" charset="0"/>
              </a:rPr>
              <a:t>Disponível em: https://4.bp.blogspot.com/-im53r15GSQ8/XFI3_1a7yWI/</a:t>
            </a:r>
            <a:r>
              <a:rPr lang="pt-BR" sz="1000" dirty="0" err="1">
                <a:effectLst/>
                <a:latin typeface="Arial Narrow" panose="020B0606020202030204" pitchFamily="34" charset="0"/>
                <a:ea typeface="Calibri" panose="020F0502020204030204" pitchFamily="34" charset="0"/>
                <a:cs typeface="Times New Roman" panose="02020603050405020304" pitchFamily="18" charset="0"/>
              </a:rPr>
              <a:t>AAAAAAAAEMo</a:t>
            </a:r>
            <a:r>
              <a:rPr lang="pt-BR" sz="1000" dirty="0">
                <a:effectLst/>
                <a:latin typeface="Arial Narrow" panose="020B0606020202030204" pitchFamily="34" charset="0"/>
                <a:ea typeface="Calibri" panose="020F0502020204030204" pitchFamily="34" charset="0"/>
                <a:cs typeface="Times New Roman" panose="02020603050405020304" pitchFamily="18" charset="0"/>
              </a:rPr>
              <a:t>/g5M4ha_rGogHCFvFv4aEb-FfQhu90FMQgCLcBGAs/s1600/charge_dengue_brasil.jpg. Acesso em: 21 mar. 2024.</a:t>
            </a:r>
            <a:endParaRPr lang="pt-BR" sz="1000" dirty="0"/>
          </a:p>
        </p:txBody>
      </p:sp>
    </p:spTree>
    <p:extLst>
      <p:ext uri="{BB962C8B-B14F-4D97-AF65-F5344CB8AC3E}">
        <p14:creationId xmlns:p14="http://schemas.microsoft.com/office/powerpoint/2010/main" val="342878542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83365-8301-6259-37E0-AD808AFB832D}"/>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1C48EDB2-1619-2801-4AFE-6C8FABAF1990}"/>
              </a:ext>
            </a:extLst>
          </p:cNvPr>
          <p:cNvGraphicFramePr>
            <a:graphicFrameLocks noGrp="1"/>
          </p:cNvGraphicFramePr>
          <p:nvPr>
            <p:extLst>
              <p:ext uri="{D42A27DB-BD31-4B8C-83A1-F6EECF244321}">
                <p14:modId xmlns:p14="http://schemas.microsoft.com/office/powerpoint/2010/main" val="2361264285"/>
              </p:ext>
            </p:extLst>
          </p:nvPr>
        </p:nvGraphicFramePr>
        <p:xfrm>
          <a:off x="344083" y="643548"/>
          <a:ext cx="11503834" cy="340360"/>
        </p:xfrm>
        <a:graphic>
          <a:graphicData uri="http://schemas.openxmlformats.org/drawingml/2006/table">
            <a:tbl>
              <a:tblPr firstRow="1" firstCol="1" bandRow="1"/>
              <a:tblGrid>
                <a:gridCol w="11503834">
                  <a:extLst>
                    <a:ext uri="{9D8B030D-6E8A-4147-A177-3AD203B41FA5}">
                      <a16:colId xmlns:a16="http://schemas.microsoft.com/office/drawing/2014/main" val="2972193836"/>
                    </a:ext>
                  </a:extLst>
                </a:gridCol>
              </a:tblGrid>
              <a:tr h="306711">
                <a:tc>
                  <a:txBody>
                    <a:bodyPr/>
                    <a:lstStyle/>
                    <a:p>
                      <a:pPr algn="ctr">
                        <a:lnSpc>
                          <a:spcPct val="107000"/>
                        </a:lnSpc>
                        <a:spcAft>
                          <a:spcPts val="800"/>
                        </a:spcAft>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SETEMBRO – SEMANA 4</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88113504"/>
                  </a:ext>
                </a:extLst>
              </a:tr>
            </a:tbl>
          </a:graphicData>
        </a:graphic>
      </p:graphicFrame>
      <p:sp>
        <p:nvSpPr>
          <p:cNvPr id="5" name="CaixaDeTexto 4">
            <a:extLst>
              <a:ext uri="{FF2B5EF4-FFF2-40B4-BE49-F238E27FC236}">
                <a16:creationId xmlns:a16="http://schemas.microsoft.com/office/drawing/2014/main" id="{69B2C1D3-5C92-1DE9-EDB4-7721EE23D2B0}"/>
              </a:ext>
            </a:extLst>
          </p:cNvPr>
          <p:cNvSpPr txBox="1"/>
          <p:nvPr/>
        </p:nvSpPr>
        <p:spPr>
          <a:xfrm>
            <a:off x="344082" y="983908"/>
            <a:ext cx="11503833" cy="446276"/>
          </a:xfrm>
          <a:prstGeom prst="rect">
            <a:avLst/>
          </a:prstGeom>
          <a:noFill/>
        </p:spPr>
        <p:txBody>
          <a:bodyPr wrap="square">
            <a:spAutoFit/>
          </a:bodyPr>
          <a:lstStyle/>
          <a:p>
            <a:r>
              <a:rPr lang="pt-BR" sz="2200" b="1" dirty="0">
                <a:latin typeface="Arial Narrow" panose="020B0606020202030204" pitchFamily="34" charset="0"/>
              </a:rPr>
              <a:t>Revisitando a Matriz Saeb</a:t>
            </a:r>
          </a:p>
        </p:txBody>
      </p:sp>
      <p:sp>
        <p:nvSpPr>
          <p:cNvPr id="7" name="CaixaDeTexto 6">
            <a:extLst>
              <a:ext uri="{FF2B5EF4-FFF2-40B4-BE49-F238E27FC236}">
                <a16:creationId xmlns:a16="http://schemas.microsoft.com/office/drawing/2014/main" id="{CBA2C3CB-C1EC-0C4A-CC51-99C7256CB5CC}"/>
              </a:ext>
            </a:extLst>
          </p:cNvPr>
          <p:cNvSpPr txBox="1"/>
          <p:nvPr/>
        </p:nvSpPr>
        <p:spPr>
          <a:xfrm>
            <a:off x="344083" y="1519533"/>
            <a:ext cx="11503832" cy="5075941"/>
          </a:xfrm>
          <a:prstGeom prst="rect">
            <a:avLst/>
          </a:prstGeom>
          <a:noFill/>
        </p:spPr>
        <p:txBody>
          <a:bodyPr wrap="square">
            <a:spAutoFit/>
          </a:bodyPr>
          <a:lstStyle/>
          <a:p>
            <a:pPr>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 a seguir.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15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ctr" fontAlgn="base">
              <a:lnSpc>
                <a:spcPct val="114000"/>
              </a:lnSpc>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Número de crianças e adolescentes obesos aumenta dez vezes em 40 anos</a:t>
            </a:r>
            <a:endParaRPr lang="pt-BR" sz="2300" b="1" kern="100" dirty="0">
              <a:effectLst/>
              <a:latin typeface="Calibri Light" panose="020F0302020204030204" pitchFamily="34" charset="0"/>
              <a:ea typeface="Times New Roman" panose="02020603050405020304" pitchFamily="18" charset="0"/>
              <a:cs typeface="Times New Roman" panose="02020603050405020304" pitchFamily="18" charset="0"/>
            </a:endParaRPr>
          </a:p>
          <a:p>
            <a:pPr algn="ctr" fontAlgn="base">
              <a:lnSpc>
                <a:spcPct val="114000"/>
              </a:lnSpc>
            </a:pPr>
            <a:r>
              <a:rPr lang="pt-BR" sz="2300" i="1" kern="100" dirty="0">
                <a:solidFill>
                  <a:srgbClr val="000000"/>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Relatório mostra crescimento do problema desde a década de 1970</a:t>
            </a:r>
            <a:endParaRPr lang="pt-BR" sz="2300" i="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gn="ctr" fontAlgn="base">
              <a:lnSpc>
                <a:spcPct val="114000"/>
              </a:lnSpc>
            </a:pPr>
            <a:r>
              <a:rPr lang="pt-BR" sz="1500" b="1" kern="100" dirty="0">
                <a:solidFill>
                  <a:srgbClr val="414142"/>
                </a:solidFill>
                <a:effectLst/>
                <a:highlight>
                  <a:srgbClr val="FFFFFF"/>
                </a:highlight>
                <a:latin typeface="Arial Narrow" panose="020B0606020202030204" pitchFamily="34" charset="0"/>
                <a:ea typeface="Times New Roman" panose="02020603050405020304" pitchFamily="18" charset="0"/>
                <a:cs typeface="Helvetica" panose="020B0604020202020204" pitchFamily="34" charset="0"/>
              </a:rPr>
              <a:t> </a:t>
            </a:r>
            <a:endParaRPr lang="pt-BR" sz="1500" b="1"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indent="541338" algn="just" fontAlgn="base">
              <a:lnSpc>
                <a:spcPct val="114000"/>
              </a:lnSpc>
            </a:pP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A obesidade infantil atinge atualmente dez vezes mais crianças e adolescentes do que na década de 1970. Isso significa que o grupo de indivíduos entre 5 e 19 anos que estão acima do peso saltou de 11 milhões naquela época para 124 milhões. É um contingente de jovens equivalente a quase toda a população do México, estimada hoje em 127 milhões segundo o Banco Mundial, que sofre de uma condição que pode prejudicar a saúde na vida adulta.</a:t>
            </a:r>
          </a:p>
          <a:p>
            <a:pPr indent="541338" algn="just" fontAlgn="base">
              <a:lnSpc>
                <a:spcPct val="114000"/>
              </a:lnSpc>
            </a:pP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rPr>
              <a:t>O dado foi revelado ontem por um novo estudo liderado pelo Imperial </a:t>
            </a:r>
            <a:r>
              <a:rPr lang="pt-BR" sz="2400" dirty="0" err="1">
                <a:solidFill>
                  <a:srgbClr val="000000"/>
                </a:solidFill>
                <a:effectLst/>
                <a:highlight>
                  <a:srgbClr val="FFFFFF"/>
                </a:highlight>
                <a:latin typeface="Arial Narrow" panose="020B0606020202030204" pitchFamily="34" charset="0"/>
                <a:ea typeface="Times New Roman" panose="02020603050405020304" pitchFamily="18" charset="0"/>
              </a:rPr>
              <a:t>College</a:t>
            </a: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rPr>
              <a:t> de Londres e pela Organização Mundial de Saúde (OMS), descrito na revista internacional “The Lancet”. Os </a:t>
            </a:r>
            <a:r>
              <a:rPr lang="pt-BR" sz="2400" dirty="0" err="1">
                <a:solidFill>
                  <a:srgbClr val="000000"/>
                </a:solidFill>
                <a:effectLst/>
                <a:highlight>
                  <a:srgbClr val="FFFFFF"/>
                </a:highlight>
                <a:latin typeface="Arial Narrow" panose="020B0606020202030204" pitchFamily="34" charset="0"/>
                <a:ea typeface="Times New Roman" panose="02020603050405020304" pitchFamily="18" charset="0"/>
              </a:rPr>
              <a:t>pesqui-sadores</a:t>
            </a: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rPr>
              <a:t> compararam dados sobre o peso de crianças e jovens em 1975 e em 2016. E verificaram </a:t>
            </a:r>
            <a:endParaRPr lang="pt-BR" sz="2300" dirty="0">
              <a:effectLst/>
              <a:highlight>
                <a:srgbClr val="FFFFFF"/>
              </a:highligh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919519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83365-8301-6259-37E0-AD808AFB832D}"/>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57258E4B-58EA-32EA-E04D-0F1CC7EEFCDC}"/>
              </a:ext>
            </a:extLst>
          </p:cNvPr>
          <p:cNvSpPr txBox="1"/>
          <p:nvPr/>
        </p:nvSpPr>
        <p:spPr>
          <a:xfrm>
            <a:off x="434651" y="733246"/>
            <a:ext cx="11322698" cy="5709063"/>
          </a:xfrm>
          <a:prstGeom prst="rect">
            <a:avLst/>
          </a:prstGeom>
          <a:noFill/>
        </p:spPr>
        <p:txBody>
          <a:bodyPr wrap="square">
            <a:spAutoFit/>
          </a:bodyPr>
          <a:lstStyle/>
          <a:p>
            <a:pPr algn="just" fontAlgn="base">
              <a:lnSpc>
                <a:spcPct val="114000"/>
              </a:lnSpc>
            </a:pP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que, nessas quatro décadas, o índice de obesos cresceu de 0,7% para 5,6% entre meninas, e de 0,9% para 7,8% entre meninos.</a:t>
            </a:r>
            <a:endParaRPr lang="pt-BR" sz="2300" dirty="0">
              <a:effectLst/>
              <a:highlight>
                <a:srgbClr val="FFFFFF"/>
              </a:highlight>
              <a:latin typeface="Times New Roman" panose="02020603050405020304" pitchFamily="18" charset="0"/>
              <a:ea typeface="Times New Roman" panose="02020603050405020304" pitchFamily="18" charset="0"/>
            </a:endParaRPr>
          </a:p>
          <a:p>
            <a:pPr indent="541338" algn="just" fontAlgn="base">
              <a:lnSpc>
                <a:spcPct val="114000"/>
              </a:lnSpc>
            </a:pP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Divulgado na véspera do Dia Mundial da Obesidade, comemorado no dia 11, o estudo avaliou quase 130 milhões de pessoas de 200 países. Destas, 31,5 milhões eram indivíduos com idades entre 5 e 19 anos, a faixa etária que registrou maior avanço no excesso de peso.</a:t>
            </a:r>
            <a:endParaRPr lang="pt-BR" sz="2300" dirty="0">
              <a:effectLst/>
              <a:highlight>
                <a:srgbClr val="FFFFFF"/>
              </a:highlight>
              <a:latin typeface="Times New Roman" panose="02020603050405020304" pitchFamily="18" charset="0"/>
              <a:ea typeface="Times New Roman" panose="02020603050405020304" pitchFamily="18" charset="0"/>
            </a:endParaRPr>
          </a:p>
          <a:p>
            <a:pPr indent="541338" algn="just" fontAlgn="base">
              <a:lnSpc>
                <a:spcPct val="114000"/>
              </a:lnSpc>
            </a:pP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 As taxas de obesidade em crianças e adolescentes continuam a aumentar em países de baixa e média renda, o que é preocupante. Mais recentemente, esse índice estabilizou em países de renda mais alta, embora permaneça inaceitavelmente alto — afirmou o autor principal do estudo, Majid </a:t>
            </a:r>
            <a:r>
              <a:rPr lang="pt-BR" sz="2300" dirty="0" err="1">
                <a:solidFill>
                  <a:srgbClr val="000000"/>
                </a:solidFill>
                <a:effectLst/>
                <a:highlight>
                  <a:srgbClr val="FFFFFF"/>
                </a:highlight>
                <a:latin typeface="Arial Narrow" panose="020B0606020202030204" pitchFamily="34" charset="0"/>
                <a:ea typeface="Times New Roman" panose="02020603050405020304" pitchFamily="18" charset="0"/>
              </a:rPr>
              <a:t>Ezzati</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 da Escola de Saúde Pública do Imperial </a:t>
            </a:r>
            <a:r>
              <a:rPr lang="pt-BR" sz="2300" dirty="0" err="1">
                <a:solidFill>
                  <a:srgbClr val="000000"/>
                </a:solidFill>
                <a:effectLst/>
                <a:highlight>
                  <a:srgbClr val="FFFFFF"/>
                </a:highlight>
                <a:latin typeface="Arial Narrow" panose="020B0606020202030204" pitchFamily="34" charset="0"/>
                <a:ea typeface="Times New Roman" panose="02020603050405020304" pitchFamily="18" charset="0"/>
              </a:rPr>
              <a:t>College</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a:t>
            </a:r>
            <a:endParaRPr lang="pt-BR" sz="2300" dirty="0">
              <a:effectLst/>
              <a:highlight>
                <a:srgbClr val="FFFFFF"/>
              </a:highlight>
              <a:latin typeface="Times New Roman" panose="02020603050405020304" pitchFamily="18" charset="0"/>
              <a:ea typeface="Times New Roman" panose="02020603050405020304" pitchFamily="18" charset="0"/>
            </a:endParaRPr>
          </a:p>
          <a:p>
            <a:pPr indent="541338" algn="just" fontAlgn="base">
              <a:lnSpc>
                <a:spcPct val="114000"/>
              </a:lnSpc>
            </a:pP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No Brasil, 9,4% das meninas e 12,7% dos meninos estão obesos. Já os países com maiores índices de obesidade infantil são pequenas ilhas no Pacífico. Isso parece curioso, mas tem fácil explicação: como esses países têm uma produção agrícola fraca, dependem muito da importação de alimentos. As crianças ficam mais expostas a comidas industrializadas, que são mais baratas. Outro fator é que, historicamente, essas etnias tiveram pouco acesso à comida. Seus organismos foram</a:t>
            </a:r>
            <a:endParaRPr lang="pt-BR" sz="1000" dirty="0">
              <a:effectLst/>
              <a:highlight>
                <a:srgbClr val="FFFFFF"/>
              </a:highligh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467363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83365-8301-6259-37E0-AD808AFB832D}"/>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57258E4B-58EA-32EA-E04D-0F1CC7EEFCDC}"/>
              </a:ext>
            </a:extLst>
          </p:cNvPr>
          <p:cNvSpPr txBox="1"/>
          <p:nvPr/>
        </p:nvSpPr>
        <p:spPr>
          <a:xfrm>
            <a:off x="434651" y="733246"/>
            <a:ext cx="11322698" cy="2323906"/>
          </a:xfrm>
          <a:prstGeom prst="rect">
            <a:avLst/>
          </a:prstGeom>
          <a:noFill/>
        </p:spPr>
        <p:txBody>
          <a:bodyPr wrap="square">
            <a:spAutoFit/>
          </a:bodyPr>
          <a:lstStyle/>
          <a:p>
            <a:pPr algn="just" fontAlgn="base">
              <a:lnSpc>
                <a:spcPct val="114000"/>
              </a:lnSpc>
            </a:pP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“programados” para armazenar gordura. Hoje, com o repentino acesso a refeições calóricas, essas populações têm mais risco de engordar. Os EUA, onde a alimentação industrializada é muito difundida, aparecem entre os 15 países com mais jovens obesos. [...]</a:t>
            </a:r>
            <a:endParaRPr lang="pt-BR" sz="2300" dirty="0">
              <a:effectLst/>
              <a:highlight>
                <a:srgbClr val="FFFFFF"/>
              </a:highlight>
              <a:latin typeface="Times New Roman" panose="02020603050405020304" pitchFamily="18" charset="0"/>
              <a:ea typeface="Times New Roman" panose="02020603050405020304" pitchFamily="18" charset="0"/>
            </a:endParaRPr>
          </a:p>
          <a:p>
            <a:pPr indent="541338" algn="just" fontAlgn="base">
              <a:lnSpc>
                <a:spcPct val="114000"/>
              </a:lnSpc>
            </a:pP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Segundo o relatório, se as tendências de os últimos anos continuarem, em 2022 haverá no mundo mais crianças e adolescentes com obesidade do que abaixo do peso. [...]</a:t>
            </a:r>
            <a:endParaRPr lang="pt-BR" sz="2300" dirty="0">
              <a:effectLst/>
              <a:highlight>
                <a:srgbClr val="FFFFFF"/>
              </a:highlight>
              <a:latin typeface="Times New Roman" panose="02020603050405020304" pitchFamily="18" charset="0"/>
              <a:ea typeface="Times New Roman" panose="02020603050405020304" pitchFamily="18" charset="0"/>
            </a:endParaRPr>
          </a:p>
          <a:p>
            <a:pPr algn="r" fontAlgn="base">
              <a:lnSpc>
                <a:spcPct val="114000"/>
              </a:lnSpc>
            </a:pPr>
            <a:r>
              <a:rPr lang="pt-BR" sz="300" dirty="0">
                <a:effectLst/>
                <a:highlight>
                  <a:srgbClr val="FFFFFF"/>
                </a:highlight>
                <a:latin typeface="Arial Narrow" panose="020B0606020202030204" pitchFamily="34" charset="0"/>
                <a:ea typeface="Times New Roman" panose="02020603050405020304" pitchFamily="18" charset="0"/>
              </a:rPr>
              <a:t> </a:t>
            </a:r>
            <a:endParaRPr lang="pt-BR" sz="300" dirty="0">
              <a:effectLst/>
              <a:highlight>
                <a:srgbClr val="FFFFFF"/>
              </a:highlight>
              <a:latin typeface="Times New Roman" panose="02020603050405020304" pitchFamily="18" charset="0"/>
              <a:ea typeface="Times New Roman" panose="02020603050405020304" pitchFamily="18" charset="0"/>
            </a:endParaRPr>
          </a:p>
          <a:p>
            <a:pPr algn="r" fontAlgn="base">
              <a:lnSpc>
                <a:spcPct val="114000"/>
              </a:lnSpc>
            </a:pPr>
            <a:r>
              <a:rPr lang="pt-BR" sz="1000" dirty="0">
                <a:solidFill>
                  <a:srgbClr val="000000"/>
                </a:solidFill>
                <a:effectLst/>
                <a:highlight>
                  <a:srgbClr val="FFFFFF"/>
                </a:highlight>
                <a:latin typeface="Arial Narrow" panose="020B0606020202030204" pitchFamily="34" charset="0"/>
                <a:ea typeface="Times New Roman" panose="02020603050405020304" pitchFamily="18" charset="0"/>
              </a:rPr>
              <a:t>Disponível em: https://oglobo.globo.com/</a:t>
            </a:r>
            <a:r>
              <a:rPr lang="pt-BR" sz="1000" dirty="0" err="1">
                <a:solidFill>
                  <a:srgbClr val="000000"/>
                </a:solidFill>
                <a:effectLst/>
                <a:highlight>
                  <a:srgbClr val="FFFFFF"/>
                </a:highlight>
                <a:latin typeface="Arial Narrow" panose="020B0606020202030204" pitchFamily="34" charset="0"/>
                <a:ea typeface="Times New Roman" panose="02020603050405020304" pitchFamily="18" charset="0"/>
              </a:rPr>
              <a:t>saude</a:t>
            </a:r>
            <a:r>
              <a:rPr lang="pt-BR" sz="1000" dirty="0">
                <a:solidFill>
                  <a:srgbClr val="000000"/>
                </a:solidFill>
                <a:effectLst/>
                <a:highlight>
                  <a:srgbClr val="FFFFFF"/>
                </a:highlight>
                <a:latin typeface="Arial Narrow" panose="020B0606020202030204" pitchFamily="34" charset="0"/>
                <a:ea typeface="Times New Roman" panose="02020603050405020304" pitchFamily="18" charset="0"/>
              </a:rPr>
              <a:t>/numero-de-criancas-adolescentes-obesos-aumenta-dez-vezes-em-40-anos-21934113. Acesso em: 5 mar. 2024. (Adaptado)</a:t>
            </a:r>
            <a:endParaRPr lang="pt-BR" sz="1000" dirty="0">
              <a:effectLst/>
              <a:highlight>
                <a:srgbClr val="FFFFFF"/>
              </a:highlight>
              <a:latin typeface="Times New Roman" panose="02020603050405020304" pitchFamily="18" charset="0"/>
              <a:ea typeface="Times New Roman" panose="02020603050405020304" pitchFamily="18" charset="0"/>
            </a:endParaRPr>
          </a:p>
        </p:txBody>
      </p:sp>
      <p:sp>
        <p:nvSpPr>
          <p:cNvPr id="3" name="CaixaDeTexto 2">
            <a:extLst>
              <a:ext uri="{FF2B5EF4-FFF2-40B4-BE49-F238E27FC236}">
                <a16:creationId xmlns:a16="http://schemas.microsoft.com/office/drawing/2014/main" id="{D73CAFAA-3FE3-0C04-7F3C-239B2554E4D5}"/>
              </a:ext>
            </a:extLst>
          </p:cNvPr>
          <p:cNvSpPr txBox="1"/>
          <p:nvPr/>
        </p:nvSpPr>
        <p:spPr>
          <a:xfrm>
            <a:off x="434651" y="3635188"/>
            <a:ext cx="11443584" cy="2154116"/>
          </a:xfrm>
          <a:prstGeom prst="rect">
            <a:avLst/>
          </a:prstGeom>
          <a:noFill/>
        </p:spPr>
        <p:txBody>
          <a:bodyPr wrap="square">
            <a:spAutoFit/>
          </a:bodyPr>
          <a:lstStyle/>
          <a:p>
            <a:pPr algn="just">
              <a:lnSpc>
                <a:spcPct val="115000"/>
              </a:lnSpc>
            </a:pP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1</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Qual é o assunto tratado no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 A obesidade crescente em países de baixa renda.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(B) O acesso fácil aos alimentos processados e calóricos.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 A exposição de alimentos industrializados às crianças.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(D) O crescimento da obesidade entre crianças e adolescente no mundo.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32874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E524B-FE80-3A30-BAE0-DA15500D0C38}"/>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FCE14E7-7A54-857F-DD74-426F6B84AE78}"/>
              </a:ext>
            </a:extLst>
          </p:cNvPr>
          <p:cNvSpPr txBox="1"/>
          <p:nvPr/>
        </p:nvSpPr>
        <p:spPr>
          <a:xfrm>
            <a:off x="340659" y="742372"/>
            <a:ext cx="11519647" cy="5534272"/>
          </a:xfrm>
          <a:prstGeom prst="rect">
            <a:avLst/>
          </a:prstGeom>
          <a:noFill/>
        </p:spPr>
        <p:txBody>
          <a:bodyPr wrap="square">
            <a:spAutoFit/>
          </a:bodyPr>
          <a:lstStyle/>
          <a:p>
            <a:pPr algn="just">
              <a:lnSpc>
                <a:spcPct val="115000"/>
              </a:lnSpc>
            </a:pPr>
            <a:r>
              <a:rPr lang="pt-BR" sz="2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reportagem é um gênero jornalístico informativo, no qual o autor apresenta </a:t>
            </a:r>
            <a:r>
              <a:rPr lang="pt-BR" sz="2300" kern="100" dirty="0">
                <a:solidFill>
                  <a:srgbClr val="282828"/>
                </a:solidFill>
                <a:effectLst/>
                <a:latin typeface="Arial Narrow" panose="020B0606020202030204" pitchFamily="34" charset="0"/>
                <a:ea typeface="Calibri" panose="020F0502020204030204" pitchFamily="34" charset="0"/>
                <a:cs typeface="Times New Roman" panose="02020603050405020304" pitchFamily="18" charset="0"/>
              </a:rPr>
              <a:t>dados, fatos, depoimentos, opiniões de modo detalhado sobre um tema/assunto.</a:t>
            </a:r>
            <a:r>
              <a:rPr lang="pt-BR" sz="2300" b="1" kern="100" dirty="0">
                <a:solidFill>
                  <a:srgbClr val="282828"/>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principal objetivo do texto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5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5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relatar.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instruir.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informar.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descrever.</a:t>
            </a:r>
          </a:p>
          <a:p>
            <a:pPr>
              <a:lnSpc>
                <a:spcPct val="115000"/>
              </a:lnSpc>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Dentre os trechos a seguir, qual apresenta uma opinião?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5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 Brasil, 9,4% das meninas e 12,7% dos meninos estão obesos.”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(B) “...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estudo avaliou quase 130 milhões de pessoas de 200 países.”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(C) “o índice de obesos cresceu de 0,7% para 5,6% entre meninas, e de 0,9% para 7,8% entre meninos.”</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(D)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As taxas de obesidade em crianças e adolescentes continuam a aumentar [...], o que é preocupante.”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069416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492E5-43C7-945C-5064-4F4D4504E74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C35821D-1187-BE7E-E641-D6DA75596B7A}"/>
              </a:ext>
            </a:extLst>
          </p:cNvPr>
          <p:cNvSpPr txBox="1"/>
          <p:nvPr/>
        </p:nvSpPr>
        <p:spPr>
          <a:xfrm>
            <a:off x="404326" y="756524"/>
            <a:ext cx="11383347" cy="5656998"/>
          </a:xfrm>
          <a:prstGeom prst="rect">
            <a:avLst/>
          </a:prstGeom>
          <a:noFill/>
        </p:spPr>
        <p:txBody>
          <a:bodyPr wrap="square">
            <a:spAutoFit/>
          </a:bodyPr>
          <a:lstStyle/>
          <a:p>
            <a:pPr>
              <a:lnSpc>
                <a:spcPct val="115000"/>
              </a:lnSpc>
            </a:pPr>
            <a:r>
              <a:rPr lang="pt-BR" sz="20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 trecho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Segundo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relatório, se as tendências de os últimos anos continuarem, em 2022 haverá no mundo mais crianças e adolescentes com obesidade do que abaixo do peso.”, o elemento articulador destacado indica uma ideia 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5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5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oposição.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conclusão.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explicação.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conformidade.</a:t>
            </a:r>
          </a:p>
          <a:p>
            <a:pPr>
              <a:lnSpc>
                <a:spcPct val="115000"/>
              </a:lnSpc>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5</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Qual é a linguagem empregada na reportagem?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7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7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 formal.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(B) técnica.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 informal.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(D) científica.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391588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EDBD6F6-D3C6-6019-8029-0421A0B8BEEC}"/>
              </a:ext>
            </a:extLst>
          </p:cNvPr>
          <p:cNvSpPr txBox="1"/>
          <p:nvPr/>
        </p:nvSpPr>
        <p:spPr>
          <a:xfrm>
            <a:off x="6226341" y="1414769"/>
            <a:ext cx="5593871" cy="4939814"/>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Calibri" panose="020F0502020204030204" pitchFamily="34" charset="0"/>
              </a:rPr>
              <a:t>6</a:t>
            </a:r>
            <a:r>
              <a:rPr lang="pt-BR" sz="2300" kern="100" dirty="0">
                <a:effectLst/>
                <a:latin typeface="Arial Narrow" panose="020B0606020202030204" pitchFamily="34" charset="0"/>
                <a:ea typeface="Calibri" panose="020F0502020204030204" pitchFamily="34" charset="0"/>
                <a:cs typeface="Calibri" panose="020F0502020204030204" pitchFamily="34" charset="0"/>
              </a:rPr>
              <a:t>. A charge faz uma crítica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r>
              <a:rPr lang="pt-BR" sz="500" kern="100" dirty="0">
                <a:effectLst/>
                <a:latin typeface="Arial Narrow" panose="020B0606020202030204" pitchFamily="34" charset="0"/>
                <a:ea typeface="Calibri" panose="020F0502020204030204" pitchFamily="34" charset="0"/>
                <a:cs typeface="Calibri" panose="020F0502020204030204" pitchFamily="34" charset="0"/>
              </a:rPr>
              <a:t> </a:t>
            </a:r>
            <a:endParaRPr lang="pt-BR" sz="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Calibri" panose="020F0502020204030204" pitchFamily="34" charset="0"/>
              </a:rPr>
              <a:t>(A) aos pais que superprotegem seus filhos.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Calibri" panose="020F0502020204030204" pitchFamily="34" charset="0"/>
              </a:rPr>
              <a:t>(B) ao uso excessivo de aparelhos tecnológicos.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Calibri" panose="020F0502020204030204" pitchFamily="34" charset="0"/>
              </a:rPr>
              <a:t>(C) às facilidades que os pais possuem para comprar aparelhos.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Calibri" panose="020F0502020204030204" pitchFamily="34" charset="0"/>
              </a:rPr>
              <a:t>(D) às desigualdades sociais e econômicas presentes no nosso cotidiano.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7</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Esse texto foi escrito para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5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5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relatar um fato.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divulgar uma 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criticar uma situação.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anunciar um produto.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B5BB1D36-7733-FB6B-0687-7989C278510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9374" y="1414769"/>
            <a:ext cx="5616286" cy="3635868"/>
          </a:xfrm>
          <a:prstGeom prst="rect">
            <a:avLst/>
          </a:prstGeom>
          <a:noFill/>
          <a:ln>
            <a:noFill/>
          </a:ln>
        </p:spPr>
      </p:pic>
      <p:sp>
        <p:nvSpPr>
          <p:cNvPr id="6" name="CaixaDeTexto 5">
            <a:extLst>
              <a:ext uri="{FF2B5EF4-FFF2-40B4-BE49-F238E27FC236}">
                <a16:creationId xmlns:a16="http://schemas.microsoft.com/office/drawing/2014/main" id="{792C8B34-89EB-8EF9-FE98-011293AB3F47}"/>
              </a:ext>
            </a:extLst>
          </p:cNvPr>
          <p:cNvSpPr txBox="1"/>
          <p:nvPr/>
        </p:nvSpPr>
        <p:spPr>
          <a:xfrm>
            <a:off x="349374" y="5106635"/>
            <a:ext cx="5616286" cy="413255"/>
          </a:xfrm>
          <a:prstGeom prst="rect">
            <a:avLst/>
          </a:prstGeom>
          <a:noFill/>
        </p:spPr>
        <p:txBody>
          <a:bodyPr wrap="square">
            <a:spAutoFit/>
          </a:bodyPr>
          <a:lstStyle/>
          <a:p>
            <a:pPr>
              <a:lnSpc>
                <a:spcPct val="107000"/>
              </a:lnSpc>
              <a:spcAft>
                <a:spcPts val="800"/>
              </a:spcAft>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https://decifrandotextosecontextos.blogspot.com/2016/05/atividade-de-interpretacao-genero_21.html. Acesso em 20 mar. de 2024.</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BE317845-CEA7-FD11-C5D7-AC6381557AA9}"/>
              </a:ext>
            </a:extLst>
          </p:cNvPr>
          <p:cNvSpPr txBox="1"/>
          <p:nvPr/>
        </p:nvSpPr>
        <p:spPr>
          <a:xfrm>
            <a:off x="367552" y="705867"/>
            <a:ext cx="11412071" cy="446276"/>
          </a:xfrm>
          <a:prstGeom prst="rect">
            <a:avLst/>
          </a:prstGeom>
          <a:noFill/>
        </p:spPr>
        <p:txBody>
          <a:bodyPr wrap="square">
            <a:spAutoFit/>
          </a:bodyPr>
          <a:lstStyle/>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6221630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21BF72EC-3C24-83FC-3A09-FB04D7F0EEE7}"/>
              </a:ext>
            </a:extLst>
          </p:cNvPr>
          <p:cNvSpPr txBox="1"/>
          <p:nvPr/>
        </p:nvSpPr>
        <p:spPr>
          <a:xfrm>
            <a:off x="340568" y="639800"/>
            <a:ext cx="6092890" cy="472886"/>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descr="Diagrama, Texto&#10;&#10;Descrição gerada automaticamente">
            <a:extLst>
              <a:ext uri="{FF2B5EF4-FFF2-40B4-BE49-F238E27FC236}">
                <a16:creationId xmlns:a16="http://schemas.microsoft.com/office/drawing/2014/main" id="{1BB49036-01DD-77E2-4215-B0B239E6DFE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533" r="8556" b="56533"/>
          <a:stretch/>
        </p:blipFill>
        <p:spPr bwMode="auto">
          <a:xfrm>
            <a:off x="541540" y="1112686"/>
            <a:ext cx="3141638" cy="2500090"/>
          </a:xfrm>
          <a:prstGeom prst="rect">
            <a:avLst/>
          </a:prstGeom>
          <a:noFill/>
          <a:ln>
            <a:noFill/>
          </a:ln>
          <a:extLst>
            <a:ext uri="{53640926-AAD7-44D8-BBD7-CCE9431645EC}">
              <a14:shadowObscured xmlns:a14="http://schemas.microsoft.com/office/drawing/2010/main"/>
            </a:ext>
          </a:extLst>
        </p:spPr>
      </p:pic>
      <p:pic>
        <p:nvPicPr>
          <p:cNvPr id="6" name="Imagem 5" descr="Diagrama, Texto&#10;&#10;Descrição gerada automaticamente">
            <a:extLst>
              <a:ext uri="{FF2B5EF4-FFF2-40B4-BE49-F238E27FC236}">
                <a16:creationId xmlns:a16="http://schemas.microsoft.com/office/drawing/2014/main" id="{811C57F4-58C8-1088-D5F1-BF3BF37ED1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3046" r="8556" b="8917"/>
          <a:stretch/>
        </p:blipFill>
        <p:spPr bwMode="auto">
          <a:xfrm>
            <a:off x="541541" y="3612776"/>
            <a:ext cx="3141638" cy="2934113"/>
          </a:xfrm>
          <a:prstGeom prst="rect">
            <a:avLst/>
          </a:prstGeom>
          <a:noFill/>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DC6C3C17-6BD7-561E-1190-8E9382DE1974}"/>
              </a:ext>
            </a:extLst>
          </p:cNvPr>
          <p:cNvSpPr txBox="1"/>
          <p:nvPr/>
        </p:nvSpPr>
        <p:spPr>
          <a:xfrm>
            <a:off x="3750904" y="6300668"/>
            <a:ext cx="7981225" cy="246221"/>
          </a:xfrm>
          <a:prstGeom prst="rect">
            <a:avLst/>
          </a:prstGeom>
          <a:noFill/>
        </p:spPr>
        <p:txBody>
          <a:bodyPr wrap="square">
            <a:spAutoFit/>
          </a:bodyPr>
          <a:lstStyle/>
          <a:p>
            <a:r>
              <a:rPr lang="pt-BR" sz="10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Disponível em: https://img.cancaonova.com/</a:t>
            </a:r>
            <a:r>
              <a:rPr lang="pt-BR" sz="1000" kern="100" dirty="0" err="1">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cnimages</a:t>
            </a:r>
            <a:r>
              <a:rPr lang="pt-BR" sz="10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/canais/uploads/sites/6/2023/06/formacao_infografico-poluicao-plastica.png. Acesso em: 20 mar. 2024.</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AE504576-20D9-DA38-7803-1B7E6FBF7B02}"/>
              </a:ext>
            </a:extLst>
          </p:cNvPr>
          <p:cNvSpPr txBox="1"/>
          <p:nvPr/>
        </p:nvSpPr>
        <p:spPr>
          <a:xfrm>
            <a:off x="3884150" y="1586147"/>
            <a:ext cx="7847979" cy="2859694"/>
          </a:xfrm>
          <a:prstGeom prst="rect">
            <a:avLst/>
          </a:prstGeom>
          <a:noFill/>
        </p:spPr>
        <p:txBody>
          <a:bodyPr wrap="square">
            <a:spAutoFit/>
          </a:bodyPr>
          <a:lstStyle/>
          <a:p>
            <a:pPr algn="just">
              <a:lnSpc>
                <a:spcPct val="115000"/>
              </a:lnSpc>
            </a:pPr>
            <a:r>
              <a:rPr lang="pt-BR" sz="250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8</a:t>
            </a:r>
            <a: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O infográfico tem como propósito comunicativo</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8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(A) informar sobre a reciclagem do plástico.  </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(B) narrar sobre a origem da poluição plástica. </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(C) descrever sobre a poluição plástica nos oceanos. </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(D) sistematizar e organizar informações sobre a poluição plástica.</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8680797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6C62722-5650-B39D-C4DC-B5801CBAE41F}"/>
              </a:ext>
            </a:extLst>
          </p:cNvPr>
          <p:cNvSpPr txBox="1"/>
          <p:nvPr/>
        </p:nvSpPr>
        <p:spPr>
          <a:xfrm>
            <a:off x="336175" y="696779"/>
            <a:ext cx="11519647" cy="2611549"/>
          </a:xfrm>
          <a:prstGeom prst="rect">
            <a:avLst/>
          </a:prstGeom>
          <a:noFill/>
        </p:spPr>
        <p:txBody>
          <a:bodyPr wrap="square">
            <a:spAutoFit/>
          </a:bodyPr>
          <a:lstStyle/>
          <a:p>
            <a:pPr algn="just">
              <a:lnSpc>
                <a:spcPct val="115000"/>
              </a:lnSpc>
            </a:pPr>
            <a:r>
              <a:rPr lang="pt-BR" sz="2300" kern="10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Leia um trecho do poema “Amor é fogo que arde sem se ver”, de Luís Vaz de Camões.</a:t>
            </a:r>
            <a:endParaRPr lang="pt-BR" sz="2300" kern="100" dirty="0">
              <a:solidFill>
                <a:srgbClr val="2F5496"/>
              </a:solidFill>
              <a:effectLst/>
              <a:highlight>
                <a:srgbClr val="FFFFFF"/>
              </a:highlight>
              <a:latin typeface="Calibri Light" panose="020F0302020204030204" pitchFamily="34" charset="0"/>
              <a:ea typeface="Times New Roman" panose="02020603050405020304" pitchFamily="18" charset="0"/>
              <a:cs typeface="Times New Roman" panose="02020603050405020304" pitchFamily="18" charset="0"/>
            </a:endParaRPr>
          </a:p>
          <a:p>
            <a:pPr algn="ctr" fontAlgn="base">
              <a:lnSpc>
                <a:spcPct val="115000"/>
              </a:lnSpc>
              <a:tabLst>
                <a:tab pos="270510" algn="l"/>
              </a:tabLst>
            </a:pPr>
            <a:r>
              <a:rPr lang="pt-BR" sz="800" b="1" dirty="0">
                <a:solidFill>
                  <a:srgbClr val="00206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 </a:t>
            </a:r>
            <a:endParaRPr lang="pt-BR" sz="800" dirty="0">
              <a:effectLst/>
              <a:latin typeface="Times New Roman" panose="02020603050405020304" pitchFamily="18" charset="0"/>
              <a:ea typeface="Times New Roman" panose="02020603050405020304" pitchFamily="18" charset="0"/>
            </a:endParaRPr>
          </a:p>
          <a:p>
            <a:pPr algn="ctr" fontAlgn="base">
              <a:lnSpc>
                <a:spcPct val="115000"/>
              </a:lnSpc>
            </a:pP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Amor é fogo que arde sem se ver,</a:t>
            </a:r>
            <a:br>
              <a:rPr lang="pt-BR" sz="2300" dirty="0">
                <a:effectLst/>
                <a:latin typeface="Arial Narrow" panose="020B0606020202030204" pitchFamily="34" charset="0"/>
                <a:ea typeface="Times New Roman" panose="02020603050405020304" pitchFamily="18" charset="0"/>
                <a:cs typeface="Arial" panose="020B0604020202020204" pitchFamily="34" charset="0"/>
              </a:rPr>
            </a:b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é ferida que dói, e não se sente;</a:t>
            </a:r>
            <a:br>
              <a:rPr lang="pt-BR" sz="2300" dirty="0">
                <a:effectLst/>
                <a:latin typeface="Arial Narrow" panose="020B0606020202030204" pitchFamily="34" charset="0"/>
                <a:ea typeface="Times New Roman" panose="02020603050405020304" pitchFamily="18" charset="0"/>
                <a:cs typeface="Arial" panose="020B0604020202020204" pitchFamily="34" charset="0"/>
              </a:rPr>
            </a:b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é um contentamento descontente,</a:t>
            </a:r>
            <a:br>
              <a:rPr lang="pt-BR" sz="2300" dirty="0">
                <a:effectLst/>
                <a:latin typeface="Arial Narrow" panose="020B0606020202030204" pitchFamily="34" charset="0"/>
                <a:ea typeface="Times New Roman" panose="02020603050405020304" pitchFamily="18" charset="0"/>
                <a:cs typeface="Arial" panose="020B0604020202020204" pitchFamily="34" charset="0"/>
              </a:rPr>
            </a:b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é dor que desatina sem doer.</a:t>
            </a:r>
            <a:br>
              <a:rPr lang="pt-BR" sz="2300" dirty="0">
                <a:effectLst/>
                <a:latin typeface="Arial Narrow" panose="020B0606020202030204" pitchFamily="34" charset="0"/>
                <a:ea typeface="Times New Roman" panose="02020603050405020304" pitchFamily="18" charset="0"/>
                <a:cs typeface="Arial" panose="020B0604020202020204" pitchFamily="34" charset="0"/>
              </a:rPr>
            </a:br>
            <a:endParaRPr lang="pt-BR" sz="500" dirty="0">
              <a:effectLst/>
              <a:latin typeface="Times New Roman" panose="02020603050405020304" pitchFamily="18" charset="0"/>
              <a:ea typeface="Times New Roman" panose="02020603050405020304" pitchFamily="18" charset="0"/>
            </a:endParaRPr>
          </a:p>
          <a:p>
            <a:pPr indent="180340" algn="r" fontAlgn="base">
              <a:lnSpc>
                <a:spcPct val="115000"/>
              </a:lnSpc>
            </a:pPr>
            <a:r>
              <a:rPr lang="pt-BR" sz="10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Disponível em: https://www.escritas.org/pt/t/2512/amor-e-fogo-que-arde-sem-se-ver Acesso em: 8 abr. 2024.</a:t>
            </a:r>
            <a:endParaRPr lang="pt-BR" sz="10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55950F23-6B22-E5ED-F61E-D49E0D6DE6C7}"/>
              </a:ext>
            </a:extLst>
          </p:cNvPr>
          <p:cNvSpPr txBox="1"/>
          <p:nvPr/>
        </p:nvSpPr>
        <p:spPr>
          <a:xfrm>
            <a:off x="336175" y="3344538"/>
            <a:ext cx="11519647" cy="3100849"/>
          </a:xfrm>
          <a:prstGeom prst="rect">
            <a:avLst/>
          </a:prstGeom>
          <a:noFill/>
        </p:spPr>
        <p:txBody>
          <a:bodyPr wrap="square">
            <a:spAutoFit/>
          </a:bodyPr>
          <a:lstStyle/>
          <a:p>
            <a:pPr algn="just"/>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9</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De acordo com o poema, pode-se inferir que o amor é</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r>
              <a:rPr lang="pt-BR" sz="5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5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 confuso e inquieto.				(C) um sentimento contraditório.</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(B) um sentimento solitário.			(D) alegria e ao mesmo tempo solidão</a:t>
            </a:r>
            <a:r>
              <a:rPr lang="pt-BR" sz="2300" kern="100" dirty="0">
                <a:effectLst/>
                <a:highlight>
                  <a:srgbClr val="FFFFFF"/>
                </a:highlight>
                <a:latin typeface="Arial Narrow" panose="020B0606020202030204" pitchFamily="34" charset="0"/>
                <a:ea typeface="Calibri" panose="020F0502020204030204" pitchFamily="34" charset="0"/>
                <a:cs typeface="Arial" panose="020B0604020202020204" pitchFamily="34" charset="0"/>
              </a:rPr>
              <a:t>.</a:t>
            </a:r>
          </a:p>
          <a:p>
            <a:pPr algn="just"/>
            <a:endParaRPr lang="pt-BR" sz="2300" kern="100" dirty="0">
              <a:highlight>
                <a:srgbClr val="FFFFFF"/>
              </a:highlight>
              <a:latin typeface="Arial Narrow" panose="020B0606020202030204" pitchFamily="34" charset="0"/>
              <a:ea typeface="Calibri" panose="020F0502020204030204" pitchFamily="34" charset="0"/>
              <a:cs typeface="Arial" panose="020B0604020202020204" pitchFamily="34" charset="0"/>
            </a:endParaRPr>
          </a:p>
          <a:p>
            <a:pPr algn="just" fontAlgn="base"/>
            <a:r>
              <a:rPr lang="pt-BR" sz="2300" b="1" spc="45"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10</a:t>
            </a:r>
            <a:r>
              <a:rPr lang="pt-BR" sz="2300" spc="45"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 Em “</a:t>
            </a:r>
            <a:r>
              <a:rPr lang="pt-BR" sz="2300" b="1" u="sng" spc="45"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Amor é fogo</a:t>
            </a:r>
            <a:r>
              <a:rPr lang="pt-BR" sz="2300" spc="45"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 “é ferida que dói, ...” </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há um</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efeito de sentido na expressão destacada evidenciando qual figura de linguagem?</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fontAlgn="base"/>
            <a:r>
              <a:rPr lang="pt-BR" sz="500" kern="100" spc="45" dirty="0">
                <a:effectLst/>
                <a:highlight>
                  <a:srgbClr val="FFFFFF"/>
                </a:highlight>
                <a:latin typeface="Arial Narrow" panose="020B0606020202030204" pitchFamily="34" charset="0"/>
                <a:ea typeface="Calibri" panose="020F0502020204030204" pitchFamily="34" charset="0"/>
                <a:cs typeface="Arial" panose="020B0604020202020204" pitchFamily="34" charset="0"/>
              </a:rPr>
              <a:t> </a:t>
            </a:r>
            <a:endParaRPr lang="pt-BR" sz="5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R="90170" algn="just" fontAlgn="base">
              <a:tabLst>
                <a:tab pos="180340" algn="l"/>
              </a:tabLst>
            </a:pPr>
            <a:r>
              <a:rPr lang="pt-BR" sz="225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A) antítese.					(C) hipérbole.</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R="90170" algn="just" fontAlgn="base">
              <a:tabLst>
                <a:tab pos="180340" algn="l"/>
              </a:tabLst>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(B) metáfora.					(D) personificação.</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988584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BA80A-10D3-311F-5254-205933FBAA1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F026FA7-67B8-2D88-276B-318C57F2D6E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3393347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2931</TotalTime>
  <Words>12292</Words>
  <Application>Microsoft Office PowerPoint</Application>
  <PresentationFormat>Widescreen</PresentationFormat>
  <Paragraphs>713</Paragraphs>
  <Slides>83</Slides>
  <Notes>0</Notes>
  <HiddenSlides>0</HiddenSlides>
  <MMClips>0</MMClips>
  <ScaleCrop>false</ScaleCrop>
  <HeadingPairs>
    <vt:vector size="6" baseType="variant">
      <vt:variant>
        <vt:lpstr>Fontes usadas</vt:lpstr>
      </vt:variant>
      <vt:variant>
        <vt:i4>5</vt:i4>
      </vt:variant>
      <vt:variant>
        <vt:lpstr>Tema</vt:lpstr>
      </vt:variant>
      <vt:variant>
        <vt:i4>2</vt:i4>
      </vt:variant>
      <vt:variant>
        <vt:lpstr>Títulos de slides</vt:lpstr>
      </vt:variant>
      <vt:variant>
        <vt:i4>83</vt:i4>
      </vt:variant>
    </vt:vector>
  </HeadingPairs>
  <TitlesOfParts>
    <vt:vector size="90" baseType="lpstr">
      <vt:lpstr>Arial</vt:lpstr>
      <vt:lpstr>Arial Narrow</vt:lpstr>
      <vt:lpstr>Calibri</vt:lpstr>
      <vt:lpstr>Calibri Light</vt:lpstr>
      <vt:lpstr>Times New Roman</vt:lpstr>
      <vt:lpstr>Tema do Office</vt:lpstr>
      <vt:lpstr>1_Tema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katiuscia neves almeida</cp:lastModifiedBy>
  <cp:revision>54</cp:revision>
  <dcterms:created xsi:type="dcterms:W3CDTF">2023-05-30T13:00:46Z</dcterms:created>
  <dcterms:modified xsi:type="dcterms:W3CDTF">2024-06-13T12:30:31Z</dcterms:modified>
</cp:coreProperties>
</file>