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52" r:id="rId2"/>
  </p:sldMasterIdLst>
  <p:sldIdLst>
    <p:sldId id="367" r:id="rId3"/>
    <p:sldId id="373" r:id="rId4"/>
    <p:sldId id="256" r:id="rId5"/>
    <p:sldId id="379" r:id="rId6"/>
    <p:sldId id="378" r:id="rId7"/>
    <p:sldId id="377" r:id="rId8"/>
    <p:sldId id="383" r:id="rId9"/>
    <p:sldId id="376" r:id="rId10"/>
    <p:sldId id="382" r:id="rId11"/>
    <p:sldId id="381" r:id="rId12"/>
    <p:sldId id="385" r:id="rId13"/>
    <p:sldId id="384" r:id="rId14"/>
    <p:sldId id="380" r:id="rId15"/>
    <p:sldId id="375" r:id="rId16"/>
    <p:sldId id="374" r:id="rId17"/>
    <p:sldId id="372" r:id="rId18"/>
    <p:sldId id="371" r:id="rId19"/>
    <p:sldId id="370" r:id="rId20"/>
    <p:sldId id="388" r:id="rId21"/>
    <p:sldId id="387" r:id="rId22"/>
    <p:sldId id="369" r:id="rId23"/>
    <p:sldId id="386" r:id="rId24"/>
    <p:sldId id="390" r:id="rId25"/>
    <p:sldId id="389" r:id="rId26"/>
    <p:sldId id="393" r:id="rId27"/>
    <p:sldId id="397" r:id="rId28"/>
    <p:sldId id="392" r:id="rId29"/>
    <p:sldId id="396" r:id="rId30"/>
    <p:sldId id="395" r:id="rId31"/>
    <p:sldId id="368" r:id="rId3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07" d="100"/>
          <a:sy n="107" d="100"/>
        </p:scale>
        <p:origin x="55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59873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74213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2163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1688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86222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7597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6442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91361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75481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8784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88452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12/07/2024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7054341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5" y="129396"/>
            <a:ext cx="12120085" cy="6817548"/>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19178" y="3268939"/>
            <a:ext cx="388730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9º ANO</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319178" y="5474251"/>
            <a:ext cx="407166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Agosto</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/Setembro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6517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3200" b="1" dirty="0">
                <a:solidFill>
                  <a:prstClr val="white"/>
                </a:solidFill>
                <a:latin typeface="Calibri" panose="020F0502020204030204"/>
                <a:ea typeface="Verdana" panose="020B0604030504040204" pitchFamily="34" charset="0"/>
                <a:cs typeface="ADLaM Display" panose="02010000000000000000" pitchFamily="2" charset="0"/>
              </a:rPr>
              <a:t>CIÊNCIAS DA NATUREZA</a:t>
            </a:r>
            <a:endPar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331330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0C637D9-FFF0-A25F-88EC-75EBE50F2ED9}"/>
              </a:ext>
            </a:extLst>
          </p:cNvPr>
          <p:cNvSpPr txBox="1"/>
          <p:nvPr/>
        </p:nvSpPr>
        <p:spPr>
          <a:xfrm>
            <a:off x="388189" y="655608"/>
            <a:ext cx="11430000" cy="4443717"/>
          </a:xfrm>
          <a:prstGeom prst="rect">
            <a:avLst/>
          </a:prstGeom>
          <a:noFill/>
        </p:spPr>
        <p:txBody>
          <a:bodyPr wrap="square">
            <a:spAutoFit/>
          </a:bodyPr>
          <a:lstStyle/>
          <a:p>
            <a:pPr algn="just">
              <a:lnSpc>
                <a:spcPct val="107000"/>
              </a:lnSpc>
              <a:spcAft>
                <a:spcPts val="800"/>
              </a:spcAft>
            </a:pPr>
            <a:endParaRPr lang="pt-BR" sz="24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07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TEMÁTICA: </a:t>
            </a:r>
            <a:r>
              <a:rPr lang="pt-BR" sz="2400" b="1" dirty="0">
                <a:effectLst/>
                <a:latin typeface="Arial Narrow" panose="020B0606020202030204" pitchFamily="34" charset="0"/>
                <a:ea typeface="Calibri" panose="020F0502020204030204" pitchFamily="34" charset="0"/>
              </a:rPr>
              <a:t>ONDAS SONORAS E LUMINOSAS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Habilidade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(EF09CI07-A) Identificar as aplicações das ondas na medicina diagnóstica, em raios X, ultrassom, ressonância nuclear magnética, discutindo o papel do avanço tecnológico no tratamento de doenças: radioterapia, cirurgia ótica a laser, infravermelho, ultravioleta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Objeto de Conhecimento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Calibri" panose="020F0502020204030204" pitchFamily="34" charset="0"/>
              </a:rPr>
              <a:t>Espectros e comportamento das ondas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1694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99FD005-B8EB-281C-ADEC-A9EA99A1DFE6}"/>
              </a:ext>
            </a:extLst>
          </p:cNvPr>
          <p:cNvGraphicFramePr>
            <a:graphicFrameLocks noGrp="1"/>
          </p:cNvGraphicFramePr>
          <p:nvPr>
            <p:extLst>
              <p:ext uri="{D42A27DB-BD31-4B8C-83A1-F6EECF244321}">
                <p14:modId xmlns:p14="http://schemas.microsoft.com/office/powerpoint/2010/main" val="2401229196"/>
              </p:ext>
            </p:extLst>
          </p:nvPr>
        </p:nvGraphicFramePr>
        <p:xfrm>
          <a:off x="319594" y="643355"/>
          <a:ext cx="11398929" cy="457200"/>
        </p:xfrm>
        <a:graphic>
          <a:graphicData uri="http://schemas.openxmlformats.org/drawingml/2006/table">
            <a:tbl>
              <a:tblPr/>
              <a:tblGrid>
                <a:gridCol w="11398929">
                  <a:extLst>
                    <a:ext uri="{9D8B030D-6E8A-4147-A177-3AD203B41FA5}">
                      <a16:colId xmlns:a16="http://schemas.microsoft.com/office/drawing/2014/main" val="9011925"/>
                    </a:ext>
                  </a:extLst>
                </a:gridCol>
              </a:tblGrid>
              <a:tr h="457200">
                <a:tc>
                  <a:txBody>
                    <a:bodyPr/>
                    <a:lstStyle/>
                    <a:p>
                      <a:pPr algn="ctr">
                        <a:lnSpc>
                          <a:spcPct val="115000"/>
                        </a:lnSpc>
                        <a:spcAft>
                          <a:spcPts val="800"/>
                        </a:spcAft>
                      </a:pPr>
                      <a:r>
                        <a:rPr lang="pt-BR" sz="2400" b="1" kern="1800" spc="-40" dirty="0">
                          <a:solidFill>
                            <a:srgbClr val="3F3F3F"/>
                          </a:solidFill>
                          <a:effectLst/>
                          <a:highlight>
                            <a:srgbClr val="D0CECE"/>
                          </a:highlight>
                          <a:latin typeface="Arial Narrow" panose="020B0606020202030204" pitchFamily="34" charset="0"/>
                          <a:ea typeface="Times New Roman" panose="02020603050405020304" pitchFamily="18" charset="0"/>
                          <a:cs typeface="Times New Roman" panose="02020603050405020304" pitchFamily="18" charset="0"/>
                        </a:rPr>
                        <a:t>AGOSTO / SEMANA 1 E 2</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525806256"/>
                  </a:ext>
                </a:extLst>
              </a:tr>
            </a:tbl>
          </a:graphicData>
        </a:graphic>
      </p:graphicFrame>
      <p:sp>
        <p:nvSpPr>
          <p:cNvPr id="3" name="Rectangle 1">
            <a:extLst>
              <a:ext uri="{FF2B5EF4-FFF2-40B4-BE49-F238E27FC236}">
                <a16:creationId xmlns:a16="http://schemas.microsoft.com/office/drawing/2014/main" id="{3E487941-8F16-E05B-3C7E-2DDF30206D65}"/>
              </a:ext>
            </a:extLst>
          </p:cNvPr>
          <p:cNvSpPr>
            <a:spLocks noChangeArrowheads="1"/>
          </p:cNvSpPr>
          <p:nvPr/>
        </p:nvSpPr>
        <p:spPr bwMode="auto">
          <a:xfrm>
            <a:off x="2847975" y="3887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D8488EF3-ACB2-C2EA-C97B-DE80C07D3C6A}"/>
              </a:ext>
            </a:extLst>
          </p:cNvPr>
          <p:cNvSpPr txBox="1"/>
          <p:nvPr/>
        </p:nvSpPr>
        <p:spPr>
          <a:xfrm>
            <a:off x="319594" y="1292375"/>
            <a:ext cx="10903953" cy="1411027"/>
          </a:xfrm>
          <a:prstGeom prst="rect">
            <a:avLst/>
          </a:prstGeom>
          <a:noFill/>
        </p:spPr>
        <p:txBody>
          <a:bodyPr wrap="square">
            <a:spAutoFit/>
          </a:bodyPr>
          <a:lstStyle/>
          <a:p>
            <a:pPr algn="just">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Ondulatória</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p:txBody>
      </p:sp>
      <p:pic>
        <p:nvPicPr>
          <p:cNvPr id="8" name="Imagem 7" descr="Uma imagem contendo luz, estrela&#10;&#10;Descrição gerada automaticamente">
            <a:extLst>
              <a:ext uri="{FF2B5EF4-FFF2-40B4-BE49-F238E27FC236}">
                <a16:creationId xmlns:a16="http://schemas.microsoft.com/office/drawing/2014/main" id="{BF5DD42E-AA12-9AF6-0DE2-0B26DFCC2B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03897" y="2166561"/>
            <a:ext cx="4041880" cy="2521972"/>
          </a:xfrm>
          <a:prstGeom prst="rect">
            <a:avLst/>
          </a:prstGeom>
          <a:noFill/>
        </p:spPr>
      </p:pic>
      <p:sp>
        <p:nvSpPr>
          <p:cNvPr id="12" name="CaixaDeTexto 11">
            <a:extLst>
              <a:ext uri="{FF2B5EF4-FFF2-40B4-BE49-F238E27FC236}">
                <a16:creationId xmlns:a16="http://schemas.microsoft.com/office/drawing/2014/main" id="{5F3619E6-4A23-BBB1-FDCC-C5849B9083C8}"/>
              </a:ext>
            </a:extLst>
          </p:cNvPr>
          <p:cNvSpPr txBox="1"/>
          <p:nvPr/>
        </p:nvSpPr>
        <p:spPr>
          <a:xfrm>
            <a:off x="585924" y="3046947"/>
            <a:ext cx="11398929" cy="3416320"/>
          </a:xfrm>
          <a:prstGeom prst="rect">
            <a:avLst/>
          </a:prstGeom>
          <a:noFill/>
        </p:spPr>
        <p:txBody>
          <a:bodyPr wrap="square">
            <a:spAutoFit/>
          </a:bodyPr>
          <a:lstStyle/>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	Ondulatória é uma área da Física que investiga o comportamento das ondas e oscilações. Por meio do seu estudo, é possível compreender as características, os elementos e as classificações das ondas e oscilações, permitindo prever o seu comportamento com base em apenas algumas informações.</a:t>
            </a:r>
            <a:endParaRPr lang="pt-BR" sz="2400" dirty="0">
              <a:latin typeface="Arial Narrow" panose="020B0606020202030204" pitchFamily="34" charset="0"/>
            </a:endParaRPr>
          </a:p>
        </p:txBody>
      </p:sp>
    </p:spTree>
    <p:extLst>
      <p:ext uri="{BB962C8B-B14F-4D97-AF65-F5344CB8AC3E}">
        <p14:creationId xmlns:p14="http://schemas.microsoft.com/office/powerpoint/2010/main" val="476362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0041CA-81C3-ABB9-2CD1-DD72C670B675}"/>
              </a:ext>
            </a:extLst>
          </p:cNvPr>
          <p:cNvSpPr txBox="1"/>
          <p:nvPr/>
        </p:nvSpPr>
        <p:spPr>
          <a:xfrm>
            <a:off x="336430" y="465826"/>
            <a:ext cx="11447253" cy="6353214"/>
          </a:xfrm>
          <a:prstGeom prst="rect">
            <a:avLst/>
          </a:prstGeom>
          <a:noFill/>
        </p:spPr>
        <p:txBody>
          <a:bodyPr wrap="square">
            <a:spAutoFit/>
          </a:bodyPr>
          <a:lstStyle/>
          <a:p>
            <a:pPr indent="449580" algn="just">
              <a:lnSpc>
                <a:spcPct val="115000"/>
              </a:lnSpc>
              <a:spcAft>
                <a:spcPts val="800"/>
              </a:spcAft>
            </a:pPr>
            <a:endParaRPr lang="pt-BR" sz="20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Na ondulatória, as ondas podem ser classificadas com base na sua natureza, na direção de sua vibração, e no número de dimensões da propagação da sua energia.</a:t>
            </a:r>
            <a:endParaRPr lang="pt-BR" sz="24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A natureza da onda pode ser mecânica, eletromagnética ou de matéria. As ondas mecânicas são aquelas que somente se propagam em meios materiais (ar, água e metais), como são as ondas em uma corda ou ondas sonoras. As ondas eletromagnéticas são aquelas que se propagam tanto em meios materiais como em meios não materiais (vácuo), como as micro-ondas e raios ultravioletas. As ondas de matéria são aquelas associadas aos átomos, às moléculas e às partículas subatômicas.</a:t>
            </a:r>
          </a:p>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De acordo com a direção de vibração da onda ela pode ser classificada em: longitudinal ou transversal. As ondas longitudinais são aquelas que oscilam paralelamente a sua direção de propagação, como as ondas do ultrassom e ondas sonoras. As ondas transversais são aquelas que oscilam perpendicularmente a sua direção de propagação, como as ondas em uma corda e as ondas luminosas. </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a:p>
            <a:pPr indent="449580" algn="just">
              <a:lnSpc>
                <a:spcPct val="115000"/>
              </a:lnSpc>
              <a:spcAft>
                <a:spcPts val="800"/>
              </a:spcAft>
            </a:pP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9741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80A154-3193-5201-0AE9-556826DA9A76}"/>
              </a:ext>
            </a:extLst>
          </p:cNvPr>
          <p:cNvSpPr txBox="1"/>
          <p:nvPr/>
        </p:nvSpPr>
        <p:spPr>
          <a:xfrm>
            <a:off x="277483" y="472075"/>
            <a:ext cx="11582400" cy="2305631"/>
          </a:xfrm>
          <a:prstGeom prst="rect">
            <a:avLst/>
          </a:prstGeom>
          <a:noFill/>
        </p:spPr>
        <p:txBody>
          <a:bodyPr wrap="square">
            <a:spAutoFit/>
          </a:bodyPr>
          <a:lstStyle/>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De acordo com o número de dimensões da propagação da energia das ondas elas podem ser classificadas em: unidimensional, bidimensional ou tridimensional</a:t>
            </a: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As ondas unidimensionais são aquelas que vibram em apenas uma única dimensão, como as ondas de uma corda. As ondas bidimensionais são aquelas que vibram em duas dimensões, como as ondas do mar. As ondas trimensionais são aquelas que vibram em três dimensões, como as ondas luminosas.</a:t>
            </a:r>
            <a:endParaRPr lang="pt-BR" sz="2200" dirty="0">
              <a:effectLst/>
              <a:latin typeface="Calibri" panose="020F0502020204030204" pitchFamily="34" charset="0"/>
              <a:ea typeface="Calibri" panose="020F0502020204030204" pitchFamily="34" charset="0"/>
            </a:endParaRPr>
          </a:p>
          <a:p>
            <a:pPr algn="r">
              <a:lnSpc>
                <a:spcPct val="107000"/>
              </a:lnSpc>
              <a:spcAft>
                <a:spcPts val="800"/>
              </a:spcAft>
              <a:tabLst>
                <a:tab pos="90170" algn="l"/>
                <a:tab pos="180340" algn="l"/>
              </a:tabLst>
            </a:pPr>
            <a:r>
              <a:rPr lang="pt-BR" sz="1050" dirty="0">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a:t>
            </a:r>
            <a:r>
              <a:rPr lang="pt-BR" sz="1050" dirty="0" err="1">
                <a:effectLst/>
                <a:latin typeface="Arial Narrow" panose="020B0606020202030204" pitchFamily="34" charset="0"/>
                <a:ea typeface="Calibri" panose="020F0502020204030204" pitchFamily="34" charset="0"/>
                <a:cs typeface="Times New Roman" panose="02020603050405020304" pitchFamily="18" charset="0"/>
              </a:rPr>
              <a:t>fisica</a:t>
            </a:r>
            <a:r>
              <a:rPr lang="pt-BR" sz="1050" dirty="0">
                <a:effectLst/>
                <a:latin typeface="Arial Narrow" panose="020B0606020202030204" pitchFamily="34" charset="0"/>
                <a:ea typeface="Calibri" panose="020F0502020204030204" pitchFamily="34" charset="0"/>
                <a:cs typeface="Times New Roman" panose="02020603050405020304" pitchFamily="18" charset="0"/>
              </a:rPr>
              <a:t>/ondas.htm. Disponível em 14 </a:t>
            </a:r>
            <a:r>
              <a:rPr lang="pt-BR" sz="1050" dirty="0" err="1">
                <a:effectLst/>
                <a:latin typeface="Arial Narrow" panose="020B0606020202030204" pitchFamily="34" charset="0"/>
                <a:ea typeface="Calibri" panose="020F0502020204030204" pitchFamily="34" charset="0"/>
                <a:cs typeface="Times New Roman" panose="02020603050405020304" pitchFamily="18" charset="0"/>
              </a:rPr>
              <a:t>ago</a:t>
            </a:r>
            <a:r>
              <a:rPr lang="pt-BR" sz="1050" dirty="0">
                <a:effectLst/>
                <a:latin typeface="Arial Narrow" panose="020B0606020202030204" pitchFamily="34" charset="0"/>
                <a:ea typeface="Calibri" panose="020F0502020204030204" pitchFamily="34" charset="0"/>
                <a:cs typeface="Times New Roman" panose="02020603050405020304" pitchFamily="18" charset="0"/>
              </a:rPr>
              <a:t> 2023.</a:t>
            </a:r>
            <a:endParaRPr lang="pt-BR" sz="16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72CF2A76-8FC5-500B-5FD3-A5994B90B52A}"/>
              </a:ext>
            </a:extLst>
          </p:cNvPr>
          <p:cNvSpPr txBox="1"/>
          <p:nvPr/>
        </p:nvSpPr>
        <p:spPr>
          <a:xfrm>
            <a:off x="332116" y="2777706"/>
            <a:ext cx="11468819" cy="4375172"/>
          </a:xfrm>
          <a:prstGeom prst="rect">
            <a:avLst/>
          </a:prstGeom>
          <a:noFill/>
        </p:spPr>
        <p:txBody>
          <a:bodyPr wrap="square">
            <a:spAutoFit/>
          </a:bodyPr>
          <a:lstStyle/>
          <a:p>
            <a:pPr lvl="0">
              <a:lnSpc>
                <a:spcPct val="107000"/>
              </a:lnSpc>
              <a:tabLst>
                <a:tab pos="90170" algn="l"/>
                <a:tab pos="180340" algn="l"/>
              </a:tabLst>
            </a:pPr>
            <a:r>
              <a:rPr lang="pt-BR" sz="2200" dirty="0">
                <a:effectLst/>
                <a:latin typeface="Arial Narrow" panose="020B0606020202030204" pitchFamily="34" charset="0"/>
                <a:ea typeface="Calibri" panose="020F0502020204030204" pitchFamily="34" charset="0"/>
              </a:rPr>
              <a:t>1.De acordo com o texto I, como a ondulatória classifica as ondas?</a:t>
            </a:r>
            <a:endParaRPr lang="pt-BR" sz="2200" dirty="0">
              <a:effectLst/>
              <a:latin typeface="Calibri" panose="020F0502020204030204" pitchFamily="34" charset="0"/>
              <a:ea typeface="Calibri" panose="020F0502020204030204" pitchFamily="34" charset="0"/>
            </a:endParaRPr>
          </a:p>
          <a:p>
            <a:pPr lvl="0" algn="just">
              <a:lnSpc>
                <a:spcPct val="107000"/>
              </a:lnSpc>
              <a:tabLst>
                <a:tab pos="90170" algn="l"/>
                <a:tab pos="180340" algn="l"/>
              </a:tabLst>
            </a:pPr>
            <a:r>
              <a:rPr lang="pt-BR" sz="2200" dirty="0">
                <a:effectLst/>
                <a:latin typeface="Arial Narrow" panose="020B0606020202030204" pitchFamily="34" charset="0"/>
                <a:ea typeface="Calibri" panose="020F0502020204030204" pitchFamily="34" charset="0"/>
              </a:rPr>
              <a:t>2.Cite uma característica de ondas mecânicas e exemplifique.</a:t>
            </a:r>
            <a:endParaRPr lang="pt-BR" sz="2200" dirty="0">
              <a:effectLst/>
              <a:latin typeface="Calibri" panose="020F0502020204030204" pitchFamily="34" charset="0"/>
              <a:ea typeface="Calibri" panose="020F0502020204030204" pitchFamily="34" charset="0"/>
            </a:endParaRPr>
          </a:p>
          <a:p>
            <a:pPr lvl="0" algn="just">
              <a:lnSpc>
                <a:spcPct val="115000"/>
              </a:lnSpc>
              <a:tabLst>
                <a:tab pos="90170" algn="l"/>
                <a:tab pos="180340" algn="l"/>
              </a:tabLst>
            </a:pPr>
            <a:r>
              <a:rPr lang="pt-BR" sz="2200" dirty="0">
                <a:effectLst/>
                <a:latin typeface="Arial Narrow" panose="020B0606020202030204" pitchFamily="34" charset="0"/>
                <a:ea typeface="Calibri" panose="020F0502020204030204" pitchFamily="34" charset="0"/>
              </a:rPr>
              <a:t>3.Que tipo de onda, mencionada no texto, pode se propagar tanto em meios materiais quanto no vácuo?</a:t>
            </a:r>
            <a:r>
              <a:rPr lang="pt-BR" sz="2200" dirty="0">
                <a:effectLst/>
                <a:latin typeface="Calibri" panose="020F0502020204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Cite um exemplo.</a:t>
            </a:r>
            <a:endParaRPr lang="pt-BR" sz="2200" dirty="0">
              <a:effectLst/>
              <a:latin typeface="Calibri" panose="020F0502020204030204" pitchFamily="34" charset="0"/>
              <a:ea typeface="Calibri" panose="020F0502020204030204" pitchFamily="34" charset="0"/>
            </a:endParaRPr>
          </a:p>
          <a:p>
            <a:pPr lvl="0" algn="just">
              <a:lnSpc>
                <a:spcPct val="107000"/>
              </a:lnSpc>
            </a:pPr>
            <a:r>
              <a:rPr lang="pt-BR" sz="2200" dirty="0">
                <a:effectLst/>
                <a:latin typeface="Arial Narrow" panose="020B0606020202030204" pitchFamily="34" charset="0"/>
                <a:ea typeface="Calibri" panose="020F0502020204030204" pitchFamily="34" charset="0"/>
              </a:rPr>
              <a:t>4.Cite um exemplo de ondas transversais e um de ondas longitudinais explicadas no texto.</a:t>
            </a:r>
          </a:p>
          <a:p>
            <a:pPr lvl="0" algn="just">
              <a:lnSpc>
                <a:spcPct val="107000"/>
              </a:lnSpc>
            </a:pPr>
            <a:r>
              <a:rPr lang="pt-BR" sz="2200" dirty="0">
                <a:effectLst/>
                <a:latin typeface="Arial Narrow" panose="020B0606020202030204" pitchFamily="34" charset="0"/>
                <a:ea typeface="Calibri" panose="020F0502020204030204" pitchFamily="34" charset="0"/>
              </a:rPr>
              <a:t> Complete as frases a seguir:</a:t>
            </a:r>
            <a:endParaRPr lang="pt-BR" sz="2200" dirty="0">
              <a:latin typeface="Calibri" panose="020F0502020204030204" pitchFamily="34" charset="0"/>
              <a:ea typeface="Calibri" panose="020F0502020204030204" pitchFamily="34" charset="0"/>
            </a:endParaRPr>
          </a:p>
          <a:p>
            <a:pPr lvl="0" algn="just">
              <a:lnSpc>
                <a:spcPct val="107000"/>
              </a:lnSpc>
            </a:pPr>
            <a:r>
              <a:rPr lang="pt-BR" sz="2200" dirty="0">
                <a:effectLst/>
                <a:latin typeface="Arial Narrow" panose="020B0606020202030204" pitchFamily="34" charset="0"/>
                <a:ea typeface="Calibri" panose="020F0502020204030204" pitchFamily="34" charset="0"/>
              </a:rPr>
              <a:t>a) Onda é qualquer perturbação que se  ________ num meio.</a:t>
            </a:r>
            <a:endParaRPr lang="pt-BR" sz="2200" dirty="0">
              <a:effectLst/>
              <a:latin typeface="Calibri" panose="020F0502020204030204" pitchFamily="34" charset="0"/>
              <a:ea typeface="Calibri" panose="020F0502020204030204" pitchFamily="34" charset="0"/>
            </a:endParaRPr>
          </a:p>
          <a:p>
            <a:r>
              <a:rPr lang="pt-BR" sz="2200" dirty="0">
                <a:solidFill>
                  <a:srgbClr val="000000"/>
                </a:solidFill>
                <a:effectLst/>
                <a:highlight>
                  <a:srgbClr val="FFFFFF"/>
                </a:highlight>
                <a:latin typeface="Arial Narrow" panose="020B0606020202030204" pitchFamily="34" charset="0"/>
                <a:ea typeface="Times New Roman" panose="02020603050405020304" pitchFamily="18" charset="0"/>
              </a:rPr>
              <a:t>b) As ondas não transportam matéria, mas propagam _________.</a:t>
            </a:r>
            <a:endParaRPr lang="pt-BR" sz="2200" dirty="0">
              <a:effectLst/>
              <a:highlight>
                <a:srgbClr val="FFFFFF"/>
              </a:highlight>
              <a:latin typeface="Times New Roman" panose="02020603050405020304" pitchFamily="18" charset="0"/>
              <a:ea typeface="Times New Roman" panose="02020603050405020304" pitchFamily="18" charset="0"/>
            </a:endParaRPr>
          </a:p>
          <a:p>
            <a:r>
              <a:rPr lang="pt-BR" sz="2200" dirty="0">
                <a:effectLst/>
                <a:latin typeface="Arial Narrow" panose="020B0606020202030204" pitchFamily="34" charset="0"/>
                <a:ea typeface="Calibri" panose="020F0502020204030204" pitchFamily="34" charset="0"/>
                <a:cs typeface="Calibri" panose="020F0502020204030204" pitchFamily="34" charset="0"/>
              </a:rPr>
              <a:t>c) Chama-se comprimento de onda a distância entre duas ________ consecutivas.</a:t>
            </a:r>
          </a:p>
          <a:p>
            <a:r>
              <a:rPr lang="pt-BR" sz="2200" dirty="0">
                <a:effectLst/>
                <a:latin typeface="Arial Narrow" panose="020B0606020202030204" pitchFamily="34" charset="0"/>
                <a:ea typeface="Calibri" panose="020F0502020204030204" pitchFamily="34" charset="0"/>
              </a:rPr>
              <a:t>6. Como podemos classificar as ondas quanto ao seu número de dimensões da propagação de energia?</a:t>
            </a:r>
            <a:endParaRPr lang="pt-BR" sz="2200" dirty="0">
              <a:effectLst/>
              <a:latin typeface="Calibri" panose="020F0502020204030204" pitchFamily="34" charset="0"/>
              <a:ea typeface="Calibri" panose="020F0502020204030204" pitchFamily="34" charset="0"/>
            </a:endParaRPr>
          </a:p>
          <a:p>
            <a:br>
              <a:rPr lang="pt-BR" sz="2200" dirty="0">
                <a:effectLst/>
                <a:latin typeface="Arial Narrow" panose="020B0606020202030204" pitchFamily="34" charset="0"/>
                <a:ea typeface="Calibri" panose="020F0502020204030204" pitchFamily="34" charset="0"/>
                <a:cs typeface="Calibri" panose="020F0502020204030204" pitchFamily="34" charset="0"/>
              </a:rPr>
            </a:br>
            <a:endParaRPr lang="pt-BR" sz="2200" dirty="0"/>
          </a:p>
        </p:txBody>
      </p:sp>
    </p:spTree>
    <p:extLst>
      <p:ext uri="{BB962C8B-B14F-4D97-AF65-F5344CB8AC3E}">
        <p14:creationId xmlns:p14="http://schemas.microsoft.com/office/powerpoint/2010/main" val="910360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332761F-F941-8BD7-7880-6BFE5714CD4B}"/>
              </a:ext>
            </a:extLst>
          </p:cNvPr>
          <p:cNvGraphicFramePr>
            <a:graphicFrameLocks noGrp="1"/>
          </p:cNvGraphicFramePr>
          <p:nvPr>
            <p:extLst>
              <p:ext uri="{D42A27DB-BD31-4B8C-83A1-F6EECF244321}">
                <p14:modId xmlns:p14="http://schemas.microsoft.com/office/powerpoint/2010/main" val="1041874010"/>
              </p:ext>
            </p:extLst>
          </p:nvPr>
        </p:nvGraphicFramePr>
        <p:xfrm>
          <a:off x="426128" y="612560"/>
          <a:ext cx="11434439" cy="390618"/>
        </p:xfrm>
        <a:graphic>
          <a:graphicData uri="http://schemas.openxmlformats.org/drawingml/2006/table">
            <a:tbl>
              <a:tblPr/>
              <a:tblGrid>
                <a:gridCol w="11434439">
                  <a:extLst>
                    <a:ext uri="{9D8B030D-6E8A-4147-A177-3AD203B41FA5}">
                      <a16:colId xmlns:a16="http://schemas.microsoft.com/office/drawing/2014/main" val="3296366687"/>
                    </a:ext>
                  </a:extLst>
                </a:gridCol>
              </a:tblGrid>
              <a:tr h="390618">
                <a:tc>
                  <a:txBody>
                    <a:bodyPr/>
                    <a:lstStyle/>
                    <a:p>
                      <a:pPr algn="ctr">
                        <a:lnSpc>
                          <a:spcPct val="115000"/>
                        </a:lnSpc>
                        <a:spcAft>
                          <a:spcPts val="800"/>
                        </a:spcAft>
                      </a:pPr>
                      <a:r>
                        <a:rPr lang="pt-BR" sz="2200" b="1" dirty="0">
                          <a:solidFill>
                            <a:srgbClr val="000000"/>
                          </a:solidFill>
                          <a:effectLst/>
                          <a:highlight>
                            <a:srgbClr val="D0CECE"/>
                          </a:highlight>
                          <a:latin typeface="Arial Narrow" panose="020B0606020202030204" pitchFamily="34" charset="0"/>
                          <a:ea typeface="Arial Narrow" panose="020B0606020202030204" pitchFamily="34" charset="0"/>
                          <a:cs typeface="Arial Narrow" panose="020B0606020202030204" pitchFamily="34" charset="0"/>
                        </a:rPr>
                        <a:t>AGOSTO / SEMANA 3</a:t>
                      </a:r>
                      <a:endParaRPr lang="pt-BR" sz="22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53267009"/>
                  </a:ext>
                </a:extLst>
              </a:tr>
            </a:tbl>
          </a:graphicData>
        </a:graphic>
      </p:graphicFrame>
      <p:sp>
        <p:nvSpPr>
          <p:cNvPr id="3" name="Rectangle 1">
            <a:extLst>
              <a:ext uri="{FF2B5EF4-FFF2-40B4-BE49-F238E27FC236}">
                <a16:creationId xmlns:a16="http://schemas.microsoft.com/office/drawing/2014/main" id="{C3072307-89F1-DA19-D8DF-9B90E53DE8E1}"/>
              </a:ext>
            </a:extLst>
          </p:cNvPr>
          <p:cNvSpPr>
            <a:spLocks noChangeArrowheads="1"/>
          </p:cNvSpPr>
          <p:nvPr/>
        </p:nvSpPr>
        <p:spPr bwMode="auto">
          <a:xfrm>
            <a:off x="2789592" y="39359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4343B68B-2AFB-EAFB-5792-119DEA592954}"/>
              </a:ext>
            </a:extLst>
          </p:cNvPr>
          <p:cNvSpPr txBox="1"/>
          <p:nvPr/>
        </p:nvSpPr>
        <p:spPr>
          <a:xfrm>
            <a:off x="426128" y="1118587"/>
            <a:ext cx="11434439" cy="4781502"/>
          </a:xfrm>
          <a:prstGeom prst="rect">
            <a:avLst/>
          </a:prstGeom>
          <a:noFill/>
        </p:spPr>
        <p:txBody>
          <a:bodyPr wrap="square">
            <a:spAutoFit/>
          </a:bodyPr>
          <a:lstStyle/>
          <a:p>
            <a:pPr algn="just">
              <a:lnSpc>
                <a:spcPct val="107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Leia o texto e, a seguir, responda o que se pede.</a:t>
            </a:r>
          </a:p>
          <a:p>
            <a:pPr algn="just">
              <a:lnSpc>
                <a:spcPct val="107000"/>
              </a:lnSpc>
              <a:spcAft>
                <a:spcPts val="800"/>
              </a:spcAft>
            </a:pP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ONDAS MECÂNICAS: SOM</a:t>
            </a:r>
            <a:endParaRPr lang="pt-BR" sz="22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O som é uma onda mecânica, tridimensional (propaga-se em todas as direções) e longitudinal (o tipo de vibração que gera é paralela à sua propagação). </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 As ondas sonoras podem sofrer os fenômenos ondulatórios da reflexão, refração, difração e interferência. Um exemplo de </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reflexão</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é o eco, que se caracteriza pela distinção entre o som produzido por uma fonte e o som refletido por um obstáculo. Como exemplo de </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refração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dessas ondas, podemos citar a ocorrência de algo parecido com as miragens. Em dias quentes, em virtude da mudança no índice de refração do ar próximo a superfícies muito quentes, o som sofre desvios – esse fenômeno é dificilmente percebido. </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15265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009FBD6-6D49-BD27-46D9-5F367E825F6F}"/>
              </a:ext>
            </a:extLst>
          </p:cNvPr>
          <p:cNvSpPr txBox="1"/>
          <p:nvPr/>
        </p:nvSpPr>
        <p:spPr>
          <a:xfrm>
            <a:off x="293298" y="500332"/>
            <a:ext cx="11533517" cy="2264723"/>
          </a:xfrm>
          <a:prstGeom prst="rect">
            <a:avLst/>
          </a:prstGeom>
          <a:noFill/>
        </p:spPr>
        <p:txBody>
          <a:bodyPr wrap="square">
            <a:spAutoFit/>
          </a:bodyPr>
          <a:lstStyle/>
          <a:p>
            <a:pPr indent="449580" algn="just">
              <a:lnSpc>
                <a:spcPct val="115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difração</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por sua vez, ocorre quando as ondas sonoras contornam obstáculos. Quando a porta de um ambiente está entreaberta, por exemplo, podemos ouvir o som produzido lá dentro. Finalmente, a </a:t>
            </a:r>
            <a:r>
              <a:rPr lang="pt-BR" sz="2200" i="1" dirty="0">
                <a:effectLst/>
                <a:latin typeface="Arial Narrow" panose="020B0606020202030204" pitchFamily="34" charset="0"/>
                <a:ea typeface="Calibri" panose="020F0502020204030204" pitchFamily="34" charset="0"/>
                <a:cs typeface="Times New Roman" panose="02020603050405020304" pitchFamily="18" charset="0"/>
              </a:rPr>
              <a:t>interferência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é um fenômeno decorrente do encontro de ondas sonoras produzidas por mais de uma fonte. Nesse contato, uma onda pode destruir a outra, a chamada interferência destrutiva, e gerar, mesmo em um ambiente barulhento, regiões de silêncio.</a:t>
            </a:r>
            <a:endParaRPr lang="pt-BR" sz="2200" dirty="0">
              <a:effectLst/>
              <a:latin typeface="Calibri" panose="020F0502020204030204" pitchFamily="34" charset="0"/>
              <a:ea typeface="Calibri" panose="020F0502020204030204" pitchFamily="34" charset="0"/>
            </a:endParaRPr>
          </a:p>
          <a:p>
            <a:pPr algn="r"/>
            <a:r>
              <a:rPr lang="pt-BR" sz="800" i="1"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800" i="1" u="sng" dirty="0">
                <a:effectLst/>
                <a:latin typeface="Arial Narrow" panose="020B0606020202030204" pitchFamily="34" charset="0"/>
                <a:ea typeface="Calibri" panose="020F0502020204030204" pitchFamily="34" charset="0"/>
                <a:cs typeface="Times New Roman" panose="02020603050405020304" pitchFamily="18" charset="0"/>
              </a:rPr>
              <a:t>https://brasilescola.uol.com.br/</a:t>
            </a:r>
            <a:r>
              <a:rPr lang="pt-BR" sz="800" i="1" u="sng" dirty="0" err="1">
                <a:effectLst/>
                <a:latin typeface="Arial Narrow" panose="020B0606020202030204" pitchFamily="34" charset="0"/>
                <a:ea typeface="Calibri" panose="020F0502020204030204" pitchFamily="34" charset="0"/>
                <a:cs typeface="Times New Roman" panose="02020603050405020304" pitchFamily="18" charset="0"/>
              </a:rPr>
              <a:t>fisica</a:t>
            </a:r>
            <a:r>
              <a:rPr lang="pt-BR" sz="800" i="1" u="sng" dirty="0">
                <a:effectLst/>
                <a:latin typeface="Arial Narrow" panose="020B0606020202030204" pitchFamily="34" charset="0"/>
                <a:ea typeface="Calibri" panose="020F0502020204030204" pitchFamily="34" charset="0"/>
                <a:cs typeface="Times New Roman" panose="02020603050405020304" pitchFamily="18" charset="0"/>
              </a:rPr>
              <a:t>/ondas-sonoras.htm</a:t>
            </a:r>
            <a:r>
              <a:rPr lang="pt-BR" sz="800" i="1" dirty="0">
                <a:effectLst/>
                <a:latin typeface="Arial Narrow" panose="020B0606020202030204" pitchFamily="34" charset="0"/>
                <a:ea typeface="Calibri" panose="020F0502020204030204" pitchFamily="34" charset="0"/>
                <a:cs typeface="Times New Roman" panose="02020603050405020304" pitchFamily="18" charset="0"/>
              </a:rPr>
              <a:t>. Acesso em 10 ago. 2023</a:t>
            </a:r>
            <a:endParaRPr lang="pt-BR" dirty="0"/>
          </a:p>
        </p:txBody>
      </p:sp>
      <p:sp>
        <p:nvSpPr>
          <p:cNvPr id="5" name="CaixaDeTexto 4">
            <a:extLst>
              <a:ext uri="{FF2B5EF4-FFF2-40B4-BE49-F238E27FC236}">
                <a16:creationId xmlns:a16="http://schemas.microsoft.com/office/drawing/2014/main" id="{BA725C98-EDFE-66D5-ECBF-C988229868AC}"/>
              </a:ext>
            </a:extLst>
          </p:cNvPr>
          <p:cNvSpPr txBox="1"/>
          <p:nvPr/>
        </p:nvSpPr>
        <p:spPr>
          <a:xfrm>
            <a:off x="365185" y="2942026"/>
            <a:ext cx="11533516" cy="3688189"/>
          </a:xfrm>
          <a:prstGeom prst="rect">
            <a:avLst/>
          </a:prstGeom>
          <a:noFill/>
        </p:spPr>
        <p:txBody>
          <a:bodyPr wrap="square">
            <a:spAutoFit/>
          </a:bodyPr>
          <a:lstStyle/>
          <a:p>
            <a:pPr algn="just">
              <a:lnSpc>
                <a:spcPct val="107000"/>
              </a:lnSpc>
              <a:spcAft>
                <a:spcPts val="800"/>
              </a:spcAft>
              <a:tabLst>
                <a:tab pos="90170" algn="l"/>
                <a:tab pos="180340" algn="l"/>
              </a:tabLst>
            </a:pPr>
            <a:r>
              <a:rPr lang="pt-BR" sz="2000" b="1" dirty="0">
                <a:effectLst/>
                <a:latin typeface="Arial Narrow" panose="020B0606020202030204" pitchFamily="34" charset="0"/>
                <a:ea typeface="Calibri" panose="020F0502020204030204" pitchFamily="34" charset="0"/>
              </a:rPr>
              <a:t>7</a:t>
            </a:r>
            <a:r>
              <a:rPr lang="pt-BR" sz="2000" dirty="0">
                <a:effectLst/>
                <a:latin typeface="Arial Narrow" panose="020B0606020202030204" pitchFamily="34" charset="0"/>
                <a:ea typeface="Calibri" panose="020F0502020204030204" pitchFamily="34" charset="0"/>
              </a:rPr>
              <a:t>. Ao contornar obstáculos as ondas sonoras estão sofrendo o fenômeno de </a:t>
            </a:r>
            <a:endParaRPr lang="pt-BR" sz="20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000" dirty="0">
                <a:effectLst/>
                <a:latin typeface="Arial Narrow" panose="020B0606020202030204" pitchFamily="34" charset="0"/>
                <a:ea typeface="Calibri" panose="020F0502020204030204" pitchFamily="34" charset="0"/>
              </a:rPr>
              <a:t> reflexão.    (B) difração.   (C) refração. (D) interferência.  </a:t>
            </a:r>
          </a:p>
          <a:p>
            <a:pPr lvl="0" algn="just">
              <a:lnSpc>
                <a:spcPct val="107000"/>
              </a:lnSpc>
              <a:tabLst>
                <a:tab pos="90170" algn="l"/>
                <a:tab pos="180340" algn="l"/>
              </a:tabLst>
            </a:pPr>
            <a:endParaRPr lang="pt-BR" sz="2000" dirty="0">
              <a:latin typeface="Calibri" panose="020F0502020204030204" pitchFamily="34" charset="0"/>
              <a:ea typeface="Calibri" panose="020F0502020204030204" pitchFamily="34" charset="0"/>
            </a:endParaRPr>
          </a:p>
          <a:p>
            <a:pPr lvl="0" algn="just">
              <a:lnSpc>
                <a:spcPct val="107000"/>
              </a:lnSpc>
              <a:tabLst>
                <a:tab pos="90170" algn="l"/>
                <a:tab pos="180340" algn="l"/>
              </a:tabLst>
            </a:pPr>
            <a:r>
              <a:rPr lang="pt-BR" sz="2000" b="1" dirty="0">
                <a:effectLst/>
                <a:latin typeface="Arial Narrow" panose="020B0606020202030204" pitchFamily="34" charset="0"/>
                <a:ea typeface="Calibri" panose="020F0502020204030204" pitchFamily="34" charset="0"/>
              </a:rPr>
              <a:t>8</a:t>
            </a:r>
            <a:r>
              <a:rPr lang="pt-BR" sz="2000" dirty="0">
                <a:effectLst/>
                <a:latin typeface="Arial Narrow" panose="020B0606020202030204" pitchFamily="34" charset="0"/>
                <a:ea typeface="Calibri" panose="020F0502020204030204" pitchFamily="34" charset="0"/>
              </a:rPr>
              <a:t>. Cite exemplos dos fenômenos de reflexão e refração presentes no texto.</a:t>
            </a:r>
          </a:p>
          <a:p>
            <a:pPr lvl="0" algn="just">
              <a:lnSpc>
                <a:spcPct val="107000"/>
              </a:lnSpc>
              <a:tabLst>
                <a:tab pos="90170" algn="l"/>
                <a:tab pos="180340" algn="l"/>
              </a:tabLst>
            </a:pPr>
            <a:endParaRPr lang="pt-BR" sz="2000" dirty="0">
              <a:effectLst/>
              <a:latin typeface="Calibri" panose="020F0502020204030204" pitchFamily="34" charset="0"/>
              <a:ea typeface="Calibri" panose="020F0502020204030204" pitchFamily="34" charset="0"/>
            </a:endParaRPr>
          </a:p>
          <a:p>
            <a:r>
              <a:rPr lang="pt-BR" sz="2000" b="1" dirty="0">
                <a:solidFill>
                  <a:srgbClr val="000000"/>
                </a:solidFill>
                <a:effectLst/>
                <a:highlight>
                  <a:srgbClr val="FFFFFF"/>
                </a:highlight>
                <a:latin typeface="Arial Narrow" panose="020B0606020202030204" pitchFamily="34" charset="0"/>
                <a:ea typeface="Arial Narrow" panose="020B0606020202030204" pitchFamily="34" charset="0"/>
                <a:cs typeface="Arial Narrow" panose="020B0606020202030204" pitchFamily="34" charset="0"/>
              </a:rPr>
              <a:t>9</a:t>
            </a:r>
            <a:r>
              <a:rPr lang="pt-BR" sz="2000" dirty="0">
                <a:solidFill>
                  <a:srgbClr val="000000"/>
                </a:solidFill>
                <a:effectLst/>
                <a:highlight>
                  <a:srgbClr val="FFFFFF"/>
                </a:highlight>
                <a:latin typeface="Arial Narrow" panose="020B0606020202030204" pitchFamily="34" charset="0"/>
                <a:ea typeface="Arial Narrow" panose="020B0606020202030204" pitchFamily="34" charset="0"/>
                <a:cs typeface="Arial Narrow" panose="020B0606020202030204" pitchFamily="34" charset="0"/>
              </a:rPr>
              <a:t>.</a:t>
            </a:r>
            <a:r>
              <a:rPr lang="pt-BR" sz="2000" dirty="0">
                <a:solidFill>
                  <a:srgbClr val="000000"/>
                </a:solidFill>
                <a:effectLst/>
                <a:highlight>
                  <a:srgbClr val="FFFFFF"/>
                </a:highlight>
                <a:latin typeface="Arial Narrow" panose="020B0606020202030204" pitchFamily="34" charset="0"/>
                <a:ea typeface="Times New Roman" panose="02020603050405020304" pitchFamily="18" charset="0"/>
              </a:rPr>
              <a:t> O som é uma onda do tipo mecânica e isso significa que, as ondas sonoras precisam de um meio de propagação. Por isso, elas não se propagam </a:t>
            </a:r>
            <a:endParaRPr lang="pt-BR" sz="2000" dirty="0">
              <a:effectLst/>
              <a:highlight>
                <a:srgbClr val="FFFFFF"/>
              </a:highlight>
              <a:latin typeface="Times New Roman" panose="02020603050405020304" pitchFamily="18" charset="0"/>
              <a:ea typeface="Times New Roman" panose="02020603050405020304" pitchFamily="18" charset="0"/>
            </a:endParaRPr>
          </a:p>
          <a:p>
            <a:r>
              <a:rPr lang="pt-BR" sz="2000" dirty="0">
                <a:solidFill>
                  <a:srgbClr val="000000"/>
                </a:solidFill>
                <a:effectLst/>
                <a:highlight>
                  <a:srgbClr val="FFFFFF"/>
                </a:highlight>
                <a:latin typeface="Arial Narrow" panose="020B0606020202030204" pitchFamily="34" charset="0"/>
                <a:ea typeface="Times New Roman" panose="02020603050405020304" pitchFamily="18" charset="0"/>
              </a:rPr>
              <a:t>(A) nos meios metálicos.</a:t>
            </a:r>
            <a:endParaRPr lang="pt-BR" sz="2000" dirty="0">
              <a:effectLst/>
              <a:highlight>
                <a:srgbClr val="FFFFFF"/>
              </a:highlight>
              <a:latin typeface="Times New Roman" panose="02020603050405020304" pitchFamily="18" charset="0"/>
              <a:ea typeface="Times New Roman" panose="02020603050405020304" pitchFamily="18" charset="0"/>
            </a:endParaRPr>
          </a:p>
          <a:p>
            <a:r>
              <a:rPr lang="pt-BR" sz="2000" dirty="0">
                <a:solidFill>
                  <a:srgbClr val="000000"/>
                </a:solidFill>
                <a:effectLst/>
                <a:highlight>
                  <a:srgbClr val="FFFFFF"/>
                </a:highlight>
                <a:latin typeface="Arial Narrow" panose="020B0606020202030204" pitchFamily="34" charset="0"/>
                <a:ea typeface="Times New Roman" panose="02020603050405020304" pitchFamily="18" charset="0"/>
              </a:rPr>
              <a:t>(B) na atmosfera.</a:t>
            </a:r>
            <a:endParaRPr lang="pt-BR" sz="2000" dirty="0">
              <a:effectLst/>
              <a:highlight>
                <a:srgbClr val="FFFFFF"/>
              </a:highlight>
              <a:latin typeface="Times New Roman" panose="02020603050405020304" pitchFamily="18" charset="0"/>
              <a:ea typeface="Times New Roman" panose="02020603050405020304" pitchFamily="18" charset="0"/>
            </a:endParaRPr>
          </a:p>
          <a:p>
            <a:r>
              <a:rPr lang="pt-BR" sz="2000" dirty="0">
                <a:solidFill>
                  <a:srgbClr val="000000"/>
                </a:solidFill>
                <a:effectLst/>
                <a:highlight>
                  <a:srgbClr val="FFFFFF"/>
                </a:highlight>
                <a:latin typeface="Arial Narrow" panose="020B0606020202030204" pitchFamily="34" charset="0"/>
                <a:ea typeface="Times New Roman" panose="02020603050405020304" pitchFamily="18" charset="0"/>
              </a:rPr>
              <a:t>(C) no vácuo. </a:t>
            </a:r>
            <a:endParaRPr lang="pt-BR" sz="2000" dirty="0">
              <a:effectLst/>
              <a:highlight>
                <a:srgbClr val="FFFFFF"/>
              </a:highlight>
              <a:latin typeface="Times New Roman" panose="02020603050405020304" pitchFamily="18" charset="0"/>
              <a:ea typeface="Times New Roman" panose="02020603050405020304" pitchFamily="18" charset="0"/>
            </a:endParaRPr>
          </a:p>
          <a:p>
            <a:r>
              <a:rPr lang="pt-BR" sz="2000" dirty="0">
                <a:effectLst/>
                <a:latin typeface="Arial Narrow" panose="020B0606020202030204" pitchFamily="34" charset="0"/>
                <a:ea typeface="Calibri" panose="020F0502020204030204" pitchFamily="34" charset="0"/>
                <a:cs typeface="Calibri" panose="020F0502020204030204" pitchFamily="34" charset="0"/>
              </a:rPr>
              <a:t>(D) na água</a:t>
            </a:r>
            <a:endParaRPr lang="pt-BR" sz="2000" dirty="0"/>
          </a:p>
        </p:txBody>
      </p:sp>
    </p:spTree>
    <p:extLst>
      <p:ext uri="{BB962C8B-B14F-4D97-AF65-F5344CB8AC3E}">
        <p14:creationId xmlns:p14="http://schemas.microsoft.com/office/powerpoint/2010/main" val="3945667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B64583C-DF81-C80C-2ECF-BB1B7D410E4F}"/>
              </a:ext>
            </a:extLst>
          </p:cNvPr>
          <p:cNvSpPr txBox="1"/>
          <p:nvPr/>
        </p:nvSpPr>
        <p:spPr>
          <a:xfrm>
            <a:off x="232913" y="621102"/>
            <a:ext cx="11542143" cy="1885196"/>
          </a:xfrm>
          <a:prstGeom prst="rect">
            <a:avLst/>
          </a:prstGeom>
          <a:noFill/>
        </p:spPr>
        <p:txBody>
          <a:bodyPr wrap="square">
            <a:spAutoFit/>
          </a:bodyPr>
          <a:lstStyle/>
          <a:p>
            <a:pPr marL="457200" algn="just">
              <a:lnSpc>
                <a:spcPct val="107000"/>
              </a:lnSpc>
              <a:tabLst>
                <a:tab pos="90170" algn="l"/>
                <a:tab pos="180340" algn="l"/>
              </a:tabLst>
            </a:pPr>
            <a:r>
              <a:rPr lang="pt-BR" sz="2200" b="1" dirty="0">
                <a:effectLst/>
                <a:latin typeface="Arial Narrow" panose="020B0606020202030204" pitchFamily="34" charset="0"/>
                <a:ea typeface="Calibri" panose="020F0502020204030204" pitchFamily="34" charset="0"/>
              </a:rPr>
              <a:t>10</a:t>
            </a:r>
            <a:r>
              <a:rPr lang="pt-BR" sz="2200" dirty="0">
                <a:effectLst/>
                <a:latin typeface="Arial Narrow" panose="020B0606020202030204" pitchFamily="34" charset="0"/>
                <a:ea typeface="Calibri" panose="020F0502020204030204" pitchFamily="34" charset="0"/>
              </a:rPr>
              <a:t>. Uma onda sonora pode vir de várias fontes, como um carro freando ou acelerando, um pássaro cantando, um apito de um trem e entre muitos outros exemplos do nosso cotidiano.</a:t>
            </a:r>
            <a:r>
              <a:rPr lang="pt-BR" sz="2200" dirty="0">
                <a:solidFill>
                  <a:srgbClr val="333333"/>
                </a:solidFill>
                <a:effectLst/>
                <a:highlight>
                  <a:srgbClr val="FFFFFF"/>
                </a:highlight>
                <a:latin typeface="Roboto Slab" pitchFamily="2"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Assim como a luz, o som também possui um espectro sonoro, ou seja, é o conjunto de todos os sons audíveis e não audíveis por nós, seres humanos. </a:t>
            </a:r>
            <a:endParaRPr lang="pt-BR" sz="2200" dirty="0">
              <a:effectLst/>
              <a:latin typeface="Calibri" panose="020F0502020204030204" pitchFamily="34" charset="0"/>
              <a:ea typeface="Calibri" panose="020F0502020204030204" pitchFamily="34" charset="0"/>
            </a:endParaRPr>
          </a:p>
          <a:p>
            <a:pPr marL="457200" algn="just">
              <a:lnSpc>
                <a:spcPct val="107000"/>
              </a:lnSpc>
              <a:spcAft>
                <a:spcPts val="800"/>
              </a:spcAft>
              <a:tabLst>
                <a:tab pos="90170" algn="l"/>
                <a:tab pos="180340" algn="l"/>
              </a:tabLst>
            </a:pPr>
            <a:r>
              <a:rPr lang="pt-BR" sz="2200" dirty="0">
                <a:effectLst/>
                <a:latin typeface="Arial Narrow" panose="020B0606020202030204" pitchFamily="34" charset="0"/>
                <a:ea typeface="Calibri" panose="020F0502020204030204" pitchFamily="34" charset="0"/>
              </a:rPr>
              <a:t>Observe:</a:t>
            </a:r>
            <a:endParaRPr lang="pt-BR" sz="22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817E959C-BF53-BA0D-C98C-3BEA35A2FDBE}"/>
              </a:ext>
            </a:extLst>
          </p:cNvPr>
          <p:cNvPicPr>
            <a:picLocks noChangeAspect="1"/>
          </p:cNvPicPr>
          <p:nvPr/>
        </p:nvPicPr>
        <p:blipFill>
          <a:blip r:embed="rId2"/>
          <a:stretch>
            <a:fillRect/>
          </a:stretch>
        </p:blipFill>
        <p:spPr>
          <a:xfrm>
            <a:off x="2268866" y="2402457"/>
            <a:ext cx="7654267" cy="3537537"/>
          </a:xfrm>
          <a:prstGeom prst="rect">
            <a:avLst/>
          </a:prstGeom>
        </p:spPr>
      </p:pic>
      <p:sp>
        <p:nvSpPr>
          <p:cNvPr id="7" name="CaixaDeTexto 6">
            <a:extLst>
              <a:ext uri="{FF2B5EF4-FFF2-40B4-BE49-F238E27FC236}">
                <a16:creationId xmlns:a16="http://schemas.microsoft.com/office/drawing/2014/main" id="{B15696F1-2BE9-2099-B1B7-3C171E2E3F7C}"/>
              </a:ext>
            </a:extLst>
          </p:cNvPr>
          <p:cNvSpPr txBox="1"/>
          <p:nvPr/>
        </p:nvSpPr>
        <p:spPr>
          <a:xfrm>
            <a:off x="534838" y="3429000"/>
            <a:ext cx="10998679" cy="3166251"/>
          </a:xfrm>
          <a:prstGeom prst="rect">
            <a:avLst/>
          </a:prstGeom>
          <a:noFill/>
        </p:spPr>
        <p:txBody>
          <a:bodyPr wrap="square">
            <a:spAutoFit/>
          </a:bodyPr>
          <a:lstStyle/>
          <a:p>
            <a:pPr algn="just">
              <a:lnSpc>
                <a:spcPct val="107000"/>
              </a:lnSpc>
              <a:spcAft>
                <a:spcPts val="800"/>
              </a:spcAft>
            </a:pPr>
            <a:endParaRPr lang="pt-BR" sz="1800" dirty="0">
              <a:effectLst/>
              <a:latin typeface="Arial Narrow" panose="020B0606020202030204" pitchFamily="34" charset="0"/>
              <a:ea typeface="Calibri" panose="020F0502020204030204" pitchFamily="34" charset="0"/>
            </a:endParaRPr>
          </a:p>
          <a:p>
            <a:pPr algn="just">
              <a:lnSpc>
                <a:spcPct val="107000"/>
              </a:lnSpc>
              <a:spcAft>
                <a:spcPts val="800"/>
              </a:spcAft>
            </a:pPr>
            <a:endParaRPr lang="pt-BR" dirty="0">
              <a:latin typeface="Arial Narrow" panose="020B0606020202030204" pitchFamily="34" charset="0"/>
              <a:ea typeface="Calibri" panose="020F0502020204030204" pitchFamily="34" charset="0"/>
            </a:endParaRPr>
          </a:p>
          <a:p>
            <a:pPr algn="just">
              <a:lnSpc>
                <a:spcPct val="107000"/>
              </a:lnSpc>
              <a:spcAft>
                <a:spcPts val="800"/>
              </a:spcAft>
            </a:pPr>
            <a:endParaRPr lang="pt-BR" sz="1800" dirty="0">
              <a:effectLst/>
              <a:latin typeface="Arial Narrow" panose="020B0606020202030204" pitchFamily="34" charset="0"/>
              <a:ea typeface="Calibri" panose="020F0502020204030204" pitchFamily="34" charset="0"/>
            </a:endParaRPr>
          </a:p>
          <a:p>
            <a:pPr algn="just">
              <a:lnSpc>
                <a:spcPct val="107000"/>
              </a:lnSpc>
              <a:spcAft>
                <a:spcPts val="800"/>
              </a:spcAft>
            </a:pPr>
            <a:endParaRPr lang="pt-BR" dirty="0">
              <a:latin typeface="Arial Narrow" panose="020B0606020202030204" pitchFamily="34" charset="0"/>
              <a:ea typeface="Calibri" panose="020F0502020204030204" pitchFamily="34" charset="0"/>
            </a:endParaRPr>
          </a:p>
          <a:p>
            <a:pPr algn="just">
              <a:lnSpc>
                <a:spcPct val="107000"/>
              </a:lnSpc>
              <a:spcAft>
                <a:spcPts val="800"/>
              </a:spcAft>
            </a:pPr>
            <a:endParaRPr lang="pt-BR" sz="1800" dirty="0">
              <a:effectLst/>
              <a:latin typeface="Arial Narrow" panose="020B0606020202030204" pitchFamily="34" charset="0"/>
              <a:ea typeface="Calibri" panose="020F0502020204030204" pitchFamily="34" charset="0"/>
            </a:endParaRPr>
          </a:p>
          <a:p>
            <a:pPr algn="just">
              <a:lnSpc>
                <a:spcPct val="107000"/>
              </a:lnSpc>
              <a:spcAft>
                <a:spcPts val="800"/>
              </a:spcAft>
            </a:pPr>
            <a:endParaRPr lang="pt-BR" dirty="0">
              <a:latin typeface="Arial Narrow" panose="020B0606020202030204" pitchFamily="34" charset="0"/>
              <a:ea typeface="Calibri" panose="020F0502020204030204" pitchFamily="34" charset="0"/>
            </a:endParaRPr>
          </a:p>
          <a:p>
            <a:pPr algn="just">
              <a:lnSpc>
                <a:spcPct val="107000"/>
              </a:lnSpc>
              <a:spcAft>
                <a:spcPts val="800"/>
              </a:spcAft>
            </a:pPr>
            <a:endParaRPr lang="pt-BR" sz="18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Calibri" panose="020F0502020204030204" pitchFamily="34" charset="0"/>
              </a:rPr>
              <a:t>De acordo com o infográfico qual a diferença (em Hz) entre a frequência ouvida por gatos e os seres humanos? </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71058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3EFAB0-ADE9-FE79-6B7E-28F8E33FF59A}"/>
              </a:ext>
            </a:extLst>
          </p:cNvPr>
          <p:cNvSpPr txBox="1"/>
          <p:nvPr/>
        </p:nvSpPr>
        <p:spPr>
          <a:xfrm>
            <a:off x="390617" y="807868"/>
            <a:ext cx="11486073" cy="2308324"/>
          </a:xfrm>
          <a:prstGeom prst="rect">
            <a:avLst/>
          </a:prstGeom>
          <a:noFill/>
        </p:spPr>
        <p:txBody>
          <a:bodyPr wrap="square">
            <a:spAutoFit/>
          </a:bodyPr>
          <a:lstStyle/>
          <a:p>
            <a:pPr algn="just"/>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11</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Calibri" panose="020F0502020204030204" pitchFamily="34" charset="0"/>
              </a:rPr>
              <a:t>Se uma pessoa colocar uma concha no ouvido, ouvirá “o som do mar”, como muitos dizem. Isto talvez sugira que as conchas podem ser dispositivos de gravação naturais. Na verdade, esse som é produzido por um orifício próximo ao ouvido, a nossa própria  mão dobrada também pode produzir um barulho se colocada no ouvido.</a:t>
            </a:r>
          </a:p>
          <a:p>
            <a:r>
              <a:rPr lang="pt-BR" sz="2400" dirty="0">
                <a:solidFill>
                  <a:srgbClr val="000000"/>
                </a:solidFill>
                <a:effectLst/>
                <a:highlight>
                  <a:srgbClr val="FFFFFF"/>
                </a:highlight>
                <a:latin typeface="Arial Narrow" panose="020B0606020202030204" pitchFamily="34" charset="0"/>
                <a:ea typeface="Calibri" panose="020F0502020204030204" pitchFamily="34" charset="0"/>
                <a:cs typeface="Calibri" panose="020F0502020204030204" pitchFamily="34" charset="0"/>
              </a:rPr>
              <a:t>Pesquise qual a verdadeira origem deste som?</a:t>
            </a:r>
            <a:r>
              <a:rPr lang="pt-BR" sz="24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a:t>
            </a:r>
            <a:br>
              <a:rPr lang="pt-BR" sz="24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br>
            <a:endParaRPr lang="pt-BR" sz="2400" dirty="0"/>
          </a:p>
        </p:txBody>
      </p:sp>
      <p:sp>
        <p:nvSpPr>
          <p:cNvPr id="5" name="Rectangle 1">
            <a:extLst>
              <a:ext uri="{FF2B5EF4-FFF2-40B4-BE49-F238E27FC236}">
                <a16:creationId xmlns:a16="http://schemas.microsoft.com/office/drawing/2014/main" id="{AE40D5D4-8B0F-6A6E-91BF-14E21C853152}"/>
              </a:ext>
            </a:extLst>
          </p:cNvPr>
          <p:cNvSpPr>
            <a:spLocks noChangeArrowheads="1"/>
          </p:cNvSpPr>
          <p:nvPr/>
        </p:nvSpPr>
        <p:spPr bwMode="auto">
          <a:xfrm>
            <a:off x="2900308" y="302863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485658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E26EC7-2695-5E33-974D-370ED355C49F}"/>
              </a:ext>
            </a:extLst>
          </p:cNvPr>
          <p:cNvGraphicFramePr>
            <a:graphicFrameLocks noGrp="1"/>
          </p:cNvGraphicFramePr>
          <p:nvPr>
            <p:extLst>
              <p:ext uri="{D42A27DB-BD31-4B8C-83A1-F6EECF244321}">
                <p14:modId xmlns:p14="http://schemas.microsoft.com/office/powerpoint/2010/main" val="1259647512"/>
              </p:ext>
            </p:extLst>
          </p:nvPr>
        </p:nvGraphicFramePr>
        <p:xfrm>
          <a:off x="353682" y="659360"/>
          <a:ext cx="11297431" cy="393129"/>
        </p:xfrm>
        <a:graphic>
          <a:graphicData uri="http://schemas.openxmlformats.org/drawingml/2006/table">
            <a:tbl>
              <a:tblPr/>
              <a:tblGrid>
                <a:gridCol w="11297431">
                  <a:extLst>
                    <a:ext uri="{9D8B030D-6E8A-4147-A177-3AD203B41FA5}">
                      <a16:colId xmlns:a16="http://schemas.microsoft.com/office/drawing/2014/main" val="1036699348"/>
                    </a:ext>
                  </a:extLst>
                </a:gridCol>
              </a:tblGrid>
              <a:tr h="380891">
                <a:tc>
                  <a:txBody>
                    <a:bodyPr/>
                    <a:lstStyle/>
                    <a:p>
                      <a:pPr algn="ctr">
                        <a:lnSpc>
                          <a:spcPct val="115000"/>
                        </a:lnSpc>
                        <a:spcAft>
                          <a:spcPts val="800"/>
                        </a:spcAft>
                      </a:pPr>
                      <a:r>
                        <a:rPr lang="pt-BR" sz="2400" b="1" dirty="0">
                          <a:solidFill>
                            <a:srgbClr val="000000"/>
                          </a:solidFill>
                          <a:effectLst/>
                          <a:highlight>
                            <a:srgbClr val="D0CECE"/>
                          </a:highlight>
                          <a:latin typeface="Arial Narrow" panose="020B0606020202030204" pitchFamily="34" charset="0"/>
                          <a:ea typeface="Arial Narrow" panose="020B0606020202030204" pitchFamily="34" charset="0"/>
                          <a:cs typeface="Arial Narrow" panose="020B0606020202030204" pitchFamily="34" charset="0"/>
                        </a:rPr>
                        <a:t>AGOSTO / SEMANA 4 </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999832673"/>
                  </a:ext>
                </a:extLst>
              </a:tr>
            </a:tbl>
          </a:graphicData>
        </a:graphic>
      </p:graphicFrame>
      <p:sp>
        <p:nvSpPr>
          <p:cNvPr id="4" name="CaixaDeTexto 3">
            <a:extLst>
              <a:ext uri="{FF2B5EF4-FFF2-40B4-BE49-F238E27FC236}">
                <a16:creationId xmlns:a16="http://schemas.microsoft.com/office/drawing/2014/main" id="{3323A30F-82C7-34CE-177B-E93ECC0D81F6}"/>
              </a:ext>
            </a:extLst>
          </p:cNvPr>
          <p:cNvSpPr txBox="1"/>
          <p:nvPr/>
        </p:nvSpPr>
        <p:spPr>
          <a:xfrm>
            <a:off x="267419" y="1052490"/>
            <a:ext cx="11424746" cy="1405513"/>
          </a:xfrm>
          <a:prstGeom prst="rect">
            <a:avLst/>
          </a:prstGeom>
          <a:noFill/>
        </p:spPr>
        <p:txBody>
          <a:bodyPr wrap="square">
            <a:spAutoFit/>
          </a:bodyPr>
          <a:lstStyle/>
          <a:p>
            <a:pPr algn="just">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III</a:t>
            </a:r>
          </a:p>
          <a:p>
            <a:pPr algn="just">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O que são ondas eletromagnéticas</a:t>
            </a:r>
            <a:endParaRPr lang="pt-BR" sz="2400" dirty="0">
              <a:effectLst/>
              <a:latin typeface="Calibri" panose="020F0502020204030204" pitchFamily="34" charset="0"/>
              <a:ea typeface="Calibri" panose="020F0502020204030204" pitchFamily="34" charset="0"/>
            </a:endParaRPr>
          </a:p>
        </p:txBody>
      </p:sp>
      <p:pic>
        <p:nvPicPr>
          <p:cNvPr id="5" name="Imagem 4" descr="ondas eletromagnéticas">
            <a:extLst>
              <a:ext uri="{FF2B5EF4-FFF2-40B4-BE49-F238E27FC236}">
                <a16:creationId xmlns:a16="http://schemas.microsoft.com/office/drawing/2014/main" id="{9A6407A9-598B-A09C-1060-3672631A76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901" y="2458003"/>
            <a:ext cx="4612548" cy="2752352"/>
          </a:xfrm>
          <a:prstGeom prst="rect">
            <a:avLst/>
          </a:prstGeom>
          <a:noFill/>
        </p:spPr>
      </p:pic>
      <p:sp>
        <p:nvSpPr>
          <p:cNvPr id="7" name="CaixaDeTexto 6">
            <a:extLst>
              <a:ext uri="{FF2B5EF4-FFF2-40B4-BE49-F238E27FC236}">
                <a16:creationId xmlns:a16="http://schemas.microsoft.com/office/drawing/2014/main" id="{44FB878E-C1B3-9FF5-6176-A1E448E4C4C7}"/>
              </a:ext>
            </a:extLst>
          </p:cNvPr>
          <p:cNvSpPr txBox="1"/>
          <p:nvPr/>
        </p:nvSpPr>
        <p:spPr>
          <a:xfrm>
            <a:off x="353682" y="3108462"/>
            <a:ext cx="11554539" cy="3416320"/>
          </a:xfrm>
          <a:prstGeom prst="rect">
            <a:avLst/>
          </a:prstGeom>
          <a:noFill/>
        </p:spPr>
        <p:txBody>
          <a:bodyPr wrap="square">
            <a:spAutoFit/>
          </a:bodyPr>
          <a:lstStyle/>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pPr algn="just"/>
            <a:endParaRPr lang="pt-BR" sz="2400"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As ondas eletromagnéticas são aquelas que surgem em decorrência da oscilação simultânea de campos elétricos e campos magnéticos. As ondas originárias de cada campo se movimentam perpendicularmente umas às outras.</a:t>
            </a:r>
            <a:endParaRPr lang="pt-BR" sz="2400" dirty="0"/>
          </a:p>
        </p:txBody>
      </p:sp>
    </p:spTree>
    <p:extLst>
      <p:ext uri="{BB962C8B-B14F-4D97-AF65-F5344CB8AC3E}">
        <p14:creationId xmlns:p14="http://schemas.microsoft.com/office/powerpoint/2010/main" val="1228540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7E4524-3FFC-6559-9466-7043BCE79F84}"/>
              </a:ext>
            </a:extLst>
          </p:cNvPr>
          <p:cNvSpPr txBox="1"/>
          <p:nvPr/>
        </p:nvSpPr>
        <p:spPr>
          <a:xfrm>
            <a:off x="283779" y="630622"/>
            <a:ext cx="11529849" cy="914161"/>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Imagem 1: Na imagem vemos a interação das ondas provenientes do campo magnético (em azul) com as do campo elétrico (em vermelho).</a:t>
            </a:r>
            <a:endParaRPr lang="pt-BR" sz="24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451A09DD-91E3-7B48-8ACC-AE12766905F0}"/>
              </a:ext>
            </a:extLst>
          </p:cNvPr>
          <p:cNvSpPr txBox="1"/>
          <p:nvPr/>
        </p:nvSpPr>
        <p:spPr>
          <a:xfrm>
            <a:off x="283779" y="1544783"/>
            <a:ext cx="11645461" cy="5187830"/>
          </a:xfrm>
          <a:prstGeom prst="rect">
            <a:avLst/>
          </a:prstGeom>
          <a:noFill/>
        </p:spPr>
        <p:txBody>
          <a:bodyPr wrap="square">
            <a:spAutoFit/>
          </a:bodyPr>
          <a:lstStyle/>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Como você viu acima, essas ondas não necessitam de um meio para se propagar. Portanto, se propagam no vácuo. O conjunto de todos os tipos de ondas eletromagnéticas recebe o nome de radiação eletromagnética. Podemos dizer que a radiação eletromagnética é uma das maneiras de a energia viajar pelo espaço.</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O calor de uma fogueira, a luz que recebemos do sol, os famosos raios-x e a energia liberada pelo micro-ondas para aquecer alimentos são formas de radiação eletromagnéticas. Podem parecer diferentes, porém todas possuem as mesmas propriedades.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Classificação das ondas eletromagnéticas</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As ondas eletromagnéticas são classificadas de acordo com seus comprimentos de onda e frequências. Essa classificação recebe o nome de espectro eletromagnético. A seguir, você verá uma figura com todos os tipos de ondas eletromagnéticas que existem.</a:t>
            </a:r>
            <a:endParaRPr lang="pt-BR" sz="2200" dirty="0">
              <a:effectLst/>
              <a:latin typeface="Calibri" panose="020F0502020204030204" pitchFamily="34" charset="0"/>
              <a:ea typeface="Calibri" panose="020F0502020204030204" pitchFamily="34" charset="0"/>
            </a:endParaRPr>
          </a:p>
          <a:p>
            <a:pPr algn="just">
              <a:lnSpc>
                <a:spcPct val="115000"/>
              </a:lnSpc>
              <a:spcAft>
                <a:spcPts val="800"/>
              </a:spcAft>
            </a:pPr>
            <a:endParaRPr lang="pt-BR" dirty="0"/>
          </a:p>
        </p:txBody>
      </p:sp>
    </p:spTree>
    <p:extLst>
      <p:ext uri="{BB962C8B-B14F-4D97-AF65-F5344CB8AC3E}">
        <p14:creationId xmlns:p14="http://schemas.microsoft.com/office/powerpoint/2010/main" val="115319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51A09DD-91E3-7B48-8ACC-AE12766905F0}"/>
              </a:ext>
            </a:extLst>
          </p:cNvPr>
          <p:cNvSpPr txBox="1"/>
          <p:nvPr/>
        </p:nvSpPr>
        <p:spPr>
          <a:xfrm>
            <a:off x="315311" y="683172"/>
            <a:ext cx="11613930" cy="3637919"/>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Como você pode observar, a luz compreende uma pequena parte do espectro de radiação que existe. À direita dela, temos energia de comprimento de ondas maiores, pois suas frequências são baixas. E, à esquerda, temos energia de comprimentos de ondas menores, pois suas frequências são altas.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Ao todo, temos sete tipos de ondas eletromagnéticas: ondas de rádio, micro-ondas, infravermelho, luz visível, raios ultravioleta, raios-x e raios gama. Enquanto os raios gama possuem a frequência mais alta e comprimento de ondas minúsculo, as ondas de rádio, que estão no outro extremo, possuem frequência muito baixa e comprimento de onda muito maior.</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a:p>
            <a:pPr algn="r"/>
            <a:r>
              <a:rPr lang="pt-BR" sz="800" dirty="0">
                <a:effectLst/>
                <a:latin typeface="Arial Narrow" panose="020B0606020202030204" pitchFamily="34" charset="0"/>
                <a:ea typeface="Calibri" panose="020F0502020204030204" pitchFamily="34" charset="0"/>
                <a:cs typeface="Times New Roman" panose="02020603050405020304" pitchFamily="18" charset="0"/>
              </a:rPr>
              <a:t>Disponível em: https://www.todamateria.com.br/ondas-</a:t>
            </a:r>
            <a:r>
              <a:rPr lang="pt-BR" sz="800" dirty="0" err="1">
                <a:effectLst/>
                <a:latin typeface="Arial Narrow" panose="020B0606020202030204" pitchFamily="34" charset="0"/>
                <a:ea typeface="Calibri" panose="020F0502020204030204" pitchFamily="34" charset="0"/>
                <a:cs typeface="Times New Roman" panose="02020603050405020304" pitchFamily="18" charset="0"/>
              </a:rPr>
              <a:t>eletromagneticas</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a:t>
            </a:r>
            <a:r>
              <a:rPr lang="pt-BR" sz="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Acesso em: 10 maio 2023</a:t>
            </a:r>
            <a:endParaRPr lang="pt-BR" dirty="0"/>
          </a:p>
        </p:txBody>
      </p:sp>
      <p:sp>
        <p:nvSpPr>
          <p:cNvPr id="7" name="CaixaDeTexto 6">
            <a:extLst>
              <a:ext uri="{FF2B5EF4-FFF2-40B4-BE49-F238E27FC236}">
                <a16:creationId xmlns:a16="http://schemas.microsoft.com/office/drawing/2014/main" id="{9E7C75CC-7744-90FF-64C9-5CD99D3BCF12}"/>
              </a:ext>
            </a:extLst>
          </p:cNvPr>
          <p:cNvSpPr txBox="1"/>
          <p:nvPr/>
        </p:nvSpPr>
        <p:spPr>
          <a:xfrm>
            <a:off x="399393" y="3352800"/>
            <a:ext cx="11477296" cy="1752724"/>
          </a:xfrm>
          <a:prstGeom prst="rect">
            <a:avLst/>
          </a:prstGeom>
          <a:noFill/>
        </p:spPr>
        <p:txBody>
          <a:bodyPr wrap="square">
            <a:spAutoFit/>
          </a:bodyPr>
          <a:lstStyle/>
          <a:p>
            <a:pPr>
              <a:lnSpc>
                <a:spcPct val="115000"/>
              </a:lnSpc>
              <a:spcAft>
                <a:spcPts val="800"/>
              </a:spcAft>
            </a:pP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b="1"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 acordo com o texto III, como são classificadas as ondas eletromagnéticas?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85980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239CB41-8E8D-E59C-3199-9CFD4440ECAA}"/>
              </a:ext>
            </a:extLst>
          </p:cNvPr>
          <p:cNvSpPr txBox="1"/>
          <p:nvPr/>
        </p:nvSpPr>
        <p:spPr>
          <a:xfrm>
            <a:off x="409903" y="588579"/>
            <a:ext cx="11382704" cy="1755417"/>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As ondas de radiação eletromagnética são uma junção de campo magnético com campo elétrico que se propaga no vácuo transportando energia. A radiação X ou raio X é uma forma de radiação eletromagnética ionizante de alta energia. </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as imagens, a seguir</a:t>
            </a:r>
            <a:endParaRPr lang="pt-BR" sz="2400" dirty="0">
              <a:effectLst/>
              <a:latin typeface="Calibri" panose="020F0502020204030204" pitchFamily="34" charset="0"/>
              <a:ea typeface="Calibri" panose="020F0502020204030204" pitchFamily="34" charset="0"/>
            </a:endParaRPr>
          </a:p>
        </p:txBody>
      </p:sp>
      <p:pic>
        <p:nvPicPr>
          <p:cNvPr id="4" name="Imagem 3" descr="Uma imagem contendo janela, foto, pequeno, velho&#10;&#10;Descrição gerada automaticamente">
            <a:extLst>
              <a:ext uri="{FF2B5EF4-FFF2-40B4-BE49-F238E27FC236}">
                <a16:creationId xmlns:a16="http://schemas.microsoft.com/office/drawing/2014/main" id="{FFD952E2-FD50-D2D9-6F08-014251890F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5776" y="2598560"/>
            <a:ext cx="4507493" cy="2982850"/>
          </a:xfrm>
          <a:prstGeom prst="rect">
            <a:avLst/>
          </a:prstGeom>
          <a:noFill/>
          <a:ln>
            <a:noFill/>
          </a:ln>
        </p:spPr>
      </p:pic>
      <p:sp>
        <p:nvSpPr>
          <p:cNvPr id="6" name="CaixaDeTexto 5">
            <a:extLst>
              <a:ext uri="{FF2B5EF4-FFF2-40B4-BE49-F238E27FC236}">
                <a16:creationId xmlns:a16="http://schemas.microsoft.com/office/drawing/2014/main" id="{47E81829-C5F5-D8C1-BD64-B14A92D4A06F}"/>
              </a:ext>
            </a:extLst>
          </p:cNvPr>
          <p:cNvSpPr txBox="1"/>
          <p:nvPr/>
        </p:nvSpPr>
        <p:spPr>
          <a:xfrm>
            <a:off x="409903" y="3429000"/>
            <a:ext cx="11550869" cy="2959849"/>
          </a:xfrm>
          <a:prstGeom prst="rect">
            <a:avLst/>
          </a:prstGeom>
          <a:noFill/>
        </p:spPr>
        <p:txBody>
          <a:bodyPr wrap="square">
            <a:spAutoFit/>
          </a:bodyPr>
          <a:lstStyle/>
          <a:p>
            <a:pPr algn="just">
              <a:lnSpc>
                <a:spcPct val="107000"/>
              </a:lnSpc>
              <a:spcAft>
                <a:spcPts val="800"/>
              </a:spcAft>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Pesquise e escreva quais são os outros tipos de radiação eletromagnética.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65153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71B868-A9A2-FF9F-A977-6880A1E7B0D1}"/>
              </a:ext>
            </a:extLst>
          </p:cNvPr>
          <p:cNvSpPr txBox="1"/>
          <p:nvPr/>
        </p:nvSpPr>
        <p:spPr>
          <a:xfrm>
            <a:off x="357353" y="546538"/>
            <a:ext cx="8786648" cy="1345561"/>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As ondas transportam matéria? Justifique sua resposta.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solidFill>
                  <a:srgbClr val="FF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.Observe a imagem, a seguir, e responda</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pic>
        <p:nvPicPr>
          <p:cNvPr id="4" name="Imagem 3" descr="Tela de computador com texto preto sobre fundo branco&#10;&#10;Descrição gerada automaticamente">
            <a:extLst>
              <a:ext uri="{FF2B5EF4-FFF2-40B4-BE49-F238E27FC236}">
                <a16:creationId xmlns:a16="http://schemas.microsoft.com/office/drawing/2014/main" id="{285C8684-FC6A-C952-3FA4-5AD8F4D869CE}"/>
              </a:ext>
            </a:extLst>
          </p:cNvPr>
          <p:cNvPicPr>
            <a:picLocks noChangeAspect="1"/>
          </p:cNvPicPr>
          <p:nvPr/>
        </p:nvPicPr>
        <p:blipFill>
          <a:blip r:embed="rId2"/>
          <a:stretch>
            <a:fillRect/>
          </a:stretch>
        </p:blipFill>
        <p:spPr>
          <a:xfrm>
            <a:off x="2538566" y="1892099"/>
            <a:ext cx="5790565" cy="1714500"/>
          </a:xfrm>
          <a:prstGeom prst="rect">
            <a:avLst/>
          </a:prstGeom>
        </p:spPr>
      </p:pic>
      <p:sp>
        <p:nvSpPr>
          <p:cNvPr id="8" name="CaixaDeTexto 7">
            <a:extLst>
              <a:ext uri="{FF2B5EF4-FFF2-40B4-BE49-F238E27FC236}">
                <a16:creationId xmlns:a16="http://schemas.microsoft.com/office/drawing/2014/main" id="{3368465D-0658-34D3-C728-9DA5CE96B79E}"/>
              </a:ext>
            </a:extLst>
          </p:cNvPr>
          <p:cNvSpPr txBox="1"/>
          <p:nvPr/>
        </p:nvSpPr>
        <p:spPr>
          <a:xfrm>
            <a:off x="357352" y="3258207"/>
            <a:ext cx="10794124" cy="2595967"/>
          </a:xfrm>
          <a:prstGeom prst="rect">
            <a:avLst/>
          </a:prstGeom>
          <a:noFill/>
        </p:spPr>
        <p:txBody>
          <a:bodyPr wrap="square">
            <a:spAutoFit/>
          </a:bodyPr>
          <a:lstStyle/>
          <a:p>
            <a:pPr marL="342900" lvl="0" indent="-342900">
              <a:lnSpc>
                <a:spcPct val="115000"/>
              </a:lnSpc>
              <a:buFont typeface="+mj-lt"/>
              <a:buAutoNum type="alphaLcParenR"/>
              <a:tabLst>
                <a:tab pos="90170" algn="l"/>
                <a:tab pos="180340" algn="l"/>
                <a:tab pos="270510" algn="l"/>
              </a:tabLst>
            </a:pPr>
            <a:endParaRPr lang="pt-BR" sz="18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nSpc>
                <a:spcPct val="115000"/>
              </a:lnSpc>
              <a:buFont typeface="+mj-lt"/>
              <a:buAutoNum type="alphaLcParenR"/>
              <a:tabLst>
                <a:tab pos="90170" algn="l"/>
                <a:tab pos="180340" algn="l"/>
                <a:tab pos="270510" algn="l"/>
              </a:tabLst>
            </a:pPr>
            <a:endParaRPr lang="pt-BR" dirty="0">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nSpc>
                <a:spcPct val="115000"/>
              </a:lnSpc>
              <a:buFont typeface="+mj-lt"/>
              <a:buAutoNum type="alphaLcParenR"/>
              <a:tabLst>
                <a:tab pos="90170" algn="l"/>
                <a:tab pos="180340" algn="l"/>
                <a:tab pos="27051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Como se chama o ponto A?</a:t>
            </a:r>
          </a:p>
          <a:p>
            <a:pPr marL="342900" lvl="0" indent="-342900">
              <a:lnSpc>
                <a:spcPct val="115000"/>
              </a:lnSpc>
              <a:spcAft>
                <a:spcPts val="800"/>
              </a:spcAft>
              <a:buFont typeface="+mj-lt"/>
              <a:buAutoNum type="alphaLcParenR"/>
              <a:tabLst>
                <a:tab pos="90170" algn="l"/>
                <a:tab pos="180340" algn="l"/>
                <a:tab pos="270510" algn="l"/>
              </a:tabLst>
            </a:pPr>
            <a:r>
              <a:rPr lang="pt-BR" sz="2400" dirty="0">
                <a:solidFill>
                  <a:srgbClr val="000000"/>
                </a:solidFill>
                <a:effectLst/>
                <a:highlight>
                  <a:srgbClr val="FFFFFF"/>
                </a:highlight>
                <a:latin typeface="Arial Narrow" panose="020B0606020202030204" pitchFamily="34" charset="0"/>
                <a:ea typeface="Arial Narrow" panose="020B0606020202030204" pitchFamily="34" charset="0"/>
                <a:cs typeface="Arial Narrow" panose="020B0606020202030204" pitchFamily="34" charset="0"/>
              </a:rPr>
              <a:t>Como se denomina o ponto B?</a:t>
            </a:r>
            <a:endParaRPr lang="pt-BR" sz="2400" dirty="0">
              <a:effectLst/>
              <a:latin typeface="Arial Narrow" panose="020B0606020202030204" pitchFamily="34" charset="0"/>
              <a:ea typeface="Arial Narrow" panose="020B0606020202030204" pitchFamily="34" charset="0"/>
              <a:cs typeface="Arial Narrow" panose="020B0606020202030204" pitchFamily="34" charset="0"/>
            </a:endParaRPr>
          </a:p>
          <a:p>
            <a:pPr>
              <a:lnSpc>
                <a:spcPct val="115000"/>
              </a:lnSpc>
              <a:spcAft>
                <a:spcPts val="800"/>
              </a:spcAft>
              <a:tabLst>
                <a:tab pos="90170" algn="l"/>
                <a:tab pos="180340" algn="l"/>
                <a:tab pos="270510" algn="l"/>
              </a:tabLst>
            </a:pPr>
            <a:r>
              <a:rPr lang="pt-BR" sz="2400" dirty="0">
                <a:solidFill>
                  <a:srgbClr val="000000"/>
                </a:solidFill>
                <a:effectLst/>
                <a:highlight>
                  <a:srgbClr val="FFFFFF"/>
                </a:highlight>
                <a:latin typeface="Arial Narrow" panose="020B0606020202030204" pitchFamily="34" charset="0"/>
                <a:ea typeface="Calibri" panose="020F0502020204030204" pitchFamily="34" charset="0"/>
              </a:rPr>
              <a:t>c) Como se chama a distância entre os pontos A e B?</a:t>
            </a:r>
          </a:p>
          <a:p>
            <a:pPr marL="342900" lvl="0" indent="-342900">
              <a:lnSpc>
                <a:spcPct val="115000"/>
              </a:lnSpc>
              <a:buFont typeface="+mj-lt"/>
              <a:buAutoNum type="alphaLcParenR"/>
              <a:tabLst>
                <a:tab pos="90170" algn="l"/>
                <a:tab pos="180340" algn="l"/>
                <a:tab pos="270510" algn="l"/>
              </a:tabLst>
            </a:pPr>
            <a:endParaRPr lang="pt-BR" sz="2400" dirty="0">
              <a:effectLst/>
              <a:latin typeface="Arial Narrow" panose="020B0606020202030204" pitchFamily="34" charset="0"/>
              <a:ea typeface="Arial Narrow" panose="020B0606020202030204" pitchFamily="34" charset="0"/>
              <a:cs typeface="Arial Narrow" panose="020B0606020202030204" pitchFamily="34" charset="0"/>
            </a:endParaRPr>
          </a:p>
        </p:txBody>
      </p:sp>
    </p:spTree>
    <p:extLst>
      <p:ext uri="{BB962C8B-B14F-4D97-AF65-F5344CB8AC3E}">
        <p14:creationId xmlns:p14="http://schemas.microsoft.com/office/powerpoint/2010/main" val="1241422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8BCED39-8370-7D13-7B88-A8ADCC9CA15D}"/>
              </a:ext>
            </a:extLst>
          </p:cNvPr>
          <p:cNvSpPr txBox="1"/>
          <p:nvPr/>
        </p:nvSpPr>
        <p:spPr>
          <a:xfrm>
            <a:off x="336331" y="704193"/>
            <a:ext cx="11571890" cy="3448188"/>
          </a:xfrm>
          <a:prstGeom prst="rect">
            <a:avLst/>
          </a:prstGeom>
          <a:noFill/>
        </p:spPr>
        <p:txBody>
          <a:bodyPr wrap="square">
            <a:spAutoFit/>
          </a:bodyPr>
          <a:lstStyle/>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400" dirty="0">
                <a:effectLst/>
                <a:latin typeface="Calibri" panose="020F0502020204030204" pitchFamily="34" charset="0"/>
                <a:ea typeface="Calibri" panose="020F0502020204030204" pitchFamily="34"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 estudante brinca produzindo ondas ao bater com uma vara na superfície de um rio. A vara toca a água a cada 10 segundos. Se o estudante  passar a bater a vara na água a cada 4 segundos, as ondas produzidas terão MAIOR</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frequência.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(B) período.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 velocidade.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 comprimento de onda.   </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30384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4538997-2B47-502A-4BF2-DF9A196F5557}"/>
              </a:ext>
            </a:extLst>
          </p:cNvPr>
          <p:cNvGraphicFramePr>
            <a:graphicFrameLocks noGrp="1"/>
          </p:cNvGraphicFramePr>
          <p:nvPr>
            <p:extLst>
              <p:ext uri="{D42A27DB-BD31-4B8C-83A1-F6EECF244321}">
                <p14:modId xmlns:p14="http://schemas.microsoft.com/office/powerpoint/2010/main" val="3370397826"/>
              </p:ext>
            </p:extLst>
          </p:nvPr>
        </p:nvGraphicFramePr>
        <p:xfrm>
          <a:off x="357352" y="621437"/>
          <a:ext cx="11393214" cy="608273"/>
        </p:xfrm>
        <a:graphic>
          <a:graphicData uri="http://schemas.openxmlformats.org/drawingml/2006/table">
            <a:tbl>
              <a:tblPr/>
              <a:tblGrid>
                <a:gridCol w="11393214">
                  <a:extLst>
                    <a:ext uri="{9D8B030D-6E8A-4147-A177-3AD203B41FA5}">
                      <a16:colId xmlns:a16="http://schemas.microsoft.com/office/drawing/2014/main" val="2134333048"/>
                    </a:ext>
                  </a:extLst>
                </a:gridCol>
              </a:tblGrid>
              <a:tr h="608273">
                <a:tc>
                  <a:txBody>
                    <a:bodyPr/>
                    <a:lstStyle/>
                    <a:p>
                      <a:pPr algn="ctr">
                        <a:lnSpc>
                          <a:spcPct val="115000"/>
                        </a:lnSpc>
                        <a:spcAft>
                          <a:spcPts val="800"/>
                        </a:spcAft>
                      </a:pPr>
                      <a:r>
                        <a:rPr lang="pt-BR" sz="2400" b="1" dirty="0">
                          <a:solidFill>
                            <a:srgbClr val="000000"/>
                          </a:solidFill>
                          <a:effectLst/>
                          <a:highlight>
                            <a:srgbClr val="D0CECE"/>
                          </a:highlight>
                          <a:latin typeface="Arial Narrow" panose="020B0606020202030204" pitchFamily="34" charset="0"/>
                          <a:ea typeface="Arial Narrow" panose="020B0606020202030204" pitchFamily="34" charset="0"/>
                          <a:cs typeface="Arial Narrow" panose="020B0606020202030204" pitchFamily="34" charset="0"/>
                        </a:rPr>
                        <a:t>SETEMBRO / SEMANA 5 e 6 </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765228963"/>
                  </a:ext>
                </a:extLst>
              </a:tr>
            </a:tbl>
          </a:graphicData>
        </a:graphic>
      </p:graphicFrame>
      <p:sp>
        <p:nvSpPr>
          <p:cNvPr id="3" name="Rectangle 1">
            <a:extLst>
              <a:ext uri="{FF2B5EF4-FFF2-40B4-BE49-F238E27FC236}">
                <a16:creationId xmlns:a16="http://schemas.microsoft.com/office/drawing/2014/main" id="{50E723D0-6BF9-ACB9-A84E-6AFE1A064D21}"/>
              </a:ext>
            </a:extLst>
          </p:cNvPr>
          <p:cNvSpPr>
            <a:spLocks noChangeArrowheads="1"/>
          </p:cNvSpPr>
          <p:nvPr/>
        </p:nvSpPr>
        <p:spPr bwMode="auto">
          <a:xfrm>
            <a:off x="2849563" y="3887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ED82862A-793D-245A-D534-2CF6237686DF}"/>
              </a:ext>
            </a:extLst>
          </p:cNvPr>
          <p:cNvSpPr txBox="1"/>
          <p:nvPr/>
        </p:nvSpPr>
        <p:spPr>
          <a:xfrm>
            <a:off x="306329" y="1232202"/>
            <a:ext cx="10964916" cy="1484830"/>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Raios ultravioleta - Presentes na luz do sol</a:t>
            </a:r>
            <a:endParaRPr lang="pt-BR" sz="2400" dirty="0">
              <a:effectLst/>
              <a:latin typeface="Calibri" panose="020F0502020204030204" pitchFamily="34" charset="0"/>
              <a:ea typeface="Calibri" panose="020F0502020204030204" pitchFamily="34" charset="0"/>
            </a:endParaRPr>
          </a:p>
        </p:txBody>
      </p:sp>
      <p:pic>
        <p:nvPicPr>
          <p:cNvPr id="6" name="Imagem 5" descr="A Radiaçao Ultravioleta E Dividida De Acordo - EDUCA">
            <a:extLst>
              <a:ext uri="{FF2B5EF4-FFF2-40B4-BE49-F238E27FC236}">
                <a16:creationId xmlns:a16="http://schemas.microsoft.com/office/drawing/2014/main" id="{DD0C96EE-6822-10F8-6F9F-A526303720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7304" y="2872399"/>
            <a:ext cx="3121158" cy="1890116"/>
          </a:xfrm>
          <a:prstGeom prst="rect">
            <a:avLst/>
          </a:prstGeom>
          <a:noFill/>
        </p:spPr>
      </p:pic>
      <p:sp>
        <p:nvSpPr>
          <p:cNvPr id="8" name="CaixaDeTexto 7">
            <a:extLst>
              <a:ext uri="{FF2B5EF4-FFF2-40B4-BE49-F238E27FC236}">
                <a16:creationId xmlns:a16="http://schemas.microsoft.com/office/drawing/2014/main" id="{7B5F1E52-CA6B-AF60-FC1E-C01BCB766EF5}"/>
              </a:ext>
            </a:extLst>
          </p:cNvPr>
          <p:cNvSpPr txBox="1"/>
          <p:nvPr/>
        </p:nvSpPr>
        <p:spPr>
          <a:xfrm>
            <a:off x="357351" y="3413464"/>
            <a:ext cx="11624442" cy="3231654"/>
          </a:xfrm>
          <a:prstGeom prst="rect">
            <a:avLst/>
          </a:prstGeom>
          <a:noFill/>
        </p:spPr>
        <p:txBody>
          <a:bodyPr wrap="square">
            <a:spAutoFit/>
          </a:bodyPr>
          <a:lstStyle/>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Calibri" panose="020F0502020204030204" pitchFamily="34" charset="0"/>
                <a:cs typeface="Times New Roman" panose="02020603050405020304" pitchFamily="18" charset="0"/>
              </a:rPr>
              <a:t>	A radiação emitida pelo sol é composta por ondas eletromagnéticas de diversos comprimentos. Ao conjunto dessas ondas é dado o nome de espectro luminoso. A luz que podemos enxergar, chamada luz visível, corresponde apenas a uma pequena faixa do espectro e vai do comprimento de onda vermelho até o violeta. </a:t>
            </a:r>
            <a:endParaRPr lang="pt-BR" sz="2400" dirty="0">
              <a:latin typeface="Arial Narrow" panose="020B0606020202030204" pitchFamily="34" charset="0"/>
            </a:endParaRPr>
          </a:p>
        </p:txBody>
      </p:sp>
    </p:spTree>
    <p:extLst>
      <p:ext uri="{BB962C8B-B14F-4D97-AF65-F5344CB8AC3E}">
        <p14:creationId xmlns:p14="http://schemas.microsoft.com/office/powerpoint/2010/main" val="756600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B256F3-56A9-1621-BDCC-AA0EC3EB89D0}"/>
              </a:ext>
            </a:extLst>
          </p:cNvPr>
          <p:cNvSpPr txBox="1"/>
          <p:nvPr/>
        </p:nvSpPr>
        <p:spPr>
          <a:xfrm>
            <a:off x="310551" y="704194"/>
            <a:ext cx="11516264" cy="5002395"/>
          </a:xfrm>
          <a:prstGeom prst="rect">
            <a:avLst/>
          </a:prstGeom>
          <a:noFill/>
        </p:spPr>
        <p:txBody>
          <a:bodyPr wrap="square">
            <a:spAutoFit/>
          </a:bodyPr>
          <a:lstStyle/>
          <a:p>
            <a:pPr indent="449580" algn="just">
              <a:lnSpc>
                <a:spcPct val="115000"/>
              </a:lnSpc>
              <a:spcAft>
                <a:spcPts val="800"/>
              </a:spcAft>
            </a:pPr>
            <a:r>
              <a:rPr lang="pt-BR" sz="2450" dirty="0">
                <a:effectLst/>
                <a:latin typeface="Arial Narrow" panose="020B0606020202030204" pitchFamily="34" charset="0"/>
                <a:ea typeface="Calibri" panose="020F0502020204030204" pitchFamily="34" charset="0"/>
                <a:cs typeface="Times New Roman" panose="02020603050405020304" pitchFamily="18" charset="0"/>
              </a:rPr>
              <a:t>As ondas abaixo do vermelho são denominadas de raios infravermelhos e aquelas acima do violeta correspondem à radiação ultravioleta. Esses tipos de raios não são visíveis ao olho humano.</a:t>
            </a:r>
            <a:r>
              <a:rPr lang="pt-BR" sz="2450" dirty="0">
                <a:solidFill>
                  <a:srgbClr val="4D4D4D"/>
                </a:solidFill>
                <a:effectLst/>
                <a:latin typeface="Arial Narrow" panose="020B0606020202030204" pitchFamily="34" charset="0"/>
                <a:ea typeface="Calibri" panose="020F0502020204030204" pitchFamily="34" charset="0"/>
                <a:cs typeface="Arial" panose="020B0604020202020204" pitchFamily="34" charset="0"/>
              </a:rPr>
              <a:t> </a:t>
            </a:r>
            <a:endParaRPr lang="pt-BR" sz="245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450" dirty="0">
                <a:effectLst/>
                <a:latin typeface="Arial Narrow" panose="020B0606020202030204" pitchFamily="34" charset="0"/>
                <a:ea typeface="Calibri" panose="020F0502020204030204" pitchFamily="34" charset="0"/>
                <a:cs typeface="Times New Roman" panose="02020603050405020304" pitchFamily="18" charset="0"/>
              </a:rPr>
              <a:t>A radiação ultravioleta, também conhecida pela sigla UV, pode ser subdividida em três tipos de raios, UVC, UVB e UVA, de acordo com o seu comprimento de onda. A camada de ozônio que envolve a Terra consegue absorver grande parte desses raios, impedindo que boa parte deles chegue à superfície terrestre. </a:t>
            </a:r>
          </a:p>
          <a:p>
            <a:pPr indent="449580" algn="just">
              <a:lnSpc>
                <a:spcPct val="115000"/>
              </a:lnSpc>
              <a:spcAft>
                <a:spcPts val="800"/>
              </a:spcAft>
            </a:pPr>
            <a:r>
              <a:rPr lang="pt-BR" sz="2450" dirty="0">
                <a:effectLst/>
                <a:latin typeface="Arial Narrow" panose="020B0606020202030204" pitchFamily="34" charset="0"/>
                <a:ea typeface="Calibri" panose="020F0502020204030204" pitchFamily="34" charset="0"/>
                <a:cs typeface="Times New Roman" panose="02020603050405020304" pitchFamily="18" charset="0"/>
              </a:rPr>
              <a:t>Essa camada protetora vem, no entanto, sendo destruída por produtos fabricados pelo homem e se tornando mais fina em diversas regiões do planeta, originando os famosos buracos na camada de ozônio. Uma das regiões mais afetadas é a Antártida, mas, os Estados Unidos, a China e o Japão também já estão apresentando sinais do problema.</a:t>
            </a:r>
            <a:endParaRPr lang="pt-BR" sz="2450" dirty="0">
              <a:effectLst/>
              <a:latin typeface="Calibri" panose="020F0502020204030204" pitchFamily="34" charset="0"/>
              <a:ea typeface="Calibri" panose="020F0502020204030204" pitchFamily="34" charset="0"/>
            </a:endParaRPr>
          </a:p>
          <a:p>
            <a:pPr indent="449580" algn="just">
              <a:lnSpc>
                <a:spcPct val="115000"/>
              </a:lnSpc>
              <a:spcAft>
                <a:spcPts val="800"/>
              </a:spcAft>
            </a:pP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92774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ECB05-194C-2D53-A31B-AE63B57BABB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B10957A-F5DA-5086-62AE-7202A2C18670}"/>
              </a:ext>
            </a:extLst>
          </p:cNvPr>
          <p:cNvSpPr txBox="1"/>
          <p:nvPr/>
        </p:nvSpPr>
        <p:spPr>
          <a:xfrm>
            <a:off x="319177" y="872359"/>
            <a:ext cx="11673126" cy="4839338"/>
          </a:xfrm>
          <a:prstGeom prst="rect">
            <a:avLst/>
          </a:prstGeom>
          <a:noFill/>
        </p:spPr>
        <p:txBody>
          <a:bodyPr wrap="square">
            <a:spAutoFit/>
          </a:bodyPr>
          <a:lstStyle/>
          <a:p>
            <a:pPr indent="449580" algn="just">
              <a:lnSpc>
                <a:spcPct val="115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Perigos dos raios UV </a:t>
            </a:r>
            <a:endParaRPr lang="pt-BR" sz="24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Os raios UV podem causar sérios danos à saúde, como o envelhecimento precoce, o câncer de pele, problemas oculares e até mesmo alterações no sistema imunológico. Os raios UVB são responsáveis por queimaduras na pele, ou seja, por aquelas manchas vermelhas e ardidas que surgem quando vamos à praia sem protetor solar. Já os raios UVA não provocam essa reação superficial. Porém, são capazes de penetrar em camadas mais profundas. A exposição excessiva a esses raios, ao longo do tempo, danifica a pele e favorece o surgimento de câncer. Ao atingir os olhos, essa radiação pode provocar o surgimento da catarata, doença caracterizada por lesões oculares que tornam o cristalino (espécie de lente dos nossos olhos) opaco, levando à perda parcial ou total da visão.</a:t>
            </a:r>
            <a:r>
              <a:rPr lang="pt-BR" sz="2400" dirty="0">
                <a:solidFill>
                  <a:srgbClr val="4D4D4D"/>
                </a:solidFill>
                <a:effectLst/>
                <a:latin typeface="Arial Narrow" panose="020B0606020202030204" pitchFamily="34" charset="0"/>
                <a:ea typeface="Calibri" panose="020F0502020204030204" pitchFamily="34" charset="0"/>
                <a:cs typeface="Arial" panose="020B0604020202020204" pitchFamily="34"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Os cientistas estimam que, para cada 1% de perda da camada de ozônio, podem surgir cerca de 50 mil novos casos de câncer e 100 mil problemas oftalmológicos ao redor do mundo. [...]</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91553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ECB05-194C-2D53-A31B-AE63B57BABB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1C42DA-B17B-AFF6-AEC7-54DE1D789782}"/>
              </a:ext>
            </a:extLst>
          </p:cNvPr>
          <p:cNvSpPr txBox="1"/>
          <p:nvPr/>
        </p:nvSpPr>
        <p:spPr>
          <a:xfrm>
            <a:off x="258792" y="609600"/>
            <a:ext cx="11596877" cy="4669868"/>
          </a:xfrm>
          <a:prstGeom prst="rect">
            <a:avLst/>
          </a:prstGeom>
          <a:noFill/>
        </p:spPr>
        <p:txBody>
          <a:bodyPr wrap="square">
            <a:spAutoFit/>
          </a:bodyPr>
          <a:lstStyle/>
          <a:p>
            <a:pPr algn="just">
              <a:lnSpc>
                <a:spcPct val="115000"/>
              </a:lnSpc>
              <a:spcAft>
                <a:spcPts val="800"/>
              </a:spcAft>
            </a:pPr>
            <a:r>
              <a:rPr lang="pt-BR" sz="12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Benefícios dos raios UV </a:t>
            </a:r>
            <a:endParaRPr lang="pt-BR" sz="24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Embora a exposição excessiva aos raios UV possa ser prejudicial, em pequenas quantidades ela é benéfica. Isso porque esses raios estimulam a produção de vitamina </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D</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pelo organismo. Esta vitamina promove a absorção do cálcio, mineral essencial para a boa formação de dentes e ossos. A radiação ultravioleta também é utilizada em diversas áreas e objetos do nosso cotidiano. As lâmpadas fluorescentes emitem raios UV, que são filtrados por uma camada interna e transformados em luz visível; por não produzir calor, essas lâmpadas também são chamadas de "luz fria". A luz negra também emite raios UV e possui diversas aplicações, como leitores óticos, enfeites de festas e lanternas. A indústria química utiliza esses raios em um procedimento de análise química conhecido como espectrofotometria e na marcação de substâncias orgânicas e inorgânicas.</a:t>
            </a:r>
            <a:endParaRPr lang="pt-BR" sz="24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800" dirty="0">
                <a:effectLst/>
                <a:latin typeface="Arial Narrow" panose="020B0606020202030204" pitchFamily="34" charset="0"/>
                <a:ea typeface="Calibri" panose="020F0502020204030204" pitchFamily="34" charset="0"/>
                <a:cs typeface="Times New Roman" panose="02020603050405020304" pitchFamily="18" charset="0"/>
              </a:rPr>
              <a:t>Disponível em:   https://encurtador.com.br/</a:t>
            </a:r>
            <a:r>
              <a:rPr lang="pt-BR" sz="800" dirty="0" err="1">
                <a:effectLst/>
                <a:latin typeface="Arial Narrow" panose="020B0606020202030204" pitchFamily="34" charset="0"/>
                <a:ea typeface="Calibri" panose="020F0502020204030204" pitchFamily="34" charset="0"/>
                <a:cs typeface="Times New Roman" panose="02020603050405020304" pitchFamily="18" charset="0"/>
              </a:rPr>
              <a:t>biuyN</a:t>
            </a:r>
            <a:r>
              <a:rPr lang="pt-BR" sz="800" dirty="0">
                <a:effectLst/>
                <a:latin typeface="Arial Narrow" panose="020B0606020202030204" pitchFamily="34" charset="0"/>
                <a:ea typeface="Calibri" panose="020F0502020204030204" pitchFamily="34" charset="0"/>
                <a:cs typeface="Times New Roman" panose="02020603050405020304" pitchFamily="18" charset="0"/>
              </a:rPr>
              <a:t>. Acesso em: 05 abr.2024 (adaptado).</a:t>
            </a:r>
            <a:endParaRPr lang="pt-BR" dirty="0"/>
          </a:p>
        </p:txBody>
      </p:sp>
    </p:spTree>
    <p:extLst>
      <p:ext uri="{BB962C8B-B14F-4D97-AF65-F5344CB8AC3E}">
        <p14:creationId xmlns:p14="http://schemas.microsoft.com/office/powerpoint/2010/main" val="2203365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ECB05-194C-2D53-A31B-AE63B57BABB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6E4E1AC-77B1-A93E-4A3F-50C2447738F5}"/>
              </a:ext>
            </a:extLst>
          </p:cNvPr>
          <p:cNvSpPr txBox="1"/>
          <p:nvPr/>
        </p:nvSpPr>
        <p:spPr>
          <a:xfrm>
            <a:off x="336331" y="578068"/>
            <a:ext cx="11445766" cy="4975721"/>
          </a:xfrm>
          <a:prstGeom prst="rect">
            <a:avLst/>
          </a:prstGeom>
          <a:noFill/>
        </p:spPr>
        <p:txBody>
          <a:bodyPr wrap="square">
            <a:spAutoFit/>
          </a:bodyPr>
          <a:lstStyle/>
          <a:p>
            <a:pPr algn="just">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17.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De acordo com o texto IV, qual é o tipo de radiação emitida pelo Sol?</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Quais são as características dos raios infravermelhos?</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Segundo o texto IV, qual é o benefício que a radiação ultravioleta, em pequenas quantidades, pode trazer para o corpo humano?</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.Considerando o texto IV, quais são os perigos dos raios UVB para o organismo?</a:t>
            </a:r>
            <a:endParaRPr lang="pt-BR" sz="2400" dirty="0">
              <a:effectLst/>
              <a:latin typeface="Calibri" panose="020F0502020204030204" pitchFamily="34" charset="0"/>
              <a:ea typeface="Calibri" panose="020F0502020204030204" pitchFamily="34" charset="0"/>
            </a:endParaRPr>
          </a:p>
          <a:p>
            <a:pPr algn="just">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Cite um exemplo de aplicação da luz negra?</a:t>
            </a:r>
            <a:endParaRPr lang="pt-BR" sz="2400" dirty="0">
              <a:effectLst/>
              <a:latin typeface="Calibri" panose="020F0502020204030204" pitchFamily="34" charset="0"/>
              <a:ea typeface="Calibri" panose="020F0502020204030204" pitchFamily="34" charset="0"/>
            </a:endParaRPr>
          </a:p>
          <a:p>
            <a:pPr algn="just"/>
            <a:r>
              <a:rPr lang="pt-BR" sz="2400" b="1" dirty="0">
                <a:solidFill>
                  <a:srgbClr val="000000"/>
                </a:solidFill>
                <a:effectLst/>
                <a:highlight>
                  <a:srgbClr val="FFFFFF"/>
                </a:highlight>
                <a:latin typeface="Arial Narrow" panose="020B0606020202030204" pitchFamily="34" charset="0"/>
                <a:ea typeface="Times New Roman" panose="02020603050405020304" pitchFamily="18" charset="0"/>
              </a:rPr>
              <a:t>22.</a:t>
            </a:r>
            <a:r>
              <a:rPr lang="pt-BR" sz="2400" dirty="0">
                <a:solidFill>
                  <a:srgbClr val="000000"/>
                </a:solidFill>
                <a:effectLst/>
                <a:highlight>
                  <a:srgbClr val="FFFFFF"/>
                </a:highlight>
                <a:latin typeface="Arial Narrow" panose="020B0606020202030204" pitchFamily="34" charset="0"/>
                <a:ea typeface="Times New Roman" panose="02020603050405020304" pitchFamily="18" charset="0"/>
              </a:rPr>
              <a:t> Entre os exemplos de ondas, qual não corresponde a uma onda eletromagnética?</a:t>
            </a:r>
            <a:endParaRPr lang="pt-BR" sz="2400" dirty="0">
              <a:effectLst/>
              <a:highlight>
                <a:srgbClr val="FFFFFF"/>
              </a:highlight>
              <a:latin typeface="Times New Roman" panose="02020603050405020304" pitchFamily="18" charset="0"/>
              <a:ea typeface="Times New Roman" panose="02020603050405020304" pitchFamily="18" charset="0"/>
            </a:endParaRPr>
          </a:p>
          <a:p>
            <a:pPr>
              <a:spcAft>
                <a:spcPts val="800"/>
              </a:spcAft>
              <a:tabLst>
                <a:tab pos="90170" algn="l"/>
                <a:tab pos="180340" algn="l"/>
              </a:tabLst>
            </a:pPr>
            <a:r>
              <a:rPr lang="pt-BR" sz="2400" dirty="0">
                <a:effectLst/>
                <a:latin typeface="Arial Narrow" panose="020B0606020202030204" pitchFamily="34" charset="0"/>
                <a:ea typeface="Calibri" panose="020F0502020204030204" pitchFamily="34" charset="0"/>
              </a:rPr>
              <a:t>(A) Sonora.</a:t>
            </a:r>
            <a:endParaRPr lang="pt-BR" sz="2400" dirty="0">
              <a:effectLst/>
              <a:latin typeface="Calibri" panose="020F0502020204030204" pitchFamily="34" charset="0"/>
              <a:ea typeface="Calibri" panose="020F0502020204030204" pitchFamily="34" charset="0"/>
            </a:endParaRPr>
          </a:p>
          <a:p>
            <a:pPr>
              <a:spcAft>
                <a:spcPts val="800"/>
              </a:spcAft>
              <a:tabLst>
                <a:tab pos="90170" algn="l"/>
                <a:tab pos="180340" algn="l"/>
              </a:tabLst>
            </a:pPr>
            <a:r>
              <a:rPr lang="pt-BR" sz="2400" dirty="0">
                <a:effectLst/>
                <a:latin typeface="Arial Narrow" panose="020B0606020202030204" pitchFamily="34" charset="0"/>
                <a:ea typeface="Calibri" panose="020F0502020204030204" pitchFamily="34" charset="0"/>
              </a:rPr>
              <a:t>(B) Raios X.</a:t>
            </a:r>
            <a:endParaRPr lang="pt-BR" sz="2400" dirty="0">
              <a:effectLst/>
              <a:latin typeface="Calibri" panose="020F0502020204030204" pitchFamily="34" charset="0"/>
              <a:ea typeface="Calibri" panose="020F0502020204030204" pitchFamily="34" charset="0"/>
            </a:endParaRPr>
          </a:p>
          <a:p>
            <a:pPr>
              <a:spcAft>
                <a:spcPts val="800"/>
              </a:spcAft>
              <a:tabLst>
                <a:tab pos="90170" algn="l"/>
                <a:tab pos="180340" algn="l"/>
              </a:tabLst>
            </a:pPr>
            <a:r>
              <a:rPr lang="pt-BR" sz="2400" dirty="0">
                <a:effectLst/>
                <a:latin typeface="Arial Narrow" panose="020B0606020202030204" pitchFamily="34" charset="0"/>
                <a:ea typeface="Calibri" panose="020F0502020204030204" pitchFamily="34" charset="0"/>
              </a:rPr>
              <a:t>(C) Luz visível.</a:t>
            </a:r>
            <a:endParaRPr lang="pt-BR" sz="2400" dirty="0">
              <a:effectLst/>
              <a:latin typeface="Calibri" panose="020F0502020204030204" pitchFamily="34" charset="0"/>
              <a:ea typeface="Calibri" panose="020F0502020204030204" pitchFamily="34" charset="0"/>
            </a:endParaRPr>
          </a:p>
          <a:p>
            <a:pPr>
              <a:spcAft>
                <a:spcPts val="800"/>
              </a:spcAft>
              <a:tabLst>
                <a:tab pos="90170" algn="l"/>
                <a:tab pos="180340" algn="l"/>
              </a:tabLst>
            </a:pPr>
            <a:r>
              <a:rPr lang="pt-BR" sz="2400" dirty="0">
                <a:effectLst/>
                <a:latin typeface="Arial Narrow" panose="020B0606020202030204" pitchFamily="34" charset="0"/>
                <a:ea typeface="Calibri" panose="020F0502020204030204" pitchFamily="34" charset="0"/>
              </a:rPr>
              <a:t>(D) Ultravioleta.</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295422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A667-7BD2-F0D7-4414-E5D215836CC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F3A4213-971D-4B81-71AC-250FFB50FF7C}"/>
              </a:ext>
            </a:extLst>
          </p:cNvPr>
          <p:cNvSpPr txBox="1"/>
          <p:nvPr/>
        </p:nvSpPr>
        <p:spPr>
          <a:xfrm>
            <a:off x="319177" y="465826"/>
            <a:ext cx="11568023" cy="6013313"/>
          </a:xfrm>
          <a:prstGeom prst="rect">
            <a:avLst/>
          </a:prstGeom>
          <a:noFill/>
        </p:spPr>
        <p:txBody>
          <a:bodyPr wrap="square">
            <a:spAutoFit/>
          </a:bodyPr>
          <a:lstStyle/>
          <a:p>
            <a:pPr>
              <a:lnSpc>
                <a:spcPct val="150000"/>
              </a:lnSpc>
              <a:spcAft>
                <a:spcPts val="800"/>
              </a:spcAft>
              <a:tabLst>
                <a:tab pos="90170" algn="l"/>
                <a:tab pos="180340" algn="l"/>
              </a:tabLst>
            </a:pPr>
            <a:r>
              <a:rPr lang="pt-BR" sz="2300" b="1" dirty="0">
                <a:effectLst/>
                <a:latin typeface="Arial Narrow" panose="020B0606020202030204" pitchFamily="34" charset="0"/>
                <a:ea typeface="Calibri" panose="020F0502020204030204" pitchFamily="34" charset="0"/>
              </a:rPr>
              <a:t>23. </a:t>
            </a:r>
            <a:r>
              <a:rPr lang="pt-BR" sz="2300" dirty="0">
                <a:effectLst/>
                <a:latin typeface="Arial Narrow" panose="020B0606020202030204" pitchFamily="34" charset="0"/>
                <a:ea typeface="Calibri" panose="020F0502020204030204" pitchFamily="34" charset="0"/>
              </a:rPr>
              <a:t>Marque V ou F</a:t>
            </a:r>
            <a:endParaRPr lang="pt-BR" sz="2300" dirty="0">
              <a:effectLst/>
              <a:latin typeface="Calibri" panose="020F0502020204030204" pitchFamily="34" charset="0"/>
              <a:ea typeface="Calibri" panose="020F0502020204030204" pitchFamily="34" charset="0"/>
            </a:endParaRPr>
          </a:p>
          <a:p>
            <a:pPr>
              <a:lnSpc>
                <a:spcPct val="107000"/>
              </a:lnSpc>
              <a:spcAft>
                <a:spcPts val="800"/>
              </a:spcAft>
              <a:tabLst>
                <a:tab pos="90170" algn="l"/>
                <a:tab pos="180340" algn="l"/>
              </a:tabLst>
            </a:pPr>
            <a:r>
              <a:rPr lang="pt-BR" sz="2300" dirty="0">
                <a:effectLst/>
                <a:latin typeface="Arial Narrow" panose="020B0606020202030204" pitchFamily="34" charset="0"/>
                <a:ea typeface="Calibri" panose="020F0502020204030204" pitchFamily="34" charset="0"/>
              </a:rPr>
              <a:t>a) (   ) As ondas de rádio ficam na extremidade do lado esquerdo do espectro e são as mais baixas.</a:t>
            </a:r>
            <a:endParaRPr lang="pt-BR" sz="2300" dirty="0">
              <a:effectLst/>
              <a:latin typeface="Calibri" panose="020F0502020204030204" pitchFamily="34" charset="0"/>
              <a:ea typeface="Calibri" panose="020F0502020204030204" pitchFamily="34" charset="0"/>
            </a:endParaRPr>
          </a:p>
          <a:p>
            <a:pPr>
              <a:lnSpc>
                <a:spcPct val="107000"/>
              </a:lnSpc>
              <a:spcAft>
                <a:spcPts val="800"/>
              </a:spcAft>
              <a:tabLst>
                <a:tab pos="90170" algn="l"/>
                <a:tab pos="180340" algn="l"/>
              </a:tabLst>
            </a:pPr>
            <a:r>
              <a:rPr lang="pt-BR" sz="2300" dirty="0">
                <a:effectLst/>
                <a:latin typeface="Arial Narrow" panose="020B0606020202030204" pitchFamily="34" charset="0"/>
                <a:ea typeface="Calibri" panose="020F0502020204030204" pitchFamily="34" charset="0"/>
              </a:rPr>
              <a:t>b) (   ) Os raios gama são o tipo de onda que tem a frequência mais alta, por isso, seu comprimento é minúsculo.</a:t>
            </a:r>
            <a:endParaRPr lang="pt-BR" sz="2300" dirty="0">
              <a:effectLst/>
              <a:latin typeface="Calibri" panose="020F0502020204030204" pitchFamily="34" charset="0"/>
              <a:ea typeface="Calibri" panose="020F0502020204030204" pitchFamily="34" charset="0"/>
            </a:endParaRPr>
          </a:p>
          <a:p>
            <a:pPr>
              <a:lnSpc>
                <a:spcPct val="107000"/>
              </a:lnSpc>
              <a:spcAft>
                <a:spcPts val="800"/>
              </a:spcAft>
              <a:tabLst>
                <a:tab pos="90170" algn="l"/>
                <a:tab pos="180340" algn="l"/>
              </a:tabLst>
            </a:pPr>
            <a:r>
              <a:rPr lang="pt-BR" sz="2300" dirty="0">
                <a:effectLst/>
                <a:latin typeface="Arial Narrow" panose="020B0606020202030204" pitchFamily="34" charset="0"/>
                <a:ea typeface="Calibri" panose="020F0502020204030204" pitchFamily="34" charset="0"/>
              </a:rPr>
              <a:t>c) (   ) A luz visível fica localizada no centro do espectro eletromagnético e essa energia é visível a olho nu.</a:t>
            </a:r>
            <a:endParaRPr lang="pt-BR" sz="2300" dirty="0">
              <a:effectLst/>
              <a:latin typeface="Calibri" panose="020F0502020204030204" pitchFamily="34" charset="0"/>
              <a:ea typeface="Calibri" panose="020F0502020204030204" pitchFamily="34" charset="0"/>
            </a:endParaRPr>
          </a:p>
          <a:p>
            <a:pPr>
              <a:lnSpc>
                <a:spcPct val="107000"/>
              </a:lnSpc>
              <a:spcAft>
                <a:spcPts val="800"/>
              </a:spcAft>
              <a:tabLst>
                <a:tab pos="90170" algn="l"/>
                <a:tab pos="180340" algn="l"/>
              </a:tabLst>
            </a:pPr>
            <a:r>
              <a:rPr lang="pt-BR" sz="2300" dirty="0">
                <a:effectLst/>
                <a:latin typeface="Arial Narrow" panose="020B0606020202030204" pitchFamily="34" charset="0"/>
                <a:ea typeface="Calibri" panose="020F0502020204030204" pitchFamily="34" charset="0"/>
              </a:rPr>
              <a:t>d) (   ) A velocidade de propagação das ondas eletromagnéticas não depende do meio, por exemplo, no vácuo as ondas viajam na mesma velocidade.</a:t>
            </a:r>
          </a:p>
          <a:p>
            <a:pPr>
              <a:lnSpc>
                <a:spcPct val="107000"/>
              </a:lnSpc>
              <a:spcAft>
                <a:spcPts val="800"/>
              </a:spcAft>
              <a:tabLst>
                <a:tab pos="90170" algn="l"/>
                <a:tab pos="180340" algn="l"/>
              </a:tabLst>
            </a:pPr>
            <a:endParaRPr lang="pt-BR" sz="2300" dirty="0">
              <a:effectLst/>
              <a:latin typeface="Calibri" panose="020F0502020204030204" pitchFamily="34" charset="0"/>
              <a:ea typeface="Calibri" panose="020F0502020204030204" pitchFamily="34"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24.</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Ondas eletromagnéticas são aquelas que resultam da libertação das fontes de energia elétrica e magnética em conjunto. Assinale a alternativa que apresenta apenas ondas eletromagnéticas: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 raios α, raios β, ondas de rádio.</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(B) raios β, radiação γ, ultravioleta.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(C) ultrassom, laser, luz visível, micro-ondas.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(D) raios X, infravermelho, micro-ondas, ondas de rádio.</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09424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A667-7BD2-F0D7-4414-E5D215836CCD}"/>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243CAAD-23F7-FFAB-EE56-E1E8A6A85BBD}"/>
              </a:ext>
            </a:extLst>
          </p:cNvPr>
          <p:cNvGraphicFramePr>
            <a:graphicFrameLocks noGrp="1"/>
          </p:cNvGraphicFramePr>
          <p:nvPr>
            <p:extLst>
              <p:ext uri="{D42A27DB-BD31-4B8C-83A1-F6EECF244321}">
                <p14:modId xmlns:p14="http://schemas.microsoft.com/office/powerpoint/2010/main" val="3076097799"/>
              </p:ext>
            </p:extLst>
          </p:nvPr>
        </p:nvGraphicFramePr>
        <p:xfrm>
          <a:off x="252248" y="662152"/>
          <a:ext cx="11519338" cy="493986"/>
        </p:xfrm>
        <a:graphic>
          <a:graphicData uri="http://schemas.openxmlformats.org/drawingml/2006/table">
            <a:tbl>
              <a:tblPr/>
              <a:tblGrid>
                <a:gridCol w="11519338">
                  <a:extLst>
                    <a:ext uri="{9D8B030D-6E8A-4147-A177-3AD203B41FA5}">
                      <a16:colId xmlns:a16="http://schemas.microsoft.com/office/drawing/2014/main" val="116797979"/>
                    </a:ext>
                  </a:extLst>
                </a:gridCol>
              </a:tblGrid>
              <a:tr h="493986">
                <a:tc>
                  <a:txBody>
                    <a:bodyPr/>
                    <a:lstStyle/>
                    <a:p>
                      <a:pPr algn="ctr">
                        <a:lnSpc>
                          <a:spcPct val="115000"/>
                        </a:lnSpc>
                        <a:spcAft>
                          <a:spcPts val="800"/>
                        </a:spcAft>
                      </a:pPr>
                      <a:r>
                        <a:rPr lang="pt-BR" sz="2400" b="1" dirty="0">
                          <a:solidFill>
                            <a:srgbClr val="000000"/>
                          </a:solidFill>
                          <a:effectLst/>
                          <a:highlight>
                            <a:srgbClr val="D0CECE"/>
                          </a:highlight>
                          <a:latin typeface="Arial Narrow" panose="020B0606020202030204" pitchFamily="34" charset="0"/>
                          <a:ea typeface="Arial Narrow" panose="020B0606020202030204" pitchFamily="34" charset="0"/>
                          <a:cs typeface="Arial Narrow" panose="020B0606020202030204" pitchFamily="34" charset="0"/>
                        </a:rPr>
                        <a:t>SETEMBRO / SEMANA 5 E 6</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313287883"/>
                  </a:ext>
                </a:extLst>
              </a:tr>
            </a:tbl>
          </a:graphicData>
        </a:graphic>
      </p:graphicFrame>
      <p:sp>
        <p:nvSpPr>
          <p:cNvPr id="3" name="Rectangle 1">
            <a:extLst>
              <a:ext uri="{FF2B5EF4-FFF2-40B4-BE49-F238E27FC236}">
                <a16:creationId xmlns:a16="http://schemas.microsoft.com/office/drawing/2014/main" id="{1C66A63C-C9C2-8B57-E5E1-5FB077CEC112}"/>
              </a:ext>
            </a:extLst>
          </p:cNvPr>
          <p:cNvSpPr>
            <a:spLocks noChangeArrowheads="1"/>
          </p:cNvSpPr>
          <p:nvPr/>
        </p:nvSpPr>
        <p:spPr bwMode="auto">
          <a:xfrm>
            <a:off x="954125" y="-712076"/>
            <a:ext cx="14087438" cy="5057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49227B51-0667-2CD8-8751-B51564DC3AC6}"/>
              </a:ext>
            </a:extLst>
          </p:cNvPr>
          <p:cNvSpPr txBox="1"/>
          <p:nvPr/>
        </p:nvSpPr>
        <p:spPr>
          <a:xfrm>
            <a:off x="209897" y="1156138"/>
            <a:ext cx="11027978" cy="1452642"/>
          </a:xfrm>
          <a:prstGeom prst="rect">
            <a:avLst/>
          </a:prstGeom>
          <a:noFill/>
        </p:spPr>
        <p:txBody>
          <a:bodyPr wrap="square">
            <a:spAutoFit/>
          </a:bodyPr>
          <a:lstStyle/>
          <a:p>
            <a:pPr>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Calibri" panose="020F0502020204030204" pitchFamily="34" charset="0"/>
              <a:ea typeface="Calibri" panose="020F0502020204030204" pitchFamily="34" charset="0"/>
            </a:endParaRPr>
          </a:p>
          <a:p>
            <a:pPr>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V</a:t>
            </a:r>
            <a:endParaRPr lang="pt-BR" sz="2400" dirty="0">
              <a:effectLst/>
              <a:latin typeface="Calibri" panose="020F0502020204030204" pitchFamily="34" charset="0"/>
              <a:ea typeface="Calibri" panose="020F0502020204030204" pitchFamily="34" charset="0"/>
            </a:endParaRPr>
          </a:p>
          <a:p>
            <a:pPr>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Radiações e suas aplicações </a:t>
            </a:r>
            <a:endParaRPr lang="pt-BR" sz="24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48D27DB3-0DA6-A76D-2377-01976B416012}"/>
              </a:ext>
            </a:extLst>
          </p:cNvPr>
          <p:cNvPicPr>
            <a:picLocks noChangeAspect="1"/>
          </p:cNvPicPr>
          <p:nvPr/>
        </p:nvPicPr>
        <p:blipFill>
          <a:blip r:embed="rId2"/>
          <a:stretch>
            <a:fillRect/>
          </a:stretch>
        </p:blipFill>
        <p:spPr>
          <a:xfrm>
            <a:off x="3836266" y="2489247"/>
            <a:ext cx="2627604" cy="1975275"/>
          </a:xfrm>
          <a:prstGeom prst="rect">
            <a:avLst/>
          </a:prstGeom>
        </p:spPr>
      </p:pic>
      <p:sp>
        <p:nvSpPr>
          <p:cNvPr id="8" name="CaixaDeTexto 7">
            <a:extLst>
              <a:ext uri="{FF2B5EF4-FFF2-40B4-BE49-F238E27FC236}">
                <a16:creationId xmlns:a16="http://schemas.microsoft.com/office/drawing/2014/main" id="{6F23CEBF-BDDE-E724-33D3-2694EF3A498D}"/>
              </a:ext>
            </a:extLst>
          </p:cNvPr>
          <p:cNvSpPr txBox="1"/>
          <p:nvPr/>
        </p:nvSpPr>
        <p:spPr>
          <a:xfrm>
            <a:off x="252249" y="2608780"/>
            <a:ext cx="11519338" cy="3970318"/>
          </a:xfrm>
          <a:prstGeom prst="rect">
            <a:avLst/>
          </a:prstGeom>
          <a:noFill/>
        </p:spPr>
        <p:txBody>
          <a:bodyPr wrap="square">
            <a:spAutoFit/>
          </a:bodyPr>
          <a:lstStyle/>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latin typeface="Arial Narrow" panose="020B0606020202030204" pitchFamily="34" charset="0"/>
              <a:ea typeface="Arial Narrow" panose="020B0606020202030204" pitchFamily="34" charset="0"/>
              <a:cs typeface="Arial Narrow" panose="020B0606020202030204" pitchFamily="34" charset="0"/>
            </a:endParaRPr>
          </a:p>
          <a:p>
            <a:endParaRPr lang="pt-BR" sz="1200" dirty="0">
              <a:effectLst/>
              <a:latin typeface="Arial Narrow" panose="020B0606020202030204" pitchFamily="34" charset="0"/>
              <a:ea typeface="Arial Narrow" panose="020B0606020202030204" pitchFamily="34" charset="0"/>
              <a:cs typeface="Arial Narrow" panose="020B0606020202030204" pitchFamily="34" charset="0"/>
            </a:endParaRPr>
          </a:p>
          <a:p>
            <a:endParaRPr lang="pt-BR" sz="2400" dirty="0">
              <a:latin typeface="Arial Narrow" panose="020B0606020202030204" pitchFamily="34" charset="0"/>
              <a:ea typeface="Arial Narrow" panose="020B0606020202030204" pitchFamily="34" charset="0"/>
              <a:cs typeface="Arial Narrow" panose="020B0606020202030204" pitchFamily="34" charset="0"/>
            </a:endParaRPr>
          </a:p>
          <a:p>
            <a:pPr algn="just"/>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história da radiação teve início com as descobertas do físico alemão Wilhelm K.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Röntgen</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em 1895, a respeito dos raios X. Esse feito possibilitou que outros cientistas fizessem outras pesquisas sobre radiações. Como é o caso do cientista Becquerel, que estudou as características de substâncias fosforescentes e fluorescentes, além também das propriedades de sais de urânio que o levaram à descoberta da radioatividade.</a:t>
            </a:r>
            <a:endParaRPr lang="pt-BR" sz="2400" dirty="0"/>
          </a:p>
        </p:txBody>
      </p:sp>
    </p:spTree>
    <p:extLst>
      <p:ext uri="{BB962C8B-B14F-4D97-AF65-F5344CB8AC3E}">
        <p14:creationId xmlns:p14="http://schemas.microsoft.com/office/powerpoint/2010/main" val="251379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A667-7BD2-F0D7-4414-E5D215836CC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FF5B187-9122-2A22-A33D-442FFB8DA7A8}"/>
              </a:ext>
            </a:extLst>
          </p:cNvPr>
          <p:cNvSpPr txBox="1"/>
          <p:nvPr/>
        </p:nvSpPr>
        <p:spPr>
          <a:xfrm>
            <a:off x="207035" y="491706"/>
            <a:ext cx="11749176" cy="6124497"/>
          </a:xfrm>
          <a:prstGeom prst="rect">
            <a:avLst/>
          </a:prstGeom>
          <a:noFill/>
        </p:spPr>
        <p:txBody>
          <a:bodyPr wrap="square">
            <a:spAutoFit/>
          </a:bodyPr>
          <a:lstStyle/>
          <a:p>
            <a:pPr algn="just">
              <a:lnSpc>
                <a:spcPct val="106000"/>
              </a:lnSpc>
              <a:spcAft>
                <a:spcPts val="800"/>
              </a:spcAft>
            </a:pPr>
            <a:endParaRPr lang="pt-BR" sz="2200"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06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Mais tarde, o casal formado por Marie Curie e Pierre Curie, aprofundando os trabalhos iniciados por Becquerel, descobriu outros dois elementos químicos que também eram capazes de emitir radiação.  A esses elementos foram dados os nomes de rádio (Ra) e polônio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Po</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 em homenagem à Polônia, país de origem de Marie Curie. Tais descobertas renderam, aos três, o Prêmio Nobel de Física, em 1903.</a:t>
            </a:r>
            <a:endParaRPr lang="pt-BR" sz="2200" dirty="0">
              <a:effectLst/>
              <a:latin typeface="Calibri" panose="020F0502020204030204" pitchFamily="34" charset="0"/>
              <a:ea typeface="Calibri" panose="020F0502020204030204" pitchFamily="34" charset="0"/>
            </a:endParaRPr>
          </a:p>
          <a:p>
            <a:pPr algn="just">
              <a:lnSpc>
                <a:spcPct val="106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O físico Ernest Rutherford também teve sua contribuição para o estudo das radiações. Foi a partir de suas pesquisas que foi possível descobrir a natureza das emissões radioativas e os tipos de radiações emitidas (raios alfa, raios beta e partículas gama). Em 1908, Rutherford recebeu o Prêmio Nobel de Química por suas descobertas a respeito da desintegração dos elementos e a química de compostos radioativos.</a:t>
            </a:r>
            <a:endParaRPr lang="pt-BR" sz="2200" dirty="0">
              <a:effectLst/>
              <a:latin typeface="Calibri" panose="020F0502020204030204" pitchFamily="34" charset="0"/>
              <a:ea typeface="Calibri" panose="020F0502020204030204" pitchFamily="34" charset="0"/>
            </a:endParaRPr>
          </a:p>
          <a:p>
            <a:pPr algn="just">
              <a:lnSpc>
                <a:spcPct val="106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 radiação é a propagação de ondas eletromagnéticas ou partículas, emitidas por fontes naturais, como o Sol, ou artificiais, quando são emitidas por aparelhos construídos pelo homem, como os equipamentos de raios-X.  A radiação é caracterizada pela emissão e deslocamento de energia na forma de partículas ou ondas eletromagnéticas, seja no vácuo, seja em outro meio. Todos os dias, estamos expostos à radiação de diversas fontes e, apesar do senso comum dizer o contrário, não é prejudicial quando usada da maneira correta e controlada. Alguns exemplos de radiação são: ondas de rádio AM e FM, raios X, radiação infravermelha e ultravioleta, entre outras.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45270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A667-7BD2-F0D7-4414-E5D215836CC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7089FC6-AB2E-C92F-D44C-1DD24F5F29B8}"/>
              </a:ext>
            </a:extLst>
          </p:cNvPr>
          <p:cNvSpPr txBox="1"/>
          <p:nvPr/>
        </p:nvSpPr>
        <p:spPr>
          <a:xfrm>
            <a:off x="319177" y="567560"/>
            <a:ext cx="11547002" cy="6368282"/>
          </a:xfrm>
          <a:prstGeom prst="rect">
            <a:avLst/>
          </a:prstGeom>
          <a:noFill/>
        </p:spPr>
        <p:txBody>
          <a:bodyPr wrap="square">
            <a:spAutoFit/>
          </a:bodyPr>
          <a:lstStyle/>
          <a:p>
            <a:pPr algn="just">
              <a:lnSpc>
                <a:spcPct val="106000"/>
              </a:lnSpc>
              <a:spcAft>
                <a:spcPts val="800"/>
              </a:spcAft>
            </a:pPr>
            <a:r>
              <a:rPr lang="pt-BR" sz="2100" dirty="0">
                <a:effectLst/>
                <a:latin typeface="Arial Narrow" panose="020B0606020202030204" pitchFamily="34" charset="0"/>
                <a:ea typeface="Arial Narrow" panose="020B0606020202030204" pitchFamily="34" charset="0"/>
                <a:cs typeface="Arial Narrow" panose="020B0606020202030204" pitchFamily="34" charset="0"/>
              </a:rPr>
              <a:t>Atualmente, são diversas as aplicações da radiação, mas uma das principais é na área da saúde, como nos tratamentos radioterápicos, para o combate e cura do câncer.</a:t>
            </a:r>
            <a:endParaRPr lang="pt-BR" sz="2100" dirty="0">
              <a:effectLst/>
              <a:latin typeface="Calibri" panose="020F0502020204030204" pitchFamily="34" charset="0"/>
              <a:ea typeface="Calibri" panose="020F0502020204030204" pitchFamily="34" charset="0"/>
            </a:endParaRPr>
          </a:p>
          <a:p>
            <a:pPr algn="just">
              <a:lnSpc>
                <a:spcPct val="106000"/>
              </a:lnSpc>
              <a:spcAft>
                <a:spcPts val="800"/>
              </a:spcAft>
            </a:pPr>
            <a:r>
              <a:rPr lang="pt-BR" sz="2100" dirty="0">
                <a:effectLst/>
                <a:latin typeface="Arial Narrow" panose="020B0606020202030204" pitchFamily="34" charset="0"/>
                <a:ea typeface="Arial Narrow" panose="020B0606020202030204" pitchFamily="34" charset="0"/>
                <a:cs typeface="Arial Narrow" panose="020B0606020202030204" pitchFamily="34" charset="0"/>
              </a:rPr>
              <a:t>	Mas a radiação também é utilizada nos meios de comunicação, como nos rádios e nos celulares. Na arqueologia, a radiação é utilizada para fazer a datação de artefatos antigos e fósseis, utilizando carbono-14.</a:t>
            </a:r>
            <a:endParaRPr lang="pt-BR" sz="2100" dirty="0">
              <a:effectLst/>
              <a:latin typeface="Calibri" panose="020F0502020204030204" pitchFamily="34" charset="0"/>
              <a:ea typeface="Calibri" panose="020F0502020204030204" pitchFamily="34" charset="0"/>
            </a:endParaRPr>
          </a:p>
          <a:p>
            <a:pPr algn="just">
              <a:lnSpc>
                <a:spcPct val="106000"/>
              </a:lnSpc>
              <a:spcAft>
                <a:spcPts val="800"/>
              </a:spcAft>
            </a:pPr>
            <a:r>
              <a:rPr lang="pt-BR" sz="2100" dirty="0">
                <a:effectLst/>
                <a:latin typeface="Arial Narrow" panose="020B0606020202030204" pitchFamily="34" charset="0"/>
                <a:ea typeface="Arial Narrow" panose="020B0606020202030204" pitchFamily="34" charset="0"/>
                <a:cs typeface="Arial Narrow" panose="020B0606020202030204" pitchFamily="34" charset="0"/>
              </a:rPr>
              <a:t>	Como dito anteriormente, a radiação é bastante utilizada no nosso cotidiano nas mais diversas áreas. A seguir listaremos algumas das principais aplicações da radiação:</a:t>
            </a:r>
            <a:endParaRPr lang="pt-BR" sz="2100" dirty="0">
              <a:effectLst/>
              <a:latin typeface="Calibri" panose="020F0502020204030204" pitchFamily="34" charset="0"/>
              <a:ea typeface="Calibri" panose="020F0502020204030204" pitchFamily="34" charset="0"/>
            </a:endParaRPr>
          </a:p>
          <a:p>
            <a:pPr marL="342900" lvl="0" indent="-342900" algn="just">
              <a:lnSpc>
                <a:spcPct val="106000"/>
              </a:lnSpc>
              <a:spcAft>
                <a:spcPts val="800"/>
              </a:spcAft>
              <a:buFont typeface="Arial" panose="020B0604020202020204" pitchFamily="34" charset="0"/>
              <a:buChar char="▪"/>
              <a:tabLst>
                <a:tab pos="9525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Tratamentos de radioterapia;</a:t>
            </a:r>
            <a:endParaRPr lang="pt-BR" sz="2100" dirty="0">
              <a:effectLst/>
              <a:latin typeface="Noto Sans Symbols"/>
              <a:ea typeface="Noto Sans Symbols"/>
              <a:cs typeface="Noto Sans Symbols"/>
            </a:endParaRPr>
          </a:p>
          <a:p>
            <a:pPr marL="342900" lvl="0" indent="-342900" algn="just">
              <a:lnSpc>
                <a:spcPct val="106000"/>
              </a:lnSpc>
              <a:spcAft>
                <a:spcPts val="800"/>
              </a:spcAft>
              <a:buFont typeface="Arial" panose="020B0604020202020204" pitchFamily="34" charset="0"/>
              <a:buChar char="▪"/>
              <a:tabLst>
                <a:tab pos="9525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Diagnósticos médicos por radiografia; mamografia e tomografia;</a:t>
            </a:r>
            <a:endParaRPr lang="pt-BR" sz="2100" dirty="0">
              <a:effectLst/>
              <a:latin typeface="Noto Sans Symbols"/>
              <a:ea typeface="Noto Sans Symbols"/>
              <a:cs typeface="Noto Sans Symbols"/>
            </a:endParaRPr>
          </a:p>
          <a:p>
            <a:pPr marL="342900" lvl="0" indent="-342900" algn="just">
              <a:lnSpc>
                <a:spcPct val="106000"/>
              </a:lnSpc>
              <a:spcAft>
                <a:spcPts val="800"/>
              </a:spcAft>
              <a:buFont typeface="Arial" panose="020B0604020202020204" pitchFamily="34" charset="0"/>
              <a:buChar char="▪"/>
              <a:tabLst>
                <a:tab pos="9525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Esterilização de materiais cirúrgicos;</a:t>
            </a:r>
            <a:endParaRPr lang="pt-BR" sz="2100" dirty="0">
              <a:effectLst/>
              <a:latin typeface="Noto Sans Symbols"/>
              <a:ea typeface="Noto Sans Symbols"/>
              <a:cs typeface="Noto Sans Symbols"/>
            </a:endParaRPr>
          </a:p>
          <a:p>
            <a:pPr marL="342900" lvl="0" indent="-342900" algn="just">
              <a:lnSpc>
                <a:spcPct val="106000"/>
              </a:lnSpc>
              <a:spcAft>
                <a:spcPts val="800"/>
              </a:spcAft>
              <a:buFont typeface="Arial" panose="020B0604020202020204" pitchFamily="34" charset="0"/>
              <a:buChar char="▪"/>
              <a:tabLst>
                <a:tab pos="9525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Controle de qualidade na fabricação de peças diversas na indústria;</a:t>
            </a:r>
            <a:endParaRPr lang="pt-BR" sz="2100" dirty="0">
              <a:effectLst/>
              <a:latin typeface="Noto Sans Symbols"/>
              <a:ea typeface="Noto Sans Symbols"/>
              <a:cs typeface="Noto Sans Symbols"/>
            </a:endParaRPr>
          </a:p>
          <a:p>
            <a:pPr marL="342900" lvl="0" indent="-342900">
              <a:lnSpc>
                <a:spcPct val="106000"/>
              </a:lnSpc>
              <a:spcAft>
                <a:spcPts val="800"/>
              </a:spcAft>
              <a:buFont typeface="Arial" panose="020B0604020202020204" pitchFamily="34" charset="0"/>
              <a:buChar char="▪"/>
              <a:tabLst>
                <a:tab pos="9525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Conservação de alimentos;</a:t>
            </a:r>
            <a:endParaRPr lang="pt-BR" sz="2100" dirty="0">
              <a:effectLst/>
              <a:latin typeface="Noto Sans Symbols"/>
              <a:ea typeface="Noto Sans Symbols"/>
              <a:cs typeface="Noto Sans Symbols"/>
            </a:endParaRPr>
          </a:p>
          <a:p>
            <a:pPr marL="342900" lvl="0" indent="-342900">
              <a:lnSpc>
                <a:spcPct val="106000"/>
              </a:lnSpc>
              <a:spcAft>
                <a:spcPts val="800"/>
              </a:spcAft>
              <a:buFont typeface="Arial" panose="020B0604020202020204" pitchFamily="34" charset="0"/>
              <a:buChar char="▪"/>
              <a:tabLst>
                <a:tab pos="9525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Datação de objetos antigos (arqueologia);</a:t>
            </a:r>
            <a:endParaRPr lang="pt-BR" sz="2100" dirty="0">
              <a:effectLst/>
              <a:latin typeface="Noto Sans Symbols"/>
              <a:ea typeface="Noto Sans Symbols"/>
              <a:cs typeface="Noto Sans Symbols"/>
            </a:endParaRPr>
          </a:p>
          <a:p>
            <a:pPr marL="342900" lvl="0" indent="-342900">
              <a:lnSpc>
                <a:spcPct val="106000"/>
              </a:lnSpc>
              <a:spcAft>
                <a:spcPts val="800"/>
              </a:spcAft>
              <a:buFont typeface="Arial" panose="020B0604020202020204" pitchFamily="34" charset="0"/>
              <a:buChar char="▪"/>
              <a:tabLst>
                <a:tab pos="9525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Geração de energia elétrica em usinas nucleares;</a:t>
            </a:r>
            <a:endParaRPr lang="pt-BR" sz="2100" dirty="0">
              <a:effectLst/>
              <a:latin typeface="Noto Sans Symbols"/>
              <a:ea typeface="Noto Sans Symbols"/>
              <a:cs typeface="Noto Sans Symbols"/>
            </a:endParaRPr>
          </a:p>
          <a:p>
            <a:pPr marL="342900" marR="2540" lvl="0" indent="-342900">
              <a:lnSpc>
                <a:spcPct val="106000"/>
              </a:lnSpc>
              <a:spcAft>
                <a:spcPts val="800"/>
              </a:spcAft>
              <a:buFont typeface="Arial" panose="020B0604020202020204" pitchFamily="34" charset="0"/>
              <a:buChar char="▪"/>
              <a:tabLst>
                <a:tab pos="90170" algn="l"/>
                <a:tab pos="180340" algn="l"/>
              </a:tabLst>
            </a:pPr>
            <a:r>
              <a:rPr lang="pt-BR" sz="21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Utilização em centros de pesquisas e universidades para diversos estudos.</a:t>
            </a:r>
            <a:endParaRPr lang="pt-BR" sz="2100" dirty="0">
              <a:effectLst/>
              <a:latin typeface="Noto Sans Symbols"/>
              <a:ea typeface="Noto Sans Symbols"/>
              <a:cs typeface="Noto Sans Symbols"/>
            </a:endParaRPr>
          </a:p>
          <a:p>
            <a:pPr algn="r"/>
            <a:r>
              <a:rPr lang="pt-BR" sz="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Disponível em: https://mundoeducacao.uol.com.br/</a:t>
            </a:r>
            <a:r>
              <a:rPr lang="pt-BR" sz="800"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quimica</a:t>
            </a:r>
            <a:r>
              <a:rPr lang="pt-BR" sz="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/radiacoes.htm. Acesso em: 10 maio 2023</a:t>
            </a:r>
            <a:endParaRPr lang="pt-BR" dirty="0"/>
          </a:p>
        </p:txBody>
      </p:sp>
    </p:spTree>
    <p:extLst>
      <p:ext uri="{BB962C8B-B14F-4D97-AF65-F5344CB8AC3E}">
        <p14:creationId xmlns:p14="http://schemas.microsoft.com/office/powerpoint/2010/main" val="209878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A667-7BD2-F0D7-4414-E5D215836CC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C49E492-FB81-2BF7-B893-A8B94EC8A64F}"/>
              </a:ext>
            </a:extLst>
          </p:cNvPr>
          <p:cNvSpPr txBox="1"/>
          <p:nvPr/>
        </p:nvSpPr>
        <p:spPr>
          <a:xfrm>
            <a:off x="536027" y="672662"/>
            <a:ext cx="11193517" cy="3268202"/>
          </a:xfrm>
          <a:prstGeom prst="rect">
            <a:avLst/>
          </a:prstGeom>
          <a:noFill/>
        </p:spPr>
        <p:txBody>
          <a:bodyPr wrap="square">
            <a:spAutoFit/>
          </a:bodyPr>
          <a:lstStyle/>
          <a:p>
            <a:pPr algn="just">
              <a:lnSpc>
                <a:spcPct val="107000"/>
              </a:lnSpc>
              <a:spcAft>
                <a:spcPts val="800"/>
              </a:spcAft>
              <a:tabLst>
                <a:tab pos="90170" algn="l"/>
                <a:tab pos="180340" algn="l"/>
              </a:tabLst>
            </a:pPr>
            <a:r>
              <a:rPr lang="pt-BR" sz="28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25</a:t>
            </a:r>
            <a:r>
              <a:rPr lang="pt-BR" sz="2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.Onde podemos observar a utilização das radiações </a:t>
            </a:r>
            <a:r>
              <a:rPr lang="pt-BR" sz="2800" dirty="0">
                <a:effectLst/>
                <a:latin typeface="Arial Narrow" panose="020B0606020202030204" pitchFamily="34" charset="0"/>
                <a:ea typeface="Arial Narrow" panose="020B0606020202030204" pitchFamily="34" charset="0"/>
                <a:cs typeface="Arial Narrow" panose="020B0606020202030204" pitchFamily="34" charset="0"/>
              </a:rPr>
              <a:t>no nosso</a:t>
            </a:r>
            <a:r>
              <a:rPr lang="pt-BR" sz="2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dia a dia?</a:t>
            </a:r>
            <a:endParaRPr lang="pt-BR" sz="2800" dirty="0">
              <a:effectLst/>
              <a:latin typeface="Arial Narrow" panose="020B0606020202030204" pitchFamily="34" charset="0"/>
              <a:ea typeface="Calibri" panose="020F0502020204030204" pitchFamily="34" charset="0"/>
            </a:endParaRPr>
          </a:p>
          <a:p>
            <a:pPr algn="just">
              <a:lnSpc>
                <a:spcPct val="115000"/>
              </a:lnSpc>
              <a:spcAft>
                <a:spcPts val="800"/>
              </a:spcAft>
            </a:pPr>
            <a:endParaRPr lang="pt-BR" sz="2800" dirty="0">
              <a:effectLst/>
              <a:latin typeface="Arial Narrow" panose="020B0606020202030204" pitchFamily="34" charset="0"/>
              <a:ea typeface="Calibri" panose="020F0502020204030204" pitchFamily="34" charset="0"/>
            </a:endParaRPr>
          </a:p>
          <a:p>
            <a:pPr algn="just">
              <a:lnSpc>
                <a:spcPct val="107000"/>
              </a:lnSpc>
              <a:spcAft>
                <a:spcPts val="800"/>
              </a:spcAft>
              <a:tabLst>
                <a:tab pos="90170" algn="l"/>
                <a:tab pos="180340" algn="l"/>
              </a:tabLst>
            </a:pPr>
            <a:r>
              <a:rPr lang="pt-BR" sz="28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26.</a:t>
            </a:r>
            <a:r>
              <a:rPr lang="pt-BR" sz="2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Como a descoberta das radiações contribuiu </a:t>
            </a:r>
            <a:r>
              <a:rPr lang="pt-BR" sz="2800" dirty="0">
                <a:effectLst/>
                <a:latin typeface="Arial Narrow" panose="020B0606020202030204" pitchFamily="34" charset="0"/>
                <a:ea typeface="Arial Narrow" panose="020B0606020202030204" pitchFamily="34" charset="0"/>
                <a:cs typeface="Arial Narrow" panose="020B0606020202030204" pitchFamily="34" charset="0"/>
              </a:rPr>
              <a:t>para a melhoria</a:t>
            </a:r>
            <a:r>
              <a:rPr lang="pt-BR" sz="2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da nossa saúde?</a:t>
            </a:r>
          </a:p>
          <a:p>
            <a:pPr algn="just">
              <a:lnSpc>
                <a:spcPct val="107000"/>
              </a:lnSpc>
              <a:spcAft>
                <a:spcPts val="800"/>
              </a:spcAft>
              <a:tabLst>
                <a:tab pos="90170" algn="l"/>
                <a:tab pos="180340" algn="l"/>
              </a:tabLst>
            </a:pPr>
            <a:endParaRPr lang="pt-BR" sz="2800" b="1" dirty="0">
              <a:solidFill>
                <a:srgbClr val="000000"/>
              </a:solidFill>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07000"/>
              </a:lnSpc>
              <a:spcAft>
                <a:spcPts val="800"/>
              </a:spcAft>
              <a:tabLst>
                <a:tab pos="90170" algn="l"/>
                <a:tab pos="180340" algn="l"/>
              </a:tabLst>
            </a:pPr>
            <a:r>
              <a:rPr lang="pt-BR" sz="28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27</a:t>
            </a:r>
            <a:r>
              <a:rPr lang="pt-BR" sz="2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.Além da medicina, quais são as outras aplicações das radiações exemplificadas no texto? </a:t>
            </a:r>
            <a:endParaRPr lang="pt-BR" sz="2800" dirty="0">
              <a:latin typeface="Arial Narrow" panose="020B0606020202030204" pitchFamily="34" charset="0"/>
            </a:endParaRPr>
          </a:p>
        </p:txBody>
      </p:sp>
    </p:spTree>
    <p:extLst>
      <p:ext uri="{BB962C8B-B14F-4D97-AF65-F5344CB8AC3E}">
        <p14:creationId xmlns:p14="http://schemas.microsoft.com/office/powerpoint/2010/main" val="868135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AF4D970-646C-4573-BD6A-B8A28AE4FA9E}"/>
              </a:ext>
            </a:extLst>
          </p:cNvPr>
          <p:cNvGraphicFramePr>
            <a:graphicFrameLocks noGrp="1"/>
          </p:cNvGraphicFramePr>
          <p:nvPr/>
        </p:nvGraphicFramePr>
        <p:xfrm>
          <a:off x="461639" y="648070"/>
          <a:ext cx="11354540" cy="457200"/>
        </p:xfrm>
        <a:graphic>
          <a:graphicData uri="http://schemas.openxmlformats.org/drawingml/2006/table">
            <a:tbl>
              <a:tblPr/>
              <a:tblGrid>
                <a:gridCol w="11354540">
                  <a:extLst>
                    <a:ext uri="{9D8B030D-6E8A-4147-A177-3AD203B41FA5}">
                      <a16:colId xmlns:a16="http://schemas.microsoft.com/office/drawing/2014/main" val="1764854901"/>
                    </a:ext>
                  </a:extLst>
                </a:gridCol>
              </a:tblGrid>
              <a:tr h="457200">
                <a:tc>
                  <a:txBody>
                    <a:bodyPr/>
                    <a:lstStyle/>
                    <a:p>
                      <a:pPr algn="ctr">
                        <a:lnSpc>
                          <a:spcPct val="115000"/>
                        </a:lnSpc>
                        <a:spcAft>
                          <a:spcPts val="800"/>
                        </a:spcAft>
                      </a:pPr>
                      <a:r>
                        <a:rPr lang="pt-BR" sz="2400" b="1" dirty="0">
                          <a:solidFill>
                            <a:srgbClr val="000000"/>
                          </a:solidFill>
                          <a:effectLst/>
                          <a:highlight>
                            <a:srgbClr val="D0CECE"/>
                          </a:highlight>
                          <a:latin typeface="Arial Narrow" panose="020B0606020202030204" pitchFamily="34" charset="0"/>
                          <a:ea typeface="Arial Narrow" panose="020B0606020202030204" pitchFamily="34" charset="0"/>
                          <a:cs typeface="Arial Narrow" panose="020B0606020202030204" pitchFamily="34" charset="0"/>
                        </a:rPr>
                        <a:t>SETEMBRO / SEMANA 7 E 8</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979913843"/>
                  </a:ext>
                </a:extLst>
              </a:tr>
            </a:tbl>
          </a:graphicData>
        </a:graphic>
      </p:graphicFrame>
      <p:sp>
        <p:nvSpPr>
          <p:cNvPr id="3" name="Rectangle 1">
            <a:extLst>
              <a:ext uri="{FF2B5EF4-FFF2-40B4-BE49-F238E27FC236}">
                <a16:creationId xmlns:a16="http://schemas.microsoft.com/office/drawing/2014/main" id="{9DC3E786-E59E-69D1-CDCC-B8E69BBE14E4}"/>
              </a:ext>
            </a:extLst>
          </p:cNvPr>
          <p:cNvSpPr>
            <a:spLocks noChangeArrowheads="1"/>
          </p:cNvSpPr>
          <p:nvPr/>
        </p:nvSpPr>
        <p:spPr bwMode="auto">
          <a:xfrm>
            <a:off x="2849563" y="3887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6" name="Imagem 5" descr="Uma imagem contendo no interior, foto, azul, homem&#10;&#10;Descrição gerada automaticamente">
            <a:extLst>
              <a:ext uri="{FF2B5EF4-FFF2-40B4-BE49-F238E27FC236}">
                <a16:creationId xmlns:a16="http://schemas.microsoft.com/office/drawing/2014/main" id="{2FCEDF9E-FD13-DFBD-5F79-25D77F576286}"/>
              </a:ext>
            </a:extLst>
          </p:cNvPr>
          <p:cNvPicPr>
            <a:picLocks noChangeAspect="1"/>
          </p:cNvPicPr>
          <p:nvPr/>
        </p:nvPicPr>
        <p:blipFill>
          <a:blip r:embed="rId2">
            <a:extLst>
              <a:ext uri="{28A0092B-C50C-407E-A947-70E740481C1C}">
                <a14:useLocalDpi xmlns:a14="http://schemas.microsoft.com/office/drawing/2010/main" val="0"/>
              </a:ext>
            </a:extLst>
          </a:blip>
          <a:srcRect l="4501" t="8623"/>
          <a:stretch>
            <a:fillRect/>
          </a:stretch>
        </p:blipFill>
        <p:spPr bwMode="auto">
          <a:xfrm>
            <a:off x="461639" y="2725877"/>
            <a:ext cx="3027285" cy="2323821"/>
          </a:xfrm>
          <a:prstGeom prst="rect">
            <a:avLst/>
          </a:prstGeom>
          <a:noFill/>
        </p:spPr>
      </p:pic>
      <p:sp>
        <p:nvSpPr>
          <p:cNvPr id="8" name="CaixaDeTexto 7">
            <a:extLst>
              <a:ext uri="{FF2B5EF4-FFF2-40B4-BE49-F238E27FC236}">
                <a16:creationId xmlns:a16="http://schemas.microsoft.com/office/drawing/2014/main" id="{B4FEF3A5-4C81-7124-1387-70C0B427CF5A}"/>
              </a:ext>
            </a:extLst>
          </p:cNvPr>
          <p:cNvSpPr txBox="1"/>
          <p:nvPr/>
        </p:nvSpPr>
        <p:spPr>
          <a:xfrm>
            <a:off x="257452" y="1207363"/>
            <a:ext cx="11021627" cy="457369"/>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dirty="0">
              <a:effectLst/>
              <a:latin typeface="Arial Narrow" panose="020B0606020202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59D6A516-CFEB-D0E5-557E-DC19BC910CD7}"/>
              </a:ext>
            </a:extLst>
          </p:cNvPr>
          <p:cNvSpPr txBox="1"/>
          <p:nvPr/>
        </p:nvSpPr>
        <p:spPr>
          <a:xfrm>
            <a:off x="3648722" y="1322772"/>
            <a:ext cx="8285826" cy="5632311"/>
          </a:xfrm>
          <a:prstGeom prst="rect">
            <a:avLst/>
          </a:prstGeom>
          <a:noFill/>
        </p:spPr>
        <p:txBody>
          <a:bodyPr wrap="square">
            <a:spAutoFit/>
          </a:bodyPr>
          <a:lstStyle/>
          <a:p>
            <a:pPr algn="just"/>
            <a:r>
              <a:rPr lang="pt-BR" sz="2400" b="1" dirty="0">
                <a:latin typeface="Arial Narrow" panose="020B0606020202030204" pitchFamily="34" charset="0"/>
              </a:rPr>
              <a:t>TEXTO VI</a:t>
            </a:r>
          </a:p>
          <a:p>
            <a:pPr algn="just"/>
            <a:r>
              <a:rPr lang="pt-BR" sz="2400" b="1" dirty="0">
                <a:latin typeface="Arial Narrow" panose="020B0606020202030204" pitchFamily="34" charset="0"/>
              </a:rPr>
              <a:t>Aplicações da radioatividade</a:t>
            </a:r>
          </a:p>
          <a:p>
            <a:pPr algn="just"/>
            <a:endParaRPr lang="pt-BR" sz="2400" b="1" dirty="0">
              <a:latin typeface="Arial Narrow" panose="020B0606020202030204" pitchFamily="34" charset="0"/>
            </a:endParaRPr>
          </a:p>
          <a:p>
            <a:pPr algn="just"/>
            <a:r>
              <a:rPr lang="pt-BR" sz="2400" dirty="0">
                <a:latin typeface="Arial Narrow" panose="020B0606020202030204" pitchFamily="34" charset="0"/>
              </a:rPr>
              <a:t>	Sem dúvida alguma, a principal forma de aplicação da radioatividade está na medicina. Elementos radioativos (ou radioisótopos) são muito importantes para a obtenção de diagnósticos, como no caso dos exames de raios-X e de tomografia computadorizada. Ainda, na medicina, utilizam-se radioisótopos no tratamento de doenças, principalmente o câncer. Tal tratamento é conhecido como radioterapia, que consiste na destruição de células de tumor cancerígenas pelo uso de fontes de radiação ionizante.</a:t>
            </a:r>
          </a:p>
          <a:p>
            <a:pPr algn="just"/>
            <a:r>
              <a:rPr lang="pt-BR" sz="2400" dirty="0">
                <a:latin typeface="Arial Narrow" panose="020B0606020202030204" pitchFamily="34" charset="0"/>
              </a:rPr>
              <a:t>	As reações nucleares, mais especificamente a de fissão, são importantíssimas para a produção de energia elétrica, em instalações conhecidas como usinas nucleares.</a:t>
            </a:r>
          </a:p>
          <a:p>
            <a:pPr algn="just"/>
            <a:r>
              <a:rPr lang="pt-BR" sz="2400" dirty="0">
                <a:latin typeface="Arial Narrow" panose="020B0606020202030204" pitchFamily="34" charset="0"/>
              </a:rPr>
              <a:t>	</a:t>
            </a:r>
            <a:endParaRPr lang="pt-BR" dirty="0"/>
          </a:p>
        </p:txBody>
      </p:sp>
    </p:spTree>
    <p:extLst>
      <p:ext uri="{BB962C8B-B14F-4D97-AF65-F5344CB8AC3E}">
        <p14:creationId xmlns:p14="http://schemas.microsoft.com/office/powerpoint/2010/main" val="1002636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AF4D970-646C-4573-BD6A-B8A28AE4FA9E}"/>
              </a:ext>
            </a:extLst>
          </p:cNvPr>
          <p:cNvGraphicFramePr>
            <a:graphicFrameLocks noGrp="1"/>
          </p:cNvGraphicFramePr>
          <p:nvPr>
            <p:extLst>
              <p:ext uri="{D42A27DB-BD31-4B8C-83A1-F6EECF244321}">
                <p14:modId xmlns:p14="http://schemas.microsoft.com/office/powerpoint/2010/main" val="824363795"/>
              </p:ext>
            </p:extLst>
          </p:nvPr>
        </p:nvGraphicFramePr>
        <p:xfrm>
          <a:off x="461639" y="648070"/>
          <a:ext cx="11354540" cy="457200"/>
        </p:xfrm>
        <a:graphic>
          <a:graphicData uri="http://schemas.openxmlformats.org/drawingml/2006/table">
            <a:tbl>
              <a:tblPr/>
              <a:tblGrid>
                <a:gridCol w="11354540">
                  <a:extLst>
                    <a:ext uri="{9D8B030D-6E8A-4147-A177-3AD203B41FA5}">
                      <a16:colId xmlns:a16="http://schemas.microsoft.com/office/drawing/2014/main" val="1764854901"/>
                    </a:ext>
                  </a:extLst>
                </a:gridCol>
              </a:tblGrid>
              <a:tr h="457200">
                <a:tc>
                  <a:txBody>
                    <a:bodyPr/>
                    <a:lstStyle/>
                    <a:p>
                      <a:pPr algn="ctr">
                        <a:lnSpc>
                          <a:spcPct val="115000"/>
                        </a:lnSpc>
                        <a:spcAft>
                          <a:spcPts val="800"/>
                        </a:spcAft>
                      </a:pPr>
                      <a:r>
                        <a:rPr lang="pt-BR" sz="2400" b="1" dirty="0">
                          <a:solidFill>
                            <a:srgbClr val="000000"/>
                          </a:solidFill>
                          <a:effectLst/>
                          <a:highlight>
                            <a:srgbClr val="D0CECE"/>
                          </a:highlight>
                          <a:latin typeface="Arial Narrow" panose="020B0606020202030204" pitchFamily="34" charset="0"/>
                          <a:ea typeface="Arial Narrow" panose="020B0606020202030204" pitchFamily="34" charset="0"/>
                          <a:cs typeface="Arial Narrow" panose="020B0606020202030204" pitchFamily="34" charset="0"/>
                        </a:rPr>
                        <a:t>SETEMBRO / SEMANA 7 E 8</a:t>
                      </a:r>
                      <a:endParaRPr lang="pt-BR" sz="2400" dirty="0">
                        <a:effectLst/>
                        <a:highlight>
                          <a:srgbClr val="D0CECE"/>
                        </a:highlight>
                        <a:latin typeface="Calibri" panose="020F0502020204030204" pitchFamily="34" charset="0"/>
                        <a:ea typeface="Calibri" panose="020F050202020403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979913843"/>
                  </a:ext>
                </a:extLst>
              </a:tr>
            </a:tbl>
          </a:graphicData>
        </a:graphic>
      </p:graphicFrame>
      <p:sp>
        <p:nvSpPr>
          <p:cNvPr id="3" name="Rectangle 1">
            <a:extLst>
              <a:ext uri="{FF2B5EF4-FFF2-40B4-BE49-F238E27FC236}">
                <a16:creationId xmlns:a16="http://schemas.microsoft.com/office/drawing/2014/main" id="{9DC3E786-E59E-69D1-CDCC-B8E69BBE14E4}"/>
              </a:ext>
            </a:extLst>
          </p:cNvPr>
          <p:cNvSpPr>
            <a:spLocks noChangeArrowheads="1"/>
          </p:cNvSpPr>
          <p:nvPr/>
        </p:nvSpPr>
        <p:spPr bwMode="auto">
          <a:xfrm>
            <a:off x="2849563" y="3887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59D6A516-CFEB-D0E5-557E-DC19BC910CD7}"/>
              </a:ext>
            </a:extLst>
          </p:cNvPr>
          <p:cNvSpPr txBox="1"/>
          <p:nvPr/>
        </p:nvSpPr>
        <p:spPr>
          <a:xfrm>
            <a:off x="363984" y="1305017"/>
            <a:ext cx="11570564" cy="2923877"/>
          </a:xfrm>
          <a:prstGeom prst="rect">
            <a:avLst/>
          </a:prstGeom>
          <a:noFill/>
        </p:spPr>
        <p:txBody>
          <a:bodyPr wrap="square">
            <a:spAutoFit/>
          </a:bodyPr>
          <a:lstStyle/>
          <a:p>
            <a:pPr algn="just"/>
            <a:r>
              <a:rPr lang="pt-BR" sz="2400" dirty="0">
                <a:latin typeface="Arial Narrow" panose="020B0606020202030204" pitchFamily="34" charset="0"/>
              </a:rPr>
              <a:t>	No meio ambiente, elementos radioativos podem ser empregados para mapear poluentes no ar, na água ou no solo.</a:t>
            </a:r>
          </a:p>
          <a:p>
            <a:pPr algn="just"/>
            <a:r>
              <a:rPr lang="pt-BR" sz="2400" dirty="0">
                <a:latin typeface="Arial Narrow" panose="020B0606020202030204" pitchFamily="34" charset="0"/>
              </a:rPr>
              <a:t>	Já na indústria de alimentos, os radioisótopos podem ser empregados na irradiação de alimentos, eliminando bactérias</a:t>
            </a:r>
            <a:r>
              <a:rPr lang="pt-BR" sz="2200" dirty="0">
                <a:latin typeface="Arial Narrow" panose="020B0606020202030204" pitchFamily="34" charset="0"/>
              </a:rPr>
              <a:t>, fungos e outros agentes nocivos para nossa saúde. Em frutas e legumes, a radioatividade é capaz de diminuir a ação do hormônio do amadurecimento, aumentando assim o tempo para que sejam consumidos.</a:t>
            </a:r>
          </a:p>
          <a:p>
            <a:pPr algn="just"/>
            <a:r>
              <a:rPr lang="pt-BR" sz="2200" dirty="0">
                <a:latin typeface="Arial Narrow" panose="020B0606020202030204" pitchFamily="34" charset="0"/>
              </a:rPr>
              <a:t>	A utilização de radioisótopos para esterilização também é feita em medicamentos hospitalares, médicos e odontológicos.</a:t>
            </a:r>
          </a:p>
        </p:txBody>
      </p:sp>
      <p:sp>
        <p:nvSpPr>
          <p:cNvPr id="12" name="CaixaDeTexto 11">
            <a:extLst>
              <a:ext uri="{FF2B5EF4-FFF2-40B4-BE49-F238E27FC236}">
                <a16:creationId xmlns:a16="http://schemas.microsoft.com/office/drawing/2014/main" id="{436C421A-5738-DAD5-0D45-9ABE58E1C576}"/>
              </a:ext>
            </a:extLst>
          </p:cNvPr>
          <p:cNvSpPr txBox="1"/>
          <p:nvPr/>
        </p:nvSpPr>
        <p:spPr>
          <a:xfrm>
            <a:off x="363984" y="4344989"/>
            <a:ext cx="11628268" cy="2564805"/>
          </a:xfrm>
          <a:prstGeom prst="rect">
            <a:avLst/>
          </a:prstGeom>
          <a:noFill/>
        </p:spPr>
        <p:txBody>
          <a:bodyPr wrap="square">
            <a:spAutoFit/>
          </a:bodyPr>
          <a:lstStyle/>
          <a:p>
            <a:pPr algn="just">
              <a:spcAft>
                <a:spcPts val="800"/>
              </a:spcAft>
              <a:tabLst>
                <a:tab pos="90170" algn="l"/>
                <a:tab pos="180340" algn="l"/>
              </a:tabLs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28</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No texto IV, mencionam-se as consequências da exposição às radiações que surgem com o passar do tempo (efeito tardio). Assinale abaixo uma delas.</a:t>
            </a:r>
            <a:endParaRPr lang="pt-BR" sz="2200" dirty="0">
              <a:effectLst/>
              <a:latin typeface="Arial Narrow" panose="020B0606020202030204" pitchFamily="34" charset="0"/>
              <a:ea typeface="Calibri" panose="020F0502020204030204" pitchFamily="34" charset="0"/>
            </a:endParaRPr>
          </a:p>
          <a:p>
            <a:pPr marL="457200" indent="-457200">
              <a:spcAft>
                <a:spcPts val="800"/>
              </a:spcAf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câncer.         (B) queda de cabelo.  (C) vômitos e náuseas.           (D) distúrbios do comportamento.</a:t>
            </a:r>
          </a:p>
          <a:p>
            <a:pPr>
              <a:spcAft>
                <a:spcPts val="800"/>
              </a:spcAft>
              <a:tabLst>
                <a:tab pos="90170" algn="l"/>
                <a:tab pos="180340" algn="l"/>
              </a:tabLst>
            </a:pPr>
            <a:endParaRPr lang="pt-BR" sz="2200" b="1"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tabLst>
                <a:tab pos="90170" algn="l"/>
                <a:tab pos="180340" algn="l"/>
              </a:tabLs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29</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Quem foi o estudioso/cientista que primeiro identificou a radioatividade? Como isso ocorreu?</a:t>
            </a:r>
            <a:endParaRPr lang="pt-BR" sz="2200" dirty="0">
              <a:effectLst/>
              <a:latin typeface="Calibri" panose="020F0502020204030204" pitchFamily="34" charset="0"/>
              <a:ea typeface="Calibri" panose="020F0502020204030204" pitchFamily="34" charset="0"/>
            </a:endParaRPr>
          </a:p>
          <a:p>
            <a:pPr>
              <a:spcAft>
                <a:spcPts val="800"/>
              </a:spcAft>
              <a:tabLst>
                <a:tab pos="90170" algn="l"/>
                <a:tab pos="180340" algn="l"/>
              </a:tabLst>
            </a:pP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615286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182AFD6-AC10-E0FF-526E-5303FC73B2AA}"/>
              </a:ext>
            </a:extLst>
          </p:cNvPr>
          <p:cNvSpPr txBox="1"/>
          <p:nvPr/>
        </p:nvSpPr>
        <p:spPr>
          <a:xfrm>
            <a:off x="310551" y="483079"/>
            <a:ext cx="11559396" cy="6370975"/>
          </a:xfrm>
          <a:prstGeom prst="rect">
            <a:avLst/>
          </a:prstGeom>
          <a:noFill/>
        </p:spPr>
        <p:txBody>
          <a:bodyPr wrap="square">
            <a:spAutoFit/>
          </a:bodyPr>
          <a:lstStyle/>
          <a:p>
            <a:r>
              <a:rPr lang="pt-BR" sz="2400" dirty="0">
                <a:latin typeface="Arial Narrow" panose="020B0606020202030204" pitchFamily="34" charset="0"/>
              </a:rPr>
              <a:t>TEXTO VII</a:t>
            </a:r>
          </a:p>
          <a:p>
            <a:r>
              <a:rPr lang="pt-BR" sz="2400" dirty="0">
                <a:latin typeface="Arial Narrow" panose="020B0606020202030204" pitchFamily="34" charset="0"/>
              </a:rPr>
              <a:t>Acidente Radioativo em Goiânia – Césio 137</a:t>
            </a:r>
          </a:p>
          <a:p>
            <a:endParaRPr lang="pt-BR" sz="2400" dirty="0">
              <a:latin typeface="Arial Narrow" panose="020B0606020202030204" pitchFamily="34" charset="0"/>
            </a:endParaRPr>
          </a:p>
          <a:p>
            <a:pPr algn="just"/>
            <a:r>
              <a:rPr lang="pt-BR" sz="2400" dirty="0">
                <a:latin typeface="Arial Narrow" panose="020B0606020202030204" pitchFamily="34" charset="0"/>
              </a:rPr>
              <a:t>            Goiânia foi palco do maior acidente radiológico do mundo, em setembro de 1987. A contaminação afetou a saúde de centenas de pessoas.</a:t>
            </a:r>
          </a:p>
          <a:p>
            <a:pPr algn="just"/>
            <a:r>
              <a:rPr lang="pt-BR" sz="2400" dirty="0">
                <a:latin typeface="Arial Narrow" panose="020B0606020202030204" pitchFamily="34" charset="0"/>
              </a:rPr>
              <a:t>	No dia 13 de setembro de 1987, um aparelho contendo uma peça radioativa foi achado e aberto por catadores de papel, em Goiânia. O equipamento estava num prédio abandonado onde funcionava uma clínica desativada.  Os homens acharam que se tratava de sucata e venderam o fragmento a um ferro-velho. A cápsula projetava uma luz brilhante que despertou curiosidade, e muita gente acabou manuseando o material.</a:t>
            </a:r>
          </a:p>
          <a:p>
            <a:pPr algn="just"/>
            <a:r>
              <a:rPr lang="pt-BR" sz="2400" dirty="0">
                <a:latin typeface="Arial Narrow" panose="020B0606020202030204" pitchFamily="34" charset="0"/>
              </a:rPr>
              <a:t>	O acidente foi descoberto duas semanas depois. Após os primeiros sinais de contágio pela radioatividade, a peça foi levada à Vigilância Sanitária, que constatou tratar-se de material tóxico. A partir de então, casas e ruas foram isoladas, e a cidade foi invadida por especialistas e técnicos em radiação. Moradores fizeram testes para saber se estavam contaminados. Os primeiros atendimentos foram no Estádio Olímpico de Goiânia, e os casos mais graves foram transferidos para o Rio de Janeiro.</a:t>
            </a:r>
          </a:p>
          <a:p>
            <a:pPr algn="just"/>
            <a:r>
              <a:rPr lang="pt-BR" sz="2400" dirty="0">
                <a:latin typeface="Arial Narrow" panose="020B0606020202030204" pitchFamily="34" charset="0"/>
              </a:rPr>
              <a:t>	</a:t>
            </a:r>
            <a:endParaRPr lang="pt-BR" sz="2400" dirty="0"/>
          </a:p>
        </p:txBody>
      </p:sp>
    </p:spTree>
    <p:extLst>
      <p:ext uri="{BB962C8B-B14F-4D97-AF65-F5344CB8AC3E}">
        <p14:creationId xmlns:p14="http://schemas.microsoft.com/office/powerpoint/2010/main" val="1689659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9ACFC57-5380-1F5C-8FEE-4C4F042F94A9}"/>
              </a:ext>
            </a:extLst>
          </p:cNvPr>
          <p:cNvSpPr txBox="1"/>
          <p:nvPr/>
        </p:nvSpPr>
        <p:spPr>
          <a:xfrm>
            <a:off x="379562" y="2941608"/>
            <a:ext cx="11386868" cy="2253181"/>
          </a:xfrm>
          <a:prstGeom prst="rect">
            <a:avLst/>
          </a:prstGeom>
          <a:noFill/>
        </p:spPr>
        <p:txBody>
          <a:bodyPr wrap="square">
            <a:spAutoFit/>
          </a:bodyPr>
          <a:lstStyle/>
          <a:p>
            <a:pPr algn="just">
              <a:lnSpc>
                <a:spcPct val="107000"/>
              </a:lnSpc>
              <a:spcAft>
                <a:spcPts val="800"/>
              </a:spcAft>
            </a:pPr>
            <a:endParaRPr lang="pt-BR" sz="2400" b="1" dirty="0">
              <a:solidFill>
                <a:srgbClr val="000000"/>
              </a:solidFill>
              <a:effectLst/>
              <a:highlight>
                <a:srgbClr val="FFFFFF"/>
              </a:highligh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07000"/>
              </a:lnSpc>
              <a:spcAft>
                <a:spcPts val="800"/>
              </a:spcAft>
            </a:pPr>
            <a:endParaRPr lang="pt-BR" sz="2400" b="1" dirty="0">
              <a:solidFill>
                <a:srgbClr val="000000"/>
              </a:solidFill>
              <a:highlight>
                <a:srgbClr val="FFFFFF"/>
              </a:highligh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07000"/>
              </a:lnSpc>
              <a:spcAft>
                <a:spcPts val="800"/>
              </a:spcAft>
            </a:pPr>
            <a:r>
              <a:rPr lang="pt-BR" sz="2400" b="1" dirty="0">
                <a:solidFill>
                  <a:srgbClr val="000000"/>
                </a:solidFill>
                <a:effectLst/>
                <a:highlight>
                  <a:srgbClr val="FFFFFF"/>
                </a:highlight>
                <a:latin typeface="Arial Narrow" panose="020B0606020202030204" pitchFamily="34" charset="0"/>
                <a:ea typeface="Arial Narrow" panose="020B0606020202030204" pitchFamily="34" charset="0"/>
                <a:cs typeface="Arial Narrow" panose="020B0606020202030204" pitchFamily="34" charset="0"/>
              </a:rPr>
              <a:t>30</a:t>
            </a:r>
            <a:r>
              <a:rPr lang="pt-BR" sz="2400" dirty="0">
                <a:solidFill>
                  <a:srgbClr val="000000"/>
                </a:solidFill>
                <a:effectLst/>
                <a:highlight>
                  <a:srgbClr val="FFFFFF"/>
                </a:highlight>
                <a:latin typeface="Arial Narrow" panose="020B0606020202030204" pitchFamily="34" charset="0"/>
                <a:ea typeface="Arial Narrow" panose="020B0606020202030204" pitchFamily="34" charset="0"/>
                <a:cs typeface="Arial Narrow" panose="020B0606020202030204" pitchFamily="34" charset="0"/>
              </a:rPr>
              <a:t>. Do ponto de vista da química, o césio tem como propriedade maciez e maleabilidade, além de ser explosivo em contato com a água, mas segundo o texto, qual característica desse elemento chamou a atenção dos catadores de papel em Goiânia?</a:t>
            </a:r>
            <a:endParaRPr lang="pt-BR" sz="2400" dirty="0">
              <a:effectLst/>
              <a:highlight>
                <a:srgbClr val="FFFFFF"/>
              </a:highligh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59697679-6C80-88ED-B796-1F029F271836}"/>
              </a:ext>
            </a:extLst>
          </p:cNvPr>
          <p:cNvSpPr txBox="1"/>
          <p:nvPr/>
        </p:nvSpPr>
        <p:spPr>
          <a:xfrm>
            <a:off x="425570" y="414069"/>
            <a:ext cx="11470256" cy="280076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Mais de mil pessoas foram contaminadas por radiação de césio 137. Na ocasião, quatro morreram. Mas, estima-se que dezenas de pessoas faleceram em consequência de complicações desenvolvidas a partir da contaminação pelo césio 137.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 tragédia causou uma comoção nacional, mas também gerou, na época, uma discriminação contra os goianos. Ainda hoje, uma associação de vítimas luta para resgatar a cidadania dessas pessoas que foram contaminadas.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solidFill>
                <a:effectLst/>
                <a:uLnTx/>
                <a:uFillTx/>
                <a:latin typeface="Arial Narrow" panose="020B0606020202030204" pitchFamily="34" charset="0"/>
              </a:rPr>
              <a:t>Disponível em: https://memoriaglobo.globo.com/jornalismo/coberturas/acidente-radioativo-em-goiania-cesio-137/noticia/acidente-radioativo-em-goiania-cesio-137.ghtml. Acesso em: 09abr.2024</a:t>
            </a:r>
            <a:r>
              <a:rPr kumimoji="0" lang="pt-BR" sz="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673877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94891"/>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TotalTime>
  <Words>3775</Words>
  <Application>Microsoft Office PowerPoint</Application>
  <PresentationFormat>Widescreen</PresentationFormat>
  <Paragraphs>225</Paragraphs>
  <Slides>30</Slides>
  <Notes>0</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30</vt:i4>
      </vt:variant>
    </vt:vector>
  </HeadingPairs>
  <TitlesOfParts>
    <vt:vector size="39" baseType="lpstr">
      <vt:lpstr>Arial</vt:lpstr>
      <vt:lpstr>Arial Narrow</vt:lpstr>
      <vt:lpstr>Calibri</vt:lpstr>
      <vt:lpstr>Calibri Light</vt:lpstr>
      <vt:lpstr>Noto Sans Symbols</vt:lpstr>
      <vt:lpstr>Roboto Slab</vt:lpstr>
      <vt:lpstr>Times New Roman</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LEONORA APARECIDA DOS SANTOS LOPES</cp:lastModifiedBy>
  <cp:revision>30</cp:revision>
  <dcterms:created xsi:type="dcterms:W3CDTF">2023-05-30T13:00:46Z</dcterms:created>
  <dcterms:modified xsi:type="dcterms:W3CDTF">2024-07-12T12:00:38Z</dcterms:modified>
</cp:coreProperties>
</file>